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10"/>
  </p:notesMasterIdLst>
  <p:handoutMasterIdLst>
    <p:handoutMasterId r:id="rId11"/>
  </p:handoutMasterIdLst>
  <p:sldIdLst>
    <p:sldId id="256" r:id="rId2"/>
    <p:sldId id="424" r:id="rId3"/>
    <p:sldId id="403" r:id="rId4"/>
    <p:sldId id="392" r:id="rId5"/>
    <p:sldId id="431" r:id="rId6"/>
    <p:sldId id="437" r:id="rId7"/>
    <p:sldId id="436" r:id="rId8"/>
    <p:sldId id="426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11" autoAdjust="0"/>
    <p:restoredTop sz="94553" autoAdjust="0"/>
  </p:normalViewPr>
  <p:slideViewPr>
    <p:cSldViewPr>
      <p:cViewPr varScale="1">
        <p:scale>
          <a:sx n="59" d="100"/>
          <a:sy n="59" d="100"/>
        </p:scale>
        <p:origin x="978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2466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606B78-0169-4245-8EC2-37F4E65BC830}" type="datetimeFigureOut">
              <a:rPr lang="hu-HU" smtClean="0"/>
              <a:t>2018. 11. 07.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36F63-D432-4358-A9F2-8CA2692DBDD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15597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620496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0005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033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1979613" cy="6858000"/>
          </a:xfrm>
          <a:prstGeom prst="rect">
            <a:avLst/>
          </a:prstGeom>
          <a:pattFill prst="dkHorz">
            <a:fgClr>
              <a:schemeClr val="accent2"/>
            </a:fgClr>
            <a:bgClr>
              <a:schemeClr val="bg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95513" y="2130425"/>
            <a:ext cx="6262687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843213" y="4292600"/>
            <a:ext cx="4929187" cy="1346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>
                <a:solidFill>
                  <a:srgbClr val="000099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CC533B6-DB29-4D3B-B8AE-BC31AC783B4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30728" name="Picture 8" descr="logo-ng-shear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3887787" cy="14636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12726F-9494-4111-B9D7-79999C92D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381000"/>
            <a:ext cx="2041525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381000"/>
            <a:ext cx="597376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58C77A-F1E9-419F-A2CC-E28E350E75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AD7C4-BBDA-42E5-A351-0264996418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D521-C443-46BD-B393-4AF5CB72D3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31F31-4010-488B-BB4A-3047FA044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C219A-8869-4DBB-AC26-890D9019EC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D185A-87FB-40AE-A2B0-6B8B4A6FBE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9E436-2C34-4E29-B543-783DD34813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E13E6B-A243-449E-8D96-0BA31DFB80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D8B635-9ECA-4FA5-B2C0-7C063E36DE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381000"/>
            <a:ext cx="671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219200"/>
            <a:ext cx="8153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www.nordugrid.org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40C511D-C383-4DBD-A0E8-BAA16D6428CC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9703" name="Picture 7" descr="logo-ng-sheared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44475" y="304800"/>
            <a:ext cx="1584325" cy="596900"/>
          </a:xfrm>
          <a:prstGeom prst="rect">
            <a:avLst/>
          </a:prstGeom>
          <a:noFill/>
        </p:spPr>
      </p:pic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0" y="1524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524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0" y="6172200"/>
            <a:ext cx="91440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8991600" y="152400"/>
            <a:ext cx="152400" cy="6019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0"/>
            <a:ext cx="152400" cy="1066800"/>
          </a:xfrm>
          <a:prstGeom prst="rect">
            <a:avLst/>
          </a:prstGeom>
          <a:solidFill>
            <a:srgbClr val="C8004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6172200"/>
            <a:ext cx="152400" cy="685800"/>
          </a:xfrm>
          <a:prstGeom prst="rect">
            <a:avLst/>
          </a:prstGeom>
          <a:solidFill>
            <a:srgbClr val="CC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>
            <a:off x="304800" y="0"/>
            <a:ext cx="0" cy="152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304800" y="1066800"/>
            <a:ext cx="0" cy="579120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52400" y="0"/>
            <a:ext cx="152400" cy="152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152400" y="1066800"/>
            <a:ext cx="152400" cy="5105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990000"/>
          </a:solidFill>
          <a:effectLst>
            <a:outerShdw blurRad="38100" dist="38100" dir="2700000" algn="tl">
              <a:srgbClr val="C0C0C0"/>
            </a:outerShdw>
          </a:effectLst>
          <a:latin typeface="Lucida Sans Unicode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rgbClr val="000099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nordugrid.org/wiki/Preparation_major_release_2017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438400"/>
            <a:ext cx="6262687" cy="1470025"/>
          </a:xfrm>
        </p:spPr>
        <p:txBody>
          <a:bodyPr/>
          <a:lstStyle/>
          <a:p>
            <a:r>
              <a:rPr lang="sv-SE" dirty="0" smtClean="0"/>
              <a:t>ARC</a:t>
            </a:r>
            <a:r>
              <a:rPr lang="en-GB" dirty="0" smtClean="0"/>
              <a:t>6 retreat</a:t>
            </a:r>
            <a:r>
              <a:rPr lang="hu-HU" dirty="0" smtClean="0"/>
              <a:t>,</a:t>
            </a:r>
            <a:br>
              <a:rPr lang="hu-HU" dirty="0" smtClean="0"/>
            </a:br>
            <a:r>
              <a:rPr lang="en-GB" dirty="0" err="1" smtClean="0"/>
              <a:t>Umeå</a:t>
            </a:r>
            <a:r>
              <a:rPr lang="hu-HU" dirty="0" smtClean="0"/>
              <a:t>, </a:t>
            </a:r>
            <a:r>
              <a:rPr lang="en-GB" dirty="0" smtClean="0"/>
              <a:t>7-9 November 2018</a:t>
            </a:r>
            <a:endParaRPr lang="ru-RU" sz="2000" dirty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4572000"/>
            <a:ext cx="5943600" cy="965200"/>
          </a:xfrm>
        </p:spPr>
        <p:txBody>
          <a:bodyPr/>
          <a:lstStyle/>
          <a:p>
            <a:pPr algn="ctr"/>
            <a:r>
              <a:rPr lang="hu-HU" i="1" dirty="0" smtClean="0"/>
              <a:t>Balázs Kónya, Lund University</a:t>
            </a:r>
          </a:p>
          <a:p>
            <a:pPr algn="ctr"/>
            <a:r>
              <a:rPr lang="hu-HU" i="1" dirty="0" smtClean="0"/>
              <a:t>NorduGrid Technical Coordinator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 as of Today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82000" cy="4876800"/>
          </a:xfrm>
        </p:spPr>
        <p:txBody>
          <a:bodyPr/>
          <a:lstStyle/>
          <a:p>
            <a:pPr marL="45720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</a:pPr>
            <a:r>
              <a:rPr lang="hu-HU" sz="2000" u="sng" dirty="0" smtClean="0"/>
              <a:t>M</a:t>
            </a:r>
            <a:r>
              <a:rPr lang="en-GB" sz="2000" u="sng" dirty="0" err="1" smtClean="0"/>
              <a:t>iddleware</a:t>
            </a:r>
            <a:r>
              <a:rPr lang="en-GB" sz="2000" u="sng" dirty="0" smtClean="0"/>
              <a:t> </a:t>
            </a:r>
            <a:r>
              <a:rPr lang="en-GB" sz="2000" dirty="0" smtClean="0"/>
              <a:t>developed </a:t>
            </a:r>
            <a:r>
              <a:rPr lang="en-GB" sz="2000" dirty="0"/>
              <a:t>by </a:t>
            </a:r>
            <a:r>
              <a:rPr lang="en-GB" sz="2000" dirty="0" err="1"/>
              <a:t>Nordugrid</a:t>
            </a:r>
            <a:r>
              <a:rPr lang="en-GB" sz="2000" dirty="0"/>
              <a:t> </a:t>
            </a:r>
            <a:r>
              <a:rPr lang="hu-HU" sz="2000" dirty="0" smtClean="0"/>
              <a:t>C</a:t>
            </a:r>
            <a:r>
              <a:rPr lang="en-GB" sz="2000" dirty="0" err="1" smtClean="0"/>
              <a:t>ollaboration</a:t>
            </a:r>
            <a:r>
              <a:rPr lang="en-GB" sz="2000" dirty="0" smtClean="0"/>
              <a:t> </a:t>
            </a:r>
            <a:r>
              <a:rPr lang="en-GB" sz="2000" dirty="0"/>
              <a:t>since 2002</a:t>
            </a:r>
          </a:p>
          <a:p>
            <a: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sz="1800" dirty="0"/>
              <a:t>Open Source, mostly volunteer contributors</a:t>
            </a:r>
          </a:p>
          <a:p>
            <a:pPr marL="457200" lv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 sz="2000" dirty="0"/>
              <a:t>Key components:</a:t>
            </a:r>
          </a:p>
          <a:p>
            <a: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sz="1800" dirty="0"/>
              <a:t>ARC Compute Element with support for most of the batch </a:t>
            </a:r>
            <a:r>
              <a:rPr lang="en-GB" sz="1800" dirty="0" smtClean="0"/>
              <a:t>system</a:t>
            </a:r>
            <a:endParaRPr lang="en-GB" sz="1800" dirty="0"/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 sz="1600" dirty="0"/>
              <a:t>Job </a:t>
            </a:r>
            <a:r>
              <a:rPr lang="en-GB" sz="1600" dirty="0" smtClean="0"/>
              <a:t>control</a:t>
            </a:r>
            <a:endParaRPr lang="hu-HU" sz="1600" dirty="0" smtClean="0"/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hu-HU" sz="1600" dirty="0" smtClean="0"/>
              <a:t>Resource and job information</a:t>
            </a:r>
            <a:endParaRPr lang="en-GB" sz="1600" dirty="0"/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 sz="1600" dirty="0"/>
              <a:t>Data transfers and shared cache management</a:t>
            </a:r>
          </a:p>
          <a:p>
            <a: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sz="1800" dirty="0"/>
              <a:t>Client </a:t>
            </a:r>
            <a:r>
              <a:rPr lang="en-GB" sz="1800" dirty="0" smtClean="0"/>
              <a:t>tools</a:t>
            </a:r>
            <a:r>
              <a:rPr lang="hu-HU" sz="1800" dirty="0" smtClean="0"/>
              <a:t> (to interact with ARC CE and third-party services)</a:t>
            </a:r>
            <a:r>
              <a:rPr lang="en-GB" sz="1800" dirty="0" smtClean="0"/>
              <a:t>:</a:t>
            </a:r>
            <a:endParaRPr lang="en-GB" sz="1800" dirty="0"/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 sz="1600" dirty="0"/>
              <a:t>Jobs submission</a:t>
            </a:r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 sz="1600" dirty="0"/>
              <a:t>Proxy management</a:t>
            </a:r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 sz="1600" dirty="0"/>
              <a:t>File copy </a:t>
            </a:r>
          </a:p>
          <a:p>
            <a: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GB" sz="1800" dirty="0"/>
              <a:t>API: </a:t>
            </a:r>
            <a:r>
              <a:rPr lang="en-GB" sz="1800" dirty="0" smtClean="0"/>
              <a:t>(python as well) </a:t>
            </a:r>
            <a:r>
              <a:rPr lang="en-GB" sz="1800" dirty="0"/>
              <a:t>libraries providing interface to full software stack</a:t>
            </a:r>
          </a:p>
          <a:p>
            <a: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</a:pPr>
            <a:r>
              <a:rPr lang="en-GB" sz="1600" dirty="0"/>
              <a:t>Custom </a:t>
            </a:r>
            <a:r>
              <a:rPr lang="en-GB" sz="1600" dirty="0" smtClean="0"/>
              <a:t>services, Custom </a:t>
            </a:r>
            <a:r>
              <a:rPr lang="en-GB" sz="1600" dirty="0"/>
              <a:t>clients, </a:t>
            </a:r>
            <a:r>
              <a:rPr lang="en-GB" sz="1600" dirty="0" err="1"/>
              <a:t>eg</a:t>
            </a:r>
            <a:r>
              <a:rPr lang="en-GB" sz="1600" dirty="0"/>
              <a:t> </a:t>
            </a:r>
            <a:r>
              <a:rPr lang="en-GB" sz="1600" dirty="0" err="1" smtClean="0"/>
              <a:t>arcControlTower</a:t>
            </a:r>
            <a:endParaRPr lang="en-GB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3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 as of Today cont.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810" y="1219199"/>
            <a:ext cx="7920990" cy="4876800"/>
          </a:xfrm>
        </p:spPr>
        <p:txBody>
          <a:bodyPr/>
          <a:lstStyle/>
          <a:p>
            <a:pPr lvl="1"/>
            <a:r>
              <a:rPr lang="en-US" sz="2000" dirty="0" smtClean="0"/>
              <a:t>Developers occupied </a:t>
            </a:r>
            <a:r>
              <a:rPr lang="en-US" sz="2000" dirty="0"/>
              <a:t>by the </a:t>
            </a:r>
            <a:r>
              <a:rPr lang="en-US" sz="2000" dirty="0" smtClean="0"/>
              <a:t>“business as usual” </a:t>
            </a:r>
            <a:r>
              <a:rPr lang="en-US" sz="2000" dirty="0"/>
              <a:t>fixes &amp; </a:t>
            </a:r>
            <a:r>
              <a:rPr lang="en-US" sz="2000" dirty="0" smtClean="0"/>
              <a:t>small improvements</a:t>
            </a:r>
            <a:endParaRPr lang="en-US" sz="2000" dirty="0"/>
          </a:p>
          <a:p>
            <a:pPr lvl="1"/>
            <a:r>
              <a:rPr lang="en-US" sz="2000" dirty="0" smtClean="0"/>
              <a:t>At the same time ARC6 </a:t>
            </a:r>
            <a:r>
              <a:rPr lang="en-US" sz="2000" dirty="0"/>
              <a:t>(the next major) is in the </a:t>
            </a:r>
            <a:r>
              <a:rPr lang="en-US" sz="2000" dirty="0" smtClean="0"/>
              <a:t>pipeline</a:t>
            </a:r>
            <a:endParaRPr lang="en-US" sz="2000" dirty="0"/>
          </a:p>
          <a:p>
            <a:pPr lvl="1"/>
            <a:r>
              <a:rPr lang="en-US" sz="2000" dirty="0"/>
              <a:t>…unfortunately, we can’t talk about a „BIG NEW THING” (yet</a:t>
            </a:r>
            <a:r>
              <a:rPr lang="en-US" sz="2000" dirty="0" smtClean="0"/>
              <a:t>)</a:t>
            </a:r>
            <a:endParaRPr lang="hu-HU" sz="2000" dirty="0" smtClean="0"/>
          </a:p>
          <a:p>
            <a:pPr lvl="1"/>
            <a:r>
              <a:rPr lang="en-GB" sz="2000" dirty="0" smtClean="0"/>
              <a:t>ARC has a </a:t>
            </a:r>
            <a:r>
              <a:rPr lang="en-GB" sz="2000" dirty="0"/>
              <a:t>w</a:t>
            </a:r>
            <a:r>
              <a:rPr lang="hu-HU" sz="2000" dirty="0" smtClean="0"/>
              <a:t>ell-understood use-case</a:t>
            </a:r>
            <a:r>
              <a:rPr lang="en-GB" sz="2000" dirty="0" smtClean="0"/>
              <a:t> (LHC </a:t>
            </a:r>
            <a:r>
              <a:rPr lang="en-GB" sz="2000" dirty="0" err="1" smtClean="0"/>
              <a:t>lockin</a:t>
            </a:r>
            <a:r>
              <a:rPr lang="en-GB" sz="2000" dirty="0" smtClean="0"/>
              <a:t>)</a:t>
            </a:r>
            <a:endParaRPr lang="hu-HU" sz="2000" dirty="0" smtClean="0"/>
          </a:p>
          <a:p>
            <a:pPr lvl="1"/>
            <a:r>
              <a:rPr lang="en-GB" sz="2000" dirty="0" smtClean="0"/>
              <a:t>We realize the </a:t>
            </a:r>
            <a:r>
              <a:rPr lang="en-GB" sz="2000" dirty="0" err="1"/>
              <a:t>i</a:t>
            </a:r>
            <a:r>
              <a:rPr lang="hu-HU" sz="2000" dirty="0" smtClean="0"/>
              <a:t>mportance of DATA </a:t>
            </a:r>
          </a:p>
          <a:p>
            <a:pPr lvl="1"/>
            <a:r>
              <a:rPr lang="hu-HU" sz="2000" dirty="0" smtClean="0"/>
              <a:t>A middle layer over batch systems</a:t>
            </a:r>
            <a:r>
              <a:rPr lang="en-GB" sz="2000" dirty="0" smtClean="0"/>
              <a:t>… </a:t>
            </a:r>
            <a:r>
              <a:rPr lang="en-GB" sz="2000" dirty="0"/>
              <a:t>w</a:t>
            </a:r>
            <a:r>
              <a:rPr lang="en-GB" sz="2000" dirty="0" smtClean="0"/>
              <a:t>ith </a:t>
            </a:r>
            <a:r>
              <a:rPr lang="en-GB" sz="2000" dirty="0"/>
              <a:t>h</a:t>
            </a:r>
            <a:r>
              <a:rPr lang="hu-HU" sz="2000" dirty="0" smtClean="0"/>
              <a:t>eavy security</a:t>
            </a:r>
          </a:p>
          <a:p>
            <a:pPr lvl="1"/>
            <a:r>
              <a:rPr lang="hu-HU" sz="2000" dirty="0" smtClean="0"/>
              <a:t>Overhead due to standard-compliance</a:t>
            </a:r>
          </a:p>
          <a:p>
            <a:pPr lvl="1"/>
            <a:r>
              <a:rPr lang="hu-HU" sz="2000" dirty="0" smtClean="0"/>
              <a:t>Open so</a:t>
            </a:r>
            <a:r>
              <a:rPr lang="en-GB" sz="2000" dirty="0" err="1" smtClean="0"/>
              <a:t>urce</a:t>
            </a:r>
            <a:r>
              <a:rPr lang="en-GB" sz="2000" dirty="0" smtClean="0"/>
              <a:t> community with no “big project” behind</a:t>
            </a:r>
            <a:endParaRPr lang="hu-HU" sz="2000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946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 </a:t>
            </a:r>
            <a:r>
              <a:rPr lang="hu-HU" dirty="0" smtClean="0"/>
              <a:t>major release</a:t>
            </a:r>
            <a:r>
              <a:rPr lang="en-GB" dirty="0" smtClean="0"/>
              <a:t>s</a:t>
            </a:r>
            <a:r>
              <a:rPr lang="hu-HU" dirty="0" smtClean="0"/>
              <a:t> 2004-</a:t>
            </a:r>
            <a:r>
              <a:rPr lang="en-GB" dirty="0" smtClean="0"/>
              <a:t>20</a:t>
            </a:r>
            <a:r>
              <a:rPr lang="hu-HU" dirty="0" smtClean="0"/>
              <a:t>18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5800" y="1222375"/>
            <a:ext cx="4070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http://www.nordugrid.org/arc/releases/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9730246"/>
              </p:ext>
            </p:extLst>
          </p:nvPr>
        </p:nvGraphicFramePr>
        <p:xfrm>
          <a:off x="700088" y="1591707"/>
          <a:ext cx="8139111" cy="4953000"/>
        </p:xfrm>
        <a:graphic>
          <a:graphicData uri="http://schemas.openxmlformats.org/drawingml/2006/table">
            <a:tbl>
              <a:tblPr/>
              <a:tblGrid>
                <a:gridCol w="2043112"/>
                <a:gridCol w="2438400"/>
                <a:gridCol w="3657599"/>
              </a:tblGrid>
              <a:tr h="0">
                <a:tc>
                  <a:txBody>
                    <a:bodyPr/>
                    <a:lstStyle/>
                    <a:p>
                      <a:r>
                        <a:rPr lang="hu-HU" u="sng" dirty="0" smtClean="0"/>
                        <a:t>Release nr</a:t>
                      </a:r>
                      <a:endParaRPr lang="hu-HU" u="sn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u="sng" dirty="0" smtClean="0"/>
                        <a:t>Release Date</a:t>
                      </a:r>
                      <a:endParaRPr lang="hu-HU" u="sn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u="sng" dirty="0" smtClean="0"/>
                        <a:t>Major Change</a:t>
                      </a:r>
                      <a:endParaRPr lang="hu-HU" u="sn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Version</a:t>
                      </a:r>
                      <a:r>
                        <a:rPr lang="hu-HU" baseline="0" dirty="0" smtClean="0"/>
                        <a:t> 0.4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April13</a:t>
                      </a:r>
                      <a:r>
                        <a:rPr lang="hu-HU" dirty="0"/>
                        <a:t>, </a:t>
                      </a:r>
                      <a:r>
                        <a:rPr lang="hu-HU" dirty="0" smtClean="0"/>
                        <a:t>2004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100" dirty="0" smtClean="0"/>
                        <a:t>First official release of ARC after two-year of development</a:t>
                      </a:r>
                      <a:endParaRPr lang="hu-HU" sz="11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Version</a:t>
                      </a:r>
                      <a:r>
                        <a:rPr lang="hu-HU" baseline="0" dirty="0" smtClean="0"/>
                        <a:t> 0.6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May 22, 2007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000" dirty="0" smtClean="0"/>
                        <a:t>Same protocols nevertheless minimal backward compatibility with v04</a:t>
                      </a:r>
                      <a:endParaRPr lang="hu-HU" sz="16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Version</a:t>
                      </a:r>
                      <a:r>
                        <a:rPr lang="hu-HU" baseline="0" dirty="0" smtClean="0"/>
                        <a:t> 0.8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Sept 30, 2009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050" dirty="0" smtClean="0"/>
                        <a:t>Contains technology preview of SOA ARC</a:t>
                      </a:r>
                      <a:endParaRPr lang="hu-HU" sz="105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NOX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Nov</a:t>
                      </a:r>
                      <a:r>
                        <a:rPr lang="hu-HU" baseline="0" dirty="0" smtClean="0"/>
                        <a:t> 30, 2009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050" dirty="0" smtClean="0"/>
                        <a:t>Separate release of SOA ARC</a:t>
                      </a:r>
                      <a:endParaRPr lang="hu-HU" sz="105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>
                          <a:solidFill>
                            <a:srgbClr val="FF0000"/>
                          </a:solidFill>
                        </a:rPr>
                        <a:t>11.05</a:t>
                      </a:r>
                      <a:r>
                        <a:rPr lang="hu-HU" baseline="0" dirty="0" smtClean="0">
                          <a:solidFill>
                            <a:srgbClr val="FF0000"/>
                          </a:solidFill>
                        </a:rPr>
                        <a:t> (v1.0)</a:t>
                      </a:r>
                      <a:endParaRPr lang="hu-HU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solidFill>
                            <a:srgbClr val="FF0000"/>
                          </a:solidFill>
                        </a:rPr>
                        <a:t>May </a:t>
                      </a:r>
                      <a:r>
                        <a:rPr lang="hu-HU" dirty="0" smtClean="0">
                          <a:solidFill>
                            <a:srgbClr val="FF0000"/>
                          </a:solidFill>
                        </a:rPr>
                        <a:t>10, 2011</a:t>
                      </a:r>
                      <a:endParaRPr lang="hu-HU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050" dirty="0" smtClean="0"/>
                        <a:t>Very substantially re-enginered CE &amp; clients</a:t>
                      </a:r>
                      <a:endParaRPr lang="hu-HU" sz="105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12.05 (v2.0)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May</a:t>
                      </a:r>
                      <a:r>
                        <a:rPr lang="hu-HU" baseline="0" dirty="0" smtClean="0"/>
                        <a:t> 21</a:t>
                      </a:r>
                      <a:r>
                        <a:rPr lang="hu-HU" dirty="0" smtClean="0"/>
                        <a:t>, 2012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050" smtClean="0"/>
                        <a:t>Further</a:t>
                      </a:r>
                      <a:r>
                        <a:rPr lang="hu-HU" sz="1050" baseline="0" smtClean="0"/>
                        <a:t> </a:t>
                      </a:r>
                      <a:r>
                        <a:rPr lang="hu-HU" sz="1050" smtClean="0"/>
                        <a:t>client-side </a:t>
                      </a:r>
                      <a:r>
                        <a:rPr lang="hu-HU" sz="1050" dirty="0" smtClean="0"/>
                        <a:t>changes, libarcclient </a:t>
                      </a:r>
                      <a:endParaRPr lang="hu-HU" sz="105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13.02 (v3.0)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February 28, 2013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sz="1050" dirty="0" smtClean="0"/>
                        <a:t>Several obsoleted components, numerous library name</a:t>
                      </a:r>
                      <a:r>
                        <a:rPr lang="hu-HU" sz="1050" baseline="0" dirty="0" smtClean="0"/>
                        <a:t> changes (libarcdata2 -&gt; libarcdata)</a:t>
                      </a:r>
                      <a:endParaRPr lang="hu-HU" sz="105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13.11 (v4.0)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November 27, 2013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new client-side job </a:t>
                      </a:r>
                      <a:r>
                        <a:rPr lang="hu-HU" sz="1100" dirty="0" smtClean="0"/>
                        <a:t>database</a:t>
                      </a:r>
                      <a:endParaRPr lang="en-GB" sz="1100" dirty="0" smtClean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dirty="0" smtClean="0"/>
                        <a:t>15.03 (v5.0)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dirty="0" smtClean="0"/>
                        <a:t>March 27, 2015</a:t>
                      </a:r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/>
                        <a:t>arc-</a:t>
                      </a:r>
                      <a:r>
                        <a:rPr lang="en-GB" sz="1100" dirty="0" err="1" smtClean="0"/>
                        <a:t>ur</a:t>
                      </a:r>
                      <a:r>
                        <a:rPr lang="en-GB" sz="1100" dirty="0" smtClean="0"/>
                        <a:t>-logger got replaced by JURA,  removed several components, modules (old data staging)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hu-HU" i="1" dirty="0" smtClean="0">
                          <a:solidFill>
                            <a:srgbClr val="FFC000"/>
                          </a:solidFill>
                        </a:rPr>
                        <a:t>VERSION</a:t>
                      </a:r>
                      <a:r>
                        <a:rPr lang="hu-HU" i="1" baseline="0" dirty="0" smtClean="0">
                          <a:solidFill>
                            <a:srgbClr val="FFC000"/>
                          </a:solidFill>
                        </a:rPr>
                        <a:t> 6.0</a:t>
                      </a:r>
                      <a:endParaRPr lang="hu-HU" i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u-HU" i="1" dirty="0" smtClean="0">
                          <a:solidFill>
                            <a:srgbClr val="FFC000"/>
                          </a:solidFill>
                        </a:rPr>
                        <a:t>2018 (!)</a:t>
                      </a:r>
                      <a:endParaRPr lang="hu-HU" i="1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see</a:t>
                      </a:r>
                      <a:r>
                        <a:rPr lang="en-GB" sz="1100" baseline="0" dirty="0" smtClean="0"/>
                        <a:t> next slides</a:t>
                      </a:r>
                      <a:endParaRPr lang="hu-HU" sz="11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hu-H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37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 6: </a:t>
            </a:r>
            <a:r>
              <a:rPr lang="en-GB" dirty="0" smtClean="0"/>
              <a:t>the motivation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688" y="1219200"/>
            <a:ext cx="8153400" cy="4876800"/>
          </a:xfrm>
        </p:spPr>
        <p:txBody>
          <a:bodyPr/>
          <a:lstStyle/>
          <a:p>
            <a:r>
              <a:rPr lang="en-GB" dirty="0" smtClean="0"/>
              <a:t>Need for change:</a:t>
            </a:r>
          </a:p>
          <a:p>
            <a:pPr lvl="1"/>
            <a:r>
              <a:rPr lang="en-GB" sz="2000" dirty="0" smtClean="0"/>
              <a:t>Internal scalability</a:t>
            </a:r>
          </a:p>
          <a:p>
            <a:pPr lvl="1"/>
            <a:r>
              <a:rPr lang="en-GB" sz="2000" dirty="0" smtClean="0"/>
              <a:t>Manageability (Configuration)</a:t>
            </a:r>
          </a:p>
          <a:p>
            <a:pPr lvl="1"/>
            <a:r>
              <a:rPr lang="en-GB" sz="2000" dirty="0" smtClean="0"/>
              <a:t>Interface consolidation</a:t>
            </a:r>
          </a:p>
          <a:p>
            <a:pPr lvl="1"/>
            <a:r>
              <a:rPr lang="en-GB" sz="2000" dirty="0" smtClean="0"/>
              <a:t>Clean-up, retirement, discontinued support </a:t>
            </a:r>
          </a:p>
          <a:p>
            <a:pPr lvl="1"/>
            <a:r>
              <a:rPr lang="en-GB" sz="2000" dirty="0"/>
              <a:t>B</a:t>
            </a:r>
            <a:r>
              <a:rPr lang="en-GB" sz="2000" dirty="0" smtClean="0"/>
              <a:t>ackward </a:t>
            </a:r>
            <a:r>
              <a:rPr lang="en-GB" sz="2000" dirty="0"/>
              <a:t>incompatible changes</a:t>
            </a:r>
          </a:p>
          <a:p>
            <a:pPr lvl="1"/>
            <a:endParaRPr lang="en-GB" dirty="0" smtClean="0"/>
          </a:p>
          <a:p>
            <a:r>
              <a:rPr lang="en-GB" sz="2000" dirty="0" smtClean="0"/>
              <a:t>ARC6 preparation started in 2016!</a:t>
            </a:r>
          </a:p>
          <a:p>
            <a:r>
              <a:rPr lang="en-GB" sz="2000" dirty="0" smtClean="0"/>
              <a:t>Progress tracking (to be updated): </a:t>
            </a:r>
            <a:r>
              <a:rPr lang="en-GB" sz="2000" dirty="0" smtClean="0">
                <a:hlinkClick r:id="rId2"/>
              </a:rPr>
              <a:t>https</a:t>
            </a:r>
            <a:r>
              <a:rPr lang="en-GB" sz="2000" dirty="0">
                <a:hlinkClick r:id="rId2"/>
              </a:rPr>
              <a:t>://</a:t>
            </a:r>
            <a:r>
              <a:rPr lang="en-GB" sz="2000" dirty="0" smtClean="0">
                <a:hlinkClick r:id="rId2"/>
              </a:rPr>
              <a:t>wiki.nordugrid.org/wiki/Preparation_major_release_2017</a:t>
            </a:r>
            <a:endParaRPr lang="en-GB" sz="2000" dirty="0" smtClean="0"/>
          </a:p>
          <a:p>
            <a:r>
              <a:rPr lang="en-GB" sz="2000" dirty="0" smtClean="0"/>
              <a:t>… release date in 2018 (?)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98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43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ARC.CONF: overview</a:t>
            </a:r>
            <a:endParaRPr lang="hu-H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" y="1295400"/>
            <a:ext cx="8633460" cy="7478382"/>
          </a:xfrm>
        </p:spPr>
        <p:txBody>
          <a:bodyPr/>
          <a:lstStyle/>
          <a:p>
            <a:pPr lvl="1"/>
            <a:r>
              <a:rPr lang="en-GB" sz="2000" dirty="0" err="1"/>
              <a:t>a</a:t>
            </a:r>
            <a:r>
              <a:rPr lang="en-GB" sz="2000" dirty="0" err="1" smtClean="0"/>
              <a:t>rc.conf.reference</a:t>
            </a:r>
            <a:r>
              <a:rPr lang="en-GB" sz="2000" dirty="0" smtClean="0"/>
              <a:t>: the ultimate self-contained REFERENCE!</a:t>
            </a:r>
          </a:p>
          <a:p>
            <a:pPr lvl="1"/>
            <a:r>
              <a:rPr lang="en-GB" sz="2000" dirty="0"/>
              <a:t>c</a:t>
            </a:r>
            <a:r>
              <a:rPr lang="en-GB" sz="2000" dirty="0" smtClean="0"/>
              <a:t>onfiguration blocks </a:t>
            </a:r>
          </a:p>
          <a:p>
            <a:pPr lvl="2"/>
            <a:r>
              <a:rPr lang="en-GB" sz="1600" dirty="0" smtClean="0"/>
              <a:t>[common], [</a:t>
            </a:r>
            <a:r>
              <a:rPr lang="en-GB" sz="1600" dirty="0" err="1" smtClean="0"/>
              <a:t>arex</a:t>
            </a:r>
            <a:r>
              <a:rPr lang="en-GB" sz="1600" dirty="0" smtClean="0"/>
              <a:t>/</a:t>
            </a:r>
            <a:r>
              <a:rPr lang="en-GB" sz="1600" dirty="0" err="1" smtClean="0"/>
              <a:t>jura</a:t>
            </a:r>
            <a:r>
              <a:rPr lang="en-GB" sz="1600" dirty="0" smtClean="0"/>
              <a:t>/archiving] or [</a:t>
            </a:r>
            <a:r>
              <a:rPr lang="en-GB" sz="1600" dirty="0" err="1" smtClean="0"/>
              <a:t>queue:long</a:t>
            </a:r>
            <a:r>
              <a:rPr lang="en-GB" sz="1600" dirty="0" smtClean="0"/>
              <a:t>]</a:t>
            </a:r>
          </a:p>
          <a:p>
            <a:pPr lvl="1"/>
            <a:r>
              <a:rPr lang="en-GB" sz="2000" dirty="0" smtClean="0"/>
              <a:t>configuration options and configuration value pairs</a:t>
            </a:r>
          </a:p>
          <a:p>
            <a:pPr lvl="2"/>
            <a:r>
              <a:rPr lang="en-GB" sz="1600" dirty="0" err="1"/>
              <a:t>c</a:t>
            </a:r>
            <a:r>
              <a:rPr lang="en-GB" sz="1600" dirty="0" err="1" smtClean="0"/>
              <a:t>onfig_option</a:t>
            </a:r>
            <a:r>
              <a:rPr lang="en-GB" sz="1600" dirty="0" smtClean="0"/>
              <a:t>= value element [optional value elements]</a:t>
            </a:r>
            <a:endParaRPr lang="en-GB" sz="1600" dirty="0"/>
          </a:p>
          <a:p>
            <a:pPr lvl="2"/>
            <a:r>
              <a:rPr lang="en-GB" sz="1600" dirty="0" smtClean="0"/>
              <a:t>no quotes around values, CASE-sensitivity</a:t>
            </a:r>
          </a:p>
          <a:p>
            <a:pPr lvl="1"/>
            <a:r>
              <a:rPr lang="en-GB" sz="2000" dirty="0"/>
              <a:t>s</a:t>
            </a:r>
            <a:r>
              <a:rPr lang="en-GB" sz="2000" dirty="0" smtClean="0"/>
              <a:t>pecial rules for spaces in values</a:t>
            </a:r>
          </a:p>
          <a:p>
            <a:pPr lvl="1"/>
            <a:r>
              <a:rPr lang="en-GB" sz="2000" dirty="0"/>
              <a:t>s</a:t>
            </a:r>
            <a:r>
              <a:rPr lang="en-GB" sz="2000" dirty="0" smtClean="0"/>
              <a:t>ome </a:t>
            </a:r>
            <a:r>
              <a:rPr lang="en-GB" sz="2000" dirty="0" err="1" smtClean="0"/>
              <a:t>config</a:t>
            </a:r>
            <a:r>
              <a:rPr lang="en-GB" sz="2000" dirty="0" smtClean="0"/>
              <a:t> options are mandatory</a:t>
            </a:r>
          </a:p>
          <a:p>
            <a:pPr lvl="1"/>
            <a:r>
              <a:rPr lang="en-GB" sz="2000" dirty="0"/>
              <a:t>e</a:t>
            </a:r>
            <a:r>
              <a:rPr lang="en-GB" sz="2000" dirty="0" smtClean="0"/>
              <a:t>verything has well-defined defaults (pre-set value, substitution or undefined)</a:t>
            </a:r>
          </a:p>
          <a:p>
            <a:pPr lvl="1"/>
            <a:r>
              <a:rPr lang="en-GB" sz="2000" dirty="0"/>
              <a:t>s</a:t>
            </a:r>
            <a:r>
              <a:rPr lang="en-GB" sz="2000" dirty="0" smtClean="0"/>
              <a:t>ome part of the </a:t>
            </a:r>
            <a:r>
              <a:rPr lang="en-GB" sz="2000" dirty="0" err="1" smtClean="0"/>
              <a:t>config</a:t>
            </a:r>
            <a:r>
              <a:rPr lang="en-GB" sz="2000" dirty="0" smtClean="0"/>
              <a:t> is order-dependent!</a:t>
            </a:r>
          </a:p>
          <a:p>
            <a:pPr lvl="1"/>
            <a:r>
              <a:rPr lang="en-GB" sz="2000" dirty="0"/>
              <a:t>r</a:t>
            </a:r>
            <a:r>
              <a:rPr lang="en-GB" sz="2000" dirty="0" smtClean="0"/>
              <a:t>enamed </a:t>
            </a:r>
            <a:r>
              <a:rPr lang="en-GB" sz="2000" dirty="0" err="1" smtClean="0"/>
              <a:t>config</a:t>
            </a:r>
            <a:r>
              <a:rPr lang="en-GB" sz="2000" dirty="0" smtClean="0"/>
              <a:t> options refer to the ARC5 names</a:t>
            </a:r>
          </a:p>
          <a:p>
            <a:pPr lvl="2"/>
            <a:r>
              <a:rPr lang="en-GB" sz="1600" dirty="0"/>
              <a:t> x509_host_key = path - (previously x509_user_key)</a:t>
            </a:r>
            <a:endParaRPr lang="en-GB" sz="1600" dirty="0" smtClean="0"/>
          </a:p>
          <a:p>
            <a:pPr lvl="1"/>
            <a:r>
              <a:rPr lang="en-GB" sz="2000" dirty="0"/>
              <a:t>s</a:t>
            </a:r>
            <a:r>
              <a:rPr lang="en-GB" sz="2000" dirty="0" smtClean="0"/>
              <a:t>eparate file listing DELETED ARC5 </a:t>
            </a:r>
            <a:r>
              <a:rPr lang="en-GB" sz="2000" dirty="0" err="1" smtClean="0"/>
              <a:t>config</a:t>
            </a:r>
            <a:r>
              <a:rPr lang="en-GB" sz="2000" dirty="0" smtClean="0"/>
              <a:t> options</a:t>
            </a:r>
            <a:endParaRPr lang="en-GB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7/11/2018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www.nordugrid.org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AD7C4-BBDA-42E5-A351-02649964184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9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ARC6: major cleanup</a:t>
            </a:r>
            <a:endParaRPr lang="hu-HU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358" y="4111625"/>
            <a:ext cx="3478008" cy="167640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7/11/2018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www.nordugrid.org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1F31-4010-488B-BB4A-3047FA044BE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57200" y="1494472"/>
            <a:ext cx="735514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 be OBSOLETED with ARC 6: </a:t>
            </a:r>
          </a:p>
          <a:p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EMIR</a:t>
            </a:r>
            <a:r>
              <a:rPr lang="en-GB" dirty="0"/>
              <a:t>, </a:t>
            </a:r>
            <a:r>
              <a:rPr lang="en-GB" dirty="0" smtClean="0"/>
              <a:t>EGIIS</a:t>
            </a:r>
            <a:r>
              <a:rPr lang="en-GB" dirty="0"/>
              <a:t>, </a:t>
            </a:r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CREAM</a:t>
            </a:r>
            <a:r>
              <a:rPr lang="en-GB" dirty="0"/>
              <a:t>, </a:t>
            </a:r>
            <a:r>
              <a:rPr lang="en-GB" dirty="0" smtClean="0"/>
              <a:t>UNICORE</a:t>
            </a:r>
            <a:r>
              <a:rPr lang="en-GB" dirty="0"/>
              <a:t> </a:t>
            </a:r>
            <a:r>
              <a:rPr lang="en-GB" dirty="0" smtClean="0"/>
              <a:t>server-side support</a:t>
            </a:r>
          </a:p>
          <a:p>
            <a:r>
              <a:rPr lang="en-GB" dirty="0"/>
              <a:t>	</a:t>
            </a:r>
            <a:r>
              <a:rPr lang="en-GB" dirty="0" smtClean="0"/>
              <a:t>JAVA-SDK, </a:t>
            </a:r>
          </a:p>
          <a:p>
            <a:r>
              <a:rPr lang="en-GB" dirty="0"/>
              <a:t>	</a:t>
            </a:r>
            <a:r>
              <a:rPr lang="en-GB" dirty="0" smtClean="0"/>
              <a:t>Solaris &amp; Windows </a:t>
            </a:r>
            <a:r>
              <a:rPr lang="en-GB" dirty="0" smtClean="0"/>
              <a:t>ports</a:t>
            </a:r>
          </a:p>
          <a:p>
            <a:r>
              <a:rPr lang="en-GB" dirty="0"/>
              <a:t>	</a:t>
            </a:r>
            <a:r>
              <a:rPr lang="en-GB" dirty="0" err="1" smtClean="0"/>
              <a:t>ws</a:t>
            </a:r>
            <a:r>
              <a:rPr lang="en-GB" dirty="0" smtClean="0"/>
              <a:t>-monitor</a:t>
            </a:r>
          </a:p>
          <a:p>
            <a:r>
              <a:rPr lang="en-GB" dirty="0"/>
              <a:t>	</a:t>
            </a:r>
            <a:r>
              <a:rPr lang="en-GB" dirty="0" smtClean="0"/>
              <a:t>JDL/JSDL</a:t>
            </a:r>
          </a:p>
          <a:p>
            <a:r>
              <a:rPr lang="en-GB" dirty="0"/>
              <a:t>	</a:t>
            </a:r>
            <a:r>
              <a:rPr lang="en-GB" dirty="0" smtClean="0"/>
              <a:t>old uploaders/downloaders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86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g-template">
  <a:themeElements>
    <a:clrScheme name="1_nordugrid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1_nordugrid">
      <a:majorFont>
        <a:latin typeface="Lucida Sans Unicode"/>
        <a:ea typeface=""/>
        <a:cs typeface=""/>
      </a:majorFont>
      <a:minorFont>
        <a:latin typeface="Lucida Sans Unicod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nordugr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nordugr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nordugr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ng-template</Template>
  <TotalTime>17525</TotalTime>
  <Words>526</Words>
  <Application>Microsoft Office PowerPoint</Application>
  <PresentationFormat>On-screen Show (4:3)</PresentationFormat>
  <Paragraphs>117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Lucida Sans Unicode</vt:lpstr>
      <vt:lpstr>Open Sans</vt:lpstr>
      <vt:lpstr>Times New Roman</vt:lpstr>
      <vt:lpstr>Wingdings</vt:lpstr>
      <vt:lpstr>ng-template</vt:lpstr>
      <vt:lpstr>ARC6 retreat, Umeå, 7-9 November 2018</vt:lpstr>
      <vt:lpstr>ARC as of Today</vt:lpstr>
      <vt:lpstr>ARC as of Today cont.</vt:lpstr>
      <vt:lpstr>ARC major releases 2004-2018</vt:lpstr>
      <vt:lpstr>ARC 6: the motivation</vt:lpstr>
      <vt:lpstr>PowerPoint Presentation</vt:lpstr>
      <vt:lpstr>ARC.CONF: overview</vt:lpstr>
      <vt:lpstr>ARC6: major cleanup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 status</dc:title>
  <dc:creator>Balazs Konya</dc:creator>
  <cp:lastModifiedBy>balazs</cp:lastModifiedBy>
  <cp:revision>906</cp:revision>
  <dcterms:created xsi:type="dcterms:W3CDTF">2010-04-30T12:57:51Z</dcterms:created>
  <dcterms:modified xsi:type="dcterms:W3CDTF">2018-11-07T16:18:23Z</dcterms:modified>
</cp:coreProperties>
</file>