
<file path=[Content_Types].xml><?xml version="1.0" encoding="utf-8"?>
<Types xmlns="http://schemas.openxmlformats.org/package/2006/content-types">
  <Default Extension="png" ContentType="image/png"/>
  <Default Extension="wmf" ContentType="image/x-e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604" r:id="rId2"/>
    <p:sldId id="610" r:id="rId3"/>
    <p:sldId id="564" r:id="rId4"/>
    <p:sldId id="605" r:id="rId5"/>
    <p:sldId id="606" r:id="rId6"/>
    <p:sldId id="607" r:id="rId7"/>
    <p:sldId id="608" r:id="rId8"/>
    <p:sldId id="609" r:id="rId9"/>
    <p:sldId id="612" r:id="rId10"/>
    <p:sldId id="611" r:id="rId11"/>
    <p:sldId id="597" r:id="rId12"/>
    <p:sldId id="598" r:id="rId13"/>
    <p:sldId id="599" r:id="rId14"/>
    <p:sldId id="600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rift" initials="w" lastIdx="1" clrIdx="0">
    <p:extLst>
      <p:ext uri="{19B8F6BF-5375-455C-9EA6-DF929625EA0E}">
        <p15:presenceInfo xmlns:p15="http://schemas.microsoft.com/office/powerpoint/2012/main" userId="windri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150CD2"/>
    <a:srgbClr val="81DEFF"/>
    <a:srgbClr val="84FA3C"/>
    <a:srgbClr val="EF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813" autoAdjust="0"/>
  </p:normalViewPr>
  <p:slideViewPr>
    <p:cSldViewPr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7ECD4-41B7-4B38-9896-A2E1291C8364}" type="datetimeFigureOut">
              <a:rPr lang="sv-SE" smtClean="0"/>
              <a:t>2019-03-03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1259E-9AC5-4093-ABBC-1DFBBDE2421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58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EB2B400-DCCD-4E4A-8997-0CBA26C25F6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800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2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822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407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91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13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033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46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876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360" y="-26571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522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"/>
          <p:cNvSpPr/>
          <p:nvPr/>
        </p:nvSpPr>
        <p:spPr>
          <a:xfrm>
            <a:off x="-15026" y="0"/>
            <a:ext cx="9159026" cy="328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C873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DejaVu Sans" pitchFamily="2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427040" y="274638"/>
            <a:ext cx="7259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11560" y="1600200"/>
            <a:ext cx="807524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02896" y="-26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EB2B400-DCCD-4E4A-8997-0CBA26C25F6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ctangle 23"/>
          <p:cNvSpPr/>
          <p:nvPr/>
        </p:nvSpPr>
        <p:spPr>
          <a:xfrm>
            <a:off x="0" y="1196752"/>
            <a:ext cx="432000" cy="5672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C8731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Liberation Sans" pitchFamily="18"/>
              <a:ea typeface="Droid Sans Fallback" pitchFamily="2"/>
              <a:cs typeface="DejaVu Sans" pitchFamily="2"/>
            </a:endParaRPr>
          </a:p>
        </p:txBody>
      </p:sp>
      <p:pic>
        <p:nvPicPr>
          <p:cNvPr id="10" name="Picture 24"/>
          <p:cNvPicPr>
            <a:picLocks noChangeAspect="1"/>
          </p:cNvPicPr>
          <p:nvPr userDrawn="1"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97181" y="1860901"/>
            <a:ext cx="34279" cy="55357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 rot="16200000">
            <a:off x="-1643004" y="3869793"/>
            <a:ext cx="359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 smtClean="0">
                <a:solidFill>
                  <a:srgbClr val="F8F8F8"/>
                </a:solidFill>
                <a:effectLst/>
              </a:rPr>
              <a:t>The CLASH Project </a:t>
            </a:r>
            <a:r>
              <a:rPr lang="sv-SE" sz="1600" b="0" baseline="0" dirty="0" smtClean="0">
                <a:solidFill>
                  <a:srgbClr val="F8F8F8"/>
                </a:solidFill>
              </a:rPr>
              <a:t>(P. Christiansen, Lund)</a:t>
            </a:r>
            <a:endParaRPr lang="en-US" sz="1600" b="0" dirty="0" smtClean="0">
              <a:solidFill>
                <a:srgbClr val="F8F8F8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673741" y="0"/>
            <a:ext cx="507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0" dirty="0" smtClean="0">
                <a:solidFill>
                  <a:schemeClr val="bg1"/>
                </a:solidFill>
              </a:rPr>
              <a:t>COST</a:t>
            </a:r>
            <a:r>
              <a:rPr lang="sv-SE" sz="1600" b="0" baseline="0" dirty="0" smtClean="0">
                <a:solidFill>
                  <a:schemeClr val="bg1"/>
                </a:solidFill>
              </a:rPr>
              <a:t> workshop on hard soft </a:t>
            </a:r>
            <a:r>
              <a:rPr lang="sv-SE" sz="1600" b="0" baseline="0" dirty="0" err="1" smtClean="0">
                <a:solidFill>
                  <a:schemeClr val="bg1"/>
                </a:solidFill>
              </a:rPr>
              <a:t>interplay</a:t>
            </a:r>
            <a:r>
              <a:rPr lang="sv-SE" sz="1600" b="0" baseline="0" dirty="0" smtClean="0">
                <a:solidFill>
                  <a:schemeClr val="bg1"/>
                </a:solidFill>
              </a:rPr>
              <a:t>, Lund </a:t>
            </a:r>
            <a:r>
              <a:rPr lang="sv-SE" sz="1600" b="0" baseline="0" dirty="0" err="1" smtClean="0">
                <a:solidFill>
                  <a:schemeClr val="bg1"/>
                </a:solidFill>
              </a:rPr>
              <a:t>February</a:t>
            </a:r>
            <a:r>
              <a:rPr lang="sv-SE" sz="1600" b="0" baseline="0" dirty="0" smtClean="0">
                <a:solidFill>
                  <a:schemeClr val="bg1"/>
                </a:solidFill>
              </a:rPr>
              <a:t> 2019</a:t>
            </a:r>
            <a:endParaRPr lang="en-US" sz="1600" b="0" dirty="0" smtClean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8" r="23108" b="19150"/>
          <a:stretch/>
        </p:blipFill>
        <p:spPr>
          <a:xfrm>
            <a:off x="-15025" y="-1"/>
            <a:ext cx="1346666" cy="12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76735/contributions/2566924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0714"/>
          <a:stretch/>
        </p:blipFill>
        <p:spPr>
          <a:xfrm>
            <a:off x="683568" y="2060848"/>
            <a:ext cx="7611697" cy="792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2852" y="1842212"/>
            <a:ext cx="122413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927113" y="908720"/>
            <a:ext cx="8640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23" y="683131"/>
            <a:ext cx="1484189" cy="115908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59" y="457356"/>
            <a:ext cx="5212729" cy="160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1800" y="6372617"/>
            <a:ext cx="381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www.hep.lu.se/clash</a:t>
            </a:r>
            <a:r>
              <a:rPr lang="en-GB" sz="3200" dirty="0"/>
              <a:t>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81" y="2807082"/>
            <a:ext cx="4204368" cy="3671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8264" y="3578240"/>
            <a:ext cx="1854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+ several close collaborators and master students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38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1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particle to measure?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248472" cy="35957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840" y="5157192"/>
            <a:ext cx="7542584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-Roman"/>
              </a:rPr>
              <a:t>My view: we need to establish these methods using bulk particles: </a:t>
            </a:r>
            <a:r>
              <a:rPr lang="en-GB" sz="2400" dirty="0" smtClean="0">
                <a:latin typeface="Times-Roman"/>
                <a:sym typeface="Symbol" panose="05050102010706020507" pitchFamily="18" charset="2"/>
              </a:rPr>
              <a:t>, K, p</a:t>
            </a:r>
          </a:p>
          <a:p>
            <a:r>
              <a:rPr lang="en-GB" sz="2400" dirty="0" smtClean="0">
                <a:latin typeface="Times-Roman"/>
                <a:sym typeface="Symbol" panose="05050102010706020507" pitchFamily="18" charset="2"/>
              </a:rPr>
              <a:t>And then go to multi-strange hadrons as they are the most sensitive to the QGP-like effects! </a:t>
            </a:r>
            <a:endParaRPr lang="en-GB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804248" y="1700808"/>
            <a:ext cx="0" cy="194421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4288" y="2060848"/>
            <a:ext cx="17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</a:t>
            </a:r>
            <a:r>
              <a:rPr lang="en-GB" sz="2400" dirty="0" err="1" smtClean="0"/>
              <a:t>QGPmeter</a:t>
            </a:r>
            <a:r>
              <a:rPr lang="en-GB" sz="2400" dirty="0" smtClean="0"/>
              <a:t>”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04248" y="2420888"/>
            <a:ext cx="0" cy="1944216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 production in string vs thermal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3645024"/>
            <a:ext cx="8075240" cy="30963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String model: Requires 2 string breakings to make a φ</a:t>
            </a:r>
          </a:p>
          <a:p>
            <a:pPr lvl="1"/>
            <a:r>
              <a:rPr lang="en-US" dirty="0" smtClean="0"/>
              <a:t>Enhanced with activity in a rope model!</a:t>
            </a:r>
          </a:p>
          <a:p>
            <a:r>
              <a:rPr lang="en-US" dirty="0" smtClean="0"/>
              <a:t>Statistical thermal model: no open strangeness</a:t>
            </a:r>
          </a:p>
          <a:p>
            <a:pPr lvl="1"/>
            <a:r>
              <a:rPr lang="en-US" dirty="0" smtClean="0"/>
              <a:t>No canonical suppression (should follow proton)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691680" y="2842429"/>
            <a:ext cx="57606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1920" y="241989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67335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03212" y="241038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s̅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88482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s̅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56812" y="2050341"/>
            <a:ext cx="2711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932040" y="2050341"/>
            <a:ext cx="2711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74990" y="1628800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φ</a:t>
            </a:r>
            <a:endParaRPr lang="en-US" sz="2400" dirty="0"/>
          </a:p>
        </p:txBody>
      </p:sp>
      <p:sp>
        <p:nvSpPr>
          <p:cNvPr id="16" name="5-Point Star 15"/>
          <p:cNvSpPr/>
          <p:nvPr/>
        </p:nvSpPr>
        <p:spPr>
          <a:xfrm>
            <a:off x="3716334" y="2708920"/>
            <a:ext cx="288032" cy="2584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436096" y="2708920"/>
            <a:ext cx="288032" cy="2584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5110" y="256490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52320" y="256490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8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78088" y="3289239"/>
            <a:ext cx="6462464" cy="3812169"/>
            <a:chOff x="3078088" y="3289239"/>
            <a:chExt cx="6462464" cy="38121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3289239"/>
              <a:ext cx="4248472" cy="316385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78088" y="6455077"/>
              <a:ext cx="64624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hlinkClick r:id="rId3"/>
                </a:rPr>
                <a:t>https://indico.cern.ch/event/576735/contributions/2566924</a:t>
              </a:r>
              <a:r>
                <a:rPr lang="en-GB" dirty="0" smtClean="0">
                  <a:hlinkClick r:id="rId3"/>
                </a:rPr>
                <a:t>/</a:t>
              </a:r>
              <a:endParaRPr lang="en-GB" dirty="0" smtClean="0"/>
            </a:p>
            <a:p>
              <a:endParaRPr lang="en-GB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behavior is more as expected from stronger color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70080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 it seems that these results would favour a model where the </a:t>
            </a:r>
            <a:r>
              <a:rPr lang="el-GR" sz="2400" dirty="0" smtClean="0"/>
              <a:t>φ</a:t>
            </a:r>
            <a:r>
              <a:rPr lang="en-GB" sz="2400" dirty="0" smtClean="0"/>
              <a:t> production grows with multiplicity, e.g., strings → ropes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544" y="1302487"/>
            <a:ext cx="4212001" cy="4502777"/>
            <a:chOff x="467544" y="1629639"/>
            <a:chExt cx="4212001" cy="4502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420" y="1772816"/>
              <a:ext cx="3592125" cy="4359600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" r="90150" b="64229"/>
            <a:stretch/>
          </p:blipFill>
          <p:spPr bwMode="auto">
            <a:xfrm>
              <a:off x="467544" y="1629639"/>
              <a:ext cx="619876" cy="381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1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But we should also study correlations for the </a:t>
            </a:r>
            <a:r>
              <a:rPr lang="el-GR" dirty="0" smtClean="0"/>
              <a:t>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057458"/>
            <a:ext cx="8075240" cy="3107846"/>
          </a:xfrm>
        </p:spPr>
        <p:txBody>
          <a:bodyPr>
            <a:normAutofit/>
          </a:bodyPr>
          <a:lstStyle/>
          <a:p>
            <a:r>
              <a:rPr lang="en-GB" dirty="0" smtClean="0"/>
              <a:t>What to expect?</a:t>
            </a:r>
          </a:p>
          <a:p>
            <a:pPr lvl="1"/>
            <a:r>
              <a:rPr lang="en-GB" dirty="0" smtClean="0"/>
              <a:t>Strings/ropes (jets): strong </a:t>
            </a:r>
            <a:r>
              <a:rPr lang="el-GR" dirty="0" smtClean="0"/>
              <a:t>φ</a:t>
            </a:r>
            <a:r>
              <a:rPr lang="en-GB" dirty="0"/>
              <a:t>-</a:t>
            </a:r>
            <a:r>
              <a:rPr lang="en-GB" dirty="0" smtClean="0"/>
              <a:t>K correlations</a:t>
            </a:r>
          </a:p>
          <a:p>
            <a:pPr lvl="1"/>
            <a:r>
              <a:rPr lang="en-GB" dirty="0" smtClean="0"/>
              <a:t>Stat. thermal model: weak </a:t>
            </a:r>
            <a:r>
              <a:rPr lang="el-GR" dirty="0" smtClean="0"/>
              <a:t>φ</a:t>
            </a:r>
            <a:r>
              <a:rPr lang="en-GB" dirty="0"/>
              <a:t>-K </a:t>
            </a:r>
            <a:r>
              <a:rPr lang="en-GB" dirty="0" smtClean="0"/>
              <a:t>correlations</a:t>
            </a:r>
            <a:br>
              <a:rPr lang="en-GB" dirty="0" smtClean="0"/>
            </a:br>
            <a:r>
              <a:rPr lang="en-GB" dirty="0" smtClean="0"/>
              <a:t>(there can still be, e.g., intra-jet correlations)</a:t>
            </a:r>
          </a:p>
          <a:p>
            <a:pPr lvl="1"/>
            <a:r>
              <a:rPr lang="en-GB" dirty="0" smtClean="0"/>
              <a:t>Recombination: weak </a:t>
            </a:r>
            <a:r>
              <a:rPr lang="el-GR" dirty="0" smtClean="0"/>
              <a:t>φ</a:t>
            </a:r>
            <a:r>
              <a:rPr lang="en-GB" dirty="0"/>
              <a:t>-K </a:t>
            </a:r>
            <a:r>
              <a:rPr lang="en-GB" dirty="0" smtClean="0"/>
              <a:t>correlations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14</a:t>
            </a:fld>
            <a:endParaRPr lang="sv-SE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45110" y="1340768"/>
            <a:ext cx="6453780" cy="1944216"/>
            <a:chOff x="1345110" y="1340768"/>
            <a:chExt cx="6453780" cy="19442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91680" y="2698413"/>
              <a:ext cx="57606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51920" y="2275877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0112" y="2823319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3212" y="2266365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s̅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63888" y="2740804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s̅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156812" y="1906325"/>
              <a:ext cx="27117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4932040" y="1906325"/>
              <a:ext cx="27117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74990" y="1484784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φ</a:t>
              </a:r>
              <a:endParaRPr lang="en-US" sz="2400" dirty="0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3716334" y="2564904"/>
              <a:ext cx="288032" cy="25841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5436096" y="2564904"/>
              <a:ext cx="288032" cy="25841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45110" y="2420888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52320" y="2420888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q̅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859668" y="1988840"/>
              <a:ext cx="1088596" cy="93398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3078560" y="1647989"/>
              <a:ext cx="557336" cy="113293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35897" y="1438335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K-(?)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9752" y="1340768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K+(?)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917848" y="5589240"/>
            <a:ext cx="7542584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-Roman"/>
              </a:rPr>
              <a:t>My view: if we think there is a change in the </a:t>
            </a:r>
            <a:r>
              <a:rPr lang="en-GB" sz="2400" dirty="0" err="1" smtClean="0">
                <a:latin typeface="Times-Roman"/>
              </a:rPr>
              <a:t>hadronization</a:t>
            </a:r>
            <a:r>
              <a:rPr lang="en-GB" sz="2400" dirty="0" smtClean="0">
                <a:latin typeface="Times-Roman"/>
              </a:rPr>
              <a:t> mechanism then we must find a way to probe this change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607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in down the origin of collective effects in small systems:</a:t>
            </a:r>
          </a:p>
          <a:p>
            <a:pPr lvl="1"/>
            <a:r>
              <a:rPr lang="en-GB" dirty="0" smtClean="0"/>
              <a:t>We want to confront the traditional paradigm for small collisional systems (microscopic models based on quarks and gluons) with the QGP-paradigm originating in large collisional systems (macroscopic models based on relativistic viscous hydrodynamics)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5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7"/>
          <a:stretch/>
        </p:blipFill>
        <p:spPr>
          <a:xfrm>
            <a:off x="2211411" y="1412776"/>
            <a:ext cx="4160789" cy="29523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Macroscopic vs microscopic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78904" y="3871589"/>
            <a:ext cx="4038600" cy="2869779"/>
          </a:xfrm>
        </p:spPr>
        <p:txBody>
          <a:bodyPr/>
          <a:lstStyle/>
          <a:p>
            <a:r>
              <a:rPr lang="en-US" dirty="0" smtClean="0"/>
              <a:t>Stat. thermal model</a:t>
            </a:r>
          </a:p>
          <a:p>
            <a:pPr lvl="1"/>
            <a:r>
              <a:rPr lang="en-US" dirty="0" smtClean="0"/>
              <a:t>Canonical</a:t>
            </a:r>
          </a:p>
          <a:p>
            <a:pPr lvl="1"/>
            <a:r>
              <a:rPr lang="en-US" dirty="0" smtClean="0"/>
              <a:t>Grand-canonical</a:t>
            </a:r>
          </a:p>
          <a:p>
            <a:r>
              <a:rPr lang="en-US" dirty="0" smtClean="0"/>
              <a:t>Hydrodynamics</a:t>
            </a:r>
          </a:p>
          <a:p>
            <a:pPr lvl="1"/>
            <a:r>
              <a:rPr lang="en-US" dirty="0" smtClean="0"/>
              <a:t>Radial flow</a:t>
            </a:r>
          </a:p>
          <a:p>
            <a:pPr lvl="1"/>
            <a:r>
              <a:rPr lang="en-US" dirty="0" smtClean="0"/>
              <a:t>Azimuthal anisotropic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69904" y="3871589"/>
            <a:ext cx="4038600" cy="2869779"/>
          </a:xfrm>
        </p:spPr>
        <p:txBody>
          <a:bodyPr/>
          <a:lstStyle/>
          <a:p>
            <a:r>
              <a:rPr lang="en-US" dirty="0" smtClean="0"/>
              <a:t>Tunneling of qq̅-pairs</a:t>
            </a:r>
          </a:p>
          <a:p>
            <a:pPr lvl="1"/>
            <a:r>
              <a:rPr lang="en-US" dirty="0" smtClean="0"/>
              <a:t>Strings</a:t>
            </a:r>
          </a:p>
          <a:p>
            <a:pPr lvl="1"/>
            <a:r>
              <a:rPr lang="en-US" dirty="0" smtClean="0"/>
              <a:t>Ropes </a:t>
            </a:r>
          </a:p>
          <a:p>
            <a:r>
              <a:rPr lang="en-US" dirty="0" smtClean="0"/>
              <a:t>String interactions</a:t>
            </a:r>
          </a:p>
          <a:p>
            <a:pPr lvl="1"/>
            <a:r>
              <a:rPr lang="en-US" dirty="0" smtClean="0"/>
              <a:t>Color reconnection</a:t>
            </a:r>
          </a:p>
          <a:p>
            <a:pPr lvl="1"/>
            <a:r>
              <a:rPr lang="en-US" dirty="0" smtClean="0"/>
              <a:t>Shoving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 pillars of CLASH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Development </a:t>
            </a:r>
            <a:r>
              <a:rPr lang="en-GB" dirty="0"/>
              <a:t>of </a:t>
            </a:r>
            <a:r>
              <a:rPr lang="en-GB" dirty="0" smtClean="0"/>
              <a:t>new theoretical models and generators </a:t>
            </a:r>
            <a:r>
              <a:rPr lang="en-GB" dirty="0"/>
              <a:t>(mainly theory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Angantyr</a:t>
            </a:r>
            <a:r>
              <a:rPr lang="en-GB" dirty="0" smtClean="0"/>
              <a:t> (covered in this workshop)</a:t>
            </a:r>
            <a:endParaRPr lang="en-GB" dirty="0"/>
          </a:p>
          <a:p>
            <a:r>
              <a:rPr lang="en-GB" dirty="0" smtClean="0"/>
              <a:t>Search </a:t>
            </a:r>
            <a:r>
              <a:rPr lang="en-GB" dirty="0"/>
              <a:t>for jet quenching in small systems (mainly experiment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Develop new more sensitive experimental measurement methods</a:t>
            </a:r>
            <a:endParaRPr lang="en-GB" dirty="0"/>
          </a:p>
          <a:p>
            <a:r>
              <a:rPr lang="en-GB" dirty="0"/>
              <a:t>Search for the best observables to differentiate between models for QGP-like effects in small systems</a:t>
            </a:r>
          </a:p>
          <a:p>
            <a:pPr lvl="1"/>
            <a:r>
              <a:rPr lang="en-GB" dirty="0" smtClean="0"/>
              <a:t>Where we CLASH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69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Best observables: some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 </a:t>
            </a:r>
            <a:r>
              <a:rPr lang="en-GB" dirty="0"/>
              <a:t>to select events with more or less QGP-like </a:t>
            </a:r>
            <a:r>
              <a:rPr lang="en-GB" dirty="0" smtClean="0"/>
              <a:t>effects, e.g., transverse </a:t>
            </a:r>
            <a:r>
              <a:rPr lang="en-GB" dirty="0" err="1" smtClean="0"/>
              <a:t>spherocity</a:t>
            </a:r>
            <a:endParaRPr lang="en-GB" dirty="0"/>
          </a:p>
          <a:p>
            <a:pPr lvl="1"/>
            <a:r>
              <a:rPr lang="en-GB" dirty="0"/>
              <a:t>Can we prove that strangeness enhancement and flow is </a:t>
            </a:r>
            <a:r>
              <a:rPr lang="en-GB" dirty="0" smtClean="0"/>
              <a:t>correlated (V. </a:t>
            </a:r>
            <a:r>
              <a:rPr lang="en-GB" dirty="0" err="1" smtClean="0"/>
              <a:t>Vislavicius</a:t>
            </a:r>
            <a:r>
              <a:rPr lang="en-GB" dirty="0" smtClean="0"/>
              <a:t>, Wednesday)</a:t>
            </a:r>
            <a:endParaRPr lang="en-GB" dirty="0"/>
          </a:p>
          <a:p>
            <a:r>
              <a:rPr lang="en-GB" dirty="0" smtClean="0">
                <a:latin typeface="Agency FB" panose="020B0503020202020204" pitchFamily="34" charset="0"/>
                <a:sym typeface="Symbol" panose="05050102010706020507" pitchFamily="18" charset="2"/>
              </a:rPr>
              <a:t></a:t>
            </a:r>
            <a:r>
              <a:rPr lang="en-GB" dirty="0" smtClean="0"/>
              <a:t>: </a:t>
            </a:r>
            <a:r>
              <a:rPr lang="en-GB" dirty="0"/>
              <a:t>can </a:t>
            </a:r>
            <a:r>
              <a:rPr lang="en-GB" dirty="0" smtClean="0"/>
              <a:t>this meson with hidden strangeness (S=0) provide insights into the </a:t>
            </a:r>
            <a:r>
              <a:rPr lang="en-GB" dirty="0"/>
              <a:t>strangeness </a:t>
            </a:r>
            <a:r>
              <a:rPr lang="en-GB" dirty="0" smtClean="0"/>
              <a:t>production (V. </a:t>
            </a:r>
            <a:r>
              <a:rPr lang="en-GB" smtClean="0"/>
              <a:t>Vovchenko, </a:t>
            </a:r>
            <a:r>
              <a:rPr lang="en-GB" dirty="0" smtClean="0"/>
              <a:t>Wednesday)</a:t>
            </a:r>
          </a:p>
          <a:p>
            <a:r>
              <a:rPr lang="en-GB" dirty="0" smtClean="0"/>
              <a:t>Hopefully many more to come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7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importantly…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6</a:t>
            </a:fld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94" y="1985169"/>
            <a:ext cx="5715000" cy="4371975"/>
          </a:xfrm>
        </p:spPr>
      </p:pic>
    </p:spTree>
    <p:extLst>
      <p:ext uri="{BB962C8B-B14F-4D97-AF65-F5344CB8AC3E}">
        <p14:creationId xmlns:p14="http://schemas.microsoft.com/office/powerpoint/2010/main" val="24708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many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need help to identify the most sensitive observables to the underlying physics in your model </a:t>
            </a:r>
          </a:p>
          <a:p>
            <a:r>
              <a:rPr lang="en-GB" dirty="0" smtClean="0"/>
              <a:t>We need to extend heavy-ion ideas/models to small systems</a:t>
            </a:r>
          </a:p>
          <a:p>
            <a:pPr lvl="1"/>
            <a:r>
              <a:rPr lang="en-GB" dirty="0" smtClean="0"/>
              <a:t>Very non-trivial as this means to insert mini-jet like physics</a:t>
            </a:r>
          </a:p>
          <a:p>
            <a:r>
              <a:rPr lang="en-GB" dirty="0" smtClean="0"/>
              <a:t>We need to develop new more sensitive measurements</a:t>
            </a:r>
          </a:p>
          <a:p>
            <a:r>
              <a:rPr lang="en-GB" dirty="0" smtClean="0"/>
              <a:t>We need new fresh ideas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64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CLASH workshop in August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Continuation of series “International Workshop on QCD Challenges from pp to AA”</a:t>
            </a:r>
          </a:p>
          <a:p>
            <a:r>
              <a:rPr lang="en-GB" dirty="0" smtClean="0"/>
              <a:t>August 19-23</a:t>
            </a:r>
          </a:p>
          <a:p>
            <a:r>
              <a:rPr lang="en-GB" dirty="0" smtClean="0"/>
              <a:t>Format will be </a:t>
            </a:r>
            <a:r>
              <a:rPr lang="en-GB" dirty="0" err="1" smtClean="0"/>
              <a:t>CLASHy</a:t>
            </a:r>
            <a:endParaRPr lang="en-GB" dirty="0" smtClean="0"/>
          </a:p>
          <a:p>
            <a:pPr lvl="1"/>
            <a:r>
              <a:rPr lang="en-GB" dirty="0" smtClean="0"/>
              <a:t>Few or no talks but much interactions</a:t>
            </a:r>
          </a:p>
          <a:p>
            <a:pPr lvl="1"/>
            <a:r>
              <a:rPr lang="en-GB" dirty="0" smtClean="0"/>
              <a:t>More a Berserk than a Workshop</a:t>
            </a:r>
          </a:p>
          <a:p>
            <a:pPr lvl="1"/>
            <a:r>
              <a:rPr lang="en-GB" dirty="0" smtClean="0"/>
              <a:t>Goal is to define measurements or calculations needed to make significant progress on a series of open topics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can be only one!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2" y="1484784"/>
            <a:ext cx="8075612" cy="45336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B400-DCCD-4E4A-8997-0CBA26C25F6A}" type="slidenum">
              <a:rPr lang="sv-SE" smtClean="0"/>
              <a:t>9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5949280"/>
            <a:ext cx="331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Thank you!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205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</TotalTime>
  <Words>545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Agency FB</vt:lpstr>
      <vt:lpstr>Arial</vt:lpstr>
      <vt:lpstr>Calibri</vt:lpstr>
      <vt:lpstr>DejaVu Sans</vt:lpstr>
      <vt:lpstr>Droid Sans Fallback</vt:lpstr>
      <vt:lpstr>Liberation Sans</vt:lpstr>
      <vt:lpstr>Symbol</vt:lpstr>
      <vt:lpstr>Times-Roman</vt:lpstr>
      <vt:lpstr>Office Theme</vt:lpstr>
      <vt:lpstr>PowerPoint Presentation</vt:lpstr>
      <vt:lpstr>How to</vt:lpstr>
      <vt:lpstr>Macroscopic vs microscopic models</vt:lpstr>
      <vt:lpstr>The 3 pillars of CLASH</vt:lpstr>
      <vt:lpstr>Best observables: some ideas</vt:lpstr>
      <vt:lpstr>But importantly…</vt:lpstr>
      <vt:lpstr>For many things</vt:lpstr>
      <vt:lpstr>CLASH workshop in August</vt:lpstr>
      <vt:lpstr>There can be only one!</vt:lpstr>
      <vt:lpstr>Backup slides</vt:lpstr>
      <vt:lpstr>What particle to measure?</vt:lpstr>
      <vt:lpstr>φ production in string vs thermal models</vt:lpstr>
      <vt:lpstr>Naïve behavior is more as expected from stronger color field</vt:lpstr>
      <vt:lpstr>But we should also study correlations for the φ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Christiansen</dc:creator>
  <cp:lastModifiedBy>windrift</cp:lastModifiedBy>
  <cp:revision>518</cp:revision>
  <dcterms:created xsi:type="dcterms:W3CDTF">2013-08-28T07:21:49Z</dcterms:created>
  <dcterms:modified xsi:type="dcterms:W3CDTF">2019-03-03T11:08:49Z</dcterms:modified>
</cp:coreProperties>
</file>