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5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372" r:id="rId2"/>
    <p:sldId id="259" r:id="rId3"/>
    <p:sldId id="374" r:id="rId4"/>
    <p:sldId id="642" r:id="rId5"/>
    <p:sldId id="375" r:id="rId6"/>
    <p:sldId id="376" r:id="rId7"/>
    <p:sldId id="283" r:id="rId8"/>
    <p:sldId id="537" r:id="rId9"/>
    <p:sldId id="318" r:id="rId10"/>
    <p:sldId id="289" r:id="rId11"/>
    <p:sldId id="293" r:id="rId12"/>
    <p:sldId id="400" r:id="rId13"/>
    <p:sldId id="397" r:id="rId14"/>
    <p:sldId id="398" r:id="rId15"/>
    <p:sldId id="404" r:id="rId16"/>
    <p:sldId id="302" r:id="rId17"/>
    <p:sldId id="401" r:id="rId18"/>
    <p:sldId id="303" r:id="rId19"/>
    <p:sldId id="305" r:id="rId20"/>
    <p:sldId id="407" r:id="rId21"/>
    <p:sldId id="418" r:id="rId22"/>
    <p:sldId id="419" r:id="rId23"/>
    <p:sldId id="415" r:id="rId24"/>
    <p:sldId id="416" r:id="rId25"/>
    <p:sldId id="306" r:id="rId26"/>
    <p:sldId id="310" r:id="rId27"/>
    <p:sldId id="309" r:id="rId28"/>
    <p:sldId id="417" r:id="rId29"/>
    <p:sldId id="319" r:id="rId30"/>
    <p:sldId id="320" r:id="rId31"/>
    <p:sldId id="365" r:id="rId32"/>
    <p:sldId id="321" r:id="rId33"/>
    <p:sldId id="405" r:id="rId34"/>
    <p:sldId id="406" r:id="rId35"/>
    <p:sldId id="325" r:id="rId36"/>
    <p:sldId id="326" r:id="rId37"/>
    <p:sldId id="327" r:id="rId38"/>
    <p:sldId id="328" r:id="rId39"/>
    <p:sldId id="331" r:id="rId40"/>
    <p:sldId id="412" r:id="rId41"/>
    <p:sldId id="414" r:id="rId42"/>
    <p:sldId id="335" r:id="rId43"/>
    <p:sldId id="337" r:id="rId44"/>
    <p:sldId id="338" r:id="rId45"/>
    <p:sldId id="339" r:id="rId46"/>
    <p:sldId id="340" r:id="rId47"/>
    <p:sldId id="342" r:id="rId48"/>
    <p:sldId id="341" r:id="rId49"/>
    <p:sldId id="349" r:id="rId50"/>
    <p:sldId id="350" r:id="rId51"/>
    <p:sldId id="399" r:id="rId52"/>
    <p:sldId id="352" r:id="rId53"/>
    <p:sldId id="366" r:id="rId54"/>
    <p:sldId id="358" r:id="rId55"/>
    <p:sldId id="385" r:id="rId56"/>
    <p:sldId id="298" r:id="rId57"/>
    <p:sldId id="408" r:id="rId58"/>
    <p:sldId id="411" r:id="rId59"/>
    <p:sldId id="413" r:id="rId60"/>
    <p:sldId id="381" r:id="rId61"/>
    <p:sldId id="382" r:id="rId62"/>
    <p:sldId id="383" r:id="rId63"/>
    <p:sldId id="384" r:id="rId64"/>
    <p:sldId id="386" r:id="rId65"/>
    <p:sldId id="423" r:id="rId66"/>
    <p:sldId id="420" r:id="rId67"/>
    <p:sldId id="421" r:id="rId68"/>
    <p:sldId id="422" r:id="rId69"/>
    <p:sldId id="369" r:id="rId70"/>
    <p:sldId id="371" r:id="rId71"/>
    <p:sldId id="393" r:id="rId72"/>
    <p:sldId id="280" r:id="rId73"/>
    <p:sldId id="317" r:id="rId74"/>
    <p:sldId id="538" r:id="rId75"/>
    <p:sldId id="424" r:id="rId7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000"/>
    <a:srgbClr val="F000FF"/>
    <a:srgbClr val="000090"/>
    <a:srgbClr val="702FA0"/>
    <a:srgbClr val="FBF8E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588"/>
    <p:restoredTop sz="96192" autoAdjust="0"/>
  </p:normalViewPr>
  <p:slideViewPr>
    <p:cSldViewPr snapToGrid="0" snapToObjects="1">
      <p:cViewPr>
        <p:scale>
          <a:sx n="170" d="100"/>
          <a:sy n="170" d="100"/>
        </p:scale>
        <p:origin x="216" y="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336"/>
    </p:cViewPr>
  </p:sorterViewPr>
  <p:notesViewPr>
    <p:cSldViewPr snapToGrid="0" snapToObjects="1">
      <p:cViewPr varScale="1">
        <p:scale>
          <a:sx n="172" d="100"/>
          <a:sy n="172" d="100"/>
        </p:scale>
        <p:origin x="655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image" Target="../media/image103.e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9.emf"/><Relationship Id="rId7" Type="http://schemas.openxmlformats.org/officeDocument/2006/relationships/image" Target="../media/image104.emf"/><Relationship Id="rId2" Type="http://schemas.openxmlformats.org/officeDocument/2006/relationships/image" Target="../media/image108.emf"/><Relationship Id="rId1" Type="http://schemas.openxmlformats.org/officeDocument/2006/relationships/image" Target="../media/image107.emf"/><Relationship Id="rId6" Type="http://schemas.openxmlformats.org/officeDocument/2006/relationships/image" Target="../media/image103.emf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image" Target="../media/image113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image" Target="../media/image117.emf"/><Relationship Id="rId4" Type="http://schemas.openxmlformats.org/officeDocument/2006/relationships/image" Target="../media/image120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image" Target="../media/image125.emf"/><Relationship Id="rId5" Type="http://schemas.openxmlformats.org/officeDocument/2006/relationships/image" Target="../media/image126.emf"/><Relationship Id="rId4" Type="http://schemas.openxmlformats.org/officeDocument/2006/relationships/image" Target="../media/image120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image" Target="../media/image128.emf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image" Target="../media/image13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image" Target="../media/image1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image" Target="../media/image147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image" Target="../media/image152.emf"/><Relationship Id="rId5" Type="http://schemas.openxmlformats.org/officeDocument/2006/relationships/image" Target="../media/image156.emf"/><Relationship Id="rId4" Type="http://schemas.openxmlformats.org/officeDocument/2006/relationships/image" Target="../media/image15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image" Target="../media/image176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emf"/><Relationship Id="rId1" Type="http://schemas.openxmlformats.org/officeDocument/2006/relationships/image" Target="../media/image19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4" Type="http://schemas.openxmlformats.org/officeDocument/2006/relationships/image" Target="../media/image57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image" Target="../media/image7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88C55-D1E9-8E4B-B286-D47E2D29A15C}" type="datetimeFigureOut">
              <a:rPr lang="en-US" smtClean="0"/>
              <a:t>2/26/19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62B7C-B647-A74B-9A80-621F12A49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086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58ED3-6B06-BF4D-97F1-17CA4F13E42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42DF5-958D-724A-B47D-074069A15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178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M.Š.   Low pT results from RHIC</a:t>
            </a:r>
          </a:p>
        </p:txBody>
      </p:sp>
    </p:spTree>
    <p:extLst>
      <p:ext uri="{BB962C8B-B14F-4D97-AF65-F5344CB8AC3E}">
        <p14:creationId xmlns:p14="http://schemas.microsoft.com/office/powerpoint/2010/main" val="552244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Charge separation is parity odd.  Check the finger physics of saying the signal is manifestly odd because p=-p etc.   This is true … Parity (in 3D) is reversal of all momentum components.  So signal is parity odd … however, if you change the sign of all charges, then the B field changes too so, overall, the signal is charge even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0B8D24-60E5-4DBB-9522-9B2F15421FE2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933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C39DCC-A802-0E45-AD64-A0D34C8C2BD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2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C39DCC-A802-0E45-AD64-A0D34C8C2BD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74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C39DCC-A802-0E45-AD64-A0D34C8C2BD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99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Topological charge flips helicity of a quark.  From right to left, or vice versa.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12C7F-63D0-4B11-96F3-F01A35F14BDA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909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charge motion is balance if the number of right</a:t>
            </a:r>
            <a:r>
              <a:rPr lang="en-US" baseline="0" dirty="0"/>
              <a:t> and left handed quarks is the same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FB6AC-8910-4564-8D85-3C3A359D6165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32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charge motion is balance if the number of right</a:t>
            </a:r>
            <a:r>
              <a:rPr lang="en-US" baseline="0" dirty="0"/>
              <a:t> and left handed quarks is the same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FB6AC-8910-4564-8D85-3C3A359D6165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14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42DF5-958D-724A-B47D-074069A15F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7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9D525-3753-7A42-8F9B-7CC014DE3743}" type="slidenum">
              <a:rPr lang="en-US"/>
              <a:pPr/>
              <a:t>3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9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M.Š.   Low pT results from RHIC</a:t>
            </a:r>
          </a:p>
        </p:txBody>
      </p:sp>
    </p:spTree>
    <p:extLst>
      <p:ext uri="{BB962C8B-B14F-4D97-AF65-F5344CB8AC3E}">
        <p14:creationId xmlns:p14="http://schemas.microsoft.com/office/powerpoint/2010/main" val="2949612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AB3E6AF-EC7E-F241-ABD8-A101F33DDDAC}" type="slidenum">
              <a:rPr lang="en-US"/>
              <a:pPr/>
              <a:t>5</a:t>
            </a:fld>
            <a:endParaRPr lang="en-US"/>
          </a:p>
        </p:txBody>
      </p:sp>
      <p:sp>
        <p:nvSpPr>
          <p:cNvPr id="3993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378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42DF5-958D-724A-B47D-074069A15F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66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42DF5-958D-724A-B47D-074069A15F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24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Earth (at pole) : 6e-5</a:t>
            </a:r>
          </a:p>
          <a:p>
            <a:r>
              <a:rPr lang="en-US" dirty="0"/>
              <a:t>Refrigerator</a:t>
            </a:r>
            <a:r>
              <a:rPr lang="en-US" baseline="0" dirty="0"/>
              <a:t> magnet .01</a:t>
            </a:r>
          </a:p>
          <a:p>
            <a:r>
              <a:rPr lang="en-US" baseline="0" dirty="0"/>
              <a:t>STAR magnet 0.5</a:t>
            </a:r>
          </a:p>
          <a:p>
            <a:r>
              <a:rPr lang="en-US" baseline="0" dirty="0"/>
              <a:t>sunspots 0.5  (surprisingly low!)</a:t>
            </a:r>
          </a:p>
          <a:p>
            <a:r>
              <a:rPr lang="en-US" baseline="0" dirty="0"/>
              <a:t>strongest sustained fields in the lab (national high magnetic field lab) 45</a:t>
            </a:r>
          </a:p>
          <a:p>
            <a:r>
              <a:rPr lang="en-US" baseline="0" dirty="0"/>
              <a:t>strongest manmade fields.  (By explosive charges </a:t>
            </a:r>
            <a:r>
              <a:rPr lang="mr-IN" baseline="0" dirty="0"/>
              <a:t>–</a:t>
            </a:r>
            <a:r>
              <a:rPr lang="en-US" baseline="0" dirty="0"/>
              <a:t> lasted only a few microseconds) 1000</a:t>
            </a:r>
          </a:p>
          <a:p>
            <a:r>
              <a:rPr lang="en-US" baseline="0" dirty="0"/>
              <a:t>strongest fields ever detected on non-neutron stars (just a few white dwarfs) 1e4</a:t>
            </a:r>
          </a:p>
          <a:p>
            <a:r>
              <a:rPr lang="en-US" baseline="0" dirty="0"/>
              <a:t>pulsars ~ 5e8</a:t>
            </a:r>
          </a:p>
          <a:p>
            <a:r>
              <a:rPr lang="en-US" baseline="0" dirty="0" err="1"/>
              <a:t>magnetars</a:t>
            </a:r>
            <a:r>
              <a:rPr lang="en-US" baseline="0" dirty="0"/>
              <a:t> 5e10</a:t>
            </a:r>
          </a:p>
          <a:p>
            <a:r>
              <a:rPr lang="en-US" baseline="0" dirty="0"/>
              <a:t>QGP? 6e13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42DF5-958D-724A-B47D-074069A15F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8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they measure the spin</a:t>
            </a:r>
            <a:r>
              <a:rPr lang="en-US" baseline="0" dirty="0"/>
              <a:t> voltage: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“To detect spin voltage in a fluid, we have used the inverse spin Hall effect (ISHE). The ISHE converts a spin current into an electric field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ISHE through the spin–orbit interaction of electrons. “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42DF5-958D-724A-B47D-074069A15F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018293"/>
            <a:ext cx="2133600" cy="136922"/>
          </a:xfrm>
          <a:prstGeom prst="rect">
            <a:avLst/>
          </a:prstGeom>
        </p:spPr>
        <p:txBody>
          <a:bodyPr/>
          <a:lstStyle/>
          <a:p>
            <a:fld id="{6967ACE9-2C43-4A47-BDF9-C72037EC6ACF}" type="datetime1">
              <a:rPr lang="cs-CZ" smtClean="0"/>
              <a:t>26.02.19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Šumbera NPI CAS                                          Seminar@Institute of Theoretical Physics and Astrophysics, Masaryk university, Brno, 9.11.2018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91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018293"/>
            <a:ext cx="2133600" cy="136922"/>
          </a:xfrm>
          <a:prstGeom prst="rect">
            <a:avLst/>
          </a:prstGeom>
        </p:spPr>
        <p:txBody>
          <a:bodyPr/>
          <a:lstStyle/>
          <a:p>
            <a:fld id="{B44CFC1F-DBC6-674E-85E0-F9EE09C8AF68}" type="datetime1">
              <a:rPr lang="cs-CZ" smtClean="0"/>
              <a:t>26.02.19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Šumbera NPI CAS                                          Seminar@Institute of Theoretical Physics and Astrophysics, Masaryk university, Brno, 9.11.2018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7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018293"/>
            <a:ext cx="2133600" cy="136922"/>
          </a:xfrm>
          <a:prstGeom prst="rect">
            <a:avLst/>
          </a:prstGeom>
        </p:spPr>
        <p:txBody>
          <a:bodyPr/>
          <a:lstStyle/>
          <a:p>
            <a:fld id="{8FD5DE1F-A1A2-D147-A8C4-C2384BC25205}" type="datetime1">
              <a:rPr lang="cs-CZ" smtClean="0"/>
              <a:t>26.02.19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Šumbera NPI CAS                                          Seminar@Institute of Theoretical Physics and Astrophysics, Masaryk university, Brno, 9.11.2018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1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018293"/>
            <a:ext cx="8828116" cy="1369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755669" y="5013536"/>
            <a:ext cx="6383383" cy="132353"/>
          </a:xfrm>
        </p:spPr>
        <p:txBody>
          <a:bodyPr/>
          <a:lstStyle/>
          <a:p>
            <a:fld id="{C0F18430-31EE-2041-88D6-7D4CC31ACA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1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018293"/>
            <a:ext cx="2133600" cy="136922"/>
          </a:xfrm>
          <a:prstGeom prst="rect">
            <a:avLst/>
          </a:prstGeom>
        </p:spPr>
        <p:txBody>
          <a:bodyPr/>
          <a:lstStyle/>
          <a:p>
            <a:fld id="{E451A89E-5170-A343-9B09-59F364C56CB4}" type="datetime1">
              <a:rPr lang="cs-CZ" smtClean="0"/>
              <a:t>26.02.19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Šumbera NPI CAS                                          Seminar@Institute of Theoretical Physics and Astrophysics, Masaryk university, Brno, 9.11.2018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5018293"/>
            <a:ext cx="2133600" cy="136922"/>
          </a:xfrm>
          <a:prstGeom prst="rect">
            <a:avLst/>
          </a:prstGeom>
        </p:spPr>
        <p:txBody>
          <a:bodyPr/>
          <a:lstStyle/>
          <a:p>
            <a:fld id="{ADA1D906-D805-3C40-9B9E-7C9BB43B639A}" type="datetime1">
              <a:rPr lang="cs-CZ" smtClean="0"/>
              <a:t>26.02.19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Šumbera NPI CAS                                          Seminar@Institute of Theoretical Physics and Astrophysics, Masaryk university, Brno, 9.11.2018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1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5018293"/>
            <a:ext cx="2133600" cy="136922"/>
          </a:xfrm>
          <a:prstGeom prst="rect">
            <a:avLst/>
          </a:prstGeom>
        </p:spPr>
        <p:txBody>
          <a:bodyPr/>
          <a:lstStyle/>
          <a:p>
            <a:fld id="{29987744-0B06-8948-878F-70D06C50BAD5}" type="datetime1">
              <a:rPr lang="cs-CZ" smtClean="0"/>
              <a:t>26.02.19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Šumbera NPI CAS                                          Seminar@Institute of Theoretical Physics and Astrophysics, Masaryk university, Brno, 9.11.2018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0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5018293"/>
            <a:ext cx="2133600" cy="136922"/>
          </a:xfrm>
          <a:prstGeom prst="rect">
            <a:avLst/>
          </a:prstGeom>
        </p:spPr>
        <p:txBody>
          <a:bodyPr/>
          <a:lstStyle/>
          <a:p>
            <a:fld id="{3056E629-6BF5-DE46-A58E-6CF0DAF6BC48}" type="datetime1">
              <a:rPr lang="cs-CZ" smtClean="0"/>
              <a:t>26.02.19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D633E02-0918-0D4E-AF6E-C03134B02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33138"/>
            <a:ext cx="4350786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</p:spTree>
    <p:extLst>
      <p:ext uri="{BB962C8B-B14F-4D97-AF65-F5344CB8AC3E}">
        <p14:creationId xmlns:p14="http://schemas.microsoft.com/office/powerpoint/2010/main" val="216806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5018293"/>
            <a:ext cx="2133600" cy="136922"/>
          </a:xfrm>
          <a:prstGeom prst="rect">
            <a:avLst/>
          </a:prstGeom>
        </p:spPr>
        <p:txBody>
          <a:bodyPr/>
          <a:lstStyle/>
          <a:p>
            <a:fld id="{A3525AAB-E444-704E-8960-1AA29DE2D2AF}" type="datetime1">
              <a:rPr lang="cs-CZ" smtClean="0"/>
              <a:t>26.02.19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Šumbera NPI CAS                                          Seminar@Institute of Theoretical Physics and Astrophysics, Masaryk university, Brno, 9.11.2018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2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5018293"/>
            <a:ext cx="2133600" cy="136922"/>
          </a:xfrm>
          <a:prstGeom prst="rect">
            <a:avLst/>
          </a:prstGeom>
        </p:spPr>
        <p:txBody>
          <a:bodyPr/>
          <a:lstStyle/>
          <a:p>
            <a:fld id="{1AFA0A21-5A1C-D341-8BAC-B63620F1896D}" type="datetime1">
              <a:rPr lang="cs-CZ" smtClean="0"/>
              <a:t>26.02.19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Šumbera NPI CAS                                          Seminar@Institute of Theoretical Physics and Astrophysics, Masaryk university, Brno, 9.11.2018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3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5018293"/>
            <a:ext cx="2133600" cy="136922"/>
          </a:xfrm>
          <a:prstGeom prst="rect">
            <a:avLst/>
          </a:prstGeom>
        </p:spPr>
        <p:txBody>
          <a:bodyPr/>
          <a:lstStyle/>
          <a:p>
            <a:fld id="{D5BAC728-3922-2248-B991-74FCA18AD5BE}" type="datetime1">
              <a:rPr lang="cs-CZ" smtClean="0"/>
              <a:t>26.02.19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Šumbera NPI CAS                                          Seminar@Institute of Theoretical Physics and Astrophysics, Masaryk university, Brno, 9.11.2018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87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apBubbleVortex.jpg"/>
          <p:cNvPicPr>
            <a:picLocks noChangeAspect="1"/>
          </p:cNvPicPr>
          <p:nvPr userDrawn="1"/>
        </p:nvPicPr>
        <p:blipFill>
          <a:blip r:embed="rId13" cstate="screen">
            <a:alphaModFix amt="43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70000" contras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6" y="-1590"/>
            <a:ext cx="9143998" cy="51434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532" y="-1592"/>
            <a:ext cx="8851418" cy="636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50" y="977715"/>
            <a:ext cx="8721167" cy="3593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018300"/>
            <a:ext cx="9144000" cy="1293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59" y="5001772"/>
            <a:ext cx="4350786" cy="128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M. Šumbera NPI CAS                                          Seminar@Institute of Theoretical Physics and Astrophysics, Masaryk university, Brno, 9.11.2018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452" y="5013536"/>
            <a:ext cx="2133600" cy="1323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0F18430-31EE-2041-88D6-7D4CC31AC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63.png"/><Relationship Id="rId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(null)"/><Relationship Id="rId2" Type="http://schemas.openxmlformats.org/officeDocument/2006/relationships/image" Target="../media/image42.(null)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(null)"/><Relationship Id="rId2" Type="http://schemas.openxmlformats.org/officeDocument/2006/relationships/image" Target="../media/image44.(null)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(null)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video" Target="../media/media6.mp4"/><Relationship Id="rId18" Type="http://schemas.openxmlformats.org/officeDocument/2006/relationships/image" Target="../media/image61.png"/><Relationship Id="rId26" Type="http://schemas.openxmlformats.org/officeDocument/2006/relationships/image" Target="../media/image56.emf"/><Relationship Id="rId3" Type="http://schemas.openxmlformats.org/officeDocument/2006/relationships/video" Target="../media/media1.mp4"/><Relationship Id="rId21" Type="http://schemas.openxmlformats.org/officeDocument/2006/relationships/oleObject" Target="../embeddings/oleObject3.bin"/><Relationship Id="rId7" Type="http://schemas.openxmlformats.org/officeDocument/2006/relationships/video" Target="../media/media3.mp4"/><Relationship Id="rId12" Type="http://schemas.microsoft.com/office/2007/relationships/media" Target="../media/media6.mp4"/><Relationship Id="rId17" Type="http://schemas.openxmlformats.org/officeDocument/2006/relationships/image" Target="../media/image60.png"/><Relationship Id="rId25" Type="http://schemas.openxmlformats.org/officeDocument/2006/relationships/oleObject" Target="../embeddings/oleObject5.bin"/><Relationship Id="rId2" Type="http://schemas.microsoft.com/office/2007/relationships/media" Target="../media/media1.mp4"/><Relationship Id="rId16" Type="http://schemas.openxmlformats.org/officeDocument/2006/relationships/image" Target="../media/image59.png"/><Relationship Id="rId20" Type="http://schemas.openxmlformats.org/officeDocument/2006/relationships/image" Target="../media/image64.png"/><Relationship Id="rId1" Type="http://schemas.openxmlformats.org/officeDocument/2006/relationships/vmlDrawing" Target="../drawings/vmlDrawing3.vml"/><Relationship Id="rId6" Type="http://schemas.microsoft.com/office/2007/relationships/media" Target="../media/media3.mp4"/><Relationship Id="rId11" Type="http://schemas.openxmlformats.org/officeDocument/2006/relationships/video" Target="../media/media5.mp4"/><Relationship Id="rId24" Type="http://schemas.openxmlformats.org/officeDocument/2006/relationships/image" Target="../media/image55.emf"/><Relationship Id="rId5" Type="http://schemas.openxmlformats.org/officeDocument/2006/relationships/video" Target="../media/media2.mp4"/><Relationship Id="rId15" Type="http://schemas.openxmlformats.org/officeDocument/2006/relationships/image" Target="../media/image58.png"/><Relationship Id="rId23" Type="http://schemas.openxmlformats.org/officeDocument/2006/relationships/oleObject" Target="../embeddings/oleObject4.bin"/><Relationship Id="rId28" Type="http://schemas.openxmlformats.org/officeDocument/2006/relationships/image" Target="../media/image57.emf"/><Relationship Id="rId10" Type="http://schemas.microsoft.com/office/2007/relationships/media" Target="../media/media5.mp4"/><Relationship Id="rId19" Type="http://schemas.openxmlformats.org/officeDocument/2006/relationships/image" Target="../media/image62.png"/><Relationship Id="rId4" Type="http://schemas.microsoft.com/office/2007/relationships/media" Target="../media/media2.mp4"/><Relationship Id="rId9" Type="http://schemas.openxmlformats.org/officeDocument/2006/relationships/video" Target="../media/media4.mp4"/><Relationship Id="rId14" Type="http://schemas.openxmlformats.org/officeDocument/2006/relationships/slideLayout" Target="../slideLayouts/slideLayout6.xml"/><Relationship Id="rId22" Type="http://schemas.openxmlformats.org/officeDocument/2006/relationships/image" Target="../media/image54.emf"/><Relationship Id="rId27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video" Target="../media/media7.mp4"/><Relationship Id="rId7" Type="http://schemas.openxmlformats.org/officeDocument/2006/relationships/image" Target="../media/image68.png"/><Relationship Id="rId2" Type="http://schemas.microsoft.com/office/2007/relationships/media" Target="../media/media7.mp4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65.emf"/><Relationship Id="rId4" Type="http://schemas.openxmlformats.org/officeDocument/2006/relationships/slideLayout" Target="../slideLayouts/slideLayout6.xml"/><Relationship Id="rId9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80.emf"/><Relationship Id="rId4" Type="http://schemas.openxmlformats.org/officeDocument/2006/relationships/image" Target="../media/image7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(null)"/><Relationship Id="rId7" Type="http://schemas.openxmlformats.org/officeDocument/2006/relationships/image" Target="../media/image8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4.(null)"/><Relationship Id="rId4" Type="http://schemas.openxmlformats.org/officeDocument/2006/relationships/image" Target="../media/image83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oleObject" Target="../embeddings/oleObject14.bin"/><Relationship Id="rId3" Type="http://schemas.openxmlformats.org/officeDocument/2006/relationships/image" Target="../media/image86.tiff"/><Relationship Id="rId7" Type="http://schemas.openxmlformats.org/officeDocument/2006/relationships/image" Target="../media/image90.png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9.png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88.png"/><Relationship Id="rId10" Type="http://schemas.openxmlformats.org/officeDocument/2006/relationships/image" Target="../media/image85.emf"/><Relationship Id="rId4" Type="http://schemas.openxmlformats.org/officeDocument/2006/relationships/image" Target="../media/image87.pn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12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tiff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7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oleObject" Target="../embeddings/oleObject17.bin"/><Relationship Id="rId3" Type="http://schemas.openxmlformats.org/officeDocument/2006/relationships/video" Target="../media/media8.mp4"/><Relationship Id="rId7" Type="http://schemas.openxmlformats.org/officeDocument/2006/relationships/image" Target="../media/image59.png"/><Relationship Id="rId12" Type="http://schemas.openxmlformats.org/officeDocument/2006/relationships/image" Target="../media/image98.emf"/><Relationship Id="rId2" Type="http://schemas.microsoft.com/office/2007/relationships/media" Target="../media/media8.mp4"/><Relationship Id="rId16" Type="http://schemas.openxmlformats.org/officeDocument/2006/relationships/image" Target="../media/image100.emf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6.bin"/><Relationship Id="rId5" Type="http://schemas.openxmlformats.org/officeDocument/2006/relationships/video" Target="../media/media9.mp4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39.png"/><Relationship Id="rId4" Type="http://schemas.microsoft.com/office/2007/relationships/media" Target="../media/media9.mp4"/><Relationship Id="rId9" Type="http://schemas.openxmlformats.org/officeDocument/2006/relationships/image" Target="../media/image38.png"/><Relationship Id="rId14" Type="http://schemas.openxmlformats.org/officeDocument/2006/relationships/image" Target="../media/image99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38.pn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8.emf"/><Relationship Id="rId11" Type="http://schemas.openxmlformats.org/officeDocument/2006/relationships/image" Target="../media/image101.emf"/><Relationship Id="rId5" Type="http://schemas.openxmlformats.org/officeDocument/2006/relationships/oleObject" Target="../embeddings/oleObject19.bin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39.pn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star.bnl.gov/aggregator/livedisplay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106.png"/><Relationship Id="rId7" Type="http://schemas.openxmlformats.org/officeDocument/2006/relationships/image" Target="../media/image10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0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0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111.emf"/><Relationship Id="rId18" Type="http://schemas.openxmlformats.org/officeDocument/2006/relationships/image" Target="../media/image104.emf"/><Relationship Id="rId3" Type="http://schemas.openxmlformats.org/officeDocument/2006/relationships/image" Target="../media/image112.png"/><Relationship Id="rId7" Type="http://schemas.openxmlformats.org/officeDocument/2006/relationships/image" Target="../media/image108.emf"/><Relationship Id="rId12" Type="http://schemas.openxmlformats.org/officeDocument/2006/relationships/oleObject" Target="../embeddings/oleObject29.bin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3.emf"/><Relationship Id="rId20" Type="http://schemas.openxmlformats.org/officeDocument/2006/relationships/image" Target="../media/image105.e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110.emf"/><Relationship Id="rId5" Type="http://schemas.openxmlformats.org/officeDocument/2006/relationships/image" Target="../media/image107.emf"/><Relationship Id="rId15" Type="http://schemas.openxmlformats.org/officeDocument/2006/relationships/oleObject" Target="../embeddings/oleObject30.bin"/><Relationship Id="rId10" Type="http://schemas.openxmlformats.org/officeDocument/2006/relationships/oleObject" Target="../embeddings/oleObject28.bin"/><Relationship Id="rId19" Type="http://schemas.openxmlformats.org/officeDocument/2006/relationships/oleObject" Target="../embeddings/oleObject32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09.emf"/><Relationship Id="rId1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oleObject" Target="../embeddings/oleObject33.bin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4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13.emf"/><Relationship Id="rId9" Type="http://schemas.openxmlformats.org/officeDocument/2006/relationships/image" Target="../media/image11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oleObject" Target="../embeddings/oleObject39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12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2.png"/><Relationship Id="rId11" Type="http://schemas.openxmlformats.org/officeDocument/2006/relationships/image" Target="../media/image123.png"/><Relationship Id="rId5" Type="http://schemas.openxmlformats.org/officeDocument/2006/relationships/image" Target="../media/image121.jpeg"/><Relationship Id="rId10" Type="http://schemas.openxmlformats.org/officeDocument/2006/relationships/image" Target="../media/image119.emf"/><Relationship Id="rId4" Type="http://schemas.openxmlformats.org/officeDocument/2006/relationships/image" Target="../media/image117.e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120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124.png"/><Relationship Id="rId3" Type="http://schemas.openxmlformats.org/officeDocument/2006/relationships/oleObject" Target="../embeddings/oleObject40.bin"/><Relationship Id="rId7" Type="http://schemas.openxmlformats.org/officeDocument/2006/relationships/image" Target="../media/image122.png"/><Relationship Id="rId12" Type="http://schemas.openxmlformats.org/officeDocument/2006/relationships/image" Target="../media/image123.png"/><Relationship Id="rId17" Type="http://schemas.openxmlformats.org/officeDocument/2006/relationships/image" Target="../media/image126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44.bin"/><Relationship Id="rId1" Type="http://schemas.openxmlformats.org/officeDocument/2006/relationships/vmlDrawing" Target="../drawings/vmlDrawing15.vml"/><Relationship Id="rId6" Type="http://schemas.microsoft.com/office/2007/relationships/hdphoto" Target="../media/hdphoto2.wdp"/><Relationship Id="rId11" Type="http://schemas.openxmlformats.org/officeDocument/2006/relationships/image" Target="../media/image119.emf"/><Relationship Id="rId5" Type="http://schemas.openxmlformats.org/officeDocument/2006/relationships/image" Target="../media/image127.png"/><Relationship Id="rId15" Type="http://schemas.openxmlformats.org/officeDocument/2006/relationships/image" Target="../media/image120.emf"/><Relationship Id="rId10" Type="http://schemas.openxmlformats.org/officeDocument/2006/relationships/oleObject" Target="../embeddings/oleObject42.bin"/><Relationship Id="rId4" Type="http://schemas.openxmlformats.org/officeDocument/2006/relationships/image" Target="../media/image125.emf"/><Relationship Id="rId9" Type="http://schemas.openxmlformats.org/officeDocument/2006/relationships/image" Target="../media/image118.emf"/><Relationship Id="rId14" Type="http://schemas.openxmlformats.org/officeDocument/2006/relationships/oleObject" Target="../embeddings/oleObject43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emf"/><Relationship Id="rId13" Type="http://schemas.openxmlformats.org/officeDocument/2006/relationships/oleObject" Target="../embeddings/oleObject48.bin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136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32.e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9.emf"/><Relationship Id="rId11" Type="http://schemas.openxmlformats.org/officeDocument/2006/relationships/image" Target="../media/image135.png"/><Relationship Id="rId5" Type="http://schemas.openxmlformats.org/officeDocument/2006/relationships/oleObject" Target="../embeddings/oleObject46.bin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134.png"/><Relationship Id="rId4" Type="http://schemas.openxmlformats.org/officeDocument/2006/relationships/image" Target="../media/image128.emf"/><Relationship Id="rId9" Type="http://schemas.openxmlformats.org/officeDocument/2006/relationships/image" Target="../media/image133.png"/><Relationship Id="rId14" Type="http://schemas.openxmlformats.org/officeDocument/2006/relationships/image" Target="../media/image131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image" Target="../media/image140.png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37.emf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139.emf"/><Relationship Id="rId4" Type="http://schemas.openxmlformats.org/officeDocument/2006/relationships/image" Target="../media/image141.png"/><Relationship Id="rId9" Type="http://schemas.openxmlformats.org/officeDocument/2006/relationships/oleObject" Target="../embeddings/oleObject5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42.png"/><Relationship Id="rId5" Type="http://schemas.openxmlformats.org/officeDocument/2006/relationships/image" Target="../media/image137.emf"/><Relationship Id="rId4" Type="http://schemas.openxmlformats.org/officeDocument/2006/relationships/oleObject" Target="../embeddings/oleObject53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image" Target="../media/image145.png"/><Relationship Id="rId7" Type="http://schemas.openxmlformats.org/officeDocument/2006/relationships/image" Target="../media/image180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43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46.png"/><Relationship Id="rId9" Type="http://schemas.openxmlformats.org/officeDocument/2006/relationships/image" Target="../media/image144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9.png"/><Relationship Id="rId7" Type="http://schemas.openxmlformats.org/officeDocument/2006/relationships/image" Target="../media/image14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147.emf"/><Relationship Id="rId4" Type="http://schemas.openxmlformats.org/officeDocument/2006/relationships/oleObject" Target="../embeddings/oleObject5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image" Target="../media/image156.emf"/><Relationship Id="rId3" Type="http://schemas.openxmlformats.org/officeDocument/2006/relationships/image" Target="../media/image157.png"/><Relationship Id="rId7" Type="http://schemas.openxmlformats.org/officeDocument/2006/relationships/image" Target="../media/image153.emf"/><Relationship Id="rId12" Type="http://schemas.openxmlformats.org/officeDocument/2006/relationships/oleObject" Target="../embeddings/oleObject6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155.emf"/><Relationship Id="rId5" Type="http://schemas.openxmlformats.org/officeDocument/2006/relationships/image" Target="../media/image152.emf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5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58.emf"/><Relationship Id="rId4" Type="http://schemas.openxmlformats.org/officeDocument/2006/relationships/oleObject" Target="../embeddings/oleObject63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tropic.ssec.wisc.edu/real-time/europe/winds/wm7vor.GIF" TargetMode="External"/><Relationship Id="rId3" Type="http://schemas.openxmlformats.org/officeDocument/2006/relationships/image" Target="../media/image161.tiff"/><Relationship Id="rId7" Type="http://schemas.openxmlformats.org/officeDocument/2006/relationships/image" Target="../media/image16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4.bin"/><Relationship Id="rId5" Type="http://schemas.openxmlformats.org/officeDocument/2006/relationships/hyperlink" Target="http://sos.noaa.gov/Datasets/dataset.php?id=604" TargetMode="External"/><Relationship Id="rId4" Type="http://schemas.openxmlformats.org/officeDocument/2006/relationships/image" Target="../media/image16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007.2613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emf"/><Relationship Id="rId3" Type="http://schemas.openxmlformats.org/officeDocument/2006/relationships/image" Target="../media/image178.(null)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81.(null)"/><Relationship Id="rId5" Type="http://schemas.openxmlformats.org/officeDocument/2006/relationships/image" Target="../media/image180.(null)"/><Relationship Id="rId10" Type="http://schemas.openxmlformats.org/officeDocument/2006/relationships/image" Target="../media/image177.emf"/><Relationship Id="rId4" Type="http://schemas.openxmlformats.org/officeDocument/2006/relationships/image" Target="../media/image179.(null)"/><Relationship Id="rId9" Type="http://schemas.openxmlformats.org/officeDocument/2006/relationships/oleObject" Target="../embeddings/oleObject66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38.png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39.png"/><Relationship Id="rId9" Type="http://schemas.openxmlformats.org/officeDocument/2006/relationships/image" Target="../media/image1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7" Type="http://schemas.openxmlformats.org/officeDocument/2006/relationships/image" Target="../media/image18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89.tiff"/><Relationship Id="rId4" Type="http://schemas.openxmlformats.org/officeDocument/2006/relationships/image" Target="../media/image18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98.e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19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drupal.star.bnl.gov/STAR/publications/observation-energy-dependent-difference-elliptic-flow-between-particles-and-antiparticles-relativistic-heavy-ion-c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drupal.star.bnl.gov/STAR/publications/observation-energy-dependent-difference-elliptic-flow-between-particles-and-antiparticles-relativistic-heavy-ion-co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record/128055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upal.star.bnl.gov/STAR/publications/observation-energy-dependent-difference-elliptic-flow-between-particles-and-antiparticles-relativistic-heavy-ion-co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emf"/><Relationship Id="rId5" Type="http://schemas.openxmlformats.org/officeDocument/2006/relationships/image" Target="../media/image202.emf"/><Relationship Id="rId4" Type="http://schemas.openxmlformats.org/officeDocument/2006/relationships/image" Target="../media/image201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18" Type="http://schemas.openxmlformats.org/officeDocument/2006/relationships/image" Target="../media/image219.png"/><Relationship Id="rId3" Type="http://schemas.openxmlformats.org/officeDocument/2006/relationships/image" Target="../media/image186.jpeg"/><Relationship Id="rId21" Type="http://schemas.openxmlformats.org/officeDocument/2006/relationships/image" Target="../media/image222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17" Type="http://schemas.openxmlformats.org/officeDocument/2006/relationships/image" Target="../media/image218.png"/><Relationship Id="rId2" Type="http://schemas.openxmlformats.org/officeDocument/2006/relationships/image" Target="../media/image204.png"/><Relationship Id="rId16" Type="http://schemas.openxmlformats.org/officeDocument/2006/relationships/image" Target="../media/image217.png"/><Relationship Id="rId20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5" Type="http://schemas.openxmlformats.org/officeDocument/2006/relationships/image" Target="../media/image216.png"/><Relationship Id="rId10" Type="http://schemas.openxmlformats.org/officeDocument/2006/relationships/image" Target="../media/image211.png"/><Relationship Id="rId19" Type="http://schemas.openxmlformats.org/officeDocument/2006/relationships/image" Target="../media/image220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31.png"/><Relationship Id="rId5" Type="http://schemas.openxmlformats.org/officeDocument/2006/relationships/image" Target="../media/image230.(null)"/><Relationship Id="rId4" Type="http://schemas.openxmlformats.org/officeDocument/2006/relationships/image" Target="../media/image2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Relationship Id="rId9" Type="http://schemas.openxmlformats.org/officeDocument/2006/relationships/image" Target="../media/image235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(null)"/><Relationship Id="rId3" Type="http://schemas.openxmlformats.org/officeDocument/2006/relationships/image" Target="../media/image242.tiff"/><Relationship Id="rId7" Type="http://schemas.openxmlformats.org/officeDocument/2006/relationships/image" Target="../media/image244.(null)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41.e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24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(null)"/><Relationship Id="rId3" Type="http://schemas.openxmlformats.org/officeDocument/2006/relationships/image" Target="../media/image19.png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57.png"/><Relationship Id="rId5" Type="http://schemas.openxmlformats.org/officeDocument/2006/relationships/image" Target="../media/image30.png"/><Relationship Id="rId10" Type="http://schemas.openxmlformats.org/officeDocument/2006/relationships/image" Target="../media/image248.(null)"/><Relationship Id="rId4" Type="http://schemas.openxmlformats.org/officeDocument/2006/relationships/image" Target="../media/image29.png"/><Relationship Id="rId9" Type="http://schemas.openxmlformats.org/officeDocument/2006/relationships/image" Target="../media/image247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jpg"/><Relationship Id="rId5" Type="http://schemas.openxmlformats.org/officeDocument/2006/relationships/image" Target="../media/image252.tiff"/><Relationship Id="rId4" Type="http://schemas.openxmlformats.org/officeDocument/2006/relationships/image" Target="../media/image251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emf"/><Relationship Id="rId2" Type="http://schemas.openxmlformats.org/officeDocument/2006/relationships/image" Target="../media/image25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5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11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1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4130B0-6710-C046-9097-792B28BFFE19}"/>
              </a:ext>
            </a:extLst>
          </p:cNvPr>
          <p:cNvSpPr/>
          <p:nvPr/>
        </p:nvSpPr>
        <p:spPr>
          <a:xfrm>
            <a:off x="-4949" y="4466432"/>
            <a:ext cx="9144000" cy="541767"/>
          </a:xfrm>
          <a:prstGeom prst="rect">
            <a:avLst/>
          </a:prstGeom>
          <a:solidFill>
            <a:srgbClr val="FBF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1938FE-CD3B-FF44-968B-449E9CF82D0D}"/>
              </a:ext>
            </a:extLst>
          </p:cNvPr>
          <p:cNvSpPr/>
          <p:nvPr/>
        </p:nvSpPr>
        <p:spPr>
          <a:xfrm>
            <a:off x="0" y="0"/>
            <a:ext cx="9144000" cy="559496"/>
          </a:xfrm>
          <a:prstGeom prst="rect">
            <a:avLst/>
          </a:prstGeom>
          <a:solidFill>
            <a:srgbClr val="FBF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FE1A2-4BC2-8C47-8176-5E92EB9A3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496"/>
            <a:ext cx="9144000" cy="3912273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1080" y="-65515"/>
            <a:ext cx="9290131" cy="654774"/>
          </a:xfrm>
          <a:noFill/>
          <a:ln>
            <a:noFill/>
          </a:ln>
        </p:spPr>
        <p:txBody>
          <a:bodyPr>
            <a:noAutofit/>
          </a:bodyPr>
          <a:lstStyle/>
          <a:p>
            <a:pPr eaLnBrk="0" hangingPunct="0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Quark-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Guon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Plasma: the Fastest Rotating Fluid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02915" y="5013536"/>
            <a:ext cx="7741085" cy="132353"/>
          </a:xfrm>
        </p:spPr>
        <p:txBody>
          <a:bodyPr/>
          <a:lstStyle/>
          <a:p>
            <a:fld id="{7DA04688-5E2F-B540-A766-51DEB44535E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2345671" y="4256454"/>
            <a:ext cx="3792961" cy="56630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571500" eaLnBrk="0" hangingPunct="0">
              <a:spcBef>
                <a:spcPct val="20000"/>
              </a:spcBef>
            </a:pPr>
            <a:r>
              <a:rPr lang="en-GB" sz="1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Michal </a:t>
            </a:r>
            <a:r>
              <a:rPr lang="en-GB" sz="1400" b="1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Šumbera</a:t>
            </a:r>
            <a:endParaRPr lang="en-US" sz="14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  <a:p>
            <a:pPr algn="ctr" defTabSz="571500" eaLnBrk="0" hangingPunct="0">
              <a:spcBef>
                <a:spcPct val="20000"/>
              </a:spcBef>
            </a:pPr>
            <a:r>
              <a:rPr lang="en-US" sz="1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Nuclear Physics Institute  of the CAS, </a:t>
            </a:r>
            <a:r>
              <a:rPr lang="cs-CZ" sz="1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Řež</a:t>
            </a:r>
            <a:r>
              <a:rPr lang="en-US" sz="1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/Prague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287F0A-0157-B047-8447-325FDC768944}"/>
              </a:ext>
            </a:extLst>
          </p:cNvPr>
          <p:cNvSpPr/>
          <p:nvPr/>
        </p:nvSpPr>
        <p:spPr>
          <a:xfrm>
            <a:off x="6565596" y="4256454"/>
            <a:ext cx="24599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/>
              <a:t>Figure from </a:t>
            </a:r>
            <a:r>
              <a:rPr lang="cs-CZ" sz="900" i="1" dirty="0" err="1"/>
              <a:t>Nature</a:t>
            </a:r>
            <a:r>
              <a:rPr lang="cs-CZ" sz="900" dirty="0"/>
              <a:t> </a:t>
            </a:r>
            <a:r>
              <a:rPr lang="cs-CZ" sz="900" b="1" dirty="0"/>
              <a:t>548</a:t>
            </a:r>
            <a:r>
              <a:rPr lang="cs-CZ" sz="900" dirty="0"/>
              <a:t>, 34–35 (03 August 2017)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47CE40F-D15E-0B4D-8C30-C35CEE41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222016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12796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32" y="5665"/>
            <a:ext cx="8851418" cy="636746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Hydrodynamics </a:t>
            </a:r>
            <a:r>
              <a:rPr lang="mr-IN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–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standard paradigm of H.I.C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 descr="vis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98" y="853950"/>
            <a:ext cx="3740048" cy="1870024"/>
          </a:xfrm>
          <a:prstGeom prst="rect">
            <a:avLst/>
          </a:prstGeom>
        </p:spPr>
      </p:pic>
      <p:pic>
        <p:nvPicPr>
          <p:cNvPr id="9" name="Picture 8" descr="lumpy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8" y="846693"/>
            <a:ext cx="2908123" cy="18700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83" y="4620898"/>
            <a:ext cx="421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&amp; many more terms... (gradient expansion)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528" y="2782471"/>
            <a:ext cx="510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 (lumpy) initial state, solve hydro equations: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60" y="596273"/>
            <a:ext cx="1741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movies by Bjorn </a:t>
            </a:r>
            <a:r>
              <a:rPr lang="en-US" sz="1200" dirty="0" err="1"/>
              <a:t>Schenke</a:t>
            </a:r>
            <a:endParaRPr lang="en-US" sz="1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C2D1F0-601B-4E46-8937-AD6E19B4EAED}"/>
              </a:ext>
            </a:extLst>
          </p:cNvPr>
          <p:cNvSpPr/>
          <p:nvPr/>
        </p:nvSpPr>
        <p:spPr>
          <a:xfrm>
            <a:off x="4833257" y="4298597"/>
            <a:ext cx="42481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>
                <a:solidFill>
                  <a:srgbClr val="000090"/>
                </a:solidFill>
                <a:latin typeface="arial" panose="020B0604020202020204" pitchFamily="34" charset="0"/>
              </a:rPr>
              <a:t>*) </a:t>
            </a:r>
            <a:r>
              <a:rPr lang="en-US" sz="1000" b="1" dirty="0">
                <a:solidFill>
                  <a:srgbClr val="000090"/>
                </a:solidFill>
                <a:latin typeface="arial" panose="020B0604020202020204" pitchFamily="34" charset="0"/>
              </a:rPr>
              <a:t>For recent reviews of new theories of relativistic hydrodynamics: </a:t>
            </a:r>
          </a:p>
          <a:p>
            <a:r>
              <a:rPr lang="en-US" sz="1000" b="1" dirty="0">
                <a:solidFill>
                  <a:srgbClr val="000090"/>
                </a:solidFill>
                <a:latin typeface="arial" panose="020B0604020202020204" pitchFamily="34" charset="0"/>
              </a:rPr>
              <a:t>   P. </a:t>
            </a:r>
            <a:r>
              <a:rPr lang="en-US" sz="1000" b="1" dirty="0" err="1">
                <a:solidFill>
                  <a:srgbClr val="000090"/>
                </a:solidFill>
                <a:latin typeface="arial" panose="020B0604020202020204" pitchFamily="34" charset="0"/>
              </a:rPr>
              <a:t>Romatschke</a:t>
            </a:r>
            <a:r>
              <a:rPr lang="en-US" sz="1000" b="1" dirty="0">
                <a:solidFill>
                  <a:srgbClr val="000090"/>
                </a:solidFill>
                <a:latin typeface="arial" panose="020B0604020202020204" pitchFamily="34" charset="0"/>
              </a:rPr>
              <a:t>, U. </a:t>
            </a:r>
            <a:r>
              <a:rPr lang="en-US" sz="1000" b="1" dirty="0" err="1">
                <a:solidFill>
                  <a:srgbClr val="000090"/>
                </a:solidFill>
                <a:latin typeface="arial" panose="020B0604020202020204" pitchFamily="34" charset="0"/>
              </a:rPr>
              <a:t>Romatschke</a:t>
            </a:r>
            <a:r>
              <a:rPr lang="cs-CZ" sz="1000" b="1" dirty="0">
                <a:solidFill>
                  <a:srgbClr val="000090"/>
                </a:solidFill>
              </a:rPr>
              <a:t>, </a:t>
            </a:r>
            <a:r>
              <a:rPr lang="cs-CZ" sz="1000" dirty="0">
                <a:solidFill>
                  <a:srgbClr val="000090"/>
                </a:solidFill>
              </a:rPr>
              <a:t> </a:t>
            </a:r>
            <a:r>
              <a:rPr lang="cs-CZ" sz="1000" b="1" dirty="0" err="1">
                <a:solidFill>
                  <a:srgbClr val="000090"/>
                </a:solidFill>
              </a:rPr>
              <a:t>arXiv</a:t>
            </a:r>
            <a:r>
              <a:rPr lang="cs-CZ" sz="1000" b="1" dirty="0">
                <a:solidFill>
                  <a:srgbClr val="000090"/>
                </a:solidFill>
              </a:rPr>
              <a:t>:</a:t>
            </a:r>
            <a:r>
              <a:rPr lang="en-US" sz="1000" b="1" dirty="0">
                <a:solidFill>
                  <a:srgbClr val="000090"/>
                </a:solidFill>
              </a:rPr>
              <a:t>1712</a:t>
            </a:r>
            <a:r>
              <a:rPr lang="cs-CZ" sz="1000" b="1" dirty="0">
                <a:solidFill>
                  <a:srgbClr val="000090"/>
                </a:solidFill>
              </a:rPr>
              <a:t>.0</a:t>
            </a:r>
            <a:r>
              <a:rPr lang="en-US" sz="1000" b="1" dirty="0">
                <a:solidFill>
                  <a:srgbClr val="000090"/>
                </a:solidFill>
              </a:rPr>
              <a:t>5815</a:t>
            </a:r>
          </a:p>
          <a:p>
            <a:r>
              <a:rPr lang="en-US" sz="1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1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</a:t>
            </a:r>
            <a:r>
              <a:rPr lang="en-US" sz="1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Florkowski</a:t>
            </a:r>
            <a:r>
              <a:rPr lang="cs-CZ" sz="1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M.P.</a:t>
            </a:r>
            <a:r>
              <a:rPr lang="en-US" sz="1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Heller and M.</a:t>
            </a:r>
            <a:r>
              <a:rPr lang="en-US" sz="1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Spalinski</a:t>
            </a:r>
            <a:r>
              <a:rPr lang="cs-CZ" sz="1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b="1" dirty="0" err="1">
                <a:solidFill>
                  <a:srgbClr val="000090"/>
                </a:solidFill>
              </a:rPr>
              <a:t>arXiv</a:t>
            </a:r>
            <a:r>
              <a:rPr lang="cs-CZ" sz="1000" b="1" dirty="0">
                <a:solidFill>
                  <a:srgbClr val="000090"/>
                </a:solidFill>
              </a:rPr>
              <a:t>:</a:t>
            </a:r>
            <a:r>
              <a:rPr lang="en-US" sz="1000" b="1" dirty="0">
                <a:solidFill>
                  <a:srgbClr val="000090"/>
                </a:solidFill>
              </a:rPr>
              <a:t>1707</a:t>
            </a:r>
            <a:r>
              <a:rPr lang="cs-CZ" sz="1000" b="1" dirty="0">
                <a:solidFill>
                  <a:srgbClr val="000090"/>
                </a:solidFill>
              </a:rPr>
              <a:t>.0</a:t>
            </a:r>
            <a:r>
              <a:rPr lang="en-US" sz="1000" b="1" dirty="0">
                <a:solidFill>
                  <a:srgbClr val="000090"/>
                </a:solidFill>
              </a:rPr>
              <a:t>2282 </a:t>
            </a:r>
          </a:p>
          <a:p>
            <a:r>
              <a:rPr lang="en-US" sz="1000" b="1" dirty="0">
                <a:solidFill>
                  <a:srgbClr val="000090"/>
                </a:solidFill>
                <a:latin typeface="arial" panose="020B0604020202020204" pitchFamily="34" charset="0"/>
              </a:rPr>
              <a:t>   P. </a:t>
            </a:r>
            <a:r>
              <a:rPr lang="en-US" sz="1000" b="1" dirty="0" err="1">
                <a:solidFill>
                  <a:srgbClr val="000090"/>
                </a:solidFill>
                <a:latin typeface="arial" panose="020B0604020202020204" pitchFamily="34" charset="0"/>
              </a:rPr>
              <a:t>Romatschke</a:t>
            </a:r>
            <a:r>
              <a:rPr lang="en-US" sz="1000" b="1" dirty="0">
                <a:solidFill>
                  <a:srgbClr val="000090"/>
                </a:solidFill>
                <a:latin typeface="arial" panose="020B0604020202020204" pitchFamily="34" charset="0"/>
              </a:rPr>
              <a:t>, PRL 120(2018) 012301</a:t>
            </a:r>
            <a:r>
              <a:rPr lang="en-US" sz="1000" b="1" dirty="0">
                <a:solidFill>
                  <a:srgbClr val="000090"/>
                </a:solidFill>
              </a:rPr>
              <a:t>   </a:t>
            </a:r>
            <a:r>
              <a:rPr lang="cs-CZ" sz="1000" b="1" dirty="0">
                <a:solidFill>
                  <a:srgbClr val="000090"/>
                </a:solidFill>
              </a:rPr>
              <a:t> </a:t>
            </a:r>
            <a:endParaRPr lang="cs-CZ" sz="1000" u="sng" dirty="0">
              <a:solidFill>
                <a:srgbClr val="00009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D2726F-F288-F34B-836E-9808A234144E}"/>
              </a:ext>
            </a:extLst>
          </p:cNvPr>
          <p:cNvCxnSpPr>
            <a:cxnSpLocks/>
          </p:cNvCxnSpPr>
          <p:nvPr/>
        </p:nvCxnSpPr>
        <p:spPr>
          <a:xfrm>
            <a:off x="4911634" y="4300362"/>
            <a:ext cx="4169736" cy="0"/>
          </a:xfrm>
          <a:prstGeom prst="line">
            <a:avLst/>
          </a:prstGeom>
          <a:ln w="9525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A5E4A8-F0EF-E64F-8154-144F937B26A6}"/>
                  </a:ext>
                </a:extLst>
              </p:cNvPr>
              <p:cNvSpPr txBox="1"/>
              <p:nvPr/>
            </p:nvSpPr>
            <p:spPr>
              <a:xfrm>
                <a:off x="146532" y="3080694"/>
                <a:ext cx="4278544" cy="1533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dirty="0"/>
                  <a:t>=0 ;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</m:d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p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dirty="0"/>
                  <a:t> 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cs-CZ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𝜁𝜃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l-G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  <m:r>
                              <m:rPr>
                                <m:sty m:val="p"/>
                              </m:rPr>
                              <a:rPr lang="el-GR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Τ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sub>
                            </m:sSub>
                          </m:den>
                        </m:f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sub>
                            </m:sSub>
                          </m:num>
                          <m:den>
                            <m:r>
                              <a:rPr lang="el-G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  <m:r>
                              <m:rPr>
                                <m:sty m:val="p"/>
                              </m:rPr>
                              <a:rPr lang="el-G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Τ</m:t>
                            </m:r>
                          </m:den>
                        </m:f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</m:d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A5E4A8-F0EF-E64F-8154-144F937B2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32" y="3080694"/>
                <a:ext cx="4278544" cy="1533177"/>
              </a:xfrm>
              <a:prstGeom prst="rect">
                <a:avLst/>
              </a:prstGeom>
              <a:blipFill>
                <a:blip r:embed="rId5"/>
                <a:stretch>
                  <a:fillRect l="-2381" t="-4959" b="-413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F2941E-4B35-604E-9C2C-761D7C8074A2}"/>
                  </a:ext>
                </a:extLst>
              </p:cNvPr>
              <p:cNvSpPr txBox="1"/>
              <p:nvPr/>
            </p:nvSpPr>
            <p:spPr>
              <a:xfrm>
                <a:off x="5840043" y="3106810"/>
                <a:ext cx="2762423" cy="4245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den>
                    </m:f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m:rPr>
                                <m:sty m:val="p"/>
                              </m:rPr>
                              <a:rPr lang="el-G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Τ</m:t>
                            </m:r>
                          </m:den>
                        </m:f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m:rPr>
                                <m:sty m:val="p"/>
                              </m:rPr>
                              <a:rPr lang="el-G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Τ</m:t>
                            </m:r>
                          </m:den>
                        </m:f>
                        <m:f>
                          <m:fPr>
                            <m:ctrlPr>
                              <a:rPr lang="el-GR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e>
                    </m:d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F2941E-4B35-604E-9C2C-761D7C807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043" y="3106810"/>
                <a:ext cx="2762423" cy="424540"/>
              </a:xfrm>
              <a:prstGeom prst="rect">
                <a:avLst/>
              </a:prstGeom>
              <a:blipFill>
                <a:blip r:embed="rId6"/>
                <a:stretch>
                  <a:fillRect l="-457" t="-2857" b="-57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74E704-A0E4-4D47-93F6-CB76C49B02A6}"/>
                  </a:ext>
                </a:extLst>
              </p:cNvPr>
              <p:cNvSpPr txBox="1"/>
              <p:nvPr/>
            </p:nvSpPr>
            <p:spPr>
              <a:xfrm>
                <a:off x="5634565" y="2765156"/>
                <a:ext cx="3336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N.B. For </a:t>
                </a:r>
                <a:r>
                  <a:rPr lang="en-US" dirty="0" err="1"/>
                  <a:t>Bjorken</a:t>
                </a:r>
                <a:r>
                  <a:rPr lang="en-US" dirty="0"/>
                  <a:t> flow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=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/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74E704-A0E4-4D47-93F6-CB76C49B0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565" y="2765156"/>
                <a:ext cx="3336106" cy="369332"/>
              </a:xfrm>
              <a:prstGeom prst="rect">
                <a:avLst/>
              </a:prstGeom>
              <a:blipFill>
                <a:blip r:embed="rId7"/>
                <a:stretch>
                  <a:fillRect l="-190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F96B0D42-C2E3-CD4E-BA19-E3B61FC433D8}"/>
              </a:ext>
            </a:extLst>
          </p:cNvPr>
          <p:cNvSpPr/>
          <p:nvPr/>
        </p:nvSpPr>
        <p:spPr>
          <a:xfrm>
            <a:off x="5421683" y="1017963"/>
            <a:ext cx="351563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0090"/>
                </a:solidFill>
              </a:rPr>
              <a:t>Modern approach</a:t>
            </a:r>
            <a:r>
              <a:rPr lang="en-US" sz="1600" u="sng" baseline="30000" dirty="0">
                <a:solidFill>
                  <a:srgbClr val="000090"/>
                </a:solidFill>
              </a:rPr>
              <a:t>*</a:t>
            </a:r>
            <a:r>
              <a:rPr lang="en-US" sz="1600" u="sng" dirty="0">
                <a:solidFill>
                  <a:srgbClr val="000090"/>
                </a:solidFill>
              </a:rPr>
              <a:t>:</a:t>
            </a:r>
          </a:p>
          <a:p>
            <a:r>
              <a:rPr lang="en-US" sz="1600" dirty="0">
                <a:solidFill>
                  <a:srgbClr val="000090"/>
                </a:solidFill>
              </a:rPr>
              <a:t>F</a:t>
            </a:r>
            <a:r>
              <a:rPr lang="cs-CZ" sz="1600" dirty="0" err="1">
                <a:solidFill>
                  <a:srgbClr val="000090"/>
                </a:solidFill>
              </a:rPr>
              <a:t>luid</a:t>
            </a:r>
            <a:r>
              <a:rPr lang="cs-CZ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dynamics</a:t>
            </a:r>
            <a:r>
              <a:rPr lang="cs-CZ" sz="1600" dirty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90"/>
                </a:solidFill>
              </a:rPr>
              <a:t>is</a:t>
            </a:r>
            <a:r>
              <a:rPr lang="cs-CZ" sz="1600" dirty="0">
                <a:solidFill>
                  <a:srgbClr val="000090"/>
                </a:solidFill>
              </a:rPr>
              <a:t> a long-</a:t>
            </a:r>
            <a:r>
              <a:rPr lang="cs-CZ" sz="1600" dirty="0" err="1">
                <a:solidFill>
                  <a:srgbClr val="000090"/>
                </a:solidFill>
              </a:rPr>
              <a:t>wavelength</a:t>
            </a:r>
            <a:endParaRPr lang="en-US" sz="1600" dirty="0">
              <a:solidFill>
                <a:srgbClr val="000090"/>
              </a:solidFill>
            </a:endParaRPr>
          </a:p>
          <a:p>
            <a:r>
              <a:rPr lang="cs-CZ" sz="1600" dirty="0" err="1">
                <a:solidFill>
                  <a:srgbClr val="000090"/>
                </a:solidFill>
              </a:rPr>
              <a:t>effective</a:t>
            </a:r>
            <a:r>
              <a:rPr lang="cs-CZ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theory</a:t>
            </a:r>
            <a:r>
              <a:rPr lang="en-US" sz="1600" dirty="0">
                <a:solidFill>
                  <a:srgbClr val="000090"/>
                </a:solidFill>
              </a:rPr>
              <a:t> based on k</a:t>
            </a:r>
            <a:r>
              <a:rPr lang="cs-CZ" sz="1600" dirty="0" err="1">
                <a:solidFill>
                  <a:srgbClr val="000090"/>
                </a:solidFill>
              </a:rPr>
              <a:t>nowledge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of</a:t>
            </a:r>
            <a:r>
              <a:rPr lang="cs-CZ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the</a:t>
            </a:r>
            <a:r>
              <a:rPr lang="cs-CZ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effective</a:t>
            </a:r>
            <a:r>
              <a:rPr lang="cs-CZ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degrees</a:t>
            </a:r>
            <a:r>
              <a:rPr lang="cs-CZ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of</a:t>
            </a:r>
            <a:r>
              <a:rPr lang="cs-CZ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freedom</a:t>
            </a:r>
            <a:r>
              <a:rPr lang="cs-CZ" sz="1600" dirty="0">
                <a:solidFill>
                  <a:srgbClr val="000090"/>
                </a:solidFill>
              </a:rPr>
              <a:t>, and </a:t>
            </a:r>
            <a:r>
              <a:rPr lang="en-US" sz="1600" dirty="0">
                <a:solidFill>
                  <a:srgbClr val="000090"/>
                </a:solidFill>
              </a:rPr>
              <a:t>the </a:t>
            </a:r>
            <a:r>
              <a:rPr lang="cs-CZ" sz="1600" dirty="0" err="1">
                <a:solidFill>
                  <a:srgbClr val="000090"/>
                </a:solidFill>
              </a:rPr>
              <a:t>symmetries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of</a:t>
            </a:r>
            <a:r>
              <a:rPr lang="cs-CZ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the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system</a:t>
            </a:r>
            <a:r>
              <a:rPr lang="cs-CZ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under</a:t>
            </a:r>
            <a:r>
              <a:rPr lang="cs-CZ" sz="1600" dirty="0">
                <a:solidFill>
                  <a:srgbClr val="000090"/>
                </a:solidFill>
              </a:rPr>
              <a:t> </a:t>
            </a:r>
            <a:r>
              <a:rPr lang="cs-CZ" sz="1600" dirty="0" err="1">
                <a:solidFill>
                  <a:srgbClr val="000090"/>
                </a:solidFill>
              </a:rPr>
              <a:t>consideration</a:t>
            </a:r>
            <a:r>
              <a:rPr lang="cs-CZ" sz="1600" dirty="0">
                <a:solidFill>
                  <a:srgbClr val="000090"/>
                </a:solidFill>
              </a:rPr>
              <a:t>.</a:t>
            </a:r>
          </a:p>
          <a:p>
            <a:endParaRPr lang="cs-CZ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F8639A52-F3E1-934F-A62E-4E247045B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3" y="5021263"/>
            <a:ext cx="8832850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149801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Connection to experiment </a:t>
            </a:r>
            <a:r>
              <a:rPr lang="mr-IN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–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freeze-out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 descr="vis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98" y="846693"/>
            <a:ext cx="3740048" cy="1870024"/>
          </a:xfrm>
          <a:prstGeom prst="rect">
            <a:avLst/>
          </a:prstGeom>
        </p:spPr>
      </p:pic>
      <p:pic>
        <p:nvPicPr>
          <p:cNvPr id="9" name="Picture 8" descr="lumpy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8" y="846693"/>
            <a:ext cx="2908123" cy="18700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760" y="596273"/>
            <a:ext cx="1741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movies by Bjorn </a:t>
            </a:r>
            <a:r>
              <a:rPr lang="en-US" sz="1200" dirty="0" err="1"/>
              <a:t>Schenke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87512" y="2739727"/>
            <a:ext cx="560189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System cools &amp; expands </a:t>
            </a:r>
            <a:r>
              <a:rPr lang="en-US" sz="2400" dirty="0">
                <a:sym typeface="Wingdings"/>
              </a:rPr>
              <a:t> Freeze-out</a:t>
            </a:r>
          </a:p>
          <a:p>
            <a:pPr marL="173038" indent="-173038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ym typeface="Wingdings"/>
              </a:rPr>
              <a:t>Cooper-Frye prescription</a:t>
            </a:r>
            <a:r>
              <a:rPr lang="en-US" sz="2000" baseline="30000" dirty="0">
                <a:sym typeface="Wingdings"/>
              </a:rPr>
              <a:t>*</a:t>
            </a:r>
            <a:r>
              <a:rPr lang="en-US" sz="2000" dirty="0">
                <a:sym typeface="Wingdings"/>
              </a:rPr>
              <a:t> </a:t>
            </a:r>
            <a:r>
              <a:rPr lang="mr-IN" sz="2000" dirty="0">
                <a:sym typeface="Wingdings"/>
              </a:rPr>
              <a:t>–</a:t>
            </a:r>
            <a:r>
              <a:rPr lang="en-US" sz="2000" dirty="0">
                <a:sym typeface="Wingdings"/>
              </a:rPr>
              <a:t> “physics-free”.</a:t>
            </a:r>
          </a:p>
          <a:p>
            <a:pPr marL="173038" indent="-173038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ym typeface="Wingdings"/>
              </a:rPr>
              <a:t>Emitted hadrons reflect properties of their parent hydro cell (chemical potentials, thermal and collective velocities).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ym typeface="Wingdings"/>
              </a:rPr>
              <a:t>                                           *)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740202" y="724543"/>
            <a:ext cx="3398850" cy="42889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179033" y="2597955"/>
            <a:ext cx="126883" cy="11329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89803" y="1562441"/>
            <a:ext cx="2987043" cy="2710971"/>
            <a:chOff x="5789793" y="1023706"/>
            <a:chExt cx="2987043" cy="271097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9793" y="1684071"/>
              <a:ext cx="2241210" cy="205060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06664">
              <a:off x="7579288" y="1023706"/>
              <a:ext cx="1197548" cy="93263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V="1">
              <a:off x="7179019" y="1393505"/>
              <a:ext cx="298117" cy="1204448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331419" y="2097093"/>
              <a:ext cx="545194" cy="50086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8076137" y="1137704"/>
              <a:ext cx="684427" cy="680390"/>
            </a:xfrm>
            <a:prstGeom prst="ellipse">
              <a:avLst/>
            </a:prstGeom>
            <a:noFill/>
            <a:ln w="3175" cmpd="sng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01951" y="4322594"/>
            <a:ext cx="24070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QGP fluid:</a:t>
            </a:r>
          </a:p>
          <a:p>
            <a:r>
              <a:rPr lang="en-US" sz="1600" dirty="0">
                <a:solidFill>
                  <a:schemeClr val="bg1"/>
                </a:solidFill>
              </a:rPr>
              <a:t>colored quarks deconfined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1257" y="724536"/>
            <a:ext cx="16280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emitted hadron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(color confined)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03047" y="2991980"/>
            <a:ext cx="10987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fluid cell at</a:t>
            </a:r>
          </a:p>
          <a:p>
            <a:r>
              <a:rPr lang="en-US" sz="1600" dirty="0">
                <a:solidFill>
                  <a:schemeClr val="bg1"/>
                </a:solidFill>
              </a:rPr>
              <a:t>freeze-out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208980" y="2635827"/>
            <a:ext cx="194149" cy="3561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566591" y="1296245"/>
            <a:ext cx="1" cy="3307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19163" y="52149"/>
            <a:ext cx="2283346" cy="2281664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619EEB-AEE4-984B-8654-21C756AEEE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57" y="4563001"/>
            <a:ext cx="2556000" cy="40098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</p:pic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FA78D56F-A4F3-BB4B-B112-35D26FE78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3" y="5021263"/>
            <a:ext cx="8748712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36918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EF3820-0F1C-C047-B51B-1DEF98412973}"/>
              </a:ext>
            </a:extLst>
          </p:cNvPr>
          <p:cNvSpPr/>
          <p:nvPr/>
        </p:nvSpPr>
        <p:spPr>
          <a:xfrm>
            <a:off x="1451538" y="3288009"/>
            <a:ext cx="1283708" cy="1225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388A06-9BDA-DE45-A800-611875A6B881}"/>
              </a:ext>
            </a:extLst>
          </p:cNvPr>
          <p:cNvSpPr/>
          <p:nvPr/>
        </p:nvSpPr>
        <p:spPr>
          <a:xfrm>
            <a:off x="5687930" y="3197668"/>
            <a:ext cx="2233808" cy="13653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1CCFC-0DCF-A840-9ABD-C12B4E40A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12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925172-29EC-F34E-A1BE-232A0A790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9" y="-1592"/>
            <a:ext cx="9065436" cy="636746"/>
          </a:xfrm>
        </p:spPr>
        <p:txBody>
          <a:bodyPr/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Hydro  works for A+A collisions at RHIC and LHC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4A89C3C-FB66-2346-ADCA-5D471FDB06FA}"/>
              </a:ext>
            </a:extLst>
          </p:cNvPr>
          <p:cNvGrpSpPr/>
          <p:nvPr/>
        </p:nvGrpSpPr>
        <p:grpSpPr>
          <a:xfrm>
            <a:off x="637912" y="885612"/>
            <a:ext cx="3208049" cy="2332357"/>
            <a:chOff x="1549052" y="920307"/>
            <a:chExt cx="2720619" cy="1925222"/>
          </a:xfrm>
        </p:grpSpPr>
        <p:sp>
          <p:nvSpPr>
            <p:cNvPr id="159" name="AutoShape 2" descr="Dotted grid">
              <a:extLst>
                <a:ext uri="{FF2B5EF4-FFF2-40B4-BE49-F238E27FC236}">
                  <a16:creationId xmlns:a16="http://schemas.microsoft.com/office/drawing/2014/main" id="{C725C6B0-A59E-D343-AF79-E2160D2C6B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49052" y="920307"/>
              <a:ext cx="2720619" cy="1925222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E7409F7-0F65-7749-9308-A4E5DB26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437" y="954758"/>
              <a:ext cx="2664000" cy="186480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B32E24C-3432-204D-9759-C02602D76A22}"/>
              </a:ext>
            </a:extLst>
          </p:cNvPr>
          <p:cNvGrpSpPr/>
          <p:nvPr/>
        </p:nvGrpSpPr>
        <p:grpSpPr>
          <a:xfrm>
            <a:off x="4715171" y="904453"/>
            <a:ext cx="3502238" cy="2181443"/>
            <a:chOff x="5628362" y="911847"/>
            <a:chExt cx="2759901" cy="1821380"/>
          </a:xfrm>
        </p:grpSpPr>
        <p:sp>
          <p:nvSpPr>
            <p:cNvPr id="158" name="AutoShape 2" descr="Dotted grid">
              <a:extLst>
                <a:ext uri="{FF2B5EF4-FFF2-40B4-BE49-F238E27FC236}">
                  <a16:creationId xmlns:a16="http://schemas.microsoft.com/office/drawing/2014/main" id="{2D01545C-AEFB-B943-B94E-72C9396EEA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28362" y="911847"/>
              <a:ext cx="2759901" cy="1821380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178DF9-9EA6-A344-B840-939B3B142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763" y="946424"/>
              <a:ext cx="2664000" cy="1768424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ADDC002-965D-FF40-BE8E-DF25A6DA025D}"/>
              </a:ext>
            </a:extLst>
          </p:cNvPr>
          <p:cNvSpPr txBox="1"/>
          <p:nvPr/>
        </p:nvSpPr>
        <p:spPr>
          <a:xfrm>
            <a:off x="3000860" y="614849"/>
            <a:ext cx="2723369" cy="230832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</a:rPr>
              <a:t>P. </a:t>
            </a:r>
            <a:r>
              <a:rPr lang="en-US" sz="900" dirty="0" err="1">
                <a:latin typeface="arial" panose="020B0604020202020204" pitchFamily="34" charset="0"/>
              </a:rPr>
              <a:t>Romatschke</a:t>
            </a:r>
            <a:r>
              <a:rPr lang="en-US" sz="900" dirty="0">
                <a:latin typeface="arial" panose="020B0604020202020204" pitchFamily="34" charset="0"/>
              </a:rPr>
              <a:t>, U. </a:t>
            </a:r>
            <a:r>
              <a:rPr lang="en-US" sz="900" dirty="0" err="1">
                <a:latin typeface="arial" panose="020B0604020202020204" pitchFamily="34" charset="0"/>
              </a:rPr>
              <a:t>Romatschke</a:t>
            </a:r>
            <a:r>
              <a:rPr lang="cs-CZ" sz="900" dirty="0"/>
              <a:t>,  </a:t>
            </a:r>
            <a:r>
              <a:rPr lang="cs-CZ" sz="900" dirty="0" err="1"/>
              <a:t>arXiv</a:t>
            </a:r>
            <a:r>
              <a:rPr lang="cs-CZ" sz="900" dirty="0"/>
              <a:t>:</a:t>
            </a:r>
            <a:r>
              <a:rPr lang="en-US" sz="900" dirty="0"/>
              <a:t>1712</a:t>
            </a:r>
            <a:r>
              <a:rPr lang="cs-CZ" sz="900" dirty="0"/>
              <a:t>.0</a:t>
            </a:r>
            <a:r>
              <a:rPr lang="en-US" sz="900" dirty="0"/>
              <a:t>5815</a:t>
            </a:r>
            <a:r>
              <a:rPr lang="cs-CZ" sz="900" dirty="0"/>
              <a:t> </a:t>
            </a:r>
          </a:p>
        </p:txBody>
      </p:sp>
      <p:grpSp>
        <p:nvGrpSpPr>
          <p:cNvPr id="55" name="Group 94">
            <a:extLst>
              <a:ext uri="{FF2B5EF4-FFF2-40B4-BE49-F238E27FC236}">
                <a16:creationId xmlns:a16="http://schemas.microsoft.com/office/drawing/2014/main" id="{38CC2E75-19D6-9A42-856A-CC96F62834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32005" y="3051724"/>
            <a:ext cx="1423033" cy="1910751"/>
            <a:chOff x="3408" y="768"/>
            <a:chExt cx="1774" cy="2382"/>
          </a:xfrm>
        </p:grpSpPr>
        <p:grpSp>
          <p:nvGrpSpPr>
            <p:cNvPr id="56" name="Group 95">
              <a:extLst>
                <a:ext uri="{FF2B5EF4-FFF2-40B4-BE49-F238E27FC236}">
                  <a16:creationId xmlns:a16="http://schemas.microsoft.com/office/drawing/2014/main" id="{C5DDA10A-A034-524D-99E8-DE4473B25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1152"/>
              <a:ext cx="1431" cy="1383"/>
              <a:chOff x="3696" y="1194"/>
              <a:chExt cx="1431" cy="1383"/>
            </a:xfrm>
          </p:grpSpPr>
          <p:sp>
            <p:nvSpPr>
              <p:cNvPr id="59" name="Oval 96">
                <a:extLst>
                  <a:ext uri="{FF2B5EF4-FFF2-40B4-BE49-F238E27FC236}">
                    <a16:creationId xmlns:a16="http://schemas.microsoft.com/office/drawing/2014/main" id="{8C2431A8-9E09-4A48-83C5-C3AAFF431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1613"/>
                <a:ext cx="595" cy="566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0" name="AutoShape 97">
                <a:extLst>
                  <a:ext uri="{FF2B5EF4-FFF2-40B4-BE49-F238E27FC236}">
                    <a16:creationId xmlns:a16="http://schemas.microsoft.com/office/drawing/2014/main" id="{3420236D-3B90-8544-8994-05817E6DA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411895">
                <a:off x="4675" y="1536"/>
                <a:ext cx="355" cy="77"/>
              </a:xfrm>
              <a:custGeom>
                <a:avLst/>
                <a:gdLst>
                  <a:gd name="T0" fmla="*/ 266 w 21600"/>
                  <a:gd name="T1" fmla="*/ 0 h 21600"/>
                  <a:gd name="T2" fmla="*/ 0 w 21600"/>
                  <a:gd name="T3" fmla="*/ 39 h 21600"/>
                  <a:gd name="T4" fmla="*/ 266 w 21600"/>
                  <a:gd name="T5" fmla="*/ 77 h 21600"/>
                  <a:gd name="T6" fmla="*/ 355 w 21600"/>
                  <a:gd name="T7" fmla="*/ 39 h 2160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3346 w 21600"/>
                  <a:gd name="T13" fmla="*/ 5330 h 21600"/>
                  <a:gd name="T14" fmla="*/ 18923 w 21600"/>
                  <a:gd name="T15" fmla="*/ 162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8B04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1" name="AutoShape 98">
                <a:extLst>
                  <a:ext uri="{FF2B5EF4-FFF2-40B4-BE49-F238E27FC236}">
                    <a16:creationId xmlns:a16="http://schemas.microsoft.com/office/drawing/2014/main" id="{F6663F1F-4E52-D446-BA04-EE836E9B1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6469">
                <a:off x="4715" y="2102"/>
                <a:ext cx="355" cy="77"/>
              </a:xfrm>
              <a:custGeom>
                <a:avLst/>
                <a:gdLst>
                  <a:gd name="T0" fmla="*/ 266 w 21600"/>
                  <a:gd name="T1" fmla="*/ 0 h 21600"/>
                  <a:gd name="T2" fmla="*/ 0 w 21600"/>
                  <a:gd name="T3" fmla="*/ 39 h 21600"/>
                  <a:gd name="T4" fmla="*/ 266 w 21600"/>
                  <a:gd name="T5" fmla="*/ 77 h 21600"/>
                  <a:gd name="T6" fmla="*/ 355 w 21600"/>
                  <a:gd name="T7" fmla="*/ 39 h 2160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3346 w 21600"/>
                  <a:gd name="T13" fmla="*/ 5330 h 21600"/>
                  <a:gd name="T14" fmla="*/ 18923 w 21600"/>
                  <a:gd name="T15" fmla="*/ 162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8B04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2" name="AutoShape 99">
                <a:extLst>
                  <a:ext uri="{FF2B5EF4-FFF2-40B4-BE49-F238E27FC236}">
                    <a16:creationId xmlns:a16="http://schemas.microsoft.com/office/drawing/2014/main" id="{126E2A48-AEF5-2F4C-879E-03C68AAE7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090479">
                <a:off x="4292" y="2361"/>
                <a:ext cx="355" cy="77"/>
              </a:xfrm>
              <a:custGeom>
                <a:avLst/>
                <a:gdLst>
                  <a:gd name="T0" fmla="*/ 266 w 21600"/>
                  <a:gd name="T1" fmla="*/ 0 h 21600"/>
                  <a:gd name="T2" fmla="*/ 0 w 21600"/>
                  <a:gd name="T3" fmla="*/ 39 h 21600"/>
                  <a:gd name="T4" fmla="*/ 266 w 21600"/>
                  <a:gd name="T5" fmla="*/ 77 h 21600"/>
                  <a:gd name="T6" fmla="*/ 355 w 21600"/>
                  <a:gd name="T7" fmla="*/ 39 h 2160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3346 w 21600"/>
                  <a:gd name="T13" fmla="*/ 5330 h 21600"/>
                  <a:gd name="T14" fmla="*/ 18923 w 21600"/>
                  <a:gd name="T15" fmla="*/ 162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8B04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3" name="AutoShape 100">
                <a:extLst>
                  <a:ext uri="{FF2B5EF4-FFF2-40B4-BE49-F238E27FC236}">
                    <a16:creationId xmlns:a16="http://schemas.microsoft.com/office/drawing/2014/main" id="{F1F70290-3AD2-D440-9908-08DF0E609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81500">
                <a:off x="3696" y="1892"/>
                <a:ext cx="355" cy="77"/>
              </a:xfrm>
              <a:custGeom>
                <a:avLst/>
                <a:gdLst>
                  <a:gd name="T0" fmla="*/ 266 w 21600"/>
                  <a:gd name="T1" fmla="*/ 0 h 21600"/>
                  <a:gd name="T2" fmla="*/ 0 w 21600"/>
                  <a:gd name="T3" fmla="*/ 39 h 21600"/>
                  <a:gd name="T4" fmla="*/ 266 w 21600"/>
                  <a:gd name="T5" fmla="*/ 77 h 21600"/>
                  <a:gd name="T6" fmla="*/ 355 w 21600"/>
                  <a:gd name="T7" fmla="*/ 39 h 2160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3346 w 21600"/>
                  <a:gd name="T13" fmla="*/ 5330 h 21600"/>
                  <a:gd name="T14" fmla="*/ 18923 w 21600"/>
                  <a:gd name="T15" fmla="*/ 162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8B04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4" name="AutoShape 101">
                <a:extLst>
                  <a:ext uri="{FF2B5EF4-FFF2-40B4-BE49-F238E27FC236}">
                    <a16:creationId xmlns:a16="http://schemas.microsoft.com/office/drawing/2014/main" id="{2BA8192E-72DB-0546-B433-755E2E5FF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815544">
                <a:off x="3764" y="1517"/>
                <a:ext cx="355" cy="77"/>
              </a:xfrm>
              <a:custGeom>
                <a:avLst/>
                <a:gdLst>
                  <a:gd name="T0" fmla="*/ 266 w 21600"/>
                  <a:gd name="T1" fmla="*/ 0 h 21600"/>
                  <a:gd name="T2" fmla="*/ 0 w 21600"/>
                  <a:gd name="T3" fmla="*/ 39 h 21600"/>
                  <a:gd name="T4" fmla="*/ 266 w 21600"/>
                  <a:gd name="T5" fmla="*/ 77 h 21600"/>
                  <a:gd name="T6" fmla="*/ 355 w 21600"/>
                  <a:gd name="T7" fmla="*/ 39 h 2160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3346 w 21600"/>
                  <a:gd name="T13" fmla="*/ 5330 h 21600"/>
                  <a:gd name="T14" fmla="*/ 18923 w 21600"/>
                  <a:gd name="T15" fmla="*/ 162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8B04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5" name="AutoShape 102">
                <a:extLst>
                  <a:ext uri="{FF2B5EF4-FFF2-40B4-BE49-F238E27FC236}">
                    <a16:creationId xmlns:a16="http://schemas.microsoft.com/office/drawing/2014/main" id="{E4F74443-B196-F94C-9D7E-56E747AE5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630977">
                <a:off x="3744" y="2131"/>
                <a:ext cx="355" cy="77"/>
              </a:xfrm>
              <a:custGeom>
                <a:avLst/>
                <a:gdLst>
                  <a:gd name="T0" fmla="*/ 266 w 21600"/>
                  <a:gd name="T1" fmla="*/ 0 h 21600"/>
                  <a:gd name="T2" fmla="*/ 0 w 21600"/>
                  <a:gd name="T3" fmla="*/ 39 h 21600"/>
                  <a:gd name="T4" fmla="*/ 266 w 21600"/>
                  <a:gd name="T5" fmla="*/ 77 h 21600"/>
                  <a:gd name="T6" fmla="*/ 355 w 21600"/>
                  <a:gd name="T7" fmla="*/ 39 h 2160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3346 w 21600"/>
                  <a:gd name="T13" fmla="*/ 5330 h 21600"/>
                  <a:gd name="T14" fmla="*/ 18923 w 21600"/>
                  <a:gd name="T15" fmla="*/ 162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8B04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6" name="AutoShape 103">
                <a:extLst>
                  <a:ext uri="{FF2B5EF4-FFF2-40B4-BE49-F238E27FC236}">
                    <a16:creationId xmlns:a16="http://schemas.microsoft.com/office/drawing/2014/main" id="{B1A9E1E9-9255-0848-9A44-2F4DB771E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942155">
                <a:off x="3974" y="2332"/>
                <a:ext cx="355" cy="77"/>
              </a:xfrm>
              <a:custGeom>
                <a:avLst/>
                <a:gdLst>
                  <a:gd name="T0" fmla="*/ 266 w 21600"/>
                  <a:gd name="T1" fmla="*/ 0 h 21600"/>
                  <a:gd name="T2" fmla="*/ 0 w 21600"/>
                  <a:gd name="T3" fmla="*/ 39 h 21600"/>
                  <a:gd name="T4" fmla="*/ 266 w 21600"/>
                  <a:gd name="T5" fmla="*/ 77 h 21600"/>
                  <a:gd name="T6" fmla="*/ 355 w 21600"/>
                  <a:gd name="T7" fmla="*/ 39 h 2160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3346 w 21600"/>
                  <a:gd name="T13" fmla="*/ 5330 h 21600"/>
                  <a:gd name="T14" fmla="*/ 18923 w 21600"/>
                  <a:gd name="T15" fmla="*/ 162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8B04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7" name="AutoShape 104">
                <a:extLst>
                  <a:ext uri="{FF2B5EF4-FFF2-40B4-BE49-F238E27FC236}">
                    <a16:creationId xmlns:a16="http://schemas.microsoft.com/office/drawing/2014/main" id="{EB1B65E3-E554-E042-B844-74FCBB84B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55846">
                <a:off x="4598" y="2265"/>
                <a:ext cx="355" cy="77"/>
              </a:xfrm>
              <a:custGeom>
                <a:avLst/>
                <a:gdLst>
                  <a:gd name="T0" fmla="*/ 266 w 21600"/>
                  <a:gd name="T1" fmla="*/ 0 h 21600"/>
                  <a:gd name="T2" fmla="*/ 0 w 21600"/>
                  <a:gd name="T3" fmla="*/ 39 h 21600"/>
                  <a:gd name="T4" fmla="*/ 266 w 21600"/>
                  <a:gd name="T5" fmla="*/ 77 h 21600"/>
                  <a:gd name="T6" fmla="*/ 355 w 21600"/>
                  <a:gd name="T7" fmla="*/ 39 h 2160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3346 w 21600"/>
                  <a:gd name="T13" fmla="*/ 5330 h 21600"/>
                  <a:gd name="T14" fmla="*/ 18923 w 21600"/>
                  <a:gd name="T15" fmla="*/ 162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8B04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" name="AutoShape 105">
                <a:extLst>
                  <a:ext uri="{FF2B5EF4-FFF2-40B4-BE49-F238E27FC236}">
                    <a16:creationId xmlns:a16="http://schemas.microsoft.com/office/drawing/2014/main" id="{80AA2B42-8259-5247-8DA4-AE6388BC1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597782">
                <a:off x="4397" y="1354"/>
                <a:ext cx="355" cy="77"/>
              </a:xfrm>
              <a:custGeom>
                <a:avLst/>
                <a:gdLst>
                  <a:gd name="T0" fmla="*/ 266 w 21600"/>
                  <a:gd name="T1" fmla="*/ 0 h 21600"/>
                  <a:gd name="T2" fmla="*/ 0 w 21600"/>
                  <a:gd name="T3" fmla="*/ 39 h 21600"/>
                  <a:gd name="T4" fmla="*/ 266 w 21600"/>
                  <a:gd name="T5" fmla="*/ 77 h 21600"/>
                  <a:gd name="T6" fmla="*/ 355 w 21600"/>
                  <a:gd name="T7" fmla="*/ 39 h 2160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3346 w 21600"/>
                  <a:gd name="T13" fmla="*/ 5330 h 21600"/>
                  <a:gd name="T14" fmla="*/ 18923 w 21600"/>
                  <a:gd name="T15" fmla="*/ 162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8B04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9" name="AutoShape 106">
                <a:extLst>
                  <a:ext uri="{FF2B5EF4-FFF2-40B4-BE49-F238E27FC236}">
                    <a16:creationId xmlns:a16="http://schemas.microsoft.com/office/drawing/2014/main" id="{5C6C2706-A9FF-A846-9073-E509E8856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633444">
                <a:off x="4070" y="1333"/>
                <a:ext cx="355" cy="77"/>
              </a:xfrm>
              <a:custGeom>
                <a:avLst/>
                <a:gdLst>
                  <a:gd name="T0" fmla="*/ 266 w 21600"/>
                  <a:gd name="T1" fmla="*/ 0 h 21600"/>
                  <a:gd name="T2" fmla="*/ 0 w 21600"/>
                  <a:gd name="T3" fmla="*/ 39 h 21600"/>
                  <a:gd name="T4" fmla="*/ 266 w 21600"/>
                  <a:gd name="T5" fmla="*/ 77 h 21600"/>
                  <a:gd name="T6" fmla="*/ 355 w 21600"/>
                  <a:gd name="T7" fmla="*/ 39 h 2160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3346 w 21600"/>
                  <a:gd name="T13" fmla="*/ 5330 h 21600"/>
                  <a:gd name="T14" fmla="*/ 18923 w 21600"/>
                  <a:gd name="T15" fmla="*/ 162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8B04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0" name="AutoShape 107">
                <a:extLst>
                  <a:ext uri="{FF2B5EF4-FFF2-40B4-BE49-F238E27FC236}">
                    <a16:creationId xmlns:a16="http://schemas.microsoft.com/office/drawing/2014/main" id="{AD1A8473-0B30-2144-B763-C8E37BA43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2" y="1861"/>
                <a:ext cx="355" cy="77"/>
              </a:xfrm>
              <a:custGeom>
                <a:avLst/>
                <a:gdLst>
                  <a:gd name="T0" fmla="*/ 266 w 21600"/>
                  <a:gd name="T1" fmla="*/ 0 h 21600"/>
                  <a:gd name="T2" fmla="*/ 0 w 21600"/>
                  <a:gd name="T3" fmla="*/ 39 h 21600"/>
                  <a:gd name="T4" fmla="*/ 266 w 21600"/>
                  <a:gd name="T5" fmla="*/ 77 h 21600"/>
                  <a:gd name="T6" fmla="*/ 355 w 21600"/>
                  <a:gd name="T7" fmla="*/ 39 h 2160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3346 w 21600"/>
                  <a:gd name="T13" fmla="*/ 5330 h 21600"/>
                  <a:gd name="T14" fmla="*/ 18923 w 21600"/>
                  <a:gd name="T15" fmla="*/ 162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8B04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57" name="Text Box 108">
              <a:extLst>
                <a:ext uri="{FF2B5EF4-FFF2-40B4-BE49-F238E27FC236}">
                  <a16:creationId xmlns:a16="http://schemas.microsoft.com/office/drawing/2014/main" id="{F76953B3-AD51-404E-AC92-A2389E4E6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7" y="2690"/>
              <a:ext cx="1605" cy="46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  <a:effectLst>
                    <a:outerShdw blurRad="38100" dist="38100" dir="2700000" algn="tl">
                      <a:schemeClr val="tx1">
                        <a:alpha val="43000"/>
                      </a:schemeClr>
                    </a:outerShdw>
                  </a:effectLst>
                  <a:latin typeface="Calibri" charset="0"/>
                </a:rPr>
                <a:t>Radial Flow</a:t>
              </a:r>
            </a:p>
          </p:txBody>
        </p:sp>
        <p:sp>
          <p:nvSpPr>
            <p:cNvPr id="58" name="Text Box 109">
              <a:extLst>
                <a:ext uri="{FF2B5EF4-FFF2-40B4-BE49-F238E27FC236}">
                  <a16:creationId xmlns:a16="http://schemas.microsoft.com/office/drawing/2014/main" id="{5FE6E7A8-2393-B140-85B6-9D86E61C8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768"/>
              <a:ext cx="116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71" name="Group 2051">
            <a:extLst>
              <a:ext uri="{FF2B5EF4-FFF2-40B4-BE49-F238E27FC236}">
                <a16:creationId xmlns:a16="http://schemas.microsoft.com/office/drawing/2014/main" id="{A351C00D-B830-4142-883F-8E8D0432BB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52224" y="3224101"/>
            <a:ext cx="2052000" cy="1287830"/>
            <a:chOff x="481" y="1160"/>
            <a:chExt cx="2457" cy="1542"/>
          </a:xfrm>
        </p:grpSpPr>
        <p:sp>
          <p:nvSpPr>
            <p:cNvPr id="72" name="Freeform 2052">
              <a:extLst>
                <a:ext uri="{FF2B5EF4-FFF2-40B4-BE49-F238E27FC236}">
                  <a16:creationId xmlns:a16="http://schemas.microsoft.com/office/drawing/2014/main" id="{D0AC6979-D7BD-CA41-85AB-7DC2C6209080}"/>
                </a:ext>
              </a:extLst>
            </p:cNvPr>
            <p:cNvSpPr>
              <a:spLocks/>
            </p:cNvSpPr>
            <p:nvPr/>
          </p:nvSpPr>
          <p:spPr bwMode="auto">
            <a:xfrm rot="-10332135">
              <a:off x="2476" y="1160"/>
              <a:ext cx="246" cy="234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622"/>
                <a:gd name="T26" fmla="*/ 720 w 720"/>
                <a:gd name="T27" fmla="*/ 622 h 6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20099998" lon="21299997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" name="Line 2053">
              <a:extLst>
                <a:ext uri="{FF2B5EF4-FFF2-40B4-BE49-F238E27FC236}">
                  <a16:creationId xmlns:a16="http://schemas.microsoft.com/office/drawing/2014/main" id="{2509454F-E0DA-0F47-91D2-4AA98B34F67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159" y="1242"/>
              <a:ext cx="426" cy="69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2054">
              <a:extLst>
                <a:ext uri="{FF2B5EF4-FFF2-40B4-BE49-F238E27FC236}">
                  <a16:creationId xmlns:a16="http://schemas.microsoft.com/office/drawing/2014/main" id="{2F78DB08-BF17-7A43-80F3-9DFF545A1EF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363" y="1270"/>
              <a:ext cx="419" cy="6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2055">
              <a:extLst>
                <a:ext uri="{FF2B5EF4-FFF2-40B4-BE49-F238E27FC236}">
                  <a16:creationId xmlns:a16="http://schemas.microsoft.com/office/drawing/2014/main" id="{21C88F40-D4A6-4446-8B44-9B154F7E819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1516" y="1502"/>
              <a:ext cx="140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2056">
              <a:extLst>
                <a:ext uri="{FF2B5EF4-FFF2-40B4-BE49-F238E27FC236}">
                  <a16:creationId xmlns:a16="http://schemas.microsoft.com/office/drawing/2014/main" id="{705B3A83-FA2D-764A-923C-0C3F6FE7298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1386" y="2190"/>
              <a:ext cx="987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AutoShape 2057">
              <a:extLst>
                <a:ext uri="{FF2B5EF4-FFF2-40B4-BE49-F238E27FC236}">
                  <a16:creationId xmlns:a16="http://schemas.microsoft.com/office/drawing/2014/main" id="{0E00E71A-774D-FC4E-B41C-2683256BE3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7865">
              <a:off x="710" y="1304"/>
              <a:ext cx="2228" cy="1349"/>
            </a:xfrm>
            <a:prstGeom prst="parallelogram">
              <a:avLst>
                <a:gd name="adj" fmla="val 61308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" name="Line 2058">
              <a:extLst>
                <a:ext uri="{FF2B5EF4-FFF2-40B4-BE49-F238E27FC236}">
                  <a16:creationId xmlns:a16="http://schemas.microsoft.com/office/drawing/2014/main" id="{1325E4AE-8DD7-704C-B2F8-53E8103152B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648" y="2217"/>
              <a:ext cx="179" cy="29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2059">
              <a:extLst>
                <a:ext uri="{FF2B5EF4-FFF2-40B4-BE49-F238E27FC236}">
                  <a16:creationId xmlns:a16="http://schemas.microsoft.com/office/drawing/2014/main" id="{F76AAE64-3A05-9F44-A76A-933997C29F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450" y="1289"/>
              <a:ext cx="518" cy="84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060">
              <a:extLst>
                <a:ext uri="{FF2B5EF4-FFF2-40B4-BE49-F238E27FC236}">
                  <a16:creationId xmlns:a16="http://schemas.microsoft.com/office/drawing/2014/main" id="{12DE04FF-DF51-5D4A-8E2B-40794D16ED17}"/>
                </a:ext>
              </a:extLst>
            </p:cNvPr>
            <p:cNvSpPr>
              <a:spLocks/>
            </p:cNvSpPr>
            <p:nvPr/>
          </p:nvSpPr>
          <p:spPr bwMode="auto">
            <a:xfrm rot="11267865" flipV="1">
              <a:off x="1348" y="2020"/>
              <a:ext cx="174" cy="541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715"/>
                <a:gd name="T38" fmla="*/ 252 w 252"/>
                <a:gd name="T39" fmla="*/ 715 h 7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1" name="Line 2061">
              <a:extLst>
                <a:ext uri="{FF2B5EF4-FFF2-40B4-BE49-F238E27FC236}">
                  <a16:creationId xmlns:a16="http://schemas.microsoft.com/office/drawing/2014/main" id="{DC6FB7DE-18FB-6B43-8F36-85122EFB86C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255" y="1979"/>
              <a:ext cx="382" cy="62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Text Box 2062">
              <a:extLst>
                <a:ext uri="{FF2B5EF4-FFF2-40B4-BE49-F238E27FC236}">
                  <a16:creationId xmlns:a16="http://schemas.microsoft.com/office/drawing/2014/main" id="{AD7A3B24-0B74-8F4D-A0BF-73B08F6B8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67865">
              <a:off x="2539" y="202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Calibri" charset="0"/>
                </a:rPr>
                <a:t>x</a:t>
              </a:r>
            </a:p>
          </p:txBody>
        </p:sp>
        <p:sp>
          <p:nvSpPr>
            <p:cNvPr id="83" name="Text Box 2063">
              <a:extLst>
                <a:ext uri="{FF2B5EF4-FFF2-40B4-BE49-F238E27FC236}">
                  <a16:creationId xmlns:a16="http://schemas.microsoft.com/office/drawing/2014/main" id="{02D25905-E00D-044A-8443-D85A18AF5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67865">
              <a:off x="1431" y="1193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Calibri" charset="0"/>
                </a:rPr>
                <a:t>z</a:t>
              </a:r>
            </a:p>
          </p:txBody>
        </p:sp>
        <p:grpSp>
          <p:nvGrpSpPr>
            <p:cNvPr id="84" name="Group 2064">
              <a:extLst>
                <a:ext uri="{FF2B5EF4-FFF2-40B4-BE49-F238E27FC236}">
                  <a16:creationId xmlns:a16="http://schemas.microsoft.com/office/drawing/2014/main" id="{C2166C5D-A257-8345-A5E9-99B6F6CC3BCB}"/>
                </a:ext>
              </a:extLst>
            </p:cNvPr>
            <p:cNvGrpSpPr>
              <a:grpSpLocks/>
            </p:cNvGrpSpPr>
            <p:nvPr/>
          </p:nvGrpSpPr>
          <p:grpSpPr bwMode="auto">
            <a:xfrm rot="467865">
              <a:off x="2036" y="1253"/>
              <a:ext cx="708" cy="756"/>
              <a:chOff x="3157" y="3025"/>
              <a:chExt cx="1026" cy="999"/>
            </a:xfrm>
          </p:grpSpPr>
          <p:grpSp>
            <p:nvGrpSpPr>
              <p:cNvPr id="151" name="Group 2065">
                <a:extLst>
                  <a:ext uri="{FF2B5EF4-FFF2-40B4-BE49-F238E27FC236}">
                    <a16:creationId xmlns:a16="http://schemas.microsoft.com/office/drawing/2014/main" id="{482CC1BD-7902-F344-8EBE-A4AF31154B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7" y="3025"/>
                <a:ext cx="1026" cy="999"/>
                <a:chOff x="4130" y="2180"/>
                <a:chExt cx="1026" cy="999"/>
              </a:xfrm>
            </p:grpSpPr>
            <p:sp>
              <p:nvSpPr>
                <p:cNvPr id="153" name="Oval 2066">
                  <a:extLst>
                    <a:ext uri="{FF2B5EF4-FFF2-40B4-BE49-F238E27FC236}">
                      <a16:creationId xmlns:a16="http://schemas.microsoft.com/office/drawing/2014/main" id="{6FF64009-C811-034A-94F0-20DF8FD60C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3" y="2181"/>
                  <a:ext cx="981" cy="9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54" name="Oval 2067">
                  <a:extLst>
                    <a:ext uri="{FF2B5EF4-FFF2-40B4-BE49-F238E27FC236}">
                      <a16:creationId xmlns:a16="http://schemas.microsoft.com/office/drawing/2014/main" id="{655A10FF-CEC9-4F4E-9A49-BAEDAA88D7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3" y="2180"/>
                  <a:ext cx="981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55" name="Freeform 2068">
                  <a:extLst>
                    <a:ext uri="{FF2B5EF4-FFF2-40B4-BE49-F238E27FC236}">
                      <a16:creationId xmlns:a16="http://schemas.microsoft.com/office/drawing/2014/main" id="{52F1E1B6-CF21-C84C-B988-5A69FF2EC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0" y="2579"/>
                  <a:ext cx="1026" cy="600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26"/>
                    <a:gd name="T64" fmla="*/ 0 h 600"/>
                    <a:gd name="T65" fmla="*/ 1026 w 1026"/>
                    <a:gd name="T66" fmla="*/ 600 h 60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chemeClr val="bg1">
                    <a:alpha val="50195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56" name="Freeform 2069">
                  <a:extLst>
                    <a:ext uri="{FF2B5EF4-FFF2-40B4-BE49-F238E27FC236}">
                      <a16:creationId xmlns:a16="http://schemas.microsoft.com/office/drawing/2014/main" id="{C86AE7D6-1A8C-EF4A-B7D1-063BB7BF5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3" y="2604"/>
                  <a:ext cx="979" cy="257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79"/>
                    <a:gd name="T22" fmla="*/ 0 h 257"/>
                    <a:gd name="T23" fmla="*/ 979 w 979"/>
                    <a:gd name="T24" fmla="*/ 257 h 2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</p:grpSp>
          <p:sp>
            <p:nvSpPr>
              <p:cNvPr id="152" name="Freeform 2070">
                <a:extLst>
                  <a:ext uri="{FF2B5EF4-FFF2-40B4-BE49-F238E27FC236}">
                    <a16:creationId xmlns:a16="http://schemas.microsoft.com/office/drawing/2014/main" id="{F9FD0A28-5C1D-2343-94F9-3334D3AD2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3162"/>
                <a:ext cx="252" cy="715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2"/>
                  <a:gd name="T37" fmla="*/ 0 h 715"/>
                  <a:gd name="T38" fmla="*/ 252 w 252"/>
                  <a:gd name="T39" fmla="*/ 715 h 7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85" name="Line 2071">
              <a:extLst>
                <a:ext uri="{FF2B5EF4-FFF2-40B4-BE49-F238E27FC236}">
                  <a16:creationId xmlns:a16="http://schemas.microsoft.com/office/drawing/2014/main" id="{054B898C-CE9E-294A-B3BA-63CF9864E6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1636" y="1312"/>
              <a:ext cx="57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2072">
              <a:extLst>
                <a:ext uri="{FF2B5EF4-FFF2-40B4-BE49-F238E27FC236}">
                  <a16:creationId xmlns:a16="http://schemas.microsoft.com/office/drawing/2014/main" id="{6834FBE1-2814-164D-938C-3C4F80542B7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1826" y="1477"/>
              <a:ext cx="41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2073">
              <a:extLst>
                <a:ext uri="{FF2B5EF4-FFF2-40B4-BE49-F238E27FC236}">
                  <a16:creationId xmlns:a16="http://schemas.microsoft.com/office/drawing/2014/main" id="{131A5EE8-5B37-134C-93E8-3C1E3814E7C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1408" y="1593"/>
              <a:ext cx="82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2074">
              <a:extLst>
                <a:ext uri="{FF2B5EF4-FFF2-40B4-BE49-F238E27FC236}">
                  <a16:creationId xmlns:a16="http://schemas.microsoft.com/office/drawing/2014/main" id="{E5885B73-8A22-044B-BFD4-7CB473808BD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985" y="1577"/>
              <a:ext cx="224" cy="36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2075">
              <a:extLst>
                <a:ext uri="{FF2B5EF4-FFF2-40B4-BE49-F238E27FC236}">
                  <a16:creationId xmlns:a16="http://schemas.microsoft.com/office/drawing/2014/main" id="{1708C1BF-566A-D745-85B5-65F097D174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1298" y="1765"/>
              <a:ext cx="140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2076">
              <a:extLst>
                <a:ext uri="{FF2B5EF4-FFF2-40B4-BE49-F238E27FC236}">
                  <a16:creationId xmlns:a16="http://schemas.microsoft.com/office/drawing/2014/main" id="{DBC4DB0E-86B8-BC4C-99BC-FB7C8977697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305" y="1289"/>
              <a:ext cx="822" cy="13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2077">
              <a:extLst>
                <a:ext uri="{FF2B5EF4-FFF2-40B4-BE49-F238E27FC236}">
                  <a16:creationId xmlns:a16="http://schemas.microsoft.com/office/drawing/2014/main" id="{8BB4532A-0EEF-8D4E-8308-E4DBF2883F4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1190" y="1898"/>
              <a:ext cx="140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2" name="Group 2078">
              <a:extLst>
                <a:ext uri="{FF2B5EF4-FFF2-40B4-BE49-F238E27FC236}">
                  <a16:creationId xmlns:a16="http://schemas.microsoft.com/office/drawing/2014/main" id="{AD644C68-F606-D240-A4A6-001FC3CC74BA}"/>
                </a:ext>
              </a:extLst>
            </p:cNvPr>
            <p:cNvGrpSpPr>
              <a:grpSpLocks/>
            </p:cNvGrpSpPr>
            <p:nvPr/>
          </p:nvGrpSpPr>
          <p:grpSpPr bwMode="auto">
            <a:xfrm rot="467865">
              <a:off x="1619" y="1596"/>
              <a:ext cx="338" cy="747"/>
              <a:chOff x="3811" y="2604"/>
              <a:chExt cx="489" cy="985"/>
            </a:xfrm>
          </p:grpSpPr>
          <p:sp>
            <p:nvSpPr>
              <p:cNvPr id="147" name="Oval 2079">
                <a:extLst>
                  <a:ext uri="{FF2B5EF4-FFF2-40B4-BE49-F238E27FC236}">
                    <a16:creationId xmlns:a16="http://schemas.microsoft.com/office/drawing/2014/main" id="{AEE58B52-2982-3D48-B003-3F5F348BE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1" y="2605"/>
                <a:ext cx="488" cy="981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48" name="Freeform 2080">
                <a:extLst>
                  <a:ext uri="{FF2B5EF4-FFF2-40B4-BE49-F238E27FC236}">
                    <a16:creationId xmlns:a16="http://schemas.microsoft.com/office/drawing/2014/main" id="{C604F5A6-9CFF-3645-B6B9-7793999E0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1" y="3074"/>
                <a:ext cx="489" cy="515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9"/>
                  <a:gd name="T67" fmla="*/ 0 h 515"/>
                  <a:gd name="T68" fmla="*/ 489 w 489"/>
                  <a:gd name="T69" fmla="*/ 515 h 51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49" name="Freeform 2081">
                <a:extLst>
                  <a:ext uri="{FF2B5EF4-FFF2-40B4-BE49-F238E27FC236}">
                    <a16:creationId xmlns:a16="http://schemas.microsoft.com/office/drawing/2014/main" id="{C45D1882-10C5-F941-B427-6292E5ECB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1" y="3076"/>
                <a:ext cx="487" cy="110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79"/>
                  <a:gd name="T22" fmla="*/ 0 h 257"/>
                  <a:gd name="T23" fmla="*/ 979 w 979"/>
                  <a:gd name="T24" fmla="*/ 257 h 2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50" name="Oval 2082">
                <a:extLst>
                  <a:ext uri="{FF2B5EF4-FFF2-40B4-BE49-F238E27FC236}">
                    <a16:creationId xmlns:a16="http://schemas.microsoft.com/office/drawing/2014/main" id="{3AD06F97-A5F6-984C-B87F-7D7B95B15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1" y="2604"/>
                <a:ext cx="488" cy="98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93" name="Line 2083">
              <a:extLst>
                <a:ext uri="{FF2B5EF4-FFF2-40B4-BE49-F238E27FC236}">
                  <a16:creationId xmlns:a16="http://schemas.microsoft.com/office/drawing/2014/main" id="{32AA8CF6-57EE-574D-93D3-3678C0EAC9C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880" y="1693"/>
              <a:ext cx="617" cy="100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2084">
              <a:extLst>
                <a:ext uri="{FF2B5EF4-FFF2-40B4-BE49-F238E27FC236}">
                  <a16:creationId xmlns:a16="http://schemas.microsoft.com/office/drawing/2014/main" id="{5C38D13A-011B-234D-99C1-4C9F4648E0C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680" y="1719"/>
              <a:ext cx="582" cy="95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2085">
              <a:extLst>
                <a:ext uri="{FF2B5EF4-FFF2-40B4-BE49-F238E27FC236}">
                  <a16:creationId xmlns:a16="http://schemas.microsoft.com/office/drawing/2014/main" id="{65F31563-02F3-4347-8EEE-F4DCBF9CC95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1835" y="2080"/>
              <a:ext cx="64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2087">
              <a:extLst>
                <a:ext uri="{FF2B5EF4-FFF2-40B4-BE49-F238E27FC236}">
                  <a16:creationId xmlns:a16="http://schemas.microsoft.com/office/drawing/2014/main" id="{A134716C-51E2-944D-875A-BB7370AAF72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452" y="1995"/>
              <a:ext cx="390" cy="63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2088">
              <a:extLst>
                <a:ext uri="{FF2B5EF4-FFF2-40B4-BE49-F238E27FC236}">
                  <a16:creationId xmlns:a16="http://schemas.microsoft.com/office/drawing/2014/main" id="{41E22D67-4319-834D-8680-72B08B455D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573" y="2000"/>
              <a:ext cx="96" cy="15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2089">
              <a:extLst>
                <a:ext uri="{FF2B5EF4-FFF2-40B4-BE49-F238E27FC236}">
                  <a16:creationId xmlns:a16="http://schemas.microsoft.com/office/drawing/2014/main" id="{8FEDF5DB-1465-674C-A3B3-1E0D5DBBE97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1367" y="1995"/>
              <a:ext cx="328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9" name="Group 2090">
              <a:extLst>
                <a:ext uri="{FF2B5EF4-FFF2-40B4-BE49-F238E27FC236}">
                  <a16:creationId xmlns:a16="http://schemas.microsoft.com/office/drawing/2014/main" id="{6D3F3C19-37AB-0D4E-8592-27549880CE1D}"/>
                </a:ext>
              </a:extLst>
            </p:cNvPr>
            <p:cNvGrpSpPr>
              <a:grpSpLocks/>
            </p:cNvGrpSpPr>
            <p:nvPr/>
          </p:nvGrpSpPr>
          <p:grpSpPr bwMode="auto">
            <a:xfrm rot="467865">
              <a:off x="846" y="1892"/>
              <a:ext cx="702" cy="757"/>
              <a:chOff x="3424" y="1488"/>
              <a:chExt cx="776" cy="764"/>
            </a:xfrm>
          </p:grpSpPr>
          <p:sp>
            <p:nvSpPr>
              <p:cNvPr id="141" name="Oval 2091">
                <a:extLst>
                  <a:ext uri="{FF2B5EF4-FFF2-40B4-BE49-F238E27FC236}">
                    <a16:creationId xmlns:a16="http://schemas.microsoft.com/office/drawing/2014/main" id="{4B3B0C28-4EBA-7649-AF32-71296A9E4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1489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42" name="Oval 2092">
                <a:extLst>
                  <a:ext uri="{FF2B5EF4-FFF2-40B4-BE49-F238E27FC236}">
                    <a16:creationId xmlns:a16="http://schemas.microsoft.com/office/drawing/2014/main" id="{8515BEA3-FEED-0549-BB35-A00A80C81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" y="1488"/>
                <a:ext cx="749" cy="74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43" name="Freeform 2093">
                <a:extLst>
                  <a:ext uri="{FF2B5EF4-FFF2-40B4-BE49-F238E27FC236}">
                    <a16:creationId xmlns:a16="http://schemas.microsoft.com/office/drawing/2014/main" id="{F5DB27FE-F947-3645-A63D-67DA288F6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" y="1799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2"/>
                  <a:gd name="T64" fmla="*/ 0 h 568"/>
                  <a:gd name="T65" fmla="*/ 982 w 982"/>
                  <a:gd name="T66" fmla="*/ 568 h 56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44" name="Freeform 2094">
                <a:extLst>
                  <a:ext uri="{FF2B5EF4-FFF2-40B4-BE49-F238E27FC236}">
                    <a16:creationId xmlns:a16="http://schemas.microsoft.com/office/drawing/2014/main" id="{4D7F790F-81E5-6742-A42A-5719589D4CE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3992" y="1580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2"/>
                  <a:gd name="T37" fmla="*/ 0 h 715"/>
                  <a:gd name="T38" fmla="*/ 252 w 252"/>
                  <a:gd name="T39" fmla="*/ 715 h 7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45" name="Freeform 2095">
                <a:extLst>
                  <a:ext uri="{FF2B5EF4-FFF2-40B4-BE49-F238E27FC236}">
                    <a16:creationId xmlns:a16="http://schemas.microsoft.com/office/drawing/2014/main" id="{75FF11AF-72F7-BB40-95D0-137F5EBCB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576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4"/>
                  <a:gd name="T37" fmla="*/ 0 h 728"/>
                  <a:gd name="T38" fmla="*/ 114 w 114"/>
                  <a:gd name="T39" fmla="*/ 728 h 7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chemeClr val="hlink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46" name="Freeform 2096">
                <a:extLst>
                  <a:ext uri="{FF2B5EF4-FFF2-40B4-BE49-F238E27FC236}">
                    <a16:creationId xmlns:a16="http://schemas.microsoft.com/office/drawing/2014/main" id="{B43D68FE-66C5-0745-8BA7-103F7A228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" y="1872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90"/>
                  <a:gd name="T25" fmla="*/ 0 h 179"/>
                  <a:gd name="T26" fmla="*/ 790 w 790"/>
                  <a:gd name="T27" fmla="*/ 179 h 17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100" name="Line 2097">
              <a:extLst>
                <a:ext uri="{FF2B5EF4-FFF2-40B4-BE49-F238E27FC236}">
                  <a16:creationId xmlns:a16="http://schemas.microsoft.com/office/drawing/2014/main" id="{2847B9CA-84FB-0544-BC37-28285C82DDC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418" y="1847"/>
              <a:ext cx="156" cy="25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2098">
              <a:extLst>
                <a:ext uri="{FF2B5EF4-FFF2-40B4-BE49-F238E27FC236}">
                  <a16:creationId xmlns:a16="http://schemas.microsoft.com/office/drawing/2014/main" id="{3187633C-103F-B144-A357-5E75733636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1385" y="2183"/>
              <a:ext cx="87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2099">
              <a:extLst>
                <a:ext uri="{FF2B5EF4-FFF2-40B4-BE49-F238E27FC236}">
                  <a16:creationId xmlns:a16="http://schemas.microsoft.com/office/drawing/2014/main" id="{D3D41133-9145-414A-AC92-EDC56D2A8DB0}"/>
                </a:ext>
              </a:extLst>
            </p:cNvPr>
            <p:cNvSpPr>
              <a:spLocks/>
            </p:cNvSpPr>
            <p:nvPr/>
          </p:nvSpPr>
          <p:spPr bwMode="auto">
            <a:xfrm rot="467865">
              <a:off x="1284" y="2459"/>
              <a:ext cx="874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  <a:gd name="T4" fmla="*/ 0 60000 65536"/>
                <a:gd name="T5" fmla="*/ 0 60000 65536"/>
                <a:gd name="T6" fmla="*/ 0 w 1266"/>
                <a:gd name="T7" fmla="*/ 0 h 3"/>
                <a:gd name="T8" fmla="*/ 1266 w 126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03" name="Line 2100">
              <a:extLst>
                <a:ext uri="{FF2B5EF4-FFF2-40B4-BE49-F238E27FC236}">
                  <a16:creationId xmlns:a16="http://schemas.microsoft.com/office/drawing/2014/main" id="{7FAAB00B-71B4-EC43-B69B-02289239A63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1356" y="2327"/>
              <a:ext cx="92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2101">
              <a:extLst>
                <a:ext uri="{FF2B5EF4-FFF2-40B4-BE49-F238E27FC236}">
                  <a16:creationId xmlns:a16="http://schemas.microsoft.com/office/drawing/2014/main" id="{ED1D804B-59FE-2544-95F1-021CBA2C37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245" y="2117"/>
              <a:ext cx="294" cy="4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2102">
              <a:extLst>
                <a:ext uri="{FF2B5EF4-FFF2-40B4-BE49-F238E27FC236}">
                  <a16:creationId xmlns:a16="http://schemas.microsoft.com/office/drawing/2014/main" id="{CA9E388C-38D8-C545-9147-D8371D95F1C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1035" y="2399"/>
              <a:ext cx="96" cy="15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2103">
              <a:extLst>
                <a:ext uri="{FF2B5EF4-FFF2-40B4-BE49-F238E27FC236}">
                  <a16:creationId xmlns:a16="http://schemas.microsoft.com/office/drawing/2014/main" id="{FACEC7AF-9371-A047-A229-A12150FA7EA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844" y="2340"/>
              <a:ext cx="114" cy="1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2104">
              <a:extLst>
                <a:ext uri="{FF2B5EF4-FFF2-40B4-BE49-F238E27FC236}">
                  <a16:creationId xmlns:a16="http://schemas.microsoft.com/office/drawing/2014/main" id="{4936ABA9-52CC-EB4C-A82E-5DB7497539E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649" y="2593"/>
              <a:ext cx="1374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105">
              <a:extLst>
                <a:ext uri="{FF2B5EF4-FFF2-40B4-BE49-F238E27FC236}">
                  <a16:creationId xmlns:a16="http://schemas.microsoft.com/office/drawing/2014/main" id="{91E06DF7-5109-974A-AEC8-C68090108656}"/>
                </a:ext>
              </a:extLst>
            </p:cNvPr>
            <p:cNvSpPr>
              <a:spLocks/>
            </p:cNvSpPr>
            <p:nvPr/>
          </p:nvSpPr>
          <p:spPr bwMode="auto">
            <a:xfrm rot="467865">
              <a:off x="863" y="2390"/>
              <a:ext cx="246" cy="234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622"/>
                <a:gd name="T26" fmla="*/ 720 w 720"/>
                <a:gd name="T27" fmla="*/ 622 h 6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20099998" lon="21299997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109" name="Group 2106">
              <a:extLst>
                <a:ext uri="{FF2B5EF4-FFF2-40B4-BE49-F238E27FC236}">
                  <a16:creationId xmlns:a16="http://schemas.microsoft.com/office/drawing/2014/main" id="{BAF9B6BB-2C55-1D4F-9E12-5EFA32FFD5D1}"/>
                </a:ext>
              </a:extLst>
            </p:cNvPr>
            <p:cNvGrpSpPr>
              <a:grpSpLocks/>
            </p:cNvGrpSpPr>
            <p:nvPr/>
          </p:nvGrpSpPr>
          <p:grpSpPr bwMode="auto">
            <a:xfrm rot="467865">
              <a:off x="1409" y="1720"/>
              <a:ext cx="808" cy="257"/>
              <a:chOff x="4074" y="2980"/>
              <a:chExt cx="1170" cy="341"/>
            </a:xfrm>
          </p:grpSpPr>
          <p:sp>
            <p:nvSpPr>
              <p:cNvPr id="128" name="Line 2107">
                <a:extLst>
                  <a:ext uri="{FF2B5EF4-FFF2-40B4-BE49-F238E27FC236}">
                    <a16:creationId xmlns:a16="http://schemas.microsoft.com/office/drawing/2014/main" id="{14593F38-90D1-E249-98FB-0D20740564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03" y="3046"/>
                <a:ext cx="71" cy="10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2108">
                <a:extLst>
                  <a:ext uri="{FF2B5EF4-FFF2-40B4-BE49-F238E27FC236}">
                    <a16:creationId xmlns:a16="http://schemas.microsoft.com/office/drawing/2014/main" id="{4F202969-B3E7-114F-A5F0-B163A09C28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31" y="2980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2109">
                <a:extLst>
                  <a:ext uri="{FF2B5EF4-FFF2-40B4-BE49-F238E27FC236}">
                    <a16:creationId xmlns:a16="http://schemas.microsoft.com/office/drawing/2014/main" id="{B2B7B393-BDC2-E146-AEAE-85A5AB0636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2" y="3148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2110">
                <a:extLst>
                  <a:ext uri="{FF2B5EF4-FFF2-40B4-BE49-F238E27FC236}">
                    <a16:creationId xmlns:a16="http://schemas.microsoft.com/office/drawing/2014/main" id="{04E57815-ABC7-D048-B518-ED32807500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2" y="3268"/>
                <a:ext cx="332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2111">
                <a:extLst>
                  <a:ext uri="{FF2B5EF4-FFF2-40B4-BE49-F238E27FC236}">
                    <a16:creationId xmlns:a16="http://schemas.microsoft.com/office/drawing/2014/main" id="{A268FD7A-D360-454E-A2DD-BCA58CC94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189" y="3007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2112">
                <a:extLst>
                  <a:ext uri="{FF2B5EF4-FFF2-40B4-BE49-F238E27FC236}">
                    <a16:creationId xmlns:a16="http://schemas.microsoft.com/office/drawing/2014/main" id="{9918F337-C6D1-9D44-8C6C-965E0DA4A6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96" y="3161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2113">
                <a:extLst>
                  <a:ext uri="{FF2B5EF4-FFF2-40B4-BE49-F238E27FC236}">
                    <a16:creationId xmlns:a16="http://schemas.microsoft.com/office/drawing/2014/main" id="{57AC3FCB-5412-9D49-B249-1287A2CB8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74" y="3316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2114">
                <a:extLst>
                  <a:ext uri="{FF2B5EF4-FFF2-40B4-BE49-F238E27FC236}">
                    <a16:creationId xmlns:a16="http://schemas.microsoft.com/office/drawing/2014/main" id="{E8AC85DD-0E17-9046-9C85-F62A3BE25C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38" y="3264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Line 2115">
                <a:extLst>
                  <a:ext uri="{FF2B5EF4-FFF2-40B4-BE49-F238E27FC236}">
                    <a16:creationId xmlns:a16="http://schemas.microsoft.com/office/drawing/2014/main" id="{CEAD3BA7-1993-854E-AECB-20FDFA768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61" y="3139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2116">
                <a:extLst>
                  <a:ext uri="{FF2B5EF4-FFF2-40B4-BE49-F238E27FC236}">
                    <a16:creationId xmlns:a16="http://schemas.microsoft.com/office/drawing/2014/main" id="{9632383D-3F27-2A49-BD78-7CEDF69CF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44" y="3069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Line 2117">
                <a:extLst>
                  <a:ext uri="{FF2B5EF4-FFF2-40B4-BE49-F238E27FC236}">
                    <a16:creationId xmlns:a16="http://schemas.microsoft.com/office/drawing/2014/main" id="{091322DE-B174-C541-8DBD-9D5C4A1AF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74" y="3131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2118">
                <a:extLst>
                  <a:ext uri="{FF2B5EF4-FFF2-40B4-BE49-F238E27FC236}">
                    <a16:creationId xmlns:a16="http://schemas.microsoft.com/office/drawing/2014/main" id="{8107A1A3-864E-534F-AB4B-103E76E20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3" y="3237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2119">
                <a:extLst>
                  <a:ext uri="{FF2B5EF4-FFF2-40B4-BE49-F238E27FC236}">
                    <a16:creationId xmlns:a16="http://schemas.microsoft.com/office/drawing/2014/main" id="{FEA61B6C-E8F9-2440-ABA2-D2B8EFB24C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3215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0" name="Group 2120">
              <a:extLst>
                <a:ext uri="{FF2B5EF4-FFF2-40B4-BE49-F238E27FC236}">
                  <a16:creationId xmlns:a16="http://schemas.microsoft.com/office/drawing/2014/main" id="{A8638C8B-A4FB-6D48-86B9-E7F3A974B94C}"/>
                </a:ext>
              </a:extLst>
            </p:cNvPr>
            <p:cNvGrpSpPr>
              <a:grpSpLocks/>
            </p:cNvGrpSpPr>
            <p:nvPr/>
          </p:nvGrpSpPr>
          <p:grpSpPr bwMode="auto">
            <a:xfrm rot="467865">
              <a:off x="1352" y="2051"/>
              <a:ext cx="770" cy="259"/>
              <a:chOff x="3886" y="3532"/>
              <a:chExt cx="1125" cy="341"/>
            </a:xfrm>
          </p:grpSpPr>
          <p:sp>
            <p:nvSpPr>
              <p:cNvPr id="115" name="Line 2121">
                <a:extLst>
                  <a:ext uri="{FF2B5EF4-FFF2-40B4-BE49-F238E27FC236}">
                    <a16:creationId xmlns:a16="http://schemas.microsoft.com/office/drawing/2014/main" id="{6D79A237-AD5F-5045-9089-4A8DEAC0E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302" y="3667"/>
                <a:ext cx="76" cy="13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Line 2122">
                <a:extLst>
                  <a:ext uri="{FF2B5EF4-FFF2-40B4-BE49-F238E27FC236}">
                    <a16:creationId xmlns:a16="http://schemas.microsoft.com/office/drawing/2014/main" id="{76D7AB21-5BFE-FB4D-8188-C6C0884F6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071" y="3718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2123">
                <a:extLst>
                  <a:ext uri="{FF2B5EF4-FFF2-40B4-BE49-F238E27FC236}">
                    <a16:creationId xmlns:a16="http://schemas.microsoft.com/office/drawing/2014/main" id="{7CF4C3D8-484C-9D4F-A659-D6E948797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3886" y="3630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Line 2124">
                <a:extLst>
                  <a:ext uri="{FF2B5EF4-FFF2-40B4-BE49-F238E27FC236}">
                    <a16:creationId xmlns:a16="http://schemas.microsoft.com/office/drawing/2014/main" id="{ABB31987-9767-1949-B95B-C6E824988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3955" y="3564"/>
                <a:ext cx="219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2125">
                <a:extLst>
                  <a:ext uri="{FF2B5EF4-FFF2-40B4-BE49-F238E27FC236}">
                    <a16:creationId xmlns:a16="http://schemas.microsoft.com/office/drawing/2014/main" id="{2B39BE33-71D9-0C48-809C-49270DBB61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99" y="3723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2126">
                <a:extLst>
                  <a:ext uri="{FF2B5EF4-FFF2-40B4-BE49-F238E27FC236}">
                    <a16:creationId xmlns:a16="http://schemas.microsoft.com/office/drawing/2014/main" id="{A47ED3B9-D295-B741-8689-C0F29FCFAE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666" y="3617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2127">
                <a:extLst>
                  <a:ext uri="{FF2B5EF4-FFF2-40B4-BE49-F238E27FC236}">
                    <a16:creationId xmlns:a16="http://schemas.microsoft.com/office/drawing/2014/main" id="{FE18D62E-12E7-FC41-890F-5A0E5757B9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724" y="3532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2128">
                <a:extLst>
                  <a:ext uri="{FF2B5EF4-FFF2-40B4-BE49-F238E27FC236}">
                    <a16:creationId xmlns:a16="http://schemas.microsoft.com/office/drawing/2014/main" id="{C8DC2AA5-857E-9249-B0CB-DBBC2F262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42" y="3568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2129">
                <a:extLst>
                  <a:ext uri="{FF2B5EF4-FFF2-40B4-BE49-F238E27FC236}">
                    <a16:creationId xmlns:a16="http://schemas.microsoft.com/office/drawing/2014/main" id="{2E6D001D-2B08-2E42-8297-53E5FB270D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41" y="3661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2130">
                <a:extLst>
                  <a:ext uri="{FF2B5EF4-FFF2-40B4-BE49-F238E27FC236}">
                    <a16:creationId xmlns:a16="http://schemas.microsoft.com/office/drawing/2014/main" id="{5A1E5673-DF8A-1146-87CD-A9F661F3D2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74" y="3705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2131">
                <a:extLst>
                  <a:ext uri="{FF2B5EF4-FFF2-40B4-BE49-F238E27FC236}">
                    <a16:creationId xmlns:a16="http://schemas.microsoft.com/office/drawing/2014/main" id="{25DF6778-BECA-3A41-BF6F-3BDAFC3790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186" y="3679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2132">
                <a:extLst>
                  <a:ext uri="{FF2B5EF4-FFF2-40B4-BE49-F238E27FC236}">
                    <a16:creationId xmlns:a16="http://schemas.microsoft.com/office/drawing/2014/main" id="{02858ED7-B5C2-444A-AC20-E6563D5BD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117" y="3603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2133">
                <a:extLst>
                  <a:ext uri="{FF2B5EF4-FFF2-40B4-BE49-F238E27FC236}">
                    <a16:creationId xmlns:a16="http://schemas.microsoft.com/office/drawing/2014/main" id="{D603FDD5-9392-0F49-B24E-035883171B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58" y="3603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1" name="Line 2134">
              <a:extLst>
                <a:ext uri="{FF2B5EF4-FFF2-40B4-BE49-F238E27FC236}">
                  <a16:creationId xmlns:a16="http://schemas.microsoft.com/office/drawing/2014/main" id="{898CE188-AE1E-824E-BF09-31128E8ED57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765" y="2345"/>
              <a:ext cx="228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2135">
              <a:extLst>
                <a:ext uri="{FF2B5EF4-FFF2-40B4-BE49-F238E27FC236}">
                  <a16:creationId xmlns:a16="http://schemas.microsoft.com/office/drawing/2014/main" id="{664C168C-5519-3644-8966-7ED8DFFFC9B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>
              <a:off x="2630" y="1716"/>
              <a:ext cx="17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2136">
              <a:extLst>
                <a:ext uri="{FF2B5EF4-FFF2-40B4-BE49-F238E27FC236}">
                  <a16:creationId xmlns:a16="http://schemas.microsoft.com/office/drawing/2014/main" id="{7E1C936A-2549-6741-8E2C-F93C6959DAA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67865" flipH="1">
              <a:off x="2735" y="1427"/>
              <a:ext cx="70" cy="11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Text Box 2138">
              <a:extLst>
                <a:ext uri="{FF2B5EF4-FFF2-40B4-BE49-F238E27FC236}">
                  <a16:creationId xmlns:a16="http://schemas.microsoft.com/office/drawing/2014/main" id="{65726A2E-FDEA-3745-BE18-26BD1D31C4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67865">
              <a:off x="481" y="2276"/>
              <a:ext cx="11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1400">
                <a:solidFill>
                  <a:schemeClr val="bg1"/>
                </a:solidFill>
                <a:latin typeface="Calibri" charset="0"/>
              </a:endParaRPr>
            </a:p>
          </p:txBody>
        </p:sp>
      </p:grpSp>
      <p:sp>
        <p:nvSpPr>
          <p:cNvPr id="157" name="Text Box 108">
            <a:extLst>
              <a:ext uri="{FF2B5EF4-FFF2-40B4-BE49-F238E27FC236}">
                <a16:creationId xmlns:a16="http://schemas.microsoft.com/office/drawing/2014/main" id="{5ECBE724-252A-2F4C-B478-DFBDE8944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113" y="4587584"/>
            <a:ext cx="1366990" cy="3698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Elliptic Flow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A03A71C-884D-F14A-B9E4-F9EBBB82BA47}"/>
              </a:ext>
            </a:extLst>
          </p:cNvPr>
          <p:cNvSpPr txBox="1"/>
          <p:nvPr/>
        </p:nvSpPr>
        <p:spPr>
          <a:xfrm>
            <a:off x="7836834" y="3164899"/>
            <a:ext cx="118013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i="1" dirty="0" err="1"/>
              <a:t>V</a:t>
            </a:r>
            <a:r>
              <a:rPr lang="en-US" sz="1000" i="1" baseline="-25000" dirty="0" err="1"/>
              <a:t>n</a:t>
            </a:r>
            <a:r>
              <a:rPr lang="en-US" sz="1000" i="1" dirty="0"/>
              <a:t>=</a:t>
            </a:r>
            <a:r>
              <a:rPr lang="en-US" sz="1000" dirty="0"/>
              <a:t>⟨</a:t>
            </a:r>
            <a:r>
              <a:rPr lang="en-US" sz="1000" i="1" dirty="0"/>
              <a:t>cos[n(</a:t>
            </a:r>
            <a:r>
              <a:rPr lang="en-US" sz="1000" i="1" dirty="0">
                <a:latin typeface="Symbol" pitchFamily="2" charset="2"/>
              </a:rPr>
              <a:t>f-Y</a:t>
            </a:r>
            <a:r>
              <a:rPr lang="en-US" sz="1000" i="1" baseline="-25000" dirty="0"/>
              <a:t>RP</a:t>
            </a:r>
            <a:r>
              <a:rPr lang="en-US" sz="1000" i="1" dirty="0"/>
              <a:t>)]</a:t>
            </a:r>
            <a:r>
              <a:rPr lang="en-US" sz="1000" dirty="0"/>
              <a:t>⟩</a:t>
            </a:r>
            <a:endParaRPr lang="cs-CZ" sz="1000" dirty="0"/>
          </a:p>
        </p:txBody>
      </p:sp>
      <p:sp>
        <p:nvSpPr>
          <p:cNvPr id="163" name="Footer Placeholder 3">
            <a:extLst>
              <a:ext uri="{FF2B5EF4-FFF2-40B4-BE49-F238E27FC236}">
                <a16:creationId xmlns:a16="http://schemas.microsoft.com/office/drawing/2014/main" id="{D6A402A1-A65C-494D-98AE-B221ED5B35A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113" y="5023088"/>
            <a:ext cx="8769350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302122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2" descr="Dotted grid">
            <a:extLst>
              <a:ext uri="{FF2B5EF4-FFF2-40B4-BE49-F238E27FC236}">
                <a16:creationId xmlns:a16="http://schemas.microsoft.com/office/drawing/2014/main" id="{586D3E28-39AF-294C-A8DA-CBE34E8938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7430" y="987951"/>
            <a:ext cx="3728581" cy="2690526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/>
          </a:p>
        </p:txBody>
      </p:sp>
      <p:sp>
        <p:nvSpPr>
          <p:cNvPr id="19" name="AutoShape 2" descr="Dotted grid">
            <a:extLst>
              <a:ext uri="{FF2B5EF4-FFF2-40B4-BE49-F238E27FC236}">
                <a16:creationId xmlns:a16="http://schemas.microsoft.com/office/drawing/2014/main" id="{2C2DBE30-4AB7-8044-89BD-1FD4E32753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5891" y="960559"/>
            <a:ext cx="4170155" cy="1663541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3323C5-6198-3A4A-B9D3-55DF31C3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13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7F097-276B-B34E-BB46-7E6BD396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4788"/>
            <a:ext cx="8844142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A4C37C-9639-D64C-AF9C-0EBB06EA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9" y="-1592"/>
            <a:ext cx="9065436" cy="636746"/>
          </a:xfrm>
        </p:spPr>
        <p:txBody>
          <a:bodyPr/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..and for (p,d,</a:t>
            </a:r>
            <a:r>
              <a:rPr lang="en-US" sz="3000" baseline="30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3</a:t>
            </a:r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He)+Au at RHIC!!!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E827BE-55B6-E849-9DAA-0F39F09CA861}"/>
              </a:ext>
            </a:extLst>
          </p:cNvPr>
          <p:cNvSpPr txBox="1"/>
          <p:nvPr/>
        </p:nvSpPr>
        <p:spPr>
          <a:xfrm>
            <a:off x="983051" y="91465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p+Au</a:t>
            </a:r>
            <a:endParaRPr lang="cs-C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DD0EB-8456-9140-B5BC-6E5977B29EBF}"/>
              </a:ext>
            </a:extLst>
          </p:cNvPr>
          <p:cNvSpPr txBox="1"/>
          <p:nvPr/>
        </p:nvSpPr>
        <p:spPr>
          <a:xfrm>
            <a:off x="1963205" y="92692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d+Au</a:t>
            </a:r>
            <a:endParaRPr lang="cs-C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39F38-AB1A-FE47-A673-FD34E4F0250C}"/>
              </a:ext>
            </a:extLst>
          </p:cNvPr>
          <p:cNvSpPr txBox="1"/>
          <p:nvPr/>
        </p:nvSpPr>
        <p:spPr>
          <a:xfrm>
            <a:off x="2862514" y="960559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3</a:t>
            </a:r>
            <a:r>
              <a:rPr lang="en-US" dirty="0"/>
              <a:t>He+Au</a:t>
            </a:r>
            <a:endParaRPr lang="cs-C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1F5FB-3371-3C44-B036-EB69CC02A773}"/>
              </a:ext>
            </a:extLst>
          </p:cNvPr>
          <p:cNvSpPr txBox="1"/>
          <p:nvPr/>
        </p:nvSpPr>
        <p:spPr>
          <a:xfrm>
            <a:off x="1186665" y="668438"/>
            <a:ext cx="2186817" cy="246221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B. </a:t>
            </a:r>
            <a:r>
              <a:rPr lang="en-US" sz="1000" dirty="0" err="1"/>
              <a:t>Schenke</a:t>
            </a:r>
            <a:r>
              <a:rPr lang="en-US" sz="1000" dirty="0"/>
              <a:t>, </a:t>
            </a:r>
            <a:r>
              <a:rPr lang="en-US" sz="1000" dirty="0" err="1"/>
              <a:t>Nucl.Phys</a:t>
            </a:r>
            <a:r>
              <a:rPr lang="en-US" sz="1000" dirty="0"/>
              <a:t>. A</a:t>
            </a:r>
            <a:r>
              <a:rPr lang="en-US" sz="1000" b="1" dirty="0"/>
              <a:t>967</a:t>
            </a:r>
            <a:r>
              <a:rPr lang="en-US" sz="1000" dirty="0"/>
              <a:t>(2017)105</a:t>
            </a:r>
            <a:endParaRPr lang="cs-CZ" sz="1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6E1FAA-7137-1447-9484-F0368A8C7594}"/>
              </a:ext>
            </a:extLst>
          </p:cNvPr>
          <p:cNvGrpSpPr/>
          <p:nvPr/>
        </p:nvGrpSpPr>
        <p:grpSpPr>
          <a:xfrm>
            <a:off x="5379532" y="3002039"/>
            <a:ext cx="1920657" cy="1824575"/>
            <a:chOff x="5991616" y="3053426"/>
            <a:chExt cx="1920657" cy="1824575"/>
          </a:xfrm>
        </p:grpSpPr>
        <p:sp>
          <p:nvSpPr>
            <p:cNvPr id="20" name="AutoShape 2" descr="Dotted grid">
              <a:extLst>
                <a:ext uri="{FF2B5EF4-FFF2-40B4-BE49-F238E27FC236}">
                  <a16:creationId xmlns:a16="http://schemas.microsoft.com/office/drawing/2014/main" id="{E26DEE98-E398-564F-A708-BBA864CEF48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91616" y="3053426"/>
              <a:ext cx="1920657" cy="1824575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1DF0D0-477B-0C42-9C8D-EA9CC5EC7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7" t="5875" r="-826" b="-323"/>
            <a:stretch/>
          </p:blipFill>
          <p:spPr>
            <a:xfrm rot="5400000">
              <a:off x="6079636" y="3078001"/>
              <a:ext cx="1764000" cy="183599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DE5B4CB-1A44-F145-BDE7-7D9B1074551A}"/>
              </a:ext>
            </a:extLst>
          </p:cNvPr>
          <p:cNvSpPr txBox="1"/>
          <p:nvPr/>
        </p:nvSpPr>
        <p:spPr>
          <a:xfrm>
            <a:off x="5434246" y="2753447"/>
            <a:ext cx="1903085" cy="215444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none" rtlCol="0">
            <a:spAutoFit/>
          </a:bodyPr>
          <a:lstStyle/>
          <a:p>
            <a:r>
              <a:rPr lang="en-US" sz="800" dirty="0"/>
              <a:t>PHENIX, </a:t>
            </a:r>
            <a:r>
              <a:rPr lang="en-US" sz="800" dirty="0" err="1"/>
              <a:t>Phys.Rev.Lett</a:t>
            </a:r>
            <a:r>
              <a:rPr lang="en-US" sz="800" dirty="0"/>
              <a:t>. 115 (2015)142301</a:t>
            </a:r>
            <a:endParaRPr lang="cs-CZ" sz="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85C035-C0F0-F14B-BF61-4CED101D7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1889" y="-260026"/>
            <a:ext cx="1620000" cy="41006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1143F4-78EB-5E4C-84C6-1AA11F83BC6A}"/>
              </a:ext>
            </a:extLst>
          </p:cNvPr>
          <p:cNvSpPr txBox="1"/>
          <p:nvPr/>
        </p:nvSpPr>
        <p:spPr>
          <a:xfrm>
            <a:off x="5909113" y="684051"/>
            <a:ext cx="1553630" cy="246221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PHENIX, arXiv:1710.09736</a:t>
            </a:r>
            <a:endParaRPr lang="cs-CZ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9DD96-C58F-7346-8C3E-C76D21B8B950}"/>
              </a:ext>
            </a:extLst>
          </p:cNvPr>
          <p:cNvSpPr txBox="1"/>
          <p:nvPr/>
        </p:nvSpPr>
        <p:spPr>
          <a:xfrm>
            <a:off x="278830" y="3734173"/>
            <a:ext cx="47942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sQGP</a:t>
            </a:r>
            <a:r>
              <a:rPr lang="en-US" sz="1400" dirty="0"/>
              <a:t> ⇒ FSI </a:t>
            </a:r>
            <a:r>
              <a:rPr lang="cs-CZ" sz="1400" dirty="0" err="1"/>
              <a:t>dominate</a:t>
            </a:r>
            <a:r>
              <a:rPr lang="en-US" sz="1400" dirty="0"/>
              <a:t>s</a:t>
            </a:r>
            <a:r>
              <a:rPr lang="cs-CZ" sz="1400" dirty="0"/>
              <a:t> </a:t>
            </a:r>
            <a:r>
              <a:rPr lang="cs-CZ" sz="1400" dirty="0" err="1"/>
              <a:t>momentum</a:t>
            </a:r>
            <a:r>
              <a:rPr lang="cs-CZ" sz="1400" dirty="0"/>
              <a:t> </a:t>
            </a:r>
            <a:r>
              <a:rPr lang="cs-CZ" sz="1400" dirty="0" err="1"/>
              <a:t>space</a:t>
            </a:r>
            <a:r>
              <a:rPr lang="cs-CZ" sz="1400" dirty="0"/>
              <a:t> </a:t>
            </a:r>
            <a:r>
              <a:rPr lang="cs-CZ" sz="1400" dirty="0" err="1"/>
              <a:t>correlations</a:t>
            </a:r>
            <a:r>
              <a:rPr lang="en-US" sz="1400" dirty="0"/>
              <a:t> ⇒</a:t>
            </a:r>
            <a:r>
              <a:rPr lang="cs-CZ" sz="1400" dirty="0"/>
              <a:t> </a:t>
            </a:r>
            <a:r>
              <a:rPr lang="en-US" sz="1400" dirty="0"/>
              <a:t>final state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very sensitive to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initial</a:t>
            </a:r>
            <a:r>
              <a:rPr lang="cs-CZ" sz="1400" dirty="0"/>
              <a:t> </a:t>
            </a:r>
            <a:r>
              <a:rPr lang="cs-CZ" sz="1400" dirty="0" err="1"/>
              <a:t>shape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collision</a:t>
            </a:r>
            <a:r>
              <a:rPr lang="cs-CZ" sz="1400" dirty="0"/>
              <a:t> </a:t>
            </a:r>
            <a:r>
              <a:rPr lang="cs-CZ" sz="1400" dirty="0" err="1"/>
              <a:t>system</a:t>
            </a:r>
            <a:r>
              <a:rPr lang="cs-CZ" sz="1400" dirty="0"/>
              <a:t>. </a:t>
            </a:r>
            <a:endParaRPr lang="en-US" sz="1400" dirty="0"/>
          </a:p>
          <a:p>
            <a:r>
              <a:rPr lang="en-US" sz="1400" dirty="0"/>
              <a:t>⇒ Using </a:t>
            </a:r>
            <a:r>
              <a:rPr lang="cs-CZ" sz="1400" dirty="0" err="1"/>
              <a:t>varying</a:t>
            </a:r>
            <a:r>
              <a:rPr lang="cs-CZ" sz="1400" dirty="0"/>
              <a:t> </a:t>
            </a:r>
            <a:r>
              <a:rPr lang="cs-CZ" sz="1400" dirty="0" err="1"/>
              <a:t>small</a:t>
            </a:r>
            <a:r>
              <a:rPr lang="en-US" sz="1400" dirty="0"/>
              <a:t> </a:t>
            </a:r>
            <a:r>
              <a:rPr lang="cs-CZ" sz="1400" dirty="0" err="1"/>
              <a:t>projectiles</a:t>
            </a:r>
            <a:r>
              <a:rPr lang="en-US" sz="1400" dirty="0"/>
              <a:t> (</a:t>
            </a:r>
            <a:r>
              <a:rPr lang="cs-CZ" sz="1400" dirty="0"/>
              <a:t>p, d, </a:t>
            </a:r>
            <a:r>
              <a:rPr lang="cs-CZ" sz="1400" dirty="0" err="1"/>
              <a:t>or</a:t>
            </a:r>
            <a:r>
              <a:rPr lang="en-US" sz="1400" dirty="0"/>
              <a:t> </a:t>
            </a:r>
            <a:r>
              <a:rPr lang="cs-CZ" sz="1400" baseline="30000" dirty="0"/>
              <a:t>3</a:t>
            </a:r>
            <a:r>
              <a:rPr lang="cs-CZ" sz="1400" dirty="0"/>
              <a:t>He</a:t>
            </a:r>
            <a:r>
              <a:rPr lang="en-US" sz="1400" dirty="0"/>
              <a:t>)  to m</a:t>
            </a:r>
            <a:r>
              <a:rPr lang="cs-CZ" sz="1400" dirty="0" err="1"/>
              <a:t>odif</a:t>
            </a:r>
            <a:r>
              <a:rPr lang="en-US" sz="1400" dirty="0"/>
              <a:t>y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average</a:t>
            </a:r>
            <a:r>
              <a:rPr lang="cs-CZ" sz="1400" dirty="0"/>
              <a:t> geometry </a:t>
            </a:r>
            <a:r>
              <a:rPr lang="en-US" sz="1400" dirty="0"/>
              <a:t>one expects </a:t>
            </a:r>
            <a:r>
              <a:rPr lang="cs-CZ" sz="1400" dirty="0" err="1"/>
              <a:t>modification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measured</a:t>
            </a:r>
            <a:r>
              <a:rPr lang="cs-CZ" sz="1400" dirty="0"/>
              <a:t> </a:t>
            </a:r>
            <a:r>
              <a:rPr lang="cs-CZ" sz="1400" dirty="0" err="1"/>
              <a:t>ellipticity</a:t>
            </a:r>
            <a:r>
              <a:rPr lang="cs-CZ" sz="1400" dirty="0"/>
              <a:t> and </a:t>
            </a:r>
            <a:r>
              <a:rPr lang="cs-CZ" sz="1400" dirty="0" err="1"/>
              <a:t>triangularity</a:t>
            </a:r>
            <a:r>
              <a:rPr lang="cs-CZ" sz="1400" dirty="0"/>
              <a:t> </a:t>
            </a:r>
            <a:r>
              <a:rPr lang="cs-CZ" sz="1400" dirty="0" err="1"/>
              <a:t>coefficients</a:t>
            </a:r>
            <a:r>
              <a:rPr lang="en-US" sz="1400" dirty="0"/>
              <a:t> v</a:t>
            </a:r>
            <a:r>
              <a:rPr lang="en-US" sz="1400" baseline="-25000" dirty="0"/>
              <a:t>2 </a:t>
            </a:r>
            <a:r>
              <a:rPr lang="en-US" sz="1400" dirty="0"/>
              <a:t> and  v</a:t>
            </a:r>
            <a:r>
              <a:rPr lang="en-US" sz="1400" baseline="-25000" dirty="0"/>
              <a:t>3</a:t>
            </a:r>
            <a:r>
              <a:rPr lang="en-US" sz="1400" dirty="0"/>
              <a:t>.</a:t>
            </a:r>
            <a:endParaRPr lang="cs-CZ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0F27DA-ABD8-4044-B7CD-837065B02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3" y="1235237"/>
            <a:ext cx="3352800" cy="24003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1BE0B0-49ED-BE49-9E86-93AA4217BFCC}"/>
              </a:ext>
            </a:extLst>
          </p:cNvPr>
          <p:cNvSpPr txBox="1"/>
          <p:nvPr/>
        </p:nvSpPr>
        <p:spPr>
          <a:xfrm>
            <a:off x="7462743" y="3224360"/>
            <a:ext cx="156927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 err="1"/>
              <a:t>V</a:t>
            </a:r>
            <a:r>
              <a:rPr lang="en-US" sz="1400" i="1" baseline="-25000" dirty="0" err="1"/>
              <a:t>n</a:t>
            </a:r>
            <a:r>
              <a:rPr lang="en-US" sz="1400" i="1" dirty="0"/>
              <a:t>=</a:t>
            </a:r>
            <a:r>
              <a:rPr lang="en-US" sz="1400" dirty="0"/>
              <a:t>⟨</a:t>
            </a:r>
            <a:r>
              <a:rPr lang="en-US" sz="1400" i="1" dirty="0"/>
              <a:t>cos[n(</a:t>
            </a:r>
            <a:r>
              <a:rPr lang="en-US" sz="1400" i="1" dirty="0">
                <a:latin typeface="Symbol" pitchFamily="2" charset="2"/>
              </a:rPr>
              <a:t>f-Y</a:t>
            </a:r>
            <a:r>
              <a:rPr lang="en-US" sz="1400" i="1" baseline="-25000" dirty="0"/>
              <a:t>RP</a:t>
            </a:r>
            <a:r>
              <a:rPr lang="en-US" sz="1400" i="1" dirty="0"/>
              <a:t>)]</a:t>
            </a:r>
            <a:r>
              <a:rPr lang="en-US" sz="1400" dirty="0"/>
              <a:t>⟩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784572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3323C5-6198-3A4A-B9D3-55DF31C3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14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7F097-276B-B34E-BB46-7E6BD396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613"/>
            <a:ext cx="8606148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A4C37C-9639-D64C-AF9C-0EBB06EA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32" y="-1592"/>
            <a:ext cx="8851418" cy="636746"/>
          </a:xfrm>
        </p:spPr>
        <p:txBody>
          <a:bodyPr/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... and even for high-multiplicity </a:t>
            </a:r>
            <a:r>
              <a:rPr lang="en-US" sz="3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p+p</a:t>
            </a:r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events at LHC !!!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143F4-78EB-5E4C-84C6-1AA11F83BC6A}"/>
              </a:ext>
            </a:extLst>
          </p:cNvPr>
          <p:cNvSpPr txBox="1"/>
          <p:nvPr/>
        </p:nvSpPr>
        <p:spPr>
          <a:xfrm>
            <a:off x="3185386" y="786408"/>
            <a:ext cx="3143809" cy="246221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R.D. Weller, P. </a:t>
            </a:r>
            <a:r>
              <a:rPr lang="en-US" sz="1000" dirty="0" err="1"/>
              <a:t>Romatschke</a:t>
            </a:r>
            <a:r>
              <a:rPr lang="en-US" sz="1000" dirty="0"/>
              <a:t>, </a:t>
            </a:r>
            <a:r>
              <a:rPr lang="en-US" sz="1000" dirty="0" err="1"/>
              <a:t>Phys.Lett</a:t>
            </a:r>
            <a:r>
              <a:rPr lang="en-US" sz="1000" dirty="0"/>
              <a:t>. </a:t>
            </a:r>
            <a:r>
              <a:rPr lang="en-US" sz="1000" b="1" dirty="0"/>
              <a:t>B </a:t>
            </a:r>
            <a:r>
              <a:rPr lang="cs-CZ" sz="1000" dirty="0"/>
              <a:t>774 (2017) 351 </a:t>
            </a:r>
            <a:r>
              <a:rPr lang="en-US" sz="10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9DD96-C58F-7346-8C3E-C76D21B8B950}"/>
              </a:ext>
            </a:extLst>
          </p:cNvPr>
          <p:cNvSpPr txBox="1"/>
          <p:nvPr/>
        </p:nvSpPr>
        <p:spPr>
          <a:xfrm>
            <a:off x="499599" y="4146231"/>
            <a:ext cx="8055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Using</a:t>
            </a:r>
            <a:r>
              <a:rPr lang="cs-CZ" sz="1600" dirty="0"/>
              <a:t> </a:t>
            </a:r>
            <a:r>
              <a:rPr lang="cs-CZ" sz="1600" dirty="0" err="1"/>
              <a:t>initial</a:t>
            </a:r>
            <a:r>
              <a:rPr lang="cs-CZ" sz="1600" dirty="0"/>
              <a:t> </a:t>
            </a:r>
            <a:r>
              <a:rPr lang="cs-CZ" sz="1600" dirty="0" err="1"/>
              <a:t>conditions</a:t>
            </a:r>
            <a:r>
              <a:rPr lang="cs-CZ" sz="1600" dirty="0"/>
              <a:t> </a:t>
            </a:r>
            <a:r>
              <a:rPr lang="cs-CZ" sz="1600" dirty="0" err="1"/>
              <a:t>that</a:t>
            </a:r>
            <a:r>
              <a:rPr lang="cs-CZ" sz="1600" dirty="0"/>
              <a:t> </a:t>
            </a:r>
            <a:r>
              <a:rPr lang="cs-CZ" sz="1600" dirty="0" err="1"/>
              <a:t>allow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nucleon</a:t>
            </a:r>
            <a:r>
              <a:rPr lang="cs-CZ" sz="1600" dirty="0"/>
              <a:t> </a:t>
            </a:r>
            <a:r>
              <a:rPr lang="cs-CZ" sz="1600" dirty="0" err="1"/>
              <a:t>substructure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three</a:t>
            </a:r>
            <a:r>
              <a:rPr lang="cs-CZ" sz="1600" dirty="0"/>
              <a:t> valence </a:t>
            </a:r>
            <a:r>
              <a:rPr lang="cs-CZ" sz="1600" dirty="0" err="1"/>
              <a:t>quarks</a:t>
            </a:r>
            <a:r>
              <a:rPr lang="cs-CZ" sz="1600" dirty="0"/>
              <a:t> </a:t>
            </a:r>
            <a:r>
              <a:rPr lang="cs-CZ" sz="1600" dirty="0" err="1"/>
              <a:t>all</a:t>
            </a:r>
            <a:r>
              <a:rPr lang="cs-CZ" sz="1600" dirty="0"/>
              <a:t> </a:t>
            </a:r>
            <a:r>
              <a:rPr lang="cs-CZ" sz="1600" dirty="0" err="1"/>
              <a:t>collision</a:t>
            </a:r>
            <a:r>
              <a:rPr lang="cs-CZ" sz="1600" dirty="0"/>
              <a:t> </a:t>
            </a:r>
            <a:r>
              <a:rPr lang="cs-CZ" sz="1600" dirty="0" err="1"/>
              <a:t>systems</a:t>
            </a:r>
            <a:r>
              <a:rPr lang="cs-CZ" sz="1600" dirty="0"/>
              <a:t> </a:t>
            </a:r>
            <a:r>
              <a:rPr lang="cs-CZ" sz="1600" dirty="0" err="1"/>
              <a:t>can</a:t>
            </a:r>
            <a:r>
              <a:rPr lang="cs-CZ" sz="1600" dirty="0"/>
              <a:t> </a:t>
            </a:r>
            <a:r>
              <a:rPr lang="cs-CZ" sz="1600" dirty="0" err="1"/>
              <a:t>be</a:t>
            </a:r>
            <a:r>
              <a:rPr lang="en-US" sz="1600" dirty="0"/>
              <a:t> </a:t>
            </a:r>
            <a:r>
              <a:rPr lang="cs-CZ" sz="1600" dirty="0" err="1"/>
              <a:t>described</a:t>
            </a:r>
            <a:r>
              <a:rPr lang="cs-CZ" sz="1600" dirty="0"/>
              <a:t> </a:t>
            </a:r>
            <a:r>
              <a:rPr lang="cs-CZ" sz="1600" dirty="0" err="1"/>
              <a:t>simultaneously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a single set </a:t>
            </a:r>
            <a:r>
              <a:rPr lang="cs-CZ" sz="1600" dirty="0" err="1"/>
              <a:t>of</a:t>
            </a:r>
            <a:r>
              <a:rPr lang="cs-CZ" sz="1600" dirty="0"/>
              <a:t> fluid </a:t>
            </a:r>
            <a:r>
              <a:rPr lang="cs-CZ" sz="1600" dirty="0" err="1"/>
              <a:t>parameters</a:t>
            </a:r>
            <a:r>
              <a:rPr lang="cs-CZ" sz="1600" dirty="0"/>
              <a:t>.</a:t>
            </a:r>
            <a:endParaRPr lang="en-US" sz="1600" dirty="0"/>
          </a:p>
          <a:p>
            <a:endParaRPr lang="cs-CZ" sz="10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0DF567-FF1D-DB41-B53D-8C165189A2AF}"/>
              </a:ext>
            </a:extLst>
          </p:cNvPr>
          <p:cNvGrpSpPr>
            <a:grpSpLocks noChangeAspect="1"/>
          </p:cNvGrpSpPr>
          <p:nvPr/>
        </p:nvGrpSpPr>
        <p:grpSpPr>
          <a:xfrm>
            <a:off x="396241" y="1234214"/>
            <a:ext cx="8352000" cy="2710431"/>
            <a:chOff x="126241" y="1023055"/>
            <a:chExt cx="8980181" cy="2914294"/>
          </a:xfrm>
        </p:grpSpPr>
        <p:sp>
          <p:nvSpPr>
            <p:cNvPr id="19" name="AutoShape 2" descr="Dotted grid">
              <a:extLst>
                <a:ext uri="{FF2B5EF4-FFF2-40B4-BE49-F238E27FC236}">
                  <a16:creationId xmlns:a16="http://schemas.microsoft.com/office/drawing/2014/main" id="{2C2DBE30-4AB7-8044-89BD-1FD4E32753A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6241" y="1023055"/>
              <a:ext cx="8980181" cy="2914294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A3E616-8B45-A247-8530-EE9E49CCA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223" y="1290428"/>
              <a:ext cx="8892000" cy="2597591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D4401FD-3677-9C47-BC68-86068452354E}"/>
              </a:ext>
            </a:extLst>
          </p:cNvPr>
          <p:cNvSpPr txBox="1"/>
          <p:nvPr/>
        </p:nvSpPr>
        <p:spPr>
          <a:xfrm>
            <a:off x="1643413" y="117689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p+p</a:t>
            </a:r>
            <a:endParaRPr lang="cs-CZ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764CD3-46B2-8C4D-BA84-C8349936AE7B}"/>
              </a:ext>
            </a:extLst>
          </p:cNvPr>
          <p:cNvSpPr txBox="1"/>
          <p:nvPr/>
        </p:nvSpPr>
        <p:spPr>
          <a:xfrm>
            <a:off x="4426109" y="1176892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p+Pb</a:t>
            </a:r>
            <a:endParaRPr lang="cs-C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7FB847-E84A-5B42-8B72-B6170D35A6E1}"/>
              </a:ext>
            </a:extLst>
          </p:cNvPr>
          <p:cNvSpPr txBox="1"/>
          <p:nvPr/>
        </p:nvSpPr>
        <p:spPr>
          <a:xfrm>
            <a:off x="7181589" y="1176892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Pb+Pb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6951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15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1070469-EE14-B141-BFF9-FE36AF30E1A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9" y="5020724"/>
            <a:ext cx="8773162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D46584-9CCB-4849-93E1-C99217C47611}"/>
              </a:ext>
            </a:extLst>
          </p:cNvPr>
          <p:cNvGrpSpPr/>
          <p:nvPr/>
        </p:nvGrpSpPr>
        <p:grpSpPr>
          <a:xfrm>
            <a:off x="2313140" y="1774520"/>
            <a:ext cx="4692311" cy="3060526"/>
            <a:chOff x="2441561" y="1352810"/>
            <a:chExt cx="3963415" cy="3060526"/>
          </a:xfrm>
        </p:grpSpPr>
        <p:sp>
          <p:nvSpPr>
            <p:cNvPr id="6" name="AutoShape 2" descr="Dotted grid">
              <a:extLst>
                <a:ext uri="{FF2B5EF4-FFF2-40B4-BE49-F238E27FC236}">
                  <a16:creationId xmlns:a16="http://schemas.microsoft.com/office/drawing/2014/main" id="{D42F4EA0-BC27-8947-A7B6-4D4ACA9CF8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41561" y="1352810"/>
              <a:ext cx="3963415" cy="3060526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CD6357-FAF1-8D4A-9601-BD3E19FB2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220" y="1443073"/>
              <a:ext cx="3728850" cy="2880000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8DE217D-6356-AF47-BB64-5F7FB7D2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32" y="-1592"/>
            <a:ext cx="8851418" cy="636746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Developing a finer probe/test of hydro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3DBB48-B681-204F-B338-B20254305CA6}"/>
              </a:ext>
            </a:extLst>
          </p:cNvPr>
          <p:cNvCxnSpPr>
            <a:cxnSpLocks/>
          </p:cNvCxnSpPr>
          <p:nvPr/>
        </p:nvCxnSpPr>
        <p:spPr>
          <a:xfrm flipH="1" flipV="1">
            <a:off x="2584460" y="1246976"/>
            <a:ext cx="885609" cy="133780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286C1B-106E-2640-9BE7-F090B271BC02}"/>
              </a:ext>
            </a:extLst>
          </p:cNvPr>
          <p:cNvCxnSpPr>
            <a:cxnSpLocks/>
          </p:cNvCxnSpPr>
          <p:nvPr/>
        </p:nvCxnSpPr>
        <p:spPr>
          <a:xfrm flipV="1">
            <a:off x="5084405" y="1472507"/>
            <a:ext cx="1483408" cy="85316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703438-0514-814D-B0D0-95A365CBD9F2}"/>
              </a:ext>
            </a:extLst>
          </p:cNvPr>
          <p:cNvCxnSpPr>
            <a:cxnSpLocks/>
          </p:cNvCxnSpPr>
          <p:nvPr/>
        </p:nvCxnSpPr>
        <p:spPr>
          <a:xfrm flipH="1" flipV="1">
            <a:off x="1770871" y="3421171"/>
            <a:ext cx="1699198" cy="33058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91800D-366D-414C-AB15-2E434B1B7D13}"/>
              </a:ext>
            </a:extLst>
          </p:cNvPr>
          <p:cNvSpPr txBox="1"/>
          <p:nvPr/>
        </p:nvSpPr>
        <p:spPr>
          <a:xfrm>
            <a:off x="87682" y="2943049"/>
            <a:ext cx="1756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</a:t>
            </a:r>
            <a:r>
              <a:rPr lang="cs-CZ" baseline="-25000" dirty="0"/>
              <a:t>2</a:t>
            </a:r>
            <a:r>
              <a:rPr lang="en-US" dirty="0"/>
              <a:t>&lt;</a:t>
            </a:r>
            <a:r>
              <a:rPr lang="cs-CZ" dirty="0"/>
              <a:t>0</a:t>
            </a:r>
            <a:r>
              <a:rPr lang="en-US" dirty="0"/>
              <a:t>: shadowing</a:t>
            </a:r>
          </a:p>
          <a:p>
            <a:r>
              <a:rPr lang="en-US" dirty="0"/>
              <a:t>by spectators</a:t>
            </a:r>
          </a:p>
          <a:p>
            <a:r>
              <a:rPr lang="en-US" dirty="0"/>
              <a:t>(squeeze-out)</a:t>
            </a:r>
            <a:endParaRPr lang="cs-CZ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595A6-C399-3847-ABCE-B1A31631A486}"/>
              </a:ext>
            </a:extLst>
          </p:cNvPr>
          <p:cNvSpPr txBox="1"/>
          <p:nvPr/>
        </p:nvSpPr>
        <p:spPr>
          <a:xfrm>
            <a:off x="5507277" y="1103175"/>
            <a:ext cx="324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</a:t>
            </a:r>
            <a:r>
              <a:rPr lang="cs-CZ" baseline="-25000" dirty="0"/>
              <a:t>2</a:t>
            </a:r>
            <a:r>
              <a:rPr lang="en-US" dirty="0"/>
              <a:t>&gt;</a:t>
            </a:r>
            <a:r>
              <a:rPr lang="cs-CZ" dirty="0"/>
              <a:t>0</a:t>
            </a:r>
            <a:r>
              <a:rPr lang="en-US" dirty="0"/>
              <a:t>: strongly interacting matter</a:t>
            </a:r>
            <a:endParaRPr lang="cs-CZ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D8F31A-6E7B-AC42-A172-F12E9C6CBD59}"/>
              </a:ext>
            </a:extLst>
          </p:cNvPr>
          <p:cNvSpPr txBox="1"/>
          <p:nvPr/>
        </p:nvSpPr>
        <p:spPr>
          <a:xfrm>
            <a:off x="146532" y="958502"/>
            <a:ext cx="454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</a:t>
            </a:r>
            <a:r>
              <a:rPr lang="cs-CZ" baseline="-25000" dirty="0"/>
              <a:t>2</a:t>
            </a:r>
            <a:r>
              <a:rPr lang="en-US" dirty="0"/>
              <a:t>&gt;</a:t>
            </a:r>
            <a:r>
              <a:rPr lang="cs-CZ" dirty="0"/>
              <a:t>0</a:t>
            </a:r>
            <a:r>
              <a:rPr lang="en-US" dirty="0"/>
              <a:t>: (rotating) compound nucleus formation</a:t>
            </a:r>
            <a:endParaRPr lang="cs-CZ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8150F5-F566-C641-B126-FFE83FC09F4E}"/>
              </a:ext>
            </a:extLst>
          </p:cNvPr>
          <p:cNvSpPr txBox="1"/>
          <p:nvPr/>
        </p:nvSpPr>
        <p:spPr>
          <a:xfrm>
            <a:off x="6999068" y="2291241"/>
            <a:ext cx="19057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2</a:t>
            </a:r>
            <a:r>
              <a:rPr lang="en-US" dirty="0"/>
              <a:t>&gt;0: in-plane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</a:t>
            </a:r>
            <a:r>
              <a:rPr lang="en-US" baseline="-25000" dirty="0"/>
              <a:t>2</a:t>
            </a:r>
            <a:r>
              <a:rPr lang="en-US" dirty="0"/>
              <a:t>&lt;0: out-of-plane</a:t>
            </a:r>
          </a:p>
          <a:p>
            <a:endParaRPr lang="cs-CZ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30ADAE-01F8-6E43-836C-CE8FACED15DD}"/>
              </a:ext>
            </a:extLst>
          </p:cNvPr>
          <p:cNvCxnSpPr>
            <a:cxnSpLocks/>
          </p:cNvCxnSpPr>
          <p:nvPr/>
        </p:nvCxnSpPr>
        <p:spPr>
          <a:xfrm>
            <a:off x="6070948" y="3047999"/>
            <a:ext cx="2212931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523BF27-2AC2-194B-A6D7-6C24E340AF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" y="3966894"/>
            <a:ext cx="1865526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52792A-B4AA-E341-BCAF-213758A324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" y="1375822"/>
            <a:ext cx="2137178" cy="684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9079DA-CB16-9646-957E-4179800C0304}"/>
              </a:ext>
            </a:extLst>
          </p:cNvPr>
          <p:cNvSpPr txBox="1"/>
          <p:nvPr/>
        </p:nvSpPr>
        <p:spPr>
          <a:xfrm>
            <a:off x="3717030" y="3443975"/>
            <a:ext cx="1935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Au+Au</a:t>
            </a:r>
            <a:r>
              <a:rPr lang="en-US" sz="1400" dirty="0"/>
              <a:t>, </a:t>
            </a:r>
            <a:r>
              <a:rPr lang="en-US" sz="1400" dirty="0" err="1"/>
              <a:t>Pb+Au</a:t>
            </a:r>
            <a:r>
              <a:rPr lang="en-US" sz="1400" dirty="0"/>
              <a:t> or </a:t>
            </a:r>
            <a:r>
              <a:rPr lang="en-US" sz="1400" dirty="0" err="1"/>
              <a:t>Pb+Pb</a:t>
            </a:r>
            <a:endParaRPr lang="en-US" sz="1400" dirty="0"/>
          </a:p>
          <a:p>
            <a:pPr algn="ctr"/>
            <a:r>
              <a:rPr lang="en-US" sz="1400" dirty="0"/>
              <a:t>A≈200</a:t>
            </a:r>
          </a:p>
        </p:txBody>
      </p:sp>
    </p:spTree>
    <p:extLst>
      <p:ext uri="{BB962C8B-B14F-4D97-AF65-F5344CB8AC3E}">
        <p14:creationId xmlns:p14="http://schemas.microsoft.com/office/powerpoint/2010/main" val="2679410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Developing a finer probe/test of hydro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41" y="822117"/>
            <a:ext cx="9079511" cy="1901447"/>
          </a:xfrm>
        </p:spPr>
        <p:txBody>
          <a:bodyPr>
            <a:normAutofit fontScale="92500" lnSpcReduction="10000"/>
          </a:bodyPr>
          <a:lstStyle/>
          <a:p>
            <a:pPr marL="222250" indent="-222250">
              <a:spcBef>
                <a:spcPts val="1000"/>
              </a:spcBef>
            </a:pPr>
            <a:r>
              <a:rPr lang="en-US" sz="2400" dirty="0"/>
              <a:t>  Non-central heavy ion collisions:  J ~ 10</a:t>
            </a:r>
            <a:r>
              <a:rPr lang="en-US" sz="2400" baseline="30000" dirty="0"/>
              <a:t>5</a:t>
            </a:r>
            <a:r>
              <a:rPr lang="en-US" sz="2400" dirty="0"/>
              <a:t> </a:t>
            </a:r>
            <a:r>
              <a:rPr lang="en-US" sz="2400" dirty="0" err="1"/>
              <a:t>ħ</a:t>
            </a:r>
            <a:r>
              <a:rPr lang="en-US" sz="2400" dirty="0"/>
              <a:t>    ≈ </a:t>
            </a:r>
            <a:r>
              <a:rPr lang="en-US" sz="2400" dirty="0" err="1"/>
              <a:t>N</a:t>
            </a:r>
            <a:r>
              <a:rPr lang="en-US" sz="2400" baseline="-25000" dirty="0" err="1"/>
              <a:t>part</a:t>
            </a:r>
            <a:r>
              <a:rPr lang="en-US" sz="2400" dirty="0"/>
              <a:t> × (√</a:t>
            </a:r>
            <a:r>
              <a:rPr lang="en-US" sz="2400" dirty="0" err="1"/>
              <a:t>s</a:t>
            </a:r>
            <a:r>
              <a:rPr lang="en-US" sz="2400" baseline="-25000" dirty="0" err="1"/>
              <a:t>NN</a:t>
            </a:r>
            <a:r>
              <a:rPr lang="en-US" sz="2400" dirty="0"/>
              <a:t>/2) × b) </a:t>
            </a:r>
          </a:p>
          <a:p>
            <a:r>
              <a:rPr lang="en-US" sz="2400" dirty="0"/>
              <a:t>N.B. Calculations behind the “perfect </a:t>
            </a:r>
            <a:r>
              <a:rPr lang="en-US" sz="2400" dirty="0" err="1"/>
              <a:t>fuid</a:t>
            </a:r>
            <a:r>
              <a:rPr lang="en-US" sz="2400" dirty="0"/>
              <a:t>” story neglect angular momentum altogether.</a:t>
            </a:r>
          </a:p>
          <a:p>
            <a:r>
              <a:rPr lang="en-US" sz="2400" dirty="0"/>
              <a:t>Effect on hydrodynamic system? </a:t>
            </a:r>
          </a:p>
          <a:p>
            <a:r>
              <a:rPr lang="en-US" sz="2400" dirty="0"/>
              <a:t>What is the experimental probe?</a:t>
            </a:r>
            <a:r>
              <a:rPr lang="en-US" dirty="0"/>
              <a:t>  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3E42152-2347-D24B-975B-7C526F3E689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9" y="5020724"/>
            <a:ext cx="8760636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22CE9D-EF1B-D342-BF79-052812F1D178}"/>
              </a:ext>
            </a:extLst>
          </p:cNvPr>
          <p:cNvSpPr txBox="1"/>
          <p:nvPr/>
        </p:nvSpPr>
        <p:spPr>
          <a:xfrm>
            <a:off x="510023" y="2920965"/>
            <a:ext cx="4192173" cy="261610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none" rtlCol="0">
            <a:spAutoFit/>
          </a:bodyPr>
          <a:lstStyle/>
          <a:p>
            <a:pPr marL="222250" indent="-222250">
              <a:spcBef>
                <a:spcPts val="1000"/>
              </a:spcBef>
            </a:pPr>
            <a:r>
              <a:rPr lang="en-US" sz="1100" dirty="0"/>
              <a:t>P. Carruthers, </a:t>
            </a:r>
            <a:r>
              <a:rPr lang="cs-CZ" sz="1100" dirty="0" err="1"/>
              <a:t>Nuclear</a:t>
            </a:r>
            <a:r>
              <a:rPr lang="cs-CZ" sz="1100" dirty="0"/>
              <a:t> </a:t>
            </a:r>
            <a:r>
              <a:rPr lang="en-US" sz="1100" dirty="0"/>
              <a:t>P</a:t>
            </a:r>
            <a:r>
              <a:rPr lang="cs-CZ" sz="1100" dirty="0" err="1"/>
              <a:t>hysic</a:t>
            </a:r>
            <a:r>
              <a:rPr lang="en-US" sz="1100" dirty="0"/>
              <a:t> </a:t>
            </a:r>
            <a:r>
              <a:rPr lang="cs-CZ" sz="1100" b="1" dirty="0"/>
              <a:t>A</a:t>
            </a:r>
            <a:r>
              <a:rPr lang="en-US" sz="1100" b="1" dirty="0"/>
              <a:t>4</a:t>
            </a:r>
            <a:r>
              <a:rPr lang="cs-CZ" sz="1100" b="1" dirty="0"/>
              <a:t>18</a:t>
            </a:r>
            <a:r>
              <a:rPr lang="cs-CZ" sz="1100" dirty="0"/>
              <a:t> (1984)5</a:t>
            </a:r>
            <a:r>
              <a:rPr lang="en-US" sz="1100" dirty="0"/>
              <a:t>01</a:t>
            </a:r>
            <a:r>
              <a:rPr lang="cs-CZ" sz="1100" dirty="0"/>
              <a:t>c</a:t>
            </a:r>
            <a:r>
              <a:rPr lang="en-US" sz="1100" dirty="0"/>
              <a:t> – Proc. Quark Matter II</a:t>
            </a:r>
            <a:endParaRPr lang="cs-CZ" sz="11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F0F6D3-A283-3348-B4A4-00E8BE4CC044}"/>
              </a:ext>
            </a:extLst>
          </p:cNvPr>
          <p:cNvGrpSpPr/>
          <p:nvPr/>
        </p:nvGrpSpPr>
        <p:grpSpPr>
          <a:xfrm>
            <a:off x="5315212" y="2556103"/>
            <a:ext cx="3018773" cy="2296438"/>
            <a:chOff x="1695189" y="2526339"/>
            <a:chExt cx="3018773" cy="2296438"/>
          </a:xfrm>
        </p:grpSpPr>
        <p:sp>
          <p:nvSpPr>
            <p:cNvPr id="12" name="AutoShape 2" descr="Dotted grid">
              <a:extLst>
                <a:ext uri="{FF2B5EF4-FFF2-40B4-BE49-F238E27FC236}">
                  <a16:creationId xmlns:a16="http://schemas.microsoft.com/office/drawing/2014/main" id="{CC967614-39F6-454D-96AC-58798EB87F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95189" y="2526339"/>
              <a:ext cx="3018773" cy="2296438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7F8BB5-B03F-F84C-B539-0882D2D95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722" y="2665353"/>
              <a:ext cx="2824607" cy="201841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63FDD0-92B7-EF4A-8775-4C3346A9A643}"/>
              </a:ext>
            </a:extLst>
          </p:cNvPr>
          <p:cNvSpPr txBox="1"/>
          <p:nvPr/>
        </p:nvSpPr>
        <p:spPr>
          <a:xfrm>
            <a:off x="526252" y="3216792"/>
            <a:ext cx="4430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…note that if the excitations are  energized </a:t>
            </a:r>
          </a:p>
          <a:p>
            <a:r>
              <a:rPr lang="en-US" i="1" dirty="0"/>
              <a:t>in a nucleus-nucleus collision, considerable angular momentum is likely to be </a:t>
            </a:r>
            <a:r>
              <a:rPr lang="en-US" i="1" dirty="0" err="1"/>
              <a:t>concentra</a:t>
            </a:r>
            <a:r>
              <a:rPr lang="en-US" i="1" dirty="0"/>
              <a:t>-ted in </a:t>
            </a:r>
            <a:r>
              <a:rPr lang="en-US" i="1" dirty="0" err="1"/>
              <a:t>vorticle</a:t>
            </a:r>
            <a:r>
              <a:rPr lang="en-US" i="1" dirty="0"/>
              <a:t> eddies, which could decay as coherent blasts of vector particles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94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 finer probe?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45" y="699530"/>
            <a:ext cx="9079511" cy="1901447"/>
          </a:xfrm>
        </p:spPr>
        <p:txBody>
          <a:bodyPr>
            <a:normAutofit/>
          </a:bodyPr>
          <a:lstStyle/>
          <a:p>
            <a:pPr marL="222250" indent="-222250">
              <a:spcBef>
                <a:spcPts val="1000"/>
              </a:spcBef>
            </a:pPr>
            <a:r>
              <a:rPr lang="en-US" sz="2400" dirty="0"/>
              <a:t>Non-central collision:  J ~ 10</a:t>
            </a:r>
            <a:r>
              <a:rPr lang="en-US" sz="2400" baseline="30000" dirty="0"/>
              <a:t>5</a:t>
            </a:r>
            <a:r>
              <a:rPr lang="en-US" sz="2400" dirty="0"/>
              <a:t> </a:t>
            </a:r>
            <a:r>
              <a:rPr lang="en-US" sz="2400" dirty="0" err="1"/>
              <a:t>ħ</a:t>
            </a:r>
            <a:r>
              <a:rPr lang="en-US" sz="2400" dirty="0"/>
              <a:t> </a:t>
            </a:r>
          </a:p>
          <a:p>
            <a:pPr marL="222250" indent="-222250">
              <a:spcBef>
                <a:spcPts val="1000"/>
              </a:spcBef>
            </a:pPr>
            <a:r>
              <a:rPr lang="en-US" sz="2400" dirty="0"/>
              <a:t>In a hydrodynamic picture, relevant quantity is </a:t>
            </a:r>
            <a:r>
              <a:rPr lang="en-US" sz="2400" dirty="0">
                <a:solidFill>
                  <a:srgbClr val="0000FF"/>
                </a:solidFill>
              </a:rPr>
              <a:t>vorticity</a:t>
            </a:r>
          </a:p>
          <a:p>
            <a:pPr marL="227013" indent="-227013">
              <a:spcBef>
                <a:spcPts val="1000"/>
              </a:spcBef>
            </a:pPr>
            <a:r>
              <a:rPr lang="en-US" sz="2400" dirty="0"/>
              <a:t>How would this manifest experimentally?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261239" y="1181107"/>
          <a:ext cx="14128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04" name="Equation" r:id="rId3" imgW="723900" imgH="241300" progId="Equation.DSMT4">
                  <p:embed/>
                </p:oleObj>
              </mc:Choice>
              <mc:Fallback>
                <p:oleObj name="Equation" r:id="rId3" imgW="723900" imgH="2413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61239" y="1181107"/>
                        <a:ext cx="1412875" cy="473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75F905A2-551E-D241-AE72-95812D4764C2}"/>
              </a:ext>
            </a:extLst>
          </p:cNvPr>
          <p:cNvGrpSpPr/>
          <p:nvPr/>
        </p:nvGrpSpPr>
        <p:grpSpPr>
          <a:xfrm>
            <a:off x="1131518" y="2208757"/>
            <a:ext cx="6233786" cy="2555978"/>
            <a:chOff x="1131518" y="2208757"/>
            <a:chExt cx="6233786" cy="2555978"/>
          </a:xfrm>
        </p:grpSpPr>
        <p:sp>
          <p:nvSpPr>
            <p:cNvPr id="10" name="AutoShape 2" descr="Dotted grid">
              <a:extLst>
                <a:ext uri="{FF2B5EF4-FFF2-40B4-BE49-F238E27FC236}">
                  <a16:creationId xmlns:a16="http://schemas.microsoft.com/office/drawing/2014/main" id="{D5292AD7-1583-6E4E-9746-423A108FC44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31518" y="2208757"/>
              <a:ext cx="6233786" cy="2555978"/>
            </a:xfrm>
            <a:prstGeom prst="roundRect">
              <a:avLst>
                <a:gd name="adj" fmla="val 3042"/>
              </a:avLst>
            </a:prstGeom>
            <a:solidFill>
              <a:schemeClr val="bg2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295" y="2251228"/>
              <a:ext cx="6144170" cy="2484000"/>
            </a:xfrm>
            <a:prstGeom prst="roundRect">
              <a:avLst>
                <a:gd name="adj" fmla="val 9006"/>
              </a:avLst>
            </a:prstGeom>
          </p:spPr>
        </p:pic>
        <p:sp>
          <p:nvSpPr>
            <p:cNvPr id="9" name="Arc 8"/>
            <p:cNvSpPr/>
            <p:nvPr/>
          </p:nvSpPr>
          <p:spPr>
            <a:xfrm>
              <a:off x="5349036" y="3315863"/>
              <a:ext cx="914400" cy="914400"/>
            </a:xfrm>
            <a:prstGeom prst="arc">
              <a:avLst>
                <a:gd name="adj1" fmla="val 11602700"/>
                <a:gd name="adj2" fmla="val 0"/>
              </a:avLst>
            </a:prstGeom>
            <a:ln w="38100" cmpd="sng"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1070469-EE14-B141-BFF9-FE36AF30E1A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8" y="5020724"/>
            <a:ext cx="8764811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2085165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Rotational &amp;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irrotational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vortices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18</a:t>
            </a:fld>
            <a:endParaRPr lang="en-US"/>
          </a:p>
        </p:txBody>
      </p:sp>
      <p:pic>
        <p:nvPicPr>
          <p:cNvPr id="6" name="Vorticity_Figure_01_a-m.gi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33" y="3018978"/>
            <a:ext cx="1984067" cy="1984067"/>
          </a:xfrm>
          <a:prstGeom prst="rect">
            <a:avLst/>
          </a:prstGeom>
        </p:spPr>
      </p:pic>
      <p:pic>
        <p:nvPicPr>
          <p:cNvPr id="7" name="Vorticity_Figure_01_a-m.gif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 flipV="1">
            <a:off x="34814" y="1063179"/>
            <a:ext cx="1984067" cy="1984067"/>
          </a:xfrm>
          <a:prstGeom prst="rect">
            <a:avLst/>
          </a:prstGeom>
        </p:spPr>
      </p:pic>
      <p:pic>
        <p:nvPicPr>
          <p:cNvPr id="8" name="Rotational_vortex.gif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6"/>
          <a:srcRect l="8068" r="9078"/>
          <a:stretch/>
        </p:blipFill>
        <p:spPr>
          <a:xfrm>
            <a:off x="2101945" y="3009531"/>
            <a:ext cx="2260600" cy="2046312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8449" y="1475070"/>
            <a:ext cx="1510855" cy="153446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Vorticity_Figure_02_a-m.gif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51310" y="3009538"/>
            <a:ext cx="1972735" cy="1972735"/>
          </a:xfrm>
          <a:prstGeom prst="rect">
            <a:avLst/>
          </a:prstGeom>
        </p:spPr>
      </p:pic>
      <p:pic>
        <p:nvPicPr>
          <p:cNvPr id="11" name="Vorticity_Figure_02_a-m.gif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H="1" flipV="1">
            <a:off x="4843633" y="1070673"/>
            <a:ext cx="1972735" cy="1972735"/>
          </a:xfrm>
          <a:prstGeom prst="rect">
            <a:avLst/>
          </a:prstGeom>
        </p:spPr>
      </p:pic>
      <p:pic>
        <p:nvPicPr>
          <p:cNvPr id="12" name="Irrotational_vortex.gif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 rotWithShape="1">
          <a:blip r:embed="rId19"/>
          <a:srcRect l="8726" r="9844"/>
          <a:stretch/>
        </p:blipFill>
        <p:spPr>
          <a:xfrm>
            <a:off x="6874586" y="2977647"/>
            <a:ext cx="2218267" cy="2043100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5428" y="1556491"/>
            <a:ext cx="1467425" cy="1421156"/>
          </a:xfrm>
          <a:prstGeom prst="round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843633" y="791278"/>
            <a:ext cx="4295433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Irrotational</a:t>
            </a:r>
            <a:r>
              <a:rPr lang="en-US" dirty="0">
                <a:solidFill>
                  <a:srgbClr val="FFFFFF"/>
                </a:solidFill>
              </a:rPr>
              <a:t> Vortex (e.g. tub drain):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59819"/>
              </p:ext>
            </p:extLst>
          </p:nvPr>
        </p:nvGraphicFramePr>
        <p:xfrm>
          <a:off x="8186390" y="802560"/>
          <a:ext cx="906463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406" name="Equation" r:id="rId21" imgW="495300" imgH="165100" progId="Equation.DSMT4">
                  <p:embed/>
                </p:oleObj>
              </mc:Choice>
              <mc:Fallback>
                <p:oleObj name="Equation" r:id="rId21" imgW="495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186390" y="802560"/>
                        <a:ext cx="906463" cy="3016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899206"/>
              </p:ext>
            </p:extLst>
          </p:nvPr>
        </p:nvGraphicFramePr>
        <p:xfrm>
          <a:off x="2032000" y="1217620"/>
          <a:ext cx="148748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407" name="Equation" r:id="rId23" imgW="952500" imgH="241300" progId="Equation.DSMT4">
                  <p:embed/>
                </p:oleObj>
              </mc:Choice>
              <mc:Fallback>
                <p:oleObj name="Equation" r:id="rId23" imgW="9525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032000" y="1217620"/>
                        <a:ext cx="1487488" cy="376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776435"/>
              </p:ext>
            </p:extLst>
          </p:nvPr>
        </p:nvGraphicFramePr>
        <p:xfrm>
          <a:off x="6769100" y="1270007"/>
          <a:ext cx="148748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408" name="Equation" r:id="rId25" imgW="952500" imgH="241300" progId="Equation.DSMT4">
                  <p:embed/>
                </p:oleObj>
              </mc:Choice>
              <mc:Fallback>
                <p:oleObj name="Equation" r:id="rId25" imgW="9525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769100" y="1270007"/>
                        <a:ext cx="1487488" cy="377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074" y="771968"/>
            <a:ext cx="3976460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Rotational Vortex (e.g. rigid body): 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68961"/>
              </p:ext>
            </p:extLst>
          </p:nvPr>
        </p:nvGraphicFramePr>
        <p:xfrm>
          <a:off x="3376172" y="843413"/>
          <a:ext cx="639362" cy="237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409" name="Equation" r:id="rId27" imgW="342900" imgH="127000" progId="Equation.DSMT4">
                  <p:embed/>
                </p:oleObj>
              </mc:Choice>
              <mc:Fallback>
                <p:oleObj name="Equation" r:id="rId27" imgW="3429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376172" y="843413"/>
                        <a:ext cx="639362" cy="23735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D4BFF08B-4D41-274F-B3EF-EC0F0D71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831616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42091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ticity_Figure_03_a-m.gi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0940000" flipV="1">
            <a:off x="5208079" y="1401944"/>
            <a:ext cx="4046400" cy="404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9265" y="642075"/>
            <a:ext cx="4489801" cy="15844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Shear field vorticity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34"/>
          <a:stretch/>
        </p:blipFill>
        <p:spPr>
          <a:xfrm rot="20966662" flipV="1">
            <a:off x="4979677" y="916152"/>
            <a:ext cx="1533105" cy="1179935"/>
          </a:xfrm>
          <a:prstGeom prst="roundRect">
            <a:avLst>
              <a:gd name="adj" fmla="val 40367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 rot="20831079" flipV="1">
            <a:off x="7217267" y="940931"/>
            <a:ext cx="1803616" cy="1016202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7375" y="602037"/>
            <a:ext cx="201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 collision </a:t>
            </a:r>
            <a:r>
              <a:rPr lang="en-US" sz="1600" dirty="0" err="1"/>
              <a:t>c.m</a:t>
            </a:r>
            <a:r>
              <a:rPr lang="en-US" sz="1600" dirty="0"/>
              <a:t>. frame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6896" y="642068"/>
            <a:ext cx="22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 local frame of fluid cell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4" y="2777934"/>
            <a:ext cx="5460915" cy="2207769"/>
          </a:xfrm>
          <a:prstGeom prst="roundRect">
            <a:avLst>
              <a:gd name="adj" fmla="val 9006"/>
            </a:avLst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379089"/>
              </p:ext>
            </p:extLst>
          </p:nvPr>
        </p:nvGraphicFramePr>
        <p:xfrm>
          <a:off x="2468954" y="2195340"/>
          <a:ext cx="1935252" cy="62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8" name="Equation" r:id="rId9" imgW="1219200" imgH="393700" progId="Equation.DSMT4">
                  <p:embed/>
                </p:oleObj>
              </mc:Choice>
              <mc:Fallback>
                <p:oleObj name="Equation" r:id="rId9" imgW="12192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68954" y="2195340"/>
                        <a:ext cx="1935252" cy="624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3699227" y="3633270"/>
            <a:ext cx="1028700" cy="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11159" y="3779320"/>
            <a:ext cx="651319" cy="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36545" y="3906320"/>
            <a:ext cx="337332" cy="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702277" y="4217470"/>
            <a:ext cx="1028700" cy="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85232" y="4090470"/>
            <a:ext cx="651319" cy="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393645" y="3982520"/>
            <a:ext cx="337332" cy="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634" y="1994295"/>
            <a:ext cx="3832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More natural structure for plasma from nuclear collision: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72E97E-236D-FE40-A711-0BA973F01FC9}"/>
              </a:ext>
            </a:extLst>
          </p:cNvPr>
          <p:cNvSpPr txBox="1"/>
          <p:nvPr/>
        </p:nvSpPr>
        <p:spPr>
          <a:xfrm>
            <a:off x="-60658" y="888551"/>
            <a:ext cx="4863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Localized</a:t>
            </a:r>
            <a:r>
              <a:rPr lang="cs-CZ" dirty="0"/>
              <a:t> </a:t>
            </a:r>
            <a:r>
              <a:rPr lang="cs-CZ" dirty="0" err="1"/>
              <a:t>vortex</a:t>
            </a:r>
            <a:r>
              <a:rPr lang="cs-CZ" dirty="0"/>
              <a:t> </a:t>
            </a:r>
            <a:r>
              <a:rPr lang="cs-CZ" dirty="0" err="1"/>
              <a:t>generation</a:t>
            </a:r>
            <a:r>
              <a:rPr lang="cs-CZ" dirty="0"/>
              <a:t> via baryon </a:t>
            </a:r>
            <a:r>
              <a:rPr lang="cs-CZ" dirty="0" err="1"/>
              <a:t>stopping</a:t>
            </a:r>
            <a:endParaRPr lang="cs-CZ" dirty="0"/>
          </a:p>
          <a:p>
            <a:endParaRPr lang="en-US" dirty="0"/>
          </a:p>
          <a:p>
            <a:r>
              <a:rPr lang="cs-CZ" dirty="0" err="1"/>
              <a:t>Viscosity</a:t>
            </a:r>
            <a:r>
              <a:rPr lang="cs-CZ" dirty="0"/>
              <a:t> </a:t>
            </a:r>
            <a:r>
              <a:rPr lang="cs-CZ" dirty="0" err="1"/>
              <a:t>dissipates</a:t>
            </a:r>
            <a:r>
              <a:rPr lang="cs-CZ" dirty="0"/>
              <a:t> </a:t>
            </a:r>
            <a:r>
              <a:rPr lang="cs-CZ" dirty="0" err="1"/>
              <a:t>vorticity</a:t>
            </a:r>
            <a:r>
              <a:rPr lang="cs-CZ" dirty="0"/>
              <a:t> to f</a:t>
            </a:r>
            <a:r>
              <a:rPr lang="en-US" dirty="0"/>
              <a:t>l</a:t>
            </a:r>
            <a:r>
              <a:rPr lang="cs-CZ" dirty="0" err="1"/>
              <a:t>uid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larger</a:t>
            </a:r>
            <a:r>
              <a:rPr lang="cs-CZ" dirty="0"/>
              <a:t> </a:t>
            </a:r>
            <a:r>
              <a:rPr lang="cs-CZ" dirty="0" err="1"/>
              <a:t>scale</a:t>
            </a:r>
            <a:endParaRPr lang="cs-CZ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287D531-8DDD-0043-AD1B-CC8E3E70D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33138"/>
            <a:ext cx="8714707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393007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83" y="810701"/>
            <a:ext cx="8721167" cy="3867191"/>
          </a:xfrm>
        </p:spPr>
        <p:txBody>
          <a:bodyPr>
            <a:normAutofit/>
          </a:bodyPr>
          <a:lstStyle/>
          <a:p>
            <a:r>
              <a:rPr lang="en-US" dirty="0"/>
              <a:t>Motivation </a:t>
            </a:r>
            <a:r>
              <a:rPr lang="mr-IN" dirty="0"/>
              <a:t>–</a:t>
            </a:r>
            <a:r>
              <a:rPr lang="en-US" dirty="0"/>
              <a:t>subjecting our (hydro) paradigm to scrutiny</a:t>
            </a:r>
          </a:p>
          <a:p>
            <a:r>
              <a:rPr lang="en-US" dirty="0"/>
              <a:t>Strong magnetic fields and chiral magnetic effect</a:t>
            </a:r>
          </a:p>
          <a:p>
            <a:r>
              <a:rPr lang="en-US" dirty="0"/>
              <a:t>Fluid vorticity and polarization probes</a:t>
            </a:r>
          </a:p>
          <a:p>
            <a:pPr lvl="1"/>
            <a:r>
              <a:rPr lang="en-US" dirty="0"/>
              <a:t>Barnett- Einstein-de Haas effects / fluid </a:t>
            </a:r>
            <a:r>
              <a:rPr lang="en-US" dirty="0" err="1"/>
              <a:t>spintronics</a:t>
            </a:r>
            <a:endParaRPr lang="en-US" dirty="0"/>
          </a:p>
          <a:p>
            <a:r>
              <a:rPr lang="en-US" dirty="0"/>
              <a:t>Hyperon polarization in Beam Energy Scan I</a:t>
            </a:r>
          </a:p>
          <a:p>
            <a:r>
              <a:rPr lang="en-US" dirty="0"/>
              <a:t>Extraction of </a:t>
            </a:r>
            <a:r>
              <a:rPr lang="en-US" dirty="0" err="1"/>
              <a:t>ω</a:t>
            </a:r>
            <a:r>
              <a:rPr lang="en-US" dirty="0"/>
              <a:t> &amp; B</a:t>
            </a:r>
          </a:p>
          <a:p>
            <a:pPr lvl="1"/>
            <a:r>
              <a:rPr lang="en-US" dirty="0"/>
              <a:t>broader context &amp; comparison with predictions</a:t>
            </a:r>
          </a:p>
          <a:p>
            <a:r>
              <a:rPr lang="en-US" dirty="0"/>
              <a:t>Outlook &amp; Summary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93179CA-3971-A74F-9089-7F2FA524CEB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113" y="5021263"/>
            <a:ext cx="8443912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1652778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Intermezzo: Magnetic Fields in A+A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C5A305-ABFE-6E4D-B66E-9F368543E6F1}"/>
              </a:ext>
            </a:extLst>
          </p:cNvPr>
          <p:cNvGrpSpPr/>
          <p:nvPr/>
        </p:nvGrpSpPr>
        <p:grpSpPr>
          <a:xfrm>
            <a:off x="329835" y="688932"/>
            <a:ext cx="8446718" cy="3582443"/>
            <a:chOff x="96033" y="688932"/>
            <a:chExt cx="8446718" cy="3582443"/>
          </a:xfrm>
        </p:grpSpPr>
        <p:sp>
          <p:nvSpPr>
            <p:cNvPr id="23" name="AutoShape 2" descr="Dotted grid">
              <a:extLst>
                <a:ext uri="{FF2B5EF4-FFF2-40B4-BE49-F238E27FC236}">
                  <a16:creationId xmlns:a16="http://schemas.microsoft.com/office/drawing/2014/main" id="{DECD3A2E-DC57-784F-88F4-067309E1113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6033" y="688932"/>
              <a:ext cx="8446718" cy="3582443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46532" y="730250"/>
              <a:ext cx="8316000" cy="3481917"/>
              <a:chOff x="146532" y="730250"/>
              <a:chExt cx="8851418" cy="3481917"/>
            </a:xfrm>
          </p:grpSpPr>
          <p:pic>
            <p:nvPicPr>
              <p:cNvPr id="5" name="Picture 4" descr="MagFieldBlankAxis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532" y="730250"/>
                <a:ext cx="8851418" cy="3481917"/>
              </a:xfrm>
              <a:prstGeom prst="roundRect">
                <a:avLst>
                  <a:gd name="adj" fmla="val 7245"/>
                </a:avLst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941" y="1583585"/>
                <a:ext cx="882326" cy="88291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9690" y="2176461"/>
                <a:ext cx="924695" cy="764090"/>
              </a:xfrm>
              <a:prstGeom prst="rect">
                <a:avLst/>
              </a:prstGeom>
            </p:spPr>
          </p:pic>
          <p:pic>
            <p:nvPicPr>
              <p:cNvPr id="10" name="Picture 1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746277" y="922640"/>
                <a:ext cx="1051077" cy="809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415999" y="1171119"/>
                <a:ext cx="1357640" cy="609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4300" y="2237957"/>
                <a:ext cx="943955" cy="725157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8375" y="1033814"/>
                <a:ext cx="1094873" cy="114961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6502" y="2102254"/>
                <a:ext cx="909222" cy="12024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25724" y="1466147"/>
                <a:ext cx="1452751" cy="723353"/>
              </a:xfrm>
              <a:prstGeom prst="roundRect">
                <a:avLst>
                  <a:gd name="adj" fmla="val 9006"/>
                </a:avLst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510904" y="2881492"/>
                <a:ext cx="13582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National High</a:t>
                </a:r>
              </a:p>
              <a:p>
                <a:r>
                  <a:rPr lang="en-US" sz="1200" dirty="0"/>
                  <a:t>Magnetic Field Lab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810189" y="2881492"/>
                <a:ext cx="7150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sun spot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307203" y="1777927"/>
                <a:ext cx="15965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with explosive charges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503551" y="2160304"/>
                <a:ext cx="6335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pulsars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539129" y="2189500"/>
                <a:ext cx="1042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  <a:effectLst>
                      <a:outerShdw blurRad="50800" dist="50800" dir="5400000" algn="ctr" rotWithShape="0">
                        <a:schemeClr val="bg1"/>
                      </a:outerShdw>
                    </a:effectLst>
                  </a:rPr>
                  <a:t>QGP ???</a:t>
                </a:r>
              </a:p>
            </p:txBody>
          </p:sp>
        </p:grp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36AB9893-5BBB-CB4D-BA7F-843934E9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64794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3240034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1010346" y="0"/>
            <a:ext cx="7215077" cy="115416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tabLst>
                <a:tab pos="323850" algn="l"/>
              </a:tabLst>
            </a:pP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j-lt"/>
                <a:cs typeface="Times New Roman" pitchFamily="18" charset="0"/>
              </a:rPr>
              <a:t>Heavy ion collisions – </a:t>
            </a:r>
            <a:endParaRPr lang="en-US" altLang="zh-CN" sz="3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tabLst>
                <a:tab pos="323850" algn="l"/>
              </a:tabLst>
            </a:pP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j-lt"/>
                <a:cs typeface="Times New Roman" pitchFamily="18" charset="0"/>
              </a:rPr>
              <a:t>source of the strongest magnetic ﬁelds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93AD3A-F3CE-A74C-90A8-24C8509B4FAB}"/>
              </a:ext>
            </a:extLst>
          </p:cNvPr>
          <p:cNvGrpSpPr/>
          <p:nvPr/>
        </p:nvGrpSpPr>
        <p:grpSpPr>
          <a:xfrm>
            <a:off x="617951" y="1892007"/>
            <a:ext cx="2088747" cy="2153900"/>
            <a:chOff x="617951" y="1892007"/>
            <a:chExt cx="2088747" cy="2153900"/>
          </a:xfrm>
        </p:grpSpPr>
        <p:sp>
          <p:nvSpPr>
            <p:cNvPr id="11" name="AutoShape 2" descr="Dotted grid">
              <a:extLst>
                <a:ext uri="{FF2B5EF4-FFF2-40B4-BE49-F238E27FC236}">
                  <a16:creationId xmlns:a16="http://schemas.microsoft.com/office/drawing/2014/main" id="{05248002-6873-A14C-B39B-91A59A9B9A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17951" y="1892007"/>
              <a:ext cx="2088747" cy="2153900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1417999"/>
                </p:ext>
              </p:extLst>
            </p:nvPr>
          </p:nvGraphicFramePr>
          <p:xfrm>
            <a:off x="664075" y="1949885"/>
            <a:ext cx="1988344" cy="20145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601" name="Equation" r:id="rId3" imgW="2209800" imgH="2413000" progId="Equation.3">
                    <p:embed/>
                  </p:oleObj>
                </mc:Choice>
                <mc:Fallback>
                  <p:oleObj name="Equation" r:id="rId3" imgW="2209800" imgH="2413000" progId="Equation.3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64075" y="1949885"/>
                          <a:ext cx="1988344" cy="20145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846405" y="1953980"/>
              <a:ext cx="1532792" cy="32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500" u="sng" dirty="0" err="1">
                  <a:latin typeface="Times New Roman"/>
                  <a:cs typeface="Times New Roman"/>
                </a:rPr>
                <a:t>Biot-Savarat</a:t>
              </a:r>
              <a:r>
                <a:rPr lang="en-US" sz="1500" u="sng" dirty="0">
                  <a:latin typeface="Times New Roman"/>
                  <a:cs typeface="Times New Roman"/>
                </a:rPr>
                <a:t> law: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C6379B8-389A-E149-AB34-F40618BDBBE9}"/>
              </a:ext>
            </a:extLst>
          </p:cNvPr>
          <p:cNvGrpSpPr/>
          <p:nvPr/>
        </p:nvGrpSpPr>
        <p:grpSpPr>
          <a:xfrm>
            <a:off x="3949875" y="1453074"/>
            <a:ext cx="3195388" cy="3073053"/>
            <a:chOff x="3373677" y="1127342"/>
            <a:chExt cx="3195388" cy="3073053"/>
          </a:xfrm>
        </p:grpSpPr>
        <p:sp>
          <p:nvSpPr>
            <p:cNvPr id="14" name="AutoShape 2" descr="Dotted grid">
              <a:extLst>
                <a:ext uri="{FF2B5EF4-FFF2-40B4-BE49-F238E27FC236}">
                  <a16:creationId xmlns:a16="http://schemas.microsoft.com/office/drawing/2014/main" id="{BB47E69F-D7C4-A542-95BE-F16B2D6CF5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73677" y="1127342"/>
              <a:ext cx="3195388" cy="3073053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DD12B1-2357-5E4A-89B8-CE72CD7F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463" y="1184123"/>
              <a:ext cx="3124200" cy="2984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" name="TextBox 1"/>
            <p:cNvSpPr txBox="1"/>
            <p:nvPr/>
          </p:nvSpPr>
          <p:spPr>
            <a:xfrm>
              <a:off x="4240797" y="1675471"/>
              <a:ext cx="1659109" cy="4192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50"/>
                </a:lnSpc>
              </a:pPr>
              <a:r>
                <a:rPr lang="en-US" altLang="zh-CN" sz="1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Kharzeev</a:t>
              </a:r>
              <a:r>
                <a:rPr lang="en-US" altLang="zh-CN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altLang="zh-CN" sz="1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McLerran,</a:t>
              </a:r>
              <a:r>
                <a:rPr lang="en-US" altLang="zh-CN" sz="1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Warringa,</a:t>
              </a:r>
            </a:p>
            <a:p>
              <a:pPr>
                <a:lnSpc>
                  <a:spcPts val="1725"/>
                </a:lnSpc>
              </a:pPr>
              <a:r>
                <a:rPr lang="en-US" altLang="zh-CN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Nucl</a:t>
              </a:r>
              <a:r>
                <a:rPr lang="en-US" altLang="zh-CN" sz="1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PhysA803(2008)227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5371087"/>
                </p:ext>
              </p:extLst>
            </p:nvPr>
          </p:nvGraphicFramePr>
          <p:xfrm>
            <a:off x="5289397" y="2156753"/>
            <a:ext cx="685800" cy="502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602" name="Equation" r:id="rId6" imgW="762000" imgH="558800" progId="Equation.3">
                    <p:embed/>
                  </p:oleObj>
                </mc:Choice>
                <mc:Fallback>
                  <p:oleObj name="Equation" r:id="rId6" imgW="762000" imgH="558800" progId="Equation.3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289397" y="2156753"/>
                          <a:ext cx="685800" cy="5029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0851BA-EA9D-9749-8EEB-D4A2161B3E72}"/>
                </a:ext>
              </a:extLst>
            </p:cNvPr>
            <p:cNvSpPr/>
            <p:nvPr/>
          </p:nvSpPr>
          <p:spPr>
            <a:xfrm>
              <a:off x="4016950" y="3450437"/>
              <a:ext cx="198002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/>
                <a:t>Au+Au</a:t>
              </a:r>
              <a:r>
                <a:rPr lang="en-US" sz="1000" dirty="0"/>
                <a:t> collisions at √</a:t>
              </a:r>
              <a:r>
                <a:rPr lang="en-US" sz="1000" dirty="0" err="1"/>
                <a:t>s</a:t>
              </a:r>
              <a:r>
                <a:rPr lang="en-US" sz="1000" baseline="-25000" dirty="0" err="1"/>
                <a:t>NN</a:t>
              </a:r>
              <a:r>
                <a:rPr lang="en-US" sz="1000" dirty="0"/>
                <a:t>= 200 GeV </a:t>
              </a:r>
              <a:endParaRPr lang="cs-CZ" sz="1000" dirty="0"/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DA13CF6-18EE-8443-B2FD-4F40792F2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35583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5ABD201-33B1-3645-9209-54457621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5452" y="5013536"/>
            <a:ext cx="2133600" cy="132353"/>
          </a:xfrm>
        </p:spPr>
        <p:txBody>
          <a:bodyPr/>
          <a:lstStyle/>
          <a:p>
            <a:fld id="{C0F18430-31EE-2041-88D6-7D4CC31ACAB7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FBC27-9F43-D540-A1A6-1E90D5885BB5}"/>
              </a:ext>
            </a:extLst>
          </p:cNvPr>
          <p:cNvSpPr txBox="1"/>
          <p:nvPr/>
        </p:nvSpPr>
        <p:spPr>
          <a:xfrm>
            <a:off x="5223455" y="258783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😩</a:t>
            </a:r>
          </a:p>
        </p:txBody>
      </p:sp>
    </p:spTree>
    <p:extLst>
      <p:ext uri="{BB962C8B-B14F-4D97-AF65-F5344CB8AC3E}">
        <p14:creationId xmlns:p14="http://schemas.microsoft.com/office/powerpoint/2010/main" val="2086348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 descr="Dotted grid">
            <a:extLst>
              <a:ext uri="{FF2B5EF4-FFF2-40B4-BE49-F238E27FC236}">
                <a16:creationId xmlns:a16="http://schemas.microsoft.com/office/drawing/2014/main" id="{B8DB638D-AC4D-D147-A675-A0C241BAB1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16344" y="2143538"/>
            <a:ext cx="3500217" cy="2177351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 dirty="0"/>
          </a:p>
        </p:txBody>
      </p:sp>
      <p:sp>
        <p:nvSpPr>
          <p:cNvPr id="22" name="AutoShape 2" descr="Dotted grid">
            <a:extLst>
              <a:ext uri="{FF2B5EF4-FFF2-40B4-BE49-F238E27FC236}">
                <a16:creationId xmlns:a16="http://schemas.microsoft.com/office/drawing/2014/main" id="{289EFB8F-5D60-CA45-A077-4A4067CA7E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1494" y="1067848"/>
            <a:ext cx="2499820" cy="594666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648641" y="777620"/>
            <a:ext cx="4667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time-evolution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strength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US" dirty="0"/>
              <a:t>magnetic </a:t>
            </a:r>
            <a:r>
              <a:rPr lang="cs-CZ" dirty="0"/>
              <a:t> </a:t>
            </a:r>
            <a:r>
              <a:rPr lang="cs-CZ" dirty="0" err="1"/>
              <a:t>field</a:t>
            </a:r>
            <a:r>
              <a:rPr lang="cs-CZ" dirty="0"/>
              <a:t> are </a:t>
            </a:r>
            <a:r>
              <a:rPr lang="cs-CZ" dirty="0" err="1"/>
              <a:t>strongly</a:t>
            </a:r>
            <a:r>
              <a:rPr lang="cs-CZ" dirty="0"/>
              <a:t> </a:t>
            </a:r>
            <a:r>
              <a:rPr lang="cs-CZ" dirty="0" err="1"/>
              <a:t>affected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electrical</a:t>
            </a:r>
            <a:r>
              <a:rPr lang="cs-CZ" dirty="0"/>
              <a:t> </a:t>
            </a:r>
            <a:r>
              <a:rPr lang="cs-CZ" dirty="0" err="1"/>
              <a:t>conductivity</a:t>
            </a:r>
            <a:r>
              <a:rPr lang="en-US" dirty="0"/>
              <a:t> </a:t>
            </a:r>
            <a:r>
              <a:rPr lang="en-US" dirty="0">
                <a:latin typeface="Symbol" pitchFamily="2" charset="2"/>
              </a:rPr>
              <a:t>s(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>
                <a:latin typeface="Symbol" pitchFamily="2" charset="2"/>
              </a:rPr>
              <a:t>)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plasma.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296449" y="197412"/>
            <a:ext cx="8743167" cy="35881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2325"/>
              </a:lnSpc>
              <a:tabLst>
                <a:tab pos="323850" algn="l"/>
              </a:tabLst>
            </a:pPr>
            <a:r>
              <a:rPr lang="en-US" altLang="zh-CN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j-lt"/>
                <a:cs typeface="Times New Roman" pitchFamily="18" charset="0"/>
              </a:rPr>
              <a:t>Magnetic field evolution in the presence of QGP medium 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E4F71E-CB97-AF4D-BD72-6E8429E3F45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8" y="5020724"/>
            <a:ext cx="8614499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FC52F-A7C1-E746-90C9-0BC2B0137409}"/>
              </a:ext>
            </a:extLst>
          </p:cNvPr>
          <p:cNvSpPr txBox="1"/>
          <p:nvPr/>
        </p:nvSpPr>
        <p:spPr>
          <a:xfrm>
            <a:off x="3439814" y="1826643"/>
            <a:ext cx="2600392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cs-CZ" sz="1000" b="1" dirty="0"/>
              <a:t>K. </a:t>
            </a:r>
            <a:r>
              <a:rPr lang="cs-CZ" sz="1000" b="1" dirty="0" err="1"/>
              <a:t>Tuchin</a:t>
            </a:r>
            <a:r>
              <a:rPr lang="cs-CZ" sz="1000" b="1" dirty="0"/>
              <a:t>:</a:t>
            </a:r>
            <a:r>
              <a:rPr lang="en-US" sz="1000" b="1" dirty="0"/>
              <a:t> </a:t>
            </a:r>
            <a:r>
              <a:rPr lang="cs-CZ" sz="1000" b="1" dirty="0" err="1"/>
              <a:t>Phys.Rev</a:t>
            </a:r>
            <a:r>
              <a:rPr lang="cs-CZ" sz="1000" b="1" dirty="0"/>
              <a:t>. C93 (2016) no.1, 014905</a:t>
            </a:r>
            <a:r>
              <a:rPr lang="cs-CZ" sz="900" dirty="0"/>
              <a:t> </a:t>
            </a:r>
            <a:endParaRPr lang="en-US" sz="9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9B5B9C-34A0-C74B-BD5D-09CF9F14C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53" y="2174136"/>
            <a:ext cx="3348000" cy="2111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A0C6D4-9DEE-904D-9518-668D208FE81C}"/>
              </a:ext>
            </a:extLst>
          </p:cNvPr>
          <p:cNvSpPr/>
          <p:nvPr/>
        </p:nvSpPr>
        <p:spPr>
          <a:xfrm>
            <a:off x="894546" y="4524018"/>
            <a:ext cx="7267224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000" dirty="0" err="1">
                <a:latin typeface="Helvetica" pitchFamily="2" charset="0"/>
              </a:rPr>
              <a:t>Magnetic</a:t>
            </a:r>
            <a:r>
              <a:rPr lang="cs-CZ" sz="1000" dirty="0">
                <a:latin typeface="Helvetica" pitchFamily="2" charset="0"/>
              </a:rPr>
              <a:t> </a:t>
            </a:r>
            <a:r>
              <a:rPr lang="en-US" sz="1000" dirty="0">
                <a:latin typeface="Helvetica" pitchFamily="2" charset="0"/>
              </a:rPr>
              <a:t>fi</a:t>
            </a:r>
            <a:r>
              <a:rPr lang="cs-CZ" sz="1000" dirty="0" err="1">
                <a:latin typeface="Helvetica" pitchFamily="2" charset="0"/>
              </a:rPr>
              <a:t>eld</a:t>
            </a:r>
            <a:r>
              <a:rPr lang="cs-CZ" sz="1000" dirty="0">
                <a:latin typeface="Helvetica" pitchFamily="2" charset="0"/>
              </a:rPr>
              <a:t> in </a:t>
            </a:r>
            <a:r>
              <a:rPr lang="cs-CZ" sz="1000" dirty="0" err="1">
                <a:latin typeface="Helvetica" pitchFamily="2" charset="0"/>
              </a:rPr>
              <a:t>units</a:t>
            </a:r>
            <a:r>
              <a:rPr lang="cs-CZ" sz="1000" dirty="0">
                <a:latin typeface="Helvetica" pitchFamily="2" charset="0"/>
              </a:rPr>
              <a:t> </a:t>
            </a:r>
            <a:r>
              <a:rPr lang="cs-CZ" sz="1000" dirty="0" err="1">
                <a:latin typeface="Helvetica" pitchFamily="2" charset="0"/>
              </a:rPr>
              <a:t>of</a:t>
            </a:r>
            <a:r>
              <a:rPr lang="cs-CZ" sz="1000" dirty="0">
                <a:latin typeface="Helvetica" pitchFamily="2" charset="0"/>
              </a:rPr>
              <a:t> m</a:t>
            </a:r>
            <a:r>
              <a:rPr lang="cs-CZ" sz="1000" baseline="30000" dirty="0">
                <a:latin typeface="Helvetica" pitchFamily="2" charset="0"/>
              </a:rPr>
              <a:t>2</a:t>
            </a:r>
            <a:r>
              <a:rPr lang="en-US" sz="1000" baseline="-25000" dirty="0">
                <a:latin typeface="Symbol" pitchFamily="2" charset="2"/>
              </a:rPr>
              <a:t>p</a:t>
            </a:r>
            <a:r>
              <a:rPr lang="en-US" sz="1000" dirty="0">
                <a:latin typeface="Symbol" pitchFamily="2" charset="2"/>
              </a:rPr>
              <a:t>/</a:t>
            </a:r>
            <a:r>
              <a:rPr lang="cs-CZ" sz="1000" dirty="0">
                <a:latin typeface="Helvetica" pitchFamily="2" charset="0"/>
              </a:rPr>
              <a:t>e . </a:t>
            </a:r>
            <a:r>
              <a:rPr lang="en-US" sz="1000" dirty="0">
                <a:latin typeface="Symbol" pitchFamily="2" charset="2"/>
              </a:rPr>
              <a:t> s </a:t>
            </a:r>
            <a:r>
              <a:rPr lang="cs-CZ" sz="1000" dirty="0">
                <a:latin typeface="Helvetica" pitchFamily="2" charset="0"/>
              </a:rPr>
              <a:t>= 5</a:t>
            </a:r>
            <a:r>
              <a:rPr lang="en-US" sz="1000" dirty="0">
                <a:latin typeface="Helvetica" pitchFamily="2" charset="0"/>
              </a:rPr>
              <a:t>.</a:t>
            </a:r>
            <a:r>
              <a:rPr lang="cs-CZ" sz="1000" dirty="0">
                <a:latin typeface="Helvetica" pitchFamily="2" charset="0"/>
              </a:rPr>
              <a:t>8 </a:t>
            </a:r>
            <a:r>
              <a:rPr lang="cs-CZ" sz="1000" dirty="0" err="1">
                <a:latin typeface="Helvetica" pitchFamily="2" charset="0"/>
              </a:rPr>
              <a:t>MeV</a:t>
            </a:r>
            <a:r>
              <a:rPr lang="cs-CZ" sz="1000" dirty="0">
                <a:latin typeface="Helvetica" pitchFamily="2" charset="0"/>
              </a:rPr>
              <a:t>, z = 0</a:t>
            </a:r>
            <a:r>
              <a:rPr lang="en-US" sz="1000" dirty="0">
                <a:latin typeface="Helvetica" pitchFamily="2" charset="0"/>
              </a:rPr>
              <a:t>.</a:t>
            </a:r>
            <a:r>
              <a:rPr lang="cs-CZ" sz="1000" dirty="0">
                <a:latin typeface="Helvetica" pitchFamily="2" charset="0"/>
              </a:rPr>
              <a:t>2 </a:t>
            </a:r>
            <a:r>
              <a:rPr lang="cs-CZ" sz="1000" dirty="0" err="1">
                <a:latin typeface="Helvetica" pitchFamily="2" charset="0"/>
              </a:rPr>
              <a:t>fm</a:t>
            </a:r>
            <a:r>
              <a:rPr lang="cs-CZ" sz="1000" dirty="0">
                <a:latin typeface="Helvetica" pitchFamily="2" charset="0"/>
              </a:rPr>
              <a:t> t</a:t>
            </a:r>
            <a:r>
              <a:rPr lang="cs-CZ" sz="1000" baseline="-25000" dirty="0">
                <a:latin typeface="Helvetica" pitchFamily="2" charset="0"/>
              </a:rPr>
              <a:t>0</a:t>
            </a:r>
            <a:r>
              <a:rPr lang="cs-CZ" sz="1000" dirty="0">
                <a:latin typeface="Helvetica" pitchFamily="2" charset="0"/>
              </a:rPr>
              <a:t> = 0</a:t>
            </a:r>
            <a:r>
              <a:rPr lang="en-US" sz="1000" dirty="0">
                <a:latin typeface="Helvetica" pitchFamily="2" charset="0"/>
              </a:rPr>
              <a:t>.</a:t>
            </a:r>
            <a:r>
              <a:rPr lang="cs-CZ" sz="1000" dirty="0">
                <a:latin typeface="Helvetica" pitchFamily="2" charset="0"/>
              </a:rPr>
              <a:t>2 </a:t>
            </a:r>
            <a:r>
              <a:rPr lang="cs-CZ" sz="1000" dirty="0" err="1">
                <a:latin typeface="Helvetica" pitchFamily="2" charset="0"/>
              </a:rPr>
              <a:t>fm</a:t>
            </a:r>
            <a:r>
              <a:rPr lang="cs-CZ" sz="1000" dirty="0">
                <a:latin typeface="Helvetica" pitchFamily="2" charset="0"/>
              </a:rPr>
              <a:t>. Solid, </a:t>
            </a:r>
            <a:r>
              <a:rPr lang="cs-CZ" sz="1000" dirty="0" err="1">
                <a:latin typeface="Helvetica" pitchFamily="2" charset="0"/>
              </a:rPr>
              <a:t>dashed</a:t>
            </a:r>
            <a:r>
              <a:rPr lang="cs-CZ" sz="1000" dirty="0">
                <a:latin typeface="Helvetica" pitchFamily="2" charset="0"/>
              </a:rPr>
              <a:t> and </a:t>
            </a:r>
            <a:r>
              <a:rPr lang="cs-CZ" sz="1000" dirty="0" err="1">
                <a:latin typeface="Helvetica" pitchFamily="2" charset="0"/>
              </a:rPr>
              <a:t>dotted</a:t>
            </a:r>
            <a:r>
              <a:rPr lang="en-US" sz="1000" dirty="0">
                <a:latin typeface="Helvetica" pitchFamily="2" charset="0"/>
              </a:rPr>
              <a:t> </a:t>
            </a:r>
            <a:r>
              <a:rPr lang="cs-CZ" sz="1000" dirty="0">
                <a:latin typeface="Helvetica" pitchFamily="2" charset="0"/>
              </a:rPr>
              <a:t>lines </a:t>
            </a:r>
            <a:r>
              <a:rPr lang="cs-CZ" sz="1000" dirty="0" err="1">
                <a:latin typeface="Helvetica" pitchFamily="2" charset="0"/>
              </a:rPr>
              <a:t>stand</a:t>
            </a:r>
            <a:r>
              <a:rPr lang="cs-CZ" sz="1000" dirty="0">
                <a:latin typeface="Helvetica" pitchFamily="2" charset="0"/>
              </a:rPr>
              <a:t> </a:t>
            </a:r>
            <a:r>
              <a:rPr lang="cs-CZ" sz="1000" dirty="0" err="1">
                <a:latin typeface="Helvetica" pitchFamily="2" charset="0"/>
              </a:rPr>
              <a:t>for</a:t>
            </a:r>
            <a:r>
              <a:rPr lang="cs-CZ" sz="1000" dirty="0">
                <a:latin typeface="Helvetica" pitchFamily="2" charset="0"/>
              </a:rPr>
              <a:t> B , </a:t>
            </a:r>
            <a:r>
              <a:rPr lang="cs-CZ" sz="1000" dirty="0" err="1">
                <a:latin typeface="Helvetica" pitchFamily="2" charset="0"/>
              </a:rPr>
              <a:t>B</a:t>
            </a:r>
            <a:r>
              <a:rPr lang="cs-CZ" sz="1000" baseline="-25000" dirty="0" err="1">
                <a:latin typeface="Helvetica" pitchFamily="2" charset="0"/>
              </a:rPr>
              <a:t>init</a:t>
            </a:r>
            <a:r>
              <a:rPr lang="cs-CZ" sz="1000" dirty="0">
                <a:latin typeface="Helvetica" pitchFamily="2" charset="0"/>
              </a:rPr>
              <a:t> and </a:t>
            </a:r>
            <a:r>
              <a:rPr lang="cs-CZ" sz="1000" dirty="0" err="1">
                <a:latin typeface="Helvetica" pitchFamily="2" charset="0"/>
              </a:rPr>
              <a:t>B</a:t>
            </a:r>
            <a:r>
              <a:rPr lang="cs-CZ" sz="1000" baseline="-25000" dirty="0" err="1">
                <a:latin typeface="Helvetica" pitchFamily="2" charset="0"/>
              </a:rPr>
              <a:t>val</a:t>
            </a:r>
            <a:r>
              <a:rPr lang="cs-CZ" sz="1000" dirty="0">
                <a:latin typeface="Helvetica" pitchFamily="2" charset="0"/>
              </a:rPr>
              <a:t>. </a:t>
            </a:r>
            <a:r>
              <a:rPr lang="en-US" sz="1000" dirty="0">
                <a:latin typeface="Helvetica" pitchFamily="2" charset="0"/>
              </a:rPr>
              <a:t>   </a:t>
            </a:r>
            <a:endParaRPr lang="cs-CZ" sz="1000" dirty="0">
              <a:effectLst/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A551AE-6BDD-2C40-B5A2-0E7CCFF364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404" y="1099440"/>
            <a:ext cx="2376000" cy="52889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1E72C8B-7D2D-BF41-805D-6A030AB70A9C}"/>
              </a:ext>
            </a:extLst>
          </p:cNvPr>
          <p:cNvGrpSpPr/>
          <p:nvPr/>
        </p:nvGrpSpPr>
        <p:grpSpPr>
          <a:xfrm>
            <a:off x="387891" y="2149857"/>
            <a:ext cx="3500217" cy="2177351"/>
            <a:chOff x="546554" y="2149857"/>
            <a:chExt cx="3500217" cy="2177351"/>
          </a:xfrm>
        </p:grpSpPr>
        <p:sp>
          <p:nvSpPr>
            <p:cNvPr id="24" name="AutoShape 2" descr="Dotted grid">
              <a:extLst>
                <a:ext uri="{FF2B5EF4-FFF2-40B4-BE49-F238E27FC236}">
                  <a16:creationId xmlns:a16="http://schemas.microsoft.com/office/drawing/2014/main" id="{55A50D23-AB89-3943-BEBE-3F5CC86F226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46554" y="2149857"/>
              <a:ext cx="3500217" cy="2177351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D4BC22-D09F-D246-9545-7F6471FEA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56" y="2174136"/>
              <a:ext cx="3348000" cy="21111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8A71E1-C56F-9F4A-BC4D-EF53D0448E8E}"/>
                </a:ext>
              </a:extLst>
            </p:cNvPr>
            <p:cNvSpPr/>
            <p:nvPr/>
          </p:nvSpPr>
          <p:spPr>
            <a:xfrm>
              <a:off x="1788431" y="2440512"/>
              <a:ext cx="17091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>
                  <a:latin typeface="Helvetica" pitchFamily="2" charset="0"/>
                </a:rPr>
                <a:t> </a:t>
              </a:r>
              <a:r>
                <a:rPr lang="en-US" dirty="0">
                  <a:latin typeface="Symbol" pitchFamily="2" charset="2"/>
                </a:rPr>
                <a:t>g</a:t>
              </a:r>
              <a:r>
                <a:rPr lang="cs-CZ" dirty="0">
                  <a:latin typeface="Helvetica" pitchFamily="2" charset="0"/>
                </a:rPr>
                <a:t>= 100 (RHIC)</a:t>
              </a:r>
              <a:endParaRPr lang="cs-CZ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CB2886E-9C21-B34E-8BB8-E6AD69B84C3A}"/>
              </a:ext>
            </a:extLst>
          </p:cNvPr>
          <p:cNvSpPr/>
          <p:nvPr/>
        </p:nvSpPr>
        <p:spPr>
          <a:xfrm>
            <a:off x="6348353" y="241291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pitchFamily="2" charset="2"/>
              </a:rPr>
              <a:t> g </a:t>
            </a:r>
            <a:r>
              <a:rPr lang="cs-CZ" dirty="0">
                <a:latin typeface="Helvetica" pitchFamily="2" charset="0"/>
              </a:rPr>
              <a:t>= 2000 (LHC).</a:t>
            </a:r>
            <a:endParaRPr lang="cs-CZ" dirty="0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37B43799-DF95-2E40-98C6-9C48548F1F7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064608" y="3408124"/>
          <a:ext cx="927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21" name="Equation" r:id="rId6" imgW="927100" imgH="241300" progId="Equation.DSMT4">
                  <p:embed/>
                </p:oleObj>
              </mc:Choice>
              <mc:Fallback>
                <p:oleObj name="Equation" r:id="rId6" imgW="927100" imgH="2413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37B43799-DF95-2E40-98C6-9C48548F1F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64608" y="3408124"/>
                        <a:ext cx="927100" cy="241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84AD6ED6-3B9C-3C46-88BE-FBC1CB80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5452" y="5013536"/>
            <a:ext cx="2133600" cy="132353"/>
          </a:xfrm>
        </p:spPr>
        <p:txBody>
          <a:bodyPr/>
          <a:lstStyle/>
          <a:p>
            <a:fld id="{C0F18430-31EE-2041-88D6-7D4CC31ACAB7}" type="slidenum">
              <a:rPr lang="en-US" smtClean="0"/>
              <a:t>22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113896-5B8B-5340-87AB-BC2F089B57B7}"/>
              </a:ext>
            </a:extLst>
          </p:cNvPr>
          <p:cNvSpPr txBox="1"/>
          <p:nvPr/>
        </p:nvSpPr>
        <p:spPr>
          <a:xfrm>
            <a:off x="6392449" y="306470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5DE20F-7278-FD4F-8BB3-EC2E5742BBDD}"/>
              </a:ext>
            </a:extLst>
          </p:cNvPr>
          <p:cNvSpPr txBox="1"/>
          <p:nvPr/>
        </p:nvSpPr>
        <p:spPr>
          <a:xfrm>
            <a:off x="2187152" y="292910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😋</a:t>
            </a:r>
          </a:p>
        </p:txBody>
      </p:sp>
    </p:spTree>
    <p:extLst>
      <p:ext uri="{BB962C8B-B14F-4D97-AF65-F5344CB8AC3E}">
        <p14:creationId xmlns:p14="http://schemas.microsoft.com/office/powerpoint/2010/main" val="972842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8A7CF-B0F1-2E44-89F0-E442B7BF4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795" y="-33599"/>
            <a:ext cx="2532579" cy="17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32" y="-157029"/>
            <a:ext cx="7308368" cy="636746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One year, two discoveries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2" y="58801"/>
            <a:ext cx="1199962" cy="15966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1" y="1986654"/>
            <a:ext cx="3312000" cy="1904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532" y="3897875"/>
            <a:ext cx="3734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uncharged metal object:</a:t>
            </a:r>
          </a:p>
          <a:p>
            <a:r>
              <a:rPr lang="en-US" dirty="0"/>
              <a:t>mechanical rotation </a:t>
            </a:r>
            <a:r>
              <a:rPr lang="en-US" dirty="0">
                <a:sym typeface="Wingdings"/>
              </a:rPr>
              <a:t> magnetization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645258"/>
            <a:ext cx="2349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Barnett Effect (1915)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46" y="2004877"/>
            <a:ext cx="2556000" cy="19367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26038" y="1589747"/>
            <a:ext cx="3304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Einstein-de Haas Effect (1915)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45" y="58801"/>
            <a:ext cx="1128939" cy="159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63" y="34124"/>
            <a:ext cx="1188506" cy="16163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54732" y="3972064"/>
            <a:ext cx="3961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unmagnetized</a:t>
            </a:r>
            <a:r>
              <a:rPr lang="en-US" dirty="0"/>
              <a:t> metal object:</a:t>
            </a:r>
          </a:p>
          <a:p>
            <a:r>
              <a:rPr lang="en-US" dirty="0"/>
              <a:t>introduce B-field </a:t>
            </a:r>
            <a:r>
              <a:rPr lang="en-US" dirty="0">
                <a:sym typeface="Wingdings"/>
              </a:rPr>
              <a:t> mechanical rotation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699584" y="4535771"/>
            <a:ext cx="2540079" cy="392010"/>
            <a:chOff x="691718" y="4705544"/>
            <a:chExt cx="2540079" cy="392010"/>
          </a:xfrm>
        </p:grpSpPr>
        <p:sp>
          <p:nvSpPr>
            <p:cNvPr id="23" name="TextBox 22"/>
            <p:cNvSpPr txBox="1"/>
            <p:nvPr/>
          </p:nvSpPr>
          <p:spPr>
            <a:xfrm>
              <a:off x="1167983" y="4728222"/>
              <a:ext cx="15696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spin alignment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691718" y="4728222"/>
              <a:ext cx="476265" cy="199371"/>
            </a:xfrm>
            <a:custGeom>
              <a:avLst/>
              <a:gdLst>
                <a:gd name="connsiteX0" fmla="*/ 0 w 476265"/>
                <a:gd name="connsiteY0" fmla="*/ 0 h 199371"/>
                <a:gd name="connsiteX1" fmla="*/ 124736 w 476265"/>
                <a:gd name="connsiteY1" fmla="*/ 181418 h 199371"/>
                <a:gd name="connsiteX2" fmla="*/ 476265 w 476265"/>
                <a:gd name="connsiteY2" fmla="*/ 192757 h 19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65" h="199371">
                  <a:moveTo>
                    <a:pt x="0" y="0"/>
                  </a:moveTo>
                  <a:cubicBezTo>
                    <a:pt x="22679" y="74646"/>
                    <a:pt x="45359" y="149292"/>
                    <a:pt x="124736" y="181418"/>
                  </a:cubicBezTo>
                  <a:cubicBezTo>
                    <a:pt x="204113" y="213544"/>
                    <a:pt x="476265" y="192757"/>
                    <a:pt x="476265" y="192757"/>
                  </a:cubicBezTo>
                </a:path>
              </a:pathLst>
            </a:custGeom>
            <a:ln>
              <a:solidFill>
                <a:srgbClr val="0000FF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12230" y="4705544"/>
              <a:ext cx="419567" cy="136064"/>
            </a:xfrm>
            <a:custGeom>
              <a:avLst/>
              <a:gdLst>
                <a:gd name="connsiteX0" fmla="*/ 0 w 419567"/>
                <a:gd name="connsiteY0" fmla="*/ 136064 h 136064"/>
                <a:gd name="connsiteX1" fmla="*/ 328850 w 419567"/>
                <a:gd name="connsiteY1" fmla="*/ 113387 h 136064"/>
                <a:gd name="connsiteX2" fmla="*/ 419567 w 419567"/>
                <a:gd name="connsiteY2" fmla="*/ 0 h 13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567" h="136064">
                  <a:moveTo>
                    <a:pt x="0" y="136064"/>
                  </a:moveTo>
                  <a:cubicBezTo>
                    <a:pt x="129461" y="136064"/>
                    <a:pt x="258922" y="136064"/>
                    <a:pt x="328850" y="113387"/>
                  </a:cubicBezTo>
                  <a:cubicBezTo>
                    <a:pt x="398778" y="90710"/>
                    <a:pt x="419567" y="0"/>
                    <a:pt x="419567" y="0"/>
                  </a:cubicBezTo>
                </a:path>
              </a:pathLst>
            </a:custGeom>
            <a:ln>
              <a:solidFill>
                <a:srgbClr val="0000FF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687906" y="4561815"/>
            <a:ext cx="2540079" cy="392010"/>
            <a:chOff x="5681159" y="4731797"/>
            <a:chExt cx="2540079" cy="392010"/>
          </a:xfrm>
        </p:grpSpPr>
        <p:sp>
          <p:nvSpPr>
            <p:cNvPr id="26" name="TextBox 25"/>
            <p:cNvSpPr txBox="1"/>
            <p:nvPr/>
          </p:nvSpPr>
          <p:spPr>
            <a:xfrm>
              <a:off x="6157424" y="4754475"/>
              <a:ext cx="15696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spin alignment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681159" y="4754475"/>
              <a:ext cx="476265" cy="199371"/>
            </a:xfrm>
            <a:custGeom>
              <a:avLst/>
              <a:gdLst>
                <a:gd name="connsiteX0" fmla="*/ 0 w 476265"/>
                <a:gd name="connsiteY0" fmla="*/ 0 h 199371"/>
                <a:gd name="connsiteX1" fmla="*/ 124736 w 476265"/>
                <a:gd name="connsiteY1" fmla="*/ 181418 h 199371"/>
                <a:gd name="connsiteX2" fmla="*/ 476265 w 476265"/>
                <a:gd name="connsiteY2" fmla="*/ 192757 h 19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65" h="199371">
                  <a:moveTo>
                    <a:pt x="0" y="0"/>
                  </a:moveTo>
                  <a:cubicBezTo>
                    <a:pt x="22679" y="74646"/>
                    <a:pt x="45359" y="149292"/>
                    <a:pt x="124736" y="181418"/>
                  </a:cubicBezTo>
                  <a:cubicBezTo>
                    <a:pt x="204113" y="213544"/>
                    <a:pt x="476265" y="192757"/>
                    <a:pt x="476265" y="192757"/>
                  </a:cubicBezTo>
                </a:path>
              </a:pathLst>
            </a:custGeom>
            <a:ln>
              <a:solidFill>
                <a:srgbClr val="0000FF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801671" y="4731797"/>
              <a:ext cx="419567" cy="136064"/>
            </a:xfrm>
            <a:custGeom>
              <a:avLst/>
              <a:gdLst>
                <a:gd name="connsiteX0" fmla="*/ 0 w 419567"/>
                <a:gd name="connsiteY0" fmla="*/ 136064 h 136064"/>
                <a:gd name="connsiteX1" fmla="*/ 328850 w 419567"/>
                <a:gd name="connsiteY1" fmla="*/ 113387 h 136064"/>
                <a:gd name="connsiteX2" fmla="*/ 419567 w 419567"/>
                <a:gd name="connsiteY2" fmla="*/ 0 h 13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567" h="136064">
                  <a:moveTo>
                    <a:pt x="0" y="136064"/>
                  </a:moveTo>
                  <a:cubicBezTo>
                    <a:pt x="129461" y="136064"/>
                    <a:pt x="258922" y="136064"/>
                    <a:pt x="328850" y="113387"/>
                  </a:cubicBezTo>
                  <a:cubicBezTo>
                    <a:pt x="398778" y="90710"/>
                    <a:pt x="419567" y="0"/>
                    <a:pt x="419567" y="0"/>
                  </a:cubicBezTo>
                </a:path>
              </a:pathLst>
            </a:custGeom>
            <a:ln>
              <a:solidFill>
                <a:srgbClr val="0000FF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5334000" y="3175001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777" name="Equation" r:id="rId9" imgW="114300" imgH="165100" progId="Equation.DSMT4">
                  <p:embed/>
                </p:oleObj>
              </mc:Choice>
              <mc:Fallback>
                <p:oleObj name="Equation" r:id="rId9" imgW="114300" imgH="16510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34000" y="3175001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5334000" y="3175001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778" name="Equation" r:id="rId11" imgW="114300" imgH="165100" progId="Equation.DSMT4">
                  <p:embed/>
                </p:oleObj>
              </mc:Choice>
              <mc:Fallback>
                <p:oleObj name="Equation" r:id="rId11" imgW="114300" imgH="16510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34000" y="3175001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5334000" y="3175001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779" name="Equation" r:id="rId12" imgW="114300" imgH="165100" progId="Equation.DSMT4">
                  <p:embed/>
                </p:oleObj>
              </mc:Choice>
              <mc:Fallback>
                <p:oleObj name="Equation" r:id="rId12" imgW="114300" imgH="16510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34000" y="3175001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5334000" y="3175001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780" name="Equation" r:id="rId13" imgW="114300" imgH="165100" progId="Equation.DSMT4">
                  <p:embed/>
                </p:oleObj>
              </mc:Choice>
              <mc:Fallback>
                <p:oleObj name="Equation" r:id="rId13" imgW="114300" imgH="16510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34000" y="3175001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390A9FFE-9BD9-8A43-9DA7-B8C3636CE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672953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15DF86-9C05-5346-90B5-AFC19D4A4CC1}"/>
              </a:ext>
            </a:extLst>
          </p:cNvPr>
          <p:cNvSpPr txBox="1"/>
          <p:nvPr/>
        </p:nvSpPr>
        <p:spPr>
          <a:xfrm>
            <a:off x="3503425" y="3604803"/>
            <a:ext cx="2380780" cy="246221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none" rtlCol="0">
            <a:spAutoFit/>
          </a:bodyPr>
          <a:lstStyle/>
          <a:p>
            <a:r>
              <a:rPr lang="cs-CZ" sz="1000" dirty="0"/>
              <a:t>S. J. Barnett, </a:t>
            </a:r>
            <a:r>
              <a:rPr lang="cs-CZ" sz="1000" dirty="0" err="1"/>
              <a:t>Rev</a:t>
            </a:r>
            <a:r>
              <a:rPr lang="en-US" sz="1000" dirty="0"/>
              <a:t>. </a:t>
            </a:r>
            <a:r>
              <a:rPr lang="cs-CZ" sz="1000" dirty="0" err="1"/>
              <a:t>Mod</a:t>
            </a:r>
            <a:r>
              <a:rPr lang="en-US" sz="1000" dirty="0"/>
              <a:t>. </a:t>
            </a:r>
            <a:r>
              <a:rPr lang="cs-CZ" sz="1000" dirty="0" err="1"/>
              <a:t>Phys</a:t>
            </a:r>
            <a:r>
              <a:rPr lang="en-US" sz="1000" dirty="0"/>
              <a:t>.</a:t>
            </a:r>
            <a:r>
              <a:rPr lang="cs-CZ" sz="1000" dirty="0"/>
              <a:t> </a:t>
            </a:r>
            <a:r>
              <a:rPr lang="cs-CZ" sz="1000" b="1" dirty="0"/>
              <a:t>7</a:t>
            </a:r>
            <a:r>
              <a:rPr lang="cs-CZ" sz="1000" dirty="0"/>
              <a:t> (1935) 129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F440F-2E6B-ED43-BAAD-EC3FA3E1CCF3}"/>
              </a:ext>
            </a:extLst>
          </p:cNvPr>
          <p:cNvSpPr txBox="1"/>
          <p:nvPr/>
        </p:nvSpPr>
        <p:spPr>
          <a:xfrm>
            <a:off x="3541002" y="2169444"/>
            <a:ext cx="2479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=</a:t>
            </a:r>
            <a:r>
              <a:rPr lang="en-US" dirty="0" err="1">
                <a:latin typeface="Symbol" pitchFamily="2" charset="2"/>
              </a:rPr>
              <a:t>cw</a:t>
            </a:r>
            <a:r>
              <a:rPr lang="en-US" dirty="0">
                <a:latin typeface="Symbol" pitchFamily="2" charset="2"/>
              </a:rPr>
              <a:t>/g</a:t>
            </a:r>
          </a:p>
          <a:p>
            <a:r>
              <a:rPr lang="en-US" dirty="0">
                <a:latin typeface="Symbol" pitchFamily="2" charset="2"/>
              </a:rPr>
              <a:t>M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magnetization</a:t>
            </a:r>
          </a:p>
          <a:p>
            <a:r>
              <a:rPr lang="en-US" dirty="0">
                <a:latin typeface="Symbol" pitchFamily="2" charset="2"/>
              </a:rPr>
              <a:t>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gyromagnetic ratio</a:t>
            </a:r>
          </a:p>
          <a:p>
            <a:r>
              <a:rPr lang="en-US" dirty="0">
                <a:latin typeface="Symbol" pitchFamily="2" charset="2"/>
              </a:rPr>
              <a:t>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magnetic susceptibility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AE25B2-7234-2B4B-9479-3B975C352A8D}"/>
                  </a:ext>
                </a:extLst>
              </p:cNvPr>
              <p:cNvSpPr txBox="1"/>
              <p:nvPr/>
            </p:nvSpPr>
            <p:spPr>
              <a:xfrm>
                <a:off x="4442743" y="1682144"/>
                <a:ext cx="847861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acc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AE25B2-7234-2B4B-9479-3B975C352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743" y="1682144"/>
                <a:ext cx="847861" cy="310598"/>
              </a:xfrm>
              <a:prstGeom prst="rect">
                <a:avLst/>
              </a:prstGeom>
              <a:blipFill>
                <a:blip r:embed="rId14"/>
                <a:stretch>
                  <a:fillRect l="-8824" t="-12000" r="-7353" b="-44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55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46" y="-1592"/>
            <a:ext cx="7813893" cy="636746"/>
          </a:xfrm>
        </p:spPr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Einstein-de Haas Effect (1915)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24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59" y="58801"/>
            <a:ext cx="1128939" cy="159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732" y="34124"/>
            <a:ext cx="1188506" cy="1616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7" y="1650499"/>
            <a:ext cx="2620920" cy="3255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212" y="929772"/>
            <a:ext cx="522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the only experimental result Einstein published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A6E936-9293-BA48-B260-19B3EF8060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85" y="2118658"/>
            <a:ext cx="4704321" cy="223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FA56E0-5247-8E4C-ADCF-697395249754}"/>
              </a:ext>
            </a:extLst>
          </p:cNvPr>
          <p:cNvSpPr txBox="1"/>
          <p:nvPr/>
        </p:nvSpPr>
        <p:spPr>
          <a:xfrm>
            <a:off x="4362485" y="4573975"/>
            <a:ext cx="397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(* N.B. electron spin discovered in 1925)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D9BECD4-7333-1342-B40A-AA85B4AD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48109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137047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First observation of vorticity-polarization coupling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032" y="1435107"/>
            <a:ext cx="469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Hg flowing down a channel</a:t>
            </a:r>
          </a:p>
          <a:p>
            <a:pPr marL="406400" lvl="1" indent="-228600">
              <a:buFont typeface="Arial"/>
              <a:buChar char="•"/>
            </a:pPr>
            <a:r>
              <a:rPr lang="en-US" dirty="0"/>
              <a:t>viscous forces with walls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fluid vorticity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4350" y="1308100"/>
            <a:ext cx="3403600" cy="3639014"/>
          </a:xfrm>
          <a:prstGeom prst="roundRect">
            <a:avLst>
              <a:gd name="adj" fmla="val 9577"/>
            </a:avLst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556250" y="1181105"/>
            <a:ext cx="340658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B8DA223-1242-6A48-AF76-00780ABAA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677129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6C2E97-65C2-CB44-9860-25B0A82BE094}"/>
              </a:ext>
            </a:extLst>
          </p:cNvPr>
          <p:cNvSpPr txBox="1"/>
          <p:nvPr/>
        </p:nvSpPr>
        <p:spPr>
          <a:xfrm>
            <a:off x="132432" y="758131"/>
            <a:ext cx="5423818" cy="276999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Takahashi, </a:t>
            </a:r>
            <a:r>
              <a:rPr lang="en-US" sz="1200" b="1" i="1" dirty="0">
                <a:solidFill>
                  <a:srgbClr val="002060"/>
                </a:solidFill>
              </a:rPr>
              <a:t>et al</a:t>
            </a:r>
            <a:r>
              <a:rPr lang="en-US" sz="1200" b="1" dirty="0">
                <a:solidFill>
                  <a:srgbClr val="002060"/>
                </a:solidFill>
              </a:rPr>
              <a:t>. : Spin hydrodynamic generation, </a:t>
            </a:r>
            <a:r>
              <a:rPr lang="cs-CZ" sz="1200" b="1" i="1" dirty="0" err="1">
                <a:solidFill>
                  <a:srgbClr val="002060"/>
                </a:solidFill>
              </a:rPr>
              <a:t>Nature</a:t>
            </a:r>
            <a:r>
              <a:rPr lang="cs-CZ" sz="1200" b="1" i="1" dirty="0">
                <a:solidFill>
                  <a:srgbClr val="002060"/>
                </a:solidFill>
              </a:rPr>
              <a:t> </a:t>
            </a:r>
            <a:r>
              <a:rPr lang="cs-CZ" sz="1200" b="1" i="1" dirty="0" err="1">
                <a:solidFill>
                  <a:srgbClr val="002060"/>
                </a:solidFill>
              </a:rPr>
              <a:t>Physics</a:t>
            </a:r>
            <a:r>
              <a:rPr lang="cs-CZ" sz="1200" b="1" dirty="0">
                <a:solidFill>
                  <a:srgbClr val="002060"/>
                </a:solidFill>
              </a:rPr>
              <a:t> 12, 52–56 (2016)</a:t>
            </a:r>
          </a:p>
        </p:txBody>
      </p:sp>
    </p:spTree>
    <p:extLst>
      <p:ext uri="{BB962C8B-B14F-4D97-AF65-F5344CB8AC3E}">
        <p14:creationId xmlns:p14="http://schemas.microsoft.com/office/powerpoint/2010/main" val="2966499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First observation of vorticity-polarization coupling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032" y="1435100"/>
            <a:ext cx="469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Hg flowing down a channel</a:t>
            </a:r>
          </a:p>
          <a:p>
            <a:pPr marL="406400" lvl="1" indent="-228600">
              <a:buFont typeface="Arial"/>
              <a:buChar char="•"/>
            </a:pPr>
            <a:r>
              <a:rPr lang="en-US" dirty="0"/>
              <a:t>viscous forces with walls </a:t>
            </a:r>
            <a:r>
              <a:rPr lang="en-US" dirty="0">
                <a:sym typeface="Wingdings"/>
              </a:rPr>
              <a:t>⇒ </a:t>
            </a:r>
            <a:r>
              <a:rPr lang="en-US" dirty="0"/>
              <a:t>fluid vorticity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mechanical fluid vorticity </a:t>
            </a:r>
            <a:r>
              <a:rPr lang="en-US" dirty="0">
                <a:sym typeface="Wingdings"/>
              </a:rPr>
              <a:t>⇒ 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polarization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4350" y="1308100"/>
            <a:ext cx="3403600" cy="3639014"/>
          </a:xfrm>
          <a:prstGeom prst="roundRect">
            <a:avLst>
              <a:gd name="adj" fmla="val 9577"/>
            </a:avLst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4350" y="1308100"/>
            <a:ext cx="3403600" cy="3639014"/>
          </a:xfrm>
          <a:prstGeom prst="roundRect">
            <a:avLst>
              <a:gd name="adj" fmla="val 9577"/>
            </a:avLst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174232" y="760968"/>
            <a:ext cx="277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μ</a:t>
            </a:r>
            <a:r>
              <a:rPr lang="en-US" baseline="30000" dirty="0" err="1"/>
              <a:t>S</a:t>
            </a:r>
            <a:r>
              <a:rPr lang="en-US" dirty="0"/>
              <a:t> = spin chemical potential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239000" y="1092200"/>
            <a:ext cx="1016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56250" y="1181105"/>
            <a:ext cx="340658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5598584" y="2688168"/>
            <a:ext cx="277961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FF6E1B9-A61D-954F-A819-4143CD5F2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810740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B8EAB2-2BF3-C04E-BD37-A5434B15C06A}"/>
              </a:ext>
            </a:extLst>
          </p:cNvPr>
          <p:cNvSpPr txBox="1"/>
          <p:nvPr/>
        </p:nvSpPr>
        <p:spPr>
          <a:xfrm>
            <a:off x="132432" y="758131"/>
            <a:ext cx="5423818" cy="276999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Takahashi, </a:t>
            </a:r>
            <a:r>
              <a:rPr lang="en-US" sz="1200" b="1" i="1" dirty="0">
                <a:solidFill>
                  <a:srgbClr val="002060"/>
                </a:solidFill>
              </a:rPr>
              <a:t>et al</a:t>
            </a:r>
            <a:r>
              <a:rPr lang="en-US" sz="1200" b="1" dirty="0">
                <a:solidFill>
                  <a:srgbClr val="002060"/>
                </a:solidFill>
              </a:rPr>
              <a:t>. : Spin hydrodynamic generation, </a:t>
            </a:r>
            <a:r>
              <a:rPr lang="cs-CZ" sz="1200" b="1" i="1" dirty="0" err="1">
                <a:solidFill>
                  <a:srgbClr val="002060"/>
                </a:solidFill>
              </a:rPr>
              <a:t>Nature</a:t>
            </a:r>
            <a:r>
              <a:rPr lang="cs-CZ" sz="1200" b="1" i="1" dirty="0">
                <a:solidFill>
                  <a:srgbClr val="002060"/>
                </a:solidFill>
              </a:rPr>
              <a:t> </a:t>
            </a:r>
            <a:r>
              <a:rPr lang="cs-CZ" sz="1200" b="1" i="1" dirty="0" err="1">
                <a:solidFill>
                  <a:srgbClr val="002060"/>
                </a:solidFill>
              </a:rPr>
              <a:t>Physics</a:t>
            </a:r>
            <a:r>
              <a:rPr lang="cs-CZ" sz="1200" b="1" dirty="0">
                <a:solidFill>
                  <a:srgbClr val="002060"/>
                </a:solidFill>
              </a:rPr>
              <a:t> 12, 52–56 (2016)</a:t>
            </a:r>
          </a:p>
        </p:txBody>
      </p:sp>
    </p:spTree>
    <p:extLst>
      <p:ext uri="{BB962C8B-B14F-4D97-AF65-F5344CB8AC3E}">
        <p14:creationId xmlns:p14="http://schemas.microsoft.com/office/powerpoint/2010/main" val="2123494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First observation of vorticity-polarization coupling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032" y="1435109"/>
            <a:ext cx="46921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Hg flowing down a channel</a:t>
            </a:r>
          </a:p>
          <a:p>
            <a:pPr marL="406400" lvl="1" indent="-228600">
              <a:buFont typeface="Arial"/>
              <a:buChar char="•"/>
            </a:pPr>
            <a:r>
              <a:rPr lang="en-US" dirty="0"/>
              <a:t>viscous forces with walls </a:t>
            </a:r>
            <a:r>
              <a:rPr lang="en-US" dirty="0">
                <a:sym typeface="Wingdings"/>
              </a:rPr>
              <a:t>⇒ </a:t>
            </a:r>
            <a:r>
              <a:rPr lang="en-US" dirty="0"/>
              <a:t>fluid vorticity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Mechanical fluid vorticity </a:t>
            </a:r>
            <a:r>
              <a:rPr lang="en-US" dirty="0">
                <a:sym typeface="Wingdings"/>
              </a:rPr>
              <a:t>⇒ 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polarization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Gradient across channel </a:t>
            </a:r>
            <a:r>
              <a:rPr lang="en-US" dirty="0">
                <a:sym typeface="Wingdings"/>
              </a:rPr>
              <a:t>⇒ spin voltage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sym typeface="Wingding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sym typeface="Wingdings"/>
              </a:rPr>
              <a:t>... can be transformed into electrical voltage, generators, etc. </a:t>
            </a:r>
            <a:r>
              <a:rPr lang="en-US" i="1" dirty="0">
                <a:sym typeface="Wingdings"/>
              </a:rPr>
              <a:t>without magnets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4350" y="1308100"/>
            <a:ext cx="3403600" cy="3639014"/>
          </a:xfrm>
          <a:prstGeom prst="roundRect">
            <a:avLst>
              <a:gd name="adj" fmla="val 9577"/>
            </a:avLst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4350" y="1308100"/>
            <a:ext cx="3403600" cy="3639014"/>
          </a:xfrm>
          <a:prstGeom prst="roundRect">
            <a:avLst>
              <a:gd name="adj" fmla="val 9577"/>
            </a:avLst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1"/>
          <a:stretch/>
        </p:blipFill>
        <p:spPr>
          <a:xfrm>
            <a:off x="5594350" y="1308100"/>
            <a:ext cx="3403600" cy="3639014"/>
          </a:xfrm>
          <a:prstGeom prst="roundRect">
            <a:avLst>
              <a:gd name="adj" fmla="val 8843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27014" y="4113768"/>
            <a:ext cx="535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90"/>
                </a:solidFill>
              </a:rPr>
              <a:t>“This opens a door to the new field of fluid </a:t>
            </a:r>
            <a:r>
              <a:rPr lang="en-US" i="1" dirty="0" err="1">
                <a:solidFill>
                  <a:srgbClr val="000090"/>
                </a:solidFill>
              </a:rPr>
              <a:t>spintronics</a:t>
            </a:r>
            <a:r>
              <a:rPr lang="en-US" i="1" dirty="0">
                <a:solidFill>
                  <a:srgbClr val="000090"/>
                </a:solidFill>
              </a:rPr>
              <a:t>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6250" y="1181105"/>
            <a:ext cx="340658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325393"/>
              </p:ext>
            </p:extLst>
          </p:nvPr>
        </p:nvGraphicFramePr>
        <p:xfrm>
          <a:off x="622300" y="4581669"/>
          <a:ext cx="4095750" cy="32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87" name="Equation" r:id="rId7" imgW="2921000" imgH="228600" progId="Equation.DSMT4">
                  <p:embed/>
                </p:oleObj>
              </mc:Choice>
              <mc:Fallback>
                <p:oleObj name="Equation" r:id="rId7" imgW="2921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2300" y="4581669"/>
                        <a:ext cx="4095750" cy="32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145AD70-1C17-EE47-BE82-6A6486D39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14707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BA581F-1699-AA4B-978B-F26051D36B9E}"/>
              </a:ext>
            </a:extLst>
          </p:cNvPr>
          <p:cNvSpPr txBox="1"/>
          <p:nvPr/>
        </p:nvSpPr>
        <p:spPr>
          <a:xfrm>
            <a:off x="132432" y="758131"/>
            <a:ext cx="5423818" cy="276999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Takahashi, </a:t>
            </a:r>
            <a:r>
              <a:rPr lang="en-US" sz="1200" b="1" i="1" dirty="0">
                <a:solidFill>
                  <a:srgbClr val="002060"/>
                </a:solidFill>
              </a:rPr>
              <a:t>et al</a:t>
            </a:r>
            <a:r>
              <a:rPr lang="en-US" sz="1200" b="1" dirty="0">
                <a:solidFill>
                  <a:srgbClr val="002060"/>
                </a:solidFill>
              </a:rPr>
              <a:t>. : Spin hydrodynamic generation, </a:t>
            </a:r>
            <a:r>
              <a:rPr lang="cs-CZ" sz="1200" b="1" i="1" dirty="0" err="1">
                <a:solidFill>
                  <a:srgbClr val="002060"/>
                </a:solidFill>
              </a:rPr>
              <a:t>Nature</a:t>
            </a:r>
            <a:r>
              <a:rPr lang="cs-CZ" sz="1200" b="1" i="1" dirty="0">
                <a:solidFill>
                  <a:srgbClr val="002060"/>
                </a:solidFill>
              </a:rPr>
              <a:t> </a:t>
            </a:r>
            <a:r>
              <a:rPr lang="cs-CZ" sz="1200" b="1" i="1" dirty="0" err="1">
                <a:solidFill>
                  <a:srgbClr val="002060"/>
                </a:solidFill>
              </a:rPr>
              <a:t>Physics</a:t>
            </a:r>
            <a:r>
              <a:rPr lang="cs-CZ" sz="1200" b="1" dirty="0">
                <a:solidFill>
                  <a:srgbClr val="002060"/>
                </a:solidFill>
              </a:rPr>
              <a:t> 12, 52–56 (2016)</a:t>
            </a:r>
          </a:p>
        </p:txBody>
      </p:sp>
    </p:spTree>
    <p:extLst>
      <p:ext uri="{BB962C8B-B14F-4D97-AF65-F5344CB8AC3E}">
        <p14:creationId xmlns:p14="http://schemas.microsoft.com/office/powerpoint/2010/main" val="3638609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Local vorticity and polarization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28</a:t>
            </a:fld>
            <a:endParaRPr lang="en-US"/>
          </a:p>
        </p:txBody>
      </p:sp>
      <p:pic>
        <p:nvPicPr>
          <p:cNvPr id="5" name="Rotational_vortex.gi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8068" r="9078"/>
          <a:stretch/>
        </p:blipFill>
        <p:spPr>
          <a:xfrm>
            <a:off x="6619677" y="192405"/>
            <a:ext cx="2473162" cy="2238725"/>
          </a:xfrm>
          <a:prstGeom prst="round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rrotational_vortex.gif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8"/>
          <a:srcRect l="8726" r="9844"/>
          <a:stretch/>
        </p:blipFill>
        <p:spPr>
          <a:xfrm>
            <a:off x="6624275" y="2623528"/>
            <a:ext cx="2463487" cy="2268956"/>
          </a:xfrm>
          <a:prstGeom prst="roundRect">
            <a:avLst/>
          </a:prstGeom>
          <a:ln>
            <a:solidFill>
              <a:srgbClr val="0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390145" y="1652227"/>
            <a:ext cx="4050119" cy="32250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9722" y="2826633"/>
            <a:ext cx="2241210" cy="20506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6664">
            <a:off x="4229217" y="2166268"/>
            <a:ext cx="1197548" cy="93263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3828962" y="2536069"/>
            <a:ext cx="298117" cy="120444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28952" y="3740517"/>
            <a:ext cx="126883" cy="11329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981348" y="3239655"/>
            <a:ext cx="545194" cy="5008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4220" y="755563"/>
            <a:ext cx="6037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Fine-scale vorticity </a:t>
            </a:r>
            <a:r>
              <a:rPr lang="en-US" sz="2000" i="1" dirty="0"/>
              <a:t>at</a:t>
            </a:r>
            <a:r>
              <a:rPr lang="en-US" sz="2000" dirty="0"/>
              <a:t> the “point” cell  is reflected in the </a:t>
            </a:r>
            <a:r>
              <a:rPr lang="en-US" sz="2000" i="1" dirty="0"/>
              <a:t>spin</a:t>
            </a:r>
            <a:r>
              <a:rPr lang="en-US" sz="2000" dirty="0"/>
              <a:t> of emitted particles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939241" y="1794256"/>
            <a:ext cx="153951" cy="82685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76116" y="2536067"/>
            <a:ext cx="646051" cy="0"/>
          </a:xfrm>
          <a:prstGeom prst="straightConnector1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>
            <a:spLocks noChangeAspect="1"/>
          </p:cNvSpPr>
          <p:nvPr/>
        </p:nvSpPr>
        <p:spPr>
          <a:xfrm>
            <a:off x="4750980" y="2280916"/>
            <a:ext cx="684427" cy="680390"/>
          </a:xfrm>
          <a:prstGeom prst="ellipse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2808288" y="1658751"/>
          <a:ext cx="17399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686" name="Equation" r:id="rId11" imgW="736600" imgH="279400" progId="Equation.DSMT4">
                  <p:embed/>
                </p:oleObj>
              </mc:Choice>
              <mc:Fallback>
                <p:oleObj name="Equation" r:id="rId11" imgW="736600" imgH="2794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08288" y="1658751"/>
                        <a:ext cx="17399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4863358" y="3298621"/>
          <a:ext cx="1512761" cy="48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687" name="Equation" r:id="rId13" imgW="711200" imgH="228600" progId="Equation.DSMT4">
                  <p:embed/>
                </p:oleObj>
              </mc:Choice>
              <mc:Fallback>
                <p:oleObj name="Equation" r:id="rId13" imgW="711200" imgH="22860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63358" y="3298621"/>
                        <a:ext cx="1512761" cy="487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493979"/>
              </p:ext>
            </p:extLst>
          </p:nvPr>
        </p:nvGraphicFramePr>
        <p:xfrm>
          <a:off x="399230" y="1533634"/>
          <a:ext cx="1543285" cy="1494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688" name="Equation" r:id="rId15" imgW="774700" imgH="749300" progId="Equation.DSMT4">
                  <p:embed/>
                </p:oleObj>
              </mc:Choice>
              <mc:Fallback>
                <p:oleObj name="Equation" r:id="rId15" imgW="774700" imgH="7493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99230" y="1533634"/>
                        <a:ext cx="1543285" cy="149456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92292" y="3072809"/>
            <a:ext cx="2403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first suggested by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5880578E-20B3-9B49-AFEB-D9952CE8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810740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ABDAD2-11FC-7649-9476-658B89FFAA64}"/>
              </a:ext>
            </a:extLst>
          </p:cNvPr>
          <p:cNvSpPr txBox="1"/>
          <p:nvPr/>
        </p:nvSpPr>
        <p:spPr>
          <a:xfrm>
            <a:off x="69243" y="3437229"/>
            <a:ext cx="2203258" cy="1200329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0000FF"/>
                </a:solidFill>
              </a:rPr>
              <a:t>Z.-T. </a:t>
            </a:r>
            <a:r>
              <a:rPr lang="cs-CZ" sz="1200" b="1" dirty="0" err="1">
                <a:solidFill>
                  <a:srgbClr val="0000FF"/>
                </a:solidFill>
              </a:rPr>
              <a:t>Liang</a:t>
            </a:r>
            <a:r>
              <a:rPr lang="cs-CZ" sz="1200" b="1" dirty="0">
                <a:solidFill>
                  <a:srgbClr val="0000FF"/>
                </a:solidFill>
              </a:rPr>
              <a:t> and X.-</a:t>
            </a:r>
            <a:r>
              <a:rPr lang="cs-CZ" sz="1200" b="1" dirty="0" err="1">
                <a:solidFill>
                  <a:srgbClr val="0000FF"/>
                </a:solidFill>
              </a:rPr>
              <a:t>N.Wang</a:t>
            </a:r>
            <a:r>
              <a:rPr lang="cs-CZ" sz="1200" b="1" dirty="0">
                <a:solidFill>
                  <a:srgbClr val="0000FF"/>
                </a:solidFill>
              </a:rPr>
              <a:t>, </a:t>
            </a:r>
            <a:r>
              <a:rPr lang="cs-CZ" sz="1200" b="1" dirty="0" err="1">
                <a:solidFill>
                  <a:srgbClr val="0000FF"/>
                </a:solidFill>
              </a:rPr>
              <a:t>Phys</a:t>
            </a:r>
            <a:r>
              <a:rPr lang="cs-CZ" sz="1200" b="1" dirty="0">
                <a:solidFill>
                  <a:srgbClr val="0000FF"/>
                </a:solidFill>
              </a:rPr>
              <a:t>. </a:t>
            </a:r>
            <a:r>
              <a:rPr lang="cs-CZ" sz="1200" b="1" dirty="0" err="1">
                <a:solidFill>
                  <a:srgbClr val="0000FF"/>
                </a:solidFill>
              </a:rPr>
              <a:t>Rev</a:t>
            </a:r>
            <a:r>
              <a:rPr lang="cs-CZ" sz="1200" b="1" dirty="0">
                <a:solidFill>
                  <a:srgbClr val="0000FF"/>
                </a:solidFill>
              </a:rPr>
              <a:t>. </a:t>
            </a:r>
            <a:r>
              <a:rPr lang="cs-CZ" sz="1200" b="1" dirty="0" err="1">
                <a:solidFill>
                  <a:srgbClr val="0000FF"/>
                </a:solidFill>
              </a:rPr>
              <a:t>Lett</a:t>
            </a:r>
            <a:r>
              <a:rPr lang="cs-CZ" sz="1200" b="1" dirty="0">
                <a:solidFill>
                  <a:srgbClr val="0000FF"/>
                </a:solidFill>
              </a:rPr>
              <a:t>. 94(2005), 102301</a:t>
            </a:r>
          </a:p>
          <a:p>
            <a:r>
              <a:rPr lang="en-US" sz="1200" b="1" dirty="0">
                <a:solidFill>
                  <a:srgbClr val="0000FF"/>
                </a:solidFill>
              </a:rPr>
              <a:t>Betz </a:t>
            </a:r>
            <a:r>
              <a:rPr lang="en-US" sz="1200" b="1" i="1" dirty="0">
                <a:solidFill>
                  <a:srgbClr val="0000FF"/>
                </a:solidFill>
              </a:rPr>
              <a:t>et al., </a:t>
            </a:r>
            <a:r>
              <a:rPr lang="cs-CZ" sz="1200" b="1" dirty="0" err="1">
                <a:solidFill>
                  <a:srgbClr val="0000FF"/>
                </a:solidFill>
              </a:rPr>
              <a:t>Phys.Rev</a:t>
            </a:r>
            <a:r>
              <a:rPr lang="cs-CZ" sz="1200" b="1" dirty="0">
                <a:solidFill>
                  <a:srgbClr val="0000FF"/>
                </a:solidFill>
              </a:rPr>
              <a:t>. C76 (2007) 044901</a:t>
            </a:r>
            <a:endParaRPr lang="en-US" sz="1200" b="1" dirty="0">
              <a:solidFill>
                <a:srgbClr val="0000FF"/>
              </a:solidFill>
            </a:endParaRPr>
          </a:p>
          <a:p>
            <a:r>
              <a:rPr lang="en-US" sz="1200" b="1" dirty="0" err="1">
                <a:solidFill>
                  <a:srgbClr val="0000FF"/>
                </a:solidFill>
              </a:rPr>
              <a:t>Becattini</a:t>
            </a:r>
            <a:r>
              <a:rPr lang="en-US" sz="1200" b="1" dirty="0">
                <a:solidFill>
                  <a:srgbClr val="0000FF"/>
                </a:solidFill>
              </a:rPr>
              <a:t> </a:t>
            </a:r>
            <a:r>
              <a:rPr lang="en-US" sz="1200" b="1" i="1" dirty="0">
                <a:solidFill>
                  <a:srgbClr val="0000FF"/>
                </a:solidFill>
              </a:rPr>
              <a:t>et al., </a:t>
            </a:r>
            <a:r>
              <a:rPr lang="cs-CZ" sz="1200" b="1" dirty="0" err="1">
                <a:solidFill>
                  <a:srgbClr val="0000FF"/>
                </a:solidFill>
              </a:rPr>
              <a:t>Phys.Rev</a:t>
            </a:r>
            <a:r>
              <a:rPr lang="cs-CZ" sz="1200" b="1" dirty="0">
                <a:solidFill>
                  <a:srgbClr val="0000FF"/>
                </a:solidFill>
              </a:rPr>
              <a:t>. C77 (2008) 024906</a:t>
            </a:r>
          </a:p>
        </p:txBody>
      </p:sp>
    </p:spTree>
    <p:extLst>
      <p:ext uri="{BB962C8B-B14F-4D97-AF65-F5344CB8AC3E}">
        <p14:creationId xmlns:p14="http://schemas.microsoft.com/office/powerpoint/2010/main" val="37058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Subatomic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spintronics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29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985945" y="960643"/>
            <a:ext cx="4050119" cy="3225014"/>
            <a:chOff x="4985931" y="782842"/>
            <a:chExt cx="4050119" cy="3225014"/>
          </a:xfrm>
        </p:grpSpPr>
        <p:sp>
          <p:nvSpPr>
            <p:cNvPr id="6" name="Rectangle 5"/>
            <p:cNvSpPr/>
            <p:nvPr/>
          </p:nvSpPr>
          <p:spPr>
            <a:xfrm>
              <a:off x="4985931" y="782842"/>
              <a:ext cx="4050119" cy="32250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5522" y="1957250"/>
              <a:ext cx="2241210" cy="20506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06664">
              <a:off x="6825017" y="1296885"/>
              <a:ext cx="1197548" cy="932636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6424748" y="1666684"/>
              <a:ext cx="298117" cy="1204448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6424748" y="2871132"/>
              <a:ext cx="126883" cy="113290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6577148" y="2370272"/>
              <a:ext cx="545194" cy="50086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7535035" y="924873"/>
              <a:ext cx="153951" cy="82685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8171902" y="1666684"/>
              <a:ext cx="646051" cy="0"/>
            </a:xfrm>
            <a:prstGeom prst="straightConnector1">
              <a:avLst/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7346772" y="1411532"/>
              <a:ext cx="684427" cy="680390"/>
            </a:xfrm>
            <a:prstGeom prst="ellipse">
              <a:avLst/>
            </a:prstGeom>
            <a:noFill/>
            <a:ln w="3175" cmpd="sng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1210884"/>
                </p:ext>
              </p:extLst>
            </p:nvPr>
          </p:nvGraphicFramePr>
          <p:xfrm>
            <a:off x="5404088" y="789366"/>
            <a:ext cx="1739900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015" name="Equation" r:id="rId5" imgW="736600" imgH="279400" progId="Equation.DSMT4">
                    <p:embed/>
                  </p:oleObj>
                </mc:Choice>
                <mc:Fallback>
                  <p:oleObj name="Equation" r:id="rId5" imgW="736600" imgH="279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404088" y="789366"/>
                          <a:ext cx="1739900" cy="66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5997763"/>
                </p:ext>
              </p:extLst>
            </p:nvPr>
          </p:nvGraphicFramePr>
          <p:xfrm>
            <a:off x="7459144" y="2429238"/>
            <a:ext cx="1512761" cy="487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016" name="Equation" r:id="rId7" imgW="711200" imgH="228600" progId="Equation.DSMT4">
                    <p:embed/>
                  </p:oleObj>
                </mc:Choice>
                <mc:Fallback>
                  <p:oleObj name="Equation" r:id="rId7" imgW="7112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459144" y="2429238"/>
                          <a:ext cx="1512761" cy="487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21762" y="2932550"/>
            <a:ext cx="1957463" cy="1956021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766418"/>
              </p:ext>
            </p:extLst>
          </p:nvPr>
        </p:nvGraphicFramePr>
        <p:xfrm>
          <a:off x="3916879" y="892667"/>
          <a:ext cx="859988" cy="40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17" name="Equation" r:id="rId10" imgW="431800" imgH="203200" progId="Equation.DSMT4">
                  <p:embed/>
                </p:oleObj>
              </mc:Choice>
              <mc:Fallback>
                <p:oleObj name="Equation" r:id="rId10" imgW="431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16879" y="892667"/>
                        <a:ext cx="859988" cy="40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57832" y="576424"/>
            <a:ext cx="4723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Barnett, Einstein-de Haas, Takahashi </a:t>
            </a:r>
            <a:r>
              <a:rPr lang="en-US" i="1" dirty="0"/>
              <a:t>et al.</a:t>
            </a:r>
            <a:r>
              <a:rPr lang="en-US" dirty="0"/>
              <a:t> </a:t>
            </a:r>
          </a:p>
          <a:p>
            <a:r>
              <a:rPr lang="en-US" dirty="0"/>
              <a:t>straightforward to measure both</a:t>
            </a:r>
          </a:p>
          <a:p>
            <a:endParaRPr lang="en-US" dirty="0"/>
          </a:p>
          <a:p>
            <a:r>
              <a:rPr lang="en-US" dirty="0"/>
              <a:t>Our experimental situation is a little tougher...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How to measure polarization?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is the </a:t>
            </a:r>
            <a:r>
              <a:rPr lang="en-US" i="1" dirty="0"/>
              <a:t>direction</a:t>
            </a:r>
            <a:r>
              <a:rPr lang="en-US" dirty="0"/>
              <a:t> of the vorticity?</a:t>
            </a:r>
          </a:p>
          <a:p>
            <a:endParaRPr lang="en-US" dirty="0"/>
          </a:p>
          <a:p>
            <a:r>
              <a:rPr lang="en-US" dirty="0"/>
              <a:t>...but we benefit from their validation of the 	   connection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C0CC5B46-1133-C44A-8716-43AA5201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60636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150254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15591" y="-105215"/>
            <a:ext cx="6540193" cy="857250"/>
          </a:xfrm>
          <a:noFill/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The QCD Phase Diagram and BES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Narrow" pitchFamily="-65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3851" y="480332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7" name="Rounded Rectangle 6"/>
          <p:cNvSpPr/>
          <p:nvPr/>
        </p:nvSpPr>
        <p:spPr>
          <a:xfrm>
            <a:off x="5839372" y="923142"/>
            <a:ext cx="2995480" cy="3784149"/>
          </a:xfrm>
          <a:prstGeom prst="roundRect">
            <a:avLst>
              <a:gd name="adj" fmla="val 4134"/>
            </a:avLst>
          </a:prstGeom>
          <a:solidFill>
            <a:schemeClr val="bg1"/>
          </a:solidFill>
          <a:ln w="38100" cap="flat" cmpd="dbl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2000–2012: 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RHIC+LHC</a:t>
            </a:r>
          </a:p>
          <a:p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  Top energy program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  Discovery of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sQGP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825" dirty="0">
              <a:latin typeface="Arial"/>
              <a:cs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- QCD </a:t>
            </a:r>
            <a:r>
              <a:rPr lang="en-US" b="1" dirty="0">
                <a:solidFill>
                  <a:srgbClr val="800000"/>
                </a:solidFill>
                <a:latin typeface="Arial"/>
                <a:cs typeface="Arial"/>
              </a:rPr>
              <a:t>Critical Point</a:t>
            </a: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  <a:endParaRPr lang="en-US" b="1" dirty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- Chiral effects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?</a:t>
            </a:r>
          </a:p>
          <a:p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2010–2017: 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RHIC BES-I</a:t>
            </a:r>
            <a:endParaRPr lang="en-US" sz="15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135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7.7, 11.5, 14.5, 19.6, 27, 39, 54.4 GeV</a:t>
            </a:r>
          </a:p>
          <a:p>
            <a:endParaRPr lang="en-US" sz="825" dirty="0">
              <a:latin typeface="Arial"/>
              <a:cs typeface="Arial"/>
            </a:endParaRPr>
          </a:p>
          <a:p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2019–2020: 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  <a:hlinkClick r:id="rId3"/>
              </a:rPr>
              <a:t>RHIC BES-II</a:t>
            </a:r>
            <a:endParaRPr lang="en-US" dirty="0">
              <a:solidFill>
                <a:srgbClr val="C00000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7.7, 9.1, 11.5, 14.5, 19.6 GeV</a:t>
            </a:r>
          </a:p>
          <a:p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FXT*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:   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3.0, 3.5, 3.9, 4.5, 7.7 GeV</a:t>
            </a:r>
          </a:p>
          <a:p>
            <a:endParaRPr lang="en-US" sz="675" dirty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-US" sz="1650" b="1" dirty="0">
                <a:solidFill>
                  <a:srgbClr val="C00000"/>
                </a:solidFill>
                <a:latin typeface="Arial"/>
                <a:cs typeface="Arial"/>
              </a:rPr>
              <a:t>2022 – : </a:t>
            </a:r>
            <a:r>
              <a:rPr lang="en-US" sz="1650" dirty="0">
                <a:solidFill>
                  <a:srgbClr val="C00000"/>
                </a:solidFill>
                <a:latin typeface="Arial"/>
                <a:cs typeface="Arial"/>
              </a:rPr>
              <a:t>RHIC+FAIR BES-III</a:t>
            </a:r>
          </a:p>
          <a:p>
            <a:r>
              <a:rPr lang="en-US" sz="1500" dirty="0">
                <a:solidFill>
                  <a:srgbClr val="000000"/>
                </a:solidFill>
                <a:latin typeface="Arial"/>
                <a:cs typeface="Arial"/>
              </a:rPr>
              <a:t>  Fixed-target programs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3500" y="1770876"/>
            <a:ext cx="3581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/>
                <a:cs typeface="Arial"/>
              </a:rPr>
              <a:t>5000 200          20                    </a:t>
            </a:r>
            <a:r>
              <a:rPr lang="en-US" sz="1050" dirty="0">
                <a:solidFill>
                  <a:srgbClr val="000000"/>
                </a:solidFill>
                <a:latin typeface="Arial"/>
                <a:cs typeface="Arial"/>
              </a:rPr>
              <a:t>2      </a:t>
            </a:r>
            <a:r>
              <a:rPr lang="en-US" sz="1350" b="1" i="1" dirty="0">
                <a:solidFill>
                  <a:srgbClr val="000000"/>
                </a:solidFill>
                <a:latin typeface="Arial"/>
                <a:cs typeface="Arial"/>
              </a:rPr>
              <a:t>√</a:t>
            </a:r>
            <a:r>
              <a:rPr lang="en-US" sz="1350" b="1" i="1" dirty="0" err="1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sz="1350" b="1" i="1" baseline="-25000" dirty="0" err="1">
                <a:solidFill>
                  <a:srgbClr val="000000"/>
                </a:solidFill>
                <a:latin typeface="Arial"/>
                <a:cs typeface="Arial"/>
              </a:rPr>
              <a:t>NN</a:t>
            </a:r>
            <a:r>
              <a:rPr lang="en-US" sz="1350" b="1" i="1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350" dirty="0">
                <a:solidFill>
                  <a:srgbClr val="000000"/>
                </a:solidFill>
                <a:latin typeface="Arial"/>
                <a:cs typeface="Arial"/>
              </a:rPr>
              <a:t>(G</a:t>
            </a:r>
            <a:r>
              <a:rPr lang="en-US" sz="1350" dirty="0">
                <a:solidFill>
                  <a:srgbClr val="000000"/>
                </a:solidFill>
                <a:latin typeface="Arial"/>
                <a:cs typeface="Arial"/>
              </a:rPr>
              <a:t>eV) </a:t>
            </a:r>
            <a:endParaRPr lang="en-US" sz="135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5" descr="tmu_dl_mar2014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t="10060" r="2885" b="6410"/>
          <a:stretch>
            <a:fillRect/>
          </a:stretch>
        </p:blipFill>
        <p:spPr>
          <a:xfrm>
            <a:off x="1028700" y="2009775"/>
            <a:ext cx="3886200" cy="27908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3715847" y="676215"/>
            <a:ext cx="1416544" cy="1024201"/>
          </a:xfrm>
          <a:prstGeom prst="roundRect">
            <a:avLst/>
          </a:prstGeom>
          <a:solidFill>
            <a:srgbClr val="FFFF00"/>
          </a:solidFill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/>
          <p:cNvSpPr/>
          <p:nvPr/>
        </p:nvSpPr>
        <p:spPr>
          <a:xfrm>
            <a:off x="3736978" y="1056529"/>
            <a:ext cx="228600" cy="26822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3715847" y="1045427"/>
            <a:ext cx="285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FF00"/>
                </a:solidFill>
                <a:latin typeface="Arial Black"/>
                <a:cs typeface="Arial Black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025A50-F3BC-1F44-9195-96E183D9433E}"/>
              </a:ext>
            </a:extLst>
          </p:cNvPr>
          <p:cNvGrpSpPr/>
          <p:nvPr/>
        </p:nvGrpSpPr>
        <p:grpSpPr>
          <a:xfrm>
            <a:off x="368423" y="958929"/>
            <a:ext cx="1149352" cy="461665"/>
            <a:chOff x="1279083" y="971550"/>
            <a:chExt cx="1149352" cy="46166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0EA703D-4FB9-6041-A718-88ACD19E5B88}"/>
                </a:ext>
              </a:extLst>
            </p:cNvPr>
            <p:cNvGrpSpPr/>
            <p:nvPr/>
          </p:nvGrpSpPr>
          <p:grpSpPr>
            <a:xfrm>
              <a:off x="1279083" y="976409"/>
              <a:ext cx="1149352" cy="456806"/>
              <a:chOff x="1212848" y="974377"/>
              <a:chExt cx="1149352" cy="456806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219201" y="974377"/>
                <a:ext cx="1142999" cy="456806"/>
              </a:xfrm>
              <a:prstGeom prst="roundRect">
                <a:avLst/>
              </a:prstGeom>
              <a:gradFill>
                <a:gsLst>
                  <a:gs pos="0">
                    <a:srgbClr val="92D05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 w="28575">
                <a:solidFill>
                  <a:srgbClr val="1A92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225550" y="1064795"/>
                <a:ext cx="228600" cy="26822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12848" y="1056016"/>
                <a:ext cx="28575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FF00"/>
                    </a:solidFill>
                    <a:latin typeface="Arial Black"/>
                    <a:cs typeface="Arial Black"/>
                  </a:rPr>
                  <a:t>1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447801" y="971550"/>
              <a:ext cx="9621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latin typeface="Arial"/>
                  <a:cs typeface="Arial"/>
                </a:rPr>
                <a:t>Large E</a:t>
              </a:r>
              <a:r>
                <a:rPr lang="en-US" sz="1200" b="1" dirty="0">
                  <a:latin typeface="Arial"/>
                  <a:cs typeface="Arial"/>
                </a:rPr>
                <a:t>  </a:t>
              </a:r>
            </a:p>
            <a:p>
              <a:r>
                <a:rPr lang="en-US" sz="1200" b="1" i="1" dirty="0">
                  <a:solidFill>
                    <a:srgbClr val="FF0000"/>
                  </a:solidFill>
                  <a:latin typeface="Arial"/>
                  <a:cs typeface="Arial"/>
                </a:rPr>
                <a:t>LHC, RHIC</a:t>
              </a:r>
              <a:endParaRPr lang="en-US" sz="1200" b="1" i="1" dirty="0">
                <a:solidFill>
                  <a:srgbClr val="8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9521ED-5BFA-EA46-9DAC-F55245E813A3}"/>
              </a:ext>
            </a:extLst>
          </p:cNvPr>
          <p:cNvGrpSpPr/>
          <p:nvPr/>
        </p:nvGrpSpPr>
        <p:grpSpPr>
          <a:xfrm>
            <a:off x="1891983" y="953316"/>
            <a:ext cx="1298849" cy="472984"/>
            <a:chOff x="2466536" y="971550"/>
            <a:chExt cx="1298849" cy="4729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4239EB-FEF3-7F47-9E60-4C59FE1F5D26}"/>
                </a:ext>
              </a:extLst>
            </p:cNvPr>
            <p:cNvGrpSpPr/>
            <p:nvPr/>
          </p:nvGrpSpPr>
          <p:grpSpPr>
            <a:xfrm>
              <a:off x="2466536" y="971550"/>
              <a:ext cx="1162488" cy="456806"/>
              <a:chOff x="2466536" y="971550"/>
              <a:chExt cx="1162488" cy="456806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2466536" y="971550"/>
                <a:ext cx="1162488" cy="456806"/>
              </a:xfrm>
              <a:prstGeom prst="roundRect">
                <a:avLst/>
              </a:prstGeom>
              <a:gradFill>
                <a:gsLst>
                  <a:gs pos="0">
                    <a:schemeClr val="bg2">
                      <a:lumMod val="5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489202" y="1046229"/>
                <a:ext cx="228600" cy="26822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476500" y="1037451"/>
                <a:ext cx="28575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FF00"/>
                    </a:solidFill>
                    <a:latin typeface="Arial Black"/>
                    <a:cs typeface="Arial Black"/>
                  </a:rPr>
                  <a:t>2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837334" y="982869"/>
              <a:ext cx="928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Arial"/>
                  <a:cs typeface="Arial"/>
                </a:rPr>
                <a:t>RHIC</a:t>
              </a:r>
            </a:p>
            <a:p>
              <a:r>
                <a:rPr lang="en-US" sz="1200" b="1" i="1" dirty="0">
                  <a:solidFill>
                    <a:srgbClr val="FF0000"/>
                  </a:solidFill>
                  <a:latin typeface="Arial"/>
                  <a:cs typeface="Arial"/>
                </a:rPr>
                <a:t>SPS</a:t>
              </a:r>
              <a:endParaRPr lang="en-US" sz="1200" b="1" i="1" dirty="0">
                <a:solidFill>
                  <a:srgbClr val="8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055858" y="637347"/>
            <a:ext cx="121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Arial"/>
                <a:cs typeface="Arial"/>
              </a:rPr>
              <a:t>Large μ</a:t>
            </a:r>
            <a:r>
              <a:rPr lang="en-US" sz="1200" b="1" i="1" baseline="-25000" dirty="0">
                <a:latin typeface="Arial"/>
                <a:cs typeface="Arial"/>
              </a:rPr>
              <a:t>B</a:t>
            </a:r>
          </a:p>
          <a:p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FAIR (2025) </a:t>
            </a:r>
          </a:p>
          <a:p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NICA (2020)</a:t>
            </a:r>
          </a:p>
          <a:p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J-PARC (?)</a:t>
            </a:r>
          </a:p>
          <a:p>
            <a:r>
              <a:rPr lang="en-US" sz="1200" b="1" i="1" dirty="0">
                <a:solidFill>
                  <a:srgbClr val="FF0000"/>
                </a:solidFill>
                <a:latin typeface="Arial"/>
                <a:cs typeface="Arial"/>
              </a:rPr>
              <a:t>RHIC(FXT)</a:t>
            </a:r>
            <a:endParaRPr lang="en-US" sz="1200" b="1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 flipH="1" flipV="1">
            <a:off x="1128363" y="1454512"/>
            <a:ext cx="537958" cy="133088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 flipV="1">
            <a:off x="2262781" y="1429818"/>
            <a:ext cx="390525" cy="138026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 flipV="1">
            <a:off x="2773703" y="1578280"/>
            <a:ext cx="915014" cy="129645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7E7C669D-8A98-4A4F-BFD6-E8CE32D6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4088" y="5013536"/>
            <a:ext cx="754964" cy="132353"/>
          </a:xfrm>
        </p:spPr>
        <p:txBody>
          <a:bodyPr/>
          <a:lstStyle/>
          <a:p>
            <a:fld id="{C0F18430-31EE-2041-88D6-7D4CC31ACAB7}" type="slidenum">
              <a:rPr lang="en-US" smtClean="0"/>
              <a:t>3</a:t>
            </a:fld>
            <a:endParaRPr lang="en-US" dirty="0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7E5EAE0F-9407-FE47-90E0-0CED6CC6D65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113" y="5021263"/>
            <a:ext cx="8823325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2196101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They had the electron, we have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Λ</a:t>
            </a:r>
            <a:r>
              <a:rPr lang="en-US" baseline="30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*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30</a:t>
            </a:fld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6711082" y="96845"/>
            <a:ext cx="2456668" cy="232341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c 22"/>
          <p:cNvSpPr>
            <a:spLocks noChangeAspect="1"/>
          </p:cNvSpPr>
          <p:nvPr/>
        </p:nvSpPr>
        <p:spPr>
          <a:xfrm>
            <a:off x="5587373" y="-833295"/>
            <a:ext cx="2627724" cy="2630162"/>
          </a:xfrm>
          <a:prstGeom prst="arc">
            <a:avLst>
              <a:gd name="adj1" fmla="val 21158517"/>
              <a:gd name="adj2" fmla="val 2444974"/>
            </a:avLst>
          </a:prstGeom>
          <a:ln w="38100" cmpd="sng">
            <a:solidFill>
              <a:srgbClr val="FC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>
            <a:spLocks noChangeAspect="1"/>
          </p:cNvSpPr>
          <p:nvPr/>
        </p:nvSpPr>
        <p:spPr>
          <a:xfrm>
            <a:off x="7451913" y="1277723"/>
            <a:ext cx="1455293" cy="1456060"/>
          </a:xfrm>
          <a:prstGeom prst="arc">
            <a:avLst>
              <a:gd name="adj1" fmla="val 14868688"/>
              <a:gd name="adj2" fmla="val 20957137"/>
            </a:avLst>
          </a:prstGeom>
          <a:ln w="38100" cmpd="sng">
            <a:solidFill>
              <a:srgbClr val="FC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277937"/>
              </p:ext>
            </p:extLst>
          </p:nvPr>
        </p:nvGraphicFramePr>
        <p:xfrm>
          <a:off x="8757436" y="1908407"/>
          <a:ext cx="403201" cy="403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97" name="Equation" r:id="rId4" imgW="203200" imgH="203200" progId="Equation.DSMT4">
                  <p:embed/>
                </p:oleObj>
              </mc:Choice>
              <mc:Fallback>
                <p:oleObj name="Equation" r:id="rId4" imgW="203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57436" y="1908407"/>
                        <a:ext cx="403201" cy="403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583817"/>
              </p:ext>
            </p:extLst>
          </p:nvPr>
        </p:nvGraphicFramePr>
        <p:xfrm>
          <a:off x="8235316" y="67420"/>
          <a:ext cx="305720" cy="35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98" name="Equation" r:id="rId6" imgW="139700" imgH="165100" progId="Equation.DSMT4">
                  <p:embed/>
                </p:oleObj>
              </mc:Choice>
              <mc:Fallback>
                <p:oleObj name="Equation" r:id="rId6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35316" y="67420"/>
                        <a:ext cx="305720" cy="358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7685755" y="1353840"/>
            <a:ext cx="188245" cy="13546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526182"/>
              </p:ext>
            </p:extLst>
          </p:nvPr>
        </p:nvGraphicFramePr>
        <p:xfrm>
          <a:off x="6045223" y="1908406"/>
          <a:ext cx="1606694" cy="498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99" name="Equation" r:id="rId8" imgW="736600" imgH="228600" progId="Equation.DSMT4">
                  <p:embed/>
                </p:oleObj>
              </mc:Choice>
              <mc:Fallback>
                <p:oleObj name="Equation" r:id="rId8" imgW="736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45223" y="1908406"/>
                        <a:ext cx="1606694" cy="498629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8575" cmpd="sng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EA10641-65FE-7B42-9C2A-B60B6EEE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819090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C5CCB9-9901-D14F-9647-2BBD47411408}"/>
              </a:ext>
            </a:extLst>
          </p:cNvPr>
          <p:cNvSpPr txBox="1"/>
          <p:nvPr/>
        </p:nvSpPr>
        <p:spPr>
          <a:xfrm>
            <a:off x="47205" y="4323516"/>
            <a:ext cx="7561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*) Strategy to measure global polarization of  produced quarks using spin alignment of vector mesons </a:t>
            </a:r>
          </a:p>
          <a:p>
            <a:r>
              <a:rPr lang="en-US" sz="1400" dirty="0"/>
              <a:t>    was first suggested in </a:t>
            </a:r>
            <a:r>
              <a:rPr lang="cs-CZ" sz="1400" dirty="0"/>
              <a:t>Z.-T. </a:t>
            </a:r>
            <a:r>
              <a:rPr lang="cs-CZ" sz="1400" dirty="0" err="1"/>
              <a:t>Liang</a:t>
            </a:r>
            <a:r>
              <a:rPr lang="cs-CZ" sz="1400" dirty="0"/>
              <a:t> and X.-N. </a:t>
            </a:r>
            <a:r>
              <a:rPr lang="cs-CZ" sz="1400" dirty="0" err="1"/>
              <a:t>Wang</a:t>
            </a:r>
            <a:r>
              <a:rPr lang="cs-CZ" sz="1400" dirty="0"/>
              <a:t>, </a:t>
            </a:r>
            <a:r>
              <a:rPr lang="cs-CZ" sz="1400" dirty="0" err="1"/>
              <a:t>Phys</a:t>
            </a:r>
            <a:r>
              <a:rPr lang="cs-CZ" sz="1400" dirty="0"/>
              <a:t>. </a:t>
            </a:r>
            <a:r>
              <a:rPr lang="cs-CZ" sz="1400" dirty="0" err="1"/>
              <a:t>Lett</a:t>
            </a:r>
            <a:r>
              <a:rPr lang="cs-CZ" sz="1400" dirty="0"/>
              <a:t>. </a:t>
            </a:r>
            <a:r>
              <a:rPr lang="cs-CZ" sz="1400" b="1" dirty="0"/>
              <a:t>B629 </a:t>
            </a:r>
            <a:r>
              <a:rPr lang="cs-CZ" sz="1400" dirty="0"/>
              <a:t>(2005) 20.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157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They had the electron, we have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Λ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6532" y="813894"/>
            <a:ext cx="464340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</a:rPr>
              <a:t>Lambdas are “self-analyzing”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reveal polarization by preferentially emitting daughter proton in spin direction of </a:t>
            </a:r>
            <a:r>
              <a:rPr lang="en-US" sz="2000" dirty="0">
                <a:solidFill>
                  <a:srgbClr val="000000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16410" y="2517789"/>
            <a:ext cx="2290234" cy="2599268"/>
            <a:chOff x="4525433" y="1066799"/>
            <a:chExt cx="2290234" cy="2599268"/>
          </a:xfrm>
        </p:grpSpPr>
        <p:sp>
          <p:nvSpPr>
            <p:cNvPr id="10" name="Rounded Rectangle 9"/>
            <p:cNvSpPr/>
            <p:nvPr/>
          </p:nvSpPr>
          <p:spPr>
            <a:xfrm>
              <a:off x="4525433" y="1066799"/>
              <a:ext cx="2290234" cy="2599268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6622">
              <a:off x="5375204" y="2141510"/>
              <a:ext cx="722720" cy="580585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5851554" y="1600200"/>
              <a:ext cx="515379" cy="87206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0800000" flipV="1">
              <a:off x="5279399" y="2540000"/>
              <a:ext cx="515379" cy="87206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5681134" y="1481666"/>
              <a:ext cx="130578" cy="103293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8215901"/>
                </p:ext>
              </p:extLst>
            </p:nvPr>
          </p:nvGraphicFramePr>
          <p:xfrm>
            <a:off x="5233096" y="1262958"/>
            <a:ext cx="433917" cy="515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877" name="Equation" r:id="rId4" imgW="203200" imgH="241300" progId="Equation.DSMT4">
                    <p:embed/>
                  </p:oleObj>
                </mc:Choice>
                <mc:Fallback>
                  <p:oleObj name="Equation" r:id="rId4" imgW="2032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233096" y="1262958"/>
                          <a:ext cx="433917" cy="5152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884319"/>
                </p:ext>
              </p:extLst>
            </p:nvPr>
          </p:nvGraphicFramePr>
          <p:xfrm>
            <a:off x="6232915" y="1789113"/>
            <a:ext cx="320675" cy="425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878" name="Equation" r:id="rId6" imgW="190500" imgH="254000" progId="Equation.DSMT4">
                    <p:embed/>
                  </p:oleObj>
                </mc:Choice>
                <mc:Fallback>
                  <p:oleObj name="Equation" r:id="rId6" imgW="190500" imgH="254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32915" y="1789113"/>
                          <a:ext cx="320675" cy="4254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2912009"/>
                </p:ext>
              </p:extLst>
            </p:nvPr>
          </p:nvGraphicFramePr>
          <p:xfrm>
            <a:off x="5120078" y="2768600"/>
            <a:ext cx="319087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879" name="Equation" r:id="rId8" imgW="190500" imgH="241300" progId="Equation.DSMT4">
                    <p:embed/>
                  </p:oleObj>
                </mc:Choice>
                <mc:Fallback>
                  <p:oleObj name="Equation" r:id="rId8" imgW="1905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120078" y="2768600"/>
                          <a:ext cx="319087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3668458"/>
                </p:ext>
              </p:extLst>
            </p:nvPr>
          </p:nvGraphicFramePr>
          <p:xfrm>
            <a:off x="5855090" y="1646238"/>
            <a:ext cx="285750" cy="325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880" name="Equation" r:id="rId10" imgW="177800" imgH="203200" progId="Equation.DSMT4">
                    <p:embed/>
                  </p:oleObj>
                </mc:Choice>
                <mc:Fallback>
                  <p:oleObj name="Equation" r:id="rId10" imgW="1778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855090" y="1646238"/>
                          <a:ext cx="285750" cy="3254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Arc 18"/>
            <p:cNvSpPr/>
            <p:nvPr/>
          </p:nvSpPr>
          <p:spPr>
            <a:xfrm>
              <a:off x="5560987" y="1955280"/>
              <a:ext cx="526370" cy="525454"/>
            </a:xfrm>
            <a:prstGeom prst="arc">
              <a:avLst>
                <a:gd name="adj1" fmla="val 15550523"/>
                <a:gd name="adj2" fmla="val 19893245"/>
              </a:avLst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536821"/>
              </p:ext>
            </p:extLst>
          </p:nvPr>
        </p:nvGraphicFramePr>
        <p:xfrm>
          <a:off x="310153" y="2311608"/>
          <a:ext cx="4679993" cy="2413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81" name="Equation" r:id="rId12" imgW="3352800" imgH="1727200" progId="Equation.DSMT4">
                  <p:embed/>
                </p:oleObj>
              </mc:Choice>
              <mc:Fallback>
                <p:oleObj name="Equation" r:id="rId12" imgW="3352800" imgH="172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310153" y="2311608"/>
                        <a:ext cx="4679993" cy="241329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6711082" y="96845"/>
            <a:ext cx="2456668" cy="232341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c 22"/>
          <p:cNvSpPr>
            <a:spLocks noChangeAspect="1"/>
          </p:cNvSpPr>
          <p:nvPr/>
        </p:nvSpPr>
        <p:spPr>
          <a:xfrm>
            <a:off x="5587373" y="-833295"/>
            <a:ext cx="2627724" cy="2630162"/>
          </a:xfrm>
          <a:prstGeom prst="arc">
            <a:avLst>
              <a:gd name="adj1" fmla="val 21158517"/>
              <a:gd name="adj2" fmla="val 2444974"/>
            </a:avLst>
          </a:prstGeom>
          <a:ln w="38100" cmpd="sng">
            <a:solidFill>
              <a:srgbClr val="FC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>
            <a:spLocks noChangeAspect="1"/>
          </p:cNvSpPr>
          <p:nvPr/>
        </p:nvSpPr>
        <p:spPr>
          <a:xfrm>
            <a:off x="7451913" y="1277723"/>
            <a:ext cx="1455293" cy="1456060"/>
          </a:xfrm>
          <a:prstGeom prst="arc">
            <a:avLst>
              <a:gd name="adj1" fmla="val 14868688"/>
              <a:gd name="adj2" fmla="val 20957137"/>
            </a:avLst>
          </a:prstGeom>
          <a:ln w="38100" cmpd="sng">
            <a:solidFill>
              <a:srgbClr val="FC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756900"/>
              </p:ext>
            </p:extLst>
          </p:nvPr>
        </p:nvGraphicFramePr>
        <p:xfrm>
          <a:off x="8757436" y="1908407"/>
          <a:ext cx="403201" cy="403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82" name="Equation" r:id="rId15" imgW="203200" imgH="203200" progId="Equation.DSMT4">
                  <p:embed/>
                </p:oleObj>
              </mc:Choice>
              <mc:Fallback>
                <p:oleObj name="Equation" r:id="rId15" imgW="203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757436" y="1908407"/>
                        <a:ext cx="403201" cy="403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841544"/>
              </p:ext>
            </p:extLst>
          </p:nvPr>
        </p:nvGraphicFramePr>
        <p:xfrm>
          <a:off x="8235316" y="67420"/>
          <a:ext cx="305720" cy="35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83" name="Equation" r:id="rId17" imgW="139700" imgH="165100" progId="Equation.DSMT4">
                  <p:embed/>
                </p:oleObj>
              </mc:Choice>
              <mc:Fallback>
                <p:oleObj name="Equation" r:id="rId17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35316" y="67420"/>
                        <a:ext cx="305720" cy="358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7685755" y="1353840"/>
            <a:ext cx="188245" cy="13546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290861"/>
              </p:ext>
            </p:extLst>
          </p:nvPr>
        </p:nvGraphicFramePr>
        <p:xfrm>
          <a:off x="6045223" y="1908406"/>
          <a:ext cx="1606694" cy="498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84" name="Equation" r:id="rId19" imgW="736600" imgH="228600" progId="Equation.DSMT4">
                  <p:embed/>
                </p:oleObj>
              </mc:Choice>
              <mc:Fallback>
                <p:oleObj name="Equation" r:id="rId19" imgW="736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045223" y="1908406"/>
                        <a:ext cx="1606694" cy="498629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8575" cmpd="sng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E853AC87-ABC0-6C4B-A889-394CA7F0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601973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2366137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32" y="-1592"/>
            <a:ext cx="8851418" cy="763592"/>
          </a:xfrm>
        </p:spPr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Global polarization </a:t>
            </a:r>
            <a:r>
              <a:rPr lang="mr-IN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–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alignment of     with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694144"/>
              </p:ext>
            </p:extLst>
          </p:nvPr>
        </p:nvGraphicFramePr>
        <p:xfrm>
          <a:off x="6555105" y="18994"/>
          <a:ext cx="49657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50" name="Equation" r:id="rId3" imgW="152400" imgH="190500" progId="Equation.DSMT4">
                  <p:embed/>
                </p:oleObj>
              </mc:Choice>
              <mc:Fallback>
                <p:oleObj name="Equation" r:id="rId3" imgW="152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55105" y="18994"/>
                        <a:ext cx="496570" cy="62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539650"/>
              </p:ext>
            </p:extLst>
          </p:nvPr>
        </p:nvGraphicFramePr>
        <p:xfrm>
          <a:off x="7965282" y="-37575"/>
          <a:ext cx="785812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51" name="Equation" r:id="rId5" imgW="241300" imgH="266700" progId="Equation.DSMT4">
                  <p:embed/>
                </p:oleObj>
              </mc:Choice>
              <mc:Fallback>
                <p:oleObj name="Equation" r:id="rId5" imgW="2413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65282" y="-37575"/>
                        <a:ext cx="785812" cy="868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BCFB8F9-BA13-744E-949C-FFE0F44FB8B6}"/>
              </a:ext>
            </a:extLst>
          </p:cNvPr>
          <p:cNvGrpSpPr/>
          <p:nvPr/>
        </p:nvGrpSpPr>
        <p:grpSpPr>
          <a:xfrm>
            <a:off x="225469" y="797983"/>
            <a:ext cx="5384800" cy="3511105"/>
            <a:chOff x="1828800" y="868365"/>
            <a:chExt cx="5384800" cy="35111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928342"/>
              <a:ext cx="5384800" cy="3451128"/>
            </a:xfrm>
            <a:prstGeom prst="rect">
              <a:avLst/>
            </a:prstGeom>
          </p:spPr>
        </p:pic>
        <p:sp>
          <p:nvSpPr>
            <p:cNvPr id="11" name="Notched Right Arrow 10"/>
            <p:cNvSpPr/>
            <p:nvPr/>
          </p:nvSpPr>
          <p:spPr>
            <a:xfrm rot="16200000">
              <a:off x="3873341" y="1469644"/>
              <a:ext cx="978408" cy="286512"/>
            </a:xfrm>
            <a:prstGeom prst="notchedRightArrow">
              <a:avLst/>
            </a:prstGeom>
            <a:solidFill>
              <a:srgbClr val="660066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5872340"/>
                </p:ext>
              </p:extLst>
            </p:nvPr>
          </p:nvGraphicFramePr>
          <p:xfrm>
            <a:off x="2555889" y="868365"/>
            <a:ext cx="163512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652" name="Equation" r:id="rId8" imgW="647700" imgH="266700" progId="Equation.DSMT4">
                    <p:embed/>
                  </p:oleObj>
                </mc:Choice>
                <mc:Fallback>
                  <p:oleObj name="Equation" r:id="rId8" imgW="6477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555889" y="868365"/>
                          <a:ext cx="163512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Plus 11"/>
            <p:cNvSpPr>
              <a:spLocks noChangeAspect="1"/>
            </p:cNvSpPr>
            <p:nvPr/>
          </p:nvSpPr>
          <p:spPr>
            <a:xfrm>
              <a:off x="2555889" y="2838143"/>
              <a:ext cx="606411" cy="613991"/>
            </a:xfrm>
            <a:prstGeom prst="mathPlus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lus 13"/>
            <p:cNvSpPr>
              <a:spLocks noChangeAspect="1"/>
            </p:cNvSpPr>
            <p:nvPr/>
          </p:nvSpPr>
          <p:spPr>
            <a:xfrm>
              <a:off x="5528643" y="1305911"/>
              <a:ext cx="606411" cy="613991"/>
            </a:xfrm>
            <a:prstGeom prst="mathPlus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BA49EA84-2474-694B-9E69-FC22FF8E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98214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641AA3-A620-454D-AD69-DAF428BAF1C3}"/>
              </a:ext>
            </a:extLst>
          </p:cNvPr>
          <p:cNvSpPr/>
          <p:nvPr/>
        </p:nvSpPr>
        <p:spPr>
          <a:xfrm>
            <a:off x="5670116" y="898372"/>
            <a:ext cx="3468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" pitchFamily="2" charset="0"/>
              </a:rPr>
              <a:t>LS </a:t>
            </a:r>
            <a:r>
              <a:rPr lang="cs-CZ" dirty="0" err="1">
                <a:latin typeface="Times" pitchFamily="2" charset="0"/>
              </a:rPr>
              <a:t>coupling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can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generate</a:t>
            </a:r>
            <a:r>
              <a:rPr lang="cs-CZ" dirty="0">
                <a:latin typeface="Times" pitchFamily="2" charset="0"/>
              </a:rPr>
              <a:t> a spin</a:t>
            </a:r>
            <a:r>
              <a:rPr lang="en-US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alignment</a:t>
            </a:r>
            <a:r>
              <a:rPr lang="cs-CZ" dirty="0">
                <a:latin typeface="Times" pitchFamily="2" charset="0"/>
              </a:rPr>
              <a:t>, </a:t>
            </a:r>
            <a:r>
              <a:rPr lang="cs-CZ" dirty="0" err="1">
                <a:latin typeface="Times" pitchFamily="2" charset="0"/>
              </a:rPr>
              <a:t>or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polarization</a:t>
            </a:r>
            <a:r>
              <a:rPr lang="cs-CZ" dirty="0">
                <a:latin typeface="Times" pitchFamily="2" charset="0"/>
              </a:rPr>
              <a:t>, </a:t>
            </a:r>
            <a:r>
              <a:rPr lang="cs-CZ" dirty="0" err="1">
                <a:latin typeface="Times" pitchFamily="2" charset="0"/>
              </a:rPr>
              <a:t>along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the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direction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of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the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vorticity</a:t>
            </a:r>
            <a:r>
              <a:rPr lang="cs-CZ" dirty="0">
                <a:latin typeface="Times" pitchFamily="2" charset="0"/>
              </a:rPr>
              <a:t> in </a:t>
            </a:r>
            <a:r>
              <a:rPr lang="cs-CZ" dirty="0" err="1">
                <a:latin typeface="Times" pitchFamily="2" charset="0"/>
              </a:rPr>
              <a:t>the</a:t>
            </a:r>
            <a:r>
              <a:rPr lang="en-US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local</a:t>
            </a:r>
            <a:r>
              <a:rPr lang="cs-CZ" dirty="0">
                <a:latin typeface="Times" pitchFamily="2" charset="0"/>
              </a:rPr>
              <a:t> fluid cell, </a:t>
            </a:r>
            <a:r>
              <a:rPr lang="cs-CZ" dirty="0" err="1">
                <a:latin typeface="Times" pitchFamily="2" charset="0"/>
              </a:rPr>
              <a:t>which</a:t>
            </a:r>
            <a:r>
              <a:rPr lang="cs-CZ" dirty="0">
                <a:latin typeface="Times" pitchFamily="2" charset="0"/>
              </a:rPr>
              <a:t>, </a:t>
            </a:r>
            <a:r>
              <a:rPr lang="cs-CZ" dirty="0" err="1">
                <a:latin typeface="Times" pitchFamily="2" charset="0"/>
              </a:rPr>
              <a:t>when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averaged</a:t>
            </a:r>
            <a:r>
              <a:rPr lang="en-US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over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the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entire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system</a:t>
            </a:r>
            <a:r>
              <a:rPr lang="cs-CZ" dirty="0">
                <a:latin typeface="Times" pitchFamily="2" charset="0"/>
              </a:rPr>
              <a:t>, </a:t>
            </a:r>
            <a:r>
              <a:rPr lang="cs-CZ" dirty="0" err="1">
                <a:latin typeface="Times" pitchFamily="2" charset="0"/>
              </a:rPr>
              <a:t>is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parallel</a:t>
            </a:r>
            <a:r>
              <a:rPr lang="cs-CZ" dirty="0">
                <a:latin typeface="Times" pitchFamily="2" charset="0"/>
              </a:rPr>
              <a:t> to </a:t>
            </a:r>
            <a:r>
              <a:rPr lang="cs-CZ" b="1" i="1" dirty="0" err="1">
                <a:latin typeface="Times" pitchFamily="2" charset="0"/>
              </a:rPr>
              <a:t>J</a:t>
            </a:r>
            <a:r>
              <a:rPr lang="cs-CZ" baseline="-25000" dirty="0" err="1">
                <a:latin typeface="Times" pitchFamily="2" charset="0"/>
              </a:rPr>
              <a:t>sys</a:t>
            </a:r>
            <a:r>
              <a:rPr lang="cs-CZ" dirty="0">
                <a:latin typeface="Times" pitchFamily="2" charset="0"/>
              </a:rPr>
              <a:t>. </a:t>
            </a:r>
            <a:endParaRPr lang="en-US" dirty="0">
              <a:latin typeface="Times" pitchFamily="2" charset="0"/>
            </a:endParaRPr>
          </a:p>
          <a:p>
            <a:endParaRPr lang="cs-CZ" dirty="0">
              <a:latin typeface="Times" pitchFamily="2" charset="0"/>
            </a:endParaRPr>
          </a:p>
          <a:p>
            <a:pPr marL="285750" indent="-285750">
              <a:buFont typeface=".HiraKakuInterface-W3"/>
              <a:buChar char="⇒"/>
            </a:pPr>
            <a:r>
              <a:rPr lang="en-US" dirty="0">
                <a:latin typeface="Times" pitchFamily="2" charset="0"/>
              </a:rPr>
              <a:t>P</a:t>
            </a:r>
            <a:r>
              <a:rPr lang="cs-CZ" dirty="0" err="1">
                <a:latin typeface="Times" pitchFamily="2" charset="0"/>
              </a:rPr>
              <a:t>olarization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measurements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of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hadrons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emitted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from</a:t>
            </a:r>
            <a:r>
              <a:rPr lang="en-US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the</a:t>
            </a:r>
            <a:r>
              <a:rPr lang="cs-CZ" dirty="0">
                <a:latin typeface="Times" pitchFamily="2" charset="0"/>
              </a:rPr>
              <a:t> fluid </a:t>
            </a:r>
            <a:r>
              <a:rPr lang="cs-CZ" dirty="0" err="1">
                <a:latin typeface="Times" pitchFamily="2" charset="0"/>
              </a:rPr>
              <a:t>can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be</a:t>
            </a:r>
            <a:r>
              <a:rPr lang="cs-CZ" dirty="0">
                <a:latin typeface="Times" pitchFamily="2" charset="0"/>
              </a:rPr>
              <a:t> </a:t>
            </a:r>
            <a:r>
              <a:rPr lang="cs-CZ" dirty="0" err="1">
                <a:latin typeface="Times" pitchFamily="2" charset="0"/>
              </a:rPr>
              <a:t>used</a:t>
            </a:r>
            <a:r>
              <a:rPr lang="cs-CZ" dirty="0">
                <a:latin typeface="Times" pitchFamily="2" charset="0"/>
              </a:rPr>
              <a:t> to </a:t>
            </a:r>
            <a:r>
              <a:rPr lang="cs-CZ" dirty="0" err="1">
                <a:latin typeface="Times" pitchFamily="2" charset="0"/>
              </a:rPr>
              <a:t>determine</a:t>
            </a:r>
            <a:r>
              <a:rPr lang="en-US" dirty="0">
                <a:latin typeface="Times" pitchFamily="2" charset="0"/>
              </a:rPr>
              <a:t> </a:t>
            </a:r>
            <a:r>
              <a:rPr lang="en-US" dirty="0">
                <a:latin typeface="Symbol" pitchFamily="2" charset="2"/>
              </a:rPr>
              <a:t>w</a:t>
            </a:r>
            <a:r>
              <a:rPr lang="cs-CZ" dirty="0">
                <a:latin typeface="Helvetica" pitchFamily="2" charset="0"/>
              </a:rPr>
              <a:t> ≡</a:t>
            </a:r>
            <a:r>
              <a:rPr lang="en-US" dirty="0">
                <a:latin typeface="Helvetica" pitchFamily="2" charset="0"/>
              </a:rPr>
              <a:t> </a:t>
            </a:r>
            <a:r>
              <a:rPr lang="cs-CZ" dirty="0">
                <a:latin typeface="Helvetica" pitchFamily="2" charset="0"/>
              </a:rPr>
              <a:t>|</a:t>
            </a:r>
            <a:r>
              <a:rPr lang="en-US" dirty="0">
                <a:latin typeface="Helvetica" pitchFamily="2" charset="0"/>
              </a:rPr>
              <a:t>𝛚</a:t>
            </a:r>
            <a:r>
              <a:rPr lang="cs-CZ" dirty="0">
                <a:latin typeface="Helvetica" pitchFamily="2" charset="0"/>
              </a:rPr>
              <a:t>|</a:t>
            </a:r>
            <a:r>
              <a:rPr lang="cs-CZ" dirty="0">
                <a:latin typeface="Times" pitchFamily="2" charset="0"/>
              </a:rPr>
              <a:t>.</a:t>
            </a:r>
            <a:endParaRPr lang="cs-CZ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32" y="-1592"/>
            <a:ext cx="8851418" cy="763592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Global polarization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945505" y="927642"/>
          <a:ext cx="60960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05" name="Equation" r:id="rId3" imgW="241300" imgH="266700" progId="Equation.DSMT4">
                  <p:embed/>
                </p:oleObj>
              </mc:Choice>
              <mc:Fallback>
                <p:oleObj name="Equation" r:id="rId3" imgW="241300" imgH="2667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5505" y="927642"/>
                        <a:ext cx="60960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SoapBubbleVortex.jpg"/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2900" y="1511300"/>
            <a:ext cx="4800600" cy="2667000"/>
          </a:xfrm>
          <a:prstGeom prst="ellipse">
            <a:avLst/>
          </a:prstGeom>
          <a:effectLst>
            <a:softEdge rad="520700"/>
          </a:effectLst>
        </p:spPr>
      </p:pic>
      <p:sp>
        <p:nvSpPr>
          <p:cNvPr id="11" name="Notched Right Arrow 10"/>
          <p:cNvSpPr/>
          <p:nvPr/>
        </p:nvSpPr>
        <p:spPr>
          <a:xfrm rot="16200000">
            <a:off x="6209157" y="1609344"/>
            <a:ext cx="978408" cy="286512"/>
          </a:xfrm>
          <a:prstGeom prst="notchedRightArrow">
            <a:avLst/>
          </a:prstGeom>
          <a:solidFill>
            <a:srgbClr val="66006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773" y="69039"/>
            <a:ext cx="1103297" cy="1295526"/>
            <a:chOff x="7425267" y="952113"/>
            <a:chExt cx="1718733" cy="1950673"/>
          </a:xfrm>
        </p:grpSpPr>
        <p:sp>
          <p:nvSpPr>
            <p:cNvPr id="16" name="Rounded Rectangle 15"/>
            <p:cNvSpPr/>
            <p:nvPr/>
          </p:nvSpPr>
          <p:spPr>
            <a:xfrm>
              <a:off x="7425267" y="952113"/>
              <a:ext cx="1718733" cy="1950673"/>
            </a:xfrm>
            <a:prstGeom prst="roundRect">
              <a:avLst/>
            </a:prstGeom>
            <a:solidFill>
              <a:srgbClr val="000000">
                <a:alpha val="7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6622">
              <a:off x="7593471" y="1091750"/>
              <a:ext cx="722720" cy="58058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541">
              <a:off x="7624236" y="2085202"/>
              <a:ext cx="722720" cy="580585"/>
            </a:xfrm>
            <a:prstGeom prst="rect">
              <a:avLst/>
            </a:prstGeom>
          </p:spPr>
        </p:pic>
        <p:graphicFrame>
          <p:nvGraphicFramePr>
            <p:cNvPr id="19" name="Object 18"/>
            <p:cNvGraphicFramePr>
              <a:graphicFrameLocks noChangeAspect="1"/>
            </p:cNvGraphicFramePr>
            <p:nvPr>
              <p:extLst/>
            </p:nvPr>
          </p:nvGraphicFramePr>
          <p:xfrm>
            <a:off x="8448124" y="1134280"/>
            <a:ext cx="501650" cy="543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906" name="Equation" r:id="rId7" imgW="152400" imgH="165100" progId="Equation.DSMT4">
                    <p:embed/>
                  </p:oleObj>
                </mc:Choice>
                <mc:Fallback>
                  <p:oleObj name="Equation" r:id="rId7" imgW="152400" imgH="16510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448124" y="1134280"/>
                          <a:ext cx="501650" cy="5434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8475432" y="2079134"/>
            <a:ext cx="501650" cy="625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907" name="Equation" r:id="rId9" imgW="152400" imgH="190500" progId="Equation.DSMT4">
                    <p:embed/>
                  </p:oleObj>
                </mc:Choice>
                <mc:Fallback>
                  <p:oleObj name="Equation" r:id="rId9" imgW="152400" imgH="190500" progId="Equation.DSMT4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475432" y="2079134"/>
                          <a:ext cx="501650" cy="625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346">
            <a:off x="5416053" y="1353615"/>
            <a:ext cx="514828" cy="4135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346">
            <a:off x="8158906" y="2357154"/>
            <a:ext cx="514828" cy="4135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346">
            <a:off x="4672637" y="1582581"/>
            <a:ext cx="514828" cy="4135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6771">
            <a:off x="4378402" y="3092184"/>
            <a:ext cx="514828" cy="4135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4812">
            <a:off x="7963864" y="1304538"/>
            <a:ext cx="514828" cy="4135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1202">
            <a:off x="6164295" y="3644503"/>
            <a:ext cx="442213" cy="3552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7102">
            <a:off x="7338149" y="3252628"/>
            <a:ext cx="514828" cy="4135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553">
            <a:off x="4966870" y="947019"/>
            <a:ext cx="514828" cy="4135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136">
            <a:off x="8657699" y="1515051"/>
            <a:ext cx="514828" cy="4135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402">
            <a:off x="5447072" y="3726846"/>
            <a:ext cx="514828" cy="4135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707">
            <a:off x="6593438" y="3154684"/>
            <a:ext cx="514828" cy="4135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653">
            <a:off x="4143036" y="1908240"/>
            <a:ext cx="514828" cy="4135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344">
            <a:off x="8251491" y="3046617"/>
            <a:ext cx="514828" cy="4135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579">
            <a:off x="6883084" y="979818"/>
            <a:ext cx="514828" cy="413578"/>
          </a:xfrm>
          <a:prstGeom prst="rect">
            <a:avLst/>
          </a:prstGeom>
        </p:spPr>
      </p:pic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114300" y="1603382"/>
          <a:ext cx="3513138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08" name="Equation" r:id="rId13" imgW="1917700" imgH="546100" progId="Equation.DSMT4">
                  <p:embed/>
                </p:oleObj>
              </mc:Choice>
              <mc:Fallback>
                <p:oleObj name="Equation" r:id="rId13" imgW="1917700" imgH="54610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4300" y="1603382"/>
                        <a:ext cx="3513138" cy="1001713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C3F4E61E-9A87-1A4C-9432-123BA2BD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35583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</p:spTree>
    <p:extLst>
      <p:ext uri="{BB962C8B-B14F-4D97-AF65-F5344CB8AC3E}">
        <p14:creationId xmlns:p14="http://schemas.microsoft.com/office/powerpoint/2010/main" val="191905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32" y="-1592"/>
            <a:ext cx="8851418" cy="763592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Global polarization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6056313" y="1022357"/>
          <a:ext cx="38576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10" name="Equation" r:id="rId3" imgW="152400" imgH="190500" progId="Equation.DSMT4">
                  <p:embed/>
                </p:oleObj>
              </mc:Choice>
              <mc:Fallback>
                <p:oleObj name="Equation" r:id="rId3" imgW="152400" imgH="1905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56313" y="1022357"/>
                        <a:ext cx="385762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SoapBubbleVortex.jpg"/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2900" y="1511300"/>
            <a:ext cx="4800600" cy="2667000"/>
          </a:xfrm>
          <a:prstGeom prst="ellipse">
            <a:avLst/>
          </a:prstGeom>
          <a:effectLst>
            <a:softEdge rad="520700"/>
          </a:effectLst>
        </p:spPr>
      </p:pic>
      <p:sp>
        <p:nvSpPr>
          <p:cNvPr id="11" name="Notched Right Arrow 10"/>
          <p:cNvSpPr/>
          <p:nvPr/>
        </p:nvSpPr>
        <p:spPr>
          <a:xfrm rot="16200000">
            <a:off x="6209157" y="1609344"/>
            <a:ext cx="978408" cy="286512"/>
          </a:xfrm>
          <a:prstGeom prst="notchedRightArrow">
            <a:avLst/>
          </a:prstGeom>
          <a:solidFill>
            <a:srgbClr val="66006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773" y="69039"/>
            <a:ext cx="1103297" cy="1295526"/>
            <a:chOff x="7425267" y="952113"/>
            <a:chExt cx="1718733" cy="1950673"/>
          </a:xfrm>
        </p:grpSpPr>
        <p:sp>
          <p:nvSpPr>
            <p:cNvPr id="16" name="Rounded Rectangle 15"/>
            <p:cNvSpPr/>
            <p:nvPr/>
          </p:nvSpPr>
          <p:spPr>
            <a:xfrm>
              <a:off x="7425267" y="952113"/>
              <a:ext cx="1718733" cy="1950673"/>
            </a:xfrm>
            <a:prstGeom prst="roundRect">
              <a:avLst/>
            </a:prstGeom>
            <a:solidFill>
              <a:srgbClr val="000000">
                <a:alpha val="7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6622">
              <a:off x="7593471" y="1091750"/>
              <a:ext cx="722720" cy="58058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541">
              <a:off x="7624236" y="2085202"/>
              <a:ext cx="722720" cy="580585"/>
            </a:xfrm>
            <a:prstGeom prst="rect">
              <a:avLst/>
            </a:prstGeom>
          </p:spPr>
        </p:pic>
        <p:graphicFrame>
          <p:nvGraphicFramePr>
            <p:cNvPr id="19" name="Object 18"/>
            <p:cNvGraphicFramePr>
              <a:graphicFrameLocks noChangeAspect="1"/>
            </p:cNvGraphicFramePr>
            <p:nvPr>
              <p:extLst/>
            </p:nvPr>
          </p:nvGraphicFramePr>
          <p:xfrm>
            <a:off x="8448124" y="1134280"/>
            <a:ext cx="501650" cy="543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111" name="Equation" r:id="rId8" imgW="152400" imgH="165100" progId="Equation.DSMT4">
                    <p:embed/>
                  </p:oleObj>
                </mc:Choice>
                <mc:Fallback>
                  <p:oleObj name="Equation" r:id="rId8" imgW="152400" imgH="16510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448124" y="1134280"/>
                          <a:ext cx="501650" cy="5434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8475432" y="2079134"/>
            <a:ext cx="501650" cy="625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112" name="Equation" r:id="rId10" imgW="152400" imgH="190500" progId="Equation.DSMT4">
                    <p:embed/>
                  </p:oleObj>
                </mc:Choice>
                <mc:Fallback>
                  <p:oleObj name="Equation" r:id="rId10" imgW="152400" imgH="190500" progId="Equation.DSMT4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475432" y="2079134"/>
                          <a:ext cx="501650" cy="625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654" flipV="1">
            <a:off x="5416053" y="1353615"/>
            <a:ext cx="514828" cy="4135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654" flipV="1">
            <a:off x="8158906" y="2357154"/>
            <a:ext cx="514828" cy="4135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654" flipV="1">
            <a:off x="4672637" y="1582581"/>
            <a:ext cx="514828" cy="4135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3229" flipV="1">
            <a:off x="4378402" y="3092184"/>
            <a:ext cx="514828" cy="4135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5188" flipV="1">
            <a:off x="7963864" y="1304538"/>
            <a:ext cx="514828" cy="4135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8798" flipV="1">
            <a:off x="6164295" y="3644503"/>
            <a:ext cx="442213" cy="3552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2898" flipV="1">
            <a:off x="7338149" y="3252628"/>
            <a:ext cx="514828" cy="4135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553">
            <a:off x="4966870" y="947019"/>
            <a:ext cx="514828" cy="4135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136">
            <a:off x="8657699" y="1515051"/>
            <a:ext cx="514828" cy="4135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402">
            <a:off x="5447072" y="3726846"/>
            <a:ext cx="514828" cy="4135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707">
            <a:off x="6593438" y="3154684"/>
            <a:ext cx="514828" cy="4135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653">
            <a:off x="4143036" y="1908240"/>
            <a:ext cx="514828" cy="4135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344">
            <a:off x="8251491" y="3046617"/>
            <a:ext cx="514828" cy="4135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579">
            <a:off x="6883084" y="979818"/>
            <a:ext cx="514828" cy="413578"/>
          </a:xfrm>
          <a:prstGeom prst="rect">
            <a:avLst/>
          </a:prstGeom>
        </p:spPr>
      </p:pic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114300" y="1603382"/>
          <a:ext cx="3513138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13" name="Equation" r:id="rId14" imgW="1917700" imgH="546100" progId="Equation.DSMT4">
                  <p:embed/>
                </p:oleObj>
              </mc:Choice>
              <mc:Fallback>
                <p:oleObj name="Equation" r:id="rId14" imgW="1917700" imgH="54610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4300" y="1603382"/>
                        <a:ext cx="3513138" cy="1001713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95732" y="3031679"/>
          <a:ext cx="353853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14" name="Equation" r:id="rId16" imgW="1930400" imgH="584200" progId="Equation.DSMT4">
                  <p:embed/>
                </p:oleObj>
              </mc:Choice>
              <mc:Fallback>
                <p:oleObj name="Equation" r:id="rId16" imgW="1930400" imgH="58420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5732" y="3031679"/>
                        <a:ext cx="3538538" cy="106997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42966" y="4508500"/>
            <a:ext cx="2935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Both effects may be active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0B18D734-B02B-5F4C-BDEF-29970489D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822722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4E295-2554-7542-8390-8D59CB3A367B}"/>
              </a:ext>
            </a:extLst>
          </p:cNvPr>
          <p:cNvSpPr txBox="1"/>
          <p:nvPr/>
        </p:nvSpPr>
        <p:spPr>
          <a:xfrm>
            <a:off x="114300" y="4292342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Symbol" pitchFamily="2" charset="2"/>
              </a:rPr>
              <a:t>N.B. </a:t>
            </a:r>
            <a:r>
              <a:rPr lang="cs-CZ" sz="1600" dirty="0" err="1">
                <a:latin typeface="Symbol" pitchFamily="2" charset="2"/>
              </a:rPr>
              <a:t>m</a:t>
            </a:r>
            <a:r>
              <a:rPr lang="cs-CZ" sz="1600" baseline="-25000" dirty="0" err="1">
                <a:latin typeface="Symbol" pitchFamily="2" charset="2"/>
              </a:rPr>
              <a:t>L</a:t>
            </a:r>
            <a:r>
              <a:rPr lang="cs-CZ" sz="1600" baseline="-25000" dirty="0">
                <a:latin typeface="Symbol" pitchFamily="2" charset="2"/>
              </a:rPr>
              <a:t> </a:t>
            </a:r>
            <a:r>
              <a:rPr lang="cs-CZ" sz="1600" dirty="0"/>
              <a:t>= </a:t>
            </a:r>
            <a:r>
              <a:rPr lang="cs-CZ" sz="1600" dirty="0">
                <a:solidFill>
                  <a:srgbClr val="FF0000"/>
                </a:solidFill>
              </a:rPr>
              <a:t>−</a:t>
            </a:r>
            <a:r>
              <a:rPr lang="cs-CZ" sz="1600" dirty="0"/>
              <a:t>0.613 ± 0.04</a:t>
            </a:r>
            <a:r>
              <a:rPr lang="cs-CZ" sz="1600" dirty="0">
                <a:latin typeface="Symbol" pitchFamily="2" charset="2"/>
              </a:rPr>
              <a:t> </a:t>
            </a:r>
            <a:r>
              <a:rPr lang="cs-CZ" sz="1600" dirty="0" err="1">
                <a:latin typeface="Symbol" pitchFamily="2" charset="2"/>
              </a:rPr>
              <a:t>m</a:t>
            </a:r>
            <a:r>
              <a:rPr lang="cs-CZ" sz="1600" baseline="-25000" dirty="0" err="1">
                <a:latin typeface="Symbol" pitchFamily="2" charset="2"/>
              </a:rPr>
              <a:t>N</a:t>
            </a:r>
            <a:endParaRPr lang="cs-CZ" sz="1600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6782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0870" y="35902"/>
            <a:ext cx="8762999" cy="542373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Contributors to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Global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Polarization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/>
              <a:t>35</a:t>
            </a:fld>
            <a:r>
              <a:rPr lang="en-US"/>
              <a:t> / 60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1616" y="3027428"/>
            <a:ext cx="8365049" cy="1946174"/>
          </a:xfrm>
          <a:prstGeom prst="rect">
            <a:avLst/>
          </a:prstGeom>
          <a:solidFill>
            <a:srgbClr val="00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Tx/>
              <a:buChar char="•"/>
              <a:tabLst>
                <a:tab pos="3429000" algn="l"/>
              </a:tabLst>
            </a:pPr>
            <a:r>
              <a:rPr lang="en-US" sz="2000" u="sng" dirty="0">
                <a:solidFill>
                  <a:schemeClr val="bg1"/>
                </a:solidFill>
              </a:rPr>
              <a:t>Vortical</a:t>
            </a:r>
            <a:r>
              <a:rPr lang="en-US" sz="2000" dirty="0">
                <a:solidFill>
                  <a:schemeClr val="bg1"/>
                </a:solidFill>
              </a:rPr>
              <a:t>: 		        </a:t>
            </a:r>
            <a:r>
              <a:rPr lang="en-US" sz="2000" u="sng" dirty="0">
                <a:solidFill>
                  <a:schemeClr val="bg1"/>
                </a:solidFill>
              </a:rPr>
              <a:t>Magnetic</a:t>
            </a:r>
          </a:p>
          <a:p>
            <a:pPr marL="285750" indent="-285750">
              <a:lnSpc>
                <a:spcPct val="110000"/>
              </a:lnSpc>
              <a:spcBef>
                <a:spcPts val="3600"/>
              </a:spcBef>
              <a:buFontTx/>
              <a:buChar char="•"/>
              <a:tabLst>
                <a:tab pos="3429000" algn="l"/>
              </a:tabLst>
            </a:pPr>
            <a:r>
              <a:rPr lang="en-US" sz="2000" u="sng" dirty="0">
                <a:solidFill>
                  <a:schemeClr val="bg1"/>
                </a:solidFill>
              </a:rPr>
              <a:t>Polarization w/ </a:t>
            </a:r>
            <a:r>
              <a:rPr lang="en-US" sz="2000" i="1" u="sng" dirty="0">
                <a:solidFill>
                  <a:schemeClr val="bg1"/>
                </a:solidFill>
              </a:rPr>
              <a:t>production</a:t>
            </a:r>
            <a:r>
              <a:rPr lang="en-US" sz="2000" u="sng" dirty="0">
                <a:solidFill>
                  <a:schemeClr val="bg1"/>
                </a:solidFill>
              </a:rPr>
              <a:t> plane</a:t>
            </a:r>
            <a:r>
              <a:rPr lang="en-US" sz="2000" dirty="0">
                <a:solidFill>
                  <a:schemeClr val="bg1"/>
                </a:solidFill>
              </a:rPr>
              <a:t>:	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Tx/>
              <a:buChar char="•"/>
              <a:tabLst>
                <a:tab pos="3429000" algn="l"/>
              </a:tabLst>
            </a:pPr>
            <a:r>
              <a:rPr lang="en-US" dirty="0">
                <a:solidFill>
                  <a:srgbClr val="FF53FF"/>
                </a:solidFill>
              </a:rPr>
              <a:t>No integrated effect at </a:t>
            </a:r>
            <a:r>
              <a:rPr lang="en-US" dirty="0" err="1">
                <a:solidFill>
                  <a:srgbClr val="FF53FF"/>
                </a:solidFill>
              </a:rPr>
              <a:t>midrapidity</a:t>
            </a:r>
            <a:r>
              <a:rPr lang="en-US" dirty="0">
                <a:solidFill>
                  <a:srgbClr val="FF53FF"/>
                </a:solidFill>
              </a:rPr>
              <a:t> for Lambda</a:t>
            </a:r>
          </a:p>
          <a:p>
            <a:pPr marL="742950" lvl="1" indent="-285750">
              <a:lnSpc>
                <a:spcPct val="110000"/>
              </a:lnSpc>
              <a:buFontTx/>
              <a:buChar char="•"/>
              <a:tabLst>
                <a:tab pos="3429000" algn="l"/>
              </a:tabLst>
            </a:pPr>
            <a:r>
              <a:rPr lang="en-US" dirty="0">
                <a:solidFill>
                  <a:schemeClr val="bg1"/>
                </a:solidFill>
              </a:rPr>
              <a:t>no effect </a:t>
            </a:r>
            <a:r>
              <a:rPr lang="en-US" i="1" dirty="0">
                <a:solidFill>
                  <a:schemeClr val="bg1"/>
                </a:solidFill>
              </a:rPr>
              <a:t>at all</a:t>
            </a:r>
            <a:r>
              <a:rPr lang="en-US" dirty="0">
                <a:solidFill>
                  <a:schemeClr val="bg1"/>
                </a:solidFill>
              </a:rPr>
              <a:t> for </a:t>
            </a:r>
            <a:r>
              <a:rPr lang="en-US" dirty="0" err="1">
                <a:solidFill>
                  <a:schemeClr val="bg1"/>
                </a:solidFill>
              </a:rPr>
              <a:t>AntiLambdas</a:t>
            </a:r>
            <a:r>
              <a:rPr lang="en-US" sz="2000" dirty="0">
                <a:solidFill>
                  <a:srgbClr val="BFBFBF"/>
                </a:solidFill>
              </a:rPr>
              <a:t>		</a:t>
            </a: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162301"/>
              </p:ext>
            </p:extLst>
          </p:nvPr>
        </p:nvGraphicFramePr>
        <p:xfrm>
          <a:off x="1714385" y="3120628"/>
          <a:ext cx="2293441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05" name="Equation" r:id="rId3" imgW="1282700" imgH="279400" progId="Equation.DSMT4">
                  <p:embed/>
                </p:oleObj>
              </mc:Choice>
              <mc:Fallback>
                <p:oleObj name="Equation" r:id="rId3" imgW="12827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4385" y="3120628"/>
                        <a:ext cx="2293441" cy="433388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865737"/>
              </p:ext>
            </p:extLst>
          </p:nvPr>
        </p:nvGraphicFramePr>
        <p:xfrm>
          <a:off x="5899154" y="4219575"/>
          <a:ext cx="138459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06" name="Equation" r:id="rId5" imgW="774700" imgH="266700" progId="Equation.DSMT4">
                  <p:embed/>
                </p:oleObj>
              </mc:Choice>
              <mc:Fallback>
                <p:oleObj name="Equation" r:id="rId5" imgW="7747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9154" y="4219575"/>
                        <a:ext cx="1384590" cy="414338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696050"/>
              </p:ext>
            </p:extLst>
          </p:nvPr>
        </p:nvGraphicFramePr>
        <p:xfrm>
          <a:off x="5744448" y="3120628"/>
          <a:ext cx="2293441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07" name="Equation" r:id="rId7" imgW="1282700" imgH="279400" progId="Equation.DSMT4">
                  <p:embed/>
                </p:oleObj>
              </mc:Choice>
              <mc:Fallback>
                <p:oleObj name="Equation" r:id="rId7" imgW="12827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44448" y="3120628"/>
                        <a:ext cx="2293441" cy="433388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ounded Rectangle 47"/>
          <p:cNvSpPr/>
          <p:nvPr/>
        </p:nvSpPr>
        <p:spPr>
          <a:xfrm>
            <a:off x="781949" y="612294"/>
            <a:ext cx="7545536" cy="232442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arallelogram 48"/>
          <p:cNvSpPr/>
          <p:nvPr/>
        </p:nvSpPr>
        <p:spPr>
          <a:xfrm>
            <a:off x="1531384" y="1475023"/>
            <a:ext cx="5197492" cy="1389314"/>
          </a:xfrm>
          <a:prstGeom prst="parallelogram">
            <a:avLst>
              <a:gd name="adj" fmla="val 1048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cxnSpLocks noChangeAspect="1"/>
          </p:cNvCxnSpPr>
          <p:nvPr/>
        </p:nvCxnSpPr>
        <p:spPr>
          <a:xfrm>
            <a:off x="2283385" y="2000019"/>
            <a:ext cx="4054233" cy="0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 noChangeAspect="1"/>
          </p:cNvCxnSpPr>
          <p:nvPr/>
        </p:nvCxnSpPr>
        <p:spPr>
          <a:xfrm flipV="1">
            <a:off x="3093346" y="2004821"/>
            <a:ext cx="11853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 noChangeAspect="1"/>
          </p:cNvCxnSpPr>
          <p:nvPr/>
        </p:nvCxnSpPr>
        <p:spPr>
          <a:xfrm flipH="1" flipV="1">
            <a:off x="4244817" y="2004821"/>
            <a:ext cx="11853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V="1">
            <a:off x="3555361" y="1475023"/>
            <a:ext cx="1417590" cy="1075394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1202">
            <a:off x="5915450" y="1491036"/>
            <a:ext cx="326811" cy="31282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1202">
            <a:off x="2398942" y="2045490"/>
            <a:ext cx="332016" cy="31282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8798" flipV="1">
            <a:off x="4992504" y="2284675"/>
            <a:ext cx="348902" cy="31282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8798" flipV="1">
            <a:off x="3122230" y="1492408"/>
            <a:ext cx="259602" cy="31282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3127215" y="1930166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862304" y="1942867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4278679" y="1798079"/>
            <a:ext cx="1769536" cy="1892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271221"/>
              </p:ext>
            </p:extLst>
          </p:nvPr>
        </p:nvGraphicFramePr>
        <p:xfrm>
          <a:off x="5168244" y="1585723"/>
          <a:ext cx="333274" cy="270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08" name="Equation" r:id="rId13" imgW="152400" imgH="165100" progId="Equation.DSMT4">
                  <p:embed/>
                </p:oleObj>
              </mc:Choice>
              <mc:Fallback>
                <p:oleObj name="Equation" r:id="rId13" imgW="1524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68244" y="1585723"/>
                        <a:ext cx="333274" cy="270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Up Arrow 66"/>
          <p:cNvSpPr/>
          <p:nvPr/>
        </p:nvSpPr>
        <p:spPr>
          <a:xfrm>
            <a:off x="6132880" y="1310631"/>
            <a:ext cx="118531" cy="546771"/>
          </a:xfrm>
          <a:prstGeom prst="upArrow">
            <a:avLst/>
          </a:prstGeom>
          <a:solidFill>
            <a:srgbClr val="F000FF"/>
          </a:solidFill>
          <a:ln>
            <a:solidFill>
              <a:srgbClr val="C6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>
            <a:off x="2432950" y="1622294"/>
            <a:ext cx="118531" cy="546771"/>
          </a:xfrm>
          <a:prstGeom prst="upArrow">
            <a:avLst/>
          </a:prstGeom>
          <a:solidFill>
            <a:srgbClr val="F000FF"/>
          </a:solidFill>
          <a:ln>
            <a:solidFill>
              <a:srgbClr val="C6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Up Arrow 68"/>
          <p:cNvSpPr/>
          <p:nvPr/>
        </p:nvSpPr>
        <p:spPr>
          <a:xfrm flipV="1">
            <a:off x="5168247" y="2219865"/>
            <a:ext cx="118531" cy="546771"/>
          </a:xfrm>
          <a:prstGeom prst="upArrow">
            <a:avLst/>
          </a:prstGeom>
          <a:solidFill>
            <a:srgbClr val="F000FF"/>
          </a:solidFill>
          <a:ln>
            <a:solidFill>
              <a:srgbClr val="C6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Up Arrow 69"/>
          <p:cNvSpPr/>
          <p:nvPr/>
        </p:nvSpPr>
        <p:spPr>
          <a:xfrm flipV="1">
            <a:off x="3318297" y="1264005"/>
            <a:ext cx="118531" cy="546771"/>
          </a:xfrm>
          <a:prstGeom prst="upArrow">
            <a:avLst/>
          </a:prstGeom>
          <a:solidFill>
            <a:srgbClr val="F000FF"/>
          </a:solidFill>
          <a:ln>
            <a:solidFill>
              <a:srgbClr val="C6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897766"/>
              </p:ext>
            </p:extLst>
          </p:nvPr>
        </p:nvGraphicFramePr>
        <p:xfrm>
          <a:off x="6304441" y="2392527"/>
          <a:ext cx="1875884" cy="280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09" name="Equation" r:id="rId15" imgW="1765300" imgH="254000" progId="Equation.DSMT4">
                  <p:embed/>
                </p:oleObj>
              </mc:Choice>
              <mc:Fallback>
                <p:oleObj name="Equation" r:id="rId15" imgW="17653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04441" y="2392527"/>
                        <a:ext cx="1875884" cy="280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948270" y="623351"/>
            <a:ext cx="735392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Known effect in </a:t>
            </a:r>
            <a:r>
              <a:rPr lang="en-US" dirty="0" err="1"/>
              <a:t>p+p</a:t>
            </a:r>
            <a:r>
              <a:rPr lang="en-US" dirty="0"/>
              <a:t> collisions  [e.g. Bunce </a:t>
            </a:r>
            <a:r>
              <a:rPr lang="en-US" i="1" dirty="0"/>
              <a:t>et al.</a:t>
            </a:r>
            <a:r>
              <a:rPr lang="en-US" dirty="0"/>
              <a:t>, PRL 36 (1976) 1113]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dirty="0"/>
              <a:t>Lambda polarization at </a:t>
            </a:r>
            <a:r>
              <a:rPr lang="en-US" i="1" dirty="0"/>
              <a:t>forward</a:t>
            </a:r>
            <a:r>
              <a:rPr lang="en-US" dirty="0"/>
              <a:t> rapidity relative to </a:t>
            </a:r>
            <a:r>
              <a:rPr lang="en-US" i="1" dirty="0"/>
              <a:t>production plane</a:t>
            </a:r>
            <a:endParaRPr lang="en-US" dirty="0"/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C664F6EC-07B7-5746-93BD-51C59B78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505940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</p:spTree>
    <p:extLst>
      <p:ext uri="{BB962C8B-B14F-4D97-AF65-F5344CB8AC3E}">
        <p14:creationId xmlns:p14="http://schemas.microsoft.com/office/powerpoint/2010/main" val="934459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STARSchmahWhiteBackground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45" y="63076"/>
            <a:ext cx="4077265" cy="2812203"/>
          </a:xfrm>
          <a:prstGeom prst="roundRect">
            <a:avLst>
              <a:gd name="adj" fmla="val 0"/>
            </a:avLst>
          </a:prstGeom>
        </p:spPr>
      </p:pic>
      <p:pic>
        <p:nvPicPr>
          <p:cNvPr id="6" name="Picture 5" descr="Fig1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04" y="75776"/>
            <a:ext cx="4707268" cy="2783149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436005"/>
              </p:ext>
            </p:extLst>
          </p:nvPr>
        </p:nvGraphicFramePr>
        <p:xfrm>
          <a:off x="0" y="2951877"/>
          <a:ext cx="4034721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74" name="Equation" r:id="rId5" imgW="2628900" imgH="241300" progId="Equation.DSMT4">
                  <p:embed/>
                </p:oleObj>
              </mc:Choice>
              <mc:Fallback>
                <p:oleObj name="Equation" r:id="rId5" imgW="26289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951877"/>
                        <a:ext cx="4034721" cy="360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411340"/>
              </p:ext>
            </p:extLst>
          </p:nvPr>
        </p:nvGraphicFramePr>
        <p:xfrm>
          <a:off x="4509019" y="2932990"/>
          <a:ext cx="4411452" cy="373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75" name="Equation" r:id="rId7" imgW="3149600" imgH="266700" progId="Equation.DSMT4">
                  <p:embed/>
                </p:oleObj>
              </mc:Choice>
              <mc:Fallback>
                <p:oleObj name="Equation" r:id="rId7" imgW="31496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9019" y="2932990"/>
                        <a:ext cx="4411452" cy="3737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861730"/>
              </p:ext>
            </p:extLst>
          </p:nvPr>
        </p:nvGraphicFramePr>
        <p:xfrm>
          <a:off x="2917550" y="3425322"/>
          <a:ext cx="3182938" cy="480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76" name="Equation" r:id="rId9" imgW="1765300" imgH="266700" progId="Equation.DSMT4">
                  <p:embed/>
                </p:oleObj>
              </mc:Choice>
              <mc:Fallback>
                <p:oleObj name="Equation" r:id="rId9" imgW="17653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2917550" y="3425322"/>
                        <a:ext cx="3182938" cy="4807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69AB13D-4735-4946-B5AF-19D00917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35583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</p:spTree>
    <p:extLst>
      <p:ext uri="{BB962C8B-B14F-4D97-AF65-F5344CB8AC3E}">
        <p14:creationId xmlns:p14="http://schemas.microsoft.com/office/powerpoint/2010/main" val="1775506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 descr="STARSchmahWhiteBackground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45" y="63076"/>
            <a:ext cx="4077265" cy="2812203"/>
          </a:xfrm>
          <a:prstGeom prst="roundRect">
            <a:avLst>
              <a:gd name="adj" fmla="val 0"/>
            </a:avLst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444560"/>
              </p:ext>
            </p:extLst>
          </p:nvPr>
        </p:nvGraphicFramePr>
        <p:xfrm>
          <a:off x="0" y="2951877"/>
          <a:ext cx="4034721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4" name="Equation" r:id="rId4" imgW="2628900" imgH="241300" progId="Equation.DSMT4">
                  <p:embed/>
                </p:oleObj>
              </mc:Choice>
              <mc:Fallback>
                <p:oleObj name="Equation" r:id="rId4" imgW="26289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951877"/>
                        <a:ext cx="4034721" cy="360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55760A1-162F-B349-B7BB-572B2306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55800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AE6E4C-DE05-C34B-BF1E-0CEAD83F9242}"/>
              </a:ext>
            </a:extLst>
          </p:cNvPr>
          <p:cNvGrpSpPr/>
          <p:nvPr/>
        </p:nvGrpSpPr>
        <p:grpSpPr>
          <a:xfrm>
            <a:off x="4613753" y="125259"/>
            <a:ext cx="4153806" cy="3824615"/>
            <a:chOff x="4613753" y="125259"/>
            <a:chExt cx="4153806" cy="3824615"/>
          </a:xfrm>
        </p:grpSpPr>
        <p:sp>
          <p:nvSpPr>
            <p:cNvPr id="12" name="AutoShape 2" descr="Dotted grid">
              <a:extLst>
                <a:ext uri="{FF2B5EF4-FFF2-40B4-BE49-F238E27FC236}">
                  <a16:creationId xmlns:a16="http://schemas.microsoft.com/office/drawing/2014/main" id="{CCF6AEE1-D3EC-F54C-BA9E-5C7ABDAED9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13753" y="125259"/>
              <a:ext cx="4153806" cy="3824615"/>
            </a:xfrm>
            <a:prstGeom prst="roundRect">
              <a:avLst>
                <a:gd name="adj" fmla="val 3042"/>
              </a:avLst>
            </a:prstGeom>
            <a:solidFill>
              <a:schemeClr val="tx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5DDC46B7-D279-9C4C-BFC1-2CCAD0F05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lum/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5" t="4534" r="19077" b="7595"/>
            <a:stretch>
              <a:fillRect/>
            </a:stretch>
          </p:blipFill>
          <p:spPr>
            <a:xfrm>
              <a:off x="4682178" y="200281"/>
              <a:ext cx="4032000" cy="36458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E5D189F-BD41-2E40-9B33-6E6A24E538DA}"/>
              </a:ext>
            </a:extLst>
          </p:cNvPr>
          <p:cNvSpPr/>
          <p:nvPr/>
        </p:nvSpPr>
        <p:spPr>
          <a:xfrm>
            <a:off x="4682178" y="40703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hangingPunct="0"/>
            <a:r>
              <a:rPr lang="en-US" dirty="0">
                <a:latin typeface="Times New Roman" panose="02020603050405020304" pitchFamily="18" charset="0"/>
                <a:ea typeface="Droid Sans Fallback" pitchFamily="2"/>
                <a:cs typeface="Times New Roman" panose="02020603050405020304" pitchFamily="18" charset="0"/>
              </a:rPr>
              <a:t>Lambdas are found topologically using identified protons and </a:t>
            </a:r>
            <a:r>
              <a:rPr lang="en-US" dirty="0" err="1">
                <a:latin typeface="Times New Roman" panose="02020603050405020304" pitchFamily="18" charset="0"/>
                <a:ea typeface="Droid Sans Fallback" pitchFamily="2"/>
                <a:cs typeface="Times New Roman" panose="02020603050405020304" pitchFamily="18" charset="0"/>
              </a:rPr>
              <a:t>pions</a:t>
            </a:r>
            <a:endParaRPr lang="en-US" dirty="0">
              <a:latin typeface="Times New Roman" panose="02020603050405020304" pitchFamily="18" charset="0"/>
              <a:ea typeface="Droid Sans Fallback" pitchFamily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51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38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6191B-04EB-5F4F-B33A-DAA37ADC3D41}"/>
              </a:ext>
            </a:extLst>
          </p:cNvPr>
          <p:cNvGrpSpPr/>
          <p:nvPr/>
        </p:nvGrpSpPr>
        <p:grpSpPr>
          <a:xfrm>
            <a:off x="11759" y="105946"/>
            <a:ext cx="4271818" cy="2946399"/>
            <a:chOff x="51243" y="85330"/>
            <a:chExt cx="4271818" cy="2946399"/>
          </a:xfrm>
        </p:grpSpPr>
        <p:sp>
          <p:nvSpPr>
            <p:cNvPr id="15" name="AutoShape 2" descr="Dotted grid">
              <a:extLst>
                <a:ext uri="{FF2B5EF4-FFF2-40B4-BE49-F238E27FC236}">
                  <a16:creationId xmlns:a16="http://schemas.microsoft.com/office/drawing/2014/main" id="{AB31A212-A6A7-7D40-93B7-41F8DA3C604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243" y="85330"/>
              <a:ext cx="4271818" cy="2946399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1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25845" y="135078"/>
              <a:ext cx="4147132" cy="2858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032" y="188865"/>
              <a:ext cx="3740999" cy="274856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-426160" y="1165110"/>
              <a:ext cx="1470274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Event plane resolution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857BB1C-F3CA-5349-A36A-68DEC3F55540}"/>
              </a:ext>
            </a:extLst>
          </p:cNvPr>
          <p:cNvGrpSpPr/>
          <p:nvPr/>
        </p:nvGrpSpPr>
        <p:grpSpPr>
          <a:xfrm>
            <a:off x="4467244" y="105945"/>
            <a:ext cx="4647527" cy="2946399"/>
            <a:chOff x="4362546" y="-5638"/>
            <a:chExt cx="4804112" cy="2946399"/>
          </a:xfrm>
        </p:grpSpPr>
        <p:sp>
          <p:nvSpPr>
            <p:cNvPr id="16" name="AutoShape 2" descr="Dotted grid">
              <a:extLst>
                <a:ext uri="{FF2B5EF4-FFF2-40B4-BE49-F238E27FC236}">
                  <a16:creationId xmlns:a16="http://schemas.microsoft.com/office/drawing/2014/main" id="{E0882B13-B01B-F645-8775-9BA9439E45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62546" y="-5638"/>
              <a:ext cx="4804112" cy="2946399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11" name="Picture 10" descr="Fig1b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004" y="104655"/>
              <a:ext cx="4707268" cy="2783149"/>
            </a:xfrm>
            <a:prstGeom prst="rect">
              <a:avLst/>
            </a:prstGeom>
          </p:spPr>
        </p:pic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273973"/>
              </p:ext>
            </p:extLst>
          </p:nvPr>
        </p:nvGraphicFramePr>
        <p:xfrm>
          <a:off x="51243" y="3125201"/>
          <a:ext cx="5373529" cy="1877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98" name="Equation" r:id="rId5" imgW="4051300" imgH="1549400" progId="Equation.DSMT4">
                  <p:embed/>
                </p:oleObj>
              </mc:Choice>
              <mc:Fallback>
                <p:oleObj name="Equation" r:id="rId5" imgW="4051300" imgH="154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243" y="3125201"/>
                        <a:ext cx="5373529" cy="1877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13309" y="3218117"/>
                <a:ext cx="3435305" cy="1438855"/>
              </a:xfrm>
              <a:prstGeom prst="rect">
                <a:avLst/>
              </a:prstGeom>
              <a:solidFill>
                <a:srgbClr val="D9D9D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Event-plane resolution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𝐸𝑃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cs typeface="Times New Roman" panose="02020603050405020304" pitchFamily="18" charset="0"/>
                  </a:rPr>
                  <a:t>obtained f</a:t>
                </a:r>
                <a:r>
                  <a:rPr lang="cs-CZ" sz="1400" dirty="0" err="1"/>
                  <a:t>rom</a:t>
                </a:r>
                <a:r>
                  <a:rPr lang="cs-CZ" sz="1400" dirty="0"/>
                  <a:t> </a:t>
                </a:r>
                <a:r>
                  <a:rPr lang="cs-CZ" sz="1400" dirty="0" err="1"/>
                  <a:t>correlation</a:t>
                </a:r>
                <a:r>
                  <a:rPr lang="cs-CZ" sz="1400" dirty="0"/>
                  <a:t> </a:t>
                </a:r>
                <a:r>
                  <a:rPr lang="cs-CZ" sz="1400" dirty="0" err="1"/>
                  <a:t>of</a:t>
                </a:r>
                <a:r>
                  <a:rPr lang="cs-CZ" sz="1400" dirty="0"/>
                  <a:t> </a:t>
                </a:r>
                <a:r>
                  <a:rPr lang="cs-CZ" sz="1400" dirty="0" err="1"/>
                  <a:t>two</a:t>
                </a:r>
                <a:r>
                  <a:rPr lang="cs-CZ" sz="1400" dirty="0"/>
                  <a:t> </a:t>
                </a:r>
                <a:r>
                  <a:rPr lang="cs-CZ" sz="1400" dirty="0" err="1"/>
                  <a:t>event</a:t>
                </a:r>
                <a:r>
                  <a:rPr lang="cs-CZ" sz="1400" dirty="0"/>
                  <a:t> plane </a:t>
                </a:r>
                <a:r>
                  <a:rPr lang="cs-CZ" sz="1400" dirty="0" err="1"/>
                  <a:t>vectors</a:t>
                </a:r>
                <a:r>
                  <a:rPr lang="cs-CZ" sz="1400" dirty="0"/>
                  <a:t> </a:t>
                </a:r>
                <a:r>
                  <a:rPr lang="en-US" sz="1400" dirty="0"/>
                  <a:t>of </a:t>
                </a:r>
                <a:r>
                  <a:rPr lang="cs-CZ" sz="1400" dirty="0" err="1"/>
                  <a:t>two</a:t>
                </a:r>
                <a:r>
                  <a:rPr lang="cs-CZ" sz="1400" dirty="0"/>
                  <a:t> </a:t>
                </a:r>
                <a:r>
                  <a:rPr lang="cs-CZ" sz="1400" dirty="0" err="1"/>
                  <a:t>random</a:t>
                </a:r>
                <a:r>
                  <a:rPr lang="cs-CZ" sz="1400" dirty="0"/>
                  <a:t> sub-</a:t>
                </a:r>
                <a:r>
                  <a:rPr lang="cs-CZ" sz="1400" dirty="0" err="1"/>
                  <a:t>events</a:t>
                </a:r>
                <a:endParaRPr lang="cs-CZ" sz="1400" dirty="0"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•"/>
                </a:pPr>
                <a:r>
                  <a:rPr lang="en-US" sz="1400" dirty="0"/>
                  <a:t>best for mid-central collisions</a:t>
                </a:r>
              </a:p>
              <a:p>
                <a:pPr marL="285750" indent="-285750">
                  <a:buFontTx/>
                  <a:buChar char="•"/>
                </a:pPr>
                <a:r>
                  <a:rPr lang="en-US" sz="1400" dirty="0"/>
                  <a:t>significantly worse at higher energy</a:t>
                </a:r>
              </a:p>
              <a:p>
                <a:pPr marL="285750" indent="-285750">
                  <a:buFontTx/>
                  <a:buChar char="•"/>
                </a:pPr>
                <a:r>
                  <a:rPr lang="en-US" sz="1400" dirty="0" err="1"/>
                  <a:t>errorbars</a:t>
                </a:r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309" y="3218117"/>
                <a:ext cx="3435305" cy="1438855"/>
              </a:xfrm>
              <a:prstGeom prst="rect">
                <a:avLst/>
              </a:prstGeom>
              <a:blipFill>
                <a:blip r:embed="rId7"/>
                <a:stretch>
                  <a:fillRect l="-369" b="-26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766931"/>
              </p:ext>
            </p:extLst>
          </p:nvPr>
        </p:nvGraphicFramePr>
        <p:xfrm>
          <a:off x="6956476" y="4282368"/>
          <a:ext cx="1698692" cy="46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99" name="Equation" r:id="rId8" imgW="1193800" imgH="330200" progId="Equation.DSMT4">
                  <p:embed/>
                </p:oleObj>
              </mc:Choice>
              <mc:Fallback>
                <p:oleObj name="Equation" r:id="rId8" imgW="1193800" imgH="33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56476" y="4282368"/>
                        <a:ext cx="1698692" cy="469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D4B39AA0-1D1F-E441-87B0-CEE312F1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643409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</p:spTree>
    <p:extLst>
      <p:ext uri="{BB962C8B-B14F-4D97-AF65-F5344CB8AC3E}">
        <p14:creationId xmlns:p14="http://schemas.microsoft.com/office/powerpoint/2010/main" val="3274608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otted grid">
            <a:extLst>
              <a:ext uri="{FF2B5EF4-FFF2-40B4-BE49-F238E27FC236}">
                <a16:creationId xmlns:a16="http://schemas.microsoft.com/office/drawing/2014/main" id="{9169188C-DBC4-3C4C-883E-C80F93F7A9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5891" y="622300"/>
            <a:ext cx="4288355" cy="4378536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First global polarization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PH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3" y="744684"/>
            <a:ext cx="4176000" cy="4215409"/>
          </a:xfrm>
          <a:prstGeom prst="roundRect">
            <a:avLst>
              <a:gd name="adj" fmla="val 8021"/>
            </a:avLst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4300" y="812800"/>
            <a:ext cx="44830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en-US" dirty="0"/>
              <a:t>Systematic uncertainty (dominated by </a:t>
            </a:r>
            <a:r>
              <a:rPr lang="en-US" dirty="0" err="1"/>
              <a:t>combinatori</a:t>
            </a:r>
            <a:r>
              <a:rPr lang="cs-CZ" dirty="0"/>
              <a:t>al</a:t>
            </a:r>
            <a:r>
              <a:rPr lang="en-US" dirty="0"/>
              <a:t> background) small relative </a:t>
            </a:r>
            <a:r>
              <a:rPr lang="cs-CZ" dirty="0"/>
              <a:t>   </a:t>
            </a:r>
            <a:r>
              <a:rPr lang="en-US" dirty="0"/>
              <a:t>to statistical uncertainty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vortical</a:t>
            </a:r>
            <a:r>
              <a:rPr lang="en-US" dirty="0"/>
              <a:t> coupling dominant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endParaRPr lang="en-US" dirty="0"/>
          </a:p>
          <a:p>
            <a:pPr marL="177800" indent="-177800">
              <a:spcBef>
                <a:spcPts val="1800"/>
              </a:spcBef>
              <a:buFont typeface="Arial"/>
              <a:buChar char="•"/>
            </a:pPr>
            <a:r>
              <a:rPr lang="en-US" dirty="0"/>
              <a:t>tantalizing suggestion (but no claim!) of additional </a:t>
            </a:r>
            <a:r>
              <a:rPr lang="en-US" dirty="0">
                <a:solidFill>
                  <a:srgbClr val="0000FF"/>
                </a:solidFill>
              </a:rPr>
              <a:t>magnetic</a:t>
            </a:r>
            <a:r>
              <a:rPr lang="en-US" dirty="0"/>
              <a:t> coupling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endParaRPr lang="en-US" dirty="0"/>
          </a:p>
          <a:p>
            <a:pPr marL="177800" indent="-177800">
              <a:spcBef>
                <a:spcPts val="1800"/>
              </a:spcBef>
              <a:buFont typeface="Arial"/>
              <a:buChar char="•"/>
            </a:pPr>
            <a:r>
              <a:rPr lang="en-US" dirty="0"/>
              <a:t>Signal falls with energy (large </a:t>
            </a:r>
            <a:r>
              <a:rPr lang="en-US" dirty="0" err="1"/>
              <a:t>errorbars</a:t>
            </a:r>
            <a:r>
              <a:rPr lang="en-US" dirty="0"/>
              <a:t>...)</a:t>
            </a:r>
          </a:p>
          <a:p>
            <a:pPr marL="635000" lvl="1" indent="-177800">
              <a:buFont typeface="Arial"/>
              <a:buChar char="•"/>
            </a:pPr>
            <a:r>
              <a:rPr lang="en-US" dirty="0"/>
              <a:t>previous “null” result in line with the trend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895834"/>
              </p:ext>
            </p:extLst>
          </p:nvPr>
        </p:nvGraphicFramePr>
        <p:xfrm>
          <a:off x="1174750" y="2197100"/>
          <a:ext cx="1318126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3" name="Equation" r:id="rId4" imgW="736600" imgH="241300" progId="Equation.DSMT4">
                  <p:embed/>
                </p:oleObj>
              </mc:Choice>
              <mc:Fallback>
                <p:oleObj name="Equation" r:id="rId4" imgW="7366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4750" y="2197100"/>
                        <a:ext cx="1318126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436159"/>
              </p:ext>
            </p:extLst>
          </p:nvPr>
        </p:nvGraphicFramePr>
        <p:xfrm>
          <a:off x="1155700" y="3403600"/>
          <a:ext cx="14081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4" name="Equation" r:id="rId6" imgW="787400" imgH="241300" progId="Equation.DSMT4">
                  <p:embed/>
                </p:oleObj>
              </mc:Choice>
              <mc:Fallback>
                <p:oleObj name="Equation" r:id="rId6" imgW="7874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55700" y="3403600"/>
                        <a:ext cx="1408113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83DF2A5-ABB1-AD49-875D-31EE510E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685479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CCA523-6004-AD44-9F60-A70A4D51689E}"/>
              </a:ext>
            </a:extLst>
          </p:cNvPr>
          <p:cNvSpPr txBox="1"/>
          <p:nvPr/>
        </p:nvSpPr>
        <p:spPr>
          <a:xfrm>
            <a:off x="4951549" y="4667288"/>
            <a:ext cx="2359941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STAR Collaboration, Nature 548 </a:t>
            </a:r>
            <a:r>
              <a:rPr lang="en-US" sz="1000" b="1" dirty="0"/>
              <a:t>62</a:t>
            </a:r>
            <a:r>
              <a:rPr lang="en-US" sz="1000" dirty="0"/>
              <a:t> (2017)</a:t>
            </a:r>
          </a:p>
        </p:txBody>
      </p:sp>
      <p:pic>
        <p:nvPicPr>
          <p:cNvPr id="13" name="Picture 12" descr="STAR-logo-base-red.gif">
            <a:extLst>
              <a:ext uri="{FF2B5EF4-FFF2-40B4-BE49-F238E27FC236}">
                <a16:creationId xmlns:a16="http://schemas.microsoft.com/office/drawing/2014/main" id="{AD34A3D8-8BD5-E44D-9E67-81E9517EE4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3060" cy="67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536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2758977" y="4577767"/>
            <a:ext cx="41904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World’s  (second) largest operational heavy-ion collider</a:t>
            </a:r>
          </a:p>
          <a:p>
            <a:pPr algn="ctr"/>
            <a:r>
              <a:rPr lang="en-US" sz="1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World’s largest polarized proton collider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50721" y="802157"/>
            <a:ext cx="7859268" cy="3784997"/>
            <a:chOff x="315" y="720"/>
            <a:chExt cx="5157" cy="3179"/>
          </a:xfrm>
          <a:effectLst/>
        </p:grpSpPr>
        <p:pic>
          <p:nvPicPr>
            <p:cNvPr id="37376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5" y="720"/>
              <a:ext cx="5157" cy="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3764" name="Text Box 4"/>
            <p:cNvSpPr txBox="1">
              <a:spLocks noChangeArrowheads="1"/>
            </p:cNvSpPr>
            <p:nvPr/>
          </p:nvSpPr>
          <p:spPr bwMode="auto">
            <a:xfrm>
              <a:off x="2705" y="1237"/>
              <a:ext cx="707" cy="34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1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RHIC</a:t>
              </a:r>
            </a:p>
          </p:txBody>
        </p:sp>
        <p:sp>
          <p:nvSpPr>
            <p:cNvPr id="373765" name="Text Box 5"/>
            <p:cNvSpPr txBox="1">
              <a:spLocks noChangeArrowheads="1"/>
            </p:cNvSpPr>
            <p:nvPr/>
          </p:nvSpPr>
          <p:spPr bwMode="auto">
            <a:xfrm>
              <a:off x="3892" y="1180"/>
              <a:ext cx="847" cy="2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5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BRAHMS</a:t>
              </a:r>
            </a:p>
          </p:txBody>
        </p:sp>
        <p:sp>
          <p:nvSpPr>
            <p:cNvPr id="373766" name="Text Box 6"/>
            <p:cNvSpPr txBox="1">
              <a:spLocks noChangeArrowheads="1"/>
            </p:cNvSpPr>
            <p:nvPr/>
          </p:nvSpPr>
          <p:spPr bwMode="auto">
            <a:xfrm>
              <a:off x="1715" y="1148"/>
              <a:ext cx="846" cy="2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5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PHOBOS</a:t>
              </a:r>
            </a:p>
          </p:txBody>
        </p:sp>
        <p:sp>
          <p:nvSpPr>
            <p:cNvPr id="373767" name="Text Box 7"/>
            <p:cNvSpPr txBox="1">
              <a:spLocks noChangeArrowheads="1"/>
            </p:cNvSpPr>
            <p:nvPr/>
          </p:nvSpPr>
          <p:spPr bwMode="auto">
            <a:xfrm>
              <a:off x="1002" y="1401"/>
              <a:ext cx="757" cy="2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5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PHENIX</a:t>
              </a:r>
            </a:p>
          </p:txBody>
        </p:sp>
        <p:sp>
          <p:nvSpPr>
            <p:cNvPr id="373768" name="Text Box 8"/>
            <p:cNvSpPr txBox="1">
              <a:spLocks noChangeArrowheads="1"/>
            </p:cNvSpPr>
            <p:nvPr/>
          </p:nvSpPr>
          <p:spPr bwMode="auto">
            <a:xfrm>
              <a:off x="2244" y="1526"/>
              <a:ext cx="574" cy="2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5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STAR</a:t>
              </a:r>
            </a:p>
          </p:txBody>
        </p:sp>
        <p:sp>
          <p:nvSpPr>
            <p:cNvPr id="373769" name="Text Box 9"/>
            <p:cNvSpPr txBox="1">
              <a:spLocks noChangeArrowheads="1"/>
            </p:cNvSpPr>
            <p:nvPr/>
          </p:nvSpPr>
          <p:spPr bwMode="auto">
            <a:xfrm>
              <a:off x="1114" y="2494"/>
              <a:ext cx="645" cy="34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1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AGS</a:t>
              </a:r>
            </a:p>
          </p:txBody>
        </p:sp>
        <p:sp>
          <p:nvSpPr>
            <p:cNvPr id="373770" name="Oval 10"/>
            <p:cNvSpPr>
              <a:spLocks noChangeArrowheads="1"/>
            </p:cNvSpPr>
            <p:nvPr/>
          </p:nvSpPr>
          <p:spPr bwMode="auto">
            <a:xfrm>
              <a:off x="706" y="957"/>
              <a:ext cx="4455" cy="9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71" name="Rectangle 11"/>
            <p:cNvSpPr>
              <a:spLocks noChangeArrowheads="1"/>
            </p:cNvSpPr>
            <p:nvPr/>
          </p:nvSpPr>
          <p:spPr bwMode="auto">
            <a:xfrm>
              <a:off x="2244" y="1776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72" name="Rectangle 12"/>
            <p:cNvSpPr>
              <a:spLocks noChangeArrowheads="1"/>
            </p:cNvSpPr>
            <p:nvPr/>
          </p:nvSpPr>
          <p:spPr bwMode="auto">
            <a:xfrm>
              <a:off x="618" y="1424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73" name="Rectangle 13"/>
            <p:cNvSpPr>
              <a:spLocks noChangeArrowheads="1"/>
            </p:cNvSpPr>
            <p:nvPr/>
          </p:nvSpPr>
          <p:spPr bwMode="auto">
            <a:xfrm>
              <a:off x="1972" y="869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74" name="Rectangle 14"/>
            <p:cNvSpPr>
              <a:spLocks noChangeArrowheads="1"/>
            </p:cNvSpPr>
            <p:nvPr/>
          </p:nvSpPr>
          <p:spPr bwMode="auto">
            <a:xfrm>
              <a:off x="4694" y="1122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75" name="Oval 15"/>
            <p:cNvSpPr>
              <a:spLocks noChangeArrowheads="1"/>
            </p:cNvSpPr>
            <p:nvPr/>
          </p:nvSpPr>
          <p:spPr bwMode="auto">
            <a:xfrm>
              <a:off x="890" y="2494"/>
              <a:ext cx="1081" cy="3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76" name="Line 16"/>
            <p:cNvSpPr>
              <a:spLocks noChangeShapeType="1"/>
            </p:cNvSpPr>
            <p:nvPr/>
          </p:nvSpPr>
          <p:spPr bwMode="auto">
            <a:xfrm>
              <a:off x="730" y="2586"/>
              <a:ext cx="224" cy="3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77" name="Line 17"/>
            <p:cNvSpPr>
              <a:spLocks noChangeShapeType="1"/>
            </p:cNvSpPr>
            <p:nvPr/>
          </p:nvSpPr>
          <p:spPr bwMode="auto">
            <a:xfrm>
              <a:off x="1592" y="3369"/>
              <a:ext cx="1777" cy="1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78" name="Line 18"/>
            <p:cNvSpPr>
              <a:spLocks noChangeShapeType="1"/>
            </p:cNvSpPr>
            <p:nvPr/>
          </p:nvSpPr>
          <p:spPr bwMode="auto">
            <a:xfrm flipV="1">
              <a:off x="1917" y="2002"/>
              <a:ext cx="393" cy="2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79" name="Arc 19"/>
            <p:cNvSpPr>
              <a:spLocks/>
            </p:cNvSpPr>
            <p:nvPr/>
          </p:nvSpPr>
          <p:spPr bwMode="auto">
            <a:xfrm flipV="1">
              <a:off x="1727" y="1918"/>
              <a:ext cx="583" cy="84"/>
            </a:xfrm>
            <a:custGeom>
              <a:avLst/>
              <a:gdLst>
                <a:gd name="G0" fmla="+- 0 0 0"/>
                <a:gd name="G1" fmla="+- 3165 0 0"/>
                <a:gd name="G2" fmla="+- 21600 0 0"/>
                <a:gd name="T0" fmla="*/ 21366 w 21600"/>
                <a:gd name="T1" fmla="*/ 0 h 13185"/>
                <a:gd name="T2" fmla="*/ 19135 w 21600"/>
                <a:gd name="T3" fmla="*/ 13185 h 13185"/>
                <a:gd name="T4" fmla="*/ 0 w 21600"/>
                <a:gd name="T5" fmla="*/ 3165 h 13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3185" fill="none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</a:path>
                <a:path w="21600" h="13185" stroke="0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  <a:lnTo>
                    <a:pt x="0" y="3165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80" name="Arc 20"/>
            <p:cNvSpPr>
              <a:spLocks/>
            </p:cNvSpPr>
            <p:nvPr/>
          </p:nvSpPr>
          <p:spPr bwMode="auto">
            <a:xfrm flipH="1">
              <a:off x="2306" y="1937"/>
              <a:ext cx="305" cy="179"/>
            </a:xfrm>
            <a:custGeom>
              <a:avLst/>
              <a:gdLst>
                <a:gd name="G0" fmla="+- 2114 0 0"/>
                <a:gd name="G1" fmla="+- 21600 0 0"/>
                <a:gd name="G2" fmla="+- 21600 0 0"/>
                <a:gd name="T0" fmla="*/ 0 w 19051"/>
                <a:gd name="T1" fmla="*/ 104 h 21600"/>
                <a:gd name="T2" fmla="*/ 19051 w 19051"/>
                <a:gd name="T3" fmla="*/ 8196 h 21600"/>
                <a:gd name="T4" fmla="*/ 2114 w 1905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051" h="21600" fill="none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</a:path>
                <a:path w="19051" h="21600" stroke="0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  <a:lnTo>
                    <a:pt x="2114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81" name="Oval 21"/>
            <p:cNvSpPr>
              <a:spLocks noChangeArrowheads="1"/>
            </p:cNvSpPr>
            <p:nvPr/>
          </p:nvSpPr>
          <p:spPr bwMode="auto">
            <a:xfrm>
              <a:off x="722" y="2494"/>
              <a:ext cx="224" cy="12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82" name="Line 22"/>
            <p:cNvSpPr>
              <a:spLocks noChangeShapeType="1"/>
            </p:cNvSpPr>
            <p:nvPr/>
          </p:nvSpPr>
          <p:spPr bwMode="auto">
            <a:xfrm>
              <a:off x="954" y="2981"/>
              <a:ext cx="638" cy="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83" name="Line 23"/>
            <p:cNvSpPr>
              <a:spLocks noChangeShapeType="1"/>
            </p:cNvSpPr>
            <p:nvPr/>
          </p:nvSpPr>
          <p:spPr bwMode="auto">
            <a:xfrm>
              <a:off x="1919" y="2273"/>
              <a:ext cx="52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3784" name="Text Box 24"/>
            <p:cNvSpPr txBox="1">
              <a:spLocks noChangeArrowheads="1"/>
            </p:cNvSpPr>
            <p:nvPr/>
          </p:nvSpPr>
          <p:spPr bwMode="auto">
            <a:xfrm>
              <a:off x="2489" y="3487"/>
              <a:ext cx="943" cy="2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5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TANDEMS</a:t>
              </a:r>
            </a:p>
          </p:txBody>
        </p:sp>
      </p:grpSp>
      <p:sp>
        <p:nvSpPr>
          <p:cNvPr id="373785" name="Oval 25"/>
          <p:cNvSpPr>
            <a:spLocks noChangeArrowheads="1"/>
          </p:cNvSpPr>
          <p:nvPr/>
        </p:nvSpPr>
        <p:spPr bwMode="auto">
          <a:xfrm>
            <a:off x="3951732" y="2168163"/>
            <a:ext cx="114300" cy="1143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3786" name="Oval 26"/>
          <p:cNvSpPr>
            <a:spLocks noChangeArrowheads="1"/>
          </p:cNvSpPr>
          <p:nvPr/>
        </p:nvSpPr>
        <p:spPr bwMode="auto">
          <a:xfrm>
            <a:off x="5465706" y="4031074"/>
            <a:ext cx="114300" cy="114300"/>
          </a:xfrm>
          <a:prstGeom prst="ellipse">
            <a:avLst/>
          </a:prstGeom>
          <a:solidFill>
            <a:srgbClr val="FD3FEB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3787" name="Oval 27"/>
          <p:cNvSpPr>
            <a:spLocks noChangeArrowheads="1"/>
          </p:cNvSpPr>
          <p:nvPr/>
        </p:nvSpPr>
        <p:spPr bwMode="auto">
          <a:xfrm>
            <a:off x="3829050" y="2286000"/>
            <a:ext cx="114300" cy="1143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3788" name="Oval 28"/>
          <p:cNvSpPr>
            <a:spLocks noChangeArrowheads="1"/>
          </p:cNvSpPr>
          <p:nvPr/>
        </p:nvSpPr>
        <p:spPr bwMode="auto">
          <a:xfrm>
            <a:off x="3603649" y="2179209"/>
            <a:ext cx="114300" cy="1143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3789" name="Oval 29"/>
          <p:cNvSpPr>
            <a:spLocks noChangeArrowheads="1"/>
          </p:cNvSpPr>
          <p:nvPr/>
        </p:nvSpPr>
        <p:spPr bwMode="auto">
          <a:xfrm>
            <a:off x="3829050" y="2286000"/>
            <a:ext cx="114300" cy="1143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3790" name="Rectangle 30"/>
          <p:cNvSpPr>
            <a:spLocks noGrp="1" noChangeArrowheads="1"/>
          </p:cNvSpPr>
          <p:nvPr>
            <p:ph type="title"/>
          </p:nvPr>
        </p:nvSpPr>
        <p:spPr>
          <a:xfrm>
            <a:off x="1205461" y="171450"/>
            <a:ext cx="6714536" cy="457200"/>
          </a:xfrm>
        </p:spPr>
        <p:txBody>
          <a:bodyPr>
            <a:normAutofit fontScale="90000"/>
          </a:bodyPr>
          <a:lstStyle/>
          <a:p>
            <a:r>
              <a:rPr lang="en-US" sz="3675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R</a:t>
            </a:r>
            <a:r>
              <a:rPr lang="en-US" sz="3675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elativistic </a:t>
            </a:r>
            <a:r>
              <a:rPr lang="en-US" sz="3675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H</a:t>
            </a:r>
            <a:r>
              <a:rPr lang="en-US" sz="3675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eavy </a:t>
            </a:r>
            <a:r>
              <a:rPr lang="en-US" sz="3675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I</a:t>
            </a:r>
            <a:r>
              <a:rPr lang="en-US" sz="3675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on </a:t>
            </a:r>
            <a:r>
              <a:rPr lang="en-US" sz="3675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</a:t>
            </a:r>
            <a:r>
              <a:rPr lang="en-US" sz="3675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ollider</a:t>
            </a:r>
            <a:b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</a:br>
            <a:r>
              <a:rPr lang="en-US" sz="2025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Brookhaven National Laboratory (BNL), Upton, NY</a:t>
            </a:r>
          </a:p>
        </p:txBody>
      </p:sp>
      <p:sp>
        <p:nvSpPr>
          <p:cNvPr id="373795" name="Text Box 35"/>
          <p:cNvSpPr txBox="1">
            <a:spLocks noChangeArrowheads="1"/>
          </p:cNvSpPr>
          <p:nvPr/>
        </p:nvSpPr>
        <p:spPr bwMode="auto">
          <a:xfrm>
            <a:off x="6686550" y="4514850"/>
            <a:ext cx="13144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i="1" dirty="0"/>
              <a:t>Animation M. Lisa</a:t>
            </a:r>
            <a:endParaRPr lang="en-US" sz="1350" dirty="0"/>
          </a:p>
        </p:txBody>
      </p:sp>
      <p:sp>
        <p:nvSpPr>
          <p:cNvPr id="37" name="TextBox 36"/>
          <p:cNvSpPr txBox="1"/>
          <p:nvPr/>
        </p:nvSpPr>
        <p:spPr>
          <a:xfrm>
            <a:off x="2660233" y="43197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36" name="Picture 35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53060" cy="67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40" name="Table 3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05794736"/>
              </p:ext>
            </p:extLst>
          </p:nvPr>
        </p:nvGraphicFramePr>
        <p:xfrm>
          <a:off x="3325126" y="-6763"/>
          <a:ext cx="3188993" cy="323800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62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38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100" b="0" i="0" kern="120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Year</a:t>
                      </a:r>
                      <a:endParaRPr lang="en-US" sz="11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100" b="0" i="0" kern="120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System</a:t>
                      </a:r>
                      <a:endParaRPr lang="en-US" sz="11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100" b="0" i="0" kern="120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  <a:sym typeface="Symbol"/>
                        </a:rPr>
                        <a:t></a:t>
                      </a:r>
                      <a:r>
                        <a:rPr lang="en-US" sz="1100" b="0" i="0" kern="1200" dirty="0" err="1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s</a:t>
                      </a:r>
                      <a:r>
                        <a:rPr lang="en-US" sz="1100" b="0" i="0" kern="1200" baseline="-25000" dirty="0" err="1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NN</a:t>
                      </a:r>
                      <a:r>
                        <a:rPr lang="en-US" sz="1100" b="0" i="0" kern="1200" baseline="-2500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100" b="0" i="0" kern="1200" baseline="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[</a:t>
                      </a:r>
                      <a:r>
                        <a:rPr lang="en-US" sz="1100" b="0" i="0" kern="1200" baseline="0" dirty="0" err="1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GeV</a:t>
                      </a:r>
                      <a:r>
                        <a:rPr lang="en-US" sz="1100" b="0" i="0" kern="1200" baseline="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]</a:t>
                      </a:r>
                      <a:endParaRPr lang="en-US" sz="11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68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2000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130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68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2001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68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2002</a:t>
                      </a:r>
                      <a:endParaRPr lang="en-US" sz="8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68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2003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d+Au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6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2004</a:t>
                      </a:r>
                      <a:endParaRPr lang="en-US" sz="8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200, 62.4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68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2005</a:t>
                      </a:r>
                      <a:endParaRPr lang="en-US" sz="8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Cu+Cu</a:t>
                      </a:r>
                      <a:endParaRPr lang="en-US" sz="8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200, 62.4, 22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68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2006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62.4, 200,</a:t>
                      </a:r>
                      <a:r>
                        <a:rPr lang="en-US" sz="800" b="0" i="0" kern="1200" baseline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500</a:t>
                      </a:r>
                      <a:endParaRPr lang="en-US" sz="800" b="0" i="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931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2007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56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800" b="0" i="0" kern="120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2008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d+Au</a:t>
                      </a: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, </a:t>
                      </a: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9.2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68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2009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200, 500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2010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200, 62.4, </a:t>
                      </a:r>
                      <a:r>
                        <a:rPr lang="en-US" sz="800" b="0" i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39, 11.5, 7.7</a:t>
                      </a:r>
                      <a:endParaRPr lang="en-US" sz="800" b="0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5562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2011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 err="1"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 err="1"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,</a:t>
                      </a:r>
                      <a:r>
                        <a:rPr lang="en-US" sz="800" b="0" i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19.6,27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500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743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latin typeface="+mn-lt"/>
                          <a:ea typeface="Cambria"/>
                          <a:cs typeface="Times New Roman"/>
                        </a:rPr>
                        <a:t>2012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latin typeface="+mn-lt"/>
                          <a:ea typeface="Cambria"/>
                          <a:cs typeface="Times New Roman"/>
                        </a:rPr>
                        <a:t>U+U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 err="1">
                          <a:latin typeface="+mn-lt"/>
                          <a:ea typeface="Cambria"/>
                          <a:cs typeface="Times New Roman"/>
                        </a:rPr>
                        <a:t>Cu+Au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 err="1"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193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200,510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159663"/>
              </p:ext>
            </p:extLst>
          </p:nvPr>
        </p:nvGraphicFramePr>
        <p:xfrm>
          <a:off x="3323602" y="3236111"/>
          <a:ext cx="3188993" cy="174496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62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874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2013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  <a:solidFill>
                      <a:schemeClr val="accent1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  <a:solidFill>
                      <a:schemeClr val="accent1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500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  <a:solidFill>
                      <a:schemeClr val="accent1"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569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kern="120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0" marR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2014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 err="1"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baseline="30000" dirty="0">
                          <a:latin typeface="+mn-lt"/>
                          <a:ea typeface="Cambria"/>
                          <a:cs typeface="Times New Roman"/>
                        </a:rPr>
                        <a:t>3</a:t>
                      </a:r>
                      <a:r>
                        <a:rPr lang="en-US" sz="800" b="0" i="0" baseline="0" dirty="0">
                          <a:latin typeface="+mn-lt"/>
                          <a:ea typeface="Cambria"/>
                          <a:cs typeface="Times New Roman"/>
                        </a:rPr>
                        <a:t>He+Au</a:t>
                      </a:r>
                      <a:endParaRPr lang="en-US" sz="800" b="0" i="0" baseline="3000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 err="1"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,</a:t>
                      </a:r>
                      <a:r>
                        <a:rPr lang="en-US" sz="800" b="0" i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14.5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500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62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latin typeface="+mn-lt"/>
                          <a:ea typeface="Cambria"/>
                          <a:cs typeface="Times New Roman"/>
                        </a:rPr>
                        <a:t>2015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 err="1">
                          <a:latin typeface="+mn-lt"/>
                          <a:ea typeface="Cambria"/>
                          <a:cs typeface="Times New Roman"/>
                        </a:rPr>
                        <a:t>p+Au</a:t>
                      </a:r>
                      <a:r>
                        <a:rPr lang="en-US" sz="800" b="0" i="0" dirty="0">
                          <a:latin typeface="+mn-lt"/>
                          <a:ea typeface="Cambria"/>
                          <a:cs typeface="Times New Roman"/>
                        </a:rPr>
                        <a:t>, </a:t>
                      </a:r>
                      <a:r>
                        <a:rPr lang="en-US" sz="800" b="0" i="0" dirty="0" err="1">
                          <a:latin typeface="+mn-lt"/>
                          <a:ea typeface="Cambria"/>
                          <a:cs typeface="Times New Roman"/>
                        </a:rPr>
                        <a:t>p+Al</a:t>
                      </a:r>
                      <a:r>
                        <a:rPr lang="en-US" sz="800" b="0" i="0" dirty="0">
                          <a:latin typeface="+mn-lt"/>
                          <a:ea typeface="Cambria"/>
                          <a:cs typeface="Times New Roman"/>
                        </a:rPr>
                        <a:t>, </a:t>
                      </a:r>
                      <a:r>
                        <a:rPr lang="en-US" sz="800" b="0" i="0" dirty="0" err="1"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62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latin typeface="+mn-lt"/>
                          <a:ea typeface="Cambria"/>
                          <a:cs typeface="Times New Roman"/>
                        </a:rPr>
                        <a:t>2016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800" b="0" i="0" kern="120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54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510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94002601"/>
                  </a:ext>
                </a:extLst>
              </a:tr>
              <a:tr h="19162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latin typeface="+mn-lt"/>
                          <a:ea typeface="Cambria"/>
                          <a:cs typeface="Times New Roman"/>
                        </a:rPr>
                        <a:t>2017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800" b="0" i="0" kern="120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d+Au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200, 62.4, 39, 22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59975443"/>
                  </a:ext>
                </a:extLst>
              </a:tr>
              <a:tr h="19162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latin typeface="+mn-lt"/>
                          <a:ea typeface="Cambria"/>
                          <a:cs typeface="Times New Roman"/>
                        </a:rPr>
                        <a:t>2018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baseline="30000" dirty="0">
                          <a:solidFill>
                            <a:srgbClr val="C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96</a:t>
                      </a:r>
                      <a:r>
                        <a:rPr lang="en-US" sz="800" b="0" i="0" dirty="0">
                          <a:solidFill>
                            <a:srgbClr val="C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Zr+</a:t>
                      </a:r>
                      <a:r>
                        <a:rPr lang="en-US" sz="800" b="0" i="0" baseline="30000" dirty="0">
                          <a:solidFill>
                            <a:srgbClr val="C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96</a:t>
                      </a:r>
                      <a:r>
                        <a:rPr lang="en-US" sz="800" b="0" i="0" dirty="0">
                          <a:solidFill>
                            <a:srgbClr val="C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Zr, </a:t>
                      </a:r>
                      <a:r>
                        <a:rPr lang="en-US" sz="800" b="0" i="0" baseline="30000" dirty="0">
                          <a:solidFill>
                            <a:srgbClr val="C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96</a:t>
                      </a:r>
                      <a:r>
                        <a:rPr lang="en-US" sz="800" b="0" i="0" dirty="0">
                          <a:solidFill>
                            <a:srgbClr val="C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Ru+</a:t>
                      </a:r>
                      <a:r>
                        <a:rPr lang="en-US" sz="800" b="0" i="0" baseline="30000" dirty="0">
                          <a:solidFill>
                            <a:srgbClr val="C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96</a:t>
                      </a:r>
                      <a:r>
                        <a:rPr lang="en-US" sz="800" b="0" i="0" dirty="0">
                          <a:solidFill>
                            <a:srgbClr val="C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Ru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 err="1"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8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800" b="0" i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27</a:t>
                      </a:r>
                    </a:p>
                  </a:txBody>
                  <a:tcPr marL="61823" marR="61823" marT="30915" marB="30915">
                    <a:cell3D prstMaterial="dkEdge">
                      <a:bevel w="114300"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11410507"/>
                  </a:ext>
                </a:extLst>
              </a:tr>
            </a:tbl>
          </a:graphicData>
        </a:graphic>
      </p:graphicFrame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8AB56CDF-F367-C844-A569-6C9ED210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3" y="5021263"/>
            <a:ext cx="8823325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5040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1.11111E-6 C -0.03108 -0.00162 -0.06216 -0.00324 -0.09167 -0.00556 C -0.12119 -0.00787 -0.15226 -0.01134 -0.17709 -0.01389 C -0.20191 -0.01644 -0.22223 -0.01922 -0.24063 -0.02084 C -0.25921 -0.02246 -0.27448 -0.01875 -0.28855 -0.02361 C -0.30261 -0.02847 -0.31233 -0.04097 -0.325 -0.05 C -0.33768 -0.05903 -0.35452 -0.07014 -0.36459 -0.07778 C -0.37466 -0.08542 -0.37935 -0.09097 -0.38542 -0.09584 C -0.3915 -0.1007 -0.3948 -0.09792 -0.40105 -0.10695 C -0.4073 -0.11597 -0.41806 -0.14005 -0.42292 -0.15 C -0.42778 -0.15996 -0.42709 -0.15996 -0.43021 -0.16667 C -0.43334 -0.17338 -0.43924 -0.18357 -0.44167 -0.19028 C -0.4441 -0.19699 -0.44532 -0.20139 -0.4448 -0.20695 C -0.44428 -0.2125 -0.4415 -0.2206 -0.43855 -0.22361 C -0.4356 -0.22662 -0.43125 -0.2257 -0.42709 -0.225 C -0.42292 -0.22431 -0.4165 -0.22176 -0.41355 -0.21945 C -0.4106 -0.21713 -0.40973 -0.21412 -0.40938 -0.21111 C -0.40903 -0.2081 -0.40869 -0.20371 -0.41146 -0.20139 C -0.41424 -0.19908 -0.42188 -0.19769 -0.42605 -0.19722 C -0.43021 -0.19676 -0.43351 -0.19769 -0.43646 -0.19861 C -0.43941 -0.19954 -0.44237 -0.20023 -0.44375 -0.20278 C -0.44514 -0.20533 -0.44514 -0.21065 -0.4448 -0.21389 C -0.44445 -0.21713 -0.44323 -0.22037 -0.44167 -0.22222 C -0.44011 -0.22408 -0.43785 -0.22477 -0.43542 -0.225 C -0.43299 -0.22523 -0.43056 -0.22477 -0.42709 -0.22361 C -0.42362 -0.22246 -0.41719 -0.22107 -0.41459 -0.21806 C -0.41198 -0.21505 -0.4099 -0.2088 -0.41146 -0.20556 C -0.41303 -0.20232 -0.41962 -0.19977 -0.42396 -0.19861 C -0.4283 -0.19746 -0.43403 -0.19792 -0.4375 -0.19861 C -0.44098 -0.19931 -0.44375 -0.19954 -0.4448 -0.20278 C -0.44584 -0.20602 -0.44566 -0.21459 -0.44375 -0.21806 C -0.44185 -0.22153 -0.43716 -0.22292 -0.43334 -0.22361 C -0.42952 -0.22431 -0.42431 -0.22361 -0.42084 -0.22222 C -0.41737 -0.22084 -0.41407 -0.21806 -0.4125 -0.21528 C -0.41094 -0.2125 -0.41112 -0.20903 -0.41146 -0.20556 C -0.41181 -0.20209 -0.41389 -0.19931 -0.41459 -0.19445 C -0.41528 -0.18959 -0.41632 -0.18125 -0.41563 -0.17639 C -0.41494 -0.17153 -0.41337 -0.16875 -0.41042 -0.16528 C -0.40747 -0.16181 -0.40226 -0.15787 -0.39792 -0.15556 C -0.39358 -0.15324 -0.38837 -0.15324 -0.38438 -0.15139 C -0.38039 -0.14954 -0.3783 -0.14584 -0.37396 -0.14445 C -0.36962 -0.14306 -0.36355 -0.14375 -0.35834 -0.14306 C -0.35313 -0.14236 -0.34827 -0.14074 -0.34271 -0.14028 C -0.33716 -0.13982 -0.33334 -0.14028 -0.325 -0.14028 C -0.31667 -0.14028 -0.30191 -0.13889 -0.29271 -0.14028 C -0.28351 -0.14167 -0.27726 -0.14584 -0.2698 -0.14861 C -0.26233 -0.15139 -0.2533 -0.15371 -0.24792 -0.15695 C -0.24254 -0.16019 -0.24028 -0.16528 -0.2375 -0.16806 C -0.23473 -0.17084 -0.23282 -0.17014 -0.23125 -0.17361 C -0.22969 -0.17709 -0.22744 -0.18403 -0.22813 -0.18889 C -0.22882 -0.19375 -0.22987 -0.19815 -0.23542 -0.20278 C -0.24098 -0.20741 -0.254 -0.21366 -0.26146 -0.21667 C -0.26893 -0.21968 -0.2724 -0.21945 -0.28021 -0.22084 C -0.28803 -0.22222 -0.29983 -0.22454 -0.30834 -0.225 C -0.31685 -0.22547 -0.32292 -0.22408 -0.33125 -0.22361 C -0.33959 -0.22315 -0.34931 -0.22361 -0.35834 -0.22222 C -0.36737 -0.22084 -0.37848 -0.21759 -0.38542 -0.21528 C -0.39237 -0.21297 -0.39566 -0.21088 -0.4 -0.20834 C -0.40435 -0.20579 -0.40869 -0.2044 -0.41146 -0.2 C -0.41424 -0.1956 -0.41771 -0.18843 -0.41667 -0.18195 C -0.41563 -0.17547 -0.4106 -0.16667 -0.40521 -0.16111 C -0.39983 -0.15556 -0.39219 -0.15162 -0.38438 -0.14861 C -0.37657 -0.1456 -0.36615 -0.14422 -0.35834 -0.14306 C -0.35053 -0.1419 -0.34462 -0.14213 -0.3375 -0.14167 C -0.33039 -0.14121 -0.3231 -0.14005 -0.31563 -0.14028 C -0.30816 -0.14051 -0.30105 -0.14167 -0.29271 -0.14306 C -0.28438 -0.14445 -0.27362 -0.1456 -0.26563 -0.14861 C -0.25764 -0.15162 -0.25087 -0.15672 -0.2448 -0.16111 C -0.23872 -0.16551 -0.23039 -0.16783 -0.22917 -0.175 C -0.22796 -0.18218 -0.23056 -0.19699 -0.2375 -0.20417 C -0.24445 -0.21134 -0.26042 -0.21482 -0.27084 -0.21806 C -0.28125 -0.2213 -0.28994 -0.22246 -0.3 -0.22361 C -0.31007 -0.22477 -0.32153 -0.22523 -0.33125 -0.225 C -0.34098 -0.22477 -0.34827 -0.22431 -0.35834 -0.22222 C -0.36841 -0.22014 -0.38316 -0.2169 -0.39167 -0.2125 C -0.40018 -0.2081 -0.40591 -0.20255 -0.40938 -0.19584 C -0.41285 -0.18912 -0.41511 -0.17917 -0.4125 -0.17222 C -0.4099 -0.16528 -0.40035 -0.15834 -0.39375 -0.15417 C -0.38716 -0.15 -0.38282 -0.14954 -0.37292 -0.14722 C -0.36303 -0.14491 -0.34532 -0.14121 -0.33438 -0.14028 C -0.32344 -0.13935 -0.31719 -0.14051 -0.3073 -0.14167 C -0.2974 -0.14283 -0.2856 -0.14445 -0.275 -0.14722 C -0.26441 -0.15 -0.25122 -0.15394 -0.24375 -0.15834 C -0.23629 -0.16273 -0.23282 -0.16759 -0.23021 -0.17361 C -0.22761 -0.17963 -0.22761 -0.18334 -0.22813 -0.19445 C -0.22865 -0.20556 -0.23195 -0.22894 -0.23334 -0.24028 C -0.23473 -0.25162 -0.2356 -0.25602 -0.23646 -0.2625 C -0.23733 -0.26898 -0.2415 -0.27361 -0.23855 -0.27917 C -0.2356 -0.28472 -0.22483 -0.29051 -0.21875 -0.29584 C -0.21268 -0.30116 -0.20695 -0.30625 -0.20209 -0.31111 C -0.19723 -0.31597 -0.19323 -0.32199 -0.18959 -0.325 C -0.18594 -0.32801 -0.18264 -0.32709 -0.18021 -0.32917 C -0.17778 -0.33125 -0.17587 -0.33611 -0.175 -0.3375 " pathEditMode="relative" ptsTypes="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00416 L 0.025 -0.0264 " pathEditMode="relative" ptsTypes="AA">
                                      <p:cBhvr>
                                        <p:cTn id="13" dur="200" fill="hold"/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3.33333E-6 L -0.00833 -0.02916 " pathEditMode="relative" rAng="0" ptsTypes="AA">
                                      <p:cBhvr>
                                        <p:cTn id="17" dur="200" fill="hold"/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0.00834 C 0.29444 0.00834 0.46667 -0.04421 0.46667 -0.10833 C 0.46667 -0.17291 0.29444 -0.225 0.08333 -0.225 C -0.12847 -0.225 -0.3 -0.17291 -0.3 -0.10833 C -0.3 -0.04421 -0.12847 0.00834 0.08333 0.00834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3 0.00834 C -0.07708 0.00834 -0.25 -0.04421 -0.25 -0.10833 C -0.25 -0.17291 -0.07708 -0.225 0.13333 -0.225 C 0.34618 -0.225 0.51667 -0.17291 0.51667 -0.10833 C 0.51667 -0.04421 0.34618 0.00834 0.13333 0.00834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85" grpId="0" animBg="1"/>
      <p:bldP spid="373785" grpId="1" animBg="1"/>
      <p:bldP spid="373786" grpId="0" animBg="1"/>
      <p:bldP spid="373786" grpId="1" animBg="1"/>
      <p:bldP spid="373787" grpId="0" animBg="1"/>
      <p:bldP spid="373787" grpId="1" animBg="1"/>
      <p:bldP spid="373787" grpId="2" animBg="1"/>
      <p:bldP spid="373788" grpId="0" animBg="1"/>
      <p:bldP spid="373788" grpId="1" animBg="1"/>
      <p:bldP spid="373789" grpId="0" animBg="1"/>
      <p:bldP spid="373789" grpId="1" animBg="1"/>
      <p:bldP spid="373789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70"/>
            <a:ext cx="8997950" cy="636746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200GeV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" y="812800"/>
            <a:ext cx="50063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cs-CZ" dirty="0"/>
              <a:t>New </a:t>
            </a:r>
            <a:r>
              <a:rPr lang="cs-CZ" dirty="0" err="1"/>
              <a:t>result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en-US" i="1" dirty="0"/>
              <a:t>√</a:t>
            </a:r>
            <a:r>
              <a:rPr lang="en-US" i="1" dirty="0" err="1"/>
              <a:t>s</a:t>
            </a:r>
            <a:r>
              <a:rPr lang="en-US" i="1" baseline="-25000" dirty="0" err="1"/>
              <a:t>NN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/>
              <a:t>=</a:t>
            </a:r>
            <a:r>
              <a:rPr lang="cs-CZ" dirty="0"/>
              <a:t>200 </a:t>
            </a:r>
            <a:r>
              <a:rPr lang="cs-CZ" dirty="0" err="1"/>
              <a:t>GeV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150× </a:t>
            </a:r>
            <a:r>
              <a:rPr lang="cs-CZ" dirty="0" err="1"/>
              <a:t>larger</a:t>
            </a:r>
            <a:r>
              <a:rPr lang="cs-CZ" dirty="0"/>
              <a:t> </a:t>
            </a:r>
            <a:r>
              <a:rPr lang="cs-CZ" dirty="0" err="1"/>
              <a:t>statistics</a:t>
            </a:r>
            <a:r>
              <a:rPr lang="cs-CZ" dirty="0"/>
              <a:t> </a:t>
            </a:r>
            <a:r>
              <a:rPr lang="cs-CZ" dirty="0" err="1"/>
              <a:t>give</a:t>
            </a:r>
            <a:r>
              <a:rPr lang="cs-CZ" dirty="0"/>
              <a:t> P</a:t>
            </a:r>
            <a:r>
              <a:rPr lang="cs-CZ" baseline="-25000" dirty="0"/>
              <a:t>H</a:t>
            </a:r>
            <a:r>
              <a:rPr lang="cs-CZ" dirty="0"/>
              <a:t>=0.277±0.040(</a:t>
            </a:r>
            <a:r>
              <a:rPr lang="cs-CZ" dirty="0" err="1"/>
              <a:t>stat</a:t>
            </a:r>
            <a:r>
              <a:rPr lang="cs-CZ" dirty="0"/>
              <a:t>)±0.049(</a:t>
            </a:r>
            <a:r>
              <a:rPr lang="cs-CZ" dirty="0" err="1"/>
              <a:t>sys</a:t>
            </a:r>
            <a:r>
              <a:rPr lang="cs-CZ" dirty="0"/>
              <a:t>) % </a:t>
            </a:r>
            <a:r>
              <a:rPr lang="cs-CZ" dirty="0" err="1"/>
              <a:t>for</a:t>
            </a:r>
            <a:r>
              <a:rPr lang="cs-CZ" dirty="0"/>
              <a:t> 𝛬   and  P</a:t>
            </a:r>
            <a:r>
              <a:rPr lang="cs-CZ" baseline="-25000" dirty="0"/>
              <a:t>H</a:t>
            </a:r>
            <a:r>
              <a:rPr lang="cs-CZ" dirty="0"/>
              <a:t>=0.240±0.045(</a:t>
            </a:r>
            <a:r>
              <a:rPr lang="cs-CZ" dirty="0" err="1"/>
              <a:t>stat</a:t>
            </a:r>
            <a:r>
              <a:rPr lang="cs-CZ" dirty="0"/>
              <a:t>)±0.065(</a:t>
            </a:r>
            <a:r>
              <a:rPr lang="cs-CZ" dirty="0" err="1"/>
              <a:t>sys</a:t>
            </a:r>
            <a:r>
              <a:rPr lang="cs-CZ" dirty="0"/>
              <a:t>) % </a:t>
            </a:r>
            <a:r>
              <a:rPr lang="cs-CZ" dirty="0" err="1"/>
              <a:t>for</a:t>
            </a:r>
            <a:r>
              <a:rPr lang="cs-CZ" dirty="0"/>
              <a:t> anti-𝛬</a:t>
            </a:r>
            <a:endParaRPr lang="en-US" dirty="0"/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en-US" dirty="0"/>
              <a:t>Polarization is found to decrease at higher collision energy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en-US" dirty="0"/>
              <a:t>Model calculations for primary </a:t>
            </a:r>
            <a:r>
              <a:rPr lang="cs-CZ" dirty="0"/>
              <a:t>𝛬 </a:t>
            </a:r>
            <a:r>
              <a:rPr lang="en-US" dirty="0"/>
              <a:t>and all </a:t>
            </a:r>
            <a:r>
              <a:rPr lang="cs-CZ" dirty="0"/>
              <a:t>𝛬 </a:t>
            </a:r>
            <a:r>
              <a:rPr lang="en-US" dirty="0"/>
              <a:t>taking into account feed down from 3+1D hydro </a:t>
            </a:r>
            <a:r>
              <a:rPr lang="en-US" dirty="0" err="1"/>
              <a:t>vHLLE</a:t>
            </a:r>
            <a:r>
              <a:rPr lang="en-US" dirty="0"/>
              <a:t> with </a:t>
            </a:r>
            <a:r>
              <a:rPr lang="en-US" dirty="0" err="1"/>
              <a:t>UrQMD</a:t>
            </a:r>
            <a:r>
              <a:rPr lang="en-US" dirty="0"/>
              <a:t> initial condition agree within accuracy with experimental data.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en-US" dirty="0"/>
              <a:t>Calculation using Multi-Phase Transport (AMPT) slightly overpredict data but are still in a good agreement within current experimental accuracy.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83DF2A5-ABB1-AD49-875D-31EE510E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564394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4CF57-F91A-1B42-9A4B-85E12302892D}"/>
              </a:ext>
            </a:extLst>
          </p:cNvPr>
          <p:cNvGrpSpPr/>
          <p:nvPr/>
        </p:nvGrpSpPr>
        <p:grpSpPr>
          <a:xfrm>
            <a:off x="5189949" y="622300"/>
            <a:ext cx="3807912" cy="4378536"/>
            <a:chOff x="4864274" y="622300"/>
            <a:chExt cx="3807912" cy="4378536"/>
          </a:xfrm>
        </p:grpSpPr>
        <p:sp>
          <p:nvSpPr>
            <p:cNvPr id="10" name="AutoShape 2" descr="Dotted grid">
              <a:extLst>
                <a:ext uri="{FF2B5EF4-FFF2-40B4-BE49-F238E27FC236}">
                  <a16:creationId xmlns:a16="http://schemas.microsoft.com/office/drawing/2014/main" id="{9169188C-DBC4-3C4C-883E-C80F93F7A9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64274" y="622300"/>
              <a:ext cx="3807912" cy="4378536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19BFC6-3765-814E-B369-A8B9AA8824B1}"/>
                </a:ext>
              </a:extLst>
            </p:cNvPr>
            <p:cNvSpPr txBox="1"/>
            <p:nvPr/>
          </p:nvSpPr>
          <p:spPr>
            <a:xfrm>
              <a:off x="5638799" y="3651371"/>
              <a:ext cx="1463039" cy="512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 dirty="0">
                  <a:ln>
                    <a:noFill/>
                  </a:ln>
                  <a:solidFill>
                    <a:srgbClr val="FF0000"/>
                  </a:solidFill>
                  <a:latin typeface="Liberation Sans" pitchFamily="18"/>
                  <a:ea typeface="Droid Sans Fallback" pitchFamily="2"/>
                  <a:cs typeface="FreeSans" pitchFamily="2"/>
                </a:rPr>
                <a:t>STAR preliminary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D3D8C1-E622-4F48-9FC1-B68075610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00" t="2099" r="400" b="1313"/>
            <a:stretch/>
          </p:blipFill>
          <p:spPr>
            <a:xfrm>
              <a:off x="4939102" y="684916"/>
              <a:ext cx="3663818" cy="421286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512010D-2AA0-4A49-A228-BE8961C9B0CA}"/>
              </a:ext>
            </a:extLst>
          </p:cNvPr>
          <p:cNvSpPr txBox="1"/>
          <p:nvPr/>
        </p:nvSpPr>
        <p:spPr>
          <a:xfrm>
            <a:off x="5281404" y="4700690"/>
            <a:ext cx="2689323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STAR Collaboration, </a:t>
            </a:r>
            <a:r>
              <a:rPr lang="en-US" sz="1000" dirty="0" err="1"/>
              <a:t>Phys.Rev</a:t>
            </a:r>
            <a:r>
              <a:rPr lang="en-US" sz="1000" dirty="0"/>
              <a:t>. C98(2018)014910</a:t>
            </a:r>
          </a:p>
        </p:txBody>
      </p:sp>
      <p:pic>
        <p:nvPicPr>
          <p:cNvPr id="12" name="Picture 11" descr="STAR-logo-base-red.gif">
            <a:extLst>
              <a:ext uri="{FF2B5EF4-FFF2-40B4-BE49-F238E27FC236}">
                <a16:creationId xmlns:a16="http://schemas.microsoft.com/office/drawing/2014/main" id="{AEF98CF2-9417-9E4D-87F1-E46ED80F2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3060" cy="67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192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Dotted grid">
            <a:extLst>
              <a:ext uri="{FF2B5EF4-FFF2-40B4-BE49-F238E27FC236}">
                <a16:creationId xmlns:a16="http://schemas.microsoft.com/office/drawing/2014/main" id="{4EDA0E8E-B48C-9347-B329-DB57B991D0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6393" y="770333"/>
            <a:ext cx="5617668" cy="3797643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5A248-1C7D-854A-8013-8E6F8C359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Including results from LHC (ALICE)</a:t>
            </a:r>
            <a:endParaRPr lang="cs-CZ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93F07-569C-784E-9436-06BA839B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41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AB1DDE3-2574-6644-A7B2-E2395B20E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60636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6D3903-0A77-F549-900D-40FA2EAF4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35065" y="-33553"/>
            <a:ext cx="3676650" cy="5400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F920BC-5F78-7447-8A04-667BC79351CD}"/>
              </a:ext>
            </a:extLst>
          </p:cNvPr>
          <p:cNvSpPr txBox="1"/>
          <p:nvPr/>
        </p:nvSpPr>
        <p:spPr>
          <a:xfrm>
            <a:off x="1245727" y="657908"/>
            <a:ext cx="2560316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cs-CZ" sz="1000" dirty="0"/>
              <a:t>S. </a:t>
            </a:r>
            <a:r>
              <a:rPr lang="cs-CZ" sz="1000" dirty="0" err="1"/>
              <a:t>Voloshin</a:t>
            </a:r>
            <a:r>
              <a:rPr lang="en-US" sz="1000" dirty="0"/>
              <a:t> @ SQM</a:t>
            </a:r>
            <a:r>
              <a:rPr lang="en-US" sz="1000" dirty="0">
                <a:latin typeface="Helvetica" pitchFamily="2" charset="0"/>
              </a:rPr>
              <a:t> </a:t>
            </a:r>
            <a:r>
              <a:rPr lang="cs-CZ" sz="1000" dirty="0">
                <a:latin typeface="Helvetica" pitchFamily="2" charset="0"/>
              </a:rPr>
              <a:t>2017, Arxiv:1710.08934</a:t>
            </a:r>
          </a:p>
        </p:txBody>
      </p:sp>
    </p:spTree>
    <p:extLst>
      <p:ext uri="{BB962C8B-B14F-4D97-AF65-F5344CB8AC3E}">
        <p14:creationId xmlns:p14="http://schemas.microsoft.com/office/powerpoint/2010/main" val="176504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Dotted grid">
            <a:extLst>
              <a:ext uri="{FF2B5EF4-FFF2-40B4-BE49-F238E27FC236}">
                <a16:creationId xmlns:a16="http://schemas.microsoft.com/office/drawing/2014/main" id="{715B870D-6DC1-CB4A-9D50-E2D4FD1363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368" y="746840"/>
            <a:ext cx="3118507" cy="3217259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Extracting vorticity and magnetic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 descr="PH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" y="816111"/>
            <a:ext cx="3067054" cy="3095999"/>
          </a:xfrm>
          <a:prstGeom prst="roundRect">
            <a:avLst>
              <a:gd name="adj" fmla="val 8021"/>
            </a:avLst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571612" y="965854"/>
            <a:ext cx="466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Magneto-hydro equilibrium interpretation</a:t>
            </a:r>
            <a:r>
              <a:rPr lang="en-US" sz="2000" baseline="30000" dirty="0"/>
              <a:t>*</a:t>
            </a:r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928156"/>
              </p:ext>
            </p:extLst>
          </p:nvPr>
        </p:nvGraphicFramePr>
        <p:xfrm>
          <a:off x="3397250" y="1404905"/>
          <a:ext cx="517366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91" name="Equation" r:id="rId4" imgW="3022600" imgH="279400" progId="Equation.DSMT4">
                  <p:embed/>
                </p:oleObj>
              </mc:Choice>
              <mc:Fallback>
                <p:oleObj name="Equation" r:id="rId4" imgW="30226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97250" y="1404905"/>
                        <a:ext cx="5173663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402534"/>
              </p:ext>
            </p:extLst>
          </p:nvPr>
        </p:nvGraphicFramePr>
        <p:xfrm>
          <a:off x="7199744" y="3267275"/>
          <a:ext cx="1371169" cy="696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92" name="Equation" r:id="rId6" imgW="774700" imgH="393700" progId="Equation.DSMT4">
                  <p:embed/>
                </p:oleObj>
              </mc:Choice>
              <mc:Fallback>
                <p:oleObj name="Equation" r:id="rId6" imgW="7747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99744" y="3267275"/>
                        <a:ext cx="1371169" cy="696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774325"/>
              </p:ext>
            </p:extLst>
          </p:nvPr>
        </p:nvGraphicFramePr>
        <p:xfrm>
          <a:off x="4680075" y="2249247"/>
          <a:ext cx="4187926" cy="67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93" name="Equation" r:id="rId8" imgW="2451100" imgH="393700" progId="Equation.DSMT4">
                  <p:embed/>
                </p:oleObj>
              </mc:Choice>
              <mc:Fallback>
                <p:oleObj name="Equation" r:id="rId8" imgW="24511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80075" y="2249247"/>
                        <a:ext cx="4187926" cy="6726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823137"/>
              </p:ext>
            </p:extLst>
          </p:nvPr>
        </p:nvGraphicFramePr>
        <p:xfrm>
          <a:off x="7198749" y="4211843"/>
          <a:ext cx="1775076" cy="656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94" name="Equation" r:id="rId10" imgW="1168400" imgH="431800" progId="Equation.DSMT4">
                  <p:embed/>
                </p:oleObj>
              </mc:Choice>
              <mc:Fallback>
                <p:oleObj name="Equation" r:id="rId10" imgW="11684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98749" y="4211843"/>
                        <a:ext cx="1775076" cy="6560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397250" y="2275588"/>
            <a:ext cx="1359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small</a:t>
            </a:r>
          </a:p>
          <a:p>
            <a:r>
              <a:rPr lang="en-US" dirty="0"/>
              <a:t>polarization: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4757" y="3453823"/>
            <a:ext cx="197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vorticity from sum: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9384" y="4339724"/>
            <a:ext cx="236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B-field from difference: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391202"/>
              </p:ext>
            </p:extLst>
          </p:nvPr>
        </p:nvGraphicFramePr>
        <p:xfrm>
          <a:off x="3779142" y="4747199"/>
          <a:ext cx="977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95" name="Equation" r:id="rId12" imgW="977900" imgH="241300" progId="Equation.DSMT4">
                  <p:embed/>
                </p:oleObj>
              </mc:Choice>
              <mc:Fallback>
                <p:oleObj name="Equation" r:id="rId12" imgW="9779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79142" y="4747199"/>
                        <a:ext cx="977900" cy="241300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2D13D39-1A3D-1C40-81CC-65B0D3A1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660427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632CF4-3585-7245-9AAA-18CA758C9761}"/>
              </a:ext>
            </a:extLst>
          </p:cNvPr>
          <p:cNvSpPr txBox="1"/>
          <p:nvPr/>
        </p:nvSpPr>
        <p:spPr>
          <a:xfrm>
            <a:off x="55830" y="4681861"/>
            <a:ext cx="3603872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*)</a:t>
            </a:r>
            <a:r>
              <a:rPr lang="en-US" sz="900" dirty="0" err="1"/>
              <a:t>Becattini</a:t>
            </a:r>
            <a:r>
              <a:rPr lang="en-US" sz="900" dirty="0"/>
              <a:t>, Karpenko, Lisa, </a:t>
            </a:r>
            <a:r>
              <a:rPr lang="en-US" sz="900" dirty="0" err="1"/>
              <a:t>Upsal</a:t>
            </a:r>
            <a:r>
              <a:rPr lang="en-US" sz="900" dirty="0"/>
              <a:t>, </a:t>
            </a:r>
            <a:r>
              <a:rPr lang="en-US" sz="900" dirty="0" err="1"/>
              <a:t>Voloshin</a:t>
            </a:r>
            <a:r>
              <a:rPr lang="en-US" sz="900" dirty="0"/>
              <a:t> </a:t>
            </a:r>
            <a:r>
              <a:rPr lang="is-IS" sz="900" dirty="0"/>
              <a:t>Phys. Rev. C95 (2017) 054902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73165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Dotted grid">
            <a:extLst>
              <a:ext uri="{FF2B5EF4-FFF2-40B4-BE49-F238E27FC236}">
                <a16:creationId xmlns:a16="http://schemas.microsoft.com/office/drawing/2014/main" id="{4894AC45-C0E8-C445-8291-4B942DF809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4000" y="360218"/>
            <a:ext cx="3440546" cy="4257964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Extracted Physical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Figur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82" y="400483"/>
            <a:ext cx="3312000" cy="4160029"/>
          </a:xfrm>
          <a:prstGeom prst="roundRect">
            <a:avLst>
              <a:gd name="adj" fmla="val 6179"/>
            </a:avLst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4249" y="899699"/>
            <a:ext cx="4108817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Significant vorticity signal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dirty="0"/>
              <a:t> </a:t>
            </a:r>
          </a:p>
          <a:p>
            <a:pPr marL="285750" indent="-285750">
              <a:buFontTx/>
              <a:buChar char="•"/>
            </a:pP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/>
              <a:t>(probably) falling with collision energy,</a:t>
            </a:r>
            <a:br>
              <a:rPr lang="en-US" dirty="0"/>
            </a:br>
            <a:r>
              <a:rPr lang="en-US" dirty="0"/>
              <a:t>despite increasing </a:t>
            </a:r>
            <a:r>
              <a:rPr lang="en-US" dirty="0" err="1"/>
              <a:t>J</a:t>
            </a:r>
            <a:r>
              <a:rPr lang="en-US" baseline="-25000" dirty="0" err="1"/>
              <a:t>sys</a:t>
            </a:r>
            <a:endParaRPr lang="en-US" baseline="-25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297481"/>
              </p:ext>
            </p:extLst>
          </p:nvPr>
        </p:nvGraphicFramePr>
        <p:xfrm>
          <a:off x="655429" y="1151525"/>
          <a:ext cx="1666815" cy="587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05" name="Equation" r:id="rId4" imgW="1117600" imgH="393700" progId="Equation.DSMT4">
                  <p:embed/>
                </p:oleObj>
              </mc:Choice>
              <mc:Fallback>
                <p:oleObj name="Equation" r:id="rId4" imgW="11176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5429" y="1151525"/>
                        <a:ext cx="1666815" cy="587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>
            <a:cxnSpLocks noChangeAspect="1"/>
          </p:cNvCxnSpPr>
          <p:nvPr/>
        </p:nvCxnSpPr>
        <p:spPr>
          <a:xfrm flipV="1">
            <a:off x="410075" y="2580019"/>
            <a:ext cx="350547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249" y="2871098"/>
            <a:ext cx="4757071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Magnetic field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dirty="0"/>
              <a:t>positive value would be expected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dirty="0"/>
              <a:t>2σ above zero, </a:t>
            </a:r>
            <a:r>
              <a:rPr lang="en-US" i="1" dirty="0"/>
              <a:t>averaged</a:t>
            </a:r>
            <a:r>
              <a:rPr lang="en-US" dirty="0"/>
              <a:t> over all BES energies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dirty="0"/>
              <a:t>Higher statistics dataset for 27 GeV</a:t>
            </a:r>
            <a:br>
              <a:rPr lang="en-US" dirty="0"/>
            </a:br>
            <a:r>
              <a:rPr lang="en-US" dirty="0"/>
              <a:t>in run 2018 </a:t>
            </a:r>
            <a:r>
              <a:rPr lang="en-US" dirty="0">
                <a:sym typeface="Wingdings"/>
              </a:rPr>
              <a:t>⇒ hope for 5</a:t>
            </a:r>
            <a:r>
              <a:rPr lang="en-US" dirty="0"/>
              <a:t>σ measurement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97950A0-D885-3845-BC06-AD2AC3D1A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62787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826895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83E18-E6AD-0D4D-BC0D-0809AD421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74" y="1485148"/>
            <a:ext cx="4675762" cy="345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51A922-35D9-0242-B084-01EA0E975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785" y="512675"/>
            <a:ext cx="3132000" cy="31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Perspective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44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58763" y="18670"/>
            <a:ext cx="280113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Ocean surface vorticity (NOAA)</a:t>
            </a:r>
          </a:p>
          <a:p>
            <a:r>
              <a:rPr lang="en-US" sz="1000" dirty="0">
                <a:hlinkClick r:id="rId5"/>
              </a:rPr>
              <a:t>http://sos.noaa.gov/Datasets/dataset.php?id=604</a:t>
            </a:r>
            <a:endParaRPr lang="en-US" sz="1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491584"/>
              </p:ext>
            </p:extLst>
          </p:nvPr>
        </p:nvGraphicFramePr>
        <p:xfrm>
          <a:off x="7753580" y="3390725"/>
          <a:ext cx="1291549" cy="22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6" name="Equation" r:id="rId6" imgW="1143000" imgH="203200" progId="Equation.DSMT4">
                  <p:embed/>
                </p:oleObj>
              </mc:Choice>
              <mc:Fallback>
                <p:oleObj name="Equation" r:id="rId6" imgW="1143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53580" y="3390725"/>
                        <a:ext cx="1291549" cy="2294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4983633" y="3710805"/>
            <a:ext cx="97639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62086" y="3655597"/>
            <a:ext cx="59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532" y="635154"/>
            <a:ext cx="56065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ocean flows: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-5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terrestrial atmosphere: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-4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2809013" y="1481553"/>
            <a:ext cx="159764" cy="140969"/>
          </a:xfrm>
          <a:prstGeom prst="star5">
            <a:avLst/>
          </a:prstGeom>
          <a:solidFill>
            <a:srgbClr val="FFFFFF"/>
          </a:solidFill>
          <a:ln w="127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 flipV="1">
            <a:off x="2949816" y="1593003"/>
            <a:ext cx="2278882" cy="18556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33844" y="3270302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4442" y="4438655"/>
            <a:ext cx="3783508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vorticity as of 6:00 UTC 26 Feb 2019</a:t>
            </a:r>
          </a:p>
          <a:p>
            <a:r>
              <a:rPr lang="en-US" sz="1050" dirty="0">
                <a:hlinkClick r:id="rId8"/>
              </a:rPr>
              <a:t>http://</a:t>
            </a:r>
            <a:r>
              <a:rPr lang="en-US" sz="1050" dirty="0" err="1">
                <a:hlinkClick r:id="rId8"/>
              </a:rPr>
              <a:t>tropic.ssec.wisc.edu</a:t>
            </a:r>
            <a:r>
              <a:rPr lang="en-US" sz="1050" dirty="0">
                <a:hlinkClick r:id="rId8"/>
              </a:rPr>
              <a:t>/real-time/</a:t>
            </a:r>
            <a:r>
              <a:rPr lang="en-US" sz="1050" dirty="0" err="1">
                <a:hlinkClick r:id="rId8"/>
              </a:rPr>
              <a:t>europe</a:t>
            </a:r>
            <a:r>
              <a:rPr lang="en-US" sz="1050" dirty="0">
                <a:hlinkClick r:id="rId8"/>
              </a:rPr>
              <a:t>/winds/wm7vor.GIF</a:t>
            </a:r>
            <a:endParaRPr lang="en-US" sz="1050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34D323B-C62B-E041-911B-2E0BF5BC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68986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2685723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Perspective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45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0" y="1886465"/>
            <a:ext cx="3048941" cy="3019904"/>
          </a:xfrm>
          <a:prstGeom prst="rect">
            <a:avLst/>
          </a:prstGeom>
        </p:spPr>
      </p:pic>
      <p:pic>
        <p:nvPicPr>
          <p:cNvPr id="15" name="Content Placeholder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6400" y="137583"/>
            <a:ext cx="4927600" cy="30254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57323" y="4167705"/>
            <a:ext cx="505181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Dopp</a:t>
            </a:r>
            <a:r>
              <a:rPr lang="cs-CZ" sz="1400" dirty="0"/>
              <a:t>l</a:t>
            </a:r>
            <a:r>
              <a:rPr lang="en-US" sz="1400" dirty="0" err="1"/>
              <a:t>er</a:t>
            </a:r>
            <a:r>
              <a:rPr lang="en-US" sz="1400" dirty="0"/>
              <a:t> </a:t>
            </a:r>
            <a:r>
              <a:rPr lang="cs-CZ" sz="1400" dirty="0"/>
              <a:t>radar </a:t>
            </a:r>
            <a:r>
              <a:rPr lang="en-US" sz="1400" dirty="0"/>
              <a:t>measurement of supercell tornado system, 21 May 1998, Bridgeport, Nebraska</a:t>
            </a:r>
          </a:p>
          <a:p>
            <a:r>
              <a:rPr lang="en-US" sz="1400" dirty="0"/>
              <a:t> J. </a:t>
            </a:r>
            <a:r>
              <a:rPr lang="en-US" sz="1400" dirty="0" err="1"/>
              <a:t>Wurman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Mon. Weather Rev. 135, 2392 (2007)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532" y="765698"/>
            <a:ext cx="5606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ocean flows: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-5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terrestrial atmosphere: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-4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core of supercell tornado: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-1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ED4984-4081-C447-8CB0-37792F0A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18882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3978559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46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219700" y="192302"/>
            <a:ext cx="3917348" cy="2373098"/>
            <a:chOff x="4521899" y="3462196"/>
            <a:chExt cx="4447127" cy="28728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1899" y="3462196"/>
              <a:ext cx="4447127" cy="2872850"/>
            </a:xfrm>
            <a:prstGeom prst="roundRect">
              <a:avLst>
                <a:gd name="adj" fmla="val 12349"/>
              </a:avLst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67112" y="5996520"/>
              <a:ext cx="2593084" cy="335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90"/>
                  </a:solidFill>
                </a:rPr>
                <a:t>D. Choi et al, Icarus 188 (2007) 35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134" y="2590801"/>
            <a:ext cx="2417115" cy="24367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" y="2523204"/>
            <a:ext cx="4521199" cy="21512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004" y="4625546"/>
            <a:ext cx="571382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solar subsurface vorticity, 2002 </a:t>
            </a:r>
            <a:r>
              <a:rPr lang="nb-NO" sz="1400" dirty="0"/>
              <a:t>R. </a:t>
            </a:r>
            <a:r>
              <a:rPr lang="nb-NO" sz="1400" dirty="0" err="1"/>
              <a:t>Komm</a:t>
            </a:r>
            <a:r>
              <a:rPr lang="nb-NO" sz="1400" dirty="0"/>
              <a:t> </a:t>
            </a:r>
            <a:r>
              <a:rPr lang="nb-NO" sz="1400" i="1" dirty="0"/>
              <a:t>et al.</a:t>
            </a:r>
            <a:r>
              <a:rPr lang="nb-NO" sz="1400" dirty="0"/>
              <a:t>, </a:t>
            </a:r>
            <a:r>
              <a:rPr lang="nb-NO" sz="1400" dirty="0" err="1"/>
              <a:t>Astrophys</a:t>
            </a:r>
            <a:r>
              <a:rPr lang="nb-NO" sz="1400" dirty="0"/>
              <a:t>. J. 667, 571 (2007)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260" y="748104"/>
            <a:ext cx="560656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ocean flows: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-5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terrestrial atmosphere: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-4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core of </a:t>
            </a:r>
            <a:r>
              <a:rPr lang="en-US" dirty="0" err="1"/>
              <a:t>supercell</a:t>
            </a:r>
            <a:r>
              <a:rPr lang="en-US" dirty="0"/>
              <a:t> tornado: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-1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solar subsurface flow: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-6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“Collar” of Jupiter’s Great Red Spot: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-4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A67234-4441-6342-A57E-F32F4AA5F60C}"/>
              </a:ext>
            </a:extLst>
          </p:cNvPr>
          <p:cNvSpPr txBox="1">
            <a:spLocks/>
          </p:cNvSpPr>
          <p:nvPr/>
        </p:nvSpPr>
        <p:spPr>
          <a:xfrm>
            <a:off x="298932" y="150808"/>
            <a:ext cx="8851418" cy="636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Perspective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792EE184-E5ED-E746-A5EC-574BE6E13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672953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12564274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47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6532" y="765698"/>
            <a:ext cx="5606568" cy="426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ocean flows: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-5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terrestrial atmosphere: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-4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core of </a:t>
            </a:r>
            <a:r>
              <a:rPr lang="en-US" dirty="0" err="1"/>
              <a:t>supercell</a:t>
            </a:r>
            <a:r>
              <a:rPr lang="en-US" dirty="0"/>
              <a:t> tornado: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-1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solar subsurface flow: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-6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“Collar” of Jupiter’s Great Red Spot: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-4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Heated, rotating soap bubbles: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2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en-US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 descr="srep03455-f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4844" y="575505"/>
            <a:ext cx="4302413" cy="3101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9818" y="3674695"/>
            <a:ext cx="4268733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FFFF"/>
                </a:solidFill>
              </a:rPr>
              <a:t>Intensity of vortices: from soap bubbles to hurricanes</a:t>
            </a:r>
          </a:p>
          <a:p>
            <a:r>
              <a:rPr lang="en-US" sz="1400" dirty="0">
                <a:solidFill>
                  <a:srgbClr val="FFFFFF"/>
                </a:solidFill>
              </a:rPr>
              <a:t>T. </a:t>
            </a:r>
            <a:r>
              <a:rPr lang="en-US" sz="1400" dirty="0" err="1">
                <a:solidFill>
                  <a:srgbClr val="FFFFFF"/>
                </a:solidFill>
              </a:rPr>
              <a:t>Meuel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i="1" dirty="0">
                <a:solidFill>
                  <a:srgbClr val="FFFFFF"/>
                </a:solidFill>
              </a:rPr>
              <a:t>et al</a:t>
            </a:r>
            <a:r>
              <a:rPr lang="en-US" sz="1400" dirty="0">
                <a:solidFill>
                  <a:srgbClr val="FFFFFF"/>
                </a:solidFill>
              </a:rPr>
              <a:t>, (Nature) Scientific Reports </a:t>
            </a:r>
            <a:r>
              <a:rPr lang="en-US" sz="1400" b="1" dirty="0">
                <a:solidFill>
                  <a:srgbClr val="FFFFFF"/>
                </a:solidFill>
              </a:rPr>
              <a:t>3</a:t>
            </a:r>
            <a:r>
              <a:rPr lang="en-US" sz="1400" dirty="0">
                <a:solidFill>
                  <a:srgbClr val="FFFFFF"/>
                </a:solidFill>
              </a:rPr>
              <a:t> (2013) 3455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BA9793-2DA2-374C-929D-58497ED7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32" y="-1592"/>
            <a:ext cx="8851418" cy="636746"/>
          </a:xfrm>
        </p:spPr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Perspective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60DCCA8-A0C9-3749-9C01-1CFC795E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43934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39063982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otted grid">
            <a:extLst>
              <a:ext uri="{FF2B5EF4-FFF2-40B4-BE49-F238E27FC236}">
                <a16:creationId xmlns:a16="http://schemas.microsoft.com/office/drawing/2014/main" id="{DCC0671B-12AA-4848-8E6D-54424B32C5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70740" y="2125249"/>
            <a:ext cx="2901863" cy="2772428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World’s record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48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6532" y="765698"/>
            <a:ext cx="560656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ocean flows: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-5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terrestrial atmosphere: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-4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core of </a:t>
            </a:r>
            <a:r>
              <a:rPr lang="en-US" dirty="0" err="1"/>
              <a:t>supercell</a:t>
            </a:r>
            <a:r>
              <a:rPr lang="en-US" dirty="0"/>
              <a:t> tornado: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-1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solar subsurface flow: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-6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“Collar” of Jupiter’s Great Red Spot: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-4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Heated, rotating soap bubbles: </a:t>
            </a:r>
            <a:r>
              <a:rPr lang="en-US" dirty="0" err="1"/>
              <a:t>ω</a:t>
            </a:r>
            <a:r>
              <a:rPr lang="en-US" dirty="0"/>
              <a:t> ~ 10</a:t>
            </a:r>
            <a:r>
              <a:rPr lang="en-US" baseline="30000" dirty="0"/>
              <a:t>2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/>
              <a:t>Max vorticity in bulk superfluid He-II: </a:t>
            </a:r>
            <a:r>
              <a:rPr lang="en-US" dirty="0" err="1"/>
              <a:t>ω</a:t>
            </a:r>
            <a:r>
              <a:rPr lang="en-US" dirty="0"/>
              <a:t> ~ 150 s</a:t>
            </a:r>
            <a:r>
              <a:rPr lang="en-US" baseline="30000" dirty="0"/>
              <a:t>-1</a:t>
            </a:r>
            <a:endParaRPr lang="en-US" dirty="0"/>
          </a:p>
          <a:p>
            <a:pPr lvl="1"/>
            <a:r>
              <a:rPr lang="it-IT" sz="1200" dirty="0" err="1"/>
              <a:t>R</a:t>
            </a:r>
            <a:r>
              <a:rPr lang="it-IT" sz="1200" dirty="0"/>
              <a:t>. </a:t>
            </a:r>
            <a:r>
              <a:rPr lang="it-IT" sz="1200" dirty="0" err="1"/>
              <a:t>Donnelly</a:t>
            </a:r>
            <a:r>
              <a:rPr lang="it-IT" sz="1200" dirty="0"/>
              <a:t>, </a:t>
            </a:r>
            <a:r>
              <a:rPr lang="it-IT" sz="1200" dirty="0" err="1"/>
              <a:t>Ann</a:t>
            </a:r>
            <a:r>
              <a:rPr lang="it-IT" sz="1200" dirty="0"/>
              <a:t>. Rev. </a:t>
            </a:r>
            <a:r>
              <a:rPr lang="it-IT" sz="1200" dirty="0" err="1"/>
              <a:t>Fluid</a:t>
            </a:r>
            <a:r>
              <a:rPr lang="it-IT" sz="1200" dirty="0"/>
              <a:t> Mech. 25 (1993) 325</a:t>
            </a:r>
          </a:p>
          <a:p>
            <a:pPr marL="177800" indent="-177800">
              <a:spcBef>
                <a:spcPts val="600"/>
              </a:spcBef>
              <a:buFont typeface="Arial"/>
              <a:buChar char="•"/>
            </a:pPr>
            <a:r>
              <a:rPr lang="it-IT" dirty="0"/>
              <a:t>Max </a:t>
            </a:r>
            <a:r>
              <a:rPr lang="it-IT" dirty="0" err="1"/>
              <a:t>vorticity</a:t>
            </a:r>
            <a:r>
              <a:rPr lang="it-IT" dirty="0"/>
              <a:t> in </a:t>
            </a:r>
            <a:r>
              <a:rPr lang="it-IT" dirty="0" err="1"/>
              <a:t>nanodroplets</a:t>
            </a:r>
            <a:r>
              <a:rPr lang="it-IT" dirty="0"/>
              <a:t> of </a:t>
            </a:r>
            <a:r>
              <a:rPr lang="it-IT" dirty="0" err="1"/>
              <a:t>superfluid</a:t>
            </a:r>
            <a:r>
              <a:rPr lang="it-IT" dirty="0"/>
              <a:t> He-II: 10</a:t>
            </a:r>
            <a:r>
              <a:rPr lang="it-IT" baseline="30000" dirty="0"/>
              <a:t>6</a:t>
            </a:r>
            <a:r>
              <a:rPr lang="it-IT" dirty="0"/>
              <a:t> s</a:t>
            </a:r>
            <a:r>
              <a:rPr lang="it-IT" baseline="30000" dirty="0"/>
              <a:t>-1</a:t>
            </a:r>
            <a:endParaRPr lang="it-IT" dirty="0"/>
          </a:p>
          <a:p>
            <a:pPr lvl="1"/>
            <a:r>
              <a:rPr lang="it-IT" sz="1200" dirty="0"/>
              <a:t>Gomez et al, Science 345 (2014) 903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4836" y="0"/>
            <a:ext cx="4654216" cy="2046580"/>
          </a:xfrm>
          <a:prstGeom prst="rect">
            <a:avLst/>
          </a:prstGeom>
        </p:spPr>
      </p:pic>
      <p:pic>
        <p:nvPicPr>
          <p:cNvPr id="15" name="Picture 14" descr="VortInHz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31" y="2245798"/>
            <a:ext cx="2519680" cy="2402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CFF58C1-2591-C841-B0FA-960AD37F9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18882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36440262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Vorticity: theory expectation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8" y="2243512"/>
            <a:ext cx="3744000" cy="2602274"/>
          </a:xfrm>
          <a:prstGeom prst="roundRect">
            <a:avLst>
              <a:gd name="adj" fmla="val 6964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48" y="2703289"/>
            <a:ext cx="3816000" cy="21862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163809" y="156893"/>
            <a:ext cx="3644917" cy="2450586"/>
            <a:chOff x="4598708" y="150642"/>
            <a:chExt cx="4545309" cy="3389931"/>
          </a:xfrm>
        </p:grpSpPr>
        <p:pic>
          <p:nvPicPr>
            <p:cNvPr id="11" name="Picture 10" descr="Figure2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98708" y="2959338"/>
              <a:ext cx="4530877" cy="581235"/>
            </a:xfrm>
            <a:prstGeom prst="rect">
              <a:avLst/>
            </a:prstGeom>
          </p:spPr>
        </p:pic>
        <p:pic>
          <p:nvPicPr>
            <p:cNvPr id="12" name="Picture 11" descr="Figure2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3248" y="150642"/>
              <a:ext cx="4540769" cy="281591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44500" y="812800"/>
            <a:ext cx="413869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Thermal vorticity </a:t>
            </a:r>
            <a:r>
              <a:rPr lang="en-US" dirty="0" err="1"/>
              <a:t>ω</a:t>
            </a:r>
            <a:r>
              <a:rPr lang="en-US" dirty="0"/>
              <a:t>/T = 2-10%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/>
              <a:t>ω</a:t>
            </a:r>
            <a:r>
              <a:rPr lang="en-US" dirty="0"/>
              <a:t> = 0.02-0.09 fm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>
                <a:solidFill>
                  <a:srgbClr val="000000"/>
                </a:solidFill>
              </a:rPr>
              <a:t>Magnitude, √</a:t>
            </a:r>
            <a:r>
              <a:rPr lang="en-US" sz="1600" dirty="0" err="1">
                <a:solidFill>
                  <a:srgbClr val="000000"/>
                </a:solidFill>
              </a:rPr>
              <a:t>s</a:t>
            </a:r>
            <a:r>
              <a:rPr lang="en-US" sz="1600" baseline="-25000" dirty="0" err="1">
                <a:solidFill>
                  <a:srgbClr val="000000"/>
                </a:solidFill>
              </a:rPr>
              <a:t>NN</a:t>
            </a:r>
            <a:r>
              <a:rPr lang="en-US" sz="1600" dirty="0">
                <a:solidFill>
                  <a:srgbClr val="000000"/>
                </a:solidFill>
              </a:rPr>
              <a:t>-dep in range of transport &amp;</a:t>
            </a:r>
          </a:p>
          <a:p>
            <a:r>
              <a:rPr lang="en-US" sz="1600" dirty="0">
                <a:solidFill>
                  <a:srgbClr val="000000"/>
                </a:solidFill>
              </a:rPr>
              <a:t>3D viscous hydro calculations with rotation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0634887-1D86-4246-86BA-C25FAEA61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39759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7B055-4D31-4946-A6D7-D9910A742126}"/>
              </a:ext>
            </a:extLst>
          </p:cNvPr>
          <p:cNvSpPr txBox="1"/>
          <p:nvPr/>
        </p:nvSpPr>
        <p:spPr>
          <a:xfrm>
            <a:off x="1354889" y="2013803"/>
            <a:ext cx="2932213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cs-CZ" sz="900" dirty="0" err="1"/>
              <a:t>Y</a:t>
            </a:r>
            <a:r>
              <a:rPr lang="cs-CZ" sz="900" dirty="0"/>
              <a:t>.</a:t>
            </a:r>
            <a:r>
              <a:rPr lang="en-US" sz="900" dirty="0"/>
              <a:t> </a:t>
            </a:r>
            <a:r>
              <a:rPr lang="cs-CZ" sz="900" dirty="0" err="1"/>
              <a:t>Jiang</a:t>
            </a:r>
            <a:r>
              <a:rPr lang="cs-CZ" sz="900" dirty="0"/>
              <a:t>, Z</a:t>
            </a:r>
            <a:r>
              <a:rPr lang="en-US" sz="900" dirty="0"/>
              <a:t>.</a:t>
            </a:r>
            <a:r>
              <a:rPr lang="cs-CZ" sz="900" dirty="0"/>
              <a:t>W.</a:t>
            </a:r>
            <a:r>
              <a:rPr lang="en-US" sz="900" dirty="0"/>
              <a:t> </a:t>
            </a:r>
            <a:r>
              <a:rPr lang="cs-CZ" sz="900" dirty="0"/>
              <a:t>Lin and J.</a:t>
            </a:r>
            <a:r>
              <a:rPr lang="en-US" sz="900" dirty="0"/>
              <a:t> </a:t>
            </a:r>
            <a:r>
              <a:rPr lang="cs-CZ" sz="900" dirty="0" err="1"/>
              <a:t>Liao</a:t>
            </a:r>
            <a:r>
              <a:rPr lang="cs-CZ" sz="900" dirty="0"/>
              <a:t>, </a:t>
            </a:r>
            <a:r>
              <a:rPr lang="cs-CZ" sz="900" dirty="0" err="1"/>
              <a:t>Phys</a:t>
            </a:r>
            <a:r>
              <a:rPr lang="cs-CZ" sz="900" dirty="0"/>
              <a:t>.</a:t>
            </a:r>
            <a:r>
              <a:rPr lang="en-US" sz="900" dirty="0"/>
              <a:t> </a:t>
            </a:r>
            <a:r>
              <a:rPr lang="cs-CZ" sz="900" dirty="0" err="1"/>
              <a:t>Rev.C</a:t>
            </a:r>
            <a:r>
              <a:rPr lang="cs-CZ" sz="900" dirty="0"/>
              <a:t> </a:t>
            </a:r>
            <a:r>
              <a:rPr lang="cs-CZ" sz="900" b="1" dirty="0"/>
              <a:t>94</a:t>
            </a:r>
            <a:r>
              <a:rPr lang="cs-CZ" sz="900" dirty="0"/>
              <a:t>, 044910 (2016)</a:t>
            </a:r>
            <a:endParaRPr lang="en-US" sz="9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288672-542C-0841-A4A8-D2C20306DD64}"/>
              </a:ext>
            </a:extLst>
          </p:cNvPr>
          <p:cNvSpPr/>
          <p:nvPr/>
        </p:nvSpPr>
        <p:spPr>
          <a:xfrm>
            <a:off x="3394362" y="3262787"/>
            <a:ext cx="10486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T</a:t>
            </a:r>
            <a:r>
              <a:rPr lang="en-US" sz="1000" baseline="-25000" dirty="0" err="1"/>
              <a:t>assume</a:t>
            </a:r>
            <a:r>
              <a:rPr lang="en-US" sz="1000" dirty="0"/>
              <a:t>=160 MeV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8AF753-D665-4D4A-9360-D5726A99E25A}"/>
              </a:ext>
            </a:extLst>
          </p:cNvPr>
          <p:cNvSpPr txBox="1"/>
          <p:nvPr/>
        </p:nvSpPr>
        <p:spPr>
          <a:xfrm>
            <a:off x="5371066" y="2524627"/>
            <a:ext cx="2486578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L. </a:t>
            </a:r>
            <a:r>
              <a:rPr lang="en-US" sz="900" dirty="0" err="1"/>
              <a:t>Csernai</a:t>
            </a:r>
            <a:r>
              <a:rPr lang="en-US" sz="900" dirty="0"/>
              <a:t> </a:t>
            </a:r>
            <a:r>
              <a:rPr lang="en-US" sz="900" i="1" dirty="0"/>
              <a:t>et al.</a:t>
            </a:r>
            <a:r>
              <a:rPr lang="en-US" sz="900" dirty="0"/>
              <a:t>, Phys. Rev. C</a:t>
            </a:r>
            <a:r>
              <a:rPr lang="en-US" sz="900" b="1" dirty="0"/>
              <a:t>90,</a:t>
            </a:r>
            <a:r>
              <a:rPr lang="en-US" sz="900" dirty="0"/>
              <a:t> 021904(R) (2014)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C495844-3F94-0E4D-8DBD-D732D1D0821D}"/>
              </a:ext>
            </a:extLst>
          </p:cNvPr>
          <p:cNvSpPr/>
          <p:nvPr/>
        </p:nvSpPr>
        <p:spPr>
          <a:xfrm>
            <a:off x="7916449" y="2901863"/>
            <a:ext cx="747387" cy="162838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081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28"/>
          <p:cNvSpPr>
            <a:spLocks noChangeArrowheads="1"/>
          </p:cNvSpPr>
          <p:nvPr/>
        </p:nvSpPr>
        <p:spPr bwMode="auto">
          <a:xfrm>
            <a:off x="2057400" y="0"/>
            <a:ext cx="6971436" cy="401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380" tIns="34190" rIns="68380" bIns="3419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3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j-lt"/>
                <a:ea typeface="Arial" pitchFamily="-108" charset="0"/>
                <a:cs typeface="Arial"/>
              </a:rPr>
              <a:t>STAR  Beam Energy Scan Program</a:t>
            </a:r>
            <a:endParaRPr lang="el-GR" sz="33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+mj-lt"/>
              <a:ea typeface="Arial" pitchFamily="-108" charset="0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-523875" y="-22860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F15D75-5692-0C49-A2A8-C238BB8C238A}"/>
              </a:ext>
            </a:extLst>
          </p:cNvPr>
          <p:cNvGrpSpPr/>
          <p:nvPr/>
        </p:nvGrpSpPr>
        <p:grpSpPr>
          <a:xfrm>
            <a:off x="2204173" y="401241"/>
            <a:ext cx="6900863" cy="4606639"/>
            <a:chOff x="1119187" y="443303"/>
            <a:chExt cx="6900863" cy="4695825"/>
          </a:xfrm>
        </p:grpSpPr>
        <p:pic>
          <p:nvPicPr>
            <p:cNvPr id="38915" name="Picture 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187" y="443303"/>
              <a:ext cx="6900863" cy="46958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8" name="Rounded Rectangle 27"/>
            <p:cNvSpPr/>
            <p:nvPr/>
          </p:nvSpPr>
          <p:spPr>
            <a:xfrm>
              <a:off x="2895600" y="571500"/>
              <a:ext cx="800100" cy="295275"/>
            </a:xfrm>
            <a:prstGeom prst="roundRect">
              <a:avLst/>
            </a:prstGeom>
            <a:solidFill>
              <a:srgbClr val="FFFFFF"/>
            </a:solidFill>
            <a:ln w="38100" cap="flat" cmpd="sng" algn="ctr">
              <a:solidFill>
                <a:srgbClr val="1B40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800000"/>
                  </a:solidFill>
                  <a:latin typeface="Arial Black"/>
                  <a:cs typeface="Arial Black"/>
                </a:rPr>
                <a:t>MTD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981200" y="571500"/>
              <a:ext cx="904875" cy="29527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800000"/>
                  </a:solidFill>
                  <a:latin typeface="Arial Black"/>
                  <a:cs typeface="Arial Black"/>
                </a:rPr>
                <a:t>Magnet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714750" y="571500"/>
              <a:ext cx="800100" cy="29527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800000"/>
                  </a:solidFill>
                  <a:latin typeface="Arial Black"/>
                  <a:cs typeface="Arial Black"/>
                </a:rPr>
                <a:t>BEMC</a:t>
              </a:r>
            </a:p>
          </p:txBody>
        </p:sp>
        <p:cxnSp>
          <p:nvCxnSpPr>
            <p:cNvPr id="33" name="Straight Connector 32"/>
            <p:cNvCxnSpPr>
              <a:stCxn id="32" idx="2"/>
            </p:cNvCxnSpPr>
            <p:nvPr/>
          </p:nvCxnSpPr>
          <p:spPr>
            <a:xfrm rot="5400000">
              <a:off x="3584040" y="1393291"/>
              <a:ext cx="1057277" cy="4246"/>
            </a:xfrm>
            <a:prstGeom prst="line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>
              <a:outerShdw blurRad="254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ounded Rectangle 35"/>
            <p:cNvSpPr/>
            <p:nvPr/>
          </p:nvSpPr>
          <p:spPr>
            <a:xfrm>
              <a:off x="1162050" y="571500"/>
              <a:ext cx="800100" cy="29527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800000"/>
                  </a:solidFill>
                  <a:latin typeface="Arial Black"/>
                  <a:cs typeface="Arial Black"/>
                </a:rPr>
                <a:t>EEMC</a:t>
              </a:r>
            </a:p>
          </p:txBody>
        </p:sp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4019551" y="2489596"/>
              <a:ext cx="554831" cy="844154"/>
              <a:chOff x="3187" y="1779"/>
              <a:chExt cx="378" cy="565"/>
            </a:xfrm>
          </p:grpSpPr>
          <p:sp>
            <p:nvSpPr>
              <p:cNvPr id="42" name="Freeform 3"/>
              <p:cNvSpPr>
                <a:spLocks noChangeArrowheads="1"/>
              </p:cNvSpPr>
              <p:nvPr/>
            </p:nvSpPr>
            <p:spPr bwMode="auto">
              <a:xfrm>
                <a:off x="3187" y="1779"/>
                <a:ext cx="378" cy="556"/>
              </a:xfrm>
              <a:custGeom>
                <a:avLst/>
                <a:gdLst>
                  <a:gd name="T0" fmla="*/ 12 w 1673"/>
                  <a:gd name="T1" fmla="*/ 27 h 2457"/>
                  <a:gd name="T2" fmla="*/ 7 w 1673"/>
                  <a:gd name="T3" fmla="*/ 29 h 2457"/>
                  <a:gd name="T4" fmla="*/ 3 w 1673"/>
                  <a:gd name="T5" fmla="*/ 26 h 2457"/>
                  <a:gd name="T6" fmla="*/ 0 w 1673"/>
                  <a:gd name="T7" fmla="*/ 21 h 2457"/>
                  <a:gd name="T8" fmla="*/ 0 w 1673"/>
                  <a:gd name="T9" fmla="*/ 13 h 2457"/>
                  <a:gd name="T10" fmla="*/ 2 w 1673"/>
                  <a:gd name="T11" fmla="*/ 6 h 2457"/>
                  <a:gd name="T12" fmla="*/ 7 w 1673"/>
                  <a:gd name="T13" fmla="*/ 1 h 2457"/>
                  <a:gd name="T14" fmla="*/ 13 w 1673"/>
                  <a:gd name="T15" fmla="*/ 0 h 2457"/>
                  <a:gd name="T16" fmla="*/ 17 w 1673"/>
                  <a:gd name="T17" fmla="*/ 3 h 2457"/>
                  <a:gd name="T18" fmla="*/ 19 w 1673"/>
                  <a:gd name="T19" fmla="*/ 9 h 2457"/>
                  <a:gd name="T20" fmla="*/ 19 w 1673"/>
                  <a:gd name="T21" fmla="*/ 16 h 2457"/>
                  <a:gd name="T22" fmla="*/ 16 w 1673"/>
                  <a:gd name="T23" fmla="*/ 23 h 2457"/>
                  <a:gd name="T24" fmla="*/ 12 w 1673"/>
                  <a:gd name="T25" fmla="*/ 28 h 2457"/>
                  <a:gd name="T26" fmla="*/ 12 w 1673"/>
                  <a:gd name="T27" fmla="*/ 27 h 24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73"/>
                  <a:gd name="T43" fmla="*/ 0 h 2457"/>
                  <a:gd name="T44" fmla="*/ 1673 w 1673"/>
                  <a:gd name="T45" fmla="*/ 2457 h 24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73" h="2457">
                    <a:moveTo>
                      <a:pt x="1058" y="2354"/>
                    </a:moveTo>
                    <a:lnTo>
                      <a:pt x="614" y="2456"/>
                    </a:lnTo>
                    <a:lnTo>
                      <a:pt x="239" y="2251"/>
                    </a:lnTo>
                    <a:lnTo>
                      <a:pt x="0" y="1808"/>
                    </a:lnTo>
                    <a:lnTo>
                      <a:pt x="0" y="1126"/>
                    </a:lnTo>
                    <a:lnTo>
                      <a:pt x="205" y="546"/>
                    </a:lnTo>
                    <a:lnTo>
                      <a:pt x="648" y="68"/>
                    </a:lnTo>
                    <a:lnTo>
                      <a:pt x="1092" y="0"/>
                    </a:lnTo>
                    <a:lnTo>
                      <a:pt x="1501" y="273"/>
                    </a:lnTo>
                    <a:lnTo>
                      <a:pt x="1672" y="750"/>
                    </a:lnTo>
                    <a:lnTo>
                      <a:pt x="1638" y="1398"/>
                    </a:lnTo>
                    <a:lnTo>
                      <a:pt x="1433" y="1978"/>
                    </a:lnTo>
                    <a:lnTo>
                      <a:pt x="1058" y="2388"/>
                    </a:lnTo>
                    <a:lnTo>
                      <a:pt x="1058" y="2354"/>
                    </a:lnTo>
                  </a:path>
                </a:pathLst>
              </a:custGeom>
              <a:solidFill>
                <a:srgbClr val="FF0000">
                  <a:alpha val="34901"/>
                </a:srgbClr>
              </a:solidFill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" name="Freeform 4"/>
              <p:cNvSpPr>
                <a:spLocks noChangeArrowheads="1"/>
              </p:cNvSpPr>
              <p:nvPr/>
            </p:nvSpPr>
            <p:spPr bwMode="auto">
              <a:xfrm>
                <a:off x="3303" y="1957"/>
                <a:ext cx="154" cy="224"/>
              </a:xfrm>
              <a:custGeom>
                <a:avLst/>
                <a:gdLst>
                  <a:gd name="T0" fmla="*/ 5 w 683"/>
                  <a:gd name="T1" fmla="*/ 12 h 991"/>
                  <a:gd name="T2" fmla="*/ 4 w 683"/>
                  <a:gd name="T3" fmla="*/ 12 h 991"/>
                  <a:gd name="T4" fmla="*/ 2 w 683"/>
                  <a:gd name="T5" fmla="*/ 10 h 991"/>
                  <a:gd name="T6" fmla="*/ 0 w 683"/>
                  <a:gd name="T7" fmla="*/ 9 h 991"/>
                  <a:gd name="T8" fmla="*/ 0 w 683"/>
                  <a:gd name="T9" fmla="*/ 5 h 991"/>
                  <a:gd name="T10" fmla="*/ 2 w 683"/>
                  <a:gd name="T11" fmla="*/ 1 h 991"/>
                  <a:gd name="T12" fmla="*/ 4 w 683"/>
                  <a:gd name="T13" fmla="*/ 0 h 991"/>
                  <a:gd name="T14" fmla="*/ 5 w 683"/>
                  <a:gd name="T15" fmla="*/ 0 h 991"/>
                  <a:gd name="T16" fmla="*/ 7 w 683"/>
                  <a:gd name="T17" fmla="*/ 0 h 991"/>
                  <a:gd name="T18" fmla="*/ 8 w 683"/>
                  <a:gd name="T19" fmla="*/ 2 h 991"/>
                  <a:gd name="T20" fmla="*/ 8 w 683"/>
                  <a:gd name="T21" fmla="*/ 6 h 991"/>
                  <a:gd name="T22" fmla="*/ 7 w 683"/>
                  <a:gd name="T23" fmla="*/ 9 h 991"/>
                  <a:gd name="T24" fmla="*/ 5 w 683"/>
                  <a:gd name="T25" fmla="*/ 11 h 991"/>
                  <a:gd name="T26" fmla="*/ 3 w 683"/>
                  <a:gd name="T27" fmla="*/ 11 h 99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83"/>
                  <a:gd name="T43" fmla="*/ 0 h 991"/>
                  <a:gd name="T44" fmla="*/ 683 w 683"/>
                  <a:gd name="T45" fmla="*/ 991 h 99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83" h="991">
                    <a:moveTo>
                      <a:pt x="443" y="990"/>
                    </a:moveTo>
                    <a:lnTo>
                      <a:pt x="307" y="990"/>
                    </a:lnTo>
                    <a:lnTo>
                      <a:pt x="136" y="887"/>
                    </a:lnTo>
                    <a:lnTo>
                      <a:pt x="0" y="751"/>
                    </a:lnTo>
                    <a:lnTo>
                      <a:pt x="0" y="444"/>
                    </a:lnTo>
                    <a:lnTo>
                      <a:pt x="136" y="103"/>
                    </a:lnTo>
                    <a:lnTo>
                      <a:pt x="307" y="0"/>
                    </a:lnTo>
                    <a:lnTo>
                      <a:pt x="443" y="0"/>
                    </a:lnTo>
                    <a:lnTo>
                      <a:pt x="648" y="35"/>
                    </a:lnTo>
                    <a:lnTo>
                      <a:pt x="682" y="205"/>
                    </a:lnTo>
                    <a:lnTo>
                      <a:pt x="682" y="512"/>
                    </a:lnTo>
                    <a:lnTo>
                      <a:pt x="614" y="785"/>
                    </a:lnTo>
                    <a:lnTo>
                      <a:pt x="443" y="956"/>
                    </a:lnTo>
                    <a:lnTo>
                      <a:pt x="273" y="956"/>
                    </a:lnTo>
                  </a:path>
                </a:pathLst>
              </a:cu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>
                <a:off x="3241" y="1895"/>
                <a:ext cx="99" cy="84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5" name="Line 6"/>
              <p:cNvSpPr>
                <a:spLocks noChangeShapeType="1"/>
              </p:cNvSpPr>
              <p:nvPr/>
            </p:nvSpPr>
            <p:spPr bwMode="auto">
              <a:xfrm>
                <a:off x="3342" y="1802"/>
                <a:ext cx="15" cy="162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Line 7"/>
              <p:cNvSpPr>
                <a:spLocks noChangeShapeType="1"/>
              </p:cNvSpPr>
              <p:nvPr/>
            </p:nvSpPr>
            <p:spPr bwMode="auto">
              <a:xfrm flipH="1">
                <a:off x="3410" y="1795"/>
                <a:ext cx="32" cy="154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 flipH="1">
                <a:off x="3449" y="1849"/>
                <a:ext cx="71" cy="115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" name="Line 9"/>
              <p:cNvSpPr>
                <a:spLocks noChangeShapeType="1"/>
              </p:cNvSpPr>
              <p:nvPr/>
            </p:nvSpPr>
            <p:spPr bwMode="auto">
              <a:xfrm flipH="1">
                <a:off x="3465" y="1957"/>
                <a:ext cx="94" cy="53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9" name="Line 10"/>
              <p:cNvSpPr>
                <a:spLocks noChangeShapeType="1"/>
              </p:cNvSpPr>
              <p:nvPr/>
            </p:nvSpPr>
            <p:spPr bwMode="auto">
              <a:xfrm flipH="1" flipV="1">
                <a:off x="3465" y="2073"/>
                <a:ext cx="86" cy="16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" name="Line 11"/>
              <p:cNvSpPr>
                <a:spLocks noChangeShapeType="1"/>
              </p:cNvSpPr>
              <p:nvPr/>
            </p:nvSpPr>
            <p:spPr bwMode="auto">
              <a:xfrm flipH="1" flipV="1">
                <a:off x="3441" y="2149"/>
                <a:ext cx="71" cy="63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1" name="Line 12"/>
              <p:cNvSpPr>
                <a:spLocks noChangeShapeType="1"/>
              </p:cNvSpPr>
              <p:nvPr/>
            </p:nvSpPr>
            <p:spPr bwMode="auto">
              <a:xfrm flipH="1" flipV="1">
                <a:off x="3403" y="2188"/>
                <a:ext cx="24" cy="117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Line 13"/>
              <p:cNvSpPr>
                <a:spLocks noChangeShapeType="1"/>
              </p:cNvSpPr>
              <p:nvPr/>
            </p:nvSpPr>
            <p:spPr bwMode="auto">
              <a:xfrm flipV="1">
                <a:off x="3326" y="2181"/>
                <a:ext cx="30" cy="163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3249" y="2158"/>
                <a:ext cx="76" cy="140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4" name="Line 15"/>
              <p:cNvSpPr>
                <a:spLocks noChangeShapeType="1"/>
              </p:cNvSpPr>
              <p:nvPr/>
            </p:nvSpPr>
            <p:spPr bwMode="auto">
              <a:xfrm flipV="1">
                <a:off x="3187" y="2111"/>
                <a:ext cx="123" cy="78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5" name="Line 16"/>
              <p:cNvSpPr>
                <a:spLocks noChangeShapeType="1"/>
              </p:cNvSpPr>
              <p:nvPr/>
            </p:nvSpPr>
            <p:spPr bwMode="auto">
              <a:xfrm>
                <a:off x="3187" y="2035"/>
                <a:ext cx="107" cy="14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cxnSp>
          <p:nvCxnSpPr>
            <p:cNvPr id="57" name="Straight Connector 56"/>
            <p:cNvCxnSpPr>
              <a:stCxn id="66" idx="1"/>
              <a:endCxn id="62" idx="1"/>
            </p:cNvCxnSpPr>
            <p:nvPr/>
          </p:nvCxnSpPr>
          <p:spPr>
            <a:xfrm rot="16200000" flipH="1" flipV="1">
              <a:off x="1892943" y="2310292"/>
              <a:ext cx="1302019" cy="2006189"/>
            </a:xfrm>
            <a:prstGeom prst="line">
              <a:avLst/>
            </a:prstGeom>
            <a:ln w="25400" cap="flat" cmpd="sng" algn="ctr">
              <a:solidFill>
                <a:schemeClr val="bg1"/>
              </a:solidFill>
              <a:prstDash val="lgDash"/>
              <a:round/>
              <a:headEnd type="none" w="med" len="med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66" idx="6"/>
            </p:cNvCxnSpPr>
            <p:nvPr/>
          </p:nvCxnSpPr>
          <p:spPr>
            <a:xfrm flipH="1">
              <a:off x="3190875" y="2743200"/>
              <a:ext cx="600075" cy="1885950"/>
            </a:xfrm>
            <a:prstGeom prst="line">
              <a:avLst/>
            </a:prstGeom>
            <a:ln w="25400" cap="flat" cmpd="sng" algn="ctr">
              <a:solidFill>
                <a:schemeClr val="bg1"/>
              </a:solidFill>
              <a:prstDash val="lgDash"/>
              <a:round/>
              <a:headEnd type="none" w="med" len="med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1252857" y="3771900"/>
              <a:ext cx="1966593" cy="131445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505200" y="2628900"/>
              <a:ext cx="285750" cy="2286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cxnSp>
          <p:nvCxnSpPr>
            <p:cNvPr id="83" name="Elbow Connector 82"/>
            <p:cNvCxnSpPr>
              <a:stCxn id="27" idx="2"/>
            </p:cNvCxnSpPr>
            <p:nvPr/>
          </p:nvCxnSpPr>
          <p:spPr>
            <a:xfrm rot="5400000">
              <a:off x="4474369" y="673894"/>
              <a:ext cx="285752" cy="671513"/>
            </a:xfrm>
            <a:prstGeom prst="bentConnector2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Elbow Connector 82"/>
            <p:cNvCxnSpPr/>
            <p:nvPr/>
          </p:nvCxnSpPr>
          <p:spPr>
            <a:xfrm rot="10800000" flipV="1">
              <a:off x="4404115" y="867370"/>
              <a:ext cx="2216510" cy="1875830"/>
            </a:xfrm>
            <a:prstGeom prst="bentConnector3">
              <a:avLst>
                <a:gd name="adj1" fmla="val -278"/>
              </a:avLst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>
              <a:outerShdw blurRad="254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lbow Connector 82"/>
            <p:cNvCxnSpPr>
              <a:stCxn id="39" idx="2"/>
            </p:cNvCxnSpPr>
            <p:nvPr/>
          </p:nvCxnSpPr>
          <p:spPr>
            <a:xfrm rot="5400000">
              <a:off x="4560689" y="1259088"/>
              <a:ext cx="1622823" cy="838199"/>
            </a:xfrm>
            <a:prstGeom prst="bentConnector3">
              <a:avLst>
                <a:gd name="adj1" fmla="val 50000"/>
              </a:avLst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>
              <a:outerShdw blurRad="254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28" idx="2"/>
            </p:cNvCxnSpPr>
            <p:nvPr/>
          </p:nvCxnSpPr>
          <p:spPr>
            <a:xfrm rot="5400000">
              <a:off x="3002457" y="1159968"/>
              <a:ext cx="586387" cy="1"/>
            </a:xfrm>
            <a:prstGeom prst="line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Elbow Connector 82"/>
            <p:cNvCxnSpPr>
              <a:stCxn id="30" idx="2"/>
            </p:cNvCxnSpPr>
            <p:nvPr/>
          </p:nvCxnSpPr>
          <p:spPr>
            <a:xfrm rot="16200000" flipH="1">
              <a:off x="2112168" y="1188244"/>
              <a:ext cx="1276352" cy="633413"/>
            </a:xfrm>
            <a:prstGeom prst="bentConnector3">
              <a:avLst>
                <a:gd name="adj1" fmla="val 50000"/>
              </a:avLst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>
              <a:outerShdw blurRad="254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lbow Connector 82"/>
            <p:cNvCxnSpPr>
              <a:stCxn id="36" idx="2"/>
            </p:cNvCxnSpPr>
            <p:nvPr/>
          </p:nvCxnSpPr>
          <p:spPr>
            <a:xfrm rot="5400000">
              <a:off x="923924" y="1504951"/>
              <a:ext cx="1276352" cy="1"/>
            </a:xfrm>
            <a:prstGeom prst="bentConnector3">
              <a:avLst>
                <a:gd name="adj1" fmla="val 50000"/>
              </a:avLst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>
              <a:outerShdw blurRad="254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lbow Connector 82"/>
            <p:cNvCxnSpPr>
              <a:stCxn id="35" idx="2"/>
            </p:cNvCxnSpPr>
            <p:nvPr/>
          </p:nvCxnSpPr>
          <p:spPr>
            <a:xfrm rot="5400000">
              <a:off x="5872158" y="1414468"/>
              <a:ext cx="2124086" cy="1028699"/>
            </a:xfrm>
            <a:prstGeom prst="bentConnector3">
              <a:avLst>
                <a:gd name="adj1" fmla="val 99776"/>
              </a:avLst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>
              <a:outerShdw blurRad="254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7048500" y="571501"/>
              <a:ext cx="800100" cy="295274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1B400F"/>
                  </a:solidFill>
                  <a:latin typeface="Arial Black"/>
                  <a:cs typeface="Arial Black"/>
                </a:rPr>
                <a:t>EPD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391150" y="571500"/>
              <a:ext cx="800100" cy="29527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800000"/>
                  </a:solidFill>
                  <a:latin typeface="Arial Black"/>
                  <a:cs typeface="Arial Black"/>
                </a:rPr>
                <a:t>TOF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210300" y="571500"/>
              <a:ext cx="800100" cy="29527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 err="1">
                  <a:solidFill>
                    <a:srgbClr val="1B400F"/>
                  </a:solidFill>
                  <a:latin typeface="Arial Black"/>
                  <a:cs typeface="Arial Black"/>
                </a:rPr>
                <a:t>iTPC</a:t>
              </a:r>
              <a:endParaRPr lang="en-US" sz="1350" b="1" dirty="0">
                <a:solidFill>
                  <a:srgbClr val="1B400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552950" y="571500"/>
              <a:ext cx="800100" cy="29527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800000"/>
                  </a:solidFill>
                  <a:latin typeface="Arial Black"/>
                  <a:cs typeface="Arial Black"/>
                </a:rPr>
                <a:t>TPC</a:t>
              </a: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3143250" y="4733925"/>
              <a:ext cx="800100" cy="29527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800000"/>
                  </a:solidFill>
                  <a:latin typeface="Arial Black"/>
                  <a:cs typeface="Arial Black"/>
                </a:rPr>
                <a:t>HFT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16200000" flipH="1">
              <a:off x="3762377" y="1685925"/>
              <a:ext cx="1085848" cy="1"/>
            </a:xfrm>
            <a:prstGeom prst="line">
              <a:avLst/>
            </a:prstGeom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>
              <a:outerShdw blurRad="254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ounded Rectangle 55"/>
            <p:cNvSpPr/>
            <p:nvPr/>
          </p:nvSpPr>
          <p:spPr>
            <a:xfrm>
              <a:off x="5593368" y="4114800"/>
              <a:ext cx="2350482" cy="942975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500" dirty="0">
                  <a:solidFill>
                    <a:schemeClr val="tx1"/>
                  </a:solidFill>
                  <a:latin typeface="Arial"/>
                  <a:cs typeface="Arial"/>
                </a:rPr>
                <a:t>- Powerhouse at RHIC</a:t>
              </a:r>
            </a:p>
            <a:p>
              <a:pPr>
                <a:buFontTx/>
                <a:buChar char="-"/>
              </a:pPr>
              <a:r>
                <a:rPr lang="en-US" sz="1500" dirty="0">
                  <a:solidFill>
                    <a:schemeClr val="tx1"/>
                  </a:solidFill>
                  <a:latin typeface="Arial"/>
                  <a:cs typeface="Arial"/>
                </a:rPr>
                <a:t> Needs upgrades for</a:t>
              </a:r>
            </a:p>
            <a:p>
              <a:r>
                <a:rPr lang="en-US" sz="1500" dirty="0">
                  <a:solidFill>
                    <a:schemeClr val="tx1"/>
                  </a:solidFill>
                  <a:latin typeface="Arial"/>
                  <a:cs typeface="Arial"/>
                </a:rPr>
                <a:t>  the future of RHIC</a:t>
              </a:r>
            </a:p>
          </p:txBody>
        </p:sp>
      </p:grpSp>
      <p:sp>
        <p:nvSpPr>
          <p:cNvPr id="63" name="Text Box 7">
            <a:extLst>
              <a:ext uri="{FF2B5EF4-FFF2-40B4-BE49-F238E27FC236}">
                <a16:creationId xmlns:a16="http://schemas.microsoft.com/office/drawing/2014/main" id="{E4A926B5-2C05-254A-B88B-76C6F29C3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" y="770165"/>
            <a:ext cx="2146186" cy="29856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76412" tIns="38206" rIns="76412" bIns="38206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1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1) Turn-off of </a:t>
            </a:r>
            <a:r>
              <a:rPr lang="en-US" sz="2100" b="1" dirty="0" err="1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sQGP</a:t>
            </a:r>
            <a:r>
              <a:rPr lang="en-US" sz="21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 signatures</a:t>
            </a:r>
          </a:p>
          <a:p>
            <a:pPr eaLnBrk="1" hangingPunct="1">
              <a:buFontTx/>
              <a:buChar char="-"/>
            </a:pPr>
            <a:endParaRPr lang="en-US" sz="2100" b="1" dirty="0">
              <a:ln w="17780" cmpd="sng">
                <a:noFill/>
                <a:prstDash val="solid"/>
                <a:miter lim="800000"/>
              </a:ln>
              <a:solidFill>
                <a:srgbClr val="000090"/>
              </a:solidFill>
              <a:latin typeface="+mn-lt"/>
            </a:endParaRPr>
          </a:p>
          <a:p>
            <a:pPr eaLnBrk="1" hangingPunct="1"/>
            <a:r>
              <a:rPr lang="en-US" sz="21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2) Search for the signals of phase boundary</a:t>
            </a:r>
          </a:p>
          <a:p>
            <a:pPr eaLnBrk="1" hangingPunct="1"/>
            <a:r>
              <a:rPr lang="en-US" sz="21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                                      </a:t>
            </a:r>
          </a:p>
          <a:p>
            <a:pPr eaLnBrk="1" hangingPunct="1"/>
            <a:r>
              <a:rPr lang="en-US" sz="21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3) Search for the QCD critical point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C254299-09EE-C141-A05E-5D1A43B08B92}"/>
              </a:ext>
            </a:extLst>
          </p:cNvPr>
          <p:cNvSpPr txBox="1"/>
          <p:nvPr/>
        </p:nvSpPr>
        <p:spPr>
          <a:xfrm>
            <a:off x="-59992" y="4586810"/>
            <a:ext cx="24217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6"/>
              </a:rPr>
              <a:t>http://arxiv.org/abs/1007.2613</a:t>
            </a:r>
            <a:r>
              <a:rPr lang="en-US" sz="1350" dirty="0"/>
              <a:t> </a:t>
            </a:r>
            <a:endParaRPr lang="cs-CZ" sz="1350" dirty="0"/>
          </a:p>
        </p:txBody>
      </p:sp>
      <p:sp>
        <p:nvSpPr>
          <p:cNvPr id="58" name="Slide Number Placeholder 4">
            <a:extLst>
              <a:ext uri="{FF2B5EF4-FFF2-40B4-BE49-F238E27FC236}">
                <a16:creationId xmlns:a16="http://schemas.microsoft.com/office/drawing/2014/main" id="{898C8819-A8FD-4143-A8AC-E221DD24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5452" y="5013536"/>
            <a:ext cx="2133600" cy="132353"/>
          </a:xfrm>
        </p:spPr>
        <p:txBody>
          <a:bodyPr/>
          <a:lstStyle/>
          <a:p>
            <a:fld id="{C0F18430-31EE-2041-88D6-7D4CC31ACAB7}" type="slidenum">
              <a:rPr lang="en-US" smtClean="0"/>
              <a:t>5</a:t>
            </a:fld>
            <a:endParaRPr lang="en-US" dirty="0"/>
          </a:p>
        </p:txBody>
      </p:sp>
      <p:pic>
        <p:nvPicPr>
          <p:cNvPr id="59" name="Picture 58" descr="STAR-logo-base-red.gif">
            <a:extLst>
              <a:ext uri="{FF2B5EF4-FFF2-40B4-BE49-F238E27FC236}">
                <a16:creationId xmlns:a16="http://schemas.microsoft.com/office/drawing/2014/main" id="{45736450-30CF-2545-936A-1499DD2BE8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3060" cy="67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Footer Placeholder 3">
            <a:extLst>
              <a:ext uri="{FF2B5EF4-FFF2-40B4-BE49-F238E27FC236}">
                <a16:creationId xmlns:a16="http://schemas.microsoft.com/office/drawing/2014/main" id="{FFEE9B31-750B-F043-9DD0-006FE349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3" y="5021263"/>
            <a:ext cx="8832850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341066055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Direct comparison with 3D calculation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9400" y="939800"/>
            <a:ext cx="452224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UrQMD</a:t>
            </a:r>
            <a:r>
              <a:rPr lang="en-US" dirty="0"/>
              <a:t> (lumpy conditions) + hydro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en-US" dirty="0"/>
              <a:t>matching &amp; evolution parameters tuned to reproduce </a:t>
            </a:r>
            <a:r>
              <a:rPr lang="en-US" dirty="0" err="1"/>
              <a:t>dN</a:t>
            </a:r>
            <a:r>
              <a:rPr lang="en-US" dirty="0"/>
              <a:t>/</a:t>
            </a:r>
            <a:r>
              <a:rPr lang="en-US" dirty="0" err="1"/>
              <a:t>dη</a:t>
            </a:r>
            <a:r>
              <a:rPr lang="en-US" dirty="0"/>
              <a:t>, </a:t>
            </a:r>
            <a:r>
              <a:rPr lang="en-US" dirty="0" err="1"/>
              <a:t>dN</a:t>
            </a:r>
            <a:r>
              <a:rPr lang="en-US" dirty="0"/>
              <a:t>/</a:t>
            </a: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, v</a:t>
            </a:r>
            <a:r>
              <a:rPr lang="en-US" baseline="-25000" dirty="0"/>
              <a:t>2</a:t>
            </a:r>
            <a:r>
              <a:rPr lang="en-US" dirty="0"/>
              <a:t> (</a:t>
            </a:r>
            <a:r>
              <a:rPr lang="en-US" i="1" dirty="0"/>
              <a:t>but not</a:t>
            </a:r>
            <a:r>
              <a:rPr lang="en-US" dirty="0"/>
              <a:t> </a:t>
            </a:r>
            <a:r>
              <a:rPr lang="en-US" dirty="0" err="1"/>
              <a:t>ω</a:t>
            </a:r>
            <a:r>
              <a:rPr lang="en-US" dirty="0"/>
              <a:t>!)</a:t>
            </a:r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en-US" dirty="0"/>
              <a:t>strong dependence on lumpiness of initial conditions given by </a:t>
            </a:r>
            <a:r>
              <a:rPr lang="en-US" dirty="0" err="1"/>
              <a:t>UrQMD</a:t>
            </a:r>
            <a:endParaRPr lang="en-US" dirty="0"/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endParaRPr lang="en-US" dirty="0"/>
          </a:p>
          <a:p>
            <a:pPr marL="177800" indent="-177800">
              <a:spcBef>
                <a:spcPts val="1200"/>
              </a:spcBef>
              <a:buFont typeface="Arial"/>
              <a:buChar char="•"/>
            </a:pP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E24F9F5-0699-1F45-AFBE-CBD020C8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64811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3618C3-5464-BE42-BA11-1881863151E6}"/>
              </a:ext>
            </a:extLst>
          </p:cNvPr>
          <p:cNvGrpSpPr/>
          <p:nvPr/>
        </p:nvGrpSpPr>
        <p:grpSpPr>
          <a:xfrm>
            <a:off x="5093918" y="635153"/>
            <a:ext cx="3473886" cy="3698852"/>
            <a:chOff x="5093918" y="635153"/>
            <a:chExt cx="3473886" cy="3698852"/>
          </a:xfrm>
        </p:grpSpPr>
        <p:sp>
          <p:nvSpPr>
            <p:cNvPr id="10" name="AutoShape 2" descr="Dotted grid">
              <a:extLst>
                <a:ext uri="{FF2B5EF4-FFF2-40B4-BE49-F238E27FC236}">
                  <a16:creationId xmlns:a16="http://schemas.microsoft.com/office/drawing/2014/main" id="{364CF51C-D1A6-5C43-A48D-9876A1BB57D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93918" y="635153"/>
              <a:ext cx="3473886" cy="3698852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5" name="Picture 4" descr="Figure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720" y="706134"/>
              <a:ext cx="3388876" cy="35558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59B162-499D-414C-8FDB-256F0C3798DB}"/>
                </a:ext>
              </a:extLst>
            </p:cNvPr>
            <p:cNvSpPr txBox="1"/>
            <p:nvPr/>
          </p:nvSpPr>
          <p:spPr>
            <a:xfrm>
              <a:off x="6321320" y="1978354"/>
              <a:ext cx="2008488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Becattini</a:t>
              </a:r>
              <a:r>
                <a:rPr 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Karpenko, EPJ C77(2017)213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23262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22A675E-1723-8A4C-8F2A-30A1B97710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05" y="1000862"/>
            <a:ext cx="2626531" cy="19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F372C6-1656-B84A-87D9-4D40BD99EA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15" y="2980862"/>
            <a:ext cx="2626531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B28F85-01B2-7C4A-AF8E-4030A890BF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2"/>
          <a:stretch/>
        </p:blipFill>
        <p:spPr>
          <a:xfrm>
            <a:off x="2076463" y="1007322"/>
            <a:ext cx="2193231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EAB069-EAF3-C143-B6DE-31FF9960E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20"/>
          <a:stretch/>
        </p:blipFill>
        <p:spPr>
          <a:xfrm>
            <a:off x="2072229" y="2980862"/>
            <a:ext cx="2206566" cy="19800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989615" y="1567477"/>
          <a:ext cx="1084269" cy="26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37" name="Equation" r:id="rId7" imgW="1041400" imgH="254000" progId="Equation.DSMT4">
                  <p:embed/>
                </p:oleObj>
              </mc:Choice>
              <mc:Fallback>
                <p:oleObj name="Equation" r:id="rId7" imgW="1041400" imgH="2540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89615" y="1567477"/>
                        <a:ext cx="1084269" cy="2644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092732" y="3337438"/>
          <a:ext cx="1248598" cy="284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38" name="Equation" r:id="rId9" imgW="1117600" imgH="254000" progId="Equation.DSMT4">
                  <p:embed/>
                </p:oleObj>
              </mc:Choice>
              <mc:Fallback>
                <p:oleObj name="Equation" r:id="rId9" imgW="1117600" imgH="2540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92732" y="3337438"/>
                        <a:ext cx="1248598" cy="28432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32" y="-14292"/>
            <a:ext cx="8851418" cy="547692"/>
          </a:xfrm>
        </p:spPr>
        <p:txBody>
          <a:bodyPr/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Energy dependence: initial structure +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6779" y="1699705"/>
            <a:ext cx="1846216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Baryon stopping: more vorticity </a:t>
            </a:r>
          </a:p>
          <a:p>
            <a:r>
              <a:rPr lang="en-US" dirty="0"/>
              <a:t>@ </a:t>
            </a:r>
            <a:r>
              <a:rPr lang="en-US" dirty="0" err="1"/>
              <a:t>η</a:t>
            </a:r>
            <a:r>
              <a:rPr lang="en-US" dirty="0"/>
              <a:t>=0 </a:t>
            </a:r>
          </a:p>
          <a:p>
            <a:r>
              <a:rPr lang="en-US" dirty="0"/>
              <a:t>at low 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13728" y="2699939"/>
            <a:ext cx="1847560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Longer evolution: vorticity reduced at high 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378" y="505861"/>
            <a:ext cx="1978234" cy="369332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Single hydro event: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5762" y="506478"/>
            <a:ext cx="4132734" cy="369332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ω</a:t>
            </a:r>
            <a:r>
              <a:rPr lang="en-US" dirty="0"/>
              <a:t> distribution on freeze-out hypersurface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334819" y="4491612"/>
            <a:ext cx="17285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9524" y="4199224"/>
            <a:ext cx="1819528" cy="584776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ω</a:t>
            </a:r>
            <a:r>
              <a:rPr lang="en-US" sz="1600" dirty="0">
                <a:solidFill>
                  <a:srgbClr val="FF0000"/>
                </a:solidFill>
              </a:rPr>
              <a:t>&lt;0 regions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“negative </a:t>
            </a:r>
            <a:r>
              <a:rPr lang="en-US" sz="1600" dirty="0" err="1">
                <a:solidFill>
                  <a:srgbClr val="FF0000"/>
                </a:solidFill>
              </a:rPr>
              <a:t>vorticies</a:t>
            </a:r>
            <a:r>
              <a:rPr lang="en-US" sz="1600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959D8B5-9654-A84E-BBC4-506D6997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27233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C43AB6-3A78-244A-9219-9123553D1CBC}"/>
              </a:ext>
            </a:extLst>
          </p:cNvPr>
          <p:cNvSpPr txBox="1"/>
          <p:nvPr/>
        </p:nvSpPr>
        <p:spPr>
          <a:xfrm>
            <a:off x="135448" y="1068146"/>
            <a:ext cx="167065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cs-CZ" sz="1000" dirty="0"/>
              <a:t>I.</a:t>
            </a:r>
            <a:r>
              <a:rPr lang="en-US" sz="1000" dirty="0"/>
              <a:t> </a:t>
            </a:r>
            <a:r>
              <a:rPr lang="cs-CZ" sz="1000" dirty="0" err="1"/>
              <a:t>Karpenko</a:t>
            </a:r>
            <a:r>
              <a:rPr lang="cs-CZ" sz="1000" dirty="0"/>
              <a:t> and F.</a:t>
            </a:r>
            <a:r>
              <a:rPr lang="en-US" sz="1000" dirty="0"/>
              <a:t> </a:t>
            </a:r>
            <a:r>
              <a:rPr lang="cs-CZ" sz="1000" dirty="0" err="1"/>
              <a:t>Becattini</a:t>
            </a:r>
            <a:r>
              <a:rPr lang="en-US" sz="1000" dirty="0"/>
              <a:t>, </a:t>
            </a:r>
          </a:p>
          <a:p>
            <a:r>
              <a:rPr lang="cs-CZ" sz="1000" dirty="0"/>
              <a:t>Eur.</a:t>
            </a:r>
            <a:r>
              <a:rPr lang="en-US" sz="1000" dirty="0"/>
              <a:t> </a:t>
            </a:r>
            <a:r>
              <a:rPr lang="cs-CZ" sz="1000" dirty="0" err="1"/>
              <a:t>Phys</a:t>
            </a:r>
            <a:r>
              <a:rPr lang="cs-CZ" sz="1000" dirty="0"/>
              <a:t>.</a:t>
            </a:r>
            <a:r>
              <a:rPr lang="en-US" sz="1000" dirty="0"/>
              <a:t> </a:t>
            </a:r>
            <a:r>
              <a:rPr lang="cs-CZ" sz="1000" dirty="0"/>
              <a:t>J.</a:t>
            </a:r>
            <a:r>
              <a:rPr lang="en-US" sz="1000" dirty="0"/>
              <a:t> </a:t>
            </a:r>
            <a:r>
              <a:rPr lang="cs-CZ" sz="1000" dirty="0"/>
              <a:t>C</a:t>
            </a:r>
            <a:r>
              <a:rPr lang="cs-CZ" sz="1000" b="1" dirty="0"/>
              <a:t>77</a:t>
            </a:r>
            <a:r>
              <a:rPr lang="cs-CZ" sz="1000" dirty="0"/>
              <a:t> (2017)213</a:t>
            </a:r>
          </a:p>
        </p:txBody>
      </p:sp>
    </p:spTree>
    <p:extLst>
      <p:ext uri="{BB962C8B-B14F-4D97-AF65-F5344CB8AC3E}">
        <p14:creationId xmlns:p14="http://schemas.microsoft.com/office/powerpoint/2010/main" val="30117050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 key take-away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52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0813" y="706644"/>
            <a:ext cx="4050119" cy="32250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90" y="1881050"/>
            <a:ext cx="2241210" cy="2050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6664">
            <a:off x="2469885" y="1220685"/>
            <a:ext cx="1197548" cy="93263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069630" y="1590486"/>
            <a:ext cx="298117" cy="120444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069620" y="2794934"/>
            <a:ext cx="126883" cy="11329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222016" y="2294072"/>
            <a:ext cx="545194" cy="5008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179909" y="848673"/>
            <a:ext cx="153951" cy="82685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16784" y="1590484"/>
            <a:ext cx="646051" cy="0"/>
          </a:xfrm>
          <a:prstGeom prst="straightConnector1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>
            <a:spLocks noChangeAspect="1"/>
          </p:cNvSpPr>
          <p:nvPr/>
        </p:nvSpPr>
        <p:spPr>
          <a:xfrm>
            <a:off x="2991648" y="1335333"/>
            <a:ext cx="684427" cy="680390"/>
          </a:xfrm>
          <a:prstGeom prst="ellipse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006306"/>
              </p:ext>
            </p:extLst>
          </p:nvPr>
        </p:nvGraphicFramePr>
        <p:xfrm>
          <a:off x="1048956" y="713168"/>
          <a:ext cx="17399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44" name="Equation" r:id="rId5" imgW="736600" imgH="279400" progId="Equation.DSMT4">
                  <p:embed/>
                </p:oleObj>
              </mc:Choice>
              <mc:Fallback>
                <p:oleObj name="Equation" r:id="rId5" imgW="7366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8956" y="713168"/>
                        <a:ext cx="17399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208987"/>
              </p:ext>
            </p:extLst>
          </p:nvPr>
        </p:nvGraphicFramePr>
        <p:xfrm>
          <a:off x="3104026" y="2353038"/>
          <a:ext cx="1512761" cy="48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45" name="Equation" r:id="rId7" imgW="711200" imgH="228600" progId="Equation.DSMT4">
                  <p:embed/>
                </p:oleObj>
              </mc:Choice>
              <mc:Fallback>
                <p:oleObj name="Equation" r:id="rId7" imgW="711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04026" y="2353038"/>
                        <a:ext cx="1512761" cy="487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22168" y="4224865"/>
            <a:ext cx="8270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This is a stunning success and validation of the hydro paradigm underlying our understanding of heavy ion collisions.  The substructure of the prediction is being tested at a much finer level than “just” anisotropy of the momentum distribution.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660F3B5-26D1-344E-AB90-FBD8081D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52285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301CA1-32A7-EC4C-9783-5A805EB9D742}"/>
              </a:ext>
            </a:extLst>
          </p:cNvPr>
          <p:cNvGrpSpPr/>
          <p:nvPr/>
        </p:nvGrpSpPr>
        <p:grpSpPr>
          <a:xfrm>
            <a:off x="5440473" y="610101"/>
            <a:ext cx="3473886" cy="3626827"/>
            <a:chOff x="5093918" y="635153"/>
            <a:chExt cx="3473886" cy="3626827"/>
          </a:xfrm>
        </p:grpSpPr>
        <p:sp>
          <p:nvSpPr>
            <p:cNvPr id="20" name="AutoShape 2" descr="Dotted grid">
              <a:extLst>
                <a:ext uri="{FF2B5EF4-FFF2-40B4-BE49-F238E27FC236}">
                  <a16:creationId xmlns:a16="http://schemas.microsoft.com/office/drawing/2014/main" id="{8E8C4E72-C3DC-844B-A398-04AF34CAF9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93918" y="635153"/>
              <a:ext cx="3473886" cy="3626827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21" name="Picture 20" descr="Figure1.png">
              <a:extLst>
                <a:ext uri="{FF2B5EF4-FFF2-40B4-BE49-F238E27FC236}">
                  <a16:creationId xmlns:a16="http://schemas.microsoft.com/office/drawing/2014/main" id="{F6AE4D7E-17F4-6D40-8B3F-725442C4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720" y="664378"/>
              <a:ext cx="3388876" cy="35558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528A3F-1535-B043-B73A-7C4655B81FC2}"/>
                </a:ext>
              </a:extLst>
            </p:cNvPr>
            <p:cNvSpPr txBox="1"/>
            <p:nvPr/>
          </p:nvSpPr>
          <p:spPr>
            <a:xfrm>
              <a:off x="6321320" y="1978354"/>
              <a:ext cx="2008488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Becattini</a:t>
              </a:r>
              <a:r>
                <a:rPr 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Karpenko, EPJ C77(2017)213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2006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Magnetic field?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6532" y="666755"/>
            <a:ext cx="3954929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lnSpc>
                <a:spcPct val="120000"/>
              </a:lnSpc>
              <a:buFont typeface="Arial"/>
              <a:buChar char="•"/>
            </a:pPr>
            <a:r>
              <a:rPr lang="en-US" dirty="0"/>
              <a:t>Statistical uncertainties preclude claim</a:t>
            </a:r>
          </a:p>
          <a:p>
            <a:pPr marL="169863" indent="-169863">
              <a:lnSpc>
                <a:spcPct val="120000"/>
              </a:lnSpc>
              <a:buFont typeface="Arial"/>
              <a:buChar char="•"/>
            </a:pPr>
            <a:r>
              <a:rPr lang="en-US" dirty="0"/>
              <a:t>B should change with energy, but...</a:t>
            </a:r>
          </a:p>
          <a:p>
            <a:pPr marL="169863" indent="-169863">
              <a:lnSpc>
                <a:spcPct val="120000"/>
              </a:lnSpc>
              <a:buFont typeface="Arial"/>
              <a:buChar char="•"/>
            </a:pPr>
            <a:endParaRPr lang="en-US" dirty="0"/>
          </a:p>
          <a:p>
            <a:pPr marL="169863" indent="-169863">
              <a:lnSpc>
                <a:spcPct val="120000"/>
              </a:lnSpc>
              <a:buFont typeface="Arial"/>
              <a:buChar char="•"/>
            </a:pPr>
            <a:endParaRPr lang="en-US" dirty="0"/>
          </a:p>
          <a:p>
            <a:pPr marL="169863" indent="-169863">
              <a:lnSpc>
                <a:spcPct val="120000"/>
              </a:lnSpc>
              <a:buFont typeface="Arial"/>
              <a:buChar char="•"/>
            </a:pPr>
            <a:r>
              <a:rPr lang="en-US" dirty="0"/>
              <a:t>Highest fields in the known universe!!!</a:t>
            </a:r>
            <a:br>
              <a:rPr lang="en-US" dirty="0"/>
            </a:br>
            <a:r>
              <a:rPr lang="en-US" dirty="0" err="1"/>
              <a:t>Magnetars</a:t>
            </a:r>
            <a:r>
              <a:rPr lang="en-US" dirty="0"/>
              <a:t> ~ 10</a:t>
            </a:r>
            <a:r>
              <a:rPr lang="en-US" baseline="30000" dirty="0"/>
              <a:t>10</a:t>
            </a:r>
            <a:r>
              <a:rPr lang="en-US" dirty="0"/>
              <a:t>-10</a:t>
            </a:r>
            <a:r>
              <a:rPr lang="en-US" baseline="30000" dirty="0"/>
              <a:t>11</a:t>
            </a:r>
            <a:r>
              <a:rPr lang="en-US" dirty="0"/>
              <a:t> T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514971"/>
              </p:ext>
            </p:extLst>
          </p:nvPr>
        </p:nvGraphicFramePr>
        <p:xfrm>
          <a:off x="774277" y="1467567"/>
          <a:ext cx="303149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78" name="Equation" r:id="rId3" imgW="1574800" imgH="254000" progId="Equation.DSMT4">
                  <p:embed/>
                </p:oleObj>
              </mc:Choice>
              <mc:Fallback>
                <p:oleObj name="Equation" r:id="rId3" imgW="15748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4277" y="1467567"/>
                        <a:ext cx="303149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12799" y="4522346"/>
            <a:ext cx="38951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McGill Online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Magnetar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Catalog: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ApJS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212 (2014)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www.physics.mcgill.ca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/~pulsar/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magnetar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main.html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48" y="2878756"/>
            <a:ext cx="2088000" cy="208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5" y="2810485"/>
            <a:ext cx="1620000" cy="21423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B12BCA6-DDDA-5948-A66D-5E492F737522}"/>
              </a:ext>
            </a:extLst>
          </p:cNvPr>
          <p:cNvGrpSpPr/>
          <p:nvPr/>
        </p:nvGrpSpPr>
        <p:grpSpPr>
          <a:xfrm>
            <a:off x="4882317" y="666756"/>
            <a:ext cx="3897578" cy="3676274"/>
            <a:chOff x="4882317" y="666756"/>
            <a:chExt cx="3897578" cy="3676274"/>
          </a:xfrm>
        </p:grpSpPr>
        <p:sp>
          <p:nvSpPr>
            <p:cNvPr id="13" name="AutoShape 2" descr="Dotted grid">
              <a:extLst>
                <a:ext uri="{FF2B5EF4-FFF2-40B4-BE49-F238E27FC236}">
                  <a16:creationId xmlns:a16="http://schemas.microsoft.com/office/drawing/2014/main" id="{9FBD3E7D-3EAB-DA45-AB4D-9128E7ECDB7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82317" y="666756"/>
              <a:ext cx="3897578" cy="3676274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pic>
          <p:nvPicPr>
            <p:cNvPr id="5" name="Picture 4" descr="BinTesl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138" y="695067"/>
              <a:ext cx="3785559" cy="3610724"/>
            </a:xfrm>
            <a:prstGeom prst="roundRect">
              <a:avLst>
                <a:gd name="adj" fmla="val 8307"/>
              </a:avLst>
            </a:prstGeom>
            <a:ln>
              <a:noFill/>
            </a:ln>
          </p:spPr>
        </p:pic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0B84FE1-CE10-DE45-A42E-BC51317B2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31408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40258862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0" y="711354"/>
            <a:ext cx="8939158" cy="4241645"/>
          </a:xfrm>
        </p:spPr>
        <p:txBody>
          <a:bodyPr>
            <a:normAutofit/>
          </a:bodyPr>
          <a:lstStyle/>
          <a:p>
            <a:pPr marL="177800" indent="-177800"/>
            <a:r>
              <a:rPr lang="en-US" sz="2000" dirty="0">
                <a:solidFill>
                  <a:srgbClr val="0000FF"/>
                </a:solidFill>
              </a:rPr>
              <a:t>First observation </a:t>
            </a:r>
            <a:r>
              <a:rPr lang="en-US" sz="2000" dirty="0"/>
              <a:t>of global polarization by STAR@RHIC</a:t>
            </a:r>
          </a:p>
          <a:p>
            <a:pPr marL="177800" indent="-177800">
              <a:spcBef>
                <a:spcPts val="1080"/>
              </a:spcBef>
            </a:pPr>
            <a:r>
              <a:rPr lang="en-US" sz="2000" dirty="0"/>
              <a:t>Interpretation in magnetic-vortical model:</a:t>
            </a:r>
          </a:p>
          <a:p>
            <a:pPr marL="635000" lvl="1" indent="-177800"/>
            <a:r>
              <a:rPr lang="en-US" sz="1600" dirty="0"/>
              <a:t>clear </a:t>
            </a:r>
            <a:r>
              <a:rPr lang="en-US" sz="1600" dirty="0">
                <a:solidFill>
                  <a:srgbClr val="0000FF"/>
                </a:solidFill>
              </a:rPr>
              <a:t>vortical component </a:t>
            </a:r>
            <a:r>
              <a:rPr lang="en-US" sz="1600" dirty="0"/>
              <a:t>of expected sign &amp; magnitude for BES energies</a:t>
            </a:r>
          </a:p>
          <a:p>
            <a:pPr marL="635000" lvl="1" indent="-177800"/>
            <a:r>
              <a:rPr lang="en-US" sz="1600" dirty="0">
                <a:solidFill>
                  <a:srgbClr val="0000FF"/>
                </a:solidFill>
              </a:rPr>
              <a:t>magnetic component </a:t>
            </a:r>
            <a:r>
              <a:rPr lang="en-US" sz="1600" dirty="0"/>
              <a:t>consistent with zero, but tantalizing hint that </a:t>
            </a:r>
            <a:r>
              <a:rPr lang="en-US" sz="1600" dirty="0">
                <a:solidFill>
                  <a:srgbClr val="0000FF"/>
                </a:solidFill>
              </a:rPr>
              <a:t>STAR pursues in 2018 &amp; BES-II</a:t>
            </a:r>
          </a:p>
          <a:p>
            <a:pPr marL="177800" indent="-177800">
              <a:spcBef>
                <a:spcPts val="1080"/>
              </a:spcBef>
            </a:pPr>
            <a:r>
              <a:rPr lang="en-US" sz="2000" dirty="0">
                <a:solidFill>
                  <a:srgbClr val="0000FF"/>
                </a:solidFill>
              </a:rPr>
              <a:t>stunning success/validation of hydro picture</a:t>
            </a:r>
          </a:p>
          <a:p>
            <a:pPr marL="577850" lvl="1" indent="-177800"/>
            <a:r>
              <a:rPr lang="en-US" sz="1600" dirty="0"/>
              <a:t>subjected to unique probe of substructure considerably finer than previously achieved</a:t>
            </a:r>
          </a:p>
          <a:p>
            <a:pPr marL="577850" lvl="1" indent="-177800"/>
            <a:r>
              <a:rPr lang="en-US" sz="1600" dirty="0"/>
              <a:t>much more can be done to probe substructure of the substructure </a:t>
            </a:r>
          </a:p>
          <a:p>
            <a:pPr marL="177800" indent="-177800">
              <a:spcBef>
                <a:spcPts val="1080"/>
              </a:spcBef>
            </a:pPr>
            <a:r>
              <a:rPr lang="en-US" sz="2000" dirty="0"/>
              <a:t>non-central H.I. collisions create </a:t>
            </a:r>
            <a:r>
              <a:rPr lang="en-US" sz="2000" dirty="0">
                <a:solidFill>
                  <a:srgbClr val="0000FF"/>
                </a:solidFill>
              </a:rPr>
              <a:t>most vortical fluid </a:t>
            </a:r>
            <a:r>
              <a:rPr lang="en-US" sz="2000" dirty="0"/>
              <a:t>observed to date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generated by early shear viscosity, persists through low viscosity</a:t>
            </a:r>
          </a:p>
          <a:p>
            <a:pPr marL="177800" indent="-177800">
              <a:spcBef>
                <a:spcPts val="1080"/>
              </a:spcBef>
            </a:pPr>
            <a:r>
              <a:rPr lang="en-US" sz="2000" dirty="0"/>
              <a:t>Vorticity &amp; B-field crucial elements to validate/</a:t>
            </a:r>
            <a:r>
              <a:rPr lang="en-US" sz="2000" dirty="0">
                <a:solidFill>
                  <a:srgbClr val="0000FF"/>
                </a:solidFill>
              </a:rPr>
              <a:t>calibrate</a:t>
            </a:r>
            <a:r>
              <a:rPr lang="en-US" sz="2000" dirty="0"/>
              <a:t> high-profile CME &amp; CVE measurements @ RHIC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54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DB1E07F-C079-444F-94BA-194683238F3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9" y="5020724"/>
            <a:ext cx="8768986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2967988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 descr="3.8 Cov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02" y="-66177"/>
            <a:ext cx="3915659" cy="5145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F6348A-9614-5B42-9380-2C3635CDF0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18" y="225483"/>
            <a:ext cx="2556000" cy="143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0305C-91BB-A34D-A05E-40CEF1B871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" y="29241"/>
            <a:ext cx="2628000" cy="191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563FD-4EDA-7D49-9717-26A5E6E328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52" y="2360495"/>
            <a:ext cx="1800000" cy="2122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0A5086-121F-B248-91A3-775F7A99E45D}"/>
              </a:ext>
            </a:extLst>
          </p:cNvPr>
          <p:cNvSpPr txBox="1"/>
          <p:nvPr/>
        </p:nvSpPr>
        <p:spPr>
          <a:xfrm>
            <a:off x="487504" y="1894673"/>
            <a:ext cx="1227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Isaac </a:t>
            </a:r>
            <a:r>
              <a:rPr lang="en-US" sz="1200" dirty="0" err="1"/>
              <a:t>Upsal</a:t>
            </a:r>
            <a:r>
              <a:rPr lang="en-US" sz="1200" dirty="0"/>
              <a:t>, OSU</a:t>
            </a:r>
            <a:endParaRPr lang="cs-CZ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1C7589-06EF-5840-83CF-BADCB90E4911}"/>
              </a:ext>
            </a:extLst>
          </p:cNvPr>
          <p:cNvSpPr txBox="1"/>
          <p:nvPr/>
        </p:nvSpPr>
        <p:spPr>
          <a:xfrm>
            <a:off x="7517516" y="1651641"/>
            <a:ext cx="1109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Mike Lisa, OSU</a:t>
            </a:r>
            <a:endParaRPr lang="cs-CZ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5D827-3F1E-424B-9B42-1A78FAF1F66F}"/>
              </a:ext>
            </a:extLst>
          </p:cNvPr>
          <p:cNvSpPr txBox="1"/>
          <p:nvPr/>
        </p:nvSpPr>
        <p:spPr>
          <a:xfrm>
            <a:off x="7224677" y="4511998"/>
            <a:ext cx="1515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Sergei </a:t>
            </a:r>
            <a:r>
              <a:rPr lang="en-US" sz="1200" dirty="0" err="1"/>
              <a:t>Voloshin</a:t>
            </a:r>
            <a:r>
              <a:rPr lang="en-US" sz="1200" dirty="0"/>
              <a:t>, WSU</a:t>
            </a:r>
            <a:endParaRPr lang="cs-CZ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D0B4E2-3D79-724E-B2EF-BEC34EE6795F}"/>
              </a:ext>
            </a:extLst>
          </p:cNvPr>
          <p:cNvSpPr txBox="1"/>
          <p:nvPr/>
        </p:nvSpPr>
        <p:spPr>
          <a:xfrm>
            <a:off x="62722" y="2123889"/>
            <a:ext cx="13708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err="1"/>
              <a:t>The</a:t>
            </a:r>
            <a:r>
              <a:rPr lang="cs-CZ" sz="800" b="1" dirty="0"/>
              <a:t> STAR </a:t>
            </a:r>
            <a:r>
              <a:rPr lang="cs-CZ" sz="800" b="1" dirty="0" err="1"/>
              <a:t>Collaboration</a:t>
            </a:r>
            <a:endParaRPr lang="cs-CZ" sz="800" b="1" dirty="0"/>
          </a:p>
          <a:p>
            <a:pPr algn="just"/>
            <a:r>
              <a:rPr lang="cs-CZ" sz="300" dirty="0"/>
              <a:t>L. Adamczyk1, J. K. Adkins2, G. Agakishiev3, M. M. Aggarwal4, Z. Ahammed5,</a:t>
            </a:r>
          </a:p>
          <a:p>
            <a:pPr algn="just"/>
            <a:r>
              <a:rPr lang="cs-CZ" sz="300" dirty="0"/>
              <a:t>N. N. Ajitanand6, I. Alekseev7,8, D. M. Anderson9, R. Aoyama10, A. Aparin3,</a:t>
            </a:r>
          </a:p>
          <a:p>
            <a:pPr algn="just"/>
            <a:r>
              <a:rPr lang="cs-CZ" sz="300" dirty="0"/>
              <a:t>D. Arkhipkin11, E. C. Aschenauer11, M. U. Ashraf12, A. Attri4, G. S. Averichev3,</a:t>
            </a:r>
            <a:r>
              <a:rPr lang="en-US" sz="300" dirty="0"/>
              <a:t> </a:t>
            </a:r>
            <a:r>
              <a:rPr lang="cs-CZ" sz="300" dirty="0"/>
              <a:t>X. Bai13, V. Bairathi14, A. Behera6, R. Bellwied15, A. Bhasin16, A. K. Bhati4,P. Bhattarai17, J. Bielcik18, J. Bielcikova19, L. C. Bland11, I. G. Bordyuzhin7,J. Bouchet20, J. D. Brandenburg21, A. V. Brandin8, D. Brown22, I. Bunzarov3,J. Butterworth21, H. Caines23, M. </a:t>
            </a:r>
            <a:r>
              <a:rPr lang="cs-CZ" sz="300" dirty="0" err="1"/>
              <a:t>Calder.n</a:t>
            </a:r>
            <a:r>
              <a:rPr lang="cs-CZ" sz="300" dirty="0"/>
              <a:t> de la </a:t>
            </a:r>
            <a:r>
              <a:rPr lang="cs-CZ" sz="300" dirty="0" err="1"/>
              <a:t>Barca</a:t>
            </a:r>
            <a:r>
              <a:rPr lang="cs-CZ" sz="300" dirty="0"/>
              <a:t> S.nchez24,J. M. Campbell25, D. Cebra24, I. Chakaberia11, P. Chaloupka18, Z. Chang9,N. Chankova-Bunzarova3, A. Chatterjee5, S. Chattopadhyay5, X. Chen26,J. H. Chen27, X. Chen28, J. Cheng12, M. Cherney29, W. Christie11, G. Contin30,H. J. Crawford31, S. Das13, L. C. De Silva29, R. R. Debbe11, T. G. Dedovich3,J. Deng32, A. A. Derevschikov33, L. Didenko11, C. Dilks34, X. Dong30,J. L. Drachenberg35, J. E. Draper24, L. E. Dunkelberger36, J. C. Dunlop11,L. G. Efimov3, N. Elsey37, J. Engelage31, G. Eppley21, R. Esha36, S. Esumi10,O. Evdokimov38, J. Ewigleben22, O. Eyser11, R. Fatemi2, S. Fazio11, P. Federic19,P. Federicova18, J. Fedorisin3, Z. Feng13, P. Filip3, E. Finch39, </a:t>
            </a:r>
            <a:r>
              <a:rPr lang="cs-CZ" sz="300" dirty="0" err="1"/>
              <a:t>Y</a:t>
            </a:r>
            <a:r>
              <a:rPr lang="cs-CZ" sz="300" dirty="0"/>
              <a:t>. Fisyak11,</a:t>
            </a:r>
            <a:r>
              <a:rPr lang="en-US" sz="300" dirty="0"/>
              <a:t> </a:t>
            </a:r>
            <a:r>
              <a:rPr lang="cs-CZ" sz="300" dirty="0"/>
              <a:t>C. E. Flores24, L. Fulek1, C. A. Gagliardi9, D. Garand40, F. Geurts21, A. Gibson41,M. Girard42, D. Grosnick41, D. S. Gunarathne43, </a:t>
            </a:r>
            <a:r>
              <a:rPr lang="cs-CZ" sz="300" dirty="0" err="1"/>
              <a:t>Y</a:t>
            </a:r>
            <a:r>
              <a:rPr lang="cs-CZ" sz="300" dirty="0"/>
              <a:t>. Guo20, A. Gupta16, S. Gupta16</a:t>
            </a:r>
            <a:r>
              <a:rPr lang="en-US" sz="300" dirty="0"/>
              <a:t>, </a:t>
            </a:r>
            <a:r>
              <a:rPr lang="cs-CZ" sz="300" dirty="0"/>
              <a:t>W. Guryn11, A. I. Hamad20, A. Hamed9, A. Harlenderova18, J. W. Harris23,</a:t>
            </a:r>
            <a:r>
              <a:rPr lang="en-US" sz="300" dirty="0"/>
              <a:t> </a:t>
            </a:r>
            <a:r>
              <a:rPr lang="cs-CZ" sz="300" dirty="0"/>
              <a:t>L. He40, S. Heppelmann34, S. Heppelmann24, A. Hirsch40, G. W. Hoffmann17,</a:t>
            </a:r>
            <a:r>
              <a:rPr lang="en-US" sz="300" dirty="0"/>
              <a:t> </a:t>
            </a:r>
            <a:r>
              <a:rPr lang="cs-CZ" sz="300" dirty="0"/>
              <a:t>S. Horvat23, T. Huang44, B. Huang38, X. Huang12, H. Z. Huang36, T. J. Humanic25,</a:t>
            </a:r>
            <a:r>
              <a:rPr lang="en-US" sz="300" dirty="0"/>
              <a:t> </a:t>
            </a:r>
            <a:r>
              <a:rPr lang="cs-CZ" sz="300" dirty="0"/>
              <a:t>P. Huo6, G. Igo36, W. W. Jacobs45, A. Jentsch17, J. Jia6,11, K. Jiang26,</a:t>
            </a:r>
            <a:r>
              <a:rPr lang="en-US" sz="300" dirty="0"/>
              <a:t> </a:t>
            </a:r>
            <a:r>
              <a:rPr lang="cs-CZ" sz="300" dirty="0"/>
              <a:t>S. Jowzaee37, E. G. Judd31, S. Kabana20, D. Kalinkin45, K. Kang12, K. Kauder37,</a:t>
            </a:r>
            <a:r>
              <a:rPr lang="en-US" sz="300" dirty="0"/>
              <a:t> </a:t>
            </a:r>
            <a:r>
              <a:rPr lang="cs-CZ" sz="300" dirty="0"/>
              <a:t>H. W. Ke11, D. Keane20, A. </a:t>
            </a:r>
            <a:r>
              <a:rPr lang="cs-CZ" sz="300" dirty="0" err="1"/>
              <a:t>Kechechyan</a:t>
            </a:r>
            <a:r>
              <a:rPr lang="cs-CZ" sz="300" dirty="0"/>
              <a:t>, Z. Khan38, D. P. Kikoła42, I. Kisel46,</a:t>
            </a:r>
            <a:r>
              <a:rPr lang="en-US" sz="300" dirty="0"/>
              <a:t> </a:t>
            </a:r>
            <a:r>
              <a:rPr lang="cs-CZ" sz="300" dirty="0"/>
              <a:t>A. Kisiel42, L. Kochenda8, M. Kocmanek19, T. Kollegger46, L. K. Kosarzewski42,</a:t>
            </a:r>
            <a:r>
              <a:rPr lang="en-US" sz="300" dirty="0"/>
              <a:t> </a:t>
            </a:r>
            <a:r>
              <a:rPr lang="cs-CZ" sz="300" dirty="0"/>
              <a:t>A. F. Kraishan43, P. Kravtsov8, K. Krueger47, N. Kulathunga15, L. Kumar4,</a:t>
            </a:r>
            <a:r>
              <a:rPr lang="en-US" sz="300" dirty="0"/>
              <a:t> </a:t>
            </a:r>
            <a:r>
              <a:rPr lang="cs-CZ" sz="300" dirty="0"/>
              <a:t>J. Kvapil18, J. H. Kwasizur45, R. Lacey6, J. M. Landgraf11, K. D. Landry36,</a:t>
            </a:r>
            <a:r>
              <a:rPr lang="en-US" sz="300" dirty="0"/>
              <a:t> </a:t>
            </a:r>
            <a:r>
              <a:rPr lang="cs-CZ" sz="300" dirty="0"/>
              <a:t>J. Lauret11, A. Lebedev11, R. Lednicky3, J. H. Lee11, X. Li26, C. Li26, W. Li27, </a:t>
            </a:r>
            <a:r>
              <a:rPr lang="cs-CZ" sz="300" dirty="0" err="1"/>
              <a:t>Y</a:t>
            </a:r>
            <a:r>
              <a:rPr lang="cs-CZ" sz="300" dirty="0"/>
              <a:t>. Li12,</a:t>
            </a:r>
            <a:r>
              <a:rPr lang="en-US" sz="300" dirty="0"/>
              <a:t> </a:t>
            </a:r>
            <a:r>
              <a:rPr lang="cs-CZ" sz="300" dirty="0"/>
              <a:t>J. Lidrych18, T. Lin45, M. A. Lisa25, H. Liu45, P. Liu6, </a:t>
            </a:r>
            <a:r>
              <a:rPr lang="cs-CZ" sz="300" dirty="0" err="1"/>
              <a:t>Y</a:t>
            </a:r>
            <a:r>
              <a:rPr lang="cs-CZ" sz="300" dirty="0"/>
              <a:t>. Liu9, F. Liu13, T. Ljubicic11,</a:t>
            </a:r>
            <a:r>
              <a:rPr lang="en-US" sz="300" dirty="0"/>
              <a:t> </a:t>
            </a:r>
            <a:r>
              <a:rPr lang="cs-CZ" sz="300" dirty="0"/>
              <a:t>W. J. Llope37, M. Lomnitz30, R. S. Longacre11, S. Luo38, X. Luo13, G. L. Ma27,</a:t>
            </a:r>
            <a:r>
              <a:rPr lang="en-US" sz="300" dirty="0"/>
              <a:t> </a:t>
            </a:r>
            <a:r>
              <a:rPr lang="cs-CZ" sz="300" dirty="0"/>
              <a:t>L. Ma27, </a:t>
            </a:r>
            <a:r>
              <a:rPr lang="cs-CZ" sz="300" dirty="0" err="1"/>
              <a:t>Y</a:t>
            </a:r>
            <a:r>
              <a:rPr lang="cs-CZ" sz="300" dirty="0"/>
              <a:t>. G. Ma27, R. Ma11, N. Magdy6, R. Majka23, D. Mallick14, S. Margetis20,</a:t>
            </a:r>
            <a:r>
              <a:rPr lang="en-US" sz="300" dirty="0"/>
              <a:t> </a:t>
            </a:r>
            <a:r>
              <a:rPr lang="cs-CZ" sz="300" dirty="0"/>
              <a:t>C. Markert17, H. S. Matis30, K. Meehan24, J. C. Mei32, Z. W. Miller38,</a:t>
            </a:r>
            <a:r>
              <a:rPr lang="en-US" sz="300" dirty="0"/>
              <a:t> </a:t>
            </a:r>
            <a:r>
              <a:rPr lang="cs-CZ" sz="300" dirty="0"/>
              <a:t>N. G. Minaev33, S. Mioduszewski9, D. Mishra14, 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DD27C9-3E98-BE41-9083-A7CA52B0D744}"/>
              </a:ext>
            </a:extLst>
          </p:cNvPr>
          <p:cNvSpPr txBox="1"/>
          <p:nvPr/>
        </p:nvSpPr>
        <p:spPr>
          <a:xfrm>
            <a:off x="1309834" y="2244241"/>
            <a:ext cx="13708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00" dirty="0"/>
              <a:t>Mizuno30, B. Mohanty14,</a:t>
            </a:r>
            <a:r>
              <a:rPr lang="en-US" sz="300" dirty="0"/>
              <a:t> </a:t>
            </a:r>
            <a:r>
              <a:rPr lang="cs-CZ" sz="300" dirty="0"/>
              <a:t>M. M. Mondal48, D. A. Morozov33, M. K. Mustafa30, </a:t>
            </a:r>
            <a:r>
              <a:rPr lang="cs-CZ" sz="300" dirty="0" err="1"/>
              <a:t>Md</a:t>
            </a:r>
            <a:r>
              <a:rPr lang="cs-CZ" sz="300" dirty="0"/>
              <a:t>. Nasim36, T. K. Nayak5, J. M. Nelson31, M. Nie27, G. Nigmatkulov8, T. Niida37, L. V. Nogach33,</a:t>
            </a:r>
          </a:p>
          <a:p>
            <a:pPr algn="just"/>
            <a:r>
              <a:rPr lang="cs-CZ" sz="300" dirty="0"/>
              <a:t>T. Nonaka10, S. B. Nurushev33, G. Odyniec30, A. Ogawa11, K. Oh49,</a:t>
            </a:r>
          </a:p>
          <a:p>
            <a:pPr algn="just"/>
            <a:r>
              <a:rPr lang="cs-CZ" sz="300" dirty="0"/>
              <a:t>V. A. Okorokov8, D. </a:t>
            </a:r>
            <a:r>
              <a:rPr lang="cs-CZ" sz="300" dirty="0" err="1"/>
              <a:t>Olvitt</a:t>
            </a:r>
            <a:r>
              <a:rPr lang="cs-CZ" sz="300" dirty="0"/>
              <a:t> Jr43, B. S. Page11, R. Pak11, </a:t>
            </a:r>
            <a:r>
              <a:rPr lang="cs-CZ" sz="300" dirty="0" err="1"/>
              <a:t>Y</a:t>
            </a:r>
            <a:r>
              <a:rPr lang="cs-CZ" sz="300" dirty="0"/>
              <a:t>. Pandit38,</a:t>
            </a:r>
          </a:p>
          <a:p>
            <a:pPr algn="just"/>
            <a:r>
              <a:rPr lang="cs-CZ" sz="300" dirty="0" err="1"/>
              <a:t>Y</a:t>
            </a:r>
            <a:r>
              <a:rPr lang="cs-CZ" sz="300" dirty="0"/>
              <a:t>. Panebratsev3, B. Pawlik50, H. Pei13, C. Perkins31, P. Pile11, J. Pluta42,</a:t>
            </a:r>
          </a:p>
          <a:p>
            <a:pPr algn="just"/>
            <a:r>
              <a:rPr lang="cs-CZ" sz="300" dirty="0"/>
              <a:t>K. Poniatowska42, J. Porter30, M. Posik43, A. M. Poskanzer30, N. K. Pruthi4,</a:t>
            </a:r>
          </a:p>
          <a:p>
            <a:pPr algn="just"/>
            <a:r>
              <a:rPr lang="cs-CZ" sz="300" dirty="0"/>
              <a:t>M. Przybycien1, J. Putschke37, H. Qiu40, A. Quintero43, S. Ramachandran2,</a:t>
            </a:r>
          </a:p>
          <a:p>
            <a:pPr algn="just"/>
            <a:r>
              <a:rPr lang="cs-CZ" sz="300" dirty="0"/>
              <a:t>R. L. Ray17, R. Reed22, M. J. Rehbein29, H. G. Ritter30, J. B. Roberts21,</a:t>
            </a:r>
          </a:p>
          <a:p>
            <a:pPr algn="just"/>
            <a:r>
              <a:rPr lang="cs-CZ" sz="300" dirty="0"/>
              <a:t>O. V. Rogachevskiy3, J. L. Romero24, J. D. Roth29, L. Ruan11, J. Rusnak19,</a:t>
            </a:r>
          </a:p>
          <a:p>
            <a:pPr algn="just"/>
            <a:r>
              <a:rPr lang="cs-CZ" sz="300" dirty="0"/>
              <a:t>O. Rusnakova18, N. R. Sahoo9, P. K. </a:t>
            </a:r>
            <a:r>
              <a:rPr lang="cs-CZ" sz="300" dirty="0" err="1"/>
              <a:t>Sahu</a:t>
            </a:r>
            <a:r>
              <a:rPr lang="cs-CZ" sz="300" dirty="0"/>
              <a:t>, S. Salur30, J. Sandweiss23, M. Saur19,J. Schambach17, A. M. Schmah30, W. B. Schmidke11, N. Schmitz51,</a:t>
            </a:r>
          </a:p>
          <a:p>
            <a:pPr algn="just"/>
            <a:r>
              <a:rPr lang="cs-CZ" sz="300" dirty="0"/>
              <a:t>B. R. Schweid6, J. Seger29, M. Sergeeva36, P. Seyboth51, N. Shah27,</a:t>
            </a:r>
          </a:p>
          <a:p>
            <a:pPr algn="just"/>
            <a:r>
              <a:rPr lang="cs-CZ" sz="300" dirty="0"/>
              <a:t>E. Shahaliev3, P. V. Shanmuganathan22, M. Shao26, A. Sharma16,</a:t>
            </a:r>
          </a:p>
          <a:p>
            <a:pPr algn="just"/>
            <a:r>
              <a:rPr lang="cs-CZ" sz="300" dirty="0"/>
              <a:t>M. K. Sharma16, W. </a:t>
            </a:r>
            <a:r>
              <a:rPr lang="cs-CZ" sz="300" dirty="0" err="1"/>
              <a:t>Q</a:t>
            </a:r>
            <a:r>
              <a:rPr lang="cs-CZ" sz="300" dirty="0"/>
              <a:t>. Shen27, Z. Shi30, S. S. Shi13, </a:t>
            </a:r>
            <a:r>
              <a:rPr lang="cs-CZ" sz="300" dirty="0" err="1"/>
              <a:t>Q</a:t>
            </a:r>
            <a:r>
              <a:rPr lang="cs-CZ" sz="300" dirty="0"/>
              <a:t>. </a:t>
            </a:r>
            <a:r>
              <a:rPr lang="cs-CZ" sz="300" dirty="0" err="1"/>
              <a:t>Y</a:t>
            </a:r>
            <a:r>
              <a:rPr lang="cs-CZ" sz="300" dirty="0"/>
              <a:t>. Shou27,</a:t>
            </a:r>
          </a:p>
          <a:p>
            <a:pPr algn="just"/>
            <a:r>
              <a:rPr lang="cs-CZ" sz="300" dirty="0"/>
              <a:t>E. P. Sichtermann30, R. Sikora1, M. Simko19, S. Singha20, M. J. Skoby45,</a:t>
            </a:r>
          </a:p>
          <a:p>
            <a:pPr algn="just"/>
            <a:r>
              <a:rPr lang="cs-CZ" sz="300" dirty="0"/>
              <a:t>N. Smirnov23, D. Smirnov11, W. Solyst45, L. Song15, P. Sorensen11,</a:t>
            </a:r>
          </a:p>
          <a:p>
            <a:pPr algn="just"/>
            <a:r>
              <a:rPr lang="cs-CZ" sz="300" dirty="0"/>
              <a:t>H. M. Spinka47, B. Srivastava40, T. D. S. Stanislaus41, M. Strikhanov8,</a:t>
            </a:r>
          </a:p>
          <a:p>
            <a:pPr algn="just"/>
            <a:r>
              <a:rPr lang="cs-CZ" sz="300" dirty="0"/>
              <a:t>B. Stringfellow40, T. Sugiura10, M. Sumbera19, B. Summa34, </a:t>
            </a:r>
            <a:r>
              <a:rPr lang="cs-CZ" sz="300" dirty="0" err="1"/>
              <a:t>Y</a:t>
            </a:r>
            <a:r>
              <a:rPr lang="cs-CZ" sz="300" dirty="0"/>
              <a:t>. Sun26,</a:t>
            </a:r>
          </a:p>
          <a:p>
            <a:pPr algn="just"/>
            <a:r>
              <a:rPr lang="cs-CZ" sz="300" dirty="0"/>
              <a:t>X. M. Sun13, X. Sun13, B. Surrow43, D. N. Svirida7, A. H. Tang11, Z. Tang26,</a:t>
            </a:r>
          </a:p>
          <a:p>
            <a:pPr algn="just"/>
            <a:r>
              <a:rPr lang="cs-CZ" sz="300" dirty="0"/>
              <a:t>A. Taranenko8, T. Tarnowsky52, A. Tawfik53, J. Th.der30, J. H. Thomas30,</a:t>
            </a:r>
          </a:p>
          <a:p>
            <a:pPr algn="just"/>
            <a:r>
              <a:rPr lang="cs-CZ" sz="300" dirty="0"/>
              <a:t>A. R. Timmins15, D. Tlusty21, T. Todoroki11, M. Tokarev3, S. Trentalange36,</a:t>
            </a:r>
          </a:p>
          <a:p>
            <a:pPr algn="just"/>
            <a:r>
              <a:rPr lang="cs-CZ" sz="300" dirty="0"/>
              <a:t>R. E. Tribble9, P. Tribedy11, S. K. </a:t>
            </a:r>
            <a:r>
              <a:rPr lang="cs-CZ" sz="300" dirty="0" err="1"/>
              <a:t>Tripathy</a:t>
            </a:r>
            <a:r>
              <a:rPr lang="cs-CZ" sz="300" dirty="0"/>
              <a:t>, B. A. Trzeciak18, O. D. Tsai36,</a:t>
            </a:r>
          </a:p>
          <a:p>
            <a:pPr algn="just"/>
            <a:r>
              <a:rPr lang="cs-CZ" sz="300" dirty="0"/>
              <a:t>T. Ullrich11, D. G. Underwood47, I. Upsal25, G. Van Buren11,</a:t>
            </a:r>
          </a:p>
          <a:p>
            <a:pPr algn="just"/>
            <a:r>
              <a:rPr lang="cs-CZ" sz="300" dirty="0"/>
              <a:t>G. van Nieuwenhuizen11, A. N. Vasiliev33, F. Videb.k11, S. Vokal3,</a:t>
            </a:r>
          </a:p>
          <a:p>
            <a:pPr algn="just"/>
            <a:r>
              <a:rPr lang="cs-CZ" sz="300" dirty="0"/>
              <a:t>S. A. Voloshin37, A. Vossen45, G. Wang36, </a:t>
            </a:r>
            <a:r>
              <a:rPr lang="cs-CZ" sz="300" dirty="0" err="1"/>
              <a:t>Y</a:t>
            </a:r>
            <a:r>
              <a:rPr lang="cs-CZ" sz="300" dirty="0"/>
              <a:t>. Wang13, F. Wang40, </a:t>
            </a:r>
            <a:r>
              <a:rPr lang="cs-CZ" sz="300" dirty="0" err="1"/>
              <a:t>Y</a:t>
            </a:r>
            <a:r>
              <a:rPr lang="cs-CZ" sz="300" dirty="0"/>
              <a:t>. Wang12,J. C. Webb11, G. Webb11, L. Wen36, G. D. Westfall52, H. Wieman30,</a:t>
            </a:r>
            <a:r>
              <a:rPr lang="en-US" sz="300" dirty="0"/>
              <a:t> </a:t>
            </a:r>
            <a:r>
              <a:rPr lang="cs-CZ" sz="300" dirty="0"/>
              <a:t>S. W. Wissink45, R. Witt54, </a:t>
            </a:r>
            <a:r>
              <a:rPr lang="cs-CZ" sz="300" dirty="0" err="1"/>
              <a:t>Y</a:t>
            </a:r>
            <a:r>
              <a:rPr lang="cs-CZ" sz="300" dirty="0"/>
              <a:t>. Wu20, Z. G. Xiao12, W. Xie40, G. Xie26, J. Xu13,</a:t>
            </a:r>
            <a:r>
              <a:rPr lang="en-US" sz="300" dirty="0"/>
              <a:t> </a:t>
            </a:r>
            <a:r>
              <a:rPr lang="cs-CZ" sz="300" dirty="0"/>
              <a:t>N. Xu30, </a:t>
            </a:r>
            <a:r>
              <a:rPr lang="cs-CZ" sz="300" dirty="0" err="1"/>
              <a:t>Q</a:t>
            </a:r>
            <a:r>
              <a:rPr lang="cs-CZ" sz="300" dirty="0"/>
              <a:t>. H. Xu32, </a:t>
            </a:r>
            <a:r>
              <a:rPr lang="cs-CZ" sz="300" dirty="0" err="1"/>
              <a:t>Y</a:t>
            </a:r>
            <a:r>
              <a:rPr lang="cs-CZ" sz="300" dirty="0"/>
              <a:t>. F. Xu27, Z. Xu11, </a:t>
            </a:r>
            <a:r>
              <a:rPr lang="cs-CZ" sz="300" dirty="0" err="1"/>
              <a:t>Y</a:t>
            </a:r>
            <a:r>
              <a:rPr lang="cs-CZ" sz="300" dirty="0"/>
              <a:t>. Yang44, </a:t>
            </a:r>
            <a:r>
              <a:rPr lang="cs-CZ" sz="300" dirty="0" err="1"/>
              <a:t>Q</a:t>
            </a:r>
            <a:r>
              <a:rPr lang="cs-CZ" sz="300" dirty="0"/>
              <a:t>. Yang26, C. Yang32, S. Yang11</a:t>
            </a:r>
            <a:r>
              <a:rPr lang="en-US" sz="300" dirty="0"/>
              <a:t>, </a:t>
            </a:r>
            <a:r>
              <a:rPr lang="cs-CZ" sz="300" dirty="0"/>
              <a:t>Z. Ye38, Z. Ye38, L. Yi23, K. Yip11, I. -K. Yoo49, N. Yu13, H. Zbroszczyk42, W. Zha26,Z. Zhang27, X. P. Zhang12, J. B. Zhang13, S. Zhang26, J. Zhang28, </a:t>
            </a:r>
            <a:r>
              <a:rPr lang="cs-CZ" sz="300" dirty="0" err="1"/>
              <a:t>Y</a:t>
            </a:r>
            <a:r>
              <a:rPr lang="cs-CZ" sz="300" dirty="0"/>
              <a:t>. Zhang26,</a:t>
            </a:r>
            <a:r>
              <a:rPr lang="en-US" sz="300" dirty="0"/>
              <a:t> </a:t>
            </a:r>
            <a:r>
              <a:rPr lang="cs-CZ" sz="300" dirty="0"/>
              <a:t>J. Zhang30, S. Zhang27, J. Zhao40, C. Zhong27, L. Zhou26, C. Zhou27, X. Zhu12,</a:t>
            </a:r>
            <a:r>
              <a:rPr lang="en-US" sz="300" dirty="0"/>
              <a:t> </a:t>
            </a:r>
            <a:r>
              <a:rPr lang="cs-CZ" sz="300" dirty="0"/>
              <a:t>Z. Zhu32&amp;M. Zyzak46</a:t>
            </a:r>
          </a:p>
          <a:p>
            <a:endParaRPr lang="cs-CZ" sz="3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C06D7B-C199-8845-A70A-02B75032ED20}"/>
              </a:ext>
            </a:extLst>
          </p:cNvPr>
          <p:cNvSpPr txBox="1"/>
          <p:nvPr/>
        </p:nvSpPr>
        <p:spPr>
          <a:xfrm>
            <a:off x="25080" y="3879383"/>
            <a:ext cx="262444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00" dirty="0"/>
              <a:t>1AGH University </a:t>
            </a:r>
            <a:r>
              <a:rPr lang="cs-CZ" sz="300" dirty="0" err="1"/>
              <a:t>of</a:t>
            </a:r>
            <a:r>
              <a:rPr lang="cs-CZ" sz="300" dirty="0"/>
              <a:t> Science and Technology, FPACS, </a:t>
            </a:r>
            <a:r>
              <a:rPr lang="cs-CZ" sz="300" dirty="0" err="1"/>
              <a:t>Cracow</a:t>
            </a:r>
            <a:r>
              <a:rPr lang="cs-CZ" sz="300" dirty="0"/>
              <a:t> 30-059, Poland.2University</a:t>
            </a:r>
            <a:r>
              <a:rPr lang="en-US" sz="300" dirty="0"/>
              <a:t> </a:t>
            </a:r>
            <a:r>
              <a:rPr lang="cs-CZ" sz="300" dirty="0" err="1"/>
              <a:t>of</a:t>
            </a:r>
            <a:r>
              <a:rPr lang="cs-CZ" sz="300" dirty="0"/>
              <a:t> Kentucky, </a:t>
            </a:r>
            <a:r>
              <a:rPr lang="cs-CZ" sz="300" dirty="0" err="1"/>
              <a:t>Lexington</a:t>
            </a:r>
            <a:r>
              <a:rPr lang="cs-CZ" sz="300" dirty="0"/>
              <a:t>, Kentucky 40506-0055, USA.3Joint Institute </a:t>
            </a:r>
            <a:r>
              <a:rPr lang="cs-CZ" sz="300" dirty="0" err="1"/>
              <a:t>for</a:t>
            </a:r>
            <a:r>
              <a:rPr lang="cs-CZ" sz="300" dirty="0"/>
              <a:t> </a:t>
            </a:r>
            <a:r>
              <a:rPr lang="cs-CZ" sz="300" dirty="0" err="1"/>
              <a:t>Nuclear</a:t>
            </a:r>
            <a:r>
              <a:rPr lang="cs-CZ" sz="300" dirty="0"/>
              <a:t> </a:t>
            </a:r>
            <a:r>
              <a:rPr lang="cs-CZ" sz="300" dirty="0" err="1"/>
              <a:t>Research,Dubna</a:t>
            </a:r>
            <a:r>
              <a:rPr lang="cs-CZ" sz="300" dirty="0"/>
              <a:t> 141 980, Russia.4Panjab University, </a:t>
            </a:r>
            <a:r>
              <a:rPr lang="cs-CZ" sz="300" dirty="0" err="1"/>
              <a:t>Chandigarh</a:t>
            </a:r>
            <a:r>
              <a:rPr lang="cs-CZ" sz="300" dirty="0"/>
              <a:t> 160014, India.5Variable </a:t>
            </a:r>
            <a:r>
              <a:rPr lang="cs-CZ" sz="300" dirty="0" err="1"/>
              <a:t>Energy</a:t>
            </a:r>
            <a:r>
              <a:rPr lang="en-US" sz="300" dirty="0"/>
              <a:t> </a:t>
            </a:r>
            <a:r>
              <a:rPr lang="cs-CZ" sz="300" dirty="0" err="1"/>
              <a:t>Cyclotron</a:t>
            </a:r>
            <a:r>
              <a:rPr lang="cs-CZ" sz="300" dirty="0"/>
              <a:t> Centre, </a:t>
            </a:r>
            <a:r>
              <a:rPr lang="cs-CZ" sz="300" dirty="0" err="1"/>
              <a:t>Kolkata</a:t>
            </a:r>
            <a:r>
              <a:rPr lang="cs-CZ" sz="300" dirty="0"/>
              <a:t> 700064, India.6State University </a:t>
            </a:r>
            <a:r>
              <a:rPr lang="cs-CZ" sz="300" dirty="0" err="1"/>
              <a:t>of</a:t>
            </a:r>
            <a:r>
              <a:rPr lang="cs-CZ" sz="300" dirty="0"/>
              <a:t> New York, Stony </a:t>
            </a:r>
            <a:r>
              <a:rPr lang="cs-CZ" sz="300" dirty="0" err="1"/>
              <a:t>Brook</a:t>
            </a:r>
            <a:r>
              <a:rPr lang="cs-CZ" sz="300" dirty="0"/>
              <a:t>,</a:t>
            </a:r>
            <a:r>
              <a:rPr lang="en-US" sz="300" dirty="0"/>
              <a:t> </a:t>
            </a:r>
            <a:r>
              <a:rPr lang="cs-CZ" sz="300" dirty="0"/>
              <a:t>New York 11794, USA.7Alikhanov Institute </a:t>
            </a:r>
            <a:r>
              <a:rPr lang="cs-CZ" sz="300" dirty="0" err="1"/>
              <a:t>for</a:t>
            </a:r>
            <a:r>
              <a:rPr lang="cs-CZ" sz="300" dirty="0"/>
              <a:t> </a:t>
            </a:r>
            <a:r>
              <a:rPr lang="cs-CZ" sz="300" dirty="0" err="1"/>
              <a:t>Theoretical</a:t>
            </a:r>
            <a:r>
              <a:rPr lang="cs-CZ" sz="300" dirty="0"/>
              <a:t> and </a:t>
            </a:r>
            <a:r>
              <a:rPr lang="cs-CZ" sz="300" dirty="0" err="1"/>
              <a:t>Experimental</a:t>
            </a:r>
            <a:r>
              <a:rPr lang="cs-CZ" sz="300" dirty="0"/>
              <a:t> </a:t>
            </a:r>
            <a:r>
              <a:rPr lang="cs-CZ" sz="300" dirty="0" err="1"/>
              <a:t>Physics</a:t>
            </a:r>
            <a:r>
              <a:rPr lang="cs-CZ" sz="300" dirty="0"/>
              <a:t>, </a:t>
            </a:r>
            <a:r>
              <a:rPr lang="cs-CZ" sz="300" dirty="0" err="1"/>
              <a:t>Moscow</a:t>
            </a:r>
            <a:r>
              <a:rPr lang="en-US" sz="300" dirty="0"/>
              <a:t> </a:t>
            </a:r>
            <a:r>
              <a:rPr lang="cs-CZ" sz="300" dirty="0"/>
              <a:t>117218, Russia.8National </a:t>
            </a:r>
            <a:r>
              <a:rPr lang="cs-CZ" sz="300" dirty="0" err="1"/>
              <a:t>Research</a:t>
            </a:r>
            <a:r>
              <a:rPr lang="cs-CZ" sz="300" dirty="0"/>
              <a:t> </a:t>
            </a:r>
            <a:r>
              <a:rPr lang="cs-CZ" sz="300" dirty="0" err="1"/>
              <a:t>Nuclear</a:t>
            </a:r>
            <a:r>
              <a:rPr lang="cs-CZ" sz="300" dirty="0"/>
              <a:t> University, </a:t>
            </a:r>
            <a:r>
              <a:rPr lang="cs-CZ" sz="300" dirty="0" err="1"/>
              <a:t>MEPhI</a:t>
            </a:r>
            <a:r>
              <a:rPr lang="cs-CZ" sz="300" dirty="0"/>
              <a:t>, </a:t>
            </a:r>
            <a:r>
              <a:rPr lang="cs-CZ" sz="300" dirty="0" err="1"/>
              <a:t>Moscow</a:t>
            </a:r>
            <a:r>
              <a:rPr lang="cs-CZ" sz="300" dirty="0"/>
              <a:t> 115409, </a:t>
            </a:r>
            <a:r>
              <a:rPr lang="cs-CZ" sz="300" dirty="0" err="1"/>
              <a:t>Russia</a:t>
            </a:r>
            <a:r>
              <a:rPr lang="cs-CZ" sz="300" dirty="0"/>
              <a:t>.</a:t>
            </a:r>
            <a:r>
              <a:rPr lang="en-US" sz="300" dirty="0"/>
              <a:t> </a:t>
            </a:r>
            <a:r>
              <a:rPr lang="cs-CZ" sz="300" dirty="0"/>
              <a:t>9Texas A&amp;M University, </a:t>
            </a:r>
            <a:r>
              <a:rPr lang="cs-CZ" sz="300" dirty="0" err="1"/>
              <a:t>College</a:t>
            </a:r>
            <a:r>
              <a:rPr lang="cs-CZ" sz="300" dirty="0"/>
              <a:t> Station, Texas 77843, USA.10University </a:t>
            </a:r>
            <a:r>
              <a:rPr lang="cs-CZ" sz="300" dirty="0" err="1"/>
              <a:t>of</a:t>
            </a:r>
            <a:r>
              <a:rPr lang="cs-CZ" sz="300" dirty="0"/>
              <a:t> </a:t>
            </a:r>
            <a:r>
              <a:rPr lang="cs-CZ" sz="300" dirty="0" err="1"/>
              <a:t>Tsukuba</a:t>
            </a:r>
            <a:r>
              <a:rPr lang="cs-CZ" sz="300" dirty="0"/>
              <a:t>, </a:t>
            </a:r>
            <a:r>
              <a:rPr lang="cs-CZ" sz="300" dirty="0" err="1"/>
              <a:t>Tsukuba</a:t>
            </a:r>
            <a:r>
              <a:rPr lang="cs-CZ" sz="300" dirty="0"/>
              <a:t>,</a:t>
            </a:r>
          </a:p>
          <a:p>
            <a:pPr algn="just"/>
            <a:r>
              <a:rPr lang="cs-CZ" sz="300" dirty="0" err="1"/>
              <a:t>Ibaraki</a:t>
            </a:r>
            <a:r>
              <a:rPr lang="cs-CZ" sz="300" dirty="0"/>
              <a:t>, Japan.11Brookhaven </a:t>
            </a:r>
            <a:r>
              <a:rPr lang="cs-CZ" sz="300" dirty="0" err="1"/>
              <a:t>National</a:t>
            </a:r>
            <a:r>
              <a:rPr lang="cs-CZ" sz="300" dirty="0"/>
              <a:t> </a:t>
            </a:r>
            <a:r>
              <a:rPr lang="cs-CZ" sz="300" dirty="0" err="1"/>
              <a:t>Laboratory</a:t>
            </a:r>
            <a:r>
              <a:rPr lang="cs-CZ" sz="300" dirty="0"/>
              <a:t>, </a:t>
            </a:r>
            <a:r>
              <a:rPr lang="cs-CZ" sz="300" dirty="0" err="1"/>
              <a:t>Upton</a:t>
            </a:r>
            <a:r>
              <a:rPr lang="cs-CZ" sz="300" dirty="0"/>
              <a:t>, New York 11973, USA.12Tsinghua</a:t>
            </a:r>
            <a:r>
              <a:rPr lang="en-US" sz="300" dirty="0"/>
              <a:t> </a:t>
            </a:r>
            <a:r>
              <a:rPr lang="cs-CZ" sz="300" dirty="0"/>
              <a:t>University, </a:t>
            </a:r>
            <a:r>
              <a:rPr lang="cs-CZ" sz="300" dirty="0" err="1"/>
              <a:t>Beijing</a:t>
            </a:r>
            <a:r>
              <a:rPr lang="cs-CZ" sz="300" dirty="0"/>
              <a:t> 100084, China.13Central </a:t>
            </a:r>
            <a:r>
              <a:rPr lang="cs-CZ" sz="300" dirty="0" err="1"/>
              <a:t>China</a:t>
            </a:r>
            <a:r>
              <a:rPr lang="cs-CZ" sz="300" dirty="0"/>
              <a:t> </a:t>
            </a:r>
            <a:r>
              <a:rPr lang="cs-CZ" sz="300" dirty="0" err="1"/>
              <a:t>Normal</a:t>
            </a:r>
            <a:r>
              <a:rPr lang="cs-CZ" sz="300" dirty="0"/>
              <a:t> University, </a:t>
            </a:r>
            <a:r>
              <a:rPr lang="cs-CZ" sz="300" dirty="0" err="1"/>
              <a:t>Wuhan</a:t>
            </a:r>
            <a:r>
              <a:rPr lang="cs-CZ" sz="300" dirty="0"/>
              <a:t>, </a:t>
            </a:r>
            <a:r>
              <a:rPr lang="cs-CZ" sz="300" dirty="0" err="1"/>
              <a:t>Hubei</a:t>
            </a:r>
            <a:r>
              <a:rPr lang="cs-CZ" sz="300" dirty="0"/>
              <a:t> 430079,</a:t>
            </a:r>
            <a:r>
              <a:rPr lang="en-US" sz="300" dirty="0"/>
              <a:t> </a:t>
            </a:r>
            <a:r>
              <a:rPr lang="cs-CZ" sz="300" dirty="0"/>
              <a:t>USA.14National Institute </a:t>
            </a:r>
            <a:r>
              <a:rPr lang="cs-CZ" sz="300" dirty="0" err="1"/>
              <a:t>of</a:t>
            </a:r>
            <a:r>
              <a:rPr lang="cs-CZ" sz="300" dirty="0"/>
              <a:t> Science </a:t>
            </a:r>
            <a:r>
              <a:rPr lang="cs-CZ" sz="300" dirty="0" err="1"/>
              <a:t>Education</a:t>
            </a:r>
            <a:r>
              <a:rPr lang="cs-CZ" sz="300" dirty="0"/>
              <a:t> and </a:t>
            </a:r>
            <a:r>
              <a:rPr lang="cs-CZ" sz="300" dirty="0" err="1"/>
              <a:t>Research</a:t>
            </a:r>
            <a:r>
              <a:rPr lang="cs-CZ" sz="300" dirty="0"/>
              <a:t>, </a:t>
            </a:r>
            <a:r>
              <a:rPr lang="cs-CZ" sz="300" dirty="0" err="1"/>
              <a:t>Bhubaneswar</a:t>
            </a:r>
            <a:r>
              <a:rPr lang="cs-CZ" sz="300" dirty="0"/>
              <a:t> 751005, India.</a:t>
            </a:r>
            <a:r>
              <a:rPr lang="en-US" sz="300" dirty="0"/>
              <a:t> </a:t>
            </a:r>
            <a:r>
              <a:rPr lang="cs-CZ" sz="300" dirty="0"/>
              <a:t>15University </a:t>
            </a:r>
            <a:r>
              <a:rPr lang="cs-CZ" sz="300" dirty="0" err="1"/>
              <a:t>of</a:t>
            </a:r>
            <a:r>
              <a:rPr lang="cs-CZ" sz="300" dirty="0"/>
              <a:t> Houston, Houston, Texas 77204, USA.16University </a:t>
            </a:r>
            <a:r>
              <a:rPr lang="cs-CZ" sz="300" dirty="0" err="1"/>
              <a:t>of</a:t>
            </a:r>
            <a:r>
              <a:rPr lang="cs-CZ" sz="300" dirty="0"/>
              <a:t> </a:t>
            </a:r>
            <a:r>
              <a:rPr lang="cs-CZ" sz="300" dirty="0" err="1"/>
              <a:t>Jammu</a:t>
            </a:r>
            <a:r>
              <a:rPr lang="cs-CZ" sz="300" dirty="0"/>
              <a:t>, </a:t>
            </a:r>
            <a:r>
              <a:rPr lang="cs-CZ" sz="300" dirty="0" err="1"/>
              <a:t>Jammu</a:t>
            </a:r>
            <a:r>
              <a:rPr lang="cs-CZ" sz="300" dirty="0"/>
              <a:t> 180001,</a:t>
            </a:r>
            <a:r>
              <a:rPr lang="en-US" sz="300" dirty="0"/>
              <a:t> </a:t>
            </a:r>
            <a:r>
              <a:rPr lang="cs-CZ" sz="300" dirty="0"/>
              <a:t>India.17University </a:t>
            </a:r>
            <a:r>
              <a:rPr lang="cs-CZ" sz="300" dirty="0" err="1"/>
              <a:t>of</a:t>
            </a:r>
            <a:r>
              <a:rPr lang="cs-CZ" sz="300" dirty="0"/>
              <a:t> Texas, Austin, Texas 78712, USA.18Czech </a:t>
            </a:r>
            <a:r>
              <a:rPr lang="cs-CZ" sz="300" dirty="0" err="1"/>
              <a:t>Technical</a:t>
            </a:r>
            <a:r>
              <a:rPr lang="cs-CZ" sz="300" dirty="0"/>
              <a:t> University in Prague,</a:t>
            </a:r>
            <a:r>
              <a:rPr lang="en-US" sz="300" dirty="0"/>
              <a:t> </a:t>
            </a:r>
            <a:r>
              <a:rPr lang="cs-CZ" sz="300" dirty="0"/>
              <a:t>FNSPE, Prague 115 19, Czech Republic.19Nuclear </a:t>
            </a:r>
            <a:r>
              <a:rPr lang="cs-CZ" sz="300" dirty="0" err="1"/>
              <a:t>Physics</a:t>
            </a:r>
            <a:r>
              <a:rPr lang="cs-CZ" sz="300" dirty="0"/>
              <a:t> Institute AS CR, Prague 250 68,</a:t>
            </a:r>
            <a:r>
              <a:rPr lang="en-US" sz="300" dirty="0"/>
              <a:t> </a:t>
            </a:r>
            <a:r>
              <a:rPr lang="cs-CZ" sz="300" dirty="0"/>
              <a:t>Czech Republic.20Kent </a:t>
            </a:r>
            <a:r>
              <a:rPr lang="cs-CZ" sz="300" dirty="0" err="1"/>
              <a:t>State</a:t>
            </a:r>
            <a:r>
              <a:rPr lang="cs-CZ" sz="300" dirty="0"/>
              <a:t> University, Kent, Ohio 44242, USA.21Rice University, Houston,</a:t>
            </a:r>
            <a:r>
              <a:rPr lang="en-US" sz="300" dirty="0"/>
              <a:t> </a:t>
            </a:r>
            <a:r>
              <a:rPr lang="cs-CZ" sz="300" dirty="0"/>
              <a:t>Texas 77251, USA.22Lehigh University, </a:t>
            </a:r>
            <a:r>
              <a:rPr lang="cs-CZ" sz="300" dirty="0" err="1"/>
              <a:t>Bethlehem</a:t>
            </a:r>
            <a:r>
              <a:rPr lang="cs-CZ" sz="300" dirty="0"/>
              <a:t>, </a:t>
            </a:r>
            <a:r>
              <a:rPr lang="cs-CZ" sz="300" dirty="0" err="1"/>
              <a:t>Pennsylvania</a:t>
            </a:r>
            <a:r>
              <a:rPr lang="cs-CZ" sz="300" dirty="0"/>
              <a:t> 18015, USA.23Yale University,</a:t>
            </a:r>
            <a:r>
              <a:rPr lang="en-US" sz="300" dirty="0"/>
              <a:t> </a:t>
            </a:r>
            <a:r>
              <a:rPr lang="cs-CZ" sz="300" dirty="0"/>
              <a:t>New </a:t>
            </a:r>
            <a:r>
              <a:rPr lang="cs-CZ" sz="300" dirty="0" err="1"/>
              <a:t>Haven</a:t>
            </a:r>
            <a:r>
              <a:rPr lang="cs-CZ" sz="300" dirty="0"/>
              <a:t>, Connecticut 06520, USA.24University </a:t>
            </a:r>
            <a:r>
              <a:rPr lang="cs-CZ" sz="300" dirty="0" err="1"/>
              <a:t>of</a:t>
            </a:r>
            <a:r>
              <a:rPr lang="cs-CZ" sz="300" dirty="0"/>
              <a:t> </a:t>
            </a:r>
            <a:r>
              <a:rPr lang="cs-CZ" sz="300" dirty="0" err="1"/>
              <a:t>California</a:t>
            </a:r>
            <a:r>
              <a:rPr lang="cs-CZ" sz="300" dirty="0"/>
              <a:t>, Davis, </a:t>
            </a:r>
            <a:r>
              <a:rPr lang="cs-CZ" sz="300" dirty="0" err="1"/>
              <a:t>California</a:t>
            </a:r>
            <a:r>
              <a:rPr lang="cs-CZ" sz="300" dirty="0"/>
              <a:t> 95616, USA.</a:t>
            </a:r>
            <a:r>
              <a:rPr lang="en-US" sz="300" dirty="0"/>
              <a:t> </a:t>
            </a:r>
            <a:r>
              <a:rPr lang="cs-CZ" sz="300" dirty="0"/>
              <a:t>25Ohio </a:t>
            </a:r>
            <a:r>
              <a:rPr lang="cs-CZ" sz="300" dirty="0" err="1"/>
              <a:t>State</a:t>
            </a:r>
            <a:r>
              <a:rPr lang="cs-CZ" sz="300" dirty="0"/>
              <a:t> University, </a:t>
            </a:r>
            <a:r>
              <a:rPr lang="cs-CZ" sz="300" dirty="0" err="1"/>
              <a:t>Columbus</a:t>
            </a:r>
            <a:r>
              <a:rPr lang="cs-CZ" sz="300" dirty="0"/>
              <a:t>, Ohio 43210, USA.26University </a:t>
            </a:r>
            <a:r>
              <a:rPr lang="cs-CZ" sz="300" dirty="0" err="1"/>
              <a:t>of</a:t>
            </a:r>
            <a:r>
              <a:rPr lang="cs-CZ" sz="300" dirty="0"/>
              <a:t> Science and Technology </a:t>
            </a:r>
            <a:r>
              <a:rPr lang="cs-CZ" sz="300" dirty="0" err="1"/>
              <a:t>of</a:t>
            </a:r>
            <a:r>
              <a:rPr lang="en-US" sz="300" dirty="0"/>
              <a:t> </a:t>
            </a:r>
            <a:r>
              <a:rPr lang="cs-CZ" sz="300" dirty="0" err="1"/>
              <a:t>China</a:t>
            </a:r>
            <a:r>
              <a:rPr lang="cs-CZ" sz="300" dirty="0"/>
              <a:t>, </a:t>
            </a:r>
            <a:r>
              <a:rPr lang="cs-CZ" sz="300" dirty="0" err="1"/>
              <a:t>Hefei</a:t>
            </a:r>
            <a:r>
              <a:rPr lang="cs-CZ" sz="300" dirty="0"/>
              <a:t>, </a:t>
            </a:r>
            <a:r>
              <a:rPr lang="cs-CZ" sz="300" dirty="0" err="1"/>
              <a:t>Anhui</a:t>
            </a:r>
            <a:r>
              <a:rPr lang="cs-CZ" sz="300" dirty="0"/>
              <a:t> 230026, China.27Shanghai Institute </a:t>
            </a:r>
            <a:r>
              <a:rPr lang="cs-CZ" sz="300" dirty="0" err="1"/>
              <a:t>of</a:t>
            </a:r>
            <a:r>
              <a:rPr lang="cs-CZ" sz="300" dirty="0"/>
              <a:t> </a:t>
            </a:r>
            <a:r>
              <a:rPr lang="cs-CZ" sz="300" dirty="0" err="1"/>
              <a:t>Applied</a:t>
            </a:r>
            <a:r>
              <a:rPr lang="cs-CZ" sz="300" dirty="0"/>
              <a:t> </a:t>
            </a:r>
            <a:r>
              <a:rPr lang="cs-CZ" sz="300" dirty="0" err="1"/>
              <a:t>Physics</a:t>
            </a:r>
            <a:r>
              <a:rPr lang="cs-CZ" sz="300" dirty="0"/>
              <a:t>, </a:t>
            </a:r>
            <a:r>
              <a:rPr lang="cs-CZ" sz="300" dirty="0" err="1"/>
              <a:t>Chinese</a:t>
            </a:r>
            <a:r>
              <a:rPr lang="cs-CZ" sz="300" dirty="0"/>
              <a:t> </a:t>
            </a:r>
            <a:r>
              <a:rPr lang="cs-CZ" sz="300" dirty="0" err="1"/>
              <a:t>Academy</a:t>
            </a:r>
            <a:r>
              <a:rPr lang="en-US" sz="300" dirty="0"/>
              <a:t> </a:t>
            </a:r>
            <a:r>
              <a:rPr lang="cs-CZ" sz="300" dirty="0" err="1"/>
              <a:t>of</a:t>
            </a:r>
            <a:r>
              <a:rPr lang="cs-CZ" sz="300" dirty="0"/>
              <a:t> </a:t>
            </a:r>
            <a:r>
              <a:rPr lang="cs-CZ" sz="300" dirty="0" err="1"/>
              <a:t>Sciences</a:t>
            </a:r>
            <a:r>
              <a:rPr lang="cs-CZ" sz="300" dirty="0"/>
              <a:t>, </a:t>
            </a:r>
            <a:r>
              <a:rPr lang="cs-CZ" sz="300" dirty="0" err="1"/>
              <a:t>Shanghai</a:t>
            </a:r>
            <a:r>
              <a:rPr lang="cs-CZ" sz="300" dirty="0"/>
              <a:t> 201800, China.28Institute </a:t>
            </a:r>
            <a:r>
              <a:rPr lang="cs-CZ" sz="300" dirty="0" err="1"/>
              <a:t>of</a:t>
            </a:r>
            <a:r>
              <a:rPr lang="cs-CZ" sz="300" dirty="0"/>
              <a:t> </a:t>
            </a:r>
            <a:r>
              <a:rPr lang="cs-CZ" sz="300" dirty="0" err="1"/>
              <a:t>Modern</a:t>
            </a:r>
            <a:r>
              <a:rPr lang="cs-CZ" sz="300" dirty="0"/>
              <a:t> </a:t>
            </a:r>
            <a:r>
              <a:rPr lang="cs-CZ" sz="300" dirty="0" err="1"/>
              <a:t>Physics</a:t>
            </a:r>
            <a:r>
              <a:rPr lang="cs-CZ" sz="300" dirty="0"/>
              <a:t>, </a:t>
            </a:r>
            <a:r>
              <a:rPr lang="cs-CZ" sz="300" dirty="0" err="1"/>
              <a:t>Chinese</a:t>
            </a:r>
            <a:r>
              <a:rPr lang="cs-CZ" sz="300" dirty="0"/>
              <a:t> </a:t>
            </a:r>
            <a:r>
              <a:rPr lang="cs-CZ" sz="300" dirty="0" err="1"/>
              <a:t>Academy</a:t>
            </a:r>
            <a:r>
              <a:rPr lang="cs-CZ" sz="300" dirty="0"/>
              <a:t> </a:t>
            </a:r>
            <a:r>
              <a:rPr lang="cs-CZ" sz="300" dirty="0" err="1"/>
              <a:t>of</a:t>
            </a:r>
            <a:r>
              <a:rPr lang="en-US" sz="300" dirty="0"/>
              <a:t> </a:t>
            </a:r>
            <a:r>
              <a:rPr lang="cs-CZ" sz="300" dirty="0" err="1"/>
              <a:t>Sciences</a:t>
            </a:r>
            <a:r>
              <a:rPr lang="cs-CZ" sz="300" dirty="0"/>
              <a:t>, </a:t>
            </a:r>
            <a:r>
              <a:rPr lang="cs-CZ" sz="300" dirty="0" err="1"/>
              <a:t>Lanzhou</a:t>
            </a:r>
            <a:r>
              <a:rPr lang="cs-CZ" sz="300" dirty="0"/>
              <a:t>, </a:t>
            </a:r>
            <a:r>
              <a:rPr lang="cs-CZ" sz="300" dirty="0" err="1"/>
              <a:t>Gansu</a:t>
            </a:r>
            <a:r>
              <a:rPr lang="cs-CZ" sz="300" dirty="0"/>
              <a:t> 730000, USA.29Creighton University, </a:t>
            </a:r>
            <a:r>
              <a:rPr lang="cs-CZ" sz="300" dirty="0" err="1"/>
              <a:t>Omaha</a:t>
            </a:r>
            <a:r>
              <a:rPr lang="cs-CZ" sz="300" dirty="0"/>
              <a:t>, Nebraska 68178,</a:t>
            </a:r>
            <a:r>
              <a:rPr lang="en-US" sz="300" dirty="0"/>
              <a:t> </a:t>
            </a:r>
            <a:r>
              <a:rPr lang="cs-CZ" sz="300" dirty="0"/>
              <a:t>USA.30Lawrence </a:t>
            </a:r>
            <a:r>
              <a:rPr lang="cs-CZ" sz="300" dirty="0" err="1"/>
              <a:t>Berkeley</a:t>
            </a:r>
            <a:r>
              <a:rPr lang="cs-CZ" sz="300" dirty="0"/>
              <a:t> </a:t>
            </a:r>
            <a:r>
              <a:rPr lang="cs-CZ" sz="300" dirty="0" err="1"/>
              <a:t>National</a:t>
            </a:r>
            <a:r>
              <a:rPr lang="cs-CZ" sz="300" dirty="0"/>
              <a:t> </a:t>
            </a:r>
            <a:r>
              <a:rPr lang="cs-CZ" sz="300" dirty="0" err="1"/>
              <a:t>Laboratory</a:t>
            </a:r>
            <a:r>
              <a:rPr lang="cs-CZ" sz="300" dirty="0"/>
              <a:t>, </a:t>
            </a:r>
            <a:r>
              <a:rPr lang="cs-CZ" sz="300" dirty="0" err="1"/>
              <a:t>Berkeley</a:t>
            </a:r>
            <a:r>
              <a:rPr lang="cs-CZ" sz="300" dirty="0"/>
              <a:t>, </a:t>
            </a:r>
            <a:r>
              <a:rPr lang="cs-CZ" sz="300" dirty="0" err="1"/>
              <a:t>California</a:t>
            </a:r>
            <a:r>
              <a:rPr lang="cs-CZ" sz="300" dirty="0"/>
              <a:t> 94720, USA.31University </a:t>
            </a:r>
            <a:r>
              <a:rPr lang="cs-CZ" sz="300" dirty="0" err="1"/>
              <a:t>of</a:t>
            </a:r>
            <a:r>
              <a:rPr lang="en-US" sz="300" dirty="0"/>
              <a:t> </a:t>
            </a:r>
            <a:r>
              <a:rPr lang="cs-CZ" sz="300" dirty="0" err="1"/>
              <a:t>California</a:t>
            </a:r>
            <a:r>
              <a:rPr lang="cs-CZ" sz="300" dirty="0"/>
              <a:t>, </a:t>
            </a:r>
            <a:r>
              <a:rPr lang="cs-CZ" sz="300" dirty="0" err="1"/>
              <a:t>Berkeley</a:t>
            </a:r>
            <a:r>
              <a:rPr lang="cs-CZ" sz="300" dirty="0"/>
              <a:t>, </a:t>
            </a:r>
            <a:r>
              <a:rPr lang="cs-CZ" sz="300" dirty="0" err="1"/>
              <a:t>California</a:t>
            </a:r>
            <a:r>
              <a:rPr lang="cs-CZ" sz="300" dirty="0"/>
              <a:t> 94720, USA.32Shandong University, Jinan, </a:t>
            </a:r>
            <a:r>
              <a:rPr lang="cs-CZ" sz="300" dirty="0" err="1"/>
              <a:t>Shandong</a:t>
            </a:r>
            <a:r>
              <a:rPr lang="cs-CZ" sz="300" dirty="0"/>
              <a:t> 250100,</a:t>
            </a:r>
            <a:r>
              <a:rPr lang="en-US" sz="300" dirty="0"/>
              <a:t> </a:t>
            </a:r>
            <a:r>
              <a:rPr lang="cs-CZ" sz="300" dirty="0"/>
              <a:t>China.33Institute </a:t>
            </a:r>
            <a:r>
              <a:rPr lang="cs-CZ" sz="300" dirty="0" err="1"/>
              <a:t>of</a:t>
            </a:r>
            <a:r>
              <a:rPr lang="cs-CZ" sz="300" dirty="0"/>
              <a:t> </a:t>
            </a:r>
            <a:r>
              <a:rPr lang="cs-CZ" sz="300" dirty="0" err="1"/>
              <a:t>High</a:t>
            </a:r>
            <a:r>
              <a:rPr lang="cs-CZ" sz="300" dirty="0"/>
              <a:t> </a:t>
            </a:r>
            <a:r>
              <a:rPr lang="cs-CZ" sz="300" dirty="0" err="1"/>
              <a:t>Energy</a:t>
            </a:r>
            <a:r>
              <a:rPr lang="cs-CZ" sz="300" dirty="0"/>
              <a:t> </a:t>
            </a:r>
            <a:r>
              <a:rPr lang="cs-CZ" sz="300" dirty="0" err="1"/>
              <a:t>Physics</a:t>
            </a:r>
            <a:r>
              <a:rPr lang="cs-CZ" sz="300" dirty="0"/>
              <a:t>, </a:t>
            </a:r>
            <a:r>
              <a:rPr lang="cs-CZ" sz="300" dirty="0" err="1"/>
              <a:t>Protvino</a:t>
            </a:r>
            <a:r>
              <a:rPr lang="cs-CZ" sz="300" dirty="0"/>
              <a:t> 142281, Russia.34Pennsylvania </a:t>
            </a:r>
            <a:r>
              <a:rPr lang="cs-CZ" sz="300" dirty="0" err="1"/>
              <a:t>State</a:t>
            </a:r>
            <a:r>
              <a:rPr lang="en-US" sz="300" dirty="0"/>
              <a:t> </a:t>
            </a:r>
            <a:r>
              <a:rPr lang="cs-CZ" sz="300" dirty="0"/>
              <a:t>University, University Park, </a:t>
            </a:r>
            <a:r>
              <a:rPr lang="cs-CZ" sz="300" dirty="0" err="1"/>
              <a:t>Pennsylvania</a:t>
            </a:r>
            <a:r>
              <a:rPr lang="cs-CZ" sz="300" dirty="0"/>
              <a:t> 16802, USA.35Physics Department, </a:t>
            </a:r>
            <a:r>
              <a:rPr lang="cs-CZ" sz="300" dirty="0" err="1"/>
              <a:t>Lamar</a:t>
            </a:r>
            <a:r>
              <a:rPr lang="cs-CZ" sz="300" dirty="0"/>
              <a:t> University,</a:t>
            </a:r>
            <a:r>
              <a:rPr lang="en-US" sz="300" dirty="0"/>
              <a:t> </a:t>
            </a:r>
            <a:r>
              <a:rPr lang="cs-CZ" sz="300" dirty="0" err="1"/>
              <a:t>Beaumont</a:t>
            </a:r>
            <a:r>
              <a:rPr lang="cs-CZ" sz="300" dirty="0"/>
              <a:t>, Texas 77710, USA.36University </a:t>
            </a:r>
            <a:r>
              <a:rPr lang="cs-CZ" sz="300" dirty="0" err="1"/>
              <a:t>of</a:t>
            </a:r>
            <a:r>
              <a:rPr lang="cs-CZ" sz="300" dirty="0"/>
              <a:t> </a:t>
            </a:r>
            <a:r>
              <a:rPr lang="cs-CZ" sz="300" dirty="0" err="1"/>
              <a:t>California</a:t>
            </a:r>
            <a:r>
              <a:rPr lang="cs-CZ" sz="300" dirty="0"/>
              <a:t>, Los Angeles, </a:t>
            </a:r>
            <a:r>
              <a:rPr lang="cs-CZ" sz="300" dirty="0" err="1"/>
              <a:t>California</a:t>
            </a:r>
            <a:r>
              <a:rPr lang="cs-CZ" sz="300" dirty="0"/>
              <a:t> 90095, USA.</a:t>
            </a:r>
            <a:r>
              <a:rPr lang="en-US" sz="300" dirty="0"/>
              <a:t> </a:t>
            </a:r>
            <a:r>
              <a:rPr lang="cs-CZ" sz="300" dirty="0"/>
              <a:t>37Wayne </a:t>
            </a:r>
            <a:r>
              <a:rPr lang="cs-CZ" sz="300" dirty="0" err="1"/>
              <a:t>State</a:t>
            </a:r>
            <a:r>
              <a:rPr lang="cs-CZ" sz="300" dirty="0"/>
              <a:t> University, Detroit, Michigan 48201, USA.38University </a:t>
            </a:r>
            <a:r>
              <a:rPr lang="cs-CZ" sz="300" dirty="0" err="1"/>
              <a:t>of</a:t>
            </a:r>
            <a:r>
              <a:rPr lang="cs-CZ" sz="300" dirty="0"/>
              <a:t> Illinois </a:t>
            </a:r>
            <a:r>
              <a:rPr lang="cs-CZ" sz="300" dirty="0" err="1"/>
              <a:t>at</a:t>
            </a:r>
            <a:r>
              <a:rPr lang="cs-CZ" sz="300" dirty="0"/>
              <a:t> Chicago,</a:t>
            </a:r>
            <a:r>
              <a:rPr lang="en-US" sz="300" dirty="0"/>
              <a:t> </a:t>
            </a:r>
            <a:r>
              <a:rPr lang="cs-CZ" sz="300" dirty="0"/>
              <a:t>Chicago, Illinois 60607, USA.39Southern Connecticut </a:t>
            </a:r>
            <a:r>
              <a:rPr lang="cs-CZ" sz="300" dirty="0" err="1"/>
              <a:t>State</a:t>
            </a:r>
            <a:r>
              <a:rPr lang="cs-CZ" sz="300" dirty="0"/>
              <a:t> University, New </a:t>
            </a:r>
            <a:r>
              <a:rPr lang="cs-CZ" sz="300" dirty="0" err="1"/>
              <a:t>Haven</a:t>
            </a:r>
            <a:r>
              <a:rPr lang="cs-CZ" sz="300" dirty="0"/>
              <a:t>, Connecticut</a:t>
            </a:r>
            <a:r>
              <a:rPr lang="en-US" sz="300" dirty="0"/>
              <a:t> </a:t>
            </a:r>
            <a:r>
              <a:rPr lang="cs-CZ" sz="300" dirty="0"/>
              <a:t>06515, USA.40Purdue University, </a:t>
            </a:r>
            <a:r>
              <a:rPr lang="cs-CZ" sz="300" dirty="0" err="1"/>
              <a:t>West</a:t>
            </a:r>
            <a:r>
              <a:rPr lang="cs-CZ" sz="300" dirty="0"/>
              <a:t> </a:t>
            </a:r>
            <a:r>
              <a:rPr lang="cs-CZ" sz="300" dirty="0" err="1"/>
              <a:t>Lafayette</a:t>
            </a:r>
            <a:r>
              <a:rPr lang="cs-CZ" sz="300" dirty="0"/>
              <a:t>, Indiana 47907, USA.41Valparaiso University,</a:t>
            </a:r>
            <a:r>
              <a:rPr lang="en-US" sz="300" dirty="0"/>
              <a:t> </a:t>
            </a:r>
            <a:r>
              <a:rPr lang="cs-CZ" sz="300" dirty="0"/>
              <a:t>Valparaiso, Indiana 46383, USA.42Warsaw University </a:t>
            </a:r>
            <a:r>
              <a:rPr lang="cs-CZ" sz="300" dirty="0" err="1"/>
              <a:t>of</a:t>
            </a:r>
            <a:r>
              <a:rPr lang="cs-CZ" sz="300" dirty="0"/>
              <a:t> Technology, </a:t>
            </a:r>
            <a:r>
              <a:rPr lang="cs-CZ" sz="300" dirty="0" err="1"/>
              <a:t>Warsaw</a:t>
            </a:r>
            <a:r>
              <a:rPr lang="cs-CZ" sz="300" dirty="0"/>
              <a:t> 00-661, </a:t>
            </a:r>
            <a:r>
              <a:rPr lang="cs-CZ" sz="300" dirty="0" err="1"/>
              <a:t>Poland</a:t>
            </a:r>
            <a:r>
              <a:rPr lang="cs-CZ" sz="300" dirty="0"/>
              <a:t>.</a:t>
            </a:r>
            <a:r>
              <a:rPr lang="en-US" sz="300" dirty="0"/>
              <a:t> </a:t>
            </a:r>
            <a:r>
              <a:rPr lang="cs-CZ" sz="300" dirty="0"/>
              <a:t>43Temple University, Philadelphia, </a:t>
            </a:r>
            <a:r>
              <a:rPr lang="cs-CZ" sz="300" dirty="0" err="1"/>
              <a:t>Pennsylvania</a:t>
            </a:r>
            <a:r>
              <a:rPr lang="cs-CZ" sz="300" dirty="0"/>
              <a:t> 19122, USA.44National </a:t>
            </a:r>
            <a:r>
              <a:rPr lang="cs-CZ" sz="300" dirty="0" err="1"/>
              <a:t>Cheng</a:t>
            </a:r>
            <a:r>
              <a:rPr lang="cs-CZ" sz="300" dirty="0"/>
              <a:t> </a:t>
            </a:r>
            <a:r>
              <a:rPr lang="cs-CZ" sz="300" dirty="0" err="1"/>
              <a:t>Kung</a:t>
            </a:r>
            <a:r>
              <a:rPr lang="cs-CZ" sz="300" dirty="0"/>
              <a:t> University,</a:t>
            </a:r>
            <a:r>
              <a:rPr lang="en-US" sz="300" dirty="0"/>
              <a:t> </a:t>
            </a:r>
            <a:r>
              <a:rPr lang="cs-CZ" sz="300" dirty="0" err="1"/>
              <a:t>Tainan</a:t>
            </a:r>
            <a:r>
              <a:rPr lang="cs-CZ" sz="300" dirty="0"/>
              <a:t> 70101, Taiwan.45Indiana University, </a:t>
            </a:r>
            <a:r>
              <a:rPr lang="cs-CZ" sz="300" dirty="0" err="1"/>
              <a:t>Bloomington</a:t>
            </a:r>
            <a:r>
              <a:rPr lang="cs-CZ" sz="300" dirty="0"/>
              <a:t>, Indiana 47408, USA.46Frankfurt</a:t>
            </a:r>
            <a:r>
              <a:rPr lang="en-US" sz="300" dirty="0"/>
              <a:t> </a:t>
            </a:r>
            <a:r>
              <a:rPr lang="cs-CZ" sz="300" dirty="0"/>
              <a:t>Institute </a:t>
            </a:r>
            <a:r>
              <a:rPr lang="cs-CZ" sz="300" dirty="0" err="1"/>
              <a:t>for</a:t>
            </a:r>
            <a:r>
              <a:rPr lang="cs-CZ" sz="300" dirty="0"/>
              <a:t> </a:t>
            </a:r>
            <a:r>
              <a:rPr lang="cs-CZ" sz="300" dirty="0" err="1"/>
              <a:t>Advanced</a:t>
            </a:r>
            <a:r>
              <a:rPr lang="cs-CZ" sz="300" dirty="0"/>
              <a:t> </a:t>
            </a:r>
            <a:r>
              <a:rPr lang="cs-CZ" sz="300" dirty="0" err="1"/>
              <a:t>Studies</a:t>
            </a:r>
            <a:r>
              <a:rPr lang="cs-CZ" sz="300" dirty="0"/>
              <a:t> (FIAS), Frankfurt 60438, Germany.47Argonne </a:t>
            </a:r>
            <a:r>
              <a:rPr lang="cs-CZ" sz="300" dirty="0" err="1"/>
              <a:t>National</a:t>
            </a:r>
            <a:r>
              <a:rPr lang="en-US" sz="300" dirty="0"/>
              <a:t> </a:t>
            </a:r>
            <a:r>
              <a:rPr lang="cs-CZ" sz="300" dirty="0" err="1"/>
              <a:t>Laboratory</a:t>
            </a:r>
            <a:r>
              <a:rPr lang="cs-CZ" sz="300" dirty="0"/>
              <a:t>, </a:t>
            </a:r>
            <a:r>
              <a:rPr lang="cs-CZ" sz="300" dirty="0" err="1"/>
              <a:t>Argonne</a:t>
            </a:r>
            <a:r>
              <a:rPr lang="cs-CZ" sz="300" dirty="0"/>
              <a:t>, Illinois 60439, USA.48Institute </a:t>
            </a:r>
            <a:r>
              <a:rPr lang="cs-CZ" sz="300" dirty="0" err="1"/>
              <a:t>of</a:t>
            </a:r>
            <a:r>
              <a:rPr lang="cs-CZ" sz="300" dirty="0"/>
              <a:t> </a:t>
            </a:r>
            <a:r>
              <a:rPr lang="cs-CZ" sz="300" dirty="0" err="1"/>
              <a:t>Physics</a:t>
            </a:r>
            <a:r>
              <a:rPr lang="cs-CZ" sz="300" dirty="0"/>
              <a:t>, </a:t>
            </a:r>
            <a:r>
              <a:rPr lang="cs-CZ" sz="300" dirty="0" err="1"/>
              <a:t>Bhubaneswar</a:t>
            </a:r>
            <a:r>
              <a:rPr lang="cs-CZ" sz="300" dirty="0"/>
              <a:t> 751005, India.</a:t>
            </a:r>
            <a:r>
              <a:rPr lang="en-US" sz="300" dirty="0"/>
              <a:t> </a:t>
            </a:r>
            <a:r>
              <a:rPr lang="cs-CZ" sz="300" dirty="0"/>
              <a:t>49Pusan </a:t>
            </a:r>
            <a:r>
              <a:rPr lang="cs-CZ" sz="300" dirty="0" err="1"/>
              <a:t>National</a:t>
            </a:r>
            <a:r>
              <a:rPr lang="cs-CZ" sz="300" dirty="0"/>
              <a:t> University, </a:t>
            </a:r>
            <a:r>
              <a:rPr lang="cs-CZ" sz="300" dirty="0" err="1"/>
              <a:t>Pusan</a:t>
            </a:r>
            <a:r>
              <a:rPr lang="cs-CZ" sz="300" dirty="0"/>
              <a:t> 46241, Korea.50Institute </a:t>
            </a:r>
            <a:r>
              <a:rPr lang="cs-CZ" sz="300" dirty="0" err="1"/>
              <a:t>of</a:t>
            </a:r>
            <a:r>
              <a:rPr lang="cs-CZ" sz="300" dirty="0"/>
              <a:t> </a:t>
            </a:r>
            <a:r>
              <a:rPr lang="cs-CZ" sz="300" dirty="0" err="1"/>
              <a:t>Nuclear</a:t>
            </a:r>
            <a:r>
              <a:rPr lang="cs-CZ" sz="300" dirty="0"/>
              <a:t> </a:t>
            </a:r>
            <a:r>
              <a:rPr lang="cs-CZ" sz="300" dirty="0" err="1"/>
              <a:t>Physics</a:t>
            </a:r>
            <a:r>
              <a:rPr lang="cs-CZ" sz="300" dirty="0"/>
              <a:t>, PAN, </a:t>
            </a:r>
            <a:r>
              <a:rPr lang="cs-CZ" sz="300" dirty="0" err="1"/>
              <a:t>Cracow</a:t>
            </a:r>
            <a:r>
              <a:rPr lang="en-US" sz="300" dirty="0"/>
              <a:t> </a:t>
            </a:r>
            <a:r>
              <a:rPr lang="cs-CZ" sz="300" dirty="0"/>
              <a:t>31-342, Poland.51Max-Planck-Institut </a:t>
            </a:r>
            <a:r>
              <a:rPr lang="cs-CZ" sz="300" dirty="0" err="1"/>
              <a:t>fur</a:t>
            </a:r>
            <a:r>
              <a:rPr lang="cs-CZ" sz="300" dirty="0"/>
              <a:t> </a:t>
            </a:r>
            <a:r>
              <a:rPr lang="cs-CZ" sz="300" dirty="0" err="1"/>
              <a:t>Physik</a:t>
            </a:r>
            <a:r>
              <a:rPr lang="cs-CZ" sz="300" dirty="0"/>
              <a:t>, </a:t>
            </a:r>
            <a:r>
              <a:rPr lang="cs-CZ" sz="300" dirty="0" err="1"/>
              <a:t>Munich</a:t>
            </a:r>
            <a:r>
              <a:rPr lang="cs-CZ" sz="300" dirty="0"/>
              <a:t> 80805, Germany.52Michigan </a:t>
            </a:r>
            <a:r>
              <a:rPr lang="cs-CZ" sz="300" dirty="0" err="1"/>
              <a:t>State</a:t>
            </a:r>
            <a:endParaRPr lang="cs-CZ" sz="300" dirty="0"/>
          </a:p>
          <a:p>
            <a:pPr algn="just"/>
            <a:r>
              <a:rPr lang="cs-CZ" sz="300" dirty="0"/>
              <a:t>University, East </a:t>
            </a:r>
            <a:r>
              <a:rPr lang="cs-CZ" sz="300" dirty="0" err="1"/>
              <a:t>Lansing</a:t>
            </a:r>
            <a:r>
              <a:rPr lang="cs-CZ" sz="300" dirty="0"/>
              <a:t>, Michigan 48824, USA.53World </a:t>
            </a:r>
            <a:r>
              <a:rPr lang="cs-CZ" sz="300" dirty="0" err="1"/>
              <a:t>Laboratory</a:t>
            </a:r>
            <a:r>
              <a:rPr lang="cs-CZ" sz="300" dirty="0"/>
              <a:t> </a:t>
            </a:r>
            <a:r>
              <a:rPr lang="cs-CZ" sz="300" dirty="0" err="1"/>
              <a:t>for</a:t>
            </a:r>
            <a:r>
              <a:rPr lang="cs-CZ" sz="300" dirty="0"/>
              <a:t> </a:t>
            </a:r>
            <a:r>
              <a:rPr lang="cs-CZ" sz="300" dirty="0" err="1"/>
              <a:t>Cosmology</a:t>
            </a:r>
            <a:r>
              <a:rPr lang="cs-CZ" sz="300" dirty="0"/>
              <a:t> and </a:t>
            </a:r>
            <a:r>
              <a:rPr lang="cs-CZ" sz="300" dirty="0" err="1"/>
              <a:t>Particle</a:t>
            </a:r>
            <a:r>
              <a:rPr lang="en-US" sz="300" dirty="0"/>
              <a:t> </a:t>
            </a:r>
            <a:r>
              <a:rPr lang="cs-CZ" sz="300" dirty="0" err="1"/>
              <a:t>Physics</a:t>
            </a:r>
            <a:r>
              <a:rPr lang="cs-CZ" sz="300" dirty="0"/>
              <a:t> (WLCAPP), </a:t>
            </a:r>
            <a:r>
              <a:rPr lang="cs-CZ" sz="300" dirty="0" err="1"/>
              <a:t>Cairo</a:t>
            </a:r>
            <a:r>
              <a:rPr lang="cs-CZ" sz="300" dirty="0"/>
              <a:t> 11571, Egypt.54United </a:t>
            </a:r>
            <a:r>
              <a:rPr lang="cs-CZ" sz="300" dirty="0" err="1"/>
              <a:t>States</a:t>
            </a:r>
            <a:r>
              <a:rPr lang="cs-CZ" sz="300" dirty="0"/>
              <a:t> Naval </a:t>
            </a:r>
            <a:r>
              <a:rPr lang="cs-CZ" sz="300" dirty="0" err="1"/>
              <a:t>Academy</a:t>
            </a:r>
            <a:r>
              <a:rPr lang="cs-CZ" sz="300" dirty="0"/>
              <a:t>, </a:t>
            </a:r>
            <a:r>
              <a:rPr lang="cs-CZ" sz="300" dirty="0" err="1"/>
              <a:t>Annapolis</a:t>
            </a:r>
            <a:r>
              <a:rPr lang="cs-CZ" sz="300" dirty="0"/>
              <a:t>, Maryland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134A78-C2B1-A641-81C7-EB40F83B9E17}"/>
              </a:ext>
            </a:extLst>
          </p:cNvPr>
          <p:cNvCxnSpPr/>
          <p:nvPr/>
        </p:nvCxnSpPr>
        <p:spPr>
          <a:xfrm>
            <a:off x="62722" y="3874715"/>
            <a:ext cx="254269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TAR-logo-base-red.gif">
            <a:extLst>
              <a:ext uri="{FF2B5EF4-FFF2-40B4-BE49-F238E27FC236}">
                <a16:creationId xmlns:a16="http://schemas.microsoft.com/office/drawing/2014/main" id="{0118B2B5-9784-524B-8251-1CFBA6AFD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695" y="2705622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1EA7E53B-757B-4040-9596-2B065020E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3" y="5021263"/>
            <a:ext cx="8729662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4484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150546"/>
            <a:ext cx="7772400" cy="501383"/>
          </a:xfrm>
        </p:spPr>
        <p:txBody>
          <a:bodyPr/>
          <a:lstStyle/>
          <a:p>
            <a:pPr algn="ctr"/>
            <a:r>
              <a:rPr lang="en-US" sz="3200" i="1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Thanks for your attention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56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238479" y="1846653"/>
            <a:ext cx="2755921" cy="2979347"/>
            <a:chOff x="307408" y="1245923"/>
            <a:chExt cx="4469745" cy="4820015"/>
          </a:xfrm>
        </p:grpSpPr>
        <p:pic>
          <p:nvPicPr>
            <p:cNvPr id="9" name="Picture 8" descr="File Sep 02, 17 26 36.jpe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132273" y="1421058"/>
              <a:ext cx="4820015" cy="446974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1384" y="2414138"/>
              <a:ext cx="2155749" cy="1434939"/>
            </a:xfrm>
            <a:prstGeom prst="ellipse">
              <a:avLst/>
            </a:prstGeom>
          </p:spPr>
        </p:pic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73BACD8-2005-3447-880E-D9077115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64811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</p:spTree>
    <p:extLst>
      <p:ext uri="{BB962C8B-B14F-4D97-AF65-F5344CB8AC3E}">
        <p14:creationId xmlns:p14="http://schemas.microsoft.com/office/powerpoint/2010/main" val="1079450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 descr="Dotted grid">
            <a:extLst>
              <a:ext uri="{FF2B5EF4-FFF2-40B4-BE49-F238E27FC236}">
                <a16:creationId xmlns:a16="http://schemas.microsoft.com/office/drawing/2014/main" id="{C80965AC-494D-EF4C-BD5F-FA0F6178D2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75076" y="1067120"/>
            <a:ext cx="3546798" cy="1052040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897" y="49814"/>
            <a:ext cx="6650243" cy="857250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Event-by-event generation of electromagnetic fields in heavy-ion collisions</a:t>
            </a:r>
            <a:br>
              <a:rPr lang="en-US" sz="3000" dirty="0"/>
            </a:br>
            <a:endParaRPr lang="en-US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420419" y="1086434"/>
            <a:ext cx="40263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Direct calculations of </a:t>
            </a:r>
            <a:r>
              <a:rPr lang="en-US" sz="1500" dirty="0" err="1"/>
              <a:t>Liénard-Wiechert</a:t>
            </a:r>
            <a:r>
              <a:rPr lang="en-US" sz="1500" dirty="0"/>
              <a:t> potentials using coordinates and velocities of incoming protons</a:t>
            </a:r>
            <a:r>
              <a:rPr lang="en-US" sz="1500" baseline="30000" dirty="0"/>
              <a:t>* </a:t>
            </a:r>
            <a:r>
              <a:rPr lang="en-US" sz="1500" dirty="0"/>
              <a:t>from HIJING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5140" y="4744458"/>
            <a:ext cx="48349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*Contributions from the produced </a:t>
            </a:r>
            <a:r>
              <a:rPr lang="en-US" sz="1000" dirty="0" err="1"/>
              <a:t>partons</a:t>
            </a:r>
            <a:r>
              <a:rPr lang="en-US" sz="1000" dirty="0"/>
              <a:t> to the generation of the EM field is neglected</a:t>
            </a:r>
            <a:r>
              <a:rPr lang="en-US" sz="1350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4ADEA9-CFA0-2A4C-A24E-60584D7E1B71}"/>
              </a:ext>
            </a:extLst>
          </p:cNvPr>
          <p:cNvGrpSpPr/>
          <p:nvPr/>
        </p:nvGrpSpPr>
        <p:grpSpPr>
          <a:xfrm>
            <a:off x="1219897" y="2165275"/>
            <a:ext cx="2934569" cy="2076091"/>
            <a:chOff x="1219897" y="2165275"/>
            <a:chExt cx="2934569" cy="2076091"/>
          </a:xfrm>
        </p:grpSpPr>
        <p:sp>
          <p:nvSpPr>
            <p:cNvPr id="17" name="AutoShape 2" descr="Dotted grid">
              <a:extLst>
                <a:ext uri="{FF2B5EF4-FFF2-40B4-BE49-F238E27FC236}">
                  <a16:creationId xmlns:a16="http://schemas.microsoft.com/office/drawing/2014/main" id="{A44FCD93-B734-D942-823E-C3A4342C8A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19897" y="2165275"/>
              <a:ext cx="2934569" cy="2076091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pic>
          <p:nvPicPr>
            <p:cNvPr id="12" name="Picture 11" descr="b_dependence_field_RHIC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533" y="2204659"/>
              <a:ext cx="2857500" cy="200977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2C65D2-5566-D745-B1C9-1C9CC69B7E9F}"/>
              </a:ext>
            </a:extLst>
          </p:cNvPr>
          <p:cNvGrpSpPr/>
          <p:nvPr/>
        </p:nvGrpSpPr>
        <p:grpSpPr>
          <a:xfrm>
            <a:off x="4545018" y="2194970"/>
            <a:ext cx="2934569" cy="2076091"/>
            <a:chOff x="4545018" y="2194970"/>
            <a:chExt cx="2934569" cy="2076091"/>
          </a:xfrm>
        </p:grpSpPr>
        <p:sp>
          <p:nvSpPr>
            <p:cNvPr id="18" name="AutoShape 2" descr="Dotted grid">
              <a:extLst>
                <a:ext uri="{FF2B5EF4-FFF2-40B4-BE49-F238E27FC236}">
                  <a16:creationId xmlns:a16="http://schemas.microsoft.com/office/drawing/2014/main" id="{470BBC47-7E90-264C-96A5-688DC733205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45018" y="2194970"/>
              <a:ext cx="2934569" cy="2076091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pic>
          <p:nvPicPr>
            <p:cNvPr id="13" name="Picture 12" descr="b_dependence_field_LHC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360" y="2279216"/>
              <a:ext cx="2857500" cy="196215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4" name="TextBox 13"/>
          <p:cNvSpPr txBox="1"/>
          <p:nvPr/>
        </p:nvSpPr>
        <p:spPr>
          <a:xfrm>
            <a:off x="1263111" y="4293207"/>
            <a:ext cx="6737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The electromagnetic fields at t = 0  and r = 0  as functions of the impact parameter b</a:t>
            </a:r>
          </a:p>
          <a:p>
            <a:r>
              <a:rPr lang="en-US" sz="1500" dirty="0"/>
              <a:t>Due to </a:t>
            </a:r>
            <a:r>
              <a:rPr lang="en-US" sz="1500" dirty="0" err="1"/>
              <a:t>EbyE</a:t>
            </a:r>
            <a:r>
              <a:rPr lang="en-US" sz="1500" dirty="0"/>
              <a:t> fluctuations &lt;|</a:t>
            </a:r>
            <a:r>
              <a:rPr lang="en-US" sz="1500" b="1" dirty="0"/>
              <a:t>E</a:t>
            </a:r>
            <a:r>
              <a:rPr lang="en-US" sz="1500" b="1" baseline="-25000" dirty="0"/>
              <a:t>x</a:t>
            </a:r>
            <a:r>
              <a:rPr lang="en-US" sz="1500" dirty="0"/>
              <a:t>|&gt;≈&lt;|</a:t>
            </a:r>
            <a:r>
              <a:rPr lang="en-US" sz="1500" b="1" dirty="0"/>
              <a:t>E</a:t>
            </a:r>
            <a:r>
              <a:rPr lang="en-US" sz="1500" b="1" baseline="-25000" dirty="0"/>
              <a:t>x</a:t>
            </a:r>
            <a:r>
              <a:rPr lang="en-US" sz="1500" dirty="0"/>
              <a:t>|&gt;≈&lt;|</a:t>
            </a:r>
            <a:r>
              <a:rPr lang="en-US" sz="1500" b="1" dirty="0" err="1"/>
              <a:t>B</a:t>
            </a:r>
            <a:r>
              <a:rPr lang="en-US" sz="1500" b="1" baseline="-25000" dirty="0" err="1"/>
              <a:t>x</a:t>
            </a:r>
            <a:r>
              <a:rPr lang="en-US" sz="1500" dirty="0"/>
              <a:t>|&gt;≠0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143001" y="4847466"/>
            <a:ext cx="6858000" cy="21638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09A1D67-ABED-0048-A0E6-9456BF665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93" y="1102316"/>
            <a:ext cx="3456000" cy="989424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B68F0CA-83D7-D741-AD87-DFF260C5F95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8" y="5020724"/>
            <a:ext cx="8802389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36B96C-EB19-4447-9A54-A5E972D28C93}"/>
              </a:ext>
            </a:extLst>
          </p:cNvPr>
          <p:cNvSpPr txBox="1"/>
          <p:nvPr/>
        </p:nvSpPr>
        <p:spPr>
          <a:xfrm>
            <a:off x="1034324" y="1838085"/>
            <a:ext cx="3305713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Wei-Tian Deng  and Xu-</a:t>
            </a:r>
            <a:r>
              <a:rPr lang="en-US" sz="900" dirty="0" err="1"/>
              <a:t>Guang</a:t>
            </a:r>
            <a:r>
              <a:rPr lang="en-US" sz="900" dirty="0"/>
              <a:t> Huang</a:t>
            </a:r>
            <a:r>
              <a:rPr lang="cs-CZ" sz="900" dirty="0"/>
              <a:t>,</a:t>
            </a:r>
            <a:r>
              <a:rPr lang="en-US" sz="900" dirty="0"/>
              <a:t> </a:t>
            </a:r>
            <a:r>
              <a:rPr lang="en-US" sz="900" b="1" dirty="0" err="1"/>
              <a:t>Phys.Rev</a:t>
            </a:r>
            <a:r>
              <a:rPr lang="en-US" sz="900" b="1" dirty="0"/>
              <a:t>. C85 (2012) 044907</a:t>
            </a:r>
            <a:endParaRPr lang="en-US" sz="900" dirty="0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F14EC5A9-0B66-5945-A308-C97E8CD9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5452" y="5013536"/>
            <a:ext cx="2133600" cy="132353"/>
          </a:xfrm>
        </p:spPr>
        <p:txBody>
          <a:bodyPr/>
          <a:lstStyle/>
          <a:p>
            <a:fld id="{C0F18430-31EE-2041-88D6-7D4CC31ACAB7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827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2"/>
          <p:cNvGrpSpPr>
            <a:grpSpLocks/>
          </p:cNvGrpSpPr>
          <p:nvPr/>
        </p:nvGrpSpPr>
        <p:grpSpPr bwMode="auto">
          <a:xfrm>
            <a:off x="5543550" y="2950369"/>
            <a:ext cx="2171700" cy="1964531"/>
            <a:chOff x="5867400" y="3933825"/>
            <a:chExt cx="2895600" cy="2619375"/>
          </a:xfrm>
        </p:grpSpPr>
        <p:pic>
          <p:nvPicPr>
            <p:cNvPr id="23588" name="Picture 3" descr="elliptic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114800"/>
              <a:ext cx="2895600" cy="233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9" name="Rectangle 11"/>
            <p:cNvSpPr>
              <a:spLocks noChangeArrowheads="1"/>
            </p:cNvSpPr>
            <p:nvPr/>
          </p:nvSpPr>
          <p:spPr bwMode="auto">
            <a:xfrm>
              <a:off x="7181850" y="4038600"/>
              <a:ext cx="266700" cy="3048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endParaRPr lang="en-US" altLang="en-US" sz="1200"/>
            </a:p>
          </p:txBody>
        </p:sp>
        <p:sp>
          <p:nvSpPr>
            <p:cNvPr id="23590" name="Rectangle 10"/>
            <p:cNvSpPr>
              <a:spLocks noChangeArrowheads="1"/>
            </p:cNvSpPr>
            <p:nvPr/>
          </p:nvSpPr>
          <p:spPr bwMode="auto">
            <a:xfrm>
              <a:off x="7181850" y="6248400"/>
              <a:ext cx="266700" cy="3048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endParaRPr lang="en-US" altLang="en-US" sz="1200"/>
            </a:p>
          </p:txBody>
        </p:sp>
        <p:cxnSp>
          <p:nvCxnSpPr>
            <p:cNvPr id="23591" name="Straight Arrow Connector 18"/>
            <p:cNvCxnSpPr>
              <a:cxnSpLocks noChangeShapeType="1"/>
            </p:cNvCxnSpPr>
            <p:nvPr/>
          </p:nvCxnSpPr>
          <p:spPr bwMode="auto">
            <a:xfrm rot="5400000" flipH="1" flipV="1">
              <a:off x="6058694" y="5190331"/>
              <a:ext cx="2514600" cy="1588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876113" y="216693"/>
            <a:ext cx="7804423" cy="401241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ym typeface="Symbol" pitchFamily="18" charset="2"/>
              </a:rPr>
              <a:t>Separation of Charge </a:t>
            </a:r>
            <a:r>
              <a:rPr lang="en-US" altLang="en-US" sz="3200" dirty="0" err="1">
                <a:sym typeface="Symbol" pitchFamily="18" charset="2"/>
              </a:rPr>
              <a:t>wrt</a:t>
            </a:r>
            <a:r>
              <a:rPr lang="en-US" altLang="en-US" sz="3200" dirty="0">
                <a:sym typeface="Symbol" pitchFamily="18" charset="2"/>
              </a:rPr>
              <a:t> the reaction plane</a:t>
            </a:r>
            <a:endParaRPr lang="en-US" alt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143500" y="757237"/>
            <a:ext cx="2743200" cy="2557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8380" tIns="34190" rIns="68380" bIns="34190"/>
          <a:lstStyle/>
          <a:p>
            <a:pPr marL="211931" indent="-211931" defTabSz="676275">
              <a:spcBef>
                <a:spcPct val="3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Arial" pitchFamily="34" charset="0"/>
              </a:rPr>
              <a:t>If a </a:t>
            </a:r>
            <a:r>
              <a:rPr lang="en-US" sz="1350" kern="0" dirty="0" err="1">
                <a:latin typeface="Arial" pitchFamily="34" charset="0"/>
              </a:rPr>
              <a:t>chirally</a:t>
            </a:r>
            <a:r>
              <a:rPr lang="en-US" sz="1350" kern="0" dirty="0">
                <a:latin typeface="Arial" pitchFamily="34" charset="0"/>
              </a:rPr>
              <a:t> restored bubble is created in a heavy ion collision, the positively charged quarks will go up … then </a:t>
            </a:r>
            <a:r>
              <a:rPr lang="en-US" sz="1350" kern="0" dirty="0" err="1">
                <a:latin typeface="Arial" pitchFamily="34" charset="0"/>
              </a:rPr>
              <a:t>hadronize</a:t>
            </a:r>
            <a:r>
              <a:rPr lang="en-US" sz="1350" kern="0" dirty="0">
                <a:latin typeface="Arial" pitchFamily="34" charset="0"/>
              </a:rPr>
              <a:t> … and yield an excess of positive pions above the plane</a:t>
            </a:r>
          </a:p>
          <a:p>
            <a:pPr marL="211931" indent="-211931" defTabSz="676275">
              <a:spcBef>
                <a:spcPct val="30000"/>
              </a:spcBef>
              <a:buSzPct val="100000"/>
              <a:buFont typeface="Arial" pitchFamily="34" charset="0"/>
              <a:buChar char="•"/>
              <a:defRPr/>
            </a:pPr>
            <a:endParaRPr lang="en-US" sz="600" kern="0" dirty="0">
              <a:latin typeface="Arial" pitchFamily="34" charset="0"/>
            </a:endParaRPr>
          </a:p>
          <a:p>
            <a:pPr marL="211931" indent="-211931" defTabSz="676275">
              <a:spcBef>
                <a:spcPct val="3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Arial" pitchFamily="34" charset="0"/>
              </a:rPr>
              <a:t>Unfortunately, it could be just the opposite in the next event depending on the topological charge in the bubble</a:t>
            </a:r>
          </a:p>
          <a:p>
            <a:pPr marL="845344" lvl="2" indent="-169069" defTabSz="676275">
              <a:spcBef>
                <a:spcPct val="30000"/>
              </a:spcBef>
              <a:buSzPct val="100000"/>
              <a:buFontTx/>
              <a:buChar char="•"/>
              <a:defRPr/>
            </a:pPr>
            <a:endParaRPr lang="en-US" sz="1350" kern="0" dirty="0">
              <a:solidFill>
                <a:schemeClr val="hlink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14450" y="3200400"/>
            <a:ext cx="417195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8380" tIns="34190" rIns="68380" bIns="34190"/>
          <a:lstStyle/>
          <a:p>
            <a:pPr marL="211931" indent="-211931" defTabSz="676275">
              <a:spcBef>
                <a:spcPct val="30000"/>
              </a:spcBef>
              <a:buSzPct val="100000"/>
              <a:buFont typeface="Arial" pitchFamily="34" charset="0"/>
              <a:buChar char="•"/>
              <a:defRPr/>
            </a:pPr>
            <a:endParaRPr lang="en-US" sz="1350" kern="0" dirty="0">
              <a:solidFill>
                <a:srgbClr val="0033CC"/>
              </a:solidFill>
              <a:latin typeface="Arial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1485900" y="3257550"/>
            <a:ext cx="3486150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8380" tIns="34190" rIns="68380" bIns="34190"/>
          <a:lstStyle/>
          <a:p>
            <a:pPr marL="211931" indent="-211931" defTabSz="676275"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Arial" pitchFamily="34" charset="0"/>
                <a:sym typeface="Symbol"/>
              </a:rPr>
              <a:t>The signal is manifestly </a:t>
            </a:r>
          </a:p>
          <a:p>
            <a:pPr marL="211931" indent="-211931" defTabSz="676275">
              <a:buSzPct val="100000"/>
              <a:defRPr/>
            </a:pPr>
            <a:r>
              <a:rPr lang="en-US" sz="1350" kern="0" dirty="0">
                <a:latin typeface="Arial" pitchFamily="34" charset="0"/>
                <a:sym typeface="Symbol"/>
              </a:rPr>
              <a:t>	parity odd                                     </a:t>
            </a:r>
          </a:p>
          <a:p>
            <a:pPr marL="211931" indent="-211931" defTabSz="676275">
              <a:buSzPct val="100000"/>
              <a:defRPr/>
            </a:pPr>
            <a:r>
              <a:rPr lang="en-US" sz="1350" kern="0" dirty="0">
                <a:latin typeface="Arial" pitchFamily="34" charset="0"/>
                <a:sym typeface="Symbol"/>
              </a:rPr>
              <a:t>	x  -x ,  p  -p         </a:t>
            </a:r>
          </a:p>
          <a:p>
            <a:pPr marL="211931" indent="-211931" defTabSz="676275">
              <a:buSzPct val="100000"/>
              <a:defRPr/>
            </a:pPr>
            <a:r>
              <a:rPr lang="en-US" sz="1350" kern="0" dirty="0">
                <a:latin typeface="Arial" pitchFamily="34" charset="0"/>
                <a:sym typeface="Symbol"/>
              </a:rPr>
              <a:t>	but the observable will be even</a:t>
            </a:r>
          </a:p>
          <a:p>
            <a:pPr marL="211931" indent="-211931" defTabSz="676275">
              <a:buSzPct val="100000"/>
              <a:defRPr/>
            </a:pPr>
            <a:endParaRPr lang="en-US" sz="600" kern="0" dirty="0">
              <a:latin typeface="Arial" pitchFamily="34" charset="0"/>
            </a:endParaRPr>
          </a:p>
          <a:p>
            <a:pPr marL="211931" indent="-211931" defTabSz="676275">
              <a:buSzPct val="100000"/>
              <a:buFont typeface="Arial" pitchFamily="34" charset="0"/>
              <a:buChar char="•"/>
              <a:defRPr/>
            </a:pPr>
            <a:endParaRPr lang="en-US" sz="600" kern="0" dirty="0">
              <a:latin typeface="Arial" pitchFamily="34" charset="0"/>
            </a:endParaRPr>
          </a:p>
          <a:p>
            <a:pPr marL="211931" indent="-211931" defTabSz="676275"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Arial" pitchFamily="34" charset="0"/>
              </a:rPr>
              <a:t>The charge-flow asymmetry is too small to be seen in a single event but may be observable with </a:t>
            </a:r>
            <a:r>
              <a:rPr lang="en-US" sz="1350" u="sng" kern="0" dirty="0">
                <a:latin typeface="Arial" pitchFamily="34" charset="0"/>
              </a:rPr>
              <a:t>correlation techniques</a:t>
            </a:r>
            <a:endParaRPr lang="en-US" sz="1350" u="sng" kern="0" baseline="30000" dirty="0">
              <a:latin typeface="Arial" pitchFamily="34" charset="0"/>
            </a:endParaRPr>
          </a:p>
        </p:txBody>
      </p:sp>
      <p:grpSp>
        <p:nvGrpSpPr>
          <p:cNvPr id="23559" name="Group 21"/>
          <p:cNvGrpSpPr>
            <a:grpSpLocks/>
          </p:cNvGrpSpPr>
          <p:nvPr/>
        </p:nvGrpSpPr>
        <p:grpSpPr bwMode="auto">
          <a:xfrm>
            <a:off x="6422231" y="3093245"/>
            <a:ext cx="457200" cy="769918"/>
            <a:chOff x="7277100" y="4371975"/>
            <a:chExt cx="609600" cy="1026557"/>
          </a:xfrm>
        </p:grpSpPr>
        <p:sp>
          <p:nvSpPr>
            <p:cNvPr id="23581" name="TextBox 13"/>
            <p:cNvSpPr txBox="1">
              <a:spLocks noChangeArrowheads="1"/>
            </p:cNvSpPr>
            <p:nvPr/>
          </p:nvSpPr>
          <p:spPr bwMode="auto">
            <a:xfrm>
              <a:off x="7419975" y="4371975"/>
              <a:ext cx="304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23582" name="TextBox 14"/>
            <p:cNvSpPr txBox="1">
              <a:spLocks noChangeArrowheads="1"/>
            </p:cNvSpPr>
            <p:nvPr/>
          </p:nvSpPr>
          <p:spPr bwMode="auto">
            <a:xfrm>
              <a:off x="7581900" y="4495800"/>
              <a:ext cx="304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23583" name="TextBox 16"/>
            <p:cNvSpPr txBox="1">
              <a:spLocks noChangeArrowheads="1"/>
            </p:cNvSpPr>
            <p:nvPr/>
          </p:nvSpPr>
          <p:spPr bwMode="auto">
            <a:xfrm>
              <a:off x="7277100" y="4438650"/>
              <a:ext cx="304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3344" name="Oval 17"/>
            <p:cNvSpPr>
              <a:spLocks noChangeArrowheads="1"/>
            </p:cNvSpPr>
            <p:nvPr/>
          </p:nvSpPr>
          <p:spPr bwMode="auto">
            <a:xfrm>
              <a:off x="7448550" y="4724400"/>
              <a:ext cx="228600" cy="381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23585" name="TextBox 19"/>
            <p:cNvSpPr txBox="1">
              <a:spLocks noChangeArrowheads="1"/>
            </p:cNvSpPr>
            <p:nvPr/>
          </p:nvSpPr>
          <p:spPr bwMode="auto">
            <a:xfrm>
              <a:off x="7315200" y="49530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chemeClr val="accent2"/>
                  </a:solidFill>
                </a:rPr>
                <a:t>-</a:t>
              </a:r>
            </a:p>
          </p:txBody>
        </p:sp>
        <p:sp>
          <p:nvSpPr>
            <p:cNvPr id="23586" name="TextBox 21"/>
            <p:cNvSpPr txBox="1">
              <a:spLocks noChangeArrowheads="1"/>
            </p:cNvSpPr>
            <p:nvPr/>
          </p:nvSpPr>
          <p:spPr bwMode="auto">
            <a:xfrm>
              <a:off x="7543800" y="4995863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chemeClr val="accent2"/>
                  </a:solidFill>
                </a:rPr>
                <a:t>-</a:t>
              </a:r>
            </a:p>
          </p:txBody>
        </p:sp>
        <p:sp>
          <p:nvSpPr>
            <p:cNvPr id="23587" name="TextBox 22"/>
            <p:cNvSpPr txBox="1">
              <a:spLocks noChangeArrowheads="1"/>
            </p:cNvSpPr>
            <p:nvPr/>
          </p:nvSpPr>
          <p:spPr bwMode="auto">
            <a:xfrm>
              <a:off x="7391400" y="50292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chemeClr val="accent2"/>
                  </a:solidFill>
                </a:rPr>
                <a:t>-</a:t>
              </a:r>
            </a:p>
          </p:txBody>
        </p:sp>
      </p:grpSp>
      <p:grpSp>
        <p:nvGrpSpPr>
          <p:cNvPr id="23560" name="Group 22"/>
          <p:cNvGrpSpPr>
            <a:grpSpLocks/>
          </p:cNvGrpSpPr>
          <p:nvPr/>
        </p:nvGrpSpPr>
        <p:grpSpPr bwMode="auto">
          <a:xfrm>
            <a:off x="3543300" y="3192067"/>
            <a:ext cx="457200" cy="755630"/>
            <a:chOff x="7277100" y="4391025"/>
            <a:chExt cx="609600" cy="1007507"/>
          </a:xfrm>
        </p:grpSpPr>
        <p:sp>
          <p:nvSpPr>
            <p:cNvPr id="23574" name="TextBox 13"/>
            <p:cNvSpPr txBox="1">
              <a:spLocks noChangeArrowheads="1"/>
            </p:cNvSpPr>
            <p:nvPr/>
          </p:nvSpPr>
          <p:spPr bwMode="auto">
            <a:xfrm>
              <a:off x="7419975" y="4391025"/>
              <a:ext cx="304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23575" name="TextBox 16"/>
            <p:cNvSpPr txBox="1">
              <a:spLocks noChangeArrowheads="1"/>
            </p:cNvSpPr>
            <p:nvPr/>
          </p:nvSpPr>
          <p:spPr bwMode="auto">
            <a:xfrm>
              <a:off x="7277100" y="4450080"/>
              <a:ext cx="304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23576" name="TextBox 14"/>
            <p:cNvSpPr txBox="1">
              <a:spLocks noChangeArrowheads="1"/>
            </p:cNvSpPr>
            <p:nvPr/>
          </p:nvSpPr>
          <p:spPr bwMode="auto">
            <a:xfrm>
              <a:off x="7581900" y="4507230"/>
              <a:ext cx="304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3337" name="Oval 17"/>
            <p:cNvSpPr>
              <a:spLocks noChangeArrowheads="1"/>
            </p:cNvSpPr>
            <p:nvPr/>
          </p:nvSpPr>
          <p:spPr bwMode="auto">
            <a:xfrm>
              <a:off x="7448550" y="4713287"/>
              <a:ext cx="228600" cy="381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23578" name="TextBox 19"/>
            <p:cNvSpPr txBox="1">
              <a:spLocks noChangeArrowheads="1"/>
            </p:cNvSpPr>
            <p:nvPr/>
          </p:nvSpPr>
          <p:spPr bwMode="auto">
            <a:xfrm>
              <a:off x="7315200" y="49530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chemeClr val="accent2"/>
                  </a:solidFill>
                </a:rPr>
                <a:t>-</a:t>
              </a:r>
            </a:p>
          </p:txBody>
        </p:sp>
        <p:sp>
          <p:nvSpPr>
            <p:cNvPr id="23579" name="TextBox 21"/>
            <p:cNvSpPr txBox="1">
              <a:spLocks noChangeArrowheads="1"/>
            </p:cNvSpPr>
            <p:nvPr/>
          </p:nvSpPr>
          <p:spPr bwMode="auto">
            <a:xfrm>
              <a:off x="7543800" y="4995863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chemeClr val="accent2"/>
                  </a:solidFill>
                </a:rPr>
                <a:t>-</a:t>
              </a:r>
            </a:p>
          </p:txBody>
        </p:sp>
        <p:sp>
          <p:nvSpPr>
            <p:cNvPr id="23580" name="TextBox 22"/>
            <p:cNvSpPr txBox="1">
              <a:spLocks noChangeArrowheads="1"/>
            </p:cNvSpPr>
            <p:nvPr/>
          </p:nvSpPr>
          <p:spPr bwMode="auto">
            <a:xfrm>
              <a:off x="7391400" y="50292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chemeClr val="accent2"/>
                  </a:solidFill>
                </a:rPr>
                <a:t>-</a:t>
              </a:r>
            </a:p>
          </p:txBody>
        </p:sp>
      </p:grpSp>
      <p:grpSp>
        <p:nvGrpSpPr>
          <p:cNvPr id="23561" name="Group 31"/>
          <p:cNvGrpSpPr>
            <a:grpSpLocks/>
          </p:cNvGrpSpPr>
          <p:nvPr/>
        </p:nvGrpSpPr>
        <p:grpSpPr bwMode="auto">
          <a:xfrm rot="10800000">
            <a:off x="4286250" y="3205370"/>
            <a:ext cx="457200" cy="769918"/>
            <a:chOff x="7277100" y="4356378"/>
            <a:chExt cx="609600" cy="1026557"/>
          </a:xfrm>
        </p:grpSpPr>
        <p:sp>
          <p:nvSpPr>
            <p:cNvPr id="23567" name="TextBox 13"/>
            <p:cNvSpPr txBox="1">
              <a:spLocks noChangeArrowheads="1"/>
            </p:cNvSpPr>
            <p:nvPr/>
          </p:nvSpPr>
          <p:spPr bwMode="auto">
            <a:xfrm>
              <a:off x="7419975" y="4356378"/>
              <a:ext cx="304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23568" name="TextBox 14"/>
            <p:cNvSpPr txBox="1">
              <a:spLocks noChangeArrowheads="1"/>
            </p:cNvSpPr>
            <p:nvPr/>
          </p:nvSpPr>
          <p:spPr bwMode="auto">
            <a:xfrm>
              <a:off x="7581900" y="4480203"/>
              <a:ext cx="304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23569" name="TextBox 16"/>
            <p:cNvSpPr txBox="1">
              <a:spLocks noChangeArrowheads="1"/>
            </p:cNvSpPr>
            <p:nvPr/>
          </p:nvSpPr>
          <p:spPr bwMode="auto">
            <a:xfrm>
              <a:off x="7277100" y="4423054"/>
              <a:ext cx="304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3330" name="Oval 17"/>
            <p:cNvSpPr>
              <a:spLocks noChangeArrowheads="1"/>
            </p:cNvSpPr>
            <p:nvPr/>
          </p:nvSpPr>
          <p:spPr bwMode="auto">
            <a:xfrm>
              <a:off x="7475537" y="4686300"/>
              <a:ext cx="228600" cy="381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23571" name="TextBox 19"/>
            <p:cNvSpPr txBox="1">
              <a:spLocks noChangeArrowheads="1"/>
            </p:cNvSpPr>
            <p:nvPr/>
          </p:nvSpPr>
          <p:spPr bwMode="auto">
            <a:xfrm>
              <a:off x="7315200" y="4937404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chemeClr val="accent2"/>
                  </a:solidFill>
                </a:rPr>
                <a:t>-</a:t>
              </a:r>
            </a:p>
          </p:txBody>
        </p:sp>
        <p:sp>
          <p:nvSpPr>
            <p:cNvPr id="23572" name="TextBox 21"/>
            <p:cNvSpPr txBox="1">
              <a:spLocks noChangeArrowheads="1"/>
            </p:cNvSpPr>
            <p:nvPr/>
          </p:nvSpPr>
          <p:spPr bwMode="auto">
            <a:xfrm>
              <a:off x="7543800" y="4980266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chemeClr val="accent2"/>
                  </a:solidFill>
                </a:rPr>
                <a:t>-</a:t>
              </a:r>
            </a:p>
          </p:txBody>
        </p:sp>
        <p:sp>
          <p:nvSpPr>
            <p:cNvPr id="23573" name="TextBox 22"/>
            <p:cNvSpPr txBox="1">
              <a:spLocks noChangeArrowheads="1"/>
            </p:cNvSpPr>
            <p:nvPr/>
          </p:nvSpPr>
          <p:spPr bwMode="auto">
            <a:xfrm>
              <a:off x="7391400" y="5013603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chemeClr val="accent2"/>
                  </a:solidFill>
                </a:rPr>
                <a:t>-</a:t>
              </a:r>
            </a:p>
          </p:txBody>
        </p:sp>
      </p:grpSp>
      <p:grpSp>
        <p:nvGrpSpPr>
          <p:cNvPr id="23562" name="Group 26"/>
          <p:cNvGrpSpPr>
            <a:grpSpLocks/>
          </p:cNvGrpSpPr>
          <p:nvPr/>
        </p:nvGrpSpPr>
        <p:grpSpPr bwMode="auto">
          <a:xfrm>
            <a:off x="1143000" y="832248"/>
            <a:ext cx="4114800" cy="2139553"/>
            <a:chOff x="0" y="990600"/>
            <a:chExt cx="5486400" cy="2852738"/>
          </a:xfrm>
        </p:grpSpPr>
        <p:pic>
          <p:nvPicPr>
            <p:cNvPr id="2356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0600"/>
              <a:ext cx="5486400" cy="285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Curved Right Arrow 35"/>
            <p:cNvSpPr>
              <a:spLocks noChangeArrowheads="1"/>
            </p:cNvSpPr>
            <p:nvPr/>
          </p:nvSpPr>
          <p:spPr bwMode="auto">
            <a:xfrm>
              <a:off x="2676525" y="3038476"/>
              <a:ext cx="457200" cy="4572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>
                <a:lumMod val="75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sz="1350" dirty="0">
                <a:solidFill>
                  <a:schemeClr val="accent2"/>
                </a:solidFill>
              </a:endParaRPr>
            </a:p>
          </p:txBody>
        </p:sp>
        <p:cxnSp>
          <p:nvCxnSpPr>
            <p:cNvPr id="23565" name="Straight Arrow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2700339" y="1395414"/>
              <a:ext cx="752473" cy="38100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6" name="Straight Arrow Connector 17"/>
            <p:cNvCxnSpPr>
              <a:cxnSpLocks noChangeShapeType="1"/>
            </p:cNvCxnSpPr>
            <p:nvPr/>
          </p:nvCxnSpPr>
          <p:spPr bwMode="auto">
            <a:xfrm rot="5400000" flipH="1" flipV="1">
              <a:off x="2690814" y="2938463"/>
              <a:ext cx="571498" cy="28577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3F15BC-36AF-124D-81F0-6FAC104820A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9" y="5001772"/>
            <a:ext cx="8781512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D704FD-4CAA-AF45-9B33-1CD480F4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430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Feed-down complication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43972" y="2554780"/>
          <a:ext cx="8101450" cy="1187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883" name="Equation" r:id="rId3" imgW="6502400" imgH="952500" progId="Equation.DSMT4">
                  <p:embed/>
                </p:oleObj>
              </mc:Choice>
              <mc:Fallback>
                <p:oleObj name="Equation" r:id="rId3" imgW="6502400" imgH="9525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972" y="2554780"/>
                        <a:ext cx="8101450" cy="1187685"/>
                      </a:xfrm>
                      <a:prstGeom prst="rect">
                        <a:avLst/>
                      </a:prstGeom>
                      <a:solidFill>
                        <a:srgbClr val="FFCDF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6532" y="939390"/>
            <a:ext cx="7248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/>
              <a:t>Most of our Lambdas are not emitted directly from the plasma.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/>
              <a:t>Significant feed-down from (polarized) parents complicates the picture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/>
              <a:t>Still a linear relationship (for small polarization)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494697" y="3774552"/>
          <a:ext cx="4182990" cy="1206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884" name="Equation" r:id="rId5" imgW="3873500" imgH="1117600" progId="Equation.DSMT4">
                  <p:embed/>
                </p:oleObj>
              </mc:Choice>
              <mc:Fallback>
                <p:oleObj name="Equation" r:id="rId5" imgW="3873500" imgH="1117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4697" y="3774552"/>
                        <a:ext cx="4182990" cy="120689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3618" y="4101569"/>
            <a:ext cx="20377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overall, ~15% effect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1E84A-3151-AD4A-B050-42374473E159}"/>
              </a:ext>
            </a:extLst>
          </p:cNvPr>
          <p:cNvSpPr txBox="1"/>
          <p:nvPr/>
        </p:nvSpPr>
        <p:spPr>
          <a:xfrm>
            <a:off x="5231556" y="2308208"/>
            <a:ext cx="3474028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err="1"/>
              <a:t>Becattini</a:t>
            </a:r>
            <a:r>
              <a:rPr lang="en-US" sz="1000" dirty="0"/>
              <a:t>, Karpenko, Lisa, </a:t>
            </a:r>
            <a:r>
              <a:rPr lang="en-US" sz="1000" dirty="0" err="1"/>
              <a:t>Upsal</a:t>
            </a:r>
            <a:r>
              <a:rPr lang="en-US" sz="1000" dirty="0"/>
              <a:t>, </a:t>
            </a:r>
            <a:r>
              <a:rPr lang="en-US" sz="1000" dirty="0" err="1"/>
              <a:t>Voloshin</a:t>
            </a:r>
            <a:r>
              <a:rPr lang="en-US" sz="1000" dirty="0"/>
              <a:t> </a:t>
            </a:r>
            <a:r>
              <a:rPr lang="is-IS" sz="1000" dirty="0"/>
              <a:t>PRC95 (2017) 054902</a:t>
            </a:r>
            <a:endParaRPr lang="en-US" sz="1000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9EF909E-63AF-0146-BADE-14FB9279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35583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</p:spTree>
    <p:extLst>
      <p:ext uri="{BB962C8B-B14F-4D97-AF65-F5344CB8AC3E}">
        <p14:creationId xmlns:p14="http://schemas.microsoft.com/office/powerpoint/2010/main" val="266456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037" y="4119445"/>
            <a:ext cx="4442129" cy="715581"/>
          </a:xfrm>
          <a:prstGeom prst="rect">
            <a:avLst/>
          </a:prstGeom>
          <a:solidFill>
            <a:schemeClr val="tx1"/>
          </a:solidFill>
          <a:ln w="19050" cmpd="sng">
            <a:solidFill>
              <a:srgbClr val="FFC000"/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Geometric acceptance @ collider mode remains the same, track density gets lower.</a:t>
            </a:r>
          </a:p>
          <a:p>
            <a:r>
              <a:rPr lang="en-US" sz="1350" dirty="0">
                <a:solidFill>
                  <a:schemeClr val="bg1"/>
                </a:solidFill>
              </a:rPr>
              <a:t>Detector performance generally improves at lower energies.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18778" y="57150"/>
            <a:ext cx="6368678" cy="5715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 defTabSz="342900">
              <a:spcBef>
                <a:spcPct val="0"/>
              </a:spcBef>
              <a:defRPr/>
            </a:pPr>
            <a:endParaRPr lang="en-US" sz="13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Table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33974428"/>
              </p:ext>
            </p:extLst>
          </p:nvPr>
        </p:nvGraphicFramePr>
        <p:xfrm>
          <a:off x="95503" y="764416"/>
          <a:ext cx="2212230" cy="317851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73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084"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rgbClr val="FFFFFF"/>
                          </a:solidFill>
                        </a:rPr>
                        <a:t>√</a:t>
                      </a:r>
                      <a:r>
                        <a:rPr lang="en-US" sz="1100" i="1" dirty="0" err="1">
                          <a:solidFill>
                            <a:srgbClr val="FFFFFF"/>
                          </a:solidFill>
                        </a:rPr>
                        <a:t>s</a:t>
                      </a:r>
                      <a:r>
                        <a:rPr lang="en-US" sz="1100" i="1" baseline="-25000" dirty="0" err="1">
                          <a:solidFill>
                            <a:srgbClr val="FFFFFF"/>
                          </a:solidFill>
                        </a:rPr>
                        <a:t>NN</a:t>
                      </a:r>
                      <a:r>
                        <a:rPr lang="en-US" sz="1100" i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1100" i="0" dirty="0">
                          <a:solidFill>
                            <a:srgbClr val="FFFFFF"/>
                          </a:solidFill>
                        </a:rPr>
                        <a:t>[</a:t>
                      </a:r>
                      <a:r>
                        <a:rPr lang="en-US" sz="1100" dirty="0" err="1">
                          <a:solidFill>
                            <a:srgbClr val="FFFFFF"/>
                          </a:solidFill>
                        </a:rPr>
                        <a:t>GeV</a:t>
                      </a:r>
                      <a:r>
                        <a:rPr lang="en-US" sz="1100" dirty="0">
                          <a:solidFill>
                            <a:srgbClr val="FFFFFF"/>
                          </a:solidFill>
                        </a:rPr>
                        <a:t>]</a:t>
                      </a:r>
                    </a:p>
                  </a:txBody>
                  <a:tcPr marL="74066" marR="74066" marT="37032" marB="37032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FFFF"/>
                          </a:solidFill>
                        </a:rPr>
                        <a:t>events(10</a:t>
                      </a:r>
                      <a:r>
                        <a:rPr lang="en-US" sz="1100" baseline="30000" dirty="0">
                          <a:solidFill>
                            <a:srgbClr val="FFFFFF"/>
                          </a:solidFill>
                        </a:rPr>
                        <a:t>6</a:t>
                      </a:r>
                      <a:r>
                        <a:rPr lang="en-US" sz="1100" dirty="0">
                          <a:solidFill>
                            <a:srgbClr val="FFFFFF"/>
                          </a:solidFill>
                        </a:rPr>
                        <a:t>)</a:t>
                      </a:r>
                    </a:p>
                  </a:txBody>
                  <a:tcPr marL="74066" marR="74066" marT="37032" marB="37032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Year</a:t>
                      </a:r>
                    </a:p>
                  </a:txBody>
                  <a:tcPr marL="74066" marR="74066" marT="37032" marB="37032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7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350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7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62.4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7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A9200"/>
                          </a:solidFill>
                        </a:rPr>
                        <a:t>54.4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A9200"/>
                          </a:solidFill>
                        </a:rPr>
                        <a:t>300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A9200"/>
                          </a:solidFill>
                        </a:rPr>
                        <a:t>2017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7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130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7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2011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7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19.6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2011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7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14.5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2014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7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11.5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7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7.7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7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4.9 (FXT)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3.4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2015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7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4.5 (FXT)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1.3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2015</a:t>
                      </a:r>
                    </a:p>
                  </a:txBody>
                  <a:tcPr marL="74066" marR="74066" marT="37032" marB="37032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481629"/>
            <a:ext cx="314425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350" dirty="0">
                <a:cs typeface="Arial"/>
              </a:rPr>
              <a:t>Largest data sets versus collision energy!!!</a:t>
            </a:r>
            <a:endParaRPr lang="en-US" sz="1350" b="1" dirty="0"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4126" y="-11296"/>
            <a:ext cx="4461414" cy="600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3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BES-I </a:t>
            </a:r>
            <a:r>
              <a:rPr lang="en-US" sz="33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Au+Au</a:t>
            </a:r>
            <a:r>
              <a:rPr lang="en-US" sz="33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Data  Taking</a:t>
            </a:r>
            <a:endParaRPr lang="en-US" sz="3300" dirty="0"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66A1E6-9FC9-5249-BFD3-59896159D29C}"/>
              </a:ext>
            </a:extLst>
          </p:cNvPr>
          <p:cNvGrpSpPr/>
          <p:nvPr/>
        </p:nvGrpSpPr>
        <p:grpSpPr>
          <a:xfrm>
            <a:off x="6029876" y="842148"/>
            <a:ext cx="3017084" cy="2912915"/>
            <a:chOff x="752954" y="939163"/>
            <a:chExt cx="4022779" cy="3883887"/>
          </a:xfrm>
        </p:grpSpPr>
        <p:grpSp>
          <p:nvGrpSpPr>
            <p:cNvPr id="25" name="Group 34">
              <a:extLst>
                <a:ext uri="{FF2B5EF4-FFF2-40B4-BE49-F238E27FC236}">
                  <a16:creationId xmlns:a16="http://schemas.microsoft.com/office/drawing/2014/main" id="{92063C7C-5AA8-C943-B261-E08B9F7ECEAC}"/>
                </a:ext>
              </a:extLst>
            </p:cNvPr>
            <p:cNvGrpSpPr/>
            <p:nvPr/>
          </p:nvGrpSpPr>
          <p:grpSpPr>
            <a:xfrm>
              <a:off x="3466522" y="1330554"/>
              <a:ext cx="1282701" cy="3475563"/>
              <a:chOff x="6042547" y="850900"/>
              <a:chExt cx="2717797" cy="552654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CDF7E36-610D-A947-8380-061A402A6806}"/>
                  </a:ext>
                </a:extLst>
              </p:cNvPr>
              <p:cNvSpPr/>
              <p:nvPr/>
            </p:nvSpPr>
            <p:spPr>
              <a:xfrm>
                <a:off x="6221940" y="850900"/>
                <a:ext cx="2538404" cy="5526541"/>
              </a:xfrm>
              <a:prstGeom prst="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39" name="Picture 38" descr="pirap_200_tpc_logz.pdf">
                <a:extLst>
                  <a:ext uri="{FF2B5EF4-FFF2-40B4-BE49-F238E27FC236}">
                    <a16:creationId xmlns:a16="http://schemas.microsoft.com/office/drawing/2014/main" id="{0DB49CB4-49C9-9049-8346-0BF1D95DA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10" r="8907"/>
              <a:stretch>
                <a:fillRect/>
              </a:stretch>
            </p:blipFill>
            <p:spPr>
              <a:xfrm>
                <a:off x="6086025" y="914400"/>
                <a:ext cx="2600776" cy="2006600"/>
              </a:xfrm>
              <a:prstGeom prst="rect">
                <a:avLst/>
              </a:prstGeom>
            </p:spPr>
          </p:pic>
          <p:pic>
            <p:nvPicPr>
              <p:cNvPr id="42" name="Picture 41" descr="karap_200_tpc_logz.pdf">
                <a:extLst>
                  <a:ext uri="{FF2B5EF4-FFF2-40B4-BE49-F238E27FC236}">
                    <a16:creationId xmlns:a16="http://schemas.microsoft.com/office/drawing/2014/main" id="{F3175266-D65F-D348-B315-EE382B3C3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64" r="8995"/>
              <a:stretch>
                <a:fillRect/>
              </a:stretch>
            </p:blipFill>
            <p:spPr>
              <a:xfrm>
                <a:off x="6042547" y="2602325"/>
                <a:ext cx="2578100" cy="2050987"/>
              </a:xfrm>
              <a:prstGeom prst="rect">
                <a:avLst/>
              </a:prstGeom>
            </p:spPr>
          </p:pic>
          <p:pic>
            <p:nvPicPr>
              <p:cNvPr id="43" name="Picture 42" descr="prrap_200_tpc_logz.pdf">
                <a:extLst>
                  <a:ext uri="{FF2B5EF4-FFF2-40B4-BE49-F238E27FC236}">
                    <a16:creationId xmlns:a16="http://schemas.microsoft.com/office/drawing/2014/main" id="{3995632C-B66C-D54E-BD67-481276A1B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38" r="8995"/>
              <a:stretch>
                <a:fillRect/>
              </a:stretch>
            </p:blipFill>
            <p:spPr>
              <a:xfrm>
                <a:off x="6104742" y="4368800"/>
                <a:ext cx="2582058" cy="2006600"/>
              </a:xfrm>
              <a:prstGeom prst="rect">
                <a:avLst/>
              </a:prstGeom>
            </p:spPr>
          </p:pic>
        </p:grpSp>
        <p:grpSp>
          <p:nvGrpSpPr>
            <p:cNvPr id="26" name="Group 30">
              <a:extLst>
                <a:ext uri="{FF2B5EF4-FFF2-40B4-BE49-F238E27FC236}">
                  <a16:creationId xmlns:a16="http://schemas.microsoft.com/office/drawing/2014/main" id="{571C2734-9A8B-E94D-8FF5-FFC704F56224}"/>
                </a:ext>
              </a:extLst>
            </p:cNvPr>
            <p:cNvGrpSpPr/>
            <p:nvPr/>
          </p:nvGrpSpPr>
          <p:grpSpPr>
            <a:xfrm>
              <a:off x="2118124" y="1322233"/>
              <a:ext cx="1394964" cy="3500817"/>
              <a:chOff x="3340101" y="861558"/>
              <a:chExt cx="2603496" cy="554615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BBD666-0DB6-8E4B-BE1F-EE16D592489A}"/>
                  </a:ext>
                </a:extLst>
              </p:cNvPr>
              <p:cNvSpPr/>
              <p:nvPr/>
            </p:nvSpPr>
            <p:spPr>
              <a:xfrm>
                <a:off x="3462717" y="861558"/>
                <a:ext cx="2480880" cy="5526541"/>
              </a:xfrm>
              <a:prstGeom prst="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35" name="Picture 34" descr="pirap_39_tpc_logz.pdf">
                <a:extLst>
                  <a:ext uri="{FF2B5EF4-FFF2-40B4-BE49-F238E27FC236}">
                    <a16:creationId xmlns:a16="http://schemas.microsoft.com/office/drawing/2014/main" id="{6667D7EF-D858-D64B-82AF-1E7E19A24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00" r="8466"/>
              <a:stretch>
                <a:fillRect/>
              </a:stretch>
            </p:blipFill>
            <p:spPr>
              <a:xfrm>
                <a:off x="3340101" y="901700"/>
                <a:ext cx="2540000" cy="1972293"/>
              </a:xfrm>
              <a:prstGeom prst="rect">
                <a:avLst/>
              </a:prstGeom>
            </p:spPr>
          </p:pic>
          <p:pic>
            <p:nvPicPr>
              <p:cNvPr id="36" name="Picture 35" descr="karap_39_tpc_logz.pdf">
                <a:extLst>
                  <a:ext uri="{FF2B5EF4-FFF2-40B4-BE49-F238E27FC236}">
                    <a16:creationId xmlns:a16="http://schemas.microsoft.com/office/drawing/2014/main" id="{84FE7609-D960-5D4B-91AF-795ED9A23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2" r="8289"/>
              <a:stretch>
                <a:fillRect/>
              </a:stretch>
            </p:blipFill>
            <p:spPr>
              <a:xfrm>
                <a:off x="3340101" y="2565401"/>
                <a:ext cx="2539999" cy="2046741"/>
              </a:xfrm>
              <a:prstGeom prst="rect">
                <a:avLst/>
              </a:prstGeom>
            </p:spPr>
          </p:pic>
          <p:pic>
            <p:nvPicPr>
              <p:cNvPr id="37" name="Picture 36" descr="prrap_39_tpc_logz.pdf">
                <a:extLst>
                  <a:ext uri="{FF2B5EF4-FFF2-40B4-BE49-F238E27FC236}">
                    <a16:creationId xmlns:a16="http://schemas.microsoft.com/office/drawing/2014/main" id="{7FBD17B2-BA7D-2544-9654-020823B3F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" r="8995"/>
              <a:stretch>
                <a:fillRect/>
              </a:stretch>
            </p:blipFill>
            <p:spPr>
              <a:xfrm>
                <a:off x="3340101" y="4307342"/>
                <a:ext cx="2514600" cy="2100373"/>
              </a:xfrm>
              <a:prstGeom prst="rect">
                <a:avLst/>
              </a:prstGeom>
            </p:spPr>
          </p:pic>
        </p:grpSp>
        <p:grpSp>
          <p:nvGrpSpPr>
            <p:cNvPr id="27" name="Group 31">
              <a:extLst>
                <a:ext uri="{FF2B5EF4-FFF2-40B4-BE49-F238E27FC236}">
                  <a16:creationId xmlns:a16="http://schemas.microsoft.com/office/drawing/2014/main" id="{86527E53-065C-284E-A728-6B105E5AF326}"/>
                </a:ext>
              </a:extLst>
            </p:cNvPr>
            <p:cNvGrpSpPr/>
            <p:nvPr/>
          </p:nvGrpSpPr>
          <p:grpSpPr>
            <a:xfrm>
              <a:off x="752954" y="1326317"/>
              <a:ext cx="1367367" cy="3481841"/>
              <a:chOff x="557386" y="861558"/>
              <a:chExt cx="2566811" cy="5526541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184C47B-D117-8148-BD85-7E3EF980AAB8}"/>
                  </a:ext>
                </a:extLst>
              </p:cNvPr>
              <p:cNvSpPr/>
              <p:nvPr/>
            </p:nvSpPr>
            <p:spPr>
              <a:xfrm>
                <a:off x="557386" y="861558"/>
                <a:ext cx="2566811" cy="5526541"/>
              </a:xfrm>
              <a:prstGeom prst="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pic>
            <p:nvPicPr>
              <p:cNvPr id="31" name="Picture 30" descr="pirap_7_tpc_logz.pdf">
                <a:extLst>
                  <a:ext uri="{FF2B5EF4-FFF2-40B4-BE49-F238E27FC236}">
                    <a16:creationId xmlns:a16="http://schemas.microsoft.com/office/drawing/2014/main" id="{B66DC490-91A8-0642-9BA3-4444C250E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25" r="7937"/>
              <a:stretch>
                <a:fillRect/>
              </a:stretch>
            </p:blipFill>
            <p:spPr>
              <a:xfrm>
                <a:off x="642390" y="886600"/>
                <a:ext cx="2456409" cy="2023479"/>
              </a:xfrm>
              <a:prstGeom prst="rect">
                <a:avLst/>
              </a:prstGeom>
            </p:spPr>
          </p:pic>
          <p:pic>
            <p:nvPicPr>
              <p:cNvPr id="32" name="Picture 31" descr="karap_7_tpc_logz.pdf">
                <a:extLst>
                  <a:ext uri="{FF2B5EF4-FFF2-40B4-BE49-F238E27FC236}">
                    <a16:creationId xmlns:a16="http://schemas.microsoft.com/office/drawing/2014/main" id="{D9414EFE-5B2D-9C4E-B6F8-F158C1332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13" r="8995"/>
              <a:stretch>
                <a:fillRect/>
              </a:stretch>
            </p:blipFill>
            <p:spPr>
              <a:xfrm>
                <a:off x="635000" y="2641600"/>
                <a:ext cx="2426538" cy="1993900"/>
              </a:xfrm>
              <a:prstGeom prst="rect">
                <a:avLst/>
              </a:prstGeom>
            </p:spPr>
          </p:pic>
          <p:pic>
            <p:nvPicPr>
              <p:cNvPr id="33" name="Picture 32" descr="prrap_7_tpc_logz.pdf">
                <a:extLst>
                  <a:ext uri="{FF2B5EF4-FFF2-40B4-BE49-F238E27FC236}">
                    <a16:creationId xmlns:a16="http://schemas.microsoft.com/office/drawing/2014/main" id="{A14638EC-0234-F041-A10E-24E18AF646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1" r="8995"/>
              <a:stretch>
                <a:fillRect/>
              </a:stretch>
            </p:blipFill>
            <p:spPr>
              <a:xfrm>
                <a:off x="632734" y="4343399"/>
                <a:ext cx="2418812" cy="2006601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9303F2-F073-2B4A-ADFA-C9D5F5BD95A9}"/>
                </a:ext>
              </a:extLst>
            </p:cNvPr>
            <p:cNvSpPr txBox="1"/>
            <p:nvPr/>
          </p:nvSpPr>
          <p:spPr>
            <a:xfrm>
              <a:off x="752954" y="939163"/>
              <a:ext cx="4022779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     7.7 GeV              39 GeV           200 GeV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4A0B82-FD28-4D40-B9E2-ED794BD3B5A8}"/>
                </a:ext>
              </a:extLst>
            </p:cNvPr>
            <p:cNvSpPr txBox="1"/>
            <p:nvPr/>
          </p:nvSpPr>
          <p:spPr>
            <a:xfrm>
              <a:off x="1357295" y="2084232"/>
              <a:ext cx="380875" cy="261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/>
                <a:t>π</a:t>
              </a:r>
              <a:endParaRPr lang="en-US" sz="1350" b="1" dirty="0"/>
            </a:p>
            <a:p>
              <a:endParaRPr lang="en-US" sz="1350" dirty="0"/>
            </a:p>
            <a:p>
              <a:endParaRPr lang="en-US" sz="1350" dirty="0"/>
            </a:p>
            <a:p>
              <a:endParaRPr lang="en-US" sz="1350" dirty="0"/>
            </a:p>
            <a:p>
              <a:r>
                <a:rPr lang="en-US" sz="1350" b="1" dirty="0"/>
                <a:t>K</a:t>
              </a:r>
            </a:p>
            <a:p>
              <a:endParaRPr lang="en-US" sz="1350" dirty="0"/>
            </a:p>
            <a:p>
              <a:endParaRPr lang="en-US" sz="1350" dirty="0"/>
            </a:p>
            <a:p>
              <a:endParaRPr lang="en-US" sz="1350" dirty="0"/>
            </a:p>
            <a:p>
              <a:r>
                <a:rPr lang="en-US" sz="1350" b="1" dirty="0" err="1"/>
                <a:t>p</a:t>
              </a:r>
              <a:endParaRPr lang="en-US" sz="1350" b="1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B57D628-5056-2547-A5B5-82F354E7D8DD}"/>
              </a:ext>
            </a:extLst>
          </p:cNvPr>
          <p:cNvSpPr txBox="1"/>
          <p:nvPr/>
        </p:nvSpPr>
        <p:spPr>
          <a:xfrm>
            <a:off x="6964064" y="646456"/>
            <a:ext cx="1819729" cy="21929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825" b="1" dirty="0">
                <a:latin typeface="Arial"/>
                <a:cs typeface="Arial"/>
              </a:rPr>
              <a:t>STAR</a:t>
            </a:r>
            <a:r>
              <a:rPr lang="en-US" sz="825" dirty="0">
                <a:latin typeface="Arial"/>
                <a:cs typeface="Arial"/>
              </a:rPr>
              <a:t>: </a:t>
            </a:r>
            <a:r>
              <a:rPr lang="is-IS" sz="825" dirty="0"/>
              <a:t>Phys.Rev. C</a:t>
            </a:r>
            <a:r>
              <a:rPr lang="is-IS" sz="825" b="1" dirty="0"/>
              <a:t> 96 </a:t>
            </a:r>
            <a:r>
              <a:rPr lang="is-IS" sz="825" dirty="0"/>
              <a:t>(2017)  044904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8A8DED-0AA5-F445-B960-590E16C3DAA2}"/>
              </a:ext>
            </a:extLst>
          </p:cNvPr>
          <p:cNvSpPr txBox="1"/>
          <p:nvPr/>
        </p:nvSpPr>
        <p:spPr>
          <a:xfrm>
            <a:off x="5626276" y="4075661"/>
            <a:ext cx="3351353" cy="715581"/>
          </a:xfrm>
          <a:prstGeom prst="rect">
            <a:avLst/>
          </a:prstGeom>
          <a:solidFill>
            <a:schemeClr val="tx1"/>
          </a:solidFill>
          <a:ln w="19050" cmpd="sng">
            <a:solidFill>
              <a:srgbClr val="FFFF00"/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1350" dirty="0">
                <a:solidFill>
                  <a:schemeClr val="bg1"/>
                </a:solidFill>
                <a:cs typeface="Arial"/>
              </a:rPr>
              <a:t>Excellent particle identification capabilities. Large and homogeneous acceptance. </a:t>
            </a:r>
          </a:p>
          <a:p>
            <a:pPr lvl="0"/>
            <a:r>
              <a:rPr lang="en-US" sz="1350" dirty="0">
                <a:solidFill>
                  <a:schemeClr val="bg1"/>
                </a:solidFill>
                <a:cs typeface="Arial"/>
              </a:rPr>
              <a:t>Especially important for fluctuation analysis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40" name="Picture 39" descr="STAR_BES.png">
            <a:extLst>
              <a:ext uri="{FF2B5EF4-FFF2-40B4-BE49-F238E27FC236}">
                <a16:creationId xmlns:a16="http://schemas.microsoft.com/office/drawing/2014/main" id="{FD6392CE-C057-D145-8948-A46022ACF4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09" y="838859"/>
            <a:ext cx="3462147" cy="291731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STAR-logo-base-red.gif">
            <a:extLst>
              <a:ext uri="{FF2B5EF4-FFF2-40B4-BE49-F238E27FC236}">
                <a16:creationId xmlns:a16="http://schemas.microsoft.com/office/drawing/2014/main" id="{583CF872-3C37-134A-83E5-B12670639E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3060" cy="67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F374FC7F-01C8-0145-80F7-D7AE9CBB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3" y="5021263"/>
            <a:ext cx="8582025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375604177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759" y="912148"/>
            <a:ext cx="90659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1350" dirty="0"/>
              <a:t>Inclusive charged hadron elliptic flow in Au + Au collisions at √</a:t>
            </a:r>
            <a:r>
              <a:rPr lang="en-US" sz="1350" dirty="0" err="1"/>
              <a:t>s</a:t>
            </a:r>
            <a:r>
              <a:rPr lang="en-US" sz="1350" baseline="-25000" dirty="0" err="1"/>
              <a:t>NN</a:t>
            </a:r>
            <a:r>
              <a:rPr lang="en-US" sz="1350" dirty="0"/>
              <a:t>= 7.7-62.4 GeV , Phys. Rev. </a:t>
            </a:r>
            <a:r>
              <a:rPr lang="en-US" sz="1350" b="1" dirty="0"/>
              <a:t>C 86</a:t>
            </a:r>
            <a:r>
              <a:rPr lang="en-US" sz="1350" dirty="0"/>
              <a:t> (2012) 54908</a:t>
            </a:r>
          </a:p>
          <a:p>
            <a:endParaRPr lang="en-US" sz="900" dirty="0"/>
          </a:p>
          <a:p>
            <a:pPr marL="257175" indent="-257175">
              <a:buFont typeface="+mj-lt"/>
              <a:buAutoNum type="arabicPeriod" startAt="2"/>
            </a:pPr>
            <a:r>
              <a:rPr lang="en-US" sz="1350" dirty="0"/>
              <a:t>Observation of an energy-dependent difference in elliptic flow between particles and  antiparticles in relativistic heavy ion collisions, Phys. Rev. </a:t>
            </a:r>
            <a:r>
              <a:rPr lang="en-US" sz="1350" dirty="0" err="1"/>
              <a:t>Lett</a:t>
            </a:r>
            <a:r>
              <a:rPr lang="en-US" sz="1350" dirty="0"/>
              <a:t>. </a:t>
            </a:r>
            <a:r>
              <a:rPr lang="en-US" sz="1350" b="1" dirty="0"/>
              <a:t>110</a:t>
            </a:r>
            <a:r>
              <a:rPr lang="en-US" sz="1350" dirty="0"/>
              <a:t> (2013) 142301</a:t>
            </a:r>
          </a:p>
          <a:p>
            <a:endParaRPr lang="en-US" sz="900" dirty="0"/>
          </a:p>
          <a:p>
            <a:pPr marL="257175" indent="-257175">
              <a:buFont typeface="+mj-lt"/>
              <a:buAutoNum type="arabicPeriod" startAt="3"/>
            </a:pPr>
            <a:r>
              <a:rPr lang="en-US" sz="1350" dirty="0"/>
              <a:t>Elliptic flow of identified hadrons in Au+Au collisions at √</a:t>
            </a:r>
            <a:r>
              <a:rPr lang="en-US" sz="1350" dirty="0" err="1"/>
              <a:t>s</a:t>
            </a:r>
            <a:r>
              <a:rPr lang="en-US" sz="1350" baseline="-25000" dirty="0" err="1"/>
              <a:t>NN</a:t>
            </a:r>
            <a:r>
              <a:rPr lang="en-US" sz="1350" dirty="0"/>
              <a:t>= 7.7-62.4 GeV , Phys. Rev. C </a:t>
            </a:r>
            <a:r>
              <a:rPr lang="en-US" sz="1350" b="1" dirty="0"/>
              <a:t>88</a:t>
            </a:r>
            <a:r>
              <a:rPr lang="en-US" sz="1350" dirty="0"/>
              <a:t> (2013) 14902</a:t>
            </a:r>
          </a:p>
          <a:p>
            <a:endParaRPr lang="en-US" sz="900" dirty="0"/>
          </a:p>
          <a:p>
            <a:pPr marL="257175" indent="-257175">
              <a:buFont typeface="+mj-lt"/>
              <a:buAutoNum type="arabicPeriod" startAt="4"/>
            </a:pPr>
            <a:r>
              <a:rPr lang="en-US" sz="1350" dirty="0"/>
              <a:t>Energy Dependence of Moments of Net-proton Multiplicity Distributions at RHIC , </a:t>
            </a:r>
            <a:r>
              <a:rPr lang="is-IS" sz="1350" dirty="0"/>
              <a:t>Phys.Rev.Lett. </a:t>
            </a:r>
            <a:r>
              <a:rPr lang="is-IS" sz="1350" b="1" dirty="0"/>
              <a:t>112</a:t>
            </a:r>
            <a:r>
              <a:rPr lang="is-IS" sz="1350" dirty="0"/>
              <a:t> (2014) 032302</a:t>
            </a:r>
          </a:p>
          <a:p>
            <a:endParaRPr lang="is-IS" sz="900" dirty="0"/>
          </a:p>
          <a:p>
            <a:pPr marL="257175" indent="-257175">
              <a:buFont typeface="+mj-lt"/>
              <a:buAutoNum type="arabicPeriod" startAt="5"/>
            </a:pPr>
            <a:r>
              <a:rPr lang="en-US" sz="1350" dirty="0"/>
              <a:t>Beam-Energy Dependence of the Directed Flow of Protons, Antiprotons, and Pions in </a:t>
            </a:r>
            <a:r>
              <a:rPr lang="en-US" sz="1350" dirty="0" err="1"/>
              <a:t>Au+Au</a:t>
            </a:r>
            <a:r>
              <a:rPr lang="en-US" sz="1350" dirty="0"/>
              <a:t> Collisions , </a:t>
            </a:r>
            <a:r>
              <a:rPr lang="sk-SK" sz="1350" dirty="0" err="1"/>
              <a:t>Phys.Rev.Lett</a:t>
            </a:r>
            <a:r>
              <a:rPr lang="sk-SK" sz="1350" dirty="0"/>
              <a:t>. </a:t>
            </a:r>
            <a:r>
              <a:rPr lang="sk-SK" sz="1350" b="1" dirty="0"/>
              <a:t>112</a:t>
            </a:r>
            <a:r>
              <a:rPr lang="sk-SK" sz="1350" dirty="0"/>
              <a:t> (2014) 162301</a:t>
            </a:r>
          </a:p>
          <a:p>
            <a:endParaRPr lang="en-US" sz="900" dirty="0"/>
          </a:p>
          <a:p>
            <a:pPr marL="257175" indent="-257175">
              <a:buFont typeface="+mj-lt"/>
              <a:buAutoNum type="arabicPeriod" startAt="6"/>
            </a:pPr>
            <a:r>
              <a:rPr lang="en-US" sz="1350" dirty="0"/>
              <a:t>Beam energy dependence of moments of the net-charge multiplicity distributions in </a:t>
            </a:r>
            <a:r>
              <a:rPr lang="en-US" sz="1350" dirty="0" err="1"/>
              <a:t>Au+Au</a:t>
            </a:r>
            <a:r>
              <a:rPr lang="en-US" sz="1350" dirty="0"/>
              <a:t> collisions at RHIC ,</a:t>
            </a:r>
            <a:r>
              <a:rPr lang="is-IS" sz="1350" b="1" dirty="0"/>
              <a:t> </a:t>
            </a:r>
            <a:r>
              <a:rPr lang="is-IS" sz="1350" dirty="0"/>
              <a:t>Phys.Rev.Lett. </a:t>
            </a:r>
            <a:r>
              <a:rPr lang="is-IS" sz="1350" b="1" dirty="0"/>
              <a:t>113</a:t>
            </a:r>
            <a:r>
              <a:rPr lang="is-IS" sz="1350" dirty="0"/>
              <a:t> (2014) 092301</a:t>
            </a:r>
          </a:p>
          <a:p>
            <a:endParaRPr lang="en-US" sz="900" dirty="0"/>
          </a:p>
          <a:p>
            <a:pPr marL="257175" indent="-257175">
              <a:buFont typeface="+mj-lt"/>
              <a:buAutoNum type="arabicPeriod" startAt="7"/>
            </a:pPr>
            <a:r>
              <a:rPr lang="en-US" sz="1350" dirty="0"/>
              <a:t>Beam-energy-dependent two-pion interferometry and the freeze-out eccentricity of </a:t>
            </a:r>
            <a:r>
              <a:rPr lang="en-US" sz="1350" dirty="0" err="1"/>
              <a:t>pions</a:t>
            </a:r>
            <a:r>
              <a:rPr lang="en-US" sz="1350" dirty="0"/>
              <a:t> measured in heavy ion collisions at the STAR detector , </a:t>
            </a:r>
            <a:r>
              <a:rPr lang="is-IS" sz="1350" dirty="0"/>
              <a:t>Phys.Rev. C </a:t>
            </a:r>
            <a:r>
              <a:rPr lang="is-IS" sz="1350" b="1" dirty="0"/>
              <a:t>92</a:t>
            </a:r>
            <a:r>
              <a:rPr lang="is-IS" sz="1350" dirty="0"/>
              <a:t> (2015) 014904 </a:t>
            </a:r>
            <a:r>
              <a:rPr lang="en-US" sz="1350" dirty="0"/>
              <a:t> </a:t>
            </a:r>
          </a:p>
          <a:p>
            <a:pPr marL="257175" indent="-257175">
              <a:buFont typeface="+mj-lt"/>
              <a:buAutoNum type="arabicPeriod" startAt="8"/>
            </a:pPr>
            <a:r>
              <a:rPr lang="en-US" sz="1350" dirty="0"/>
              <a:t>Energy dependence of acceptance-corrected </a:t>
            </a:r>
            <a:r>
              <a:rPr lang="en-US" sz="1350" dirty="0" err="1"/>
              <a:t>dielectron</a:t>
            </a:r>
            <a:r>
              <a:rPr lang="en-US" sz="1350" dirty="0"/>
              <a:t> excess mass spectrum at mid-rapidity in </a:t>
            </a:r>
            <a:r>
              <a:rPr lang="en-US" sz="1350" dirty="0" err="1"/>
              <a:t>Au+Au</a:t>
            </a:r>
            <a:r>
              <a:rPr lang="en-US" sz="1350" dirty="0"/>
              <a:t> collisions at </a:t>
            </a:r>
            <a:r>
              <a:rPr lang="it-IT" sz="1350" dirty="0"/>
              <a:t>√</a:t>
            </a:r>
            <a:r>
              <a:rPr lang="it-IT" sz="1350" dirty="0" err="1"/>
              <a:t>s</a:t>
            </a:r>
            <a:r>
              <a:rPr lang="it-IT" sz="1350" baseline="-25000" dirty="0" err="1"/>
              <a:t>NN</a:t>
            </a:r>
            <a:r>
              <a:rPr lang="it-IT" sz="1350" dirty="0"/>
              <a:t>=</a:t>
            </a:r>
            <a:r>
              <a:rPr lang="en-US" sz="1350" dirty="0"/>
              <a:t> 19.6 and 200 GeV, </a:t>
            </a:r>
            <a:r>
              <a:rPr lang="is-IS" sz="1350" dirty="0"/>
              <a:t>Phys.Lett. B </a:t>
            </a:r>
            <a:r>
              <a:rPr lang="is-IS" sz="1350" b="1" dirty="0"/>
              <a:t>750 </a:t>
            </a:r>
            <a:r>
              <a:rPr lang="is-IS" sz="1350" dirty="0"/>
              <a:t>(2017) 64</a:t>
            </a:r>
            <a:endParaRPr lang="en-US" sz="1350" dirty="0"/>
          </a:p>
          <a:p>
            <a:endParaRPr lang="en-US" sz="750" dirty="0"/>
          </a:p>
          <a:p>
            <a:pPr marL="257175" indent="-257175">
              <a:buFont typeface="+mj-lt"/>
              <a:buAutoNum type="arabicPeriod" startAt="9"/>
            </a:pPr>
            <a:r>
              <a:rPr lang="en-US" sz="1350" dirty="0"/>
              <a:t>Beam-energy dependence of charge separation along the magnetic field in </a:t>
            </a:r>
            <a:r>
              <a:rPr lang="en-US" sz="1350" dirty="0" err="1"/>
              <a:t>Au+Au</a:t>
            </a:r>
            <a:r>
              <a:rPr lang="en-US" sz="1350" dirty="0"/>
              <a:t> collisions at RHIC , </a:t>
            </a:r>
            <a:r>
              <a:rPr lang="is-IS" sz="1350" dirty="0"/>
              <a:t>Phys.Rev.Lett. </a:t>
            </a:r>
            <a:r>
              <a:rPr lang="is-IS" sz="1350" b="1" dirty="0"/>
              <a:t>113</a:t>
            </a:r>
            <a:r>
              <a:rPr lang="is-IS" sz="1350" dirty="0"/>
              <a:t> (2014) 052302 </a:t>
            </a:r>
            <a:endParaRPr lang="en-US" sz="135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14500" y="8984"/>
            <a:ext cx="5829300" cy="685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n-lt"/>
              </a:rPr>
              <a:t>STAR publications on BES results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+mn-lt"/>
              <a:hlinkClick r:id="rId3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5087009-BB24-4C4C-A11A-20857630CED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8" y="5020724"/>
            <a:ext cx="8585271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</p:spTree>
    <p:extLst>
      <p:ext uri="{BB962C8B-B14F-4D97-AF65-F5344CB8AC3E}">
        <p14:creationId xmlns:p14="http://schemas.microsoft.com/office/powerpoint/2010/main" val="2481341313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759" y="725139"/>
            <a:ext cx="9127293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s-IS" sz="750" dirty="0"/>
          </a:p>
          <a:p>
            <a:pPr marL="257175" indent="-257175">
              <a:buFont typeface="+mj-lt"/>
              <a:buAutoNum type="arabicPeriod" startAt="10"/>
            </a:pPr>
            <a:r>
              <a:rPr lang="en-US" sz="1350" dirty="0"/>
              <a:t>Energy Dependence of K/π, p/π, and K/p Fluctuations in </a:t>
            </a:r>
            <a:r>
              <a:rPr lang="en-US" sz="1350" dirty="0" err="1"/>
              <a:t>Au+Au</a:t>
            </a:r>
            <a:r>
              <a:rPr lang="en-US" sz="1350" dirty="0"/>
              <a:t> Collisions from √s</a:t>
            </a:r>
            <a:r>
              <a:rPr lang="en-US" sz="1350" baseline="-25000" dirty="0"/>
              <a:t>NN</a:t>
            </a:r>
            <a:r>
              <a:rPr lang="en-US" sz="1350" dirty="0"/>
              <a:t> = 7.7 to 200 GeV , </a:t>
            </a:r>
            <a:r>
              <a:rPr lang="is-IS" sz="1350" dirty="0"/>
              <a:t>Phys.Rev. C</a:t>
            </a:r>
            <a:r>
              <a:rPr lang="is-IS" sz="1350" b="1" dirty="0"/>
              <a:t> 92</a:t>
            </a:r>
            <a:r>
              <a:rPr lang="is-IS" sz="1350" dirty="0"/>
              <a:t> (2015) 021901 </a:t>
            </a:r>
          </a:p>
          <a:p>
            <a:endParaRPr lang="en-US" sz="750" dirty="0"/>
          </a:p>
          <a:p>
            <a:pPr marL="257175" indent="-257175">
              <a:buFont typeface="+mj-lt"/>
              <a:buAutoNum type="arabicPeriod" startAt="11"/>
            </a:pPr>
            <a:r>
              <a:rPr lang="en-US" sz="1350" dirty="0"/>
              <a:t>Observation of charge asymmetry dependence of pion elliptic flow and the possible chiral magnetic wave in heavy-ion collisions , </a:t>
            </a:r>
            <a:r>
              <a:rPr lang="is-IS" sz="1350" dirty="0"/>
              <a:t>Phys.Rev.Lett. </a:t>
            </a:r>
            <a:r>
              <a:rPr lang="is-IS" sz="1350" b="1" dirty="0"/>
              <a:t>114</a:t>
            </a:r>
            <a:r>
              <a:rPr lang="is-IS" sz="1350" dirty="0"/>
              <a:t> (2015) 252302 </a:t>
            </a:r>
          </a:p>
          <a:p>
            <a:endParaRPr lang="is-IS" sz="750" dirty="0"/>
          </a:p>
          <a:p>
            <a:pPr marL="257175" indent="-257175">
              <a:buFont typeface="+mj-lt"/>
              <a:buAutoNum type="arabicPeriod" startAt="12"/>
            </a:pPr>
            <a:r>
              <a:rPr lang="en-US" sz="1350" dirty="0"/>
              <a:t>Probing </a:t>
            </a:r>
            <a:r>
              <a:rPr lang="en-US" sz="1350" dirty="0" err="1"/>
              <a:t>parton</a:t>
            </a:r>
            <a:r>
              <a:rPr lang="en-US" sz="1350" dirty="0"/>
              <a:t> dynamics of QCD matter with </a:t>
            </a:r>
            <a:r>
              <a:rPr lang="en-US" sz="1350" dirty="0" err="1"/>
              <a:t>Ω</a:t>
            </a:r>
            <a:r>
              <a:rPr lang="en-US" sz="1350" dirty="0"/>
              <a:t> and </a:t>
            </a:r>
            <a:r>
              <a:rPr lang="en-US" sz="1350" dirty="0" err="1"/>
              <a:t>ϕ</a:t>
            </a:r>
            <a:r>
              <a:rPr lang="en-US" sz="1350" dirty="0"/>
              <a:t> production, </a:t>
            </a:r>
            <a:r>
              <a:rPr lang="en-US" sz="1350" dirty="0" err="1"/>
              <a:t>Phys.Rev</a:t>
            </a:r>
            <a:r>
              <a:rPr lang="en-US" sz="1350" dirty="0"/>
              <a:t>. C</a:t>
            </a:r>
            <a:r>
              <a:rPr lang="en-US" sz="1350" b="1" dirty="0"/>
              <a:t> 93</a:t>
            </a:r>
            <a:r>
              <a:rPr lang="en-US" sz="1350" dirty="0"/>
              <a:t> (2016) 021903</a:t>
            </a:r>
          </a:p>
          <a:p>
            <a:endParaRPr lang="en-US" sz="750" dirty="0"/>
          </a:p>
          <a:p>
            <a:pPr marL="257175" indent="-257175">
              <a:buFont typeface="+mj-lt"/>
              <a:buAutoNum type="arabicPeriod" startAt="13"/>
            </a:pPr>
            <a:r>
              <a:rPr lang="en-US" sz="1350" dirty="0"/>
              <a:t>Beam-energy dependence of charge balance functions from Au + Au collisions at energies available at the BNL Relativistic Heavy Ion Collider , </a:t>
            </a:r>
            <a:r>
              <a:rPr lang="it-IT" sz="1350" dirty="0" err="1"/>
              <a:t>Phys.Rev</a:t>
            </a:r>
            <a:r>
              <a:rPr lang="it-IT" sz="1350" dirty="0"/>
              <a:t>. C</a:t>
            </a:r>
            <a:r>
              <a:rPr lang="it-IT" sz="1350" b="1" dirty="0"/>
              <a:t> 94 </a:t>
            </a:r>
            <a:r>
              <a:rPr lang="it-IT" sz="1350" dirty="0"/>
              <a:t>(2016) 024909</a:t>
            </a:r>
          </a:p>
          <a:p>
            <a:endParaRPr lang="it-IT" sz="750" dirty="0"/>
          </a:p>
          <a:p>
            <a:pPr marL="257175" indent="-257175">
              <a:buFont typeface="+mj-lt"/>
              <a:buAutoNum type="arabicPeriod" startAt="14"/>
            </a:pPr>
            <a:r>
              <a:rPr lang="it-IT" sz="1350" dirty="0" err="1"/>
              <a:t>Centrality</a:t>
            </a:r>
            <a:r>
              <a:rPr lang="it-IT" sz="1350" dirty="0"/>
              <a:t> </a:t>
            </a:r>
            <a:r>
              <a:rPr lang="it-IT" sz="1350" dirty="0" err="1"/>
              <a:t>dependence</a:t>
            </a:r>
            <a:r>
              <a:rPr lang="it-IT" sz="1350" dirty="0"/>
              <a:t> of </a:t>
            </a:r>
            <a:r>
              <a:rPr lang="it-IT" sz="1350" dirty="0" err="1"/>
              <a:t>identified</a:t>
            </a:r>
            <a:r>
              <a:rPr lang="it-IT" sz="1350" dirty="0"/>
              <a:t> </a:t>
            </a:r>
            <a:r>
              <a:rPr lang="it-IT" sz="1350" dirty="0" err="1"/>
              <a:t>particle</a:t>
            </a:r>
            <a:r>
              <a:rPr lang="it-IT" sz="1350" dirty="0"/>
              <a:t> </a:t>
            </a:r>
            <a:r>
              <a:rPr lang="it-IT" sz="1350" dirty="0" err="1"/>
              <a:t>elliptic</a:t>
            </a:r>
            <a:r>
              <a:rPr lang="it-IT" sz="1350" dirty="0"/>
              <a:t> flow in </a:t>
            </a:r>
            <a:r>
              <a:rPr lang="it-IT" sz="1350" dirty="0" err="1"/>
              <a:t>relativistic</a:t>
            </a:r>
            <a:r>
              <a:rPr lang="it-IT" sz="1350" dirty="0"/>
              <a:t> </a:t>
            </a:r>
            <a:r>
              <a:rPr lang="it-IT" sz="1350" dirty="0" err="1"/>
              <a:t>heavy</a:t>
            </a:r>
            <a:r>
              <a:rPr lang="it-IT" sz="1350" dirty="0"/>
              <a:t> </a:t>
            </a:r>
            <a:r>
              <a:rPr lang="it-IT" sz="1350" dirty="0" err="1"/>
              <a:t>ion</a:t>
            </a:r>
            <a:r>
              <a:rPr lang="it-IT" sz="1350" dirty="0"/>
              <a:t> </a:t>
            </a:r>
            <a:r>
              <a:rPr lang="it-IT" sz="1350" dirty="0" err="1"/>
              <a:t>collisions</a:t>
            </a:r>
            <a:r>
              <a:rPr lang="it-IT" sz="1350" dirty="0"/>
              <a:t> </a:t>
            </a:r>
            <a:r>
              <a:rPr lang="it-IT" sz="1350" dirty="0" err="1"/>
              <a:t>at</a:t>
            </a:r>
            <a:r>
              <a:rPr lang="it-IT" sz="1350" dirty="0"/>
              <a:t> √</a:t>
            </a:r>
            <a:r>
              <a:rPr lang="it-IT" sz="1350" dirty="0" err="1"/>
              <a:t>s</a:t>
            </a:r>
            <a:r>
              <a:rPr lang="it-IT" sz="1350" baseline="-25000" dirty="0" err="1"/>
              <a:t>NN</a:t>
            </a:r>
            <a:r>
              <a:rPr lang="it-IT" sz="1350" dirty="0"/>
              <a:t>=7.7–62.4 </a:t>
            </a:r>
            <a:r>
              <a:rPr lang="it-IT" sz="1350" dirty="0" err="1"/>
              <a:t>GeV</a:t>
            </a:r>
            <a:r>
              <a:rPr lang="it-IT" sz="1350" dirty="0"/>
              <a:t> , </a:t>
            </a:r>
            <a:r>
              <a:rPr lang="is-IS" sz="1350" dirty="0"/>
              <a:t>Phys.Rev. C</a:t>
            </a:r>
            <a:r>
              <a:rPr lang="is-IS" sz="1350" b="1" dirty="0"/>
              <a:t> 93 </a:t>
            </a:r>
            <a:r>
              <a:rPr lang="is-IS" sz="1350" dirty="0"/>
              <a:t>(2016) 014907 </a:t>
            </a:r>
          </a:p>
          <a:p>
            <a:endParaRPr lang="it-IT" sz="750" dirty="0"/>
          </a:p>
          <a:p>
            <a:pPr marL="257175" indent="-257175">
              <a:buFont typeface="+mj-lt"/>
              <a:buAutoNum type="arabicPeriod" startAt="15"/>
            </a:pPr>
            <a:r>
              <a:rPr lang="it-IT" sz="1350" dirty="0" err="1"/>
              <a:t>Beam</a:t>
            </a:r>
            <a:r>
              <a:rPr lang="it-IT" sz="1350" dirty="0"/>
              <a:t> Energy </a:t>
            </a:r>
            <a:r>
              <a:rPr lang="it-IT" sz="1350" dirty="0" err="1"/>
              <a:t>Dependence</a:t>
            </a:r>
            <a:r>
              <a:rPr lang="it-IT" sz="1350" dirty="0"/>
              <a:t> of the Third </a:t>
            </a:r>
            <a:r>
              <a:rPr lang="it-IT" sz="1350" dirty="0" err="1"/>
              <a:t>Harmonic</a:t>
            </a:r>
            <a:r>
              <a:rPr lang="it-IT" sz="1350" dirty="0"/>
              <a:t> of </a:t>
            </a:r>
            <a:r>
              <a:rPr lang="it-IT" sz="1350" dirty="0" err="1"/>
              <a:t>Azimuthal</a:t>
            </a:r>
            <a:r>
              <a:rPr lang="it-IT" sz="1350" dirty="0"/>
              <a:t> </a:t>
            </a:r>
            <a:r>
              <a:rPr lang="it-IT" sz="1350" dirty="0" err="1"/>
              <a:t>Correlations</a:t>
            </a:r>
            <a:r>
              <a:rPr lang="it-IT" sz="1350" dirty="0"/>
              <a:t> in </a:t>
            </a:r>
            <a:r>
              <a:rPr lang="it-IT" sz="1350" dirty="0" err="1"/>
              <a:t>Au+Au</a:t>
            </a:r>
            <a:r>
              <a:rPr lang="it-IT" sz="1350" dirty="0"/>
              <a:t> </a:t>
            </a:r>
            <a:r>
              <a:rPr lang="it-IT" sz="1350" dirty="0" err="1"/>
              <a:t>Collisions</a:t>
            </a:r>
            <a:r>
              <a:rPr lang="it-IT" sz="1350" dirty="0"/>
              <a:t> </a:t>
            </a:r>
            <a:r>
              <a:rPr lang="it-IT" sz="1350" dirty="0" err="1"/>
              <a:t>at</a:t>
            </a:r>
            <a:r>
              <a:rPr lang="it-IT" sz="1350" dirty="0"/>
              <a:t> RHIC , </a:t>
            </a:r>
            <a:r>
              <a:rPr lang="it-IT" sz="1350" dirty="0" err="1"/>
              <a:t>Phys.Rev.Lett</a:t>
            </a:r>
            <a:r>
              <a:rPr lang="it-IT" sz="1350" dirty="0"/>
              <a:t>. </a:t>
            </a:r>
            <a:r>
              <a:rPr lang="it-IT" sz="1350" b="1" dirty="0"/>
              <a:t>116</a:t>
            </a:r>
            <a:r>
              <a:rPr lang="it-IT" sz="1350" dirty="0"/>
              <a:t> (2016) 112302 </a:t>
            </a:r>
          </a:p>
          <a:p>
            <a:pPr marL="257175" indent="-257175">
              <a:buFont typeface="+mj-lt"/>
              <a:buAutoNum type="arabicPeriod" startAt="16"/>
            </a:pPr>
            <a:r>
              <a:rPr lang="it-IT" sz="1350" dirty="0" err="1"/>
              <a:t>Measurement</a:t>
            </a:r>
            <a:r>
              <a:rPr lang="it-IT" sz="1350" dirty="0"/>
              <a:t> of </a:t>
            </a:r>
            <a:r>
              <a:rPr lang="it-IT" sz="1350" dirty="0" err="1"/>
              <a:t>elliptic</a:t>
            </a:r>
            <a:r>
              <a:rPr lang="it-IT" sz="1350" dirty="0"/>
              <a:t> flow of light nuclei </a:t>
            </a:r>
            <a:r>
              <a:rPr lang="it-IT" sz="1350" dirty="0" err="1"/>
              <a:t>at</a:t>
            </a:r>
            <a:r>
              <a:rPr lang="it-IT" sz="1350" dirty="0"/>
              <a:t> √</a:t>
            </a:r>
            <a:r>
              <a:rPr lang="it-IT" sz="1350" dirty="0" err="1"/>
              <a:t>s</a:t>
            </a:r>
            <a:r>
              <a:rPr lang="it-IT" sz="1350" baseline="-25000" dirty="0" err="1"/>
              <a:t>NN</a:t>
            </a:r>
            <a:r>
              <a:rPr lang="it-IT" sz="1350" dirty="0"/>
              <a:t>= 200, 62.4, 39, 27, 19.6, 11.5, and 7.7 </a:t>
            </a:r>
            <a:r>
              <a:rPr lang="it-IT" sz="1350" dirty="0" err="1"/>
              <a:t>GeV</a:t>
            </a:r>
            <a:r>
              <a:rPr lang="it-IT" sz="1350" dirty="0"/>
              <a:t> </a:t>
            </a:r>
            <a:r>
              <a:rPr lang="it-IT" sz="1350" dirty="0" err="1"/>
              <a:t>at</a:t>
            </a:r>
            <a:r>
              <a:rPr lang="it-IT" sz="1350" dirty="0"/>
              <a:t> the BNL </a:t>
            </a:r>
            <a:r>
              <a:rPr lang="it-IT" sz="1350" dirty="0" err="1"/>
              <a:t>Relativistic</a:t>
            </a:r>
            <a:r>
              <a:rPr lang="it-IT" sz="1350" dirty="0"/>
              <a:t> </a:t>
            </a:r>
            <a:r>
              <a:rPr lang="it-IT" sz="1350" dirty="0" err="1"/>
              <a:t>Heavy</a:t>
            </a:r>
            <a:r>
              <a:rPr lang="it-IT" sz="1350" dirty="0"/>
              <a:t> </a:t>
            </a:r>
            <a:r>
              <a:rPr lang="it-IT" sz="1350" dirty="0" err="1"/>
              <a:t>Ion</a:t>
            </a:r>
            <a:r>
              <a:rPr lang="it-IT" sz="1350" dirty="0"/>
              <a:t> Collider, </a:t>
            </a:r>
            <a:r>
              <a:rPr lang="is-IS" sz="1350" dirty="0"/>
              <a:t>Phys.Rev. C</a:t>
            </a:r>
            <a:r>
              <a:rPr lang="is-IS" sz="1350" b="1" dirty="0"/>
              <a:t> 94 </a:t>
            </a:r>
            <a:r>
              <a:rPr lang="is-IS" sz="1350" dirty="0"/>
              <a:t>(2016) 034908 </a:t>
            </a:r>
          </a:p>
          <a:p>
            <a:endParaRPr lang="it-IT" sz="900" dirty="0"/>
          </a:p>
          <a:p>
            <a:pPr marL="257175" indent="-257175">
              <a:buFont typeface="+mj-lt"/>
              <a:buAutoNum type="arabicPeriod" startAt="17"/>
            </a:pPr>
            <a:r>
              <a:rPr lang="it-IT" sz="1350" dirty="0"/>
              <a:t>Energy </a:t>
            </a:r>
            <a:r>
              <a:rPr lang="it-IT" sz="1350" dirty="0" err="1"/>
              <a:t>dependence</a:t>
            </a:r>
            <a:r>
              <a:rPr lang="it-IT" sz="1350" dirty="0"/>
              <a:t> of </a:t>
            </a:r>
            <a:r>
              <a:rPr lang="it-IT" sz="1350" dirty="0" err="1"/>
              <a:t>J</a:t>
            </a:r>
            <a:r>
              <a:rPr lang="it-IT" sz="1350" dirty="0"/>
              <a:t>/</a:t>
            </a:r>
            <a:r>
              <a:rPr lang="it-IT" sz="1350" dirty="0" err="1"/>
              <a:t>ψ</a:t>
            </a:r>
            <a:r>
              <a:rPr lang="it-IT" sz="1350" dirty="0"/>
              <a:t> production in </a:t>
            </a:r>
            <a:r>
              <a:rPr lang="it-IT" sz="1350" dirty="0" err="1"/>
              <a:t>Au+Au</a:t>
            </a:r>
            <a:r>
              <a:rPr lang="it-IT" sz="1350" dirty="0"/>
              <a:t> </a:t>
            </a:r>
            <a:r>
              <a:rPr lang="it-IT" sz="1350" dirty="0" err="1"/>
              <a:t>collisions</a:t>
            </a:r>
            <a:r>
              <a:rPr lang="it-IT" sz="1350" dirty="0"/>
              <a:t> </a:t>
            </a:r>
            <a:r>
              <a:rPr lang="it-IT" sz="1350" dirty="0" err="1"/>
              <a:t>at</a:t>
            </a:r>
            <a:r>
              <a:rPr lang="it-IT" sz="1350" dirty="0"/>
              <a:t> √</a:t>
            </a:r>
            <a:r>
              <a:rPr lang="it-IT" sz="1350" dirty="0" err="1"/>
              <a:t>s</a:t>
            </a:r>
            <a:r>
              <a:rPr lang="it-IT" sz="1350" baseline="-25000" dirty="0" err="1"/>
              <a:t>NN</a:t>
            </a:r>
            <a:r>
              <a:rPr lang="it-IT" sz="1350" dirty="0"/>
              <a:t>= 39, 62.4 and 200 </a:t>
            </a:r>
            <a:r>
              <a:rPr lang="it-IT" sz="1350" dirty="0" err="1"/>
              <a:t>GeV</a:t>
            </a:r>
            <a:r>
              <a:rPr lang="it-IT" sz="1350" dirty="0"/>
              <a:t>,</a:t>
            </a:r>
            <a:r>
              <a:rPr lang="is-IS" sz="1350" b="1" dirty="0"/>
              <a:t> </a:t>
            </a:r>
            <a:r>
              <a:rPr lang="is-IS" sz="1350" dirty="0"/>
              <a:t>Phys.Lett. B </a:t>
            </a:r>
            <a:r>
              <a:rPr lang="is-IS" sz="1350" b="1" dirty="0"/>
              <a:t>771 </a:t>
            </a:r>
            <a:r>
              <a:rPr lang="is-IS" sz="1350" dirty="0"/>
              <a:t>(2017) 13</a:t>
            </a:r>
          </a:p>
          <a:p>
            <a:endParaRPr lang="is-IS" sz="900" dirty="0"/>
          </a:p>
          <a:p>
            <a:pPr marL="257175" indent="-257175">
              <a:buFont typeface="+mj-lt"/>
              <a:buAutoNum type="arabicPeriod" startAt="18"/>
            </a:pPr>
            <a:r>
              <a:rPr lang="en-US" sz="1350" dirty="0"/>
              <a:t>Harmonic decomposition of three-particle azimuthal correlations at RHIC, </a:t>
            </a:r>
            <a:r>
              <a:rPr lang="nb-NO" sz="1350" dirty="0"/>
              <a:t>arXiv:1701.06496</a:t>
            </a:r>
            <a:r>
              <a:rPr lang="en-US" sz="1350" dirty="0"/>
              <a:t> </a:t>
            </a:r>
            <a:endParaRPr lang="cs-CZ" sz="135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E5434AC-8E00-5747-A9D1-F4ECB347D967}"/>
              </a:ext>
            </a:extLst>
          </p:cNvPr>
          <p:cNvSpPr txBox="1">
            <a:spLocks noChangeArrowheads="1"/>
          </p:cNvSpPr>
          <p:nvPr/>
        </p:nvSpPr>
        <p:spPr>
          <a:xfrm>
            <a:off x="1714500" y="8984"/>
            <a:ext cx="5829300" cy="685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n-lt"/>
              </a:rPr>
              <a:t>STAR publications on BES results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+mn-lt"/>
              <a:hlinkClick r:id="rId3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95D9359-F153-FA46-9C2B-ED957272891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9" y="5020724"/>
            <a:ext cx="8885896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</p:spTree>
    <p:extLst>
      <p:ext uri="{BB962C8B-B14F-4D97-AF65-F5344CB8AC3E}">
        <p14:creationId xmlns:p14="http://schemas.microsoft.com/office/powerpoint/2010/main" val="2938969253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760" y="620745"/>
            <a:ext cx="908486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18"/>
            </a:pPr>
            <a:endParaRPr lang="en-US" sz="900" dirty="0"/>
          </a:p>
          <a:p>
            <a:pPr marL="257175" indent="-257175">
              <a:buFont typeface="+mj-lt"/>
              <a:buAutoNum type="arabicPeriod" startAt="18"/>
            </a:pPr>
            <a:r>
              <a:rPr lang="en-US" sz="1350" u="sng" dirty="0"/>
              <a:t>Global </a:t>
            </a:r>
            <a:r>
              <a:rPr lang="en-US" sz="1350" u="sng" dirty="0" err="1"/>
              <a:t>Λ</a:t>
            </a:r>
            <a:r>
              <a:rPr lang="en-US" sz="1350" u="sng" dirty="0"/>
              <a:t> hyperon polarization in nuclear collisions: evidence for the most </a:t>
            </a:r>
            <a:r>
              <a:rPr lang="en-US" sz="1350" u="sng" dirty="0" err="1"/>
              <a:t>vortical</a:t>
            </a:r>
            <a:r>
              <a:rPr lang="en-US" sz="1350" u="sng" dirty="0"/>
              <a:t> fluid,  </a:t>
            </a:r>
            <a:r>
              <a:rPr lang="is-IS" sz="1350" u="sng" dirty="0"/>
              <a:t>Nature 548, 62 (2017)</a:t>
            </a:r>
            <a:endParaRPr lang="en-US" sz="1350" u="sng" dirty="0"/>
          </a:p>
          <a:p>
            <a:pPr marL="257175" indent="-257175">
              <a:buFont typeface="+mj-lt"/>
              <a:buAutoNum type="arabicPeriod" startAt="18"/>
            </a:pPr>
            <a:endParaRPr lang="en-US" sz="900" u="sng" dirty="0"/>
          </a:p>
          <a:p>
            <a:pPr marL="257175" indent="-257175">
              <a:buFont typeface="+mj-lt"/>
              <a:buAutoNum type="arabicPeriod" startAt="18"/>
            </a:pPr>
            <a:r>
              <a:rPr lang="en-US" sz="1350" dirty="0"/>
              <a:t>Bulk Properties of the Medium Produced in Relativistic Heavy-Ion Collisions from the Beam Energy Scan Program, </a:t>
            </a:r>
            <a:r>
              <a:rPr lang="pl-PL" sz="1350" dirty="0"/>
              <a:t> </a:t>
            </a:r>
            <a:r>
              <a:rPr lang="is-IS" sz="1350" dirty="0"/>
              <a:t> Phys.Rev. C</a:t>
            </a:r>
            <a:r>
              <a:rPr lang="is-IS" sz="1350" b="1" dirty="0"/>
              <a:t> 96 </a:t>
            </a:r>
            <a:r>
              <a:rPr lang="is-IS" sz="1350" dirty="0"/>
              <a:t>(2017)  044904</a:t>
            </a:r>
          </a:p>
          <a:p>
            <a:endParaRPr lang="pl-PL" sz="900" dirty="0"/>
          </a:p>
          <a:p>
            <a:pPr marL="257175" indent="-257175">
              <a:buFont typeface="+mj-lt"/>
              <a:buAutoNum type="arabicPeriod" startAt="21"/>
            </a:pPr>
            <a:r>
              <a:rPr lang="pl-PL" sz="1350" dirty="0"/>
              <a:t>Beam Energy Dependence of Jet-Quenching Effects in Au+Au Collisions at √s</a:t>
            </a:r>
            <a:r>
              <a:rPr lang="pl-PL" sz="1350" baseline="-25000" dirty="0"/>
              <a:t>NN</a:t>
            </a:r>
            <a:r>
              <a:rPr lang="pl-PL" sz="1350" dirty="0"/>
              <a:t> = 7.7, 11.5, 14.5, 19.6, 27, 39, and 62.4 GeV , </a:t>
            </a:r>
            <a:r>
              <a:rPr lang="nb-NO" sz="1350" dirty="0"/>
              <a:t>arXiv:1707.01988</a:t>
            </a:r>
          </a:p>
          <a:p>
            <a:endParaRPr lang="en-US" sz="900" dirty="0"/>
          </a:p>
          <a:p>
            <a:pPr marL="257175" indent="-257175">
              <a:buFont typeface="+mj-lt"/>
              <a:buAutoNum type="arabicPeriod" startAt="22"/>
            </a:pPr>
            <a:r>
              <a:rPr lang="en-US" sz="1350" dirty="0"/>
              <a:t>Beam-Energy Dependence of Directed Flow of Λ, antiΛ, K</a:t>
            </a:r>
            <a:r>
              <a:rPr lang="en-US" sz="1350" baseline="30000" dirty="0"/>
              <a:t>±</a:t>
            </a:r>
            <a:r>
              <a:rPr lang="en-US" sz="1350" dirty="0"/>
              <a:t>, K</a:t>
            </a:r>
            <a:r>
              <a:rPr lang="en-US" sz="1350" baseline="30000" dirty="0"/>
              <a:t>0</a:t>
            </a:r>
            <a:r>
              <a:rPr lang="en-US" sz="1350" baseline="-25000" dirty="0"/>
              <a:t>s</a:t>
            </a:r>
            <a:r>
              <a:rPr lang="en-US" sz="1350" dirty="0"/>
              <a:t> and ϕ in </a:t>
            </a:r>
            <a:r>
              <a:rPr lang="en-US" sz="1350" dirty="0" err="1"/>
              <a:t>Au+Au</a:t>
            </a:r>
            <a:r>
              <a:rPr lang="en-US" sz="1350" dirty="0"/>
              <a:t> Collisions, </a:t>
            </a:r>
            <a:r>
              <a:rPr lang="sk-SK" sz="1350" dirty="0"/>
              <a:t> </a:t>
            </a:r>
            <a:r>
              <a:rPr lang="it-IT" sz="1350" dirty="0" err="1"/>
              <a:t>Phys.Rev.Lett</a:t>
            </a:r>
            <a:r>
              <a:rPr lang="it-IT" sz="1350" dirty="0"/>
              <a:t>. </a:t>
            </a:r>
            <a:r>
              <a:rPr lang="cs-CZ" sz="1350" b="1" dirty="0"/>
              <a:t>120 </a:t>
            </a:r>
            <a:r>
              <a:rPr lang="cs-CZ" sz="1350" dirty="0"/>
              <a:t>(2018) 062301</a:t>
            </a:r>
          </a:p>
          <a:p>
            <a:endParaRPr lang="it-IT" sz="1350" dirty="0"/>
          </a:p>
          <a:p>
            <a:pPr marL="257175" indent="-257175">
              <a:buFont typeface="+mj-lt"/>
              <a:buAutoNum type="arabicPeriod" startAt="23"/>
            </a:pPr>
            <a:r>
              <a:rPr lang="it-IT" sz="1350" dirty="0"/>
              <a:t>Collision Energy Dependence of Moments of Net-Kaon Multiplicity Distributions </a:t>
            </a:r>
            <a:r>
              <a:rPr lang="it-IT" sz="1350" dirty="0" err="1"/>
              <a:t>at</a:t>
            </a:r>
            <a:r>
              <a:rPr lang="it-IT" sz="1350" dirty="0"/>
              <a:t> RHIC, </a:t>
            </a:r>
            <a:r>
              <a:rPr lang="is-IS" sz="1350" dirty="0"/>
              <a:t> arXiv:1709.00773                      </a:t>
            </a:r>
            <a:endParaRPr lang="is-IS" sz="750" dirty="0"/>
          </a:p>
          <a:p>
            <a:r>
              <a:rPr lang="is-IS" sz="750" b="1" dirty="0"/>
              <a:t>                                                                                        </a:t>
            </a:r>
          </a:p>
          <a:p>
            <a:endParaRPr lang="is-IS" sz="750" b="1" dirty="0">
              <a:solidFill>
                <a:srgbClr val="FF0000"/>
              </a:solidFill>
            </a:endParaRPr>
          </a:p>
          <a:p>
            <a:endParaRPr lang="is-IS" sz="750" b="1" dirty="0">
              <a:solidFill>
                <a:srgbClr val="FF0000"/>
              </a:solidFill>
            </a:endParaRPr>
          </a:p>
          <a:p>
            <a:endParaRPr lang="is-IS" sz="750" b="1" dirty="0">
              <a:solidFill>
                <a:srgbClr val="FF0000"/>
              </a:solidFill>
            </a:endParaRPr>
          </a:p>
          <a:p>
            <a:endParaRPr lang="is-IS" sz="750" b="1" dirty="0">
              <a:solidFill>
                <a:srgbClr val="FF0000"/>
              </a:solidFill>
            </a:endParaRPr>
          </a:p>
          <a:p>
            <a:endParaRPr lang="is-IS" sz="750" b="1" dirty="0">
              <a:solidFill>
                <a:srgbClr val="FF0000"/>
              </a:solidFill>
            </a:endParaRPr>
          </a:p>
          <a:p>
            <a:endParaRPr lang="is-IS" sz="750" b="1" dirty="0">
              <a:solidFill>
                <a:srgbClr val="FF0000"/>
              </a:solidFill>
            </a:endParaRPr>
          </a:p>
          <a:p>
            <a:endParaRPr lang="is-IS" sz="750" b="1" dirty="0">
              <a:solidFill>
                <a:srgbClr val="FF0000"/>
              </a:solidFill>
            </a:endParaRPr>
          </a:p>
          <a:p>
            <a:endParaRPr lang="is-IS" sz="750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				+ many conference proceedings…</a:t>
            </a:r>
            <a:endParaRPr lang="it-IT" dirty="0">
              <a:hlinkClick r:id="rId3"/>
            </a:endParaRPr>
          </a:p>
          <a:p>
            <a:endParaRPr lang="it-IT" sz="1350" dirty="0">
              <a:hlinkClick r:id="rId3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4F4819F-D96E-7842-B632-69F1EB9E59F4}"/>
              </a:ext>
            </a:extLst>
          </p:cNvPr>
          <p:cNvSpPr txBox="1">
            <a:spLocks noChangeArrowheads="1"/>
          </p:cNvSpPr>
          <p:nvPr/>
        </p:nvSpPr>
        <p:spPr>
          <a:xfrm>
            <a:off x="1714500" y="8984"/>
            <a:ext cx="5829300" cy="685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n-lt"/>
              </a:rPr>
              <a:t>STAR publications on BES results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+mn-lt"/>
              <a:hlinkClick r:id="rId4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E785FC2-B9C7-0B47-AED5-B7E23CBEA6B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8" y="5020724"/>
            <a:ext cx="8839967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D9CA2-3444-644D-84F9-653BD4C4F608}"/>
              </a:ext>
            </a:extLst>
          </p:cNvPr>
          <p:cNvSpPr txBox="1"/>
          <p:nvPr/>
        </p:nvSpPr>
        <p:spPr>
          <a:xfrm>
            <a:off x="334027" y="3411254"/>
            <a:ext cx="3277692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Nature + 9 PRL + 2 PLB + 9 PRC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1051559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3354" y="0"/>
            <a:ext cx="8924116" cy="489956"/>
          </a:xfrm>
        </p:spPr>
        <p:txBody>
          <a:bodyPr>
            <a:noAutofit/>
          </a:bodyPr>
          <a:lstStyle/>
          <a:p>
            <a:r>
              <a:rPr lang="en-US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Bulk Properties at Freeze-out and Statistical </a:t>
            </a:r>
            <a:r>
              <a:rPr lang="en-US" sz="25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Hadronization</a:t>
            </a:r>
            <a:r>
              <a:rPr lang="en-US" sz="2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Models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26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7621" y="563534"/>
            <a:ext cx="2746964" cy="4363964"/>
            <a:chOff x="735980" y="551984"/>
            <a:chExt cx="3825401" cy="6335829"/>
          </a:xfrm>
        </p:grpSpPr>
        <p:sp>
          <p:nvSpPr>
            <p:cNvPr id="9" name="AutoShape 2" descr="Dotted grid"/>
            <p:cNvSpPr>
              <a:spLocks noChangeAspect="1" noChangeArrowheads="1"/>
            </p:cNvSpPr>
            <p:nvPr/>
          </p:nvSpPr>
          <p:spPr bwMode="auto">
            <a:xfrm>
              <a:off x="735980" y="551984"/>
              <a:ext cx="3825401" cy="6335829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95273" y="595581"/>
              <a:ext cx="3673004" cy="6105530"/>
              <a:chOff x="1414163" y="550976"/>
              <a:chExt cx="3673004" cy="610553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414163" y="550976"/>
                <a:ext cx="3370959" cy="6105530"/>
                <a:chOff x="1098129" y="774000"/>
                <a:chExt cx="3370959" cy="610553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r="6375"/>
                <a:stretch/>
              </p:blipFill>
              <p:spPr>
                <a:xfrm>
                  <a:off x="1098130" y="3825180"/>
                  <a:ext cx="3370958" cy="3054350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r="6375"/>
                <a:stretch/>
              </p:blipFill>
              <p:spPr>
                <a:xfrm>
                  <a:off x="1098129" y="774001"/>
                  <a:ext cx="3370958" cy="3054350"/>
                </a:xfrm>
                <a:prstGeom prst="rect">
                  <a:avLst/>
                </a:prstGeom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3919658" y="2469094"/>
                <a:ext cx="1167509" cy="4021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rIns="0">
                <a:spAutoFit/>
              </a:bodyPr>
              <a:lstStyle/>
              <a:p>
                <a:r>
                  <a:rPr lang="en-US" sz="600" dirty="0">
                    <a:latin typeface="Helvetica" charset="0"/>
                    <a:ea typeface="Helvetica" charset="0"/>
                    <a:cs typeface="Helvetica" charset="0"/>
                  </a:rPr>
                  <a:t> PRC 73, 034905 (2006)</a:t>
                </a:r>
                <a:br>
                  <a:rPr lang="en-US" sz="600" dirty="0"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sz="600" dirty="0">
                    <a:latin typeface="Helvetica" charset="0"/>
                    <a:ea typeface="Helvetica" charset="0"/>
                    <a:cs typeface="Helvetica" charset="0"/>
                  </a:rPr>
                  <a:t>NPA 834, 237c (2010)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915943" y="5531963"/>
                <a:ext cx="1167509" cy="4021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rIns="0">
                <a:spAutoFit/>
              </a:bodyPr>
              <a:lstStyle/>
              <a:p>
                <a:r>
                  <a:rPr lang="en-US" sz="600" dirty="0">
                    <a:latin typeface="Helvetica" charset="0"/>
                    <a:ea typeface="Helvetica" charset="0"/>
                    <a:cs typeface="Helvetica" charset="0"/>
                  </a:rPr>
                  <a:t> PRC 73, 034905 (2006)</a:t>
                </a:r>
                <a:br>
                  <a:rPr lang="en-US" sz="600" dirty="0"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sz="600" dirty="0">
                    <a:latin typeface="Helvetica" charset="0"/>
                    <a:ea typeface="Helvetica" charset="0"/>
                    <a:cs typeface="Helvetica" charset="0"/>
                  </a:rPr>
                  <a:t>NPA 834, 237c (2010)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6372750" y="744069"/>
            <a:ext cx="2664720" cy="4177125"/>
            <a:chOff x="4995746" y="721113"/>
            <a:chExt cx="3552960" cy="5569499"/>
          </a:xfrm>
        </p:grpSpPr>
        <p:sp>
          <p:nvSpPr>
            <p:cNvPr id="17" name="AutoShape 2" descr="Dotted grid"/>
            <p:cNvSpPr>
              <a:spLocks noChangeAspect="1" noChangeArrowheads="1"/>
            </p:cNvSpPr>
            <p:nvPr/>
          </p:nvSpPr>
          <p:spPr bwMode="auto">
            <a:xfrm>
              <a:off x="4995746" y="721113"/>
              <a:ext cx="3552960" cy="5569499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" t="8404" r="4442" b="2880"/>
            <a:stretch/>
          </p:blipFill>
          <p:spPr>
            <a:xfrm>
              <a:off x="5064195" y="763836"/>
              <a:ext cx="3404976" cy="548046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3534313" y="521921"/>
            <a:ext cx="1963999" cy="230832"/>
          </a:xfrm>
          <a:prstGeom prst="rect">
            <a:avLst/>
          </a:prstGeom>
          <a:solidFill>
            <a:srgbClr val="FFFF00"/>
          </a:solidFill>
          <a:ln>
            <a:solidFill>
              <a:srgbClr val="1A92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Arial"/>
                <a:cs typeface="Arial"/>
              </a:rPr>
              <a:t>STAR</a:t>
            </a:r>
            <a:r>
              <a:rPr lang="en-US" sz="900" dirty="0">
                <a:latin typeface="Arial"/>
                <a:cs typeface="Arial"/>
              </a:rPr>
              <a:t>: </a:t>
            </a:r>
            <a:r>
              <a:rPr lang="is-IS" sz="900" dirty="0"/>
              <a:t>Phys.Rev. C</a:t>
            </a:r>
            <a:r>
              <a:rPr lang="is-IS" sz="900" b="1" dirty="0"/>
              <a:t> 96 </a:t>
            </a:r>
            <a:r>
              <a:rPr lang="is-IS" sz="900" dirty="0"/>
              <a:t>(2017)  044904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DCCA12-08BC-A347-86EB-4450AADF6667}"/>
              </a:ext>
            </a:extLst>
          </p:cNvPr>
          <p:cNvGrpSpPr/>
          <p:nvPr/>
        </p:nvGrpSpPr>
        <p:grpSpPr>
          <a:xfrm>
            <a:off x="2987582" y="811334"/>
            <a:ext cx="3251794" cy="4118174"/>
            <a:chOff x="2987582" y="757055"/>
            <a:chExt cx="3251794" cy="4118174"/>
          </a:xfrm>
        </p:grpSpPr>
        <p:sp>
          <p:nvSpPr>
            <p:cNvPr id="29" name="AutoShape 2" descr="Dotted grid">
              <a:extLst>
                <a:ext uri="{FF2B5EF4-FFF2-40B4-BE49-F238E27FC236}">
                  <a16:creationId xmlns:a16="http://schemas.microsoft.com/office/drawing/2014/main" id="{B907B9E0-9862-854C-A14C-BC59E328A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582" y="757055"/>
              <a:ext cx="3251794" cy="4118174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6F43A5-1F43-014A-B52F-5923D4CE47BC}"/>
                </a:ext>
              </a:extLst>
            </p:cNvPr>
            <p:cNvGrpSpPr/>
            <p:nvPr/>
          </p:nvGrpSpPr>
          <p:grpSpPr>
            <a:xfrm>
              <a:off x="3011479" y="872489"/>
              <a:ext cx="3205394" cy="3746054"/>
              <a:chOff x="3099224" y="872489"/>
              <a:chExt cx="3205394" cy="374605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A67C8E4-C937-AE45-81C9-438C09B5F2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62" r="6881"/>
              <a:stretch/>
            </p:blipFill>
            <p:spPr>
              <a:xfrm>
                <a:off x="3099224" y="872489"/>
                <a:ext cx="3204000" cy="187302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19293C8-C1F7-9847-9039-1D68303E91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r="7087"/>
              <a:stretch/>
            </p:blipFill>
            <p:spPr>
              <a:xfrm>
                <a:off x="3100618" y="2745516"/>
                <a:ext cx="3204000" cy="1873027"/>
              </a:xfrm>
              <a:prstGeom prst="rect">
                <a:avLst/>
              </a:prstGeom>
            </p:spPr>
          </p:pic>
        </p:grp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415BC87C-86D6-4E41-87A8-30B4B66E157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9" y="5020724"/>
            <a:ext cx="8743934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</p:spTree>
    <p:extLst>
      <p:ext uri="{BB962C8B-B14F-4D97-AF65-F5344CB8AC3E}">
        <p14:creationId xmlns:p14="http://schemas.microsoft.com/office/powerpoint/2010/main" val="3827240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jev nejrychleji rotující kapaliny může vést k pochopení vzniku vesmíru – Novinky.cz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0" y="7608"/>
            <a:ext cx="2637130" cy="2246980"/>
          </a:xfrm>
          <a:prstGeom prst="rect">
            <a:avLst/>
          </a:prstGeom>
        </p:spPr>
      </p:pic>
      <p:pic>
        <p:nvPicPr>
          <p:cNvPr id="36" name="Picture 35" descr="3.8 Cov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95" y="-1"/>
            <a:ext cx="3915659" cy="51458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03" y="7"/>
            <a:ext cx="2561219" cy="10605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87" y="2"/>
            <a:ext cx="1605250" cy="2497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51" y="26585"/>
            <a:ext cx="2984715" cy="15974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" y="1948787"/>
            <a:ext cx="2307413" cy="213250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183" y="511400"/>
            <a:ext cx="2000810" cy="762012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1459161" y="3011001"/>
            <a:ext cx="3512049" cy="2066718"/>
            <a:chOff x="597745" y="6300859"/>
            <a:chExt cx="4634655" cy="24967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745" y="6300859"/>
              <a:ext cx="4634655" cy="89594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745" y="7088909"/>
              <a:ext cx="4634655" cy="170872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4971210" y="2824634"/>
            <a:ext cx="1866389" cy="2253087"/>
            <a:chOff x="-2872513" y="3792528"/>
            <a:chExt cx="2462969" cy="2721928"/>
          </a:xfrm>
        </p:grpSpPr>
        <p:sp>
          <p:nvSpPr>
            <p:cNvPr id="15" name="Rectangle 14"/>
            <p:cNvSpPr/>
            <p:nvPr/>
          </p:nvSpPr>
          <p:spPr>
            <a:xfrm>
              <a:off x="-2872513" y="3792528"/>
              <a:ext cx="2462969" cy="27219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-2854263" y="3804843"/>
              <a:ext cx="2428613" cy="2603337"/>
              <a:chOff x="-5195455" y="710473"/>
              <a:chExt cx="2807855" cy="274799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195455" y="710473"/>
                <a:ext cx="2807855" cy="55952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195455" y="1269451"/>
                <a:ext cx="2807855" cy="2189013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6589" y="1525470"/>
            <a:ext cx="2717421" cy="107279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2546" y="1220571"/>
            <a:ext cx="1973037" cy="5314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9185" y="1752007"/>
            <a:ext cx="2724529" cy="124928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6750748" y="2638943"/>
            <a:ext cx="2342691" cy="2350806"/>
            <a:chOff x="8141069" y="3764498"/>
            <a:chExt cx="3091518" cy="283998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1069" y="3764498"/>
              <a:ext cx="3091518" cy="4380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1069" y="4202545"/>
              <a:ext cx="3091518" cy="24019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019" y="2365979"/>
            <a:ext cx="2462744" cy="263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4772825" y="1889798"/>
            <a:ext cx="1582472" cy="420399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32" name="Group 31"/>
          <p:cNvGrpSpPr/>
          <p:nvPr/>
        </p:nvGrpSpPr>
        <p:grpSpPr>
          <a:xfrm>
            <a:off x="11759" y="3121596"/>
            <a:ext cx="1187986" cy="2024286"/>
            <a:chOff x="3163664" y="1135195"/>
            <a:chExt cx="1350080" cy="213130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3664" y="1135195"/>
              <a:ext cx="1350080" cy="21313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664" y="1196315"/>
              <a:ext cx="1350080" cy="388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066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95507" y="235179"/>
            <a:ext cx="7561220" cy="401241"/>
          </a:xfrm>
        </p:spPr>
        <p:txBody>
          <a:bodyPr/>
          <a:lstStyle/>
          <a:p>
            <a:r>
              <a:rPr lang="en-US" altLang="zh-CN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itchFamily="18" charset="0"/>
              </a:rPr>
              <a:t>Hot QCD allows for metastable states</a:t>
            </a:r>
            <a:br>
              <a:rPr lang="en-US" altLang="zh-CN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itchFamily="18" charset="0"/>
              </a:rPr>
            </a:br>
            <a:r>
              <a:rPr lang="en-US" altLang="en-US" sz="1350" dirty="0"/>
              <a:t>… lots of them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09340" y="3954149"/>
            <a:ext cx="4865840" cy="91547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altLang="en-US" sz="1400" dirty="0" err="1"/>
              <a:t>Kharzeev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McLerran</a:t>
            </a:r>
            <a:r>
              <a:rPr lang="en-US" altLang="en-US" sz="1400" dirty="0"/>
              <a:t>, and </a:t>
            </a:r>
            <a:r>
              <a:rPr lang="en-US" altLang="en-US" sz="1400" dirty="0" err="1"/>
              <a:t>Warringa</a:t>
            </a:r>
            <a:r>
              <a:rPr lang="en-US" altLang="en-US" sz="1400" dirty="0"/>
              <a:t>  arXiv:0711.0950  and </a:t>
            </a:r>
            <a:r>
              <a:rPr lang="en-US" altLang="en-US" sz="1400" dirty="0" err="1"/>
              <a:t>Nucl</a:t>
            </a:r>
            <a:r>
              <a:rPr lang="en-US" altLang="en-US" sz="1400" dirty="0"/>
              <a:t>. Phys. A803 (2008) 227</a:t>
            </a:r>
            <a:r>
              <a:rPr lang="cs-CZ" altLang="en-US" sz="1400" dirty="0"/>
              <a:t>: </a:t>
            </a:r>
            <a:r>
              <a:rPr lang="en-US" altLang="en-US" sz="1400" i="1" dirty="0"/>
              <a:t>The consequences and magnitude of these effects are subject to experimental study and verification…</a:t>
            </a:r>
          </a:p>
          <a:p>
            <a:pPr marL="457200" lvl="1" indent="0" eaLnBrk="1" hangingPunct="1">
              <a:buNone/>
            </a:pPr>
            <a:endParaRPr lang="en-US" altLang="en-US" sz="1400" dirty="0"/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5138582" y="678232"/>
            <a:ext cx="377135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Gauge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theories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with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compact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symmetry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groups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possess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topologically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nontrivial</a:t>
            </a:r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configurations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of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gauge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field</a:t>
            </a:r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.</a:t>
            </a:r>
          </a:p>
          <a:p>
            <a:pPr marL="0" indent="0"/>
            <a:endParaRPr lang="en-US" sz="1000" dirty="0">
              <a:ln w="3175">
                <a:solidFill>
                  <a:schemeClr val="tx1"/>
                </a:solidFill>
              </a:ln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D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ramatic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implications</a:t>
            </a:r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for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the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vacuum</a:t>
            </a:r>
            <a:r>
              <a:rPr lang="cs-CZ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cs-CZ" sz="14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structure</a:t>
            </a:r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of QCD at high T</a:t>
            </a:r>
            <a:r>
              <a:rPr lang="en-US" sz="1400" baseline="300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*</a:t>
            </a:r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.</a:t>
            </a:r>
          </a:p>
          <a:p>
            <a:pPr marL="0" indent="0"/>
            <a:endParaRPr lang="cs-CZ" sz="1000" dirty="0">
              <a:ln w="3175">
                <a:solidFill>
                  <a:schemeClr val="tx1"/>
                </a:solidFill>
              </a:ln>
              <a:solidFill>
                <a:srgbClr val="00009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Moving from one vacuum state to another results  in changing the topological charge </a:t>
            </a:r>
            <a:r>
              <a:rPr lang="cs-CZ" altLang="en-US" sz="1400" i="1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altLang="en-US" sz="1400" i="1" baseline="-250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cs-CZ" alt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of the system.</a:t>
            </a:r>
          </a:p>
          <a:p>
            <a:pPr marL="0" indent="0" eaLnBrk="1" hangingPunct="1"/>
            <a:endParaRPr lang="en-US" altLang="en-US" sz="1000" dirty="0">
              <a:ln w="3175">
                <a:solidFill>
                  <a:schemeClr val="tx1"/>
                </a:solidFill>
              </a:ln>
              <a:solidFill>
                <a:srgbClr val="0000FF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cs-CZ" altLang="en-US" sz="1400" i="1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altLang="en-US" sz="1400" i="1" baseline="-250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cs-CZ" alt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flips helicity and thus counts the difference between the number of right and left handed quarks.</a:t>
            </a:r>
          </a:p>
          <a:p>
            <a:pPr marL="0" indent="0" eaLnBrk="1" hangingPunct="1"/>
            <a:r>
              <a:rPr lang="en-US" alt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en-US" sz="1400" i="1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altLang="en-US" sz="1400" i="1" baseline="-25000" dirty="0" err="1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cs-CZ" alt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changing transitions also violate local P and CP conservation.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8E2BC8-B2B4-424C-A521-1E8ADE1DA444}"/>
              </a:ext>
            </a:extLst>
          </p:cNvPr>
          <p:cNvGrpSpPr/>
          <p:nvPr/>
        </p:nvGrpSpPr>
        <p:grpSpPr>
          <a:xfrm>
            <a:off x="774839" y="1504692"/>
            <a:ext cx="3810000" cy="1964591"/>
            <a:chOff x="1407875" y="800101"/>
            <a:chExt cx="3810000" cy="1964591"/>
          </a:xfrm>
        </p:grpSpPr>
        <p:pic>
          <p:nvPicPr>
            <p:cNvPr id="174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0" y="800101"/>
              <a:ext cx="3771900" cy="1660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581" y="2057400"/>
              <a:ext cx="2867025" cy="401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875" y="2481323"/>
              <a:ext cx="3810000" cy="283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 bwMode="auto">
            <a:xfrm>
              <a:off x="3371850" y="1371600"/>
              <a:ext cx="0" cy="2857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" name="Straight Arrow Connector 5"/>
            <p:cNvCxnSpPr/>
            <p:nvPr/>
          </p:nvCxnSpPr>
          <p:spPr bwMode="auto">
            <a:xfrm>
              <a:off x="4277170" y="2085624"/>
              <a:ext cx="230737" cy="2307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3" name="Group 12"/>
            <p:cNvGrpSpPr/>
            <p:nvPr/>
          </p:nvGrpSpPr>
          <p:grpSpPr>
            <a:xfrm>
              <a:off x="3784186" y="1225789"/>
              <a:ext cx="609955" cy="660559"/>
              <a:chOff x="2904146" y="1634384"/>
              <a:chExt cx="813273" cy="880744"/>
            </a:xfrm>
          </p:grpSpPr>
          <p:sp>
            <p:nvSpPr>
              <p:cNvPr id="4" name="Freeform 3"/>
              <p:cNvSpPr/>
              <p:nvPr/>
            </p:nvSpPr>
            <p:spPr bwMode="auto">
              <a:xfrm>
                <a:off x="3016665" y="1844072"/>
                <a:ext cx="488535" cy="213328"/>
              </a:xfrm>
              <a:custGeom>
                <a:avLst/>
                <a:gdLst>
                  <a:gd name="connsiteX0" fmla="*/ 0 w 606751"/>
                  <a:gd name="connsiteY0" fmla="*/ 213328 h 213328"/>
                  <a:gd name="connsiteX1" fmla="*/ 145279 w 606751"/>
                  <a:gd name="connsiteY1" fmla="*/ 25321 h 213328"/>
                  <a:gd name="connsiteX2" fmla="*/ 350378 w 606751"/>
                  <a:gd name="connsiteY2" fmla="*/ 8229 h 213328"/>
                  <a:gd name="connsiteX3" fmla="*/ 555477 w 606751"/>
                  <a:gd name="connsiteY3" fmla="*/ 85141 h 213328"/>
                  <a:gd name="connsiteX4" fmla="*/ 606751 w 606751"/>
                  <a:gd name="connsiteY4" fmla="*/ 213328 h 213328"/>
                  <a:gd name="connsiteX5" fmla="*/ 606751 w 606751"/>
                  <a:gd name="connsiteY5" fmla="*/ 213328 h 213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6751" h="213328">
                    <a:moveTo>
                      <a:pt x="0" y="213328"/>
                    </a:moveTo>
                    <a:cubicBezTo>
                      <a:pt x="43441" y="136416"/>
                      <a:pt x="86883" y="59504"/>
                      <a:pt x="145279" y="25321"/>
                    </a:cubicBezTo>
                    <a:cubicBezTo>
                      <a:pt x="203675" y="-8862"/>
                      <a:pt x="282012" y="-1741"/>
                      <a:pt x="350378" y="8229"/>
                    </a:cubicBezTo>
                    <a:cubicBezTo>
                      <a:pt x="418744" y="18199"/>
                      <a:pt x="512748" y="50958"/>
                      <a:pt x="555477" y="85141"/>
                    </a:cubicBezTo>
                    <a:cubicBezTo>
                      <a:pt x="598206" y="119324"/>
                      <a:pt x="606751" y="213328"/>
                      <a:pt x="606751" y="213328"/>
                    </a:cubicBezTo>
                    <a:lnTo>
                      <a:pt x="606751" y="213328"/>
                    </a:ln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618FFD"/>
                  </a:solidFill>
                  <a:latin typeface="Helvetica" pitchFamily="1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 bwMode="auto">
              <a:xfrm>
                <a:off x="2971800" y="2295974"/>
                <a:ext cx="606751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2963254" y="2268907"/>
                <a:ext cx="75416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instantons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904146" y="1634384"/>
                <a:ext cx="75416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err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sphalerons</a:t>
                </a:r>
                <a:endParaRPr lang="en-US" sz="600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774335" y="1232197"/>
              <a:ext cx="67389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</a:rPr>
                <a:t>Ground State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0D41F1B-FE63-B943-B53A-27A865DD7C94}"/>
              </a:ext>
            </a:extLst>
          </p:cNvPr>
          <p:cNvSpPr txBox="1"/>
          <p:nvPr/>
        </p:nvSpPr>
        <p:spPr>
          <a:xfrm>
            <a:off x="1191200" y="1173140"/>
            <a:ext cx="3039615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cs-CZ" sz="1000" b="1" dirty="0"/>
              <a:t>D.E.</a:t>
            </a:r>
            <a:r>
              <a:rPr lang="en-US" sz="1000" b="1" dirty="0"/>
              <a:t> </a:t>
            </a:r>
            <a:r>
              <a:rPr lang="cs-CZ" sz="1000" b="1" dirty="0" err="1"/>
              <a:t>Kharzeev</a:t>
            </a:r>
            <a:r>
              <a:rPr lang="en-US" sz="1000" b="1" dirty="0"/>
              <a:t> </a:t>
            </a:r>
            <a:r>
              <a:rPr lang="en-US" sz="1000" b="1" i="1" dirty="0"/>
              <a:t>et al. </a:t>
            </a:r>
            <a:r>
              <a:rPr lang="en-US" sz="1000" b="1" dirty="0" err="1"/>
              <a:t>Prog</a:t>
            </a:r>
            <a:r>
              <a:rPr lang="en-US" sz="1000" b="1" dirty="0"/>
              <a:t>. </a:t>
            </a:r>
            <a:r>
              <a:rPr lang="cs-CZ" sz="1000" b="1" dirty="0"/>
              <a:t>Part.</a:t>
            </a:r>
            <a:r>
              <a:rPr lang="en-US" sz="1000" b="1" dirty="0"/>
              <a:t> </a:t>
            </a:r>
            <a:r>
              <a:rPr lang="cs-CZ" sz="1000" b="1" dirty="0" err="1"/>
              <a:t>Nucl</a:t>
            </a:r>
            <a:r>
              <a:rPr lang="cs-CZ" sz="1000" b="1" dirty="0"/>
              <a:t>. </a:t>
            </a:r>
            <a:r>
              <a:rPr lang="cs-CZ" sz="1000" b="1" dirty="0" err="1"/>
              <a:t>Phys</a:t>
            </a:r>
            <a:r>
              <a:rPr lang="cs-CZ" sz="1000" b="1" dirty="0"/>
              <a:t>. 88 (2016) 1</a:t>
            </a:r>
            <a:endParaRPr lang="en-US" sz="1000" b="1" dirty="0">
              <a:sym typeface="Wingdings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FB35F-8E43-EA43-842D-1829BC1CC1AC}"/>
              </a:ext>
            </a:extLst>
          </p:cNvPr>
          <p:cNvSpPr txBox="1"/>
          <p:nvPr/>
        </p:nvSpPr>
        <p:spPr>
          <a:xfrm>
            <a:off x="5255250" y="4463884"/>
            <a:ext cx="3718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*) N.B. </a:t>
            </a:r>
            <a:r>
              <a:rPr lang="cs-CZ" sz="1000" b="1" dirty="0" err="1"/>
              <a:t>deconfinement</a:t>
            </a:r>
            <a:r>
              <a:rPr lang="cs-CZ" sz="1000" b="1" dirty="0"/>
              <a:t> </a:t>
            </a:r>
            <a:r>
              <a:rPr lang="cs-CZ" sz="1000" b="1" dirty="0" err="1"/>
              <a:t>transition</a:t>
            </a:r>
            <a:r>
              <a:rPr lang="cs-CZ" sz="1000" b="1" dirty="0"/>
              <a:t> </a:t>
            </a:r>
            <a:r>
              <a:rPr lang="cs-CZ" sz="1000" b="1" dirty="0" err="1"/>
              <a:t>is</a:t>
            </a:r>
            <a:r>
              <a:rPr lang="cs-CZ" sz="1000" b="1" dirty="0"/>
              <a:t> </a:t>
            </a:r>
            <a:r>
              <a:rPr lang="cs-CZ" sz="1000" b="1" dirty="0" err="1"/>
              <a:t>accompanied</a:t>
            </a:r>
            <a:r>
              <a:rPr lang="cs-CZ" sz="1000" b="1" dirty="0"/>
              <a:t> by a rapid </a:t>
            </a:r>
            <a:r>
              <a:rPr lang="cs-CZ" sz="1000" b="1" dirty="0" err="1"/>
              <a:t>change</a:t>
            </a:r>
            <a:r>
              <a:rPr lang="cs-CZ" sz="1000" b="1" dirty="0"/>
              <a:t> in </a:t>
            </a:r>
            <a:r>
              <a:rPr lang="cs-CZ" sz="1000" b="1" dirty="0" err="1"/>
              <a:t>the</a:t>
            </a:r>
            <a:r>
              <a:rPr lang="cs-CZ" sz="1000" b="1" dirty="0"/>
              <a:t> </a:t>
            </a:r>
            <a:r>
              <a:rPr lang="cs-CZ" sz="1000" b="1" dirty="0" err="1"/>
              <a:t>rate</a:t>
            </a:r>
            <a:r>
              <a:rPr lang="cs-CZ" sz="1000" b="1" dirty="0"/>
              <a:t> and </a:t>
            </a:r>
            <a:r>
              <a:rPr lang="cs-CZ" sz="1000" b="1" dirty="0" err="1"/>
              <a:t>nature</a:t>
            </a:r>
            <a:r>
              <a:rPr lang="cs-CZ" sz="1000" b="1" dirty="0"/>
              <a:t> </a:t>
            </a:r>
            <a:r>
              <a:rPr lang="cs-CZ" sz="1000" b="1" dirty="0" err="1"/>
              <a:t>of</a:t>
            </a:r>
            <a:r>
              <a:rPr lang="cs-CZ" sz="1000" b="1" dirty="0"/>
              <a:t> </a:t>
            </a:r>
            <a:r>
              <a:rPr lang="cs-CZ" sz="1000" b="1" dirty="0" err="1"/>
              <a:t>topological</a:t>
            </a:r>
            <a:r>
              <a:rPr lang="en-US" sz="1000" b="1" dirty="0"/>
              <a:t> </a:t>
            </a:r>
            <a:r>
              <a:rPr lang="cs-CZ" sz="1000" b="1" dirty="0" err="1"/>
              <a:t>transitions</a:t>
            </a:r>
            <a:r>
              <a:rPr lang="cs-CZ" sz="1000" b="1" dirty="0"/>
              <a:t> </a:t>
            </a:r>
            <a:r>
              <a:rPr lang="cs-CZ" sz="1000" b="1" dirty="0" err="1"/>
              <a:t>connecting</a:t>
            </a:r>
            <a:r>
              <a:rPr lang="cs-CZ" sz="1000" b="1" dirty="0"/>
              <a:t> </a:t>
            </a:r>
            <a:r>
              <a:rPr lang="cs-CZ" sz="1000" b="1" dirty="0" err="1"/>
              <a:t>different</a:t>
            </a:r>
            <a:r>
              <a:rPr lang="cs-CZ" sz="1000" b="1" dirty="0"/>
              <a:t> </a:t>
            </a:r>
            <a:r>
              <a:rPr lang="cs-CZ" sz="1000" b="1" dirty="0" err="1"/>
              <a:t>topological</a:t>
            </a:r>
            <a:r>
              <a:rPr lang="cs-CZ" sz="1000" b="1" dirty="0"/>
              <a:t> </a:t>
            </a:r>
            <a:r>
              <a:rPr lang="cs-CZ" sz="1000" b="1" dirty="0" err="1"/>
              <a:t>sectors</a:t>
            </a:r>
            <a:r>
              <a:rPr lang="en-US" sz="1000" b="1" dirty="0"/>
              <a:t>.</a:t>
            </a:r>
            <a:endParaRPr lang="cs-CZ" sz="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0B316-CE35-334D-BBAF-504264834DF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8" y="5018472"/>
            <a:ext cx="8814915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1878B-CFA7-824A-89F2-62F6D5B4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920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otted grid">
            <a:extLst>
              <a:ext uri="{FF2B5EF4-FFF2-40B4-BE49-F238E27FC236}">
                <a16:creationId xmlns:a16="http://schemas.microsoft.com/office/drawing/2014/main" id="{CE13FF9A-6A3F-0E4B-974A-D5520796A6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" y="542795"/>
            <a:ext cx="6793281" cy="4375757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 dirty="0"/>
          </a:p>
        </p:txBody>
      </p:sp>
      <p:grpSp>
        <p:nvGrpSpPr>
          <p:cNvPr id="21506" name="Group 12"/>
          <p:cNvGrpSpPr>
            <a:grpSpLocks/>
          </p:cNvGrpSpPr>
          <p:nvPr/>
        </p:nvGrpSpPr>
        <p:grpSpPr bwMode="auto">
          <a:xfrm>
            <a:off x="1277542" y="615158"/>
            <a:ext cx="6673452" cy="4258914"/>
            <a:chOff x="112871" y="1011174"/>
            <a:chExt cx="8897779" cy="5678710"/>
          </a:xfrm>
        </p:grpSpPr>
        <p:pic>
          <p:nvPicPr>
            <p:cNvPr id="21511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"/>
            <a:stretch>
              <a:fillRect/>
            </a:stretch>
          </p:blipFill>
          <p:spPr bwMode="auto">
            <a:xfrm>
              <a:off x="112871" y="1011174"/>
              <a:ext cx="8897779" cy="567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Rectangle 7"/>
            <p:cNvSpPr>
              <a:spLocks noChangeArrowheads="1"/>
            </p:cNvSpPr>
            <p:nvPr/>
          </p:nvSpPr>
          <p:spPr bwMode="auto">
            <a:xfrm>
              <a:off x="7705854" y="1011174"/>
              <a:ext cx="1304796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endParaRPr lang="en-US" alt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itchFamily="18" charset="0"/>
              </a:rPr>
              <a:t>How does the B field affect the (massless) quarks</a:t>
            </a:r>
            <a:endParaRPr lang="en-US" altLang="en-US" sz="2800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41" y="1072345"/>
            <a:ext cx="650081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6872288" y="4643240"/>
            <a:ext cx="10787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en-US" sz="900" dirty="0">
                <a:solidFill>
                  <a:schemeClr val="tx1"/>
                </a:solidFill>
              </a:rPr>
              <a:t>H. </a:t>
            </a:r>
            <a:r>
              <a:rPr lang="en-US" altLang="en-US" sz="900" dirty="0" err="1">
                <a:solidFill>
                  <a:schemeClr val="tx1"/>
                </a:solidFill>
              </a:rPr>
              <a:t>Warringa</a:t>
            </a:r>
            <a:endParaRPr lang="en-US" altLang="en-US" sz="900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91B698-E2FB-8D46-BF40-B07714BA564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8" y="5014297"/>
            <a:ext cx="8647901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B9F177-C993-184C-BEA5-76E138B81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270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Dotted grid">
            <a:extLst>
              <a:ext uri="{FF2B5EF4-FFF2-40B4-BE49-F238E27FC236}">
                <a16:creationId xmlns:a16="http://schemas.microsoft.com/office/drawing/2014/main" id="{77821944-FD49-6340-ABA0-C32D6751BD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" y="542795"/>
            <a:ext cx="6793281" cy="4375757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 dirty="0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itchFamily="18" charset="0"/>
              </a:rPr>
              <a:t>Topological charge flips chirality: L to R</a:t>
            </a:r>
            <a:endParaRPr lang="en-US" altLang="en-US" sz="2800" dirty="0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6C992747-3CDA-6C4D-B152-D86EAA62DA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94619" y="593404"/>
            <a:ext cx="6445369" cy="4278417"/>
            <a:chOff x="171450" y="947684"/>
            <a:chExt cx="8609470" cy="57149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2E79E9-0984-CC4B-8FDA-28C20FE38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" r="2570"/>
            <a:stretch>
              <a:fillRect/>
            </a:stretch>
          </p:blipFill>
          <p:spPr bwMode="auto">
            <a:xfrm>
              <a:off x="171450" y="962853"/>
              <a:ext cx="8609470" cy="5699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84E37C54-05FD-D941-A0BC-A2E8B6628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9867" y="947684"/>
              <a:ext cx="1021053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618FFD"/>
                  </a:solidFill>
                  <a:latin typeface="Helvetica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endParaRPr lang="en-US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8837DD3F-F2B2-0649-8D46-43F7DC51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933" y="4722571"/>
            <a:ext cx="10787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en-US" sz="900" dirty="0">
                <a:solidFill>
                  <a:schemeClr val="tx1"/>
                </a:solidFill>
              </a:rPr>
              <a:t>H. </a:t>
            </a:r>
            <a:r>
              <a:rPr lang="en-US" altLang="en-US" sz="900" dirty="0" err="1">
                <a:solidFill>
                  <a:schemeClr val="tx1"/>
                </a:solidFill>
              </a:rPr>
              <a:t>Warringa</a:t>
            </a:r>
            <a:endParaRPr lang="en-US" altLang="en-US" sz="9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DCA86-6EFB-6043-BB15-35ED17B1EAC6}"/>
              </a:ext>
            </a:extLst>
          </p:cNvPr>
          <p:cNvSpPr txBox="1">
            <a:spLocks noChangeArrowheads="1"/>
          </p:cNvSpPr>
          <p:nvPr/>
        </p:nvSpPr>
        <p:spPr bwMode="auto">
          <a:xfrm rot="-1744543">
            <a:off x="3166020" y="1918797"/>
            <a:ext cx="24272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618FFD"/>
                </a:solidFill>
                <a:latin typeface="Helvetica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00FF"/>
                </a:solidFill>
              </a:rPr>
              <a:t>Topological Charge fluctuations create an excess of right, or left handed quarks.  </a:t>
            </a:r>
          </a:p>
          <a:p>
            <a:pPr eaLnBrk="1" hangingPunct="1"/>
            <a:endParaRPr lang="en-US" altLang="en-US" sz="1200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1200" dirty="0">
                <a:solidFill>
                  <a:srgbClr val="0000FF"/>
                </a:solidFill>
              </a:rPr>
              <a:t>Right handed quarks move up or down based on charge.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476197-3E99-154E-9253-6EAF7CAE827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8" y="5018472"/>
            <a:ext cx="8789863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B8E21D-6D6D-7D4C-932F-B79C8589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3A06AE8-0A35-E549-81D6-62EECAA11379}"/>
              </a:ext>
            </a:extLst>
          </p:cNvPr>
          <p:cNvSpPr/>
          <p:nvPr/>
        </p:nvSpPr>
        <p:spPr>
          <a:xfrm>
            <a:off x="6709775" y="-116997"/>
            <a:ext cx="2406359" cy="51235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su3b600s24t36cool30chargeEn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57" y="-116997"/>
            <a:ext cx="6634618" cy="51235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48B359-4EB5-1643-B5DE-5405CB651526}"/>
              </a:ext>
            </a:extLst>
          </p:cNvPr>
          <p:cNvSpPr/>
          <p:nvPr/>
        </p:nvSpPr>
        <p:spPr>
          <a:xfrm>
            <a:off x="75157" y="-116997"/>
            <a:ext cx="6269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ea typeface="ＭＳ Ｐゴシック" charset="0"/>
                <a:cs typeface="ＭＳ Ｐゴシック" charset="0"/>
              </a:rPr>
              <a:t>Observing Topological Charge Transitions</a:t>
            </a:r>
            <a:endParaRPr lang="cs-CZ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D1DEBF-4282-DF4C-A04B-8E6CD762D24B}"/>
              </a:ext>
            </a:extLst>
          </p:cNvPr>
          <p:cNvSpPr/>
          <p:nvPr/>
        </p:nvSpPr>
        <p:spPr>
          <a:xfrm>
            <a:off x="75156" y="389751"/>
            <a:ext cx="3799562" cy="946413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FFFFFF"/>
                </a:solidFill>
                <a:sym typeface="Wingdings" charset="0"/>
              </a:rPr>
              <a:t>To observe in the lab</a:t>
            </a:r>
          </a:p>
          <a:p>
            <a:r>
              <a:rPr lang="en-US" sz="1500" dirty="0">
                <a:solidFill>
                  <a:srgbClr val="FFFFFF"/>
                </a:solidFill>
                <a:sym typeface="Wingdings" charset="0"/>
              </a:rPr>
              <a:t> - add massless (chiral) quarks and anti-quarks</a:t>
            </a:r>
          </a:p>
          <a:p>
            <a:r>
              <a:rPr lang="en-US" sz="1500" dirty="0">
                <a:solidFill>
                  <a:srgbClr val="FFFFFF"/>
                </a:solidFill>
                <a:sym typeface="Wingdings" charset="0"/>
              </a:rPr>
              <a:t> - apply a magnetic field</a:t>
            </a:r>
          </a:p>
          <a:p>
            <a:r>
              <a:rPr lang="en-US" sz="1050" dirty="0">
                <a:solidFill>
                  <a:srgbClr val="FFFFFF"/>
                </a:solidFill>
                <a:sym typeface="Wingdings" charset="0"/>
              </a:rPr>
              <a:t>CME task force report: </a:t>
            </a:r>
            <a:r>
              <a:rPr lang="en-US" sz="1050" dirty="0" err="1">
                <a:solidFill>
                  <a:srgbClr val="FFFFFF"/>
                </a:solidFill>
                <a:sym typeface="Wingdings" charset="0"/>
              </a:rPr>
              <a:t>arXiv</a:t>
            </a:r>
            <a:r>
              <a:rPr lang="en-US" sz="1050" dirty="0">
                <a:solidFill>
                  <a:srgbClr val="FFFFFF"/>
                </a:solidFill>
                <a:sym typeface="Wingdings" charset="0"/>
              </a:rPr>
              <a:t>: 1608.00982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87D16D-5972-C94F-AA2E-ADB383724D93}"/>
              </a:ext>
            </a:extLst>
          </p:cNvPr>
          <p:cNvSpPr txBox="1"/>
          <p:nvPr/>
        </p:nvSpPr>
        <p:spPr>
          <a:xfrm>
            <a:off x="75156" y="1593575"/>
            <a:ext cx="4045908" cy="15465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350" u="sng" dirty="0">
                <a:solidFill>
                  <a:srgbClr val="FFC000"/>
                </a:solidFill>
              </a:rPr>
              <a:t>A required set of </a:t>
            </a:r>
            <a:r>
              <a:rPr lang="en-US" sz="1350" b="1" u="sng" dirty="0">
                <a:solidFill>
                  <a:srgbClr val="FFC000"/>
                </a:solidFill>
              </a:rPr>
              <a:t>Extraordinary Phenomena</a:t>
            </a:r>
            <a:r>
              <a:rPr lang="en-US" sz="1350" u="sng" dirty="0">
                <a:solidFill>
                  <a:srgbClr val="FFC000"/>
                </a:solidFill>
              </a:rPr>
              <a:t>:</a:t>
            </a:r>
            <a:r>
              <a:rPr lang="en-US" sz="1350" dirty="0">
                <a:solidFill>
                  <a:srgbClr val="FFC000"/>
                </a:solidFill>
              </a:rPr>
              <a:t> </a:t>
            </a:r>
          </a:p>
          <a:p>
            <a:pPr algn="l"/>
            <a:r>
              <a:rPr lang="en-US" sz="1350" dirty="0">
                <a:solidFill>
                  <a:srgbClr val="FFC000"/>
                </a:solidFill>
              </a:rPr>
              <a:t>QCD Topological Charge + Chiral Symmetry Restoration </a:t>
            </a:r>
          </a:p>
          <a:p>
            <a:r>
              <a:rPr lang="en-US" sz="1350" dirty="0">
                <a:solidFill>
                  <a:srgbClr val="FFC000"/>
                </a:solidFill>
              </a:rPr>
              <a:t>+ Strong Magnetic Field ⇒ </a:t>
            </a:r>
            <a:r>
              <a:rPr lang="en-US" sz="1350" b="1" dirty="0">
                <a:solidFill>
                  <a:srgbClr val="FFC000"/>
                </a:solidFill>
              </a:rPr>
              <a:t>Chiral Magnetic Effect </a:t>
            </a:r>
            <a:r>
              <a:rPr lang="en-US" sz="1350" dirty="0">
                <a:solidFill>
                  <a:srgbClr val="FFC000"/>
                </a:solidFill>
              </a:rPr>
              <a:t>= </a:t>
            </a:r>
            <a:r>
              <a:rPr lang="cs-CZ" sz="1350" dirty="0">
                <a:solidFill>
                  <a:srgbClr val="FFC000"/>
                </a:solidFill>
              </a:rPr>
              <a:t>QCD </a:t>
            </a:r>
            <a:r>
              <a:rPr lang="cs-CZ" sz="1350" dirty="0" err="1">
                <a:solidFill>
                  <a:srgbClr val="FFC000"/>
                </a:solidFill>
              </a:rPr>
              <a:t>anomaly</a:t>
            </a:r>
            <a:r>
              <a:rPr lang="cs-CZ" sz="1350" dirty="0">
                <a:solidFill>
                  <a:srgbClr val="FFC000"/>
                </a:solidFill>
              </a:rPr>
              <a:t> </a:t>
            </a:r>
            <a:r>
              <a:rPr lang="cs-CZ" sz="1350" dirty="0" err="1">
                <a:solidFill>
                  <a:srgbClr val="FFC000"/>
                </a:solidFill>
              </a:rPr>
              <a:t>driven</a:t>
            </a:r>
            <a:r>
              <a:rPr lang="cs-CZ" sz="1350" dirty="0">
                <a:solidFill>
                  <a:srgbClr val="FFC000"/>
                </a:solidFill>
              </a:rPr>
              <a:t> chirality </a:t>
            </a:r>
            <a:r>
              <a:rPr lang="cs-CZ" sz="1350" dirty="0" err="1">
                <a:solidFill>
                  <a:srgbClr val="FFC000"/>
                </a:solidFill>
              </a:rPr>
              <a:t>imbalance</a:t>
            </a:r>
            <a:r>
              <a:rPr lang="en-US" sz="1350" dirty="0">
                <a:solidFill>
                  <a:srgbClr val="FFC000"/>
                </a:solidFill>
              </a:rPr>
              <a:t>  </a:t>
            </a:r>
            <a:r>
              <a:rPr lang="cs-CZ" sz="1350" dirty="0" err="1">
                <a:solidFill>
                  <a:srgbClr val="FFC000"/>
                </a:solidFill>
              </a:rPr>
              <a:t>lead</a:t>
            </a:r>
            <a:r>
              <a:rPr lang="en-US" sz="1350" dirty="0" err="1">
                <a:solidFill>
                  <a:srgbClr val="FFC000"/>
                </a:solidFill>
              </a:rPr>
              <a:t>ing</a:t>
            </a:r>
            <a:r>
              <a:rPr lang="cs-CZ" sz="1350" dirty="0">
                <a:solidFill>
                  <a:srgbClr val="FFC000"/>
                </a:solidFill>
              </a:rPr>
              <a:t> to </a:t>
            </a:r>
            <a:r>
              <a:rPr lang="cs-CZ" sz="1350" dirty="0" err="1">
                <a:solidFill>
                  <a:srgbClr val="FFC000"/>
                </a:solidFill>
              </a:rPr>
              <a:t>current</a:t>
            </a:r>
            <a:r>
              <a:rPr lang="cs-CZ" sz="1350" dirty="0">
                <a:solidFill>
                  <a:srgbClr val="FFC000"/>
                </a:solidFill>
              </a:rPr>
              <a:t> </a:t>
            </a:r>
            <a:r>
              <a:rPr lang="cs-CZ" sz="1350" dirty="0" err="1">
                <a:solidFill>
                  <a:srgbClr val="FFC000"/>
                </a:solidFill>
              </a:rPr>
              <a:t>along</a:t>
            </a:r>
            <a:r>
              <a:rPr lang="cs-CZ" sz="1350" dirty="0">
                <a:solidFill>
                  <a:srgbClr val="FFC000"/>
                </a:solidFill>
              </a:rPr>
              <a:t> B-</a:t>
            </a:r>
            <a:r>
              <a:rPr lang="cs-CZ" sz="1350" dirty="0" err="1">
                <a:solidFill>
                  <a:srgbClr val="FFC000"/>
                </a:solidFill>
              </a:rPr>
              <a:t>field</a:t>
            </a:r>
            <a:endParaRPr lang="en-US" sz="1350" dirty="0">
              <a:solidFill>
                <a:srgbClr val="FFC000"/>
              </a:solidFill>
            </a:endParaRPr>
          </a:p>
          <a:p>
            <a:pPr algn="l"/>
            <a:r>
              <a:rPr lang="en-US" sz="1350" u="sng" dirty="0">
                <a:solidFill>
                  <a:srgbClr val="FFC000"/>
                </a:solidFill>
              </a:rPr>
              <a:t>Observable:</a:t>
            </a:r>
          </a:p>
          <a:p>
            <a:pPr algn="l"/>
            <a:r>
              <a:rPr lang="en-US" sz="1350" dirty="0" err="1">
                <a:solidFill>
                  <a:srgbClr val="FFC000"/>
                </a:solidFill>
              </a:rPr>
              <a:t>Chirally</a:t>
            </a:r>
            <a:r>
              <a:rPr lang="en-US" sz="1350" dirty="0">
                <a:solidFill>
                  <a:srgbClr val="FFC000"/>
                </a:solidFill>
              </a:rPr>
              <a:t> restored quarks separated along magnetic field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ADEA90-5632-7D44-812C-478A3BA6ACA9}"/>
              </a:ext>
            </a:extLst>
          </p:cNvPr>
          <p:cNvSpPr txBox="1"/>
          <p:nvPr/>
        </p:nvSpPr>
        <p:spPr>
          <a:xfrm>
            <a:off x="99324" y="3796439"/>
            <a:ext cx="2421240" cy="71558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rgbClr val="FF0000"/>
                </a:solidFill>
              </a:rPr>
              <a:t>Experimental strategy: </a:t>
            </a:r>
          </a:p>
          <a:p>
            <a:pPr algn="l"/>
            <a:r>
              <a:rPr lang="en-US" sz="1350" dirty="0">
                <a:solidFill>
                  <a:srgbClr val="FF0000"/>
                </a:solidFill>
              </a:rPr>
              <a:t>Measure 2 particle correlations </a:t>
            </a:r>
          </a:p>
          <a:p>
            <a:pPr algn="l"/>
            <a:r>
              <a:rPr lang="en-US" sz="1350" dirty="0">
                <a:solidFill>
                  <a:srgbClr val="FF0000"/>
                </a:solidFill>
              </a:rPr>
              <a:t>(++,--,+-) WRT reaction plane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3495CE6-C31E-894A-9610-6FAEE396874A}"/>
              </a:ext>
            </a:extLst>
          </p:cNvPr>
          <p:cNvGrpSpPr>
            <a:grpSpLocks noChangeAspect="1"/>
          </p:cNvGrpSpPr>
          <p:nvPr/>
        </p:nvGrpSpPr>
        <p:grpSpPr>
          <a:xfrm>
            <a:off x="5599559" y="16700"/>
            <a:ext cx="3168000" cy="4375597"/>
            <a:chOff x="5599559" y="52553"/>
            <a:chExt cx="3361150" cy="4673935"/>
          </a:xfrm>
        </p:grpSpPr>
        <p:sp>
          <p:nvSpPr>
            <p:cNvPr id="35" name="AutoShape 2" descr="Dotted grid">
              <a:extLst>
                <a:ext uri="{FF2B5EF4-FFF2-40B4-BE49-F238E27FC236}">
                  <a16:creationId xmlns:a16="http://schemas.microsoft.com/office/drawing/2014/main" id="{DDB1095F-68D5-7D41-A460-0C28F79A0AD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599559" y="52553"/>
              <a:ext cx="3361150" cy="4673935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55F8E1-F07A-8946-BBA5-C65E2A535140}"/>
                </a:ext>
              </a:extLst>
            </p:cNvPr>
            <p:cNvGrpSpPr/>
            <p:nvPr/>
          </p:nvGrpSpPr>
          <p:grpSpPr>
            <a:xfrm>
              <a:off x="5660134" y="90128"/>
              <a:ext cx="3240000" cy="4612565"/>
              <a:chOff x="5660134" y="52553"/>
              <a:chExt cx="3240000" cy="461256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64D5DB9-761E-724A-9AF3-4193FAF4575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60134" y="52553"/>
                <a:ext cx="3240000" cy="4612565"/>
                <a:chOff x="5083940" y="73743"/>
                <a:chExt cx="3456000" cy="4940648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26292983-4F5B-4741-B231-A7A622C9F0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3940" y="451129"/>
                  <a:ext cx="3456000" cy="4563262"/>
                </a:xfrm>
                <a:prstGeom prst="rect">
                  <a:avLst/>
                </a:prstGeom>
              </p:spPr>
            </p:pic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FDEB6DB-4BC9-C948-812D-DD4B31D8919D}"/>
                    </a:ext>
                  </a:extLst>
                </p:cNvPr>
                <p:cNvSpPr txBox="1"/>
                <p:nvPr/>
              </p:nvSpPr>
              <p:spPr>
                <a:xfrm>
                  <a:off x="5083940" y="73743"/>
                  <a:ext cx="3456000" cy="37911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/>
                    <a:t>Charge separation 7.7-2760 GeV</a:t>
                  </a:r>
                  <a:endParaRPr lang="cs-CZ" sz="1700" dirty="0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CBFAB37-C844-AB4D-B532-5F5E5EF77E49}"/>
                  </a:ext>
                </a:extLst>
              </p:cNvPr>
              <p:cNvSpPr txBox="1"/>
              <p:nvPr/>
            </p:nvSpPr>
            <p:spPr>
              <a:xfrm>
                <a:off x="6450533" y="3663843"/>
                <a:ext cx="1137906" cy="32876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1A92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>
                    <a:latin typeface="Arial"/>
                    <a:cs typeface="Arial"/>
                  </a:rPr>
                  <a:t>STAR</a:t>
                </a:r>
                <a:r>
                  <a:rPr lang="en-US" sz="700" dirty="0">
                    <a:latin typeface="Arial"/>
                    <a:cs typeface="Arial"/>
                  </a:rPr>
                  <a:t>: </a:t>
                </a:r>
                <a:r>
                  <a:rPr lang="is-IS" sz="700" dirty="0"/>
                  <a:t>Phys.Rev. Lett. 113 (2014) 052302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B174DA-397B-5941-B9AE-3086CE3D0F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03" y="3451453"/>
            <a:ext cx="1883256" cy="1419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6B298-0FF1-A549-82A2-2EDD4E1AF8D2}"/>
              </a:ext>
            </a:extLst>
          </p:cNvPr>
          <p:cNvSpPr txBox="1"/>
          <p:nvPr/>
        </p:nvSpPr>
        <p:spPr>
          <a:xfrm>
            <a:off x="5401985" y="4410774"/>
            <a:ext cx="351645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Necessary but not sufficient condition for the CME. Other explanations </a:t>
            </a:r>
            <a:r>
              <a:rPr lang="en-US" sz="1200">
                <a:solidFill>
                  <a:schemeClr val="bg1"/>
                </a:solidFill>
              </a:rPr>
              <a:t>(resonances, v</a:t>
            </a:r>
            <a:r>
              <a:rPr lang="en-US" sz="1200" baseline="-2500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)  not ruled </a:t>
            </a:r>
            <a:r>
              <a:rPr lang="en-US" sz="1200">
                <a:solidFill>
                  <a:schemeClr val="bg1"/>
                </a:solidFill>
              </a:rPr>
              <a:t>out).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2EC72-0786-344C-9B55-CDB85E47676D}"/>
              </a:ext>
            </a:extLst>
          </p:cNvPr>
          <p:cNvSpPr txBox="1"/>
          <p:nvPr/>
        </p:nvSpPr>
        <p:spPr>
          <a:xfrm>
            <a:off x="242170" y="4638805"/>
            <a:ext cx="5096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bg1"/>
                </a:solidFill>
              </a:rPr>
              <a:t>http://</a:t>
            </a:r>
            <a:r>
              <a:rPr lang="cs-CZ" sz="800" dirty="0" err="1">
                <a:solidFill>
                  <a:schemeClr val="bg1"/>
                </a:solidFill>
              </a:rPr>
              <a:t>www.physics.adelaide.edu.au</a:t>
            </a:r>
            <a:r>
              <a:rPr lang="cs-CZ" sz="800" dirty="0">
                <a:solidFill>
                  <a:schemeClr val="bg1"/>
                </a:solidFill>
              </a:rPr>
              <a:t>/</a:t>
            </a:r>
            <a:r>
              <a:rPr lang="cs-CZ" sz="800" dirty="0" err="1">
                <a:solidFill>
                  <a:schemeClr val="bg1"/>
                </a:solidFill>
              </a:rPr>
              <a:t>theory</a:t>
            </a:r>
            <a:r>
              <a:rPr lang="cs-CZ" sz="800" dirty="0">
                <a:solidFill>
                  <a:schemeClr val="bg1"/>
                </a:solidFill>
              </a:rPr>
              <a:t>/</a:t>
            </a:r>
            <a:r>
              <a:rPr lang="cs-CZ" sz="800" dirty="0" err="1">
                <a:solidFill>
                  <a:schemeClr val="bg1"/>
                </a:solidFill>
              </a:rPr>
              <a:t>staff</a:t>
            </a:r>
            <a:r>
              <a:rPr lang="cs-CZ" sz="800" dirty="0">
                <a:solidFill>
                  <a:schemeClr val="bg1"/>
                </a:solidFill>
              </a:rPr>
              <a:t>/</a:t>
            </a:r>
            <a:r>
              <a:rPr lang="cs-CZ" sz="800" dirty="0" err="1">
                <a:solidFill>
                  <a:schemeClr val="bg1"/>
                </a:solidFill>
              </a:rPr>
              <a:t>leinweber</a:t>
            </a:r>
            <a:r>
              <a:rPr lang="cs-CZ" sz="800" dirty="0">
                <a:solidFill>
                  <a:schemeClr val="bg1"/>
                </a:solidFill>
              </a:rPr>
              <a:t>/</a:t>
            </a:r>
            <a:r>
              <a:rPr lang="cs-CZ" sz="800" dirty="0" err="1">
                <a:solidFill>
                  <a:schemeClr val="bg1"/>
                </a:solidFill>
              </a:rPr>
              <a:t>VisualQCD</a:t>
            </a:r>
            <a:r>
              <a:rPr lang="cs-CZ" sz="800" dirty="0">
                <a:solidFill>
                  <a:schemeClr val="bg1"/>
                </a:solidFill>
              </a:rPr>
              <a:t>/</a:t>
            </a:r>
            <a:r>
              <a:rPr lang="cs-CZ" sz="800" dirty="0" err="1">
                <a:solidFill>
                  <a:schemeClr val="bg1"/>
                </a:solidFill>
              </a:rPr>
              <a:t>QCDvacuum</a:t>
            </a:r>
            <a:r>
              <a:rPr lang="cs-CZ" sz="800" dirty="0">
                <a:solidFill>
                  <a:schemeClr val="bg1"/>
                </a:solidFill>
              </a:rPr>
              <a:t>/su3b600s24t36cool30action.gif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F4371C99-34A3-7044-99F6-A760B2A5F4C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9" y="5020724"/>
            <a:ext cx="8755800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F6CC3498-DF38-B74B-AF52-64F7016FF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5452" y="5013536"/>
            <a:ext cx="2133600" cy="132353"/>
          </a:xfrm>
        </p:spPr>
        <p:txBody>
          <a:bodyPr/>
          <a:lstStyle/>
          <a:p>
            <a:fld id="{C0F18430-31EE-2041-88D6-7D4CC31ACAB7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6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repeatCount="indefinite" fill="remove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  <p:bldP spid="18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repeatCount="indefinite" fill="remove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  <p:bldP spid="18" grpId="0" animBg="1"/>
          <p:bldP spid="4" grpId="0" animBg="1"/>
        </p:bldLst>
      </p:timing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Coming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6532" y="851241"/>
            <a:ext cx="432936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 err="1"/>
              <a:t>ω</a:t>
            </a:r>
            <a:r>
              <a:rPr lang="en-US" dirty="0"/>
              <a:t> &amp; B : of very high interest to the field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dirty="0"/>
              <a:t>model substructure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dirty="0"/>
              <a:t>dedicated workshops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novel QCD effects (CME, CVE)</a:t>
            </a:r>
          </a:p>
          <a:p>
            <a:pPr marL="628650" lvl="1" indent="-171450">
              <a:buFont typeface="Arial"/>
              <a:buChar char="•"/>
            </a:pPr>
            <a:endParaRPr lang="en-US" dirty="0"/>
          </a:p>
          <a:p>
            <a:pPr marL="171450" indent="-171450">
              <a:spcBef>
                <a:spcPts val="1200"/>
              </a:spcBef>
              <a:buFont typeface="Arial"/>
              <a:buChar char="•"/>
            </a:pPr>
            <a:r>
              <a:rPr lang="en-US" dirty="0"/>
              <a:t>Based on this discovery, BNL approved </a:t>
            </a:r>
            <a:br>
              <a:rPr lang="en-US" dirty="0"/>
            </a:br>
            <a:r>
              <a:rPr lang="en-US" dirty="0">
                <a:solidFill>
                  <a:srgbClr val="0000FF"/>
                </a:solidFill>
              </a:rPr>
              <a:t>2 weeks dedicated running in 2018</a:t>
            </a:r>
          </a:p>
          <a:p>
            <a:pPr marL="628650" lvl="1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further exploration in 2019+</a:t>
            </a:r>
          </a:p>
          <a:p>
            <a:pPr marL="628650" lvl="1" indent="-171450">
              <a:spcBef>
                <a:spcPts val="600"/>
              </a:spcBef>
              <a:buFont typeface="Arial"/>
              <a:buChar char="•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STAR upgrade detector </a:t>
            </a:r>
            <a:r>
              <a:rPr lang="mr-IN" dirty="0">
                <a:solidFill>
                  <a:srgbClr val="0000FF"/>
                </a:solidFill>
              </a:rPr>
              <a:t>–</a:t>
            </a:r>
            <a:r>
              <a:rPr lang="en-US" dirty="0">
                <a:solidFill>
                  <a:srgbClr val="0000FF"/>
                </a:solidFill>
              </a:rPr>
              <a:t> EPD</a:t>
            </a:r>
          </a:p>
          <a:p>
            <a:pPr marL="628650" lvl="1" indent="-171450">
              <a:spcBef>
                <a:spcPts val="600"/>
              </a:spcBef>
              <a:buFont typeface="Arial"/>
              <a:buChar char="•"/>
            </a:pPr>
            <a:r>
              <a:rPr lang="en-US" sz="1600" dirty="0"/>
              <a:t>project led &amp; built by OSU (M. Lisa)</a:t>
            </a:r>
          </a:p>
          <a:p>
            <a:pPr marL="628650" lvl="1" indent="-171450">
              <a:spcBef>
                <a:spcPts val="600"/>
              </a:spcBef>
              <a:buFont typeface="Arial"/>
              <a:buChar char="•"/>
            </a:pPr>
            <a:r>
              <a:rPr lang="en-US" sz="1600" dirty="0"/>
              <a:t>significant improvement on     resolution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142908" y="4158773"/>
          <a:ext cx="227742" cy="331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11" name="Equation" r:id="rId3" imgW="139700" imgH="203200" progId="Equation.DSMT4">
                  <p:embed/>
                </p:oleObj>
              </mc:Choice>
              <mc:Fallback>
                <p:oleObj name="Equation" r:id="rId3" imgW="139700" imgH="203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2908" y="4158773"/>
                        <a:ext cx="227742" cy="331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19" y="62194"/>
            <a:ext cx="4630350" cy="3472763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2F15FF-CE50-3646-8CC8-96972168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643726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F42F30C1-7F62-7A43-A7FA-63F7D4644986}"/>
              </a:ext>
            </a:extLst>
          </p:cNvPr>
          <p:cNvSpPr>
            <a:spLocks noChangeAspect="1"/>
          </p:cNvSpPr>
          <p:nvPr/>
        </p:nvSpPr>
        <p:spPr>
          <a:xfrm>
            <a:off x="5098108" y="2017139"/>
            <a:ext cx="3600000" cy="270000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/>
              <a:t>               </a:t>
            </a:r>
          </a:p>
          <a:p>
            <a:r>
              <a:rPr lang="en-US" dirty="0"/>
              <a:t>       </a:t>
            </a:r>
            <a:r>
              <a:rPr lang="en-US" sz="1400" dirty="0">
                <a:solidFill>
                  <a:srgbClr val="F000FF"/>
                </a:solidFill>
              </a:rPr>
              <a:t>25.1.2018</a:t>
            </a:r>
            <a:endParaRPr dirty="0">
              <a:solidFill>
                <a:srgbClr val="F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1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What we’re after</a:t>
            </a:r>
            <a:r>
              <a:rPr lang="cs-CZ" baseline="30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*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98277" y="110248"/>
            <a:ext cx="3034799" cy="2170490"/>
            <a:chOff x="5798276" y="110248"/>
            <a:chExt cx="3034799" cy="2170490"/>
          </a:xfrm>
        </p:grpSpPr>
        <p:sp>
          <p:nvSpPr>
            <p:cNvPr id="16" name="AutoShape 7"/>
            <p:cNvSpPr>
              <a:spLocks/>
            </p:cNvSpPr>
            <p:nvPr/>
          </p:nvSpPr>
          <p:spPr bwMode="auto">
            <a:xfrm>
              <a:off x="5798276" y="110248"/>
              <a:ext cx="3034799" cy="2170490"/>
            </a:xfrm>
            <a:prstGeom prst="roundRect">
              <a:avLst>
                <a:gd name="adj" fmla="val 6125"/>
              </a:avLst>
            </a:prstGeom>
            <a:solidFill>
              <a:srgbClr val="000000"/>
            </a:solidFill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chemeClr val="bg2">
                  <a:alpha val="78000"/>
                </a:schemeClr>
              </a:outerShdw>
            </a:effectLst>
          </p:spPr>
          <p:txBody>
            <a:bodyPr lIns="0" tIns="0" rIns="0" bIns="0"/>
            <a:lstStyle/>
            <a:p>
              <a:pPr defTabSz="908647">
                <a:defRPr/>
              </a:pPr>
              <a:endParaRPr lang="en-US" dirty="0">
                <a:solidFill>
                  <a:srgbClr val="00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7" name="Rectangle 8"/>
            <p:cNvSpPr>
              <a:spLocks/>
            </p:cNvSpPr>
            <p:nvPr/>
          </p:nvSpPr>
          <p:spPr bwMode="auto">
            <a:xfrm>
              <a:off x="7315676" y="164351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08647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2" name="Group 9"/>
            <p:cNvGrpSpPr>
              <a:grpSpLocks/>
            </p:cNvGrpSpPr>
            <p:nvPr/>
          </p:nvGrpSpPr>
          <p:grpSpPr bwMode="auto">
            <a:xfrm>
              <a:off x="5827621" y="300402"/>
              <a:ext cx="2888249" cy="1900276"/>
              <a:chOff x="0" y="0"/>
              <a:chExt cx="3363" cy="2388"/>
            </a:xfrm>
          </p:grpSpPr>
          <p:pic>
            <p:nvPicPr>
              <p:cNvPr id="14" name="Picture 10"/>
              <p:cNvPicPr>
                <a:picLocks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363" cy="2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1"/>
              <p:cNvSpPr>
                <a:spLocks/>
              </p:cNvSpPr>
              <p:nvPr/>
            </p:nvSpPr>
            <p:spPr bwMode="auto">
              <a:xfrm>
                <a:off x="109" y="2233"/>
                <a:ext cx="627" cy="15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08647"/>
                <a:r>
                  <a:rPr lang="en-US" sz="800">
                    <a:solidFill>
                      <a:srgbClr val="FFFFFF"/>
                    </a:solidFill>
                    <a:cs typeface="Arial" charset="0"/>
                    <a:sym typeface="Arial" charset="0"/>
                  </a:rPr>
                  <a:t>Credit: NASA</a:t>
                </a:r>
              </a:p>
            </p:txBody>
          </p:sp>
        </p:grpSp>
        <p:sp>
          <p:nvSpPr>
            <p:cNvPr id="13" name="Rectangle 12"/>
            <p:cNvSpPr>
              <a:spLocks/>
            </p:cNvSpPr>
            <p:nvPr/>
          </p:nvSpPr>
          <p:spPr bwMode="auto">
            <a:xfrm>
              <a:off x="5959478" y="135183"/>
              <a:ext cx="2576832" cy="1980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08647"/>
              <a:r>
                <a:rPr lang="en-US" sz="1700" dirty="0">
                  <a:solidFill>
                    <a:srgbClr val="FFFFFF"/>
                  </a:solidFill>
                  <a:latin typeface="Euphemia UCAS" charset="0"/>
                  <a:cs typeface="Euphemia UCAS" charset="0"/>
                  <a:sym typeface="Euphemia UCAS" charset="0"/>
                </a:rPr>
                <a:t>The Universe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4241" y="588675"/>
            <a:ext cx="2015268" cy="15762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11867" y="2369195"/>
            <a:ext cx="3590627" cy="2564174"/>
            <a:chOff x="4599054" y="2369193"/>
            <a:chExt cx="3590627" cy="2564174"/>
          </a:xfrm>
        </p:grpSpPr>
        <p:sp>
          <p:nvSpPr>
            <p:cNvPr id="21" name="Rounded Rectangle 20"/>
            <p:cNvSpPr/>
            <p:nvPr/>
          </p:nvSpPr>
          <p:spPr>
            <a:xfrm>
              <a:off x="4599054" y="2369193"/>
              <a:ext cx="3590626" cy="2564174"/>
            </a:xfrm>
            <a:prstGeom prst="roundRect">
              <a:avLst>
                <a:gd name="adj" fmla="val 42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4328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21" descr="try2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107" y="2369193"/>
              <a:ext cx="3386574" cy="2450272"/>
            </a:xfrm>
            <a:prstGeom prst="roundRect">
              <a:avLst>
                <a:gd name="adj" fmla="val 10326"/>
              </a:avLst>
            </a:prstGeom>
          </p:spPr>
        </p:pic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 rot="16200000">
              <a:off x="3586434" y="3501033"/>
              <a:ext cx="2518373" cy="307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4328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prstClr val="black"/>
                  </a:solidFill>
                  <a:latin typeface="Times New Roman" pitchFamily="-106" charset="0"/>
                  <a:ea typeface="+mn-ea"/>
                  <a:cs typeface="+mn-cs"/>
                </a:rPr>
                <a:t>Thermodynamic degeneracy</a:t>
              </a:r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5262520" y="4179950"/>
              <a:ext cx="2621691" cy="276999"/>
            </a:xfrm>
            <a:prstGeom prst="rect">
              <a:avLst/>
            </a:prstGeom>
            <a:noFill/>
            <a:ln w="508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4328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srgbClr val="FF0000"/>
                  </a:solidFill>
                  <a:latin typeface="Times New Roman" pitchFamily="-106" charset="0"/>
                  <a:ea typeface="+mn-ea"/>
                  <a:cs typeface="+mn-cs"/>
                </a:rPr>
                <a:t>The Early Universe</a:t>
              </a:r>
              <a:r>
                <a:rPr lang="en-US" sz="1200" b="1" dirty="0">
                  <a:solidFill>
                    <a:srgbClr val="FF0000"/>
                  </a:solidFill>
                  <a:latin typeface="Times New Roman" pitchFamily="-106" charset="0"/>
                  <a:ea typeface="+mn-ea"/>
                  <a:cs typeface="+mn-cs"/>
                </a:rPr>
                <a:t>, Kolb &amp; Turner</a:t>
              </a:r>
              <a:endParaRPr lang="en-US" sz="1200" dirty="0">
                <a:solidFill>
                  <a:prstClr val="black"/>
                </a:solidFill>
                <a:latin typeface="Times New Roman" pitchFamily="-106" charset="0"/>
                <a:ea typeface="+mn-ea"/>
                <a:cs typeface="+mn-cs"/>
              </a:endParaRPr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H="1">
              <a:off x="6573366" y="2992049"/>
              <a:ext cx="450297" cy="180237"/>
            </a:xfrm>
            <a:prstGeom prst="line">
              <a:avLst/>
            </a:prstGeom>
            <a:noFill/>
            <a:ln w="38100" cmpd="sng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4328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6427717" y="2597598"/>
              <a:ext cx="1562233" cy="307777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4328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C0504D"/>
                  </a:solidFill>
                  <a:latin typeface="Arial Rounded MT Bold" pitchFamily="-106" charset="0"/>
                  <a:ea typeface="+mn-ea"/>
                  <a:cs typeface="+mn-cs"/>
                </a:rPr>
                <a:t>QCD Transition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303381" y="1543505"/>
            <a:ext cx="69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Higgs</a:t>
            </a:r>
          </a:p>
        </p:txBody>
      </p:sp>
      <p:pic>
        <p:nvPicPr>
          <p:cNvPr id="31" name="Picture 30" descr="Untitled.png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147819">
            <a:off x="310170" y="753603"/>
            <a:ext cx="1229381" cy="114475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29024" y="989340"/>
            <a:ext cx="1154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QCD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559" y="2438400"/>
            <a:ext cx="5203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Fundamental understanding of the Strong Interaction</a:t>
            </a:r>
          </a:p>
          <a:p>
            <a:pPr marL="285750" indent="-285750">
              <a:buFontTx/>
              <a:buChar char="•"/>
            </a:pPr>
            <a:r>
              <a:rPr lang="en-US" dirty="0"/>
              <a:t>confines color</a:t>
            </a:r>
          </a:p>
          <a:p>
            <a:pPr marL="285750" indent="-285750">
              <a:buFontTx/>
              <a:buChar char="•"/>
            </a:pPr>
            <a:r>
              <a:rPr lang="en-US" dirty="0"/>
              <a:t>generates ~95% of visible mass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7077CC-39C7-C744-9F16-4FB37262C212}"/>
              </a:ext>
            </a:extLst>
          </p:cNvPr>
          <p:cNvSpPr/>
          <p:nvPr/>
        </p:nvSpPr>
        <p:spPr>
          <a:xfrm>
            <a:off x="62559" y="4118397"/>
            <a:ext cx="48528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000090"/>
                </a:solidFill>
                <a:latin typeface="arial" panose="020B0604020202020204" pitchFamily="34" charset="0"/>
              </a:rPr>
              <a:t>*)</a:t>
            </a:r>
            <a:r>
              <a:rPr lang="en-US" sz="1200" b="1" dirty="0">
                <a:solidFill>
                  <a:srgbClr val="000090"/>
                </a:solidFill>
                <a:latin typeface="arial" panose="020B0604020202020204" pitchFamily="34" charset="0"/>
              </a:rPr>
              <a:t> Many references, including those to the other reviews can be found in R. Pasechnik, M. </a:t>
            </a:r>
            <a:r>
              <a:rPr lang="cs-CZ" sz="1200" b="1" dirty="0">
                <a:solidFill>
                  <a:srgbClr val="000090"/>
                </a:solidFill>
                <a:latin typeface="arial" panose="020B0604020202020204" pitchFamily="34" charset="0"/>
              </a:rPr>
              <a:t>Šumbera: </a:t>
            </a:r>
            <a:r>
              <a:rPr lang="cs-CZ" sz="1200" b="1" i="1" dirty="0" err="1">
                <a:solidFill>
                  <a:srgbClr val="000090"/>
                </a:solidFill>
                <a:latin typeface="arial" panose="020B0604020202020204" pitchFamily="34" charset="0"/>
              </a:rPr>
              <a:t>Phenomenological</a:t>
            </a:r>
            <a:r>
              <a:rPr lang="cs-CZ" sz="1200" b="1" i="1" dirty="0">
                <a:solidFill>
                  <a:srgbClr val="000090"/>
                </a:solidFill>
                <a:latin typeface="arial" panose="020B0604020202020204" pitchFamily="34" charset="0"/>
              </a:rPr>
              <a:t> </a:t>
            </a:r>
            <a:r>
              <a:rPr lang="cs-CZ" sz="1200" b="1" i="1" dirty="0" err="1">
                <a:solidFill>
                  <a:srgbClr val="000090"/>
                </a:solidFill>
                <a:latin typeface="arial" panose="020B0604020202020204" pitchFamily="34" charset="0"/>
              </a:rPr>
              <a:t>Review</a:t>
            </a:r>
            <a:r>
              <a:rPr lang="cs-CZ" sz="1200" b="1" i="1" dirty="0">
                <a:solidFill>
                  <a:srgbClr val="000090"/>
                </a:solidFill>
                <a:latin typeface="arial" panose="020B0604020202020204" pitchFamily="34" charset="0"/>
              </a:rPr>
              <a:t> on Quark–Gluon Plasma: Concepts vs. </a:t>
            </a:r>
            <a:r>
              <a:rPr lang="cs-CZ" sz="1200" b="1" i="1" dirty="0" err="1">
                <a:solidFill>
                  <a:srgbClr val="000090"/>
                </a:solidFill>
                <a:latin typeface="arial" panose="020B0604020202020204" pitchFamily="34" charset="0"/>
              </a:rPr>
              <a:t>Observations</a:t>
            </a:r>
            <a:r>
              <a:rPr lang="cs-CZ" sz="1200" b="1" dirty="0">
                <a:solidFill>
                  <a:srgbClr val="000090"/>
                </a:solidFill>
                <a:latin typeface="arial" panose="020B0604020202020204" pitchFamily="34" charset="0"/>
              </a:rPr>
              <a:t>,</a:t>
            </a:r>
            <a:r>
              <a:rPr lang="en-US" sz="1200" b="1" dirty="0">
                <a:solidFill>
                  <a:srgbClr val="00009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cs-CZ" sz="1400" b="1" dirty="0" err="1">
                <a:solidFill>
                  <a:srgbClr val="000090"/>
                </a:solidFill>
              </a:rPr>
              <a:t>Universe</a:t>
            </a:r>
            <a:r>
              <a:rPr lang="cs-CZ" sz="1400" b="1" dirty="0">
                <a:solidFill>
                  <a:srgbClr val="000090"/>
                </a:solidFill>
              </a:rPr>
              <a:t> 3 (2017) no.1, 7, </a:t>
            </a:r>
            <a:r>
              <a:rPr lang="cs-CZ" sz="1400" dirty="0">
                <a:solidFill>
                  <a:srgbClr val="000090"/>
                </a:solidFill>
              </a:rPr>
              <a:t> </a:t>
            </a:r>
            <a:r>
              <a:rPr lang="cs-CZ" sz="1400" b="1" dirty="0">
                <a:solidFill>
                  <a:srgbClr val="000090"/>
                </a:solidFill>
              </a:rPr>
              <a:t>arXiv:1611.01533 </a:t>
            </a:r>
            <a:endParaRPr lang="cs-CZ" sz="1400" u="sng" dirty="0">
              <a:solidFill>
                <a:srgbClr val="00009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B8E04E-B69A-254C-82B1-0A9C016983E5}"/>
              </a:ext>
            </a:extLst>
          </p:cNvPr>
          <p:cNvCxnSpPr>
            <a:cxnSpLocks/>
          </p:cNvCxnSpPr>
          <p:nvPr/>
        </p:nvCxnSpPr>
        <p:spPr>
          <a:xfrm>
            <a:off x="85140" y="4113878"/>
            <a:ext cx="4644087" cy="4519"/>
          </a:xfrm>
          <a:prstGeom prst="line">
            <a:avLst/>
          </a:prstGeom>
          <a:ln w="127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858F166C-1150-C548-8BD1-AD42B6BA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3" y="5021263"/>
            <a:ext cx="8628062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180711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 descr="Dotted grid">
            <a:extLst>
              <a:ext uri="{FF2B5EF4-FFF2-40B4-BE49-F238E27FC236}">
                <a16:creationId xmlns:a16="http://schemas.microsoft.com/office/drawing/2014/main" id="{D6CDF3A5-461A-EC4A-BD6D-433704FDCA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4076" y="608306"/>
            <a:ext cx="4703874" cy="4285200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Magnetic splitting?  2018 run at 27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GeV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123" y="1088135"/>
            <a:ext cx="3480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BES-I: 67x10</a:t>
            </a:r>
            <a:r>
              <a:rPr lang="en-US" sz="1600" baseline="30000" dirty="0"/>
              <a:t>6</a:t>
            </a:r>
            <a:r>
              <a:rPr lang="en-US" sz="1600" dirty="0"/>
              <a:t> min. bias events with BBC</a:t>
            </a:r>
          </a:p>
        </p:txBody>
      </p:sp>
      <p:pic>
        <p:nvPicPr>
          <p:cNvPr id="6" name="Picture 5" descr="Fig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3" y="1401289"/>
            <a:ext cx="2694772" cy="1593270"/>
          </a:xfrm>
          <a:prstGeom prst="rect">
            <a:avLst/>
          </a:prstGeom>
        </p:spPr>
      </p:pic>
      <p:pic>
        <p:nvPicPr>
          <p:cNvPr id="7" name="Picture 6" descr="NoRPimprovemen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97" y="635154"/>
            <a:ext cx="4361788" cy="42360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685800"/>
            <a:ext cx="384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Expect fields ~ 5x10</a:t>
            </a:r>
            <a:r>
              <a:rPr lang="en-US" baseline="30000" dirty="0">
                <a:solidFill>
                  <a:srgbClr val="0000FF"/>
                </a:solidFill>
              </a:rPr>
              <a:t>13</a:t>
            </a:r>
            <a:r>
              <a:rPr lang="en-US" dirty="0">
                <a:solidFill>
                  <a:srgbClr val="0000FF"/>
                </a:solidFill>
              </a:rPr>
              <a:t> T (for how long?</a:t>
            </a:r>
            <a:r>
              <a:rPr lang="cs-CZ" dirty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4" name="Picture 13" descr="RPimprovementX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97" y="647700"/>
            <a:ext cx="4361788" cy="4236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68073" y="647607"/>
            <a:ext cx="1973845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2x BBC RP resolution </a:t>
            </a:r>
          </a:p>
        </p:txBody>
      </p:sp>
      <p:cxnSp>
        <p:nvCxnSpPr>
          <p:cNvPr id="8" name="Straight Arrow Connector 7"/>
          <p:cNvCxnSpPr>
            <a:cxnSpLocks noChangeAspect="1"/>
          </p:cNvCxnSpPr>
          <p:nvPr/>
        </p:nvCxnSpPr>
        <p:spPr>
          <a:xfrm flipV="1">
            <a:off x="7328620" y="4418375"/>
            <a:ext cx="0" cy="4528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2851" y="2969159"/>
            <a:ext cx="3312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2018 : 10</a:t>
            </a:r>
            <a:r>
              <a:rPr lang="en-US" sz="1600" baseline="30000" dirty="0">
                <a:solidFill>
                  <a:srgbClr val="000000"/>
                </a:solidFill>
              </a:rPr>
              <a:t>9</a:t>
            </a:r>
            <a:r>
              <a:rPr lang="en-US" sz="1600" dirty="0">
                <a:solidFill>
                  <a:srgbClr val="000000"/>
                </a:solidFill>
              </a:rPr>
              <a:t> events &amp; detector upgrade</a:t>
            </a:r>
          </a:p>
        </p:txBody>
      </p:sp>
      <p:pic>
        <p:nvPicPr>
          <p:cNvPr id="16" name="Picture 15" descr="Full_EPD_wire.png"/>
          <p:cNvPicPr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51" y="3357034"/>
            <a:ext cx="1662718" cy="1684216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6669" y="3282313"/>
            <a:ext cx="1224976" cy="1827742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6EB908F-DD2E-2344-9A3B-8E12D315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83826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01590-1A24-A248-831E-C038CB545C67}"/>
              </a:ext>
            </a:extLst>
          </p:cNvPr>
          <p:cNvSpPr/>
          <p:nvPr/>
        </p:nvSpPr>
        <p:spPr>
          <a:xfrm>
            <a:off x="5177425" y="685800"/>
            <a:ext cx="1064712" cy="1722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23000"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5404365" y="636727"/>
          <a:ext cx="720000" cy="427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35" name="Equation" r:id="rId8" imgW="749300" imgH="444500" progId="Equation.DSMT4">
                  <p:embed/>
                </p:oleObj>
              </mc:Choice>
              <mc:Fallback>
                <p:oleObj name="Equation" r:id="rId8" imgW="749300" imgH="4445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04365" y="636727"/>
                        <a:ext cx="720000" cy="42711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BDFC47-D6E0-6C49-BCF3-5E8D3C1FA762}"/>
              </a:ext>
            </a:extLst>
          </p:cNvPr>
          <p:cNvCxnSpPr/>
          <p:nvPr/>
        </p:nvCxnSpPr>
        <p:spPr>
          <a:xfrm flipV="1">
            <a:off x="7328620" y="1063845"/>
            <a:ext cx="0" cy="330773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6999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Chiral Magnetic Effect: 2018 run at 200 GeV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71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685800"/>
            <a:ext cx="384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Expect fields ~ 5x10</a:t>
            </a:r>
            <a:r>
              <a:rPr lang="en-US" baseline="30000" dirty="0">
                <a:solidFill>
                  <a:srgbClr val="0000FF"/>
                </a:solidFill>
              </a:rPr>
              <a:t>13</a:t>
            </a:r>
            <a:r>
              <a:rPr lang="en-US" dirty="0">
                <a:solidFill>
                  <a:srgbClr val="0000FF"/>
                </a:solidFill>
              </a:rPr>
              <a:t> T (for how long?)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67B6D9D-EBD3-3F46-978E-8554DD35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98214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1DDD2-6B88-8946-81ED-53A518386C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4" y="4004672"/>
            <a:ext cx="4176000" cy="7777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AE7F88-502A-0248-B72F-BEACE94D53CD}"/>
              </a:ext>
            </a:extLst>
          </p:cNvPr>
          <p:cNvGrpSpPr>
            <a:grpSpLocks noChangeAspect="1"/>
          </p:cNvGrpSpPr>
          <p:nvPr/>
        </p:nvGrpSpPr>
        <p:grpSpPr>
          <a:xfrm>
            <a:off x="286911" y="1161933"/>
            <a:ext cx="2628000" cy="2389354"/>
            <a:chOff x="4975821" y="679634"/>
            <a:chExt cx="3556220" cy="324036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BDF861D-98D0-2F44-9331-50BFFD53D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75821" y="1074712"/>
              <a:ext cx="3556220" cy="2845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DC434C6-FF5D-2340-8560-FC36B97E9C71}"/>
                </a:ext>
              </a:extLst>
            </p:cNvPr>
            <p:cNvSpPr/>
            <p:nvPr/>
          </p:nvSpPr>
          <p:spPr>
            <a:xfrm rot="18900000">
              <a:off x="7867623" y="1197841"/>
              <a:ext cx="201949" cy="547121"/>
            </a:xfrm>
            <a:prstGeom prst="roundRect">
              <a:avLst/>
            </a:prstGeom>
            <a:noFill/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68BCC32A-F94B-3744-BE56-0F2973899B4C}"/>
                </a:ext>
              </a:extLst>
            </p:cNvPr>
            <p:cNvSpPr/>
            <p:nvPr/>
          </p:nvSpPr>
          <p:spPr>
            <a:xfrm rot="18900000">
              <a:off x="7801154" y="1313240"/>
              <a:ext cx="121298" cy="118599"/>
            </a:xfrm>
            <a:prstGeom prst="roundRect">
              <a:avLst/>
            </a:prstGeom>
            <a:solidFill>
              <a:schemeClr val="bg1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C7F000C-AFA9-694B-9116-13F47D67120F}"/>
                </a:ext>
              </a:extLst>
            </p:cNvPr>
            <p:cNvSpPr/>
            <p:nvPr/>
          </p:nvSpPr>
          <p:spPr>
            <a:xfrm rot="18900000">
              <a:off x="8006064" y="1517602"/>
              <a:ext cx="121298" cy="118599"/>
            </a:xfrm>
            <a:prstGeom prst="roundRect">
              <a:avLst/>
            </a:prstGeom>
            <a:solidFill>
              <a:schemeClr val="bg1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8" name="Object 1">
              <a:extLst>
                <a:ext uri="{FF2B5EF4-FFF2-40B4-BE49-F238E27FC236}">
                  <a16:creationId xmlns:a16="http://schemas.microsoft.com/office/drawing/2014/main" id="{0BE6964E-5116-2E4F-B22B-E569D5087C7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975821" y="679634"/>
            <a:ext cx="3556220" cy="432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259" name="Equation" r:id="rId5" imgW="1841500" imgH="241300" progId="Equation.3">
                    <p:embed/>
                  </p:oleObj>
                </mc:Choice>
                <mc:Fallback>
                  <p:oleObj name="Equation" r:id="rId5" imgW="1841500" imgH="241300" progId="Equation.3">
                    <p:embed/>
                    <p:pic>
                      <p:nvPicPr>
                        <p:cNvPr id="28" name="Object 1">
                          <a:extLst>
                            <a:ext uri="{FF2B5EF4-FFF2-40B4-BE49-F238E27FC236}">
                              <a16:creationId xmlns:a16="http://schemas.microsoft.com/office/drawing/2014/main" id="{0BE6964E-5116-2E4F-B22B-E569D5087C7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5821" y="679634"/>
                          <a:ext cx="3556220" cy="43237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0537218-CEDE-A841-909A-505AEF0D8405}"/>
              </a:ext>
            </a:extLst>
          </p:cNvPr>
          <p:cNvSpPr txBox="1"/>
          <p:nvPr/>
        </p:nvSpPr>
        <p:spPr>
          <a:xfrm>
            <a:off x="4463700" y="702157"/>
            <a:ext cx="4096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/>
              <a:t>Zr</a:t>
            </a:r>
            <a:r>
              <a:rPr lang="en-US" sz="1600" dirty="0"/>
              <a:t> and Ru same geometry and mass;</a:t>
            </a:r>
            <a:br>
              <a:rPr lang="en-US" sz="1600" dirty="0"/>
            </a:br>
            <a:r>
              <a:rPr lang="en-US" sz="1600" dirty="0"/>
              <a:t>charge different by 10% (20% signal difference)</a:t>
            </a:r>
          </a:p>
          <a:p>
            <a:pPr algn="l"/>
            <a:r>
              <a:rPr lang="en-US" sz="1600" dirty="0"/>
              <a:t>5</a:t>
            </a:r>
            <a:r>
              <a:rPr lang="en-US" sz="1600" dirty="0">
                <a:latin typeface="Symbol" pitchFamily="2" charset="2"/>
                <a:ea typeface="Symbol" charset="2"/>
                <a:cs typeface="Symbol" charset="2"/>
              </a:rPr>
              <a:t>s</a:t>
            </a:r>
            <a:r>
              <a:rPr lang="en-US" sz="1600" dirty="0"/>
              <a:t> effect with 20% (signal)+80% (background)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2CD664-1C08-4149-B171-003D2EA6AB1E}"/>
              </a:ext>
            </a:extLst>
          </p:cNvPr>
          <p:cNvGrpSpPr/>
          <p:nvPr/>
        </p:nvGrpSpPr>
        <p:grpSpPr>
          <a:xfrm>
            <a:off x="3282140" y="1613450"/>
            <a:ext cx="5749447" cy="2078321"/>
            <a:chOff x="3427956" y="1600156"/>
            <a:chExt cx="5749447" cy="2078321"/>
          </a:xfrm>
        </p:grpSpPr>
        <p:sp>
          <p:nvSpPr>
            <p:cNvPr id="36" name="AutoShape 2" descr="Dotted grid">
              <a:extLst>
                <a:ext uri="{FF2B5EF4-FFF2-40B4-BE49-F238E27FC236}">
                  <a16:creationId xmlns:a16="http://schemas.microsoft.com/office/drawing/2014/main" id="{3E72CB07-2A9F-9E47-A75F-72B5729A69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27956" y="1600156"/>
              <a:ext cx="5749447" cy="2078321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0BAD2B4-2EB6-5745-B479-69E46CB76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" t="238" r="50276" b="238"/>
            <a:stretch/>
          </p:blipFill>
          <p:spPr>
            <a:xfrm>
              <a:off x="3486157" y="1619154"/>
              <a:ext cx="2448000" cy="201960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34F374D-BB5D-F244-B0DA-84D4F281E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403" y="1622761"/>
              <a:ext cx="3228990" cy="2015999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E78FE1E-C2E6-C140-8D38-3E0A9095C516}"/>
              </a:ext>
            </a:extLst>
          </p:cNvPr>
          <p:cNvSpPr txBox="1"/>
          <p:nvPr/>
        </p:nvSpPr>
        <p:spPr>
          <a:xfrm>
            <a:off x="5079294" y="3618552"/>
            <a:ext cx="1659429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V. Koch et al., </a:t>
            </a:r>
            <a:r>
              <a:rPr lang="cs-CZ" sz="900" dirty="0"/>
              <a:t>arXiv:1608.00982</a:t>
            </a:r>
            <a:endParaRPr lang="en-US" sz="9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C8644E-0985-7B49-AD68-33015A4EA813}"/>
              </a:ext>
            </a:extLst>
          </p:cNvPr>
          <p:cNvSpPr/>
          <p:nvPr/>
        </p:nvSpPr>
        <p:spPr>
          <a:xfrm>
            <a:off x="4315216" y="392460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tx1"/>
              </a:buClr>
            </a:pPr>
            <a:r>
              <a:rPr lang="en-US" sz="1400" b="1" i="1" dirty="0">
                <a:solidFill>
                  <a:srgbClr val="C00000"/>
                </a:solidFill>
              </a:rPr>
              <a:t>Blind analyses </a:t>
            </a:r>
            <a:r>
              <a:rPr lang="en-US" sz="1400" dirty="0">
                <a:solidFill>
                  <a:srgbClr val="C00000"/>
                </a:solidFill>
              </a:rPr>
              <a:t>of </a:t>
            </a:r>
            <a:r>
              <a:rPr lang="en-US" sz="1400" b="1" i="1" dirty="0">
                <a:solidFill>
                  <a:srgbClr val="C00000"/>
                </a:solidFill>
              </a:rPr>
              <a:t>CME studies</a:t>
            </a:r>
            <a:r>
              <a:rPr lang="en-US" sz="1400" dirty="0">
                <a:solidFill>
                  <a:srgbClr val="C00000"/>
                </a:solidFill>
              </a:rPr>
              <a:t> of Run-18 isobar data: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“Frequent” switching of isobar collision species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9051"/>
                </a:solidFill>
              </a:rPr>
              <a:t>Interleave </a:t>
            </a:r>
            <a:r>
              <a:rPr lang="en-US" sz="1400" dirty="0">
                <a:solidFill>
                  <a:srgbClr val="009051"/>
                </a:solidFill>
              </a:rPr>
              <a:t>isobar data samples from each species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32FF"/>
                </a:solidFill>
              </a:rPr>
              <a:t>Respect the </a:t>
            </a:r>
            <a:r>
              <a:rPr lang="en-US" sz="1400" b="1" i="1" dirty="0">
                <a:solidFill>
                  <a:srgbClr val="0432FF"/>
                </a:solidFill>
              </a:rPr>
              <a:t>time-variation </a:t>
            </a:r>
            <a:r>
              <a:rPr lang="en-US" sz="1400" dirty="0">
                <a:solidFill>
                  <a:srgbClr val="0432FF"/>
                </a:solidFill>
              </a:rPr>
              <a:t>of running conditions</a:t>
            </a:r>
            <a:endParaRPr lang="en-US" sz="1400" i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335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What we expected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72</a:t>
            </a:fld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771" y="916423"/>
            <a:ext cx="3030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Lattice QCD: </a:t>
            </a:r>
          </a:p>
          <a:p>
            <a:r>
              <a:rPr lang="en-US" dirty="0"/>
              <a:t>weakly-interacting parton gas 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798277" y="110248"/>
            <a:ext cx="3034799" cy="2170490"/>
            <a:chOff x="5798276" y="110248"/>
            <a:chExt cx="3034799" cy="2170490"/>
          </a:xfrm>
        </p:grpSpPr>
        <p:sp>
          <p:nvSpPr>
            <p:cNvPr id="48" name="AutoShape 7"/>
            <p:cNvSpPr>
              <a:spLocks/>
            </p:cNvSpPr>
            <p:nvPr/>
          </p:nvSpPr>
          <p:spPr bwMode="auto">
            <a:xfrm>
              <a:off x="5798276" y="110248"/>
              <a:ext cx="3034799" cy="2170490"/>
            </a:xfrm>
            <a:prstGeom prst="roundRect">
              <a:avLst>
                <a:gd name="adj" fmla="val 6125"/>
              </a:avLst>
            </a:prstGeom>
            <a:solidFill>
              <a:srgbClr val="000000"/>
            </a:solidFill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chemeClr val="bg2">
                  <a:alpha val="78000"/>
                </a:schemeClr>
              </a:outerShdw>
            </a:effectLst>
          </p:spPr>
          <p:txBody>
            <a:bodyPr lIns="0" tIns="0" rIns="0" bIns="0"/>
            <a:lstStyle/>
            <a:p>
              <a:pPr defTabSz="908647">
                <a:defRPr/>
              </a:pPr>
              <a:endParaRPr lang="en-US" dirty="0">
                <a:solidFill>
                  <a:srgbClr val="00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49" name="Rectangle 8"/>
            <p:cNvSpPr>
              <a:spLocks/>
            </p:cNvSpPr>
            <p:nvPr/>
          </p:nvSpPr>
          <p:spPr bwMode="auto">
            <a:xfrm>
              <a:off x="7315676" y="164351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08647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0" name="Group 9"/>
            <p:cNvGrpSpPr>
              <a:grpSpLocks/>
            </p:cNvGrpSpPr>
            <p:nvPr/>
          </p:nvGrpSpPr>
          <p:grpSpPr bwMode="auto">
            <a:xfrm>
              <a:off x="5827621" y="300402"/>
              <a:ext cx="2888249" cy="1900276"/>
              <a:chOff x="0" y="0"/>
              <a:chExt cx="3363" cy="2388"/>
            </a:xfrm>
          </p:grpSpPr>
          <p:pic>
            <p:nvPicPr>
              <p:cNvPr id="52" name="Picture 10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363" cy="2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Rectangle 11"/>
              <p:cNvSpPr>
                <a:spLocks/>
              </p:cNvSpPr>
              <p:nvPr/>
            </p:nvSpPr>
            <p:spPr bwMode="auto">
              <a:xfrm>
                <a:off x="109" y="2233"/>
                <a:ext cx="627" cy="15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08647"/>
                <a:r>
                  <a:rPr lang="en-US" sz="800">
                    <a:solidFill>
                      <a:srgbClr val="FFFFFF"/>
                    </a:solidFill>
                    <a:cs typeface="Arial" charset="0"/>
                    <a:sym typeface="Arial" charset="0"/>
                  </a:rPr>
                  <a:t>Credit: NASA</a:t>
                </a:r>
              </a:p>
            </p:txBody>
          </p:sp>
        </p:grpSp>
        <p:sp>
          <p:nvSpPr>
            <p:cNvPr id="51" name="Rectangle 50"/>
            <p:cNvSpPr>
              <a:spLocks/>
            </p:cNvSpPr>
            <p:nvPr/>
          </p:nvSpPr>
          <p:spPr bwMode="auto">
            <a:xfrm>
              <a:off x="5959478" y="135183"/>
              <a:ext cx="2576832" cy="1980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08647"/>
              <a:r>
                <a:rPr lang="en-US" sz="1700" dirty="0">
                  <a:solidFill>
                    <a:srgbClr val="FFFFFF"/>
                  </a:solidFill>
                  <a:latin typeface="Euphemia UCAS" charset="0"/>
                  <a:cs typeface="Euphemia UCAS" charset="0"/>
                  <a:sym typeface="Euphemia UCAS" charset="0"/>
                </a:rPr>
                <a:t>The Universe</a:t>
              </a:r>
            </a:p>
          </p:txBody>
        </p:sp>
      </p:grpSp>
      <p:pic>
        <p:nvPicPr>
          <p:cNvPr id="54" name="Picture 53" descr="Untitl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02" y="460624"/>
            <a:ext cx="2450015" cy="17788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411867" y="2369195"/>
            <a:ext cx="3590627" cy="2564174"/>
            <a:chOff x="4599054" y="2369193"/>
            <a:chExt cx="3590627" cy="2564174"/>
          </a:xfrm>
        </p:grpSpPr>
        <p:sp>
          <p:nvSpPr>
            <p:cNvPr id="27" name="Rounded Rectangle 26"/>
            <p:cNvSpPr/>
            <p:nvPr/>
          </p:nvSpPr>
          <p:spPr>
            <a:xfrm>
              <a:off x="4599054" y="2369193"/>
              <a:ext cx="3590626" cy="2564174"/>
            </a:xfrm>
            <a:prstGeom prst="roundRect">
              <a:avLst>
                <a:gd name="adj" fmla="val 42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4328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30" descr="try2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107" y="2369193"/>
              <a:ext cx="3386574" cy="2450272"/>
            </a:xfrm>
            <a:prstGeom prst="roundRect">
              <a:avLst>
                <a:gd name="adj" fmla="val 10326"/>
              </a:avLst>
            </a:prstGeom>
          </p:spPr>
        </p:pic>
        <p:sp>
          <p:nvSpPr>
            <p:cNvPr id="38" name="Text Box 5"/>
            <p:cNvSpPr txBox="1">
              <a:spLocks noChangeArrowheads="1"/>
            </p:cNvSpPr>
            <p:nvPr/>
          </p:nvSpPr>
          <p:spPr bwMode="auto">
            <a:xfrm rot="16200000">
              <a:off x="3659158" y="3458450"/>
              <a:ext cx="2372925" cy="307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4328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prstClr val="black"/>
                  </a:solidFill>
                  <a:latin typeface="Times New Roman" pitchFamily="-106" charset="0"/>
                  <a:ea typeface="+mn-ea"/>
                  <a:cs typeface="+mn-cs"/>
                </a:rPr>
                <a:t>Thermodynamic degeneracy</a:t>
              </a:r>
            </a:p>
          </p:txBody>
        </p:sp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5262520" y="4179950"/>
              <a:ext cx="2621691" cy="276999"/>
            </a:xfrm>
            <a:prstGeom prst="rect">
              <a:avLst/>
            </a:prstGeom>
            <a:noFill/>
            <a:ln w="508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4328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srgbClr val="FF0000"/>
                  </a:solidFill>
                  <a:latin typeface="Times New Roman" pitchFamily="-106" charset="0"/>
                  <a:ea typeface="+mn-ea"/>
                  <a:cs typeface="+mn-cs"/>
                </a:rPr>
                <a:t>The Early Universe</a:t>
              </a:r>
              <a:r>
                <a:rPr lang="en-US" sz="1200" b="1" dirty="0">
                  <a:solidFill>
                    <a:srgbClr val="FF0000"/>
                  </a:solidFill>
                  <a:latin typeface="Times New Roman" pitchFamily="-106" charset="0"/>
                  <a:ea typeface="+mn-ea"/>
                  <a:cs typeface="+mn-cs"/>
                </a:rPr>
                <a:t>, Kolb &amp; Turner</a:t>
              </a:r>
              <a:endParaRPr lang="en-US" sz="1200" dirty="0">
                <a:solidFill>
                  <a:prstClr val="black"/>
                </a:solidFill>
                <a:latin typeface="Times New Roman" pitchFamily="-106" charset="0"/>
                <a:ea typeface="+mn-ea"/>
                <a:cs typeface="+mn-cs"/>
              </a:endParaRPr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 flipH="1">
              <a:off x="6573366" y="2992049"/>
              <a:ext cx="450297" cy="180237"/>
            </a:xfrm>
            <a:prstGeom prst="line">
              <a:avLst/>
            </a:prstGeom>
            <a:noFill/>
            <a:ln w="38100" cmpd="sng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4328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6427717" y="2597598"/>
              <a:ext cx="1562233" cy="307777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4328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C0504D"/>
                  </a:solidFill>
                  <a:latin typeface="Arial Rounded MT Bold" pitchFamily="-106" charset="0"/>
                  <a:ea typeface="+mn-ea"/>
                  <a:cs typeface="+mn-cs"/>
                </a:rPr>
                <a:t>QCD Transition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3E9DCBD-9208-174F-994B-37092A16C409}"/>
              </a:ext>
            </a:extLst>
          </p:cNvPr>
          <p:cNvGrpSpPr/>
          <p:nvPr/>
        </p:nvGrpSpPr>
        <p:grpSpPr>
          <a:xfrm>
            <a:off x="252898" y="2326498"/>
            <a:ext cx="3853049" cy="2671236"/>
            <a:chOff x="252898" y="2313972"/>
            <a:chExt cx="3853049" cy="26712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2C02A2-EE67-D348-8551-0F201B0E9300}"/>
                </a:ext>
              </a:extLst>
            </p:cNvPr>
            <p:cNvGrpSpPr/>
            <p:nvPr/>
          </p:nvGrpSpPr>
          <p:grpSpPr>
            <a:xfrm>
              <a:off x="252898" y="2352055"/>
              <a:ext cx="3853049" cy="2633153"/>
              <a:chOff x="62181" y="2259251"/>
              <a:chExt cx="3853049" cy="2633153"/>
            </a:xfrm>
          </p:grpSpPr>
          <p:grpSp>
            <p:nvGrpSpPr>
              <p:cNvPr id="5" name="Group 4"/>
              <p:cNvGrpSpPr>
                <a:grpSpLocks noChangeAspect="1"/>
              </p:cNvGrpSpPr>
              <p:nvPr/>
            </p:nvGrpSpPr>
            <p:grpSpPr>
              <a:xfrm>
                <a:off x="62182" y="2259251"/>
                <a:ext cx="3853048" cy="2610163"/>
                <a:chOff x="133252" y="2236883"/>
                <a:chExt cx="4013591" cy="2718920"/>
              </a:xfrm>
            </p:grpSpPr>
            <p:sp>
              <p:nvSpPr>
                <p:cNvPr id="33" name="Rounded Rectangle 32"/>
                <p:cNvSpPr/>
                <p:nvPr/>
              </p:nvSpPr>
              <p:spPr>
                <a:xfrm>
                  <a:off x="239629" y="2236883"/>
                  <a:ext cx="3907214" cy="2718920"/>
                </a:xfrm>
                <a:prstGeom prst="roundRect">
                  <a:avLst>
                    <a:gd name="adj" fmla="val 428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4328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graphicFrame>
              <p:nvGraphicFramePr>
                <p:cNvPr id="30" name="Object 2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47121" y="2379803"/>
                <a:ext cx="323265" cy="50953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38276" name="Equation" r:id="rId6" imgW="241300" imgH="393700" progId="Equation.DSMT4">
                        <p:embed/>
                      </p:oleObj>
                    </mc:Choice>
                    <mc:Fallback>
                      <p:oleObj name="Equation" r:id="rId6" imgW="241300" imgH="393700" progId="Equation.DSMT4">
                        <p:embed/>
                        <p:pic>
                          <p:nvPicPr>
                            <p:cNvPr id="30" name="Object 29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47121" y="2379803"/>
                              <a:ext cx="323265" cy="50953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2" name="Text Box 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965634" y="3360220"/>
                  <a:ext cx="2518373" cy="3206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defTabSz="454328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Times New Roman" pitchFamily="-106" charset="0"/>
                      <a:ea typeface="+mn-ea"/>
                      <a:cs typeface="+mn-cs"/>
                    </a:rPr>
                    <a:t>~ </a:t>
                  </a:r>
                  <a:r>
                    <a:rPr lang="en-US" sz="1100" b="1" dirty="0">
                      <a:solidFill>
                        <a:prstClr val="black"/>
                      </a:solidFill>
                      <a:latin typeface="Times New Roman" pitchFamily="-106" charset="0"/>
                      <a:ea typeface="+mn-ea"/>
                      <a:cs typeface="+mn-cs"/>
                    </a:rPr>
                    <a:t>Thermodynamic degeneracy</a:t>
                  </a:r>
                </a:p>
              </p:txBody>
            </p: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5281765-66DB-5442-B8D7-83134AA1F7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3" t="2761" r="5019" b="36392"/>
              <a:stretch/>
            </p:blipFill>
            <p:spPr>
              <a:xfrm>
                <a:off x="62181" y="2319741"/>
                <a:ext cx="3850854" cy="2572663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0BE332-7462-9349-AC1F-63294EDA2E87}"/>
                </a:ext>
              </a:extLst>
            </p:cNvPr>
            <p:cNvSpPr/>
            <p:nvPr/>
          </p:nvSpPr>
          <p:spPr>
            <a:xfrm>
              <a:off x="578329" y="2313972"/>
              <a:ext cx="3079024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800" dirty="0">
                  <a:latin typeface="Helvetica" pitchFamily="2" charset="0"/>
                </a:rPr>
                <a:t>S. </a:t>
              </a:r>
              <a:r>
                <a:rPr lang="cs-CZ" sz="800" dirty="0" err="1">
                  <a:latin typeface="Helvetica" pitchFamily="2" charset="0"/>
                </a:rPr>
                <a:t>Borsanyi</a:t>
              </a:r>
              <a:r>
                <a:rPr lang="cs-CZ" sz="800" dirty="0">
                  <a:latin typeface="Helvetica" pitchFamily="2" charset="0"/>
                </a:rPr>
                <a:t>, G. </a:t>
              </a:r>
              <a:r>
                <a:rPr lang="cs-CZ" sz="800" dirty="0" err="1">
                  <a:latin typeface="Helvetica" pitchFamily="2" charset="0"/>
                </a:rPr>
                <a:t>Endrodi</a:t>
              </a:r>
              <a:r>
                <a:rPr lang="cs-CZ" sz="800" dirty="0">
                  <a:latin typeface="Helvetica" pitchFamily="2" charset="0"/>
                </a:rPr>
                <a:t>, Z. </a:t>
              </a:r>
              <a:r>
                <a:rPr lang="cs-CZ" sz="800" dirty="0" err="1">
                  <a:latin typeface="Helvetica" pitchFamily="2" charset="0"/>
                </a:rPr>
                <a:t>Fodor</a:t>
              </a:r>
              <a:r>
                <a:rPr lang="cs-CZ" sz="800" dirty="0">
                  <a:latin typeface="Helvetica" pitchFamily="2" charset="0"/>
                </a:rPr>
                <a:t> et al., JHEP 1011, 077 (2010)</a:t>
              </a:r>
              <a:endParaRPr lang="cs-CZ" sz="800" dirty="0">
                <a:effectLst/>
                <a:latin typeface="Helvetica" pitchFamily="2" charset="0"/>
              </a:endParaRPr>
            </a:p>
          </p:txBody>
        </p:sp>
      </p:grp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D2664CB7-CE32-9940-9894-F602A1C9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3" y="5021263"/>
            <a:ext cx="8821737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28201347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What we found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73</a:t>
            </a:fld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922" y="855365"/>
            <a:ext cx="3030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Lattice QCD: </a:t>
            </a:r>
          </a:p>
          <a:p>
            <a:r>
              <a:rPr lang="en-US" strike="dblStrike" dirty="0"/>
              <a:t>weakly-interacting parton gas </a:t>
            </a:r>
          </a:p>
        </p:txBody>
      </p:sp>
      <p:grpSp>
        <p:nvGrpSpPr>
          <p:cNvPr id="35" name="Group 26"/>
          <p:cNvGrpSpPr>
            <a:grpSpLocks/>
          </p:cNvGrpSpPr>
          <p:nvPr/>
        </p:nvGrpSpPr>
        <p:grpSpPr bwMode="auto">
          <a:xfrm>
            <a:off x="94249" y="1494291"/>
            <a:ext cx="1676549" cy="1587878"/>
            <a:chOff x="2928" y="912"/>
            <a:chExt cx="2380" cy="1914"/>
          </a:xfrm>
        </p:grpSpPr>
        <p:pic>
          <p:nvPicPr>
            <p:cNvPr id="36" name="Picture 2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912"/>
              <a:ext cx="2380" cy="19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7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440"/>
              <a:ext cx="700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9" name="Group 32"/>
          <p:cNvGrpSpPr>
            <a:grpSpLocks/>
          </p:cNvGrpSpPr>
          <p:nvPr/>
        </p:nvGrpSpPr>
        <p:grpSpPr bwMode="auto">
          <a:xfrm>
            <a:off x="5796339" y="228258"/>
            <a:ext cx="3083048" cy="2012788"/>
            <a:chOff x="2832" y="864"/>
            <a:chExt cx="2601" cy="1820"/>
          </a:xfrm>
        </p:grpSpPr>
        <p:pic>
          <p:nvPicPr>
            <p:cNvPr id="44" name="Picture 3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864"/>
              <a:ext cx="2601" cy="18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6" name="Picture 3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632"/>
              <a:ext cx="355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5" name="Group 29"/>
          <p:cNvGrpSpPr>
            <a:grpSpLocks/>
          </p:cNvGrpSpPr>
          <p:nvPr/>
        </p:nvGrpSpPr>
        <p:grpSpPr bwMode="auto">
          <a:xfrm>
            <a:off x="5632336" y="1332176"/>
            <a:ext cx="3170427" cy="1904368"/>
            <a:chOff x="288" y="1728"/>
            <a:chExt cx="2400" cy="1507"/>
          </a:xfrm>
        </p:grpSpPr>
        <p:pic>
          <p:nvPicPr>
            <p:cNvPr id="56" name="Picture 3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728"/>
              <a:ext cx="2400" cy="150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7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160"/>
              <a:ext cx="1060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1" name="Picture 60" descr="File Sep 01, 08 34 29.jpe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909" y="152468"/>
            <a:ext cx="1831921" cy="1983705"/>
          </a:xfrm>
          <a:prstGeom prst="roundRect">
            <a:avLst>
              <a:gd name="adj" fmla="val 10839"/>
            </a:avLst>
          </a:prstGeom>
          <a:ln w="28575" cmpd="sng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F131D-249A-794B-A3E9-81C800634F3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80" y="2817562"/>
            <a:ext cx="3276000" cy="2047879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sp>
        <p:nvSpPr>
          <p:cNvPr id="50" name="Footer Placeholder 3">
            <a:extLst>
              <a:ext uri="{FF2B5EF4-FFF2-40B4-BE49-F238E27FC236}">
                <a16:creationId xmlns:a16="http://schemas.microsoft.com/office/drawing/2014/main" id="{CA9D7821-5822-4749-823C-C96B8128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9" y="5020724"/>
            <a:ext cx="8791004" cy="128378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53B9B7-650D-4947-8104-A64C22DFA9E6}"/>
              </a:ext>
            </a:extLst>
          </p:cNvPr>
          <p:cNvGrpSpPr/>
          <p:nvPr/>
        </p:nvGrpSpPr>
        <p:grpSpPr>
          <a:xfrm>
            <a:off x="1668106" y="2261473"/>
            <a:ext cx="3542233" cy="2482061"/>
            <a:chOff x="1668106" y="2261473"/>
            <a:chExt cx="3542233" cy="2482061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1668106" y="2263356"/>
              <a:ext cx="3542233" cy="2480178"/>
              <a:chOff x="239629" y="2236883"/>
              <a:chExt cx="3907214" cy="2718920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239629" y="2236883"/>
                <a:ext cx="3907214" cy="2718920"/>
              </a:xfrm>
              <a:prstGeom prst="roundRect">
                <a:avLst>
                  <a:gd name="adj" fmla="val 428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4328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482437" y="2592282"/>
                <a:ext cx="2068482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strike="dblStrike" dirty="0">
                    <a:solidFill>
                      <a:srgbClr val="0000FF"/>
                    </a:solidFill>
                  </a:rPr>
                  <a:t>ideal non-interacting gas?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8A07D7-2762-904F-9C07-272D26E9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3" t="3437" r="5191" b="35998"/>
            <a:stretch/>
          </p:blipFill>
          <p:spPr>
            <a:xfrm>
              <a:off x="1793922" y="2338880"/>
              <a:ext cx="3348000" cy="234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2C3AB32-19C5-BC46-A79D-A954794E335F}"/>
                    </a:ext>
                  </a:extLst>
                </p:cNvPr>
                <p:cNvSpPr txBox="1"/>
                <p:nvPr/>
              </p:nvSpPr>
              <p:spPr>
                <a:xfrm>
                  <a:off x="2421426" y="3503445"/>
                  <a:ext cx="310470" cy="4725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cs-CZ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sSup>
                              <m:sSupPr>
                                <m:ctrlPr>
                                  <a:rPr lang="cs-CZ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b="0" i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2C3AB32-19C5-BC46-A79D-A954794E33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426" y="3503445"/>
                  <a:ext cx="310470" cy="472565"/>
                </a:xfrm>
                <a:prstGeom prst="rect">
                  <a:avLst/>
                </a:prstGeom>
                <a:blipFill>
                  <a:blip r:embed="rId11"/>
                  <a:stretch>
                    <a:fillRect l="-16000" t="-2703" r="-4000" b="-16216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8AEC5D-88C1-7A4E-A638-48EEDD8CC899}"/>
                </a:ext>
              </a:extLst>
            </p:cNvPr>
            <p:cNvSpPr/>
            <p:nvPr/>
          </p:nvSpPr>
          <p:spPr>
            <a:xfrm>
              <a:off x="2930843" y="3116967"/>
              <a:ext cx="1852934" cy="1046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83AB9B6-CCFD-3A45-A552-CDAC5554B81D}"/>
                </a:ext>
              </a:extLst>
            </p:cNvPr>
            <p:cNvSpPr/>
            <p:nvPr/>
          </p:nvSpPr>
          <p:spPr>
            <a:xfrm>
              <a:off x="1839504" y="2261473"/>
              <a:ext cx="3079024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800" dirty="0">
                  <a:latin typeface="Helvetica" pitchFamily="2" charset="0"/>
                </a:rPr>
                <a:t>S. </a:t>
              </a:r>
              <a:r>
                <a:rPr lang="cs-CZ" sz="800" dirty="0" err="1">
                  <a:latin typeface="Helvetica" pitchFamily="2" charset="0"/>
                </a:rPr>
                <a:t>Borsanyi</a:t>
              </a:r>
              <a:r>
                <a:rPr lang="cs-CZ" sz="800" dirty="0">
                  <a:latin typeface="Helvetica" pitchFamily="2" charset="0"/>
                </a:rPr>
                <a:t>, G. </a:t>
              </a:r>
              <a:r>
                <a:rPr lang="cs-CZ" sz="800" dirty="0" err="1">
                  <a:latin typeface="Helvetica" pitchFamily="2" charset="0"/>
                </a:rPr>
                <a:t>Endrodi</a:t>
              </a:r>
              <a:r>
                <a:rPr lang="cs-CZ" sz="800" dirty="0">
                  <a:latin typeface="Helvetica" pitchFamily="2" charset="0"/>
                </a:rPr>
                <a:t>, Z. </a:t>
              </a:r>
              <a:r>
                <a:rPr lang="cs-CZ" sz="800" dirty="0" err="1">
                  <a:latin typeface="Helvetica" pitchFamily="2" charset="0"/>
                </a:rPr>
                <a:t>Fodor</a:t>
              </a:r>
              <a:r>
                <a:rPr lang="cs-CZ" sz="800" dirty="0">
                  <a:latin typeface="Helvetica" pitchFamily="2" charset="0"/>
                </a:rPr>
                <a:t> et al., JHEP 1011, 077 (2010)</a:t>
              </a:r>
              <a:endParaRPr lang="cs-CZ" sz="800" dirty="0"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12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1010346" y="0"/>
            <a:ext cx="7215077" cy="103105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tabLst>
                <a:tab pos="323850" algn="l"/>
              </a:tabLst>
            </a:pPr>
            <a:r>
              <a:rPr lang="en-US" altLang="zh-CN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j-lt"/>
                <a:cs typeface="Times New Roman" pitchFamily="18" charset="0"/>
              </a:rPr>
              <a:t>Strong magnetic ﬁelds may produce charge-dependent directed flow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DA13CF6-18EE-8443-B2FD-4F40792F2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735583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5ABD201-33B1-3645-9209-54457621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5452" y="5013536"/>
            <a:ext cx="2133600" cy="132353"/>
          </a:xfrm>
        </p:spPr>
        <p:txBody>
          <a:bodyPr/>
          <a:lstStyle/>
          <a:p>
            <a:fld id="{C0F18430-31EE-2041-88D6-7D4CC31ACAB7}" type="slidenum">
              <a:rPr lang="en-US" smtClean="0"/>
              <a:t>74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8F4D22-1F23-D24B-8ACB-BC9A2E0A11E0}"/>
              </a:ext>
            </a:extLst>
          </p:cNvPr>
          <p:cNvGrpSpPr/>
          <p:nvPr/>
        </p:nvGrpSpPr>
        <p:grpSpPr>
          <a:xfrm>
            <a:off x="5794124" y="1598963"/>
            <a:ext cx="3195388" cy="3073053"/>
            <a:chOff x="3949875" y="1453074"/>
            <a:chExt cx="3195388" cy="3073053"/>
          </a:xfrm>
        </p:grpSpPr>
        <p:sp>
          <p:nvSpPr>
            <p:cNvPr id="14" name="AutoShape 2" descr="Dotted grid">
              <a:extLst>
                <a:ext uri="{FF2B5EF4-FFF2-40B4-BE49-F238E27FC236}">
                  <a16:creationId xmlns:a16="http://schemas.microsoft.com/office/drawing/2014/main" id="{BB47E69F-D7C4-A542-95BE-F16B2D6CF5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49875" y="1453074"/>
              <a:ext cx="3195388" cy="3073053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F80D7D-41A7-5745-A43D-69D57A817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742" r="7609"/>
            <a:stretch/>
          </p:blipFill>
          <p:spPr>
            <a:xfrm>
              <a:off x="4018090" y="1516014"/>
              <a:ext cx="3060373" cy="2964342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FCCC601-86D8-6548-B2BC-F569AC1B380F}"/>
              </a:ext>
            </a:extLst>
          </p:cNvPr>
          <p:cNvSpPr txBox="1"/>
          <p:nvPr/>
        </p:nvSpPr>
        <p:spPr>
          <a:xfrm>
            <a:off x="5632536" y="4659988"/>
            <a:ext cx="371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c-</a:t>
            </a:r>
            <a:r>
              <a:rPr lang="cs-CZ" sz="1400" dirty="0" err="1"/>
              <a:t>quarks</a:t>
            </a:r>
            <a:r>
              <a:rPr lang="cs-CZ" sz="1400" dirty="0"/>
              <a:t> </a:t>
            </a:r>
            <a:r>
              <a:rPr lang="cs-CZ" sz="1400" dirty="0" err="1"/>
              <a:t>produced</a:t>
            </a:r>
            <a:r>
              <a:rPr lang="cs-CZ" sz="1400" dirty="0"/>
              <a:t> </a:t>
            </a:r>
            <a:r>
              <a:rPr lang="cs-CZ" sz="1400" dirty="0" err="1"/>
              <a:t>at</a:t>
            </a:r>
            <a:r>
              <a:rPr lang="cs-CZ" sz="1400" dirty="0"/>
              <a:t> 𝛕 ≈ 0.1 </a:t>
            </a:r>
            <a:r>
              <a:rPr lang="cs-CZ" sz="1400" dirty="0" err="1"/>
              <a:t>fm</a:t>
            </a:r>
            <a:r>
              <a:rPr lang="cs-CZ" sz="1400" dirty="0"/>
              <a:t>/</a:t>
            </a:r>
            <a:r>
              <a:rPr lang="cs-CZ" sz="1400" i="1" dirty="0"/>
              <a:t>c</a:t>
            </a:r>
            <a:r>
              <a:rPr lang="cs-CZ" sz="1400" dirty="0"/>
              <a:t> (max. B </a:t>
            </a:r>
            <a:r>
              <a:rPr lang="cs-CZ" sz="1400" dirty="0" err="1"/>
              <a:t>field</a:t>
            </a:r>
            <a:r>
              <a:rPr lang="cs-CZ" sz="1400" dirty="0"/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3C0C71-9393-5346-AF65-0C68A123D306}"/>
              </a:ext>
            </a:extLst>
          </p:cNvPr>
          <p:cNvGrpSpPr/>
          <p:nvPr/>
        </p:nvGrpSpPr>
        <p:grpSpPr>
          <a:xfrm>
            <a:off x="2488647" y="1568005"/>
            <a:ext cx="3109782" cy="3095406"/>
            <a:chOff x="856524" y="628447"/>
            <a:chExt cx="3109782" cy="32238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4A9330A-CA28-C14A-AAE4-373FB34A9D9B}"/>
                </a:ext>
              </a:extLst>
            </p:cNvPr>
            <p:cNvGrpSpPr/>
            <p:nvPr/>
          </p:nvGrpSpPr>
          <p:grpSpPr>
            <a:xfrm>
              <a:off x="856524" y="666336"/>
              <a:ext cx="3109782" cy="3186000"/>
              <a:chOff x="459289" y="1294356"/>
              <a:chExt cx="3109782" cy="3186000"/>
            </a:xfrm>
          </p:grpSpPr>
          <p:sp>
            <p:nvSpPr>
              <p:cNvPr id="19" name="AutoShape 2" descr="Dotted grid">
                <a:extLst>
                  <a:ext uri="{FF2B5EF4-FFF2-40B4-BE49-F238E27FC236}">
                    <a16:creationId xmlns:a16="http://schemas.microsoft.com/office/drawing/2014/main" id="{BB6FAC1C-E530-A341-BF50-2C04715B877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9289" y="1294356"/>
                <a:ext cx="3109782" cy="3186000"/>
              </a:xfrm>
              <a:prstGeom prst="roundRect">
                <a:avLst>
                  <a:gd name="adj" fmla="val 3042"/>
                </a:avLst>
              </a:prstGeom>
              <a:solidFill>
                <a:schemeClr val="bg1"/>
              </a:solidFill>
              <a:ln w="38100" cmpd="dbl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900"/>
                <a:endParaRPr lang="en-US" sz="1350" dirty="0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ECB3F70-5C85-2F4A-B06C-A0352E670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357" r="12062"/>
              <a:stretch/>
            </p:blipFill>
            <p:spPr>
              <a:xfrm>
                <a:off x="513184" y="1343430"/>
                <a:ext cx="3001992" cy="3087851"/>
              </a:xfrm>
              <a:prstGeom prst="rect">
                <a:avLst/>
              </a:prstGeom>
            </p:spPr>
          </p:pic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0A237C2-4A6D-2A4F-A38F-18E34A565A1B}"/>
                </a:ext>
              </a:extLst>
            </p:cNvPr>
            <p:cNvSpPr/>
            <p:nvPr/>
          </p:nvSpPr>
          <p:spPr>
            <a:xfrm>
              <a:off x="1356987" y="628447"/>
              <a:ext cx="534444" cy="336056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BB5376D-08CE-3048-8A79-CF956FC33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8" y="1017482"/>
            <a:ext cx="2867025" cy="48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68177-B3A3-BA45-85E7-15040338E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590" y="1097219"/>
            <a:ext cx="1323594" cy="336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7F0BF0-ADE4-614D-9986-D055CFF1C5D2}"/>
              </a:ext>
            </a:extLst>
          </p:cNvPr>
          <p:cNvSpPr/>
          <p:nvPr/>
        </p:nvSpPr>
        <p:spPr>
          <a:xfrm>
            <a:off x="4570448" y="1127067"/>
            <a:ext cx="17426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first</a:t>
            </a:r>
            <a:r>
              <a:rPr lang="cs-CZ" sz="1200" dirty="0"/>
              <a:t> </a:t>
            </a:r>
            <a:r>
              <a:rPr lang="cs-CZ" sz="1200" dirty="0" err="1"/>
              <a:t>harmonic</a:t>
            </a:r>
            <a:r>
              <a:rPr lang="cs-CZ" sz="1200" dirty="0"/>
              <a:t> </a:t>
            </a:r>
            <a:r>
              <a:rPr lang="cs-CZ" sz="1200" dirty="0" err="1"/>
              <a:t>coefficient</a:t>
            </a:r>
            <a:endParaRPr lang="cs-CZ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3E3349-A135-A345-A6C2-DC49F98AB723}"/>
              </a:ext>
            </a:extLst>
          </p:cNvPr>
          <p:cNvSpPr txBox="1"/>
          <p:nvPr/>
        </p:nvSpPr>
        <p:spPr>
          <a:xfrm>
            <a:off x="-12968" y="2800140"/>
            <a:ext cx="2574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Helvetica Neue"/>
                <a:cs typeface="Helvetica Neue"/>
              </a:rPr>
              <a:t>Model </a:t>
            </a:r>
            <a:r>
              <a:rPr lang="cs-CZ" sz="1200" spc="-10" dirty="0" err="1">
                <a:latin typeface="Helvetica Neue"/>
                <a:cs typeface="Helvetica Neue"/>
              </a:rPr>
              <a:t>predicts</a:t>
            </a:r>
            <a:r>
              <a:rPr lang="cs-CZ" sz="1200" spc="-10" dirty="0">
                <a:latin typeface="Helvetica Neue"/>
                <a:cs typeface="Helvetica Neue"/>
              </a:rPr>
              <a:t> </a:t>
            </a:r>
            <a:r>
              <a:rPr lang="cs-CZ" sz="1200" dirty="0" err="1">
                <a:latin typeface="Helvetica Neue"/>
                <a:cs typeface="Helvetica Neue"/>
              </a:rPr>
              <a:t>opposite</a:t>
            </a:r>
            <a:r>
              <a:rPr lang="cs-CZ" sz="1200" dirty="0">
                <a:latin typeface="Helvetica Neue"/>
                <a:cs typeface="Helvetica Neue"/>
              </a:rPr>
              <a:t> v</a:t>
            </a:r>
            <a:r>
              <a:rPr lang="cs-CZ" sz="1200" baseline="-6006" dirty="0">
                <a:latin typeface="Helvetica Neue"/>
                <a:cs typeface="Helvetica Neue"/>
              </a:rPr>
              <a:t>1</a:t>
            </a:r>
            <a:r>
              <a:rPr lang="cs-CZ" sz="1200" dirty="0">
                <a:latin typeface="Helvetica Neue"/>
                <a:cs typeface="Helvetica Neue"/>
              </a:rPr>
              <a:t> </a:t>
            </a:r>
            <a:r>
              <a:rPr lang="cs-CZ" sz="1200" dirty="0" err="1">
                <a:latin typeface="Helvetica Neue"/>
                <a:cs typeface="Helvetica Neue"/>
              </a:rPr>
              <a:t>for</a:t>
            </a:r>
            <a:endParaRPr lang="cs-CZ" sz="1200" dirty="0">
              <a:latin typeface="Helvetica Neue"/>
              <a:cs typeface="Helvetica Neue"/>
            </a:endParaRPr>
          </a:p>
          <a:p>
            <a:r>
              <a:rPr lang="cs-CZ" sz="1200" dirty="0">
                <a:latin typeface="Helvetica Neue"/>
                <a:cs typeface="Helvetica Neue"/>
              </a:rPr>
              <a:t>    </a:t>
            </a:r>
            <a:r>
              <a:rPr lang="cs-CZ" sz="1200" dirty="0" err="1">
                <a:latin typeface="Helvetica Neue"/>
                <a:cs typeface="Helvetica Neue"/>
              </a:rPr>
              <a:t>particles</a:t>
            </a:r>
            <a:r>
              <a:rPr lang="cs-CZ" sz="1200" dirty="0">
                <a:latin typeface="Helvetica Neue"/>
                <a:cs typeface="Helvetica Neue"/>
              </a:rPr>
              <a:t> and anti-</a:t>
            </a:r>
            <a:r>
              <a:rPr lang="cs-CZ" sz="1200" dirty="0" err="1">
                <a:latin typeface="Helvetica Neue"/>
                <a:cs typeface="Helvetica Neue"/>
              </a:rPr>
              <a:t>particles</a:t>
            </a:r>
            <a:r>
              <a:rPr lang="cs-CZ" sz="1200" dirty="0">
                <a:latin typeface="Helvetica Neue"/>
                <a:cs typeface="Helvetica Neue"/>
              </a:rPr>
              <a:t> </a:t>
            </a:r>
          </a:p>
          <a:p>
            <a:r>
              <a:rPr lang="cs-CZ" sz="1200" dirty="0">
                <a:latin typeface="Helvetica Neue"/>
                <a:cs typeface="Helvetica Neue"/>
              </a:rPr>
              <a:t>    </a:t>
            </a:r>
            <a:r>
              <a:rPr lang="cs-CZ" sz="1200" dirty="0" err="1">
                <a:latin typeface="Helvetica Neue"/>
                <a:cs typeface="Helvetica Neue"/>
              </a:rPr>
              <a:t>deflected</a:t>
            </a:r>
            <a:r>
              <a:rPr lang="cs-CZ" sz="1200" dirty="0">
                <a:latin typeface="Helvetica Neue"/>
                <a:cs typeface="Helvetica Neue"/>
              </a:rPr>
              <a:t> by </a:t>
            </a:r>
            <a:r>
              <a:rPr lang="cs-CZ" sz="1200" dirty="0" err="1">
                <a:latin typeface="Helvetica Neue"/>
                <a:cs typeface="Helvetica Neue"/>
              </a:rPr>
              <a:t>the</a:t>
            </a:r>
            <a:r>
              <a:rPr lang="cs-CZ" sz="1200" dirty="0">
                <a:latin typeface="Helvetica Neue"/>
                <a:cs typeface="Helvetica Neue"/>
              </a:rPr>
              <a:t> </a:t>
            </a:r>
            <a:r>
              <a:rPr lang="cs-CZ" sz="1200" dirty="0" err="1">
                <a:latin typeface="Helvetica Neue"/>
                <a:cs typeface="Helvetica Neue"/>
              </a:rPr>
              <a:t>initial</a:t>
            </a:r>
            <a:r>
              <a:rPr lang="cs-CZ" sz="1200" dirty="0">
                <a:latin typeface="Helvetica Neue"/>
                <a:cs typeface="Helvetica Neue"/>
              </a:rPr>
              <a:t> EM </a:t>
            </a:r>
            <a:r>
              <a:rPr lang="cs-CZ" sz="1200" dirty="0" err="1">
                <a:latin typeface="Helvetica Neue"/>
                <a:cs typeface="Helvetica Neue"/>
              </a:rPr>
              <a:t>filed</a:t>
            </a:r>
            <a:r>
              <a:rPr lang="cs-CZ" sz="1200" dirty="0">
                <a:latin typeface="Helvetica Neue"/>
                <a:cs typeface="Helvetica Neue"/>
              </a:rPr>
              <a:t>.</a:t>
            </a:r>
          </a:p>
          <a:p>
            <a:endParaRPr lang="cs-CZ" sz="1200" dirty="0">
              <a:latin typeface="Helvetica Neue"/>
              <a:cs typeface="Helvetica Neu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Helvetica Neue"/>
                <a:cs typeface="Helvetica Neue"/>
              </a:rPr>
              <a:t>Induced</a:t>
            </a:r>
            <a:r>
              <a:rPr lang="cs-CZ" sz="1200" dirty="0">
                <a:latin typeface="Helvetica Neue"/>
                <a:cs typeface="Helvetica Neue"/>
              </a:rPr>
              <a:t> </a:t>
            </a:r>
            <a:r>
              <a:rPr lang="cs-CZ" sz="1200" spc="5" dirty="0">
                <a:latin typeface="Helvetica Neue"/>
                <a:cs typeface="Helvetica Neue"/>
              </a:rPr>
              <a:t>v</a:t>
            </a:r>
            <a:r>
              <a:rPr lang="cs-CZ" sz="1200" spc="7" baseline="-6006" dirty="0">
                <a:latin typeface="Helvetica Neue"/>
                <a:cs typeface="Helvetica Neue"/>
              </a:rPr>
              <a:t>1 </a:t>
            </a:r>
            <a:r>
              <a:rPr lang="cs-CZ" sz="1200" dirty="0" err="1">
                <a:latin typeface="Helvetica Neue"/>
                <a:cs typeface="Helvetica Neue"/>
              </a:rPr>
              <a:t>depends</a:t>
            </a:r>
            <a:r>
              <a:rPr lang="cs-CZ" sz="1200" dirty="0">
                <a:latin typeface="Helvetica Neue"/>
                <a:cs typeface="Helvetica Neue"/>
              </a:rPr>
              <a:t> on balance </a:t>
            </a:r>
          </a:p>
          <a:p>
            <a:r>
              <a:rPr lang="cs-CZ" sz="1200" dirty="0">
                <a:latin typeface="Helvetica Neue"/>
                <a:cs typeface="Helvetica Neue"/>
              </a:rPr>
              <a:t>    </a:t>
            </a:r>
            <a:r>
              <a:rPr lang="cs-CZ" sz="1200" dirty="0" err="1">
                <a:latin typeface="Helvetica Neue"/>
                <a:cs typeface="Helvetica Neue"/>
              </a:rPr>
              <a:t>between</a:t>
            </a:r>
            <a:r>
              <a:rPr lang="cs-CZ" sz="1200" dirty="0">
                <a:latin typeface="Helvetica Neue"/>
                <a:cs typeface="Helvetica Neue"/>
              </a:rPr>
              <a:t> E and B</a:t>
            </a:r>
            <a:r>
              <a:rPr lang="cs-CZ" sz="1200" spc="-20" dirty="0">
                <a:latin typeface="Helvetica Neue"/>
                <a:cs typeface="Helvetica Neue"/>
              </a:rPr>
              <a:t> </a:t>
            </a:r>
            <a:r>
              <a:rPr lang="cs-CZ" sz="1200" dirty="0" err="1">
                <a:latin typeface="Helvetica Neue"/>
                <a:cs typeface="Helvetica Neue"/>
              </a:rPr>
              <a:t>fields</a:t>
            </a:r>
            <a:endParaRPr lang="en-US" sz="1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418CC2-A245-9046-9BDC-78947FEF6656}"/>
              </a:ext>
            </a:extLst>
          </p:cNvPr>
          <p:cNvGrpSpPr/>
          <p:nvPr/>
        </p:nvGrpSpPr>
        <p:grpSpPr>
          <a:xfrm>
            <a:off x="40644" y="1568005"/>
            <a:ext cx="2197771" cy="1197988"/>
            <a:chOff x="11028" y="2014407"/>
            <a:chExt cx="2197771" cy="1197988"/>
          </a:xfrm>
        </p:grpSpPr>
        <p:sp>
          <p:nvSpPr>
            <p:cNvPr id="20" name="object 53">
              <a:extLst>
                <a:ext uri="{FF2B5EF4-FFF2-40B4-BE49-F238E27FC236}">
                  <a16:creationId xmlns:a16="http://schemas.microsoft.com/office/drawing/2014/main" id="{675EC686-F24A-A642-9493-44280F4B81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35" y="2014407"/>
              <a:ext cx="2163664" cy="11979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7DAADB-EA02-7041-B2A2-1A25CF9F0EB2}"/>
                </a:ext>
              </a:extLst>
            </p:cNvPr>
            <p:cNvSpPr txBox="1"/>
            <p:nvPr/>
          </p:nvSpPr>
          <p:spPr>
            <a:xfrm>
              <a:off x="11028" y="2566299"/>
              <a:ext cx="2920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/>
                <a:t>Pb</a:t>
              </a:r>
              <a:endParaRPr lang="en-US" sz="8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5E0BFA-204A-8E4B-AA3A-4D59C1DF126C}"/>
                </a:ext>
              </a:extLst>
            </p:cNvPr>
            <p:cNvSpPr txBox="1"/>
            <p:nvPr/>
          </p:nvSpPr>
          <p:spPr>
            <a:xfrm>
              <a:off x="1772595" y="2937237"/>
              <a:ext cx="2920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/>
                <a:t>Pb</a:t>
              </a:r>
              <a:endParaRPr lang="en-US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792979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70"/>
            <a:ext cx="8997950" cy="636746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200GeV: Centrality and charge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asymetry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75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83DF2A5-ABB1-AD49-875D-31EE510E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58" y="5020724"/>
            <a:ext cx="8664603" cy="128378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</a:t>
            </a:r>
            <a:r>
              <a:rPr lang="en-US" dirty="0" err="1"/>
              <a:t>Seminar@Institute</a:t>
            </a:r>
            <a:r>
              <a:rPr lang="en-US" dirty="0"/>
              <a:t> of Theoretical Physics and Astrophysics, Masaryk university, Brno, 9.11.2018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A0C352-3BFC-674B-920C-30FB321E012F}"/>
              </a:ext>
            </a:extLst>
          </p:cNvPr>
          <p:cNvGrpSpPr/>
          <p:nvPr/>
        </p:nvGrpSpPr>
        <p:grpSpPr>
          <a:xfrm>
            <a:off x="283196" y="651516"/>
            <a:ext cx="3807912" cy="3807913"/>
            <a:chOff x="283196" y="747386"/>
            <a:chExt cx="3807912" cy="3807913"/>
          </a:xfrm>
        </p:grpSpPr>
        <p:sp>
          <p:nvSpPr>
            <p:cNvPr id="12" name="AutoShape 2" descr="Dotted grid">
              <a:extLst>
                <a:ext uri="{FF2B5EF4-FFF2-40B4-BE49-F238E27FC236}">
                  <a16:creationId xmlns:a16="http://schemas.microsoft.com/office/drawing/2014/main" id="{44A6589E-CAEC-E246-B8E4-CE4542BC513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3196" y="747386"/>
              <a:ext cx="3807912" cy="3807913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ABF999-EFCF-F64B-8743-47F8C0D1F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62" t="2841" b="2773"/>
            <a:stretch/>
          </p:blipFill>
          <p:spPr>
            <a:xfrm>
              <a:off x="331982" y="784970"/>
              <a:ext cx="3710339" cy="37126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229D38-C09B-AB4A-965D-238E049451E5}"/>
                </a:ext>
              </a:extLst>
            </p:cNvPr>
            <p:cNvSpPr txBox="1"/>
            <p:nvPr/>
          </p:nvSpPr>
          <p:spPr>
            <a:xfrm>
              <a:off x="380326" y="4266759"/>
              <a:ext cx="2012146" cy="2308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STAR Coll., </a:t>
              </a:r>
              <a:r>
                <a:rPr lang="en-US" sz="900" dirty="0" err="1"/>
                <a:t>Phys.Rev</a:t>
              </a:r>
              <a:r>
                <a:rPr lang="en-US" sz="900" dirty="0"/>
                <a:t>. C98(2018)014910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3E91E9-A92B-2347-8E79-4220EF4765B1}"/>
              </a:ext>
            </a:extLst>
          </p:cNvPr>
          <p:cNvGrpSpPr/>
          <p:nvPr/>
        </p:nvGrpSpPr>
        <p:grpSpPr>
          <a:xfrm>
            <a:off x="5190038" y="651516"/>
            <a:ext cx="3807912" cy="3152383"/>
            <a:chOff x="5189949" y="839244"/>
            <a:chExt cx="3807912" cy="3152383"/>
          </a:xfrm>
        </p:grpSpPr>
        <p:sp>
          <p:nvSpPr>
            <p:cNvPr id="10" name="AutoShape 2" descr="Dotted grid">
              <a:extLst>
                <a:ext uri="{FF2B5EF4-FFF2-40B4-BE49-F238E27FC236}">
                  <a16:creationId xmlns:a16="http://schemas.microsoft.com/office/drawing/2014/main" id="{9169188C-DBC4-3C4C-883E-C80F93F7A9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89949" y="839244"/>
              <a:ext cx="3807912" cy="3152383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/>
              <a:endParaRPr lang="en-US" sz="135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6A9E42-3748-4045-90B8-0DE6FDE1C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53" b="2527"/>
            <a:stretch/>
          </p:blipFill>
          <p:spPr>
            <a:xfrm>
              <a:off x="5281405" y="895672"/>
              <a:ext cx="3672459" cy="30505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12010D-2AA0-4A49-A228-BE8961C9B0CA}"/>
                </a:ext>
              </a:extLst>
            </p:cNvPr>
            <p:cNvSpPr txBox="1"/>
            <p:nvPr/>
          </p:nvSpPr>
          <p:spPr>
            <a:xfrm>
              <a:off x="5365223" y="3708581"/>
              <a:ext cx="2029307" cy="2308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STAR Coll., </a:t>
              </a:r>
              <a:r>
                <a:rPr lang="en-US" sz="900" dirty="0" err="1"/>
                <a:t>Phys.Rev</a:t>
              </a:r>
              <a:r>
                <a:rPr lang="en-US" sz="900" dirty="0"/>
                <a:t>. C98(2018)014910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6BDF200-AB12-6742-B815-1BEBF4971551}"/>
              </a:ext>
            </a:extLst>
          </p:cNvPr>
          <p:cNvSpPr/>
          <p:nvPr/>
        </p:nvSpPr>
        <p:spPr>
          <a:xfrm>
            <a:off x="106472" y="4407225"/>
            <a:ext cx="4093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buFont typeface="Arial"/>
              <a:buChar char="•"/>
            </a:pPr>
            <a:r>
              <a:rPr lang="cs-CZ" sz="1400" dirty="0" err="1"/>
              <a:t>Polarization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larger</a:t>
            </a:r>
            <a:r>
              <a:rPr lang="cs-CZ" sz="1400" dirty="0"/>
              <a:t> in more </a:t>
            </a:r>
            <a:r>
              <a:rPr lang="cs-CZ" sz="1400" dirty="0" err="1"/>
              <a:t>peripheral</a:t>
            </a:r>
            <a:r>
              <a:rPr lang="cs-CZ" sz="1400" dirty="0"/>
              <a:t> </a:t>
            </a:r>
            <a:r>
              <a:rPr lang="cs-CZ" sz="1400" dirty="0" err="1"/>
              <a:t>collisions</a:t>
            </a:r>
            <a:r>
              <a:rPr lang="cs-CZ" sz="1400" dirty="0"/>
              <a:t> - </a:t>
            </a:r>
            <a:r>
              <a:rPr lang="cs-CZ" sz="1400" dirty="0" err="1"/>
              <a:t>expected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an</a:t>
            </a:r>
            <a:r>
              <a:rPr lang="cs-CZ" sz="1400" dirty="0"/>
              <a:t> </a:t>
            </a:r>
            <a:r>
              <a:rPr lang="cs-CZ" sz="1400" dirty="0" err="1"/>
              <a:t>increase</a:t>
            </a:r>
            <a:r>
              <a:rPr lang="cs-CZ" sz="1400" dirty="0"/>
              <a:t> in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thermal</a:t>
            </a:r>
            <a:r>
              <a:rPr lang="cs-CZ" sz="1400" dirty="0"/>
              <a:t> </a:t>
            </a:r>
            <a:r>
              <a:rPr lang="cs-CZ" sz="1400" dirty="0" err="1"/>
              <a:t>vorticity</a:t>
            </a:r>
            <a:r>
              <a:rPr lang="cs-CZ" sz="1400" dirty="0"/>
              <a:t>.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9D651F-2FE7-944C-AD49-C29827AA28CE}"/>
              </a:ext>
            </a:extLst>
          </p:cNvPr>
          <p:cNvSpPr/>
          <p:nvPr/>
        </p:nvSpPr>
        <p:spPr>
          <a:xfrm>
            <a:off x="4860029" y="3803899"/>
            <a:ext cx="40939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cs-CZ" sz="1400" dirty="0" err="1"/>
              <a:t>Event</a:t>
            </a:r>
            <a:r>
              <a:rPr lang="cs-CZ" sz="1400" dirty="0"/>
              <a:t> </a:t>
            </a:r>
            <a:r>
              <a:rPr lang="cs-CZ" sz="1400" dirty="0" err="1"/>
              <a:t>charge</a:t>
            </a:r>
            <a:r>
              <a:rPr lang="cs-CZ" sz="1400" dirty="0"/>
              <a:t> </a:t>
            </a:r>
            <a:r>
              <a:rPr lang="cs-CZ" sz="1400" dirty="0" err="1"/>
              <a:t>asymmetry:A</a:t>
            </a:r>
            <a:r>
              <a:rPr lang="cs-CZ" sz="1400" baseline="-25000" dirty="0" err="1"/>
              <a:t>ch</a:t>
            </a:r>
            <a:r>
              <a:rPr lang="cs-CZ" sz="1400" dirty="0"/>
              <a:t>=⟨N</a:t>
            </a:r>
            <a:r>
              <a:rPr lang="cs-CZ" sz="1400" baseline="-25000" dirty="0"/>
              <a:t>+ </a:t>
            </a:r>
            <a:r>
              <a:rPr lang="cs-CZ" sz="1400" dirty="0"/>
              <a:t>- N</a:t>
            </a:r>
            <a:r>
              <a:rPr lang="cs-CZ" sz="1400" baseline="-25000" dirty="0"/>
              <a:t>-</a:t>
            </a:r>
            <a:r>
              <a:rPr lang="cs-CZ" sz="1400" dirty="0"/>
              <a:t>⟩/ ⟨N</a:t>
            </a:r>
            <a:r>
              <a:rPr lang="cs-CZ" sz="1400" baseline="-25000" dirty="0"/>
              <a:t>+ </a:t>
            </a:r>
            <a:r>
              <a:rPr lang="cs-CZ" sz="1400" dirty="0"/>
              <a:t>+ N</a:t>
            </a:r>
            <a:r>
              <a:rPr lang="cs-CZ" sz="1400" baseline="-25000" dirty="0"/>
              <a:t>-</a:t>
            </a:r>
            <a:r>
              <a:rPr lang="cs-CZ" sz="1400" dirty="0"/>
              <a:t>⟩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Difference in the slopes is 1-2𝝈 effect.</a:t>
            </a:r>
          </a:p>
          <a:p>
            <a:pPr marL="177800" indent="-177800">
              <a:buFont typeface="Arial"/>
              <a:buChar char="•"/>
            </a:pPr>
            <a:r>
              <a:rPr lang="en-US" sz="1400" dirty="0"/>
              <a:t>May indicate contribution from anomalous chiral effect producing axial current </a:t>
            </a:r>
            <a:r>
              <a:rPr lang="en-US" sz="1400" b="1" dirty="0"/>
              <a:t>J</a:t>
            </a:r>
            <a:r>
              <a:rPr lang="en-US" sz="1400" b="1" baseline="-25000" dirty="0"/>
              <a:t>5</a:t>
            </a:r>
            <a:r>
              <a:rPr lang="en-US" sz="1400" dirty="0"/>
              <a:t>∼e 𝝁</a:t>
            </a:r>
            <a:r>
              <a:rPr lang="en-US" sz="1400" baseline="-25000" dirty="0"/>
              <a:t>V</a:t>
            </a:r>
            <a:r>
              <a:rPr lang="en-US" sz="1400" b="1" dirty="0"/>
              <a:t>B</a:t>
            </a:r>
            <a:r>
              <a:rPr lang="en-US" sz="1400" dirty="0"/>
              <a:t>.</a:t>
            </a:r>
          </a:p>
        </p:txBody>
      </p:sp>
      <p:pic>
        <p:nvPicPr>
          <p:cNvPr id="21" name="Picture 20" descr="STAR-logo-base-red.gif">
            <a:extLst>
              <a:ext uri="{FF2B5EF4-FFF2-40B4-BE49-F238E27FC236}">
                <a16:creationId xmlns:a16="http://schemas.microsoft.com/office/drawing/2014/main" id="{1D833533-EB19-6948-86D1-D66587797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3060" cy="67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26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C0F8E-0F92-6E49-842E-F59435A5D51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758" y="5022647"/>
            <a:ext cx="8735583" cy="12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218AF-66E0-1F47-8FD9-4AC458FC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285F80-4EFC-4345-8472-D3E7B9E9D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0000"/>
          <a:lstStyle/>
          <a:p>
            <a:pPr algn="l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Surviving the tyranny of asymptotic freedom</a:t>
            </a:r>
            <a:r>
              <a:rPr lang="en-US" baseline="30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*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41D2F9A-8B6D-D640-A068-474E37065C90}"/>
              </a:ext>
            </a:extLst>
          </p:cNvPr>
          <p:cNvSpPr txBox="1"/>
          <p:nvPr/>
        </p:nvSpPr>
        <p:spPr>
          <a:xfrm>
            <a:off x="399961" y="1020572"/>
            <a:ext cx="5498783" cy="4080643"/>
          </a:xfrm>
          <a:prstGeom prst="rect">
            <a:avLst/>
          </a:prstGeom>
          <a:noFill/>
        </p:spPr>
        <p:txBody>
          <a:bodyPr wrap="square" lIns="0" tIns="0" rIns="0" bIns="30772" rtlCol="0">
            <a:spAutoFit/>
          </a:bodyPr>
          <a:lstStyle/>
          <a:p>
            <a:pPr>
              <a:lnSpc>
                <a:spcPts val="2356"/>
              </a:lnSpc>
              <a:tabLst>
                <a:tab pos="76930" algn="l"/>
                <a:tab pos="264980" algn="l"/>
              </a:tabLst>
            </a:pPr>
            <a:r>
              <a:rPr lang="en-US" altLang="zh-CN" sz="2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The conceptual beauty of asymptotic freedom was (is) hugely prejudicial for the QCD phase transition:</a:t>
            </a:r>
          </a:p>
          <a:p>
            <a:pPr>
              <a:lnSpc>
                <a:spcPts val="2356"/>
              </a:lnSpc>
              <a:tabLst>
                <a:tab pos="76930" algn="l"/>
                <a:tab pos="264980" algn="l"/>
              </a:tabLst>
            </a:pPr>
            <a:endParaRPr lang="en-US" altLang="zh-CN" sz="2400" dirty="0">
              <a:solidFill>
                <a:srgbClr val="0000CC"/>
              </a:solidFill>
              <a:cs typeface="Times New Roman" pitchFamily="18" charset="0"/>
            </a:endParaRPr>
          </a:p>
          <a:p>
            <a:pPr>
              <a:lnSpc>
                <a:spcPts val="2962"/>
              </a:lnSpc>
              <a:tabLst>
                <a:tab pos="76930" algn="l"/>
                <a:tab pos="264980" algn="l"/>
              </a:tabLst>
            </a:pPr>
            <a:r>
              <a:rPr lang="en-US" altLang="zh-CN" sz="2000" dirty="0">
                <a:cs typeface="Times New Roman" pitchFamily="18" charset="0"/>
              </a:rPr>
              <a:t>Rather than ice melting to liquid water</a:t>
            </a:r>
          </a:p>
          <a:p>
            <a:pPr>
              <a:lnSpc>
                <a:spcPts val="673"/>
              </a:lnSpc>
            </a:pPr>
            <a:endParaRPr lang="en-US" altLang="zh-CN" sz="2000" dirty="0"/>
          </a:p>
          <a:p>
            <a:pPr>
              <a:lnSpc>
                <a:spcPts val="673"/>
              </a:lnSpc>
            </a:pPr>
            <a:endParaRPr lang="en-US" altLang="zh-CN" sz="2000" dirty="0"/>
          </a:p>
          <a:p>
            <a:pPr>
              <a:lnSpc>
                <a:spcPts val="673"/>
              </a:lnSpc>
            </a:pPr>
            <a:endParaRPr lang="en-US" altLang="zh-CN" sz="2000" dirty="0"/>
          </a:p>
          <a:p>
            <a:pPr>
              <a:lnSpc>
                <a:spcPts val="673"/>
              </a:lnSpc>
            </a:pPr>
            <a:endParaRPr lang="en-US" altLang="zh-CN" sz="2000" dirty="0"/>
          </a:p>
          <a:p>
            <a:pPr>
              <a:lnSpc>
                <a:spcPts val="673"/>
              </a:lnSpc>
            </a:pPr>
            <a:endParaRPr lang="en-US" altLang="zh-CN" sz="2000" dirty="0"/>
          </a:p>
          <a:p>
            <a:pPr>
              <a:lnSpc>
                <a:spcPts val="673"/>
              </a:lnSpc>
            </a:pPr>
            <a:endParaRPr lang="en-US" altLang="zh-CN" sz="2000" dirty="0"/>
          </a:p>
          <a:p>
            <a:pPr>
              <a:lnSpc>
                <a:spcPts val="2962"/>
              </a:lnSpc>
              <a:tabLst>
                <a:tab pos="76930" algn="l"/>
                <a:tab pos="264980" algn="l"/>
              </a:tabLst>
            </a:pPr>
            <a:r>
              <a:rPr lang="en-US" altLang="zh-CN" sz="2000" dirty="0">
                <a:cs typeface="Times New Roman" pitchFamily="18" charset="0"/>
              </a:rPr>
              <a:t>Thought it would be like the sublimation  of  frozen CO</a:t>
            </a:r>
            <a:r>
              <a:rPr lang="en-US" altLang="zh-CN" sz="2000" baseline="-25000" dirty="0">
                <a:cs typeface="Times New Roman" pitchFamily="18" charset="0"/>
              </a:rPr>
              <a:t>2</a:t>
            </a:r>
            <a:r>
              <a:rPr lang="en-US" altLang="zh-CN" sz="2000" dirty="0">
                <a:cs typeface="Times New Roman" pitchFamily="18" charset="0"/>
              </a:rPr>
              <a:t> to gas,  </a:t>
            </a:r>
            <a:r>
              <a:rPr lang="en-US" altLang="zh-CN" sz="2000" dirty="0" err="1">
                <a:cs typeface="Times New Roman" pitchFamily="18" charset="0"/>
              </a:rPr>
              <a:t>i.e</a:t>
            </a:r>
            <a:r>
              <a:rPr lang="en-US" altLang="zh-CN" sz="2000" dirty="0">
                <a:cs typeface="Times New Roman" pitchFamily="18" charset="0"/>
              </a:rPr>
              <a:t>, QCD phase transformation like “sublimation” of (p,n) ➔ (</a:t>
            </a:r>
            <a:r>
              <a:rPr lang="en-US" altLang="zh-CN" sz="2000" dirty="0" err="1">
                <a:cs typeface="Times New Roman" pitchFamily="18" charset="0"/>
              </a:rPr>
              <a:t>q,g</a:t>
            </a:r>
            <a:r>
              <a:rPr lang="en-US" altLang="zh-CN" sz="2000" dirty="0">
                <a:cs typeface="Times New Roman" pitchFamily="18" charset="0"/>
              </a:rPr>
              <a:t>)</a:t>
            </a:r>
          </a:p>
          <a:p>
            <a:pPr>
              <a:lnSpc>
                <a:spcPts val="2962"/>
              </a:lnSpc>
              <a:tabLst>
                <a:tab pos="76930" algn="l"/>
                <a:tab pos="264980" algn="l"/>
              </a:tabLst>
            </a:pPr>
            <a:endParaRPr lang="en-US" altLang="zh-CN" sz="2000" dirty="0">
              <a:cs typeface="Times New Roman" pitchFamily="18" charset="0"/>
            </a:endParaRPr>
          </a:p>
          <a:p>
            <a:pPr>
              <a:lnSpc>
                <a:spcPts val="2962"/>
              </a:lnSpc>
              <a:tabLst>
                <a:tab pos="76930" algn="l"/>
                <a:tab pos="264980" algn="l"/>
              </a:tabLst>
            </a:pPr>
            <a:r>
              <a:rPr lang="en-US" altLang="zh-CN" sz="1000" dirty="0">
                <a:cs typeface="Times New Roman" pitchFamily="18" charset="0"/>
              </a:rPr>
              <a:t>*) Slide adapted from Bill </a:t>
            </a:r>
            <a:r>
              <a:rPr lang="en-US" altLang="zh-CN" sz="1000" dirty="0" err="1">
                <a:cs typeface="Times New Roman" pitchFamily="18" charset="0"/>
              </a:rPr>
              <a:t>Zajc</a:t>
            </a:r>
            <a:endParaRPr lang="en-US" altLang="zh-CN" sz="1000" dirty="0">
              <a:cs typeface="Times New Roman" pitchFamily="18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D8A5292-16BC-D548-8B07-B19CF349C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5227" t="13566" r="-601" b="-13566"/>
          <a:stretch/>
        </p:blipFill>
        <p:spPr bwMode="auto">
          <a:xfrm>
            <a:off x="5945687" y="939174"/>
            <a:ext cx="2211532" cy="4555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5748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What we found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8430-31EE-2041-88D6-7D4CC31ACAB7}" type="slidenum">
              <a:rPr lang="en-US" smtClean="0"/>
              <a:t>9</a:t>
            </a:fld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771" y="916423"/>
            <a:ext cx="3030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Lattice QCD: </a:t>
            </a:r>
          </a:p>
          <a:p>
            <a:r>
              <a:rPr lang="en-US" strike="dblStrike" dirty="0"/>
              <a:t>weakly-interacting parton gas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50781" y="2249501"/>
            <a:ext cx="3912034" cy="2732771"/>
            <a:chOff x="239629" y="2223032"/>
            <a:chExt cx="3912034" cy="2732771"/>
          </a:xfrm>
        </p:grpSpPr>
        <p:sp>
          <p:nvSpPr>
            <p:cNvPr id="33" name="Rounded Rectangle 32"/>
            <p:cNvSpPr/>
            <p:nvPr/>
          </p:nvSpPr>
          <p:spPr>
            <a:xfrm>
              <a:off x="239629" y="2236883"/>
              <a:ext cx="3907214" cy="2718920"/>
            </a:xfrm>
            <a:prstGeom prst="roundRect">
              <a:avLst>
                <a:gd name="adj" fmla="val 42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4328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8" name="Picture 27" descr="Untitled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194" y="2271677"/>
              <a:ext cx="3496857" cy="2612592"/>
            </a:xfrm>
            <a:prstGeom prst="roundRect">
              <a:avLst>
                <a:gd name="adj" fmla="val 10498"/>
              </a:avLst>
            </a:prstGeom>
          </p:spPr>
        </p:pic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 rot="5400000">
              <a:off x="2964641" y="3304923"/>
              <a:ext cx="2127824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defTabSz="454328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F. </a:t>
              </a:r>
              <a:r>
                <a:rPr lang="en-US" sz="1000" dirty="0" err="1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Karsch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,  arXiv:0711.0656 [</a:t>
              </a:r>
              <a:r>
                <a:rPr lang="en-US" sz="1000" dirty="0" err="1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hep-lat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]</a:t>
              </a:r>
              <a:endParaRPr lang="en-US" sz="1600" dirty="0">
                <a:solidFill>
                  <a:srgbClr val="000000"/>
                </a:solidFill>
                <a:latin typeface="Courier" charset="0"/>
                <a:ea typeface="+mn-ea"/>
                <a:cs typeface="+mn-cs"/>
              </a:endParaRPr>
            </a:p>
          </p:txBody>
        </p:sp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9662147"/>
                </p:ext>
              </p:extLst>
            </p:nvPr>
          </p:nvGraphicFramePr>
          <p:xfrm>
            <a:off x="847121" y="2379803"/>
            <a:ext cx="323265" cy="5095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95" name="Equation" r:id="rId5" imgW="241300" imgH="393700" progId="Equation.DSMT4">
                    <p:embed/>
                  </p:oleObj>
                </mc:Choice>
                <mc:Fallback>
                  <p:oleObj name="Equation" r:id="rId5" imgW="241300" imgH="393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47121" y="2379803"/>
                          <a:ext cx="323265" cy="5095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 Box 5"/>
            <p:cNvSpPr txBox="1">
              <a:spLocks noChangeArrowheads="1"/>
            </p:cNvSpPr>
            <p:nvPr/>
          </p:nvSpPr>
          <p:spPr bwMode="auto">
            <a:xfrm rot="16200000">
              <a:off x="-856976" y="3328330"/>
              <a:ext cx="251837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4328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prstClr val="black"/>
                  </a:solidFill>
                  <a:latin typeface="Times New Roman" pitchFamily="-106" charset="0"/>
                  <a:ea typeface="+mn-ea"/>
                  <a:cs typeface="+mn-cs"/>
                </a:rPr>
                <a:t>~ Thermodynamic degeneracy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2185906" y="2711928"/>
              <a:ext cx="651838" cy="110952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490298" y="3778885"/>
              <a:ext cx="2068482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strike="dblStrike" dirty="0">
                  <a:solidFill>
                    <a:srgbClr val="0000FF"/>
                  </a:solidFill>
                </a:rPr>
                <a:t>ideal non-interacting gas?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98277" y="110248"/>
            <a:ext cx="3034799" cy="2170490"/>
            <a:chOff x="5798276" y="110248"/>
            <a:chExt cx="3034799" cy="2170490"/>
          </a:xfrm>
        </p:grpSpPr>
        <p:sp>
          <p:nvSpPr>
            <p:cNvPr id="48" name="AutoShape 7"/>
            <p:cNvSpPr>
              <a:spLocks/>
            </p:cNvSpPr>
            <p:nvPr/>
          </p:nvSpPr>
          <p:spPr bwMode="auto">
            <a:xfrm>
              <a:off x="5798276" y="110248"/>
              <a:ext cx="3034799" cy="2170490"/>
            </a:xfrm>
            <a:prstGeom prst="roundRect">
              <a:avLst>
                <a:gd name="adj" fmla="val 6125"/>
              </a:avLst>
            </a:prstGeom>
            <a:solidFill>
              <a:srgbClr val="000000">
                <a:alpha val="35000"/>
              </a:srgbClr>
            </a:solidFill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chemeClr val="bg2">
                  <a:alpha val="78000"/>
                </a:schemeClr>
              </a:outerShdw>
            </a:effectLst>
          </p:spPr>
          <p:txBody>
            <a:bodyPr lIns="0" tIns="0" rIns="0" bIns="0"/>
            <a:lstStyle/>
            <a:p>
              <a:pPr defTabSz="908647">
                <a:defRPr/>
              </a:pPr>
              <a:endParaRPr lang="en-US" dirty="0">
                <a:solidFill>
                  <a:srgbClr val="00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49" name="Rectangle 8"/>
            <p:cNvSpPr>
              <a:spLocks/>
            </p:cNvSpPr>
            <p:nvPr/>
          </p:nvSpPr>
          <p:spPr bwMode="auto">
            <a:xfrm>
              <a:off x="7315676" y="164351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08647"/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2" name="Picture 10"/>
            <p:cNvPicPr>
              <a:picLocks noChangeArrowheads="1"/>
            </p:cNvPicPr>
            <p:nvPr/>
          </p:nvPicPr>
          <p:blipFill>
            <a:blip r:embed="rId7" cstate="screen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621" y="300402"/>
              <a:ext cx="2888249" cy="1895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" name="Picture 53" descr="Untitled.png"/>
          <p:cNvPicPr>
            <a:picLocks noChangeAspect="1"/>
          </p:cNvPicPr>
          <p:nvPr/>
        </p:nvPicPr>
        <p:blipFill>
          <a:blip r:embed="rId8" cstate="screen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68" y="505907"/>
            <a:ext cx="2450015" cy="17788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411867" y="2338881"/>
            <a:ext cx="3590627" cy="2594488"/>
            <a:chOff x="4599054" y="2338879"/>
            <a:chExt cx="3590627" cy="2594488"/>
          </a:xfrm>
        </p:grpSpPr>
        <p:sp>
          <p:nvSpPr>
            <p:cNvPr id="27" name="Rounded Rectangle 26"/>
            <p:cNvSpPr/>
            <p:nvPr/>
          </p:nvSpPr>
          <p:spPr>
            <a:xfrm>
              <a:off x="4599054" y="2369193"/>
              <a:ext cx="3590626" cy="2564174"/>
            </a:xfrm>
            <a:prstGeom prst="roundRect">
              <a:avLst>
                <a:gd name="adj" fmla="val 42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4328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30" descr="try2.png"/>
            <p:cNvPicPr>
              <a:picLocks noChangeAspect="1"/>
            </p:cNvPicPr>
            <p:nvPr/>
          </p:nvPicPr>
          <p:blipFill>
            <a:blip r:embed="rId9" cstate="screen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107" y="2369193"/>
              <a:ext cx="3386574" cy="2450272"/>
            </a:xfrm>
            <a:prstGeom prst="roundRect">
              <a:avLst>
                <a:gd name="adj" fmla="val 10326"/>
              </a:avLst>
            </a:prstGeom>
          </p:spPr>
        </p:pic>
        <p:sp>
          <p:nvSpPr>
            <p:cNvPr id="38" name="Text Box 5"/>
            <p:cNvSpPr txBox="1">
              <a:spLocks noChangeArrowheads="1"/>
            </p:cNvSpPr>
            <p:nvPr/>
          </p:nvSpPr>
          <p:spPr bwMode="auto">
            <a:xfrm rot="16200000">
              <a:off x="3586434" y="3444177"/>
              <a:ext cx="2518373" cy="307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4328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  <a:latin typeface="Times New Roman" pitchFamily="-106" charset="0"/>
                  <a:ea typeface="+mn-ea"/>
                  <a:cs typeface="+mn-cs"/>
                </a:rPr>
                <a:t>Thermodynamic degeneracy</a:t>
              </a:r>
            </a:p>
          </p:txBody>
        </p:sp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5262520" y="4179950"/>
              <a:ext cx="2621691" cy="276999"/>
            </a:xfrm>
            <a:prstGeom prst="rect">
              <a:avLst/>
            </a:prstGeom>
            <a:noFill/>
            <a:ln w="508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4328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srgbClr val="D9D9D9"/>
                  </a:solidFill>
                  <a:latin typeface="Times New Roman" pitchFamily="-106" charset="0"/>
                  <a:ea typeface="+mn-ea"/>
                  <a:cs typeface="+mn-cs"/>
                </a:rPr>
                <a:t>The Early Universe</a:t>
              </a:r>
              <a:r>
                <a:rPr lang="en-US" sz="1200" b="1" dirty="0">
                  <a:solidFill>
                    <a:srgbClr val="D9D9D9"/>
                  </a:solidFill>
                  <a:latin typeface="Times New Roman" pitchFamily="-106" charset="0"/>
                  <a:ea typeface="+mn-ea"/>
                  <a:cs typeface="+mn-cs"/>
                </a:rPr>
                <a:t>, Kolb &amp; Turner</a:t>
              </a:r>
              <a:endParaRPr lang="en-US" sz="1200" dirty="0">
                <a:solidFill>
                  <a:srgbClr val="D9D9D9"/>
                </a:solidFill>
                <a:latin typeface="Times New Roman" pitchFamily="-106" charset="0"/>
                <a:ea typeface="+mn-ea"/>
                <a:cs typeface="+mn-cs"/>
              </a:endParaRPr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 flipH="1">
              <a:off x="6573366" y="2992049"/>
              <a:ext cx="450297" cy="180237"/>
            </a:xfrm>
            <a:prstGeom prst="line">
              <a:avLst/>
            </a:prstGeom>
            <a:noFill/>
            <a:ln w="38100" cmpd="sng">
              <a:solidFill>
                <a:schemeClr val="bg1">
                  <a:lumMod val="75000"/>
                </a:schemeClr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4328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6427717" y="2597598"/>
              <a:ext cx="1562233" cy="30777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4328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D9D9D9"/>
                  </a:solidFill>
                  <a:latin typeface="Arial Rounded MT Bold" pitchFamily="-106" charset="0"/>
                  <a:ea typeface="+mn-ea"/>
                  <a:cs typeface="+mn-cs"/>
                </a:rPr>
                <a:t>QCD Transition</a:t>
              </a:r>
            </a:p>
          </p:txBody>
        </p:sp>
      </p:grpSp>
      <p:grpSp>
        <p:nvGrpSpPr>
          <p:cNvPr id="35" name="Group 26"/>
          <p:cNvGrpSpPr>
            <a:grpSpLocks/>
          </p:cNvGrpSpPr>
          <p:nvPr/>
        </p:nvGrpSpPr>
        <p:grpSpPr bwMode="auto">
          <a:xfrm>
            <a:off x="146539" y="1612327"/>
            <a:ext cx="1676549" cy="1587878"/>
            <a:chOff x="2928" y="912"/>
            <a:chExt cx="2380" cy="1914"/>
          </a:xfrm>
        </p:grpSpPr>
        <p:pic>
          <p:nvPicPr>
            <p:cNvPr id="36" name="Picture 27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912"/>
              <a:ext cx="2380" cy="19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7" name="Picture 28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440"/>
              <a:ext cx="700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9" name="Group 32"/>
          <p:cNvGrpSpPr>
            <a:grpSpLocks/>
          </p:cNvGrpSpPr>
          <p:nvPr/>
        </p:nvGrpSpPr>
        <p:grpSpPr bwMode="auto">
          <a:xfrm>
            <a:off x="5796339" y="228258"/>
            <a:ext cx="3083048" cy="2012788"/>
            <a:chOff x="2832" y="864"/>
            <a:chExt cx="2601" cy="1820"/>
          </a:xfrm>
        </p:grpSpPr>
        <p:pic>
          <p:nvPicPr>
            <p:cNvPr id="44" name="Picture 33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864"/>
              <a:ext cx="2601" cy="18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6" name="Picture 34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632"/>
              <a:ext cx="355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5" name="Group 29"/>
          <p:cNvGrpSpPr>
            <a:grpSpLocks/>
          </p:cNvGrpSpPr>
          <p:nvPr/>
        </p:nvGrpSpPr>
        <p:grpSpPr bwMode="auto">
          <a:xfrm>
            <a:off x="5148363" y="2141178"/>
            <a:ext cx="3170427" cy="1904368"/>
            <a:chOff x="288" y="1728"/>
            <a:chExt cx="2400" cy="1507"/>
          </a:xfrm>
        </p:grpSpPr>
        <p:pic>
          <p:nvPicPr>
            <p:cNvPr id="56" name="Picture 30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728"/>
              <a:ext cx="2400" cy="150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7" name="Picture 3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160"/>
              <a:ext cx="1060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8" name="Group 23"/>
          <p:cNvGrpSpPr>
            <a:grpSpLocks/>
          </p:cNvGrpSpPr>
          <p:nvPr/>
        </p:nvGrpSpPr>
        <p:grpSpPr bwMode="auto">
          <a:xfrm>
            <a:off x="5706982" y="3931177"/>
            <a:ext cx="3358368" cy="1102562"/>
            <a:chOff x="240" y="864"/>
            <a:chExt cx="2557" cy="856"/>
          </a:xfrm>
        </p:grpSpPr>
        <p:pic>
          <p:nvPicPr>
            <p:cNvPr id="59" name="Picture 2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864"/>
              <a:ext cx="2557" cy="8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0" name="Picture 2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04"/>
              <a:ext cx="87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1" name="Picture 60" descr="File Sep 01, 08 34 29.jpeg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909" y="152468"/>
            <a:ext cx="1831921" cy="1983705"/>
          </a:xfrm>
          <a:prstGeom prst="roundRect">
            <a:avLst>
              <a:gd name="adj" fmla="val 10839"/>
            </a:avLst>
          </a:prstGeom>
          <a:ln w="28575" cmpd="sng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1759" y="24235"/>
            <a:ext cx="9132241" cy="4867797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</a:rPr>
              <a:t>1) </a:t>
            </a:r>
            <a:r>
              <a:rPr lang="en-US" b="1" u="sng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</a:rPr>
              <a:t>Quenching</a:t>
            </a:r>
          </a:p>
          <a:p>
            <a:r>
              <a:rPr lang="en-US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</a:rPr>
              <a:t>All hard hadronic process are strongly quenched</a:t>
            </a:r>
          </a:p>
          <a:p>
            <a:r>
              <a:rPr lang="en-US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</a:rPr>
              <a:t>                                      </a:t>
            </a:r>
          </a:p>
          <a:p>
            <a:r>
              <a:rPr lang="en-US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</a:rPr>
              <a:t>2) </a:t>
            </a:r>
            <a:r>
              <a:rPr lang="en-US" b="1" u="sng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</a:rPr>
              <a:t>Flow</a:t>
            </a:r>
          </a:p>
          <a:p>
            <a:r>
              <a:rPr lang="en-US" b="1" dirty="0" err="1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</a:rPr>
              <a:t>Panta</a:t>
            </a:r>
            <a:r>
              <a:rPr lang="en-US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</a:rPr>
              <a:t> </a:t>
            </a:r>
            <a:r>
              <a:rPr lang="en-US" b="1" dirty="0" err="1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</a:rPr>
              <a:t>rhei</a:t>
            </a:r>
            <a:r>
              <a:rPr lang="en-US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</a:rPr>
              <a:t>: All soft particles emerge from the common flow field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3032" y="1280219"/>
            <a:ext cx="8992520" cy="2585323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2000" dirty="0"/>
              <a:t>The lattice calculations were not wrong.  Our physical understanding based on them was wrong (weakly </a:t>
            </a:r>
            <a:r>
              <a:rPr lang="en-US" sz="2000" dirty="0" err="1"/>
              <a:t>vs</a:t>
            </a:r>
            <a:r>
              <a:rPr lang="en-US" sz="2000" dirty="0"/>
              <a:t> strongly coupled).</a:t>
            </a:r>
          </a:p>
          <a:p>
            <a:pPr marL="631825" lvl="1" indent="-174625">
              <a:buFont typeface="Arial"/>
              <a:buChar char="•"/>
            </a:pPr>
            <a:r>
              <a:rPr lang="en-US" sz="1600" dirty="0"/>
              <a:t>detailed experimental probes dislodged our misconceptions</a:t>
            </a:r>
          </a:p>
          <a:p>
            <a:pPr marL="174625" indent="-174625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Hydro treatment is now a crucial element of H.I.C. Standard Model</a:t>
            </a:r>
            <a:r>
              <a:rPr lang="en-US" sz="2000" baseline="30000" dirty="0"/>
              <a:t>*</a:t>
            </a:r>
            <a:endParaRPr lang="en-US" sz="2000" dirty="0"/>
          </a:p>
          <a:p>
            <a:pPr marL="631825" lvl="1" indent="-174625">
              <a:buFont typeface="Arial"/>
              <a:buChar char="•"/>
            </a:pPr>
            <a:r>
              <a:rPr lang="en-US" sz="1600" dirty="0"/>
              <a:t>Access to Equation of State, transport coefficients, time evolution</a:t>
            </a:r>
            <a:endParaRPr lang="en-US" sz="2000" b="1" dirty="0">
              <a:solidFill>
                <a:srgbClr val="FF0000"/>
              </a:solidFill>
            </a:endParaRPr>
          </a:p>
          <a:p>
            <a:pPr marL="174625" indent="-174625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We must continue to subject our new paradigm to detailed experimental scrutiny</a:t>
            </a:r>
          </a:p>
          <a:p>
            <a:pPr marL="174625" indent="-174625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Even assuming hydro: Do we sufficiently understand the fluid structure?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7DD90-76AC-664F-AF1D-9916A408B5D1}"/>
              </a:ext>
            </a:extLst>
          </p:cNvPr>
          <p:cNvSpPr txBox="1"/>
          <p:nvPr/>
        </p:nvSpPr>
        <p:spPr>
          <a:xfrm>
            <a:off x="147210" y="4500127"/>
            <a:ext cx="8462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n w="17780" cmpd="sng">
                  <a:noFill/>
                  <a:prstDash val="solid"/>
                  <a:miter lim="800000"/>
                </a:ln>
              </a:rPr>
              <a:t>*) </a:t>
            </a:r>
            <a:r>
              <a:rPr lang="en-US" sz="1400" b="1" i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</a:rPr>
              <a:t>All hard hadronic process are strongly quenched, all soft particles emerge from the common flow field </a:t>
            </a:r>
            <a:endParaRPr lang="cs-CZ" sz="1400" i="1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B57D628-5056-2547-A5B5-82F354E7D8DD}"/>
              </a:ext>
            </a:extLst>
          </p:cNvPr>
          <p:cNvSpPr txBox="1"/>
          <p:nvPr/>
        </p:nvSpPr>
        <p:spPr>
          <a:xfrm>
            <a:off x="115696" y="3946005"/>
            <a:ext cx="8493860" cy="307777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Edward Shuryak</a:t>
            </a:r>
            <a:r>
              <a:rPr lang="en-US" sz="1400" dirty="0"/>
              <a:t>, </a:t>
            </a:r>
            <a:r>
              <a:rPr lang="en-US" sz="1400" b="1" i="1" dirty="0"/>
              <a:t>Strongly coupled quark-gluon plasma in heavy ion collisions</a:t>
            </a:r>
            <a:r>
              <a:rPr lang="en-US" sz="1400" b="1" dirty="0"/>
              <a:t>,  </a:t>
            </a:r>
            <a:r>
              <a:rPr lang="en-US" sz="1400" b="1" dirty="0" err="1"/>
              <a:t>Rev.Mod.Phys</a:t>
            </a:r>
            <a:r>
              <a:rPr lang="en-US" sz="1400" b="1" dirty="0"/>
              <a:t>. 89 (2017) 03500</a:t>
            </a:r>
            <a:endParaRPr lang="en-US" sz="1200" dirty="0"/>
          </a:p>
        </p:txBody>
      </p:sp>
      <p:sp>
        <p:nvSpPr>
          <p:cNvPr id="62" name="Footer Placeholder 3">
            <a:extLst>
              <a:ext uri="{FF2B5EF4-FFF2-40B4-BE49-F238E27FC236}">
                <a16:creationId xmlns:a16="http://schemas.microsoft.com/office/drawing/2014/main" id="{3EF276F7-019D-CB44-A065-2E462F1A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3" y="5021263"/>
            <a:ext cx="8685212" cy="128587"/>
          </a:xfrm>
        </p:spPr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Šumbera</a:t>
            </a:r>
            <a:r>
              <a:rPr lang="en-US" dirty="0"/>
              <a:t> NPI CAS                                          COST Workshop on </a:t>
            </a:r>
            <a:r>
              <a:rPr lang="en-US" i="1" dirty="0"/>
              <a:t>Interplay of hard and soft QCD probes for collectivity in heavy ion collisions</a:t>
            </a:r>
            <a:r>
              <a:rPr lang="en-US" dirty="0"/>
              <a:t> Lund, 27.2.2019</a:t>
            </a:r>
          </a:p>
        </p:txBody>
      </p:sp>
    </p:spTree>
    <p:extLst>
      <p:ext uri="{BB962C8B-B14F-4D97-AF65-F5344CB8AC3E}">
        <p14:creationId xmlns:p14="http://schemas.microsoft.com/office/powerpoint/2010/main" val="3282236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11790</TotalTime>
  <Words>8795</Words>
  <Application>Microsoft Macintosh PowerPoint</Application>
  <PresentationFormat>On-screen Show (16:9)</PresentationFormat>
  <Paragraphs>1000</Paragraphs>
  <Slides>75</Slides>
  <Notes>16</Notes>
  <HiddenSlides>1</HiddenSlides>
  <MMClips>10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100" baseType="lpstr">
      <vt:lpstr>ＭＳ Ｐゴシック</vt:lpstr>
      <vt:lpstr>宋体</vt:lpstr>
      <vt:lpstr>.HiraKakuInterface-W3</vt:lpstr>
      <vt:lpstr>Arial</vt:lpstr>
      <vt:lpstr>Arial</vt:lpstr>
      <vt:lpstr>Arial Black</vt:lpstr>
      <vt:lpstr>Arial Narrow</vt:lpstr>
      <vt:lpstr>Arial Rounded MT Bold</vt:lpstr>
      <vt:lpstr>Calibri</vt:lpstr>
      <vt:lpstr>Cambria</vt:lpstr>
      <vt:lpstr>Cambria Math</vt:lpstr>
      <vt:lpstr>Courier</vt:lpstr>
      <vt:lpstr>Droid Sans Fallback</vt:lpstr>
      <vt:lpstr>Euphemia UCAS</vt:lpstr>
      <vt:lpstr>FreeSans</vt:lpstr>
      <vt:lpstr>Helvetica</vt:lpstr>
      <vt:lpstr>Helvetica Neue</vt:lpstr>
      <vt:lpstr>Liberation Sans</vt:lpstr>
      <vt:lpstr>Mangal</vt:lpstr>
      <vt:lpstr>Symbol</vt:lpstr>
      <vt:lpstr>Times</vt:lpstr>
      <vt:lpstr>Times New Roman</vt:lpstr>
      <vt:lpstr>Wingdings</vt:lpstr>
      <vt:lpstr>Office Theme</vt:lpstr>
      <vt:lpstr>Equation</vt:lpstr>
      <vt:lpstr>Quark-Guon Plasma: the Fastest Rotating Fluid</vt:lpstr>
      <vt:lpstr>Outline</vt:lpstr>
      <vt:lpstr>The QCD Phase Diagram and BES</vt:lpstr>
      <vt:lpstr>Relativistic Heavy Ion Collider Brookhaven National Laboratory (BNL), Upton, NY</vt:lpstr>
      <vt:lpstr>PowerPoint Presentation</vt:lpstr>
      <vt:lpstr>PowerPoint Presentation</vt:lpstr>
      <vt:lpstr>What we’re after*</vt:lpstr>
      <vt:lpstr>Surviving the tyranny of asymptotic freedom*</vt:lpstr>
      <vt:lpstr>What we found</vt:lpstr>
      <vt:lpstr>Hydrodynamics – standard paradigm of H.I.C </vt:lpstr>
      <vt:lpstr>Connection to experiment – freeze-out</vt:lpstr>
      <vt:lpstr>Hydro  works for A+A collisions at RHIC and LHC</vt:lpstr>
      <vt:lpstr>..and for (p,d,3He)+Au at RHIC!!!</vt:lpstr>
      <vt:lpstr>... and even for high-multiplicity p+p events at LHC !!!</vt:lpstr>
      <vt:lpstr>Developing a finer probe/test of hydro</vt:lpstr>
      <vt:lpstr>Developing a finer probe/test of hydro</vt:lpstr>
      <vt:lpstr>A finer probe?</vt:lpstr>
      <vt:lpstr>Rotational &amp; irrotational vortices</vt:lpstr>
      <vt:lpstr>Shear field vorticity</vt:lpstr>
      <vt:lpstr>Intermezzo: Magnetic Fields in A+A</vt:lpstr>
      <vt:lpstr>PowerPoint Presentation</vt:lpstr>
      <vt:lpstr>PowerPoint Presentation</vt:lpstr>
      <vt:lpstr>One year, two discoveries</vt:lpstr>
      <vt:lpstr>Einstein-de Haas Effect (1915) </vt:lpstr>
      <vt:lpstr>First observation of vorticity-polarization coupling</vt:lpstr>
      <vt:lpstr>First observation of vorticity-polarization coupling</vt:lpstr>
      <vt:lpstr>First observation of vorticity-polarization coupling</vt:lpstr>
      <vt:lpstr>Local vorticity and polarization</vt:lpstr>
      <vt:lpstr>Subatomic spintronics</vt:lpstr>
      <vt:lpstr>They had the electron, we have Λ*</vt:lpstr>
      <vt:lpstr>They had the electron, we have Λ</vt:lpstr>
      <vt:lpstr>Global polarization – alignment of     with  </vt:lpstr>
      <vt:lpstr>Global polarization</vt:lpstr>
      <vt:lpstr>Global polarization</vt:lpstr>
      <vt:lpstr>Contributors to Global Polarization</vt:lpstr>
      <vt:lpstr>PowerPoint Presentation</vt:lpstr>
      <vt:lpstr>PowerPoint Presentation</vt:lpstr>
      <vt:lpstr>PowerPoint Presentation</vt:lpstr>
      <vt:lpstr>First global polarization signal</vt:lpstr>
      <vt:lpstr>200GeV update</vt:lpstr>
      <vt:lpstr>Including results from LHC (ALICE)</vt:lpstr>
      <vt:lpstr>Extracting vorticity and magnetic field</vt:lpstr>
      <vt:lpstr>Extracted Physical Parameters</vt:lpstr>
      <vt:lpstr>Perspective</vt:lpstr>
      <vt:lpstr>Perspective</vt:lpstr>
      <vt:lpstr>PowerPoint Presentation</vt:lpstr>
      <vt:lpstr>Perspective</vt:lpstr>
      <vt:lpstr>World’s record</vt:lpstr>
      <vt:lpstr>Vorticity: theory expectation</vt:lpstr>
      <vt:lpstr>Direct comparison with 3D calculation</vt:lpstr>
      <vt:lpstr>Energy dependence: initial structure + evolution</vt:lpstr>
      <vt:lpstr>A key take-away</vt:lpstr>
      <vt:lpstr>Magnetic field?</vt:lpstr>
      <vt:lpstr>Summary</vt:lpstr>
      <vt:lpstr>PowerPoint Presentation</vt:lpstr>
      <vt:lpstr>Thanks for your attention</vt:lpstr>
      <vt:lpstr>Event-by-event generation of electromagnetic fields in heavy-ion collisions </vt:lpstr>
      <vt:lpstr>Separation of Charge wrt the reaction plane</vt:lpstr>
      <vt:lpstr>Feed-down complication</vt:lpstr>
      <vt:lpstr>PowerPoint Presentation</vt:lpstr>
      <vt:lpstr>PowerPoint Presentation</vt:lpstr>
      <vt:lpstr>PowerPoint Presentation</vt:lpstr>
      <vt:lpstr>Bulk Properties at Freeze-out and Statistical Hadronization Models </vt:lpstr>
      <vt:lpstr>PowerPoint Presentation</vt:lpstr>
      <vt:lpstr>Hot QCD allows for metastable states … lots of them</vt:lpstr>
      <vt:lpstr>How does the B field affect the (massless) quarks</vt:lpstr>
      <vt:lpstr>Topological charge flips chirality: L to R</vt:lpstr>
      <vt:lpstr>PowerPoint Presentation</vt:lpstr>
      <vt:lpstr>Coming up</vt:lpstr>
      <vt:lpstr>Magnetic splitting?  2018 run at 27 GeV</vt:lpstr>
      <vt:lpstr>Chiral Magnetic Effect: 2018 run at 200 GeV</vt:lpstr>
      <vt:lpstr>What we expected</vt:lpstr>
      <vt:lpstr>What we found</vt:lpstr>
      <vt:lpstr>PowerPoint Presentation</vt:lpstr>
      <vt:lpstr>200GeV: Centrality and charge asymetry</vt:lpstr>
    </vt:vector>
  </TitlesOfParts>
  <Company>Ohio State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Lisa</dc:creator>
  <cp:lastModifiedBy>msumbera@gmail.com</cp:lastModifiedBy>
  <cp:revision>1172</cp:revision>
  <dcterms:created xsi:type="dcterms:W3CDTF">2017-10-21T15:26:44Z</dcterms:created>
  <dcterms:modified xsi:type="dcterms:W3CDTF">2019-02-26T15:29:12Z</dcterms:modified>
</cp:coreProperties>
</file>