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8" r:id="rId2"/>
    <p:sldMasterId id="2147483687" r:id="rId3"/>
    <p:sldMasterId id="2147483694" r:id="rId4"/>
    <p:sldMasterId id="2147483710" r:id="rId5"/>
  </p:sldMasterIdLst>
  <p:notesMasterIdLst>
    <p:notesMasterId r:id="rId54"/>
  </p:notesMasterIdLst>
  <p:sldIdLst>
    <p:sldId id="258" r:id="rId6"/>
    <p:sldId id="259" r:id="rId7"/>
    <p:sldId id="260" r:id="rId8"/>
    <p:sldId id="304" r:id="rId9"/>
    <p:sldId id="305" r:id="rId10"/>
    <p:sldId id="306" r:id="rId11"/>
    <p:sldId id="307" r:id="rId12"/>
    <p:sldId id="369" r:id="rId13"/>
    <p:sldId id="263" r:id="rId14"/>
    <p:sldId id="264" r:id="rId15"/>
    <p:sldId id="265" r:id="rId16"/>
    <p:sldId id="283" r:id="rId17"/>
    <p:sldId id="266" r:id="rId18"/>
    <p:sldId id="286" r:id="rId19"/>
    <p:sldId id="504" r:id="rId20"/>
    <p:sldId id="267" r:id="rId21"/>
    <p:sldId id="503" r:id="rId22"/>
    <p:sldId id="875" r:id="rId23"/>
    <p:sldId id="878" r:id="rId24"/>
    <p:sldId id="876" r:id="rId25"/>
    <p:sldId id="949" r:id="rId26"/>
    <p:sldId id="880" r:id="rId27"/>
    <p:sldId id="881" r:id="rId28"/>
    <p:sldId id="294" r:id="rId29"/>
    <p:sldId id="324" r:id="rId30"/>
    <p:sldId id="886" r:id="rId31"/>
    <p:sldId id="376" r:id="rId32"/>
    <p:sldId id="874" r:id="rId33"/>
    <p:sldId id="377" r:id="rId34"/>
    <p:sldId id="950" r:id="rId35"/>
    <p:sldId id="289" r:id="rId36"/>
    <p:sldId id="952" r:id="rId37"/>
    <p:sldId id="951" r:id="rId38"/>
    <p:sldId id="954" r:id="rId39"/>
    <p:sldId id="955" r:id="rId40"/>
    <p:sldId id="287" r:id="rId41"/>
    <p:sldId id="303" r:id="rId42"/>
    <p:sldId id="891" r:id="rId43"/>
    <p:sldId id="525" r:id="rId44"/>
    <p:sldId id="345" r:id="rId45"/>
    <p:sldId id="506" r:id="rId46"/>
    <p:sldId id="956" r:id="rId47"/>
    <p:sldId id="882" r:id="rId48"/>
    <p:sldId id="883" r:id="rId49"/>
    <p:sldId id="884" r:id="rId50"/>
    <p:sldId id="889" r:id="rId51"/>
    <p:sldId id="888" r:id="rId52"/>
    <p:sldId id="393" r:id="rId5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4666"/>
  </p:normalViewPr>
  <p:slideViewPr>
    <p:cSldViewPr snapToGrid="0" snapToObjects="1">
      <p:cViewPr varScale="1">
        <p:scale>
          <a:sx n="101" d="100"/>
          <a:sy n="101" d="100"/>
        </p:scale>
        <p:origin x="216"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circle"/>
            <c:size val="10"/>
            <c:spPr>
              <a:solidFill>
                <a:srgbClr val="FF0000"/>
              </a:solidFill>
              <a:ln>
                <a:noFill/>
              </a:ln>
            </c:spPr>
          </c:marker>
          <c:dPt>
            <c:idx val="0"/>
            <c:marker>
              <c:spPr>
                <a:solidFill>
                  <a:srgbClr val="0000FF"/>
                </a:solidFill>
                <a:ln>
                  <a:noFill/>
                </a:ln>
              </c:spPr>
            </c:marker>
            <c:bubble3D val="0"/>
            <c:extLst>
              <c:ext xmlns:c16="http://schemas.microsoft.com/office/drawing/2014/chart" uri="{C3380CC4-5D6E-409C-BE32-E72D297353CC}">
                <c16:uniqueId val="{00000000-DE8B-5444-B808-5925CBDB9862}"/>
              </c:ext>
            </c:extLst>
          </c:dPt>
          <c:dPt>
            <c:idx val="1"/>
            <c:marker>
              <c:spPr>
                <a:solidFill>
                  <a:srgbClr val="0000FF"/>
                </a:solidFill>
                <a:ln>
                  <a:noFill/>
                </a:ln>
              </c:spPr>
            </c:marker>
            <c:bubble3D val="0"/>
            <c:extLst>
              <c:ext xmlns:c16="http://schemas.microsoft.com/office/drawing/2014/chart" uri="{C3380CC4-5D6E-409C-BE32-E72D297353CC}">
                <c16:uniqueId val="{00000001-DE8B-5444-B808-5925CBDB9862}"/>
              </c:ext>
            </c:extLst>
          </c:dPt>
          <c:dPt>
            <c:idx val="4"/>
            <c:marker>
              <c:spPr>
                <a:solidFill>
                  <a:srgbClr val="0000FF"/>
                </a:solidFill>
                <a:ln>
                  <a:noFill/>
                </a:ln>
              </c:spPr>
            </c:marker>
            <c:bubble3D val="0"/>
            <c:extLst>
              <c:ext xmlns:c16="http://schemas.microsoft.com/office/drawing/2014/chart" uri="{C3380CC4-5D6E-409C-BE32-E72D297353CC}">
                <c16:uniqueId val="{00000002-DE8B-5444-B808-5925CBDB9862}"/>
              </c:ext>
            </c:extLst>
          </c:dPt>
          <c:dPt>
            <c:idx val="7"/>
            <c:bubble3D val="0"/>
            <c:extLst>
              <c:ext xmlns:c16="http://schemas.microsoft.com/office/drawing/2014/chart" uri="{C3380CC4-5D6E-409C-BE32-E72D297353CC}">
                <c16:uniqueId val="{00000003-DE8B-5444-B808-5925CBDB9862}"/>
              </c:ext>
            </c:extLst>
          </c:dPt>
          <c:xVal>
            <c:numRef>
              <c:f>'Sheet1 (2)'!$A$1:$A$8</c:f>
              <c:numCache>
                <c:formatCode>General</c:formatCode>
                <c:ptCount val="8"/>
                <c:pt idx="0">
                  <c:v>1968</c:v>
                </c:pt>
                <c:pt idx="1">
                  <c:v>1970</c:v>
                </c:pt>
                <c:pt idx="2">
                  <c:v>1986</c:v>
                </c:pt>
                <c:pt idx="3">
                  <c:v>1989</c:v>
                </c:pt>
                <c:pt idx="4">
                  <c:v>2003</c:v>
                </c:pt>
                <c:pt idx="5">
                  <c:v>2008</c:v>
                </c:pt>
                <c:pt idx="6">
                  <c:v>2009</c:v>
                </c:pt>
                <c:pt idx="7">
                  <c:v>2025</c:v>
                </c:pt>
              </c:numCache>
            </c:numRef>
          </c:xVal>
          <c:yVal>
            <c:numRef>
              <c:f>'Sheet1 (2)'!$B$1:$B$8</c:f>
              <c:numCache>
                <c:formatCode>General</c:formatCode>
                <c:ptCount val="8"/>
                <c:pt idx="0">
                  <c:v>0.72</c:v>
                </c:pt>
                <c:pt idx="1">
                  <c:v>4.4400000000000004</c:v>
                </c:pt>
                <c:pt idx="2">
                  <c:v>2</c:v>
                </c:pt>
                <c:pt idx="3">
                  <c:v>7</c:v>
                </c:pt>
                <c:pt idx="4">
                  <c:v>0.72</c:v>
                </c:pt>
                <c:pt idx="5">
                  <c:v>28</c:v>
                </c:pt>
                <c:pt idx="6">
                  <c:v>43</c:v>
                </c:pt>
                <c:pt idx="7">
                  <c:v>268</c:v>
                </c:pt>
              </c:numCache>
            </c:numRef>
          </c:yVal>
          <c:smooth val="0"/>
          <c:extLst>
            <c:ext xmlns:c16="http://schemas.microsoft.com/office/drawing/2014/chart" uri="{C3380CC4-5D6E-409C-BE32-E72D297353CC}">
              <c16:uniqueId val="{00000004-DE8B-5444-B808-5925CBDB9862}"/>
            </c:ext>
          </c:extLst>
        </c:ser>
        <c:dLbls>
          <c:showLegendKey val="0"/>
          <c:showVal val="0"/>
          <c:showCatName val="0"/>
          <c:showSerName val="0"/>
          <c:showPercent val="0"/>
          <c:showBubbleSize val="0"/>
        </c:dLbls>
        <c:axId val="-1512879376"/>
        <c:axId val="-1512878016"/>
      </c:scatterChart>
      <c:valAx>
        <c:axId val="-1512879376"/>
        <c:scaling>
          <c:orientation val="minMax"/>
        </c:scaling>
        <c:delete val="0"/>
        <c:axPos val="b"/>
        <c:numFmt formatCode="General" sourceLinked="1"/>
        <c:majorTickMark val="out"/>
        <c:minorTickMark val="none"/>
        <c:tickLblPos val="nextTo"/>
        <c:crossAx val="-1512878016"/>
        <c:crosses val="autoZero"/>
        <c:crossBetween val="midCat"/>
      </c:valAx>
      <c:valAx>
        <c:axId val="-1512878016"/>
        <c:scaling>
          <c:orientation val="minMax"/>
          <c:min val="1"/>
        </c:scaling>
        <c:delete val="0"/>
        <c:axPos val="l"/>
        <c:majorGridlines/>
        <c:numFmt formatCode="General" sourceLinked="1"/>
        <c:majorTickMark val="out"/>
        <c:minorTickMark val="none"/>
        <c:tickLblPos val="nextTo"/>
        <c:crossAx val="-151287937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A5F5F-2DD9-0B44-8FDA-CFF879B5D58B}" type="datetimeFigureOut">
              <a:rPr lang="sv-SE" smtClean="0"/>
              <a:t>2019-06-14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9DFFE-BA6F-1441-8C6D-C5143DF07BFC}" type="slidenum">
              <a:rPr lang="sv-SE" smtClean="0"/>
              <a:t>‹#›</a:t>
            </a:fld>
            <a:endParaRPr lang="sv-SE"/>
          </a:p>
        </p:txBody>
      </p:sp>
    </p:spTree>
    <p:extLst>
      <p:ext uri="{BB962C8B-B14F-4D97-AF65-F5344CB8AC3E}">
        <p14:creationId xmlns:p14="http://schemas.microsoft.com/office/powerpoint/2010/main" val="3091149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60E1A-7BE3-3D46-9629-02100BF951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10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60E1A-7BE3-3D46-9629-02100BF95167}"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86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Updated September</a:t>
            </a:r>
            <a:r>
              <a:rPr lang="en-US" baseline="0"/>
              <a:t> </a:t>
            </a:r>
            <a:r>
              <a:rPr lang="en-US" dirty="0"/>
              <a:t>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73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43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CP-1		Chicago						USA</a:t>
            </a:r>
          </a:p>
          <a:p>
            <a:r>
              <a:rPr lang="en-US" dirty="0"/>
              <a:t>CP-2		Chicago						USA</a:t>
            </a:r>
          </a:p>
          <a:p>
            <a:r>
              <a:rPr lang="en-US" dirty="0"/>
              <a:t>X-10: 		Oak Ridge, 						USA</a:t>
            </a:r>
          </a:p>
          <a:p>
            <a:r>
              <a:rPr lang="en-US" dirty="0"/>
              <a:t>NRX: 		Chalk River, 						USA</a:t>
            </a:r>
          </a:p>
          <a:p>
            <a:r>
              <a:rPr lang="en-US" dirty="0"/>
              <a:t>MTR: 		Idaho, 						USA</a:t>
            </a:r>
          </a:p>
          <a:p>
            <a:r>
              <a:rPr lang="en-US" dirty="0"/>
              <a:t>LVR: 		</a:t>
            </a:r>
            <a:r>
              <a:rPr lang="en-US" dirty="0" err="1"/>
              <a:t>Rez</a:t>
            </a:r>
            <a:r>
              <a:rPr lang="en-US" dirty="0"/>
              <a:t>, 							Czech</a:t>
            </a:r>
            <a:r>
              <a:rPr lang="en-US" baseline="0" dirty="0"/>
              <a:t> Republic</a:t>
            </a:r>
            <a:endParaRPr lang="en-US" dirty="0"/>
          </a:p>
          <a:p>
            <a:r>
              <a:rPr lang="en-US" dirty="0"/>
              <a:t>HIFAR: 	Sydney</a:t>
            </a:r>
            <a:r>
              <a:rPr lang="en-US" baseline="0" dirty="0"/>
              <a:t> 						Australia</a:t>
            </a:r>
            <a:endParaRPr lang="en-US" dirty="0"/>
          </a:p>
          <a:p>
            <a:r>
              <a:rPr lang="en-US" dirty="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HOR		Delft							Netherlands</a:t>
            </a:r>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r>
              <a:rPr lang="en-US" dirty="0"/>
              <a:t>SAFARI-1	Pretoria						South Africa</a:t>
            </a:r>
          </a:p>
          <a:p>
            <a:r>
              <a:rPr lang="en-US" dirty="0"/>
              <a:t>HFBR: 	Brookhaven,						USA</a:t>
            </a:r>
          </a:p>
          <a:p>
            <a:r>
              <a:rPr lang="en-US" dirty="0"/>
              <a:t>HFIR:</a:t>
            </a:r>
            <a:r>
              <a:rPr lang="en-US" baseline="0" dirty="0"/>
              <a:t> 		ORNL, Oa</a:t>
            </a:r>
            <a:r>
              <a:rPr lang="en-US" dirty="0"/>
              <a:t>k Ridge, 					USA</a:t>
            </a:r>
          </a:p>
          <a:p>
            <a:r>
              <a:rPr lang="en-US" dirty="0"/>
              <a:t>NIST: 		National Inst. for </a:t>
            </a:r>
            <a:r>
              <a:rPr lang="en-US" dirty="0" err="1"/>
              <a:t>Stds</a:t>
            </a:r>
            <a:r>
              <a:rPr lang="en-US" dirty="0"/>
              <a:t> and Tech. Gaithersburg,</a:t>
            </a:r>
            <a:r>
              <a:rPr lang="en-US" baseline="0" dirty="0"/>
              <a:t> 	USA</a:t>
            </a:r>
            <a:endParaRPr lang="en-US" dirty="0"/>
          </a:p>
          <a:p>
            <a:r>
              <a:rPr lang="en-US" dirty="0"/>
              <a:t>ILL: 		Grenoble,</a:t>
            </a:r>
            <a:r>
              <a:rPr lang="en-US" baseline="0" dirty="0"/>
              <a:t> 						France</a:t>
            </a:r>
          </a:p>
          <a:p>
            <a:r>
              <a:rPr lang="en-US" baseline="0" dirty="0"/>
              <a:t>JEEP II	</a:t>
            </a:r>
            <a:r>
              <a:rPr lang="en-US" baseline="0" dirty="0" err="1"/>
              <a:t>Kjeller</a:t>
            </a:r>
            <a:r>
              <a:rPr lang="en-US" baseline="0" dirty="0"/>
              <a:t>							Norway</a:t>
            </a:r>
          </a:p>
          <a:p>
            <a:r>
              <a:rPr lang="en-US" baseline="0" dirty="0"/>
              <a:t>MARIA	</a:t>
            </a:r>
            <a:r>
              <a:rPr lang="en-US" baseline="0" dirty="0" err="1"/>
              <a:t>Swierk</a:t>
            </a:r>
            <a:r>
              <a:rPr lang="en-US" baseline="0" dirty="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ORPHEE	LLB </a:t>
            </a:r>
            <a:r>
              <a:rPr lang="en-US" baseline="0" dirty="0" err="1"/>
              <a:t>Saclay</a:t>
            </a:r>
            <a:r>
              <a:rPr lang="en-US" baseline="0" dirty="0"/>
              <a:t>						France</a:t>
            </a:r>
            <a:endParaRPr lang="en-US" dirty="0"/>
          </a:p>
          <a:p>
            <a:r>
              <a:rPr lang="en-US" dirty="0" err="1"/>
              <a:t>Dhruva</a:t>
            </a:r>
            <a:r>
              <a:rPr lang="en-US" dirty="0"/>
              <a:t>: 	Mumbai, 						India</a:t>
            </a:r>
          </a:p>
          <a:p>
            <a:r>
              <a:rPr lang="en-US" dirty="0"/>
              <a:t>RSG: 		</a:t>
            </a:r>
            <a:r>
              <a:rPr lang="en-US" dirty="0" err="1"/>
              <a:t>serpong</a:t>
            </a:r>
            <a:r>
              <a:rPr lang="en-US" dirty="0"/>
              <a:t>, 						Indonesia</a:t>
            </a:r>
          </a:p>
          <a:p>
            <a:r>
              <a:rPr lang="en-US" dirty="0"/>
              <a:t>SINQ: 	PSI, 							Switzerland</a:t>
            </a:r>
          </a:p>
          <a:p>
            <a:r>
              <a:rPr lang="en-US" dirty="0"/>
              <a:t>JRR-3: 	Tokai, 							Japan</a:t>
            </a:r>
          </a:p>
          <a:p>
            <a:r>
              <a:rPr lang="en-US" dirty="0"/>
              <a:t>ES-Salam	Algiers						Algeria</a:t>
            </a:r>
          </a:p>
          <a:p>
            <a:r>
              <a:rPr lang="en-US" dirty="0"/>
              <a:t>HANARO:</a:t>
            </a:r>
            <a:r>
              <a:rPr lang="en-US" baseline="0" dirty="0"/>
              <a:t> 	</a:t>
            </a:r>
            <a:r>
              <a:rPr lang="en-US" baseline="0" dirty="0" err="1"/>
              <a:t>Daejon</a:t>
            </a:r>
            <a:r>
              <a:rPr lang="en-US" baseline="0" dirty="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a:t>ETERR-2	Cairo							Egypt</a:t>
            </a:r>
            <a:endParaRPr lang="en-US" baseline="0" dirty="0"/>
          </a:p>
          <a:p>
            <a:r>
              <a:rPr lang="en-US" baseline="0" dirty="0"/>
              <a:t>FRM-II: 	Munich, 						Germany</a:t>
            </a:r>
          </a:p>
          <a:p>
            <a:r>
              <a:rPr lang="en-US" baseline="0" dirty="0"/>
              <a:t>OPAL: 	Sydney,						Australia</a:t>
            </a:r>
          </a:p>
          <a:p>
            <a:r>
              <a:rPr lang="en-US" baseline="0" dirty="0"/>
              <a:t>CARR: 	Beijing 						China</a:t>
            </a:r>
          </a:p>
          <a:p>
            <a:r>
              <a:rPr lang="en-US" baseline="0" dirty="0"/>
              <a:t>PIK: 		</a:t>
            </a:r>
            <a:r>
              <a:rPr lang="en-US" baseline="0" dirty="0" err="1"/>
              <a:t>Gatchina</a:t>
            </a:r>
            <a:r>
              <a:rPr lang="en-US" baseline="0" dirty="0"/>
              <a:t>, 						Russia</a:t>
            </a:r>
          </a:p>
          <a:p>
            <a:r>
              <a:rPr lang="en-US" baseline="0" dirty="0"/>
              <a:t>ZING-P	Argonne						USA</a:t>
            </a:r>
          </a:p>
          <a:p>
            <a:r>
              <a:rPr lang="en-US" baseline="0" dirty="0"/>
              <a:t>WNR		Los Alamos						USA</a:t>
            </a:r>
          </a:p>
          <a:p>
            <a:r>
              <a:rPr lang="en-US" baseline="0" dirty="0"/>
              <a:t>KENS		Tsukuba						Japan</a:t>
            </a:r>
          </a:p>
          <a:p>
            <a:r>
              <a:rPr lang="en-US" baseline="0" dirty="0"/>
              <a:t>IPNS		Argonne 						USA</a:t>
            </a:r>
          </a:p>
          <a:p>
            <a:r>
              <a:rPr lang="en-US" baseline="0" dirty="0"/>
              <a:t>IBR-II		</a:t>
            </a:r>
            <a:r>
              <a:rPr lang="en-US" baseline="0" dirty="0" err="1"/>
              <a:t>Dubna</a:t>
            </a:r>
            <a:r>
              <a:rPr lang="en-US" baseline="0" dirty="0"/>
              <a:t>							Russia</a:t>
            </a:r>
          </a:p>
          <a:p>
            <a:r>
              <a:rPr lang="en-US" baseline="0" dirty="0"/>
              <a:t>LANSCE	Los Alamos						USA</a:t>
            </a:r>
          </a:p>
          <a:p>
            <a:r>
              <a:rPr lang="en-US" baseline="0" dirty="0"/>
              <a:t>ISIS		</a:t>
            </a:r>
            <a:r>
              <a:rPr lang="en-US" baseline="0" dirty="0" err="1"/>
              <a:t>Oxfordshire</a:t>
            </a:r>
            <a:r>
              <a:rPr lang="en-US" baseline="0" dirty="0"/>
              <a:t>						UK</a:t>
            </a:r>
          </a:p>
          <a:p>
            <a:r>
              <a:rPr lang="en-US" baseline="0" dirty="0"/>
              <a:t>SNS		Oak Ridge						USA</a:t>
            </a:r>
          </a:p>
          <a:p>
            <a:r>
              <a:rPr lang="en-US" baseline="0" dirty="0"/>
              <a:t>JPARC	Tokai							Japan			</a:t>
            </a:r>
          </a:p>
          <a:p>
            <a:r>
              <a:rPr lang="en-US" baseline="0" dirty="0"/>
              <a:t>CSNS		Beijing						China</a:t>
            </a:r>
          </a:p>
          <a:p>
            <a:r>
              <a:rPr lang="en-US" baseline="0" dirty="0"/>
              <a:t>ESS		Lund							Sweden</a:t>
            </a:r>
          </a:p>
          <a:p>
            <a:endParaRPr lang="en-US" baseline="0" dirty="0"/>
          </a:p>
          <a:p>
            <a:endParaRPr lang="en-US" baseline="0" dirty="0"/>
          </a:p>
          <a:p>
            <a:r>
              <a:rPr lang="en-US" baseline="0" dirty="0"/>
              <a:t>More reactor sources exist across the world….</a:t>
            </a:r>
          </a:p>
          <a:p>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738D3-7715-0C4A-857D-0EED37D056F4}"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17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CP-1		Chicago						USA</a:t>
            </a:r>
          </a:p>
          <a:p>
            <a:r>
              <a:rPr lang="en-US" dirty="0"/>
              <a:t>CP-2		Chicago						USA</a:t>
            </a:r>
          </a:p>
          <a:p>
            <a:r>
              <a:rPr lang="en-US" dirty="0"/>
              <a:t>X-10: 		Oak Ridge, 						USA</a:t>
            </a:r>
          </a:p>
          <a:p>
            <a:r>
              <a:rPr lang="en-US" dirty="0"/>
              <a:t>NRX: 		Chalk River, 						USA</a:t>
            </a:r>
          </a:p>
          <a:p>
            <a:r>
              <a:rPr lang="en-US" dirty="0"/>
              <a:t>MTR: 		Idaho, 						USA</a:t>
            </a:r>
          </a:p>
          <a:p>
            <a:r>
              <a:rPr lang="en-US" dirty="0"/>
              <a:t>LVR: 		</a:t>
            </a:r>
            <a:r>
              <a:rPr lang="en-US" dirty="0" err="1"/>
              <a:t>Rez</a:t>
            </a:r>
            <a:r>
              <a:rPr lang="en-US" dirty="0"/>
              <a:t>, 							Czech</a:t>
            </a:r>
            <a:r>
              <a:rPr lang="en-US" baseline="0" dirty="0"/>
              <a:t> Republic</a:t>
            </a:r>
            <a:endParaRPr lang="en-US" dirty="0"/>
          </a:p>
          <a:p>
            <a:r>
              <a:rPr lang="en-US" dirty="0"/>
              <a:t>HIFAR: 	Sydney</a:t>
            </a:r>
            <a:r>
              <a:rPr lang="en-US" baseline="0" dirty="0"/>
              <a:t> 						Australia</a:t>
            </a:r>
            <a:endParaRPr lang="en-US" dirty="0"/>
          </a:p>
          <a:p>
            <a:r>
              <a:rPr lang="en-US" dirty="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HOR		Delft							Netherlands</a:t>
            </a:r>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r>
              <a:rPr lang="en-US" dirty="0"/>
              <a:t>SAFARI-1	Pretoria						South Africa</a:t>
            </a:r>
          </a:p>
          <a:p>
            <a:r>
              <a:rPr lang="en-US" dirty="0"/>
              <a:t>HFBR: 	Brookhaven,						USA</a:t>
            </a:r>
          </a:p>
          <a:p>
            <a:r>
              <a:rPr lang="en-US" dirty="0"/>
              <a:t>HFIR:</a:t>
            </a:r>
            <a:r>
              <a:rPr lang="en-US" baseline="0" dirty="0"/>
              <a:t> 		ORNL, Oa</a:t>
            </a:r>
            <a:r>
              <a:rPr lang="en-US" dirty="0"/>
              <a:t>k Ridge, 					USA</a:t>
            </a:r>
          </a:p>
          <a:p>
            <a:r>
              <a:rPr lang="en-US" dirty="0"/>
              <a:t>NIST: 		National Inst. for </a:t>
            </a:r>
            <a:r>
              <a:rPr lang="en-US" dirty="0" err="1"/>
              <a:t>Stds</a:t>
            </a:r>
            <a:r>
              <a:rPr lang="en-US" dirty="0"/>
              <a:t> and Tech. Gaithersburg,</a:t>
            </a:r>
            <a:r>
              <a:rPr lang="en-US" baseline="0" dirty="0"/>
              <a:t> 	USA</a:t>
            </a:r>
            <a:endParaRPr lang="en-US" dirty="0"/>
          </a:p>
          <a:p>
            <a:r>
              <a:rPr lang="en-US" dirty="0"/>
              <a:t>ILL: 		Grenoble,</a:t>
            </a:r>
            <a:r>
              <a:rPr lang="en-US" baseline="0" dirty="0"/>
              <a:t> 						France</a:t>
            </a:r>
          </a:p>
          <a:p>
            <a:r>
              <a:rPr lang="en-US" baseline="0" dirty="0"/>
              <a:t>JEEP II	</a:t>
            </a:r>
            <a:r>
              <a:rPr lang="en-US" baseline="0" dirty="0" err="1"/>
              <a:t>Kjeller</a:t>
            </a:r>
            <a:r>
              <a:rPr lang="en-US" baseline="0" dirty="0"/>
              <a:t>							Norway</a:t>
            </a:r>
          </a:p>
          <a:p>
            <a:r>
              <a:rPr lang="en-US" baseline="0" dirty="0"/>
              <a:t>MARIA	</a:t>
            </a:r>
            <a:r>
              <a:rPr lang="en-US" baseline="0" dirty="0" err="1"/>
              <a:t>Swierk</a:t>
            </a:r>
            <a:r>
              <a:rPr lang="en-US" baseline="0" dirty="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a:t>ORPHEE	LLB </a:t>
            </a:r>
            <a:r>
              <a:rPr lang="en-US" baseline="0" dirty="0" err="1"/>
              <a:t>Saclay</a:t>
            </a:r>
            <a:r>
              <a:rPr lang="en-US" baseline="0" dirty="0"/>
              <a:t>						France</a:t>
            </a:r>
            <a:endParaRPr lang="en-US" dirty="0"/>
          </a:p>
          <a:p>
            <a:r>
              <a:rPr lang="en-US" dirty="0" err="1"/>
              <a:t>Dhruva</a:t>
            </a:r>
            <a:r>
              <a:rPr lang="en-US" dirty="0"/>
              <a:t>: 	Mumbai, 						India</a:t>
            </a:r>
          </a:p>
          <a:p>
            <a:r>
              <a:rPr lang="en-US" dirty="0"/>
              <a:t>RSG: 		</a:t>
            </a:r>
            <a:r>
              <a:rPr lang="en-US" dirty="0" err="1"/>
              <a:t>serpong</a:t>
            </a:r>
            <a:r>
              <a:rPr lang="en-US" dirty="0"/>
              <a:t>, 						Indonesia</a:t>
            </a:r>
          </a:p>
          <a:p>
            <a:r>
              <a:rPr lang="en-US" dirty="0"/>
              <a:t>SINQ: 	PSI, 							Switzerland</a:t>
            </a:r>
          </a:p>
          <a:p>
            <a:r>
              <a:rPr lang="en-US" dirty="0"/>
              <a:t>JRR-3: 	Tokai, 							Japan</a:t>
            </a:r>
          </a:p>
          <a:p>
            <a:r>
              <a:rPr lang="en-US" dirty="0"/>
              <a:t>ES-Salam	Algiers						Algeria</a:t>
            </a:r>
          </a:p>
          <a:p>
            <a:r>
              <a:rPr lang="en-US" dirty="0"/>
              <a:t>HANARO:</a:t>
            </a:r>
            <a:r>
              <a:rPr lang="en-US" baseline="0" dirty="0"/>
              <a:t> 	</a:t>
            </a:r>
            <a:r>
              <a:rPr lang="en-US" baseline="0" dirty="0" err="1"/>
              <a:t>Daejon</a:t>
            </a:r>
            <a:r>
              <a:rPr lang="en-US" baseline="0" dirty="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a:t>ETERR-2	Cairo							Egypt</a:t>
            </a:r>
            <a:endParaRPr lang="en-US" baseline="0" dirty="0"/>
          </a:p>
          <a:p>
            <a:r>
              <a:rPr lang="en-US" baseline="0" dirty="0"/>
              <a:t>FRM-II: 	Munich, 						Germany</a:t>
            </a:r>
          </a:p>
          <a:p>
            <a:r>
              <a:rPr lang="en-US" baseline="0" dirty="0"/>
              <a:t>OPAL: 	Sydney,						Australia</a:t>
            </a:r>
          </a:p>
          <a:p>
            <a:r>
              <a:rPr lang="en-US" baseline="0" dirty="0"/>
              <a:t>CARR: 	Beijing 						China</a:t>
            </a:r>
          </a:p>
          <a:p>
            <a:r>
              <a:rPr lang="en-US" baseline="0" dirty="0"/>
              <a:t>PIK: 		</a:t>
            </a:r>
            <a:r>
              <a:rPr lang="en-US" baseline="0" dirty="0" err="1"/>
              <a:t>Gatchina</a:t>
            </a:r>
            <a:r>
              <a:rPr lang="en-US" baseline="0" dirty="0"/>
              <a:t>, 						Russia</a:t>
            </a:r>
          </a:p>
          <a:p>
            <a:r>
              <a:rPr lang="en-US" baseline="0" dirty="0"/>
              <a:t>ZING-P	Argonne						USA</a:t>
            </a:r>
          </a:p>
          <a:p>
            <a:r>
              <a:rPr lang="en-US" baseline="0" dirty="0"/>
              <a:t>WNR		Los Alamos						USA</a:t>
            </a:r>
          </a:p>
          <a:p>
            <a:r>
              <a:rPr lang="en-US" baseline="0" dirty="0"/>
              <a:t>KENS		Tsukuba						Japan</a:t>
            </a:r>
          </a:p>
          <a:p>
            <a:r>
              <a:rPr lang="en-US" baseline="0" dirty="0"/>
              <a:t>IPNS		Argonne 						USA</a:t>
            </a:r>
          </a:p>
          <a:p>
            <a:r>
              <a:rPr lang="en-US" baseline="0" dirty="0"/>
              <a:t>IBR-II		</a:t>
            </a:r>
            <a:r>
              <a:rPr lang="en-US" baseline="0" dirty="0" err="1"/>
              <a:t>Dubna</a:t>
            </a:r>
            <a:r>
              <a:rPr lang="en-US" baseline="0" dirty="0"/>
              <a:t>							Russia</a:t>
            </a:r>
          </a:p>
          <a:p>
            <a:r>
              <a:rPr lang="en-US" baseline="0" dirty="0"/>
              <a:t>LANSCE	Los Alamos						USA</a:t>
            </a:r>
          </a:p>
          <a:p>
            <a:r>
              <a:rPr lang="en-US" baseline="0" dirty="0"/>
              <a:t>ISIS		</a:t>
            </a:r>
            <a:r>
              <a:rPr lang="en-US" baseline="0" dirty="0" err="1"/>
              <a:t>Oxfordshire</a:t>
            </a:r>
            <a:r>
              <a:rPr lang="en-US" baseline="0" dirty="0"/>
              <a:t>						UK</a:t>
            </a:r>
          </a:p>
          <a:p>
            <a:r>
              <a:rPr lang="en-US" baseline="0" dirty="0"/>
              <a:t>SNS		Oak Ridge						USA</a:t>
            </a:r>
          </a:p>
          <a:p>
            <a:r>
              <a:rPr lang="en-US" baseline="0" dirty="0"/>
              <a:t>JPARC	Tokai							Japan			</a:t>
            </a:r>
          </a:p>
          <a:p>
            <a:r>
              <a:rPr lang="en-US" baseline="0" dirty="0"/>
              <a:t>CSNS		Beijing						China</a:t>
            </a:r>
          </a:p>
          <a:p>
            <a:r>
              <a:rPr lang="en-US" baseline="0" dirty="0"/>
              <a:t>ESS		Lund							Sweden</a:t>
            </a:r>
          </a:p>
          <a:p>
            <a:endParaRPr lang="en-US" baseline="0" dirty="0"/>
          </a:p>
          <a:p>
            <a:endParaRPr lang="en-US" baseline="0" dirty="0"/>
          </a:p>
          <a:p>
            <a:r>
              <a:rPr lang="en-US" baseline="0" dirty="0"/>
              <a:t>More reactor sources exist across the world….</a:t>
            </a:r>
          </a:p>
          <a:p>
            <a:endParaRPr lang="en-US" dirty="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738D3-7715-0C4A-857D-0EED37D056F4}"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3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1CB5ED-305E-6641-9ABC-B73C649F21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295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14/06/2019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406062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Jämförelse">
    <p:spTree>
      <p:nvGrpSpPr>
        <p:cNvPr id="1" name=""/>
        <p:cNvGrpSpPr/>
        <p:nvPr/>
      </p:nvGrpSpPr>
      <p:grpSpPr>
        <a:xfrm>
          <a:off x="0" y="0"/>
          <a:ext cx="0" cy="0"/>
          <a:chOff x="0" y="0"/>
          <a:chExt cx="0" cy="0"/>
        </a:xfrm>
      </p:grpSpPr>
      <p:sp>
        <p:nvSpPr>
          <p:cNvPr id="196" name="Rectangle 10"/>
          <p:cNvSpPr/>
          <p:nvPr/>
        </p:nvSpPr>
        <p:spPr>
          <a:xfrm>
            <a:off x="0" y="-1"/>
            <a:ext cx="12192000" cy="1434356"/>
          </a:xfrm>
          <a:prstGeom prst="rect">
            <a:avLst/>
          </a:prstGeom>
          <a:solidFill>
            <a:srgbClr val="13A0DD"/>
          </a:solidFill>
          <a:ln w="12700">
            <a:miter lim="400000"/>
          </a:ln>
        </p:spPr>
        <p:txBody>
          <a:bodyPr lIns="45719" rIns="45719" anchor="ctr"/>
          <a:lstStyle/>
          <a:p>
            <a:pPr algn="ctr">
              <a:defRPr>
                <a:solidFill>
                  <a:srgbClr val="FFFFFF"/>
                </a:solidFill>
              </a:defRPr>
            </a:pPr>
            <a:endParaRPr/>
          </a:p>
        </p:txBody>
      </p:sp>
      <p:sp>
        <p:nvSpPr>
          <p:cNvPr id="197" name="Slide Number"/>
          <p:cNvSpPr txBox="1">
            <a:spLocks noGrp="1"/>
          </p:cNvSpPr>
          <p:nvPr>
            <p:ph type="sldNum" sz="quarter" idx="2"/>
          </p:nvPr>
        </p:nvSpPr>
        <p:spPr>
          <a:xfrm>
            <a:off x="11358378" y="6600021"/>
            <a:ext cx="224023" cy="218441"/>
          </a:xfrm>
          <a:prstGeom prst="rect">
            <a:avLst/>
          </a:prstGeom>
        </p:spPr>
        <p:txBody>
          <a:bodyPr lIns="45719" tIns="45719" rIns="45719" bIns="45719" anchor="b"/>
          <a:lstStyle>
            <a:lvl1pPr>
              <a:defRPr sz="900"/>
            </a:lvl1pPr>
          </a:lstStyle>
          <a:p>
            <a:fld id="{86CB4B4D-7CA3-9044-876B-883B54F8677D}" type="slidenum">
              <a:t>‹#›</a:t>
            </a:fld>
            <a:endParaRPr/>
          </a:p>
        </p:txBody>
      </p:sp>
      <p:sp>
        <p:nvSpPr>
          <p:cNvPr id="198" name="Title Text"/>
          <p:cNvSpPr txBox="1">
            <a:spLocks noGrp="1"/>
          </p:cNvSpPr>
          <p:nvPr>
            <p:ph type="title"/>
          </p:nvPr>
        </p:nvSpPr>
        <p:spPr>
          <a:xfrm>
            <a:off x="609600" y="346645"/>
            <a:ext cx="9518848" cy="562075"/>
          </a:xfrm>
          <a:prstGeom prst="rect">
            <a:avLst/>
          </a:prstGeom>
        </p:spPr>
        <p:txBody>
          <a:bodyPr lIns="45719" tIns="45719" rIns="45719" bIns="45719" anchor="b"/>
          <a:lstStyle>
            <a:lvl1pPr algn="l" defTabSz="685800">
              <a:defRPr sz="3200">
                <a:solidFill>
                  <a:srgbClr val="FFFFFF"/>
                </a:solidFill>
                <a:latin typeface="San Francisco Display Medium"/>
                <a:ea typeface="San Francisco Display Medium"/>
                <a:cs typeface="San Francisco Display Medium"/>
                <a:sym typeface="San Francisco Display Medium"/>
              </a:defRPr>
            </a:lvl1pPr>
          </a:lstStyle>
          <a:p>
            <a:r>
              <a:t>Title Text</a:t>
            </a:r>
          </a:p>
        </p:txBody>
      </p:sp>
      <p:grpSp>
        <p:nvGrpSpPr>
          <p:cNvPr id="201" name="Picture 15"/>
          <p:cNvGrpSpPr/>
          <p:nvPr/>
        </p:nvGrpSpPr>
        <p:grpSpPr>
          <a:xfrm>
            <a:off x="10128447" y="256033"/>
            <a:ext cx="2018337" cy="894050"/>
            <a:chOff x="0" y="0"/>
            <a:chExt cx="2018335" cy="894048"/>
          </a:xfrm>
        </p:grpSpPr>
        <p:sp>
          <p:nvSpPr>
            <p:cNvPr id="199" name="Rectangle"/>
            <p:cNvSpPr/>
            <p:nvPr/>
          </p:nvSpPr>
          <p:spPr>
            <a:xfrm>
              <a:off x="0" y="0"/>
              <a:ext cx="2018336" cy="894049"/>
            </a:xfrm>
            <a:prstGeom prst="rect">
              <a:avLst/>
            </a:prstGeom>
            <a:solidFill>
              <a:srgbClr val="0094CA"/>
            </a:solidFill>
            <a:ln w="12700" cap="flat">
              <a:noFill/>
              <a:miter lim="400000"/>
            </a:ln>
            <a:effectLst/>
          </p:spPr>
          <p:txBody>
            <a:bodyPr wrap="square" lIns="45719" tIns="45719" rIns="45719" bIns="45719" numCol="1" anchor="ctr">
              <a:noAutofit/>
            </a:bodyPr>
            <a:lstStyle/>
            <a:p>
              <a:endParaRPr/>
            </a:p>
          </p:txBody>
        </p:sp>
        <p:pic>
          <p:nvPicPr>
            <p:cNvPr id="200" name="image2.jpeg" descr="image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018336" cy="894050"/>
            </a:xfrm>
            <a:prstGeom prst="rect">
              <a:avLst/>
            </a:prstGeom>
            <a:ln w="12700" cap="flat">
              <a:noFill/>
              <a:miter lim="400000"/>
            </a:ln>
            <a:effectLst/>
          </p:spPr>
        </p:pic>
      </p:grpSp>
      <p:sp>
        <p:nvSpPr>
          <p:cNvPr id="202" name="Body Level One…"/>
          <p:cNvSpPr txBox="1">
            <a:spLocks noGrp="1"/>
          </p:cNvSpPr>
          <p:nvPr>
            <p:ph type="body" sz="half" idx="1"/>
          </p:nvPr>
        </p:nvSpPr>
        <p:spPr>
          <a:xfrm>
            <a:off x="157162" y="1726467"/>
            <a:ext cx="9518849" cy="3405066"/>
          </a:xfrm>
          <a:prstGeom prst="rect">
            <a:avLst/>
          </a:prstGeom>
        </p:spPr>
        <p:txBody>
          <a:bodyPr lIns="45719" tIns="45719" rIns="45719" bIns="45719"/>
          <a:lstStyle>
            <a:lvl1pPr marL="0" indent="0" defTabSz="685800">
              <a:buSzTx/>
              <a:buFontTx/>
              <a:buNone/>
              <a:defRPr sz="2400">
                <a:latin typeface="San Francisco Display Regular"/>
                <a:ea typeface="San Francisco Display Regular"/>
                <a:cs typeface="San Francisco Display Regular"/>
                <a:sym typeface="San Francisco Display Regular"/>
              </a:defRPr>
            </a:lvl1pPr>
            <a:lvl2pPr marL="628650" indent="-285750" defTabSz="685800">
              <a:buFontTx/>
              <a:defRPr sz="2400">
                <a:latin typeface="San Francisco Display Regular"/>
                <a:ea typeface="San Francisco Display Regular"/>
                <a:cs typeface="San Francisco Display Regular"/>
                <a:sym typeface="San Francisco Display Regular"/>
              </a:defRPr>
            </a:lvl2pPr>
            <a:lvl3pPr marL="960119" indent="-274319" defTabSz="685800">
              <a:buFontTx/>
              <a:defRPr sz="2400">
                <a:latin typeface="San Francisco Display Regular"/>
                <a:ea typeface="San Francisco Display Regular"/>
                <a:cs typeface="San Francisco Display Regular"/>
                <a:sym typeface="San Francisco Display Regular"/>
              </a:defRPr>
            </a:lvl3pPr>
            <a:lvl4pPr marL="1345223" indent="-316523" defTabSz="685800">
              <a:buFontTx/>
              <a:defRPr sz="2400">
                <a:latin typeface="San Francisco Display Regular"/>
                <a:ea typeface="San Francisco Display Regular"/>
                <a:cs typeface="San Francisco Display Regular"/>
                <a:sym typeface="San Francisco Display Regular"/>
              </a:defRPr>
            </a:lvl4pPr>
            <a:lvl5pPr marL="1645920" indent="-274320" defTabSz="685800">
              <a:buFontTx/>
              <a:defRPr sz="2400">
                <a:latin typeface="San Francisco Display Regular"/>
                <a:ea typeface="San Francisco Display Regular"/>
                <a:cs typeface="San Francisco Display Regular"/>
                <a:sym typeface="San Francisco Display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8771905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14/06/2019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1506861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14/06/2019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3134" y="319530"/>
            <a:ext cx="1489517" cy="733206"/>
          </a:xfrm>
          <a:prstGeom prst="rect">
            <a:avLst/>
          </a:prstGeom>
        </p:spPr>
      </p:pic>
    </p:spTree>
    <p:extLst>
      <p:ext uri="{BB962C8B-B14F-4D97-AF65-F5344CB8AC3E}">
        <p14:creationId xmlns:p14="http://schemas.microsoft.com/office/powerpoint/2010/main" val="230373585"/>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14/06/2019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10"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427313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14/06/2019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2234669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8251" y="319530"/>
            <a:ext cx="1810863"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14/06/2019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2377938909"/>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103" name="Shape 103"/>
          <p:cNvSpPr/>
          <p:nvPr/>
        </p:nvSpPr>
        <p:spPr>
          <a:xfrm>
            <a:off x="-2" y="134"/>
            <a:ext cx="12192003" cy="1434355"/>
          </a:xfrm>
          <a:prstGeom prst="rect">
            <a:avLst/>
          </a:prstGeom>
          <a:solidFill>
            <a:srgbClr val="0094CA"/>
          </a:solidFill>
          <a:ln w="3175">
            <a:miter lim="400000"/>
          </a:ln>
        </p:spPr>
        <p:txBody>
          <a:bodyPr lIns="45585" tIns="45585" rIns="45585" bIns="45585" anchor="ctr"/>
          <a:lstStyle/>
          <a:p>
            <a:pPr algn="ctr" defTabSz="907953" hangingPunct="1">
              <a:defRPr>
                <a:solidFill>
                  <a:srgbClr val="0094CA"/>
                </a:solidFill>
              </a:defRPr>
            </a:pPr>
            <a:endParaRPr sz="1800" kern="1200">
              <a:solidFill>
                <a:srgbClr val="0094CA"/>
              </a:solidFill>
              <a:ea typeface="+mn-ea"/>
              <a:cs typeface="+mn-cs"/>
            </a:endParaRPr>
          </a:p>
        </p:txBody>
      </p:sp>
      <p:pic>
        <p:nvPicPr>
          <p:cNvPr id="104" name="image1.png" descr="ESS-vit-logg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69339" y="378765"/>
            <a:ext cx="1813103" cy="727508"/>
          </a:xfrm>
          <a:prstGeom prst="rect">
            <a:avLst/>
          </a:prstGeom>
          <a:ln w="12700">
            <a:miter lim="400000"/>
          </a:ln>
        </p:spPr>
      </p:pic>
      <p:sp>
        <p:nvSpPr>
          <p:cNvPr id="105" name="Shape 105"/>
          <p:cNvSpPr>
            <a:spLocks noGrp="1"/>
          </p:cNvSpPr>
          <p:nvPr>
            <p:ph type="body" sz="half" idx="1"/>
          </p:nvPr>
        </p:nvSpPr>
        <p:spPr>
          <a:xfrm>
            <a:off x="791390" y="1955923"/>
            <a:ext cx="6355927" cy="4902199"/>
          </a:xfrm>
          <a:prstGeom prst="rect">
            <a:avLst/>
          </a:prstGeom>
        </p:spPr>
        <p:txBody>
          <a:bodyPr lIns="0" tIns="0" rIns="0" bIns="0">
            <a:noAutofit/>
          </a:bodyPr>
          <a:lstStyle>
            <a:lvl1pPr marL="367147" indent="-313320" defTabSz="455736">
              <a:spcBef>
                <a:spcPts val="1200"/>
              </a:spcBef>
              <a:defRPr sz="2200">
                <a:solidFill>
                  <a:srgbClr val="0094CA"/>
                </a:solidFill>
              </a:defRPr>
            </a:lvl1pPr>
            <a:lvl2pPr marL="697762" indent="-285086" defTabSz="455736">
              <a:spcBef>
                <a:spcPts val="1200"/>
              </a:spcBef>
              <a:buSzPct val="75000"/>
              <a:buChar char="-"/>
              <a:defRPr sz="2200">
                <a:solidFill>
                  <a:srgbClr val="0094CA"/>
                </a:solidFill>
              </a:defRPr>
            </a:lvl2pPr>
            <a:lvl3pPr marL="0" indent="911476" defTabSz="455736">
              <a:spcBef>
                <a:spcPts val="1200"/>
              </a:spcBef>
              <a:buSzTx/>
              <a:buNone/>
              <a:defRPr sz="2200">
                <a:solidFill>
                  <a:srgbClr val="0094CA"/>
                </a:solidFill>
              </a:defRPr>
            </a:lvl3pPr>
            <a:lvl4pPr marL="0" indent="1367218" defTabSz="455736">
              <a:spcBef>
                <a:spcPts val="1200"/>
              </a:spcBef>
              <a:buSzTx/>
              <a:buNone/>
              <a:defRPr sz="2200">
                <a:solidFill>
                  <a:srgbClr val="0094CA"/>
                </a:solidFill>
              </a:defRPr>
            </a:lvl4pPr>
            <a:lvl5pPr marL="0" indent="1822954" defTabSz="455736">
              <a:spcBef>
                <a:spcPts val="1200"/>
              </a:spcBef>
              <a:buSzTx/>
              <a:buNone/>
              <a:defRPr sz="22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title"/>
          </p:nvPr>
        </p:nvSpPr>
        <p:spPr>
          <a:xfrm>
            <a:off x="791348" y="-1"/>
            <a:ext cx="7683501" cy="1441452"/>
          </a:xfrm>
          <a:prstGeom prst="rect">
            <a:avLst/>
          </a:prstGeom>
        </p:spPr>
        <p:txBody>
          <a:bodyPr lIns="0" tIns="0" rIns="0" bIns="0">
            <a:noAutofit/>
          </a:bodyPr>
          <a:lstStyle>
            <a:lvl1pPr algn="l" defTabSz="455736">
              <a:defRPr sz="2600">
                <a:solidFill>
                  <a:srgbClr val="FFFFFF"/>
                </a:solidFill>
              </a:defRPr>
            </a:lvl1pPr>
          </a:lstStyle>
          <a:p>
            <a:r>
              <a:t>Title Text</a:t>
            </a:r>
          </a:p>
        </p:txBody>
      </p:sp>
      <p:sp>
        <p:nvSpPr>
          <p:cNvPr id="107" name="Shape 107"/>
          <p:cNvSpPr/>
          <p:nvPr/>
        </p:nvSpPr>
        <p:spPr>
          <a:xfrm>
            <a:off x="-434763" y="1452543"/>
            <a:ext cx="12928528" cy="1"/>
          </a:xfrm>
          <a:prstGeom prst="line">
            <a:avLst/>
          </a:prstGeom>
          <a:ln w="3175">
            <a:solidFill>
              <a:srgbClr val="FFFFFF"/>
            </a:solidFill>
            <a:bevel/>
          </a:ln>
        </p:spPr>
        <p:txBody>
          <a:bodyPr lIns="45585" tIns="45585" rIns="45585" bIns="45585"/>
          <a:lstStyle/>
          <a:p>
            <a:pPr defTabSz="455823" hangingPunct="1">
              <a:defRPr sz="1000">
                <a:latin typeface="+mj-lt"/>
                <a:ea typeface="+mj-ea"/>
                <a:cs typeface="+mj-cs"/>
                <a:sym typeface="Helvetica"/>
              </a:defRPr>
            </a:pPr>
            <a:endParaRPr sz="1000" kern="1200">
              <a:solidFill>
                <a:prstClr val="black"/>
              </a:solidFill>
              <a:ea typeface="+mn-ea"/>
              <a:cs typeface="+mn-cs"/>
              <a:sym typeface="Helvetica"/>
            </a:endParaRPr>
          </a:p>
        </p:txBody>
      </p:sp>
      <p:sp>
        <p:nvSpPr>
          <p:cNvPr id="126" name="Shape 126"/>
          <p:cNvSpPr>
            <a:spLocks noGrp="1"/>
          </p:cNvSpPr>
          <p:nvPr>
            <p:ph type="sldNum" sz="quarter" idx="2"/>
          </p:nvPr>
        </p:nvSpPr>
        <p:spPr>
          <a:xfrm>
            <a:off x="8737600" y="6233249"/>
            <a:ext cx="2844800" cy="246220"/>
          </a:xfrm>
          <a:prstGeom prst="rect">
            <a:avLst/>
          </a:prstGeom>
        </p:spPr>
        <p:txBody>
          <a:bodyPr wrap="square" lIns="45585" tIns="45585" rIns="45585" bIns="45585"/>
          <a:lstStyle>
            <a:lvl1pPr defTabSz="455736">
              <a:defRPr sz="1000">
                <a:solidFill>
                  <a:srgbClr val="0094CA"/>
                </a:solidFill>
              </a:defRPr>
            </a:lvl1pPr>
          </a:lstStyle>
          <a:p>
            <a:fld id="{86CB4B4D-7CA3-9044-876B-883B54F8677D}" type="slidenum">
              <a:rPr>
                <a:latin typeface="Calibri"/>
              </a:rPr>
              <a:pPr/>
              <a:t>‹#›</a:t>
            </a:fld>
            <a:endParaRPr>
              <a:latin typeface="Calibri"/>
            </a:endParaRPr>
          </a:p>
        </p:txBody>
      </p:sp>
    </p:spTree>
    <p:extLst>
      <p:ext uri="{BB962C8B-B14F-4D97-AF65-F5344CB8AC3E}">
        <p14:creationId xmlns:p14="http://schemas.microsoft.com/office/powerpoint/2010/main" val="43749879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0180" indent="0" algn="ctr">
              <a:buNone/>
              <a:defRPr>
                <a:solidFill>
                  <a:schemeClr val="tx1">
                    <a:tint val="75000"/>
                  </a:schemeClr>
                </a:solidFill>
              </a:defRPr>
            </a:lvl2pPr>
            <a:lvl3pPr marL="840362" indent="0" algn="ctr">
              <a:buNone/>
              <a:defRPr>
                <a:solidFill>
                  <a:schemeClr val="tx1">
                    <a:tint val="75000"/>
                  </a:schemeClr>
                </a:solidFill>
              </a:defRPr>
            </a:lvl3pPr>
            <a:lvl4pPr marL="1260547" indent="0" algn="ctr">
              <a:buNone/>
              <a:defRPr>
                <a:solidFill>
                  <a:schemeClr val="tx1">
                    <a:tint val="75000"/>
                  </a:schemeClr>
                </a:solidFill>
              </a:defRPr>
            </a:lvl4pPr>
            <a:lvl5pPr marL="1680731" indent="0" algn="ctr">
              <a:buNone/>
              <a:defRPr>
                <a:solidFill>
                  <a:schemeClr val="tx1">
                    <a:tint val="75000"/>
                  </a:schemeClr>
                </a:solidFill>
              </a:defRPr>
            </a:lvl5pPr>
            <a:lvl6pPr marL="2100922" indent="0" algn="ctr">
              <a:buNone/>
              <a:defRPr>
                <a:solidFill>
                  <a:schemeClr val="tx1">
                    <a:tint val="75000"/>
                  </a:schemeClr>
                </a:solidFill>
              </a:defRPr>
            </a:lvl6pPr>
            <a:lvl7pPr marL="2521104" indent="0" algn="ctr">
              <a:buNone/>
              <a:defRPr>
                <a:solidFill>
                  <a:schemeClr val="tx1">
                    <a:tint val="75000"/>
                  </a:schemeClr>
                </a:solidFill>
              </a:defRPr>
            </a:lvl7pPr>
            <a:lvl8pPr marL="2941293" indent="0" algn="ctr">
              <a:buNone/>
              <a:defRPr>
                <a:solidFill>
                  <a:schemeClr val="tx1">
                    <a:tint val="75000"/>
                  </a:schemeClr>
                </a:solidFill>
              </a:defRPr>
            </a:lvl8pPr>
            <a:lvl9pPr marL="3361478"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16369265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dirty="0" err="1"/>
              <a:t>Click</a:t>
            </a:r>
            <a:r>
              <a:rPr lang="da-DK" dirty="0"/>
              <a:t> to </a:t>
            </a:r>
            <a:r>
              <a:rPr lang="da-DK" dirty="0" err="1"/>
              <a:t>edit</a:t>
            </a:r>
            <a:r>
              <a:rPr lang="da-DK" dirty="0"/>
              <a:t> </a:t>
            </a:r>
            <a:r>
              <a:rPr lang="da-DK" dirty="0" err="1"/>
              <a:t>title</a:t>
            </a:r>
            <a:endParaRPr lang="da-DK" dirty="0"/>
          </a:p>
        </p:txBody>
      </p:sp>
      <p:sp>
        <p:nvSpPr>
          <p:cNvPr id="3" name="Pladsholder til indhold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10"/>
          </p:nvPr>
        </p:nvSpPr>
        <p:spPr/>
        <p:txBody>
          <a:bodyPr/>
          <a:lstStyle/>
          <a:p>
            <a:fld id="{8A1BC99C-C17F-0247-AD48-9BD861AA6815}" type="datetimeFigureOut">
              <a:rPr lang="da-DK" smtClean="0"/>
              <a:t>14/06/2019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C7A1488B-9794-DE45-9F52-F2C98C1DA640}" type="slidenum">
              <a:rPr lang="da-DK" smtClean="0"/>
              <a:t>‹#›</a:t>
            </a:fld>
            <a:endParaRPr lang="da-DK"/>
          </a:p>
        </p:txBody>
      </p:sp>
    </p:spTree>
    <p:extLst>
      <p:ext uri="{BB962C8B-B14F-4D97-AF65-F5344CB8AC3E}">
        <p14:creationId xmlns:p14="http://schemas.microsoft.com/office/powerpoint/2010/main" val="225123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sv-SE"/>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2019-06-14</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412764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14/06/2019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787" y="319530"/>
            <a:ext cx="1454864" cy="733206"/>
          </a:xfrm>
          <a:prstGeom prst="rect">
            <a:avLst/>
          </a:prstGeom>
        </p:spPr>
      </p:pic>
    </p:spTree>
    <p:extLst>
      <p:ext uri="{BB962C8B-B14F-4D97-AF65-F5344CB8AC3E}">
        <p14:creationId xmlns:p14="http://schemas.microsoft.com/office/powerpoint/2010/main" val="2547879311"/>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sz="1800" dirty="0">
              <a:solidFill>
                <a:srgbClr val="0094CA"/>
              </a:solidFill>
              <a:latin typeface="Calibri"/>
            </a:endParaRPr>
          </a:p>
        </p:txBody>
      </p:sp>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2019-06-14</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3134" y="319530"/>
            <a:ext cx="1489517" cy="733206"/>
          </a:xfrm>
          <a:prstGeom prst="rect">
            <a:avLst/>
          </a:prstGeom>
        </p:spPr>
      </p:pic>
    </p:spTree>
    <p:extLst>
      <p:ext uri="{BB962C8B-B14F-4D97-AF65-F5344CB8AC3E}">
        <p14:creationId xmlns:p14="http://schemas.microsoft.com/office/powerpoint/2010/main" val="3898106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sz="1800" dirty="0">
              <a:solidFill>
                <a:srgbClr val="0094CA"/>
              </a:solidFill>
              <a:latin typeface="Calibri"/>
            </a:endParaRPr>
          </a:p>
        </p:txBody>
      </p:sp>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2019-06-14</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39550" y="260649"/>
            <a:ext cx="1813101" cy="727507"/>
          </a:xfrm>
          <a:prstGeom prst="rect">
            <a:avLst/>
          </a:prstGeom>
        </p:spPr>
      </p:pic>
    </p:spTree>
    <p:extLst>
      <p:ext uri="{BB962C8B-B14F-4D97-AF65-F5344CB8AC3E}">
        <p14:creationId xmlns:p14="http://schemas.microsoft.com/office/powerpoint/2010/main" val="60549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2019-06-14</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sz="1800" dirty="0">
              <a:solidFill>
                <a:srgbClr val="0094CA"/>
              </a:solidFill>
              <a:latin typeface="Calibri"/>
            </a:endParaRPr>
          </a:p>
        </p:txBody>
      </p:sp>
    </p:spTree>
    <p:extLst>
      <p:ext uri="{BB962C8B-B14F-4D97-AF65-F5344CB8AC3E}">
        <p14:creationId xmlns:p14="http://schemas.microsoft.com/office/powerpoint/2010/main" val="2922284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sp>
        <p:nvSpPr>
          <p:cNvPr id="7" name="Date Placeholder 6"/>
          <p:cNvSpPr>
            <a:spLocks noGrp="1"/>
          </p:cNvSpPr>
          <p:nvPr>
            <p:ph type="dt" sz="half" idx="10"/>
          </p:nvPr>
        </p:nvSpPr>
        <p:spPr>
          <a:xfrm>
            <a:off x="609600" y="6453338"/>
            <a:ext cx="2844800" cy="365125"/>
          </a:xfrm>
        </p:spPr>
        <p:txBody>
          <a:bodyPr anchor="b"/>
          <a:lstStyle/>
          <a:p>
            <a:fld id="{3C7D23FA-05C4-4CC1-B281-2F815585BC1C}" type="datetime1">
              <a:rPr lang="en-GB" noProof="0" smtClean="0"/>
              <a:t>14/06/2019</a:t>
            </a:fld>
            <a:endParaRPr lang="en-GB" noProof="0"/>
          </a:p>
        </p:txBody>
      </p:sp>
      <p:sp>
        <p:nvSpPr>
          <p:cNvPr id="8" name="Footer Placeholder 7"/>
          <p:cNvSpPr>
            <a:spLocks noGrp="1"/>
          </p:cNvSpPr>
          <p:nvPr>
            <p:ph type="ftr" sz="quarter" idx="11"/>
          </p:nvPr>
        </p:nvSpPr>
        <p:spPr>
          <a:xfrm>
            <a:off x="4165600" y="6453338"/>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8"/>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3916759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8"/>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8"/>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4155707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0180" indent="0" algn="ctr">
              <a:buNone/>
              <a:defRPr>
                <a:solidFill>
                  <a:schemeClr val="tx1">
                    <a:tint val="75000"/>
                  </a:schemeClr>
                </a:solidFill>
              </a:defRPr>
            </a:lvl2pPr>
            <a:lvl3pPr marL="840362" indent="0" algn="ctr">
              <a:buNone/>
              <a:defRPr>
                <a:solidFill>
                  <a:schemeClr val="tx1">
                    <a:tint val="75000"/>
                  </a:schemeClr>
                </a:solidFill>
              </a:defRPr>
            </a:lvl3pPr>
            <a:lvl4pPr marL="1260547" indent="0" algn="ctr">
              <a:buNone/>
              <a:defRPr>
                <a:solidFill>
                  <a:schemeClr val="tx1">
                    <a:tint val="75000"/>
                  </a:schemeClr>
                </a:solidFill>
              </a:defRPr>
            </a:lvl4pPr>
            <a:lvl5pPr marL="1680731" indent="0" algn="ctr">
              <a:buNone/>
              <a:defRPr>
                <a:solidFill>
                  <a:schemeClr val="tx1">
                    <a:tint val="75000"/>
                  </a:schemeClr>
                </a:solidFill>
              </a:defRPr>
            </a:lvl5pPr>
            <a:lvl6pPr marL="2100922" indent="0" algn="ctr">
              <a:buNone/>
              <a:defRPr>
                <a:solidFill>
                  <a:schemeClr val="tx1">
                    <a:tint val="75000"/>
                  </a:schemeClr>
                </a:solidFill>
              </a:defRPr>
            </a:lvl6pPr>
            <a:lvl7pPr marL="2521104" indent="0" algn="ctr">
              <a:buNone/>
              <a:defRPr>
                <a:solidFill>
                  <a:schemeClr val="tx1">
                    <a:tint val="75000"/>
                  </a:schemeClr>
                </a:solidFill>
              </a:defRPr>
            </a:lvl7pPr>
            <a:lvl8pPr marL="2941293" indent="0" algn="ctr">
              <a:buNone/>
              <a:defRPr>
                <a:solidFill>
                  <a:schemeClr val="tx1">
                    <a:tint val="75000"/>
                  </a:schemeClr>
                </a:solidFill>
              </a:defRPr>
            </a:lvl8pPr>
            <a:lvl9pPr marL="3361478"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3592275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AE39D5D-AE6A-1747-9938-9FE6ECCD823B}"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109115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3"/>
            <a:ext cx="10363200" cy="1362076"/>
          </a:xfrm>
        </p:spPr>
        <p:txBody>
          <a:bodyPr anchor="t"/>
          <a:lstStyle>
            <a:lvl1pPr algn="l">
              <a:defRPr sz="3600" b="1" cap="all"/>
            </a:lvl1pPr>
          </a:lstStyle>
          <a:p>
            <a:r>
              <a:rPr lang="sv-SE"/>
              <a:t>Klicka här för att ändra format</a:t>
            </a:r>
          </a:p>
        </p:txBody>
      </p:sp>
      <p:sp>
        <p:nvSpPr>
          <p:cNvPr id="3" name="Platshållare för text 2"/>
          <p:cNvSpPr>
            <a:spLocks noGrp="1"/>
          </p:cNvSpPr>
          <p:nvPr>
            <p:ph type="body" idx="1"/>
          </p:nvPr>
        </p:nvSpPr>
        <p:spPr>
          <a:xfrm>
            <a:off x="963087" y="2906731"/>
            <a:ext cx="10363200" cy="1500187"/>
          </a:xfrm>
        </p:spPr>
        <p:txBody>
          <a:bodyPr anchor="b"/>
          <a:lstStyle>
            <a:lvl1pPr marL="0" indent="0">
              <a:buNone/>
              <a:defRPr sz="1846">
                <a:solidFill>
                  <a:schemeClr val="tx1">
                    <a:tint val="75000"/>
                  </a:schemeClr>
                </a:solidFill>
              </a:defRPr>
            </a:lvl1pPr>
            <a:lvl2pPr marL="420180" indent="0">
              <a:buNone/>
              <a:defRPr sz="1662">
                <a:solidFill>
                  <a:schemeClr val="tx1">
                    <a:tint val="75000"/>
                  </a:schemeClr>
                </a:solidFill>
              </a:defRPr>
            </a:lvl2pPr>
            <a:lvl3pPr marL="840362" indent="0">
              <a:buNone/>
              <a:defRPr sz="1477">
                <a:solidFill>
                  <a:schemeClr val="tx1">
                    <a:tint val="75000"/>
                  </a:schemeClr>
                </a:solidFill>
              </a:defRPr>
            </a:lvl3pPr>
            <a:lvl4pPr marL="1260547" indent="0">
              <a:buNone/>
              <a:defRPr sz="1292">
                <a:solidFill>
                  <a:schemeClr val="tx1">
                    <a:tint val="75000"/>
                  </a:schemeClr>
                </a:solidFill>
              </a:defRPr>
            </a:lvl4pPr>
            <a:lvl5pPr marL="1680731" indent="0">
              <a:buNone/>
              <a:defRPr sz="1292">
                <a:solidFill>
                  <a:schemeClr val="tx1">
                    <a:tint val="75000"/>
                  </a:schemeClr>
                </a:solidFill>
              </a:defRPr>
            </a:lvl5pPr>
            <a:lvl6pPr marL="2100922" indent="0">
              <a:buNone/>
              <a:defRPr sz="1292">
                <a:solidFill>
                  <a:schemeClr val="tx1">
                    <a:tint val="75000"/>
                  </a:schemeClr>
                </a:solidFill>
              </a:defRPr>
            </a:lvl6pPr>
            <a:lvl7pPr marL="2521104" indent="0">
              <a:buNone/>
              <a:defRPr sz="1292">
                <a:solidFill>
                  <a:schemeClr val="tx1">
                    <a:tint val="75000"/>
                  </a:schemeClr>
                </a:solidFill>
              </a:defRPr>
            </a:lvl7pPr>
            <a:lvl8pPr marL="2941293" indent="0">
              <a:buNone/>
              <a:defRPr sz="1292">
                <a:solidFill>
                  <a:schemeClr val="tx1">
                    <a:tint val="75000"/>
                  </a:schemeClr>
                </a:solidFill>
              </a:defRPr>
            </a:lvl8pPr>
            <a:lvl9pPr marL="3361478" indent="0">
              <a:buNone/>
              <a:defRPr sz="1292">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D95E561D-28A0-CB4C-8FC0-7089E8410F3B}"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649016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2585"/>
            </a:lvl1pPr>
            <a:lvl2pPr>
              <a:defRPr sz="2123"/>
            </a:lvl2pPr>
            <a:lvl3pPr>
              <a:defRPr sz="1846"/>
            </a:lvl3pPr>
            <a:lvl4pPr>
              <a:defRPr sz="1662"/>
            </a:lvl4pPr>
            <a:lvl5pPr>
              <a:defRPr sz="1662"/>
            </a:lvl5pPr>
            <a:lvl6pPr>
              <a:defRPr sz="1662"/>
            </a:lvl6pPr>
            <a:lvl7pPr>
              <a:defRPr sz="1662"/>
            </a:lvl7pPr>
            <a:lvl8pPr>
              <a:defRPr sz="1662"/>
            </a:lvl8pPr>
            <a:lvl9pPr>
              <a:defRPr sz="1662"/>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2585"/>
            </a:lvl1pPr>
            <a:lvl2pPr>
              <a:defRPr sz="2123"/>
            </a:lvl2pPr>
            <a:lvl3pPr>
              <a:defRPr sz="1846"/>
            </a:lvl3pPr>
            <a:lvl4pPr>
              <a:defRPr sz="1662"/>
            </a:lvl4pPr>
            <a:lvl5pPr>
              <a:defRPr sz="1662"/>
            </a:lvl5pPr>
            <a:lvl6pPr>
              <a:defRPr sz="1662"/>
            </a:lvl6pPr>
            <a:lvl7pPr>
              <a:defRPr sz="1662"/>
            </a:lvl7pPr>
            <a:lvl8pPr>
              <a:defRPr sz="1662"/>
            </a:lvl8pPr>
            <a:lvl9pPr>
              <a:defRPr sz="1662"/>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9F9C91F-5A8F-EE48-9E9B-B965749E3475}"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927410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7"/>
            <a:ext cx="5386917" cy="639763"/>
          </a:xfrm>
        </p:spPr>
        <p:txBody>
          <a:bodyPr anchor="b"/>
          <a:lstStyle>
            <a:lvl1pPr marL="0" indent="0">
              <a:buNone/>
              <a:defRPr sz="2123" b="1"/>
            </a:lvl1pPr>
            <a:lvl2pPr marL="420180" indent="0">
              <a:buNone/>
              <a:defRPr sz="1846" b="1"/>
            </a:lvl2pPr>
            <a:lvl3pPr marL="840362" indent="0">
              <a:buNone/>
              <a:defRPr sz="1662" b="1"/>
            </a:lvl3pPr>
            <a:lvl4pPr marL="1260547" indent="0">
              <a:buNone/>
              <a:defRPr sz="1477" b="1"/>
            </a:lvl4pPr>
            <a:lvl5pPr marL="1680731" indent="0">
              <a:buNone/>
              <a:defRPr sz="1477" b="1"/>
            </a:lvl5pPr>
            <a:lvl6pPr marL="2100922" indent="0">
              <a:buNone/>
              <a:defRPr sz="1477" b="1"/>
            </a:lvl6pPr>
            <a:lvl7pPr marL="2521104" indent="0">
              <a:buNone/>
              <a:defRPr sz="1477" b="1"/>
            </a:lvl7pPr>
            <a:lvl8pPr marL="2941293" indent="0">
              <a:buNone/>
              <a:defRPr sz="1477" b="1"/>
            </a:lvl8pPr>
            <a:lvl9pPr marL="3361478" indent="0">
              <a:buNone/>
              <a:defRPr sz="1477"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9"/>
            <a:ext cx="5386917" cy="3951288"/>
          </a:xfrm>
        </p:spPr>
        <p:txBody>
          <a:bodyPr/>
          <a:lstStyle>
            <a:lvl1pPr>
              <a:defRPr sz="2123"/>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3" y="1535117"/>
            <a:ext cx="5389033" cy="639763"/>
          </a:xfrm>
        </p:spPr>
        <p:txBody>
          <a:bodyPr anchor="b"/>
          <a:lstStyle>
            <a:lvl1pPr marL="0" indent="0">
              <a:buNone/>
              <a:defRPr sz="2123" b="1"/>
            </a:lvl1pPr>
            <a:lvl2pPr marL="420180" indent="0">
              <a:buNone/>
              <a:defRPr sz="1846" b="1"/>
            </a:lvl2pPr>
            <a:lvl3pPr marL="840362" indent="0">
              <a:buNone/>
              <a:defRPr sz="1662" b="1"/>
            </a:lvl3pPr>
            <a:lvl4pPr marL="1260547" indent="0">
              <a:buNone/>
              <a:defRPr sz="1477" b="1"/>
            </a:lvl4pPr>
            <a:lvl5pPr marL="1680731" indent="0">
              <a:buNone/>
              <a:defRPr sz="1477" b="1"/>
            </a:lvl5pPr>
            <a:lvl6pPr marL="2100922" indent="0">
              <a:buNone/>
              <a:defRPr sz="1477" b="1"/>
            </a:lvl6pPr>
            <a:lvl7pPr marL="2521104" indent="0">
              <a:buNone/>
              <a:defRPr sz="1477" b="1"/>
            </a:lvl7pPr>
            <a:lvl8pPr marL="2941293" indent="0">
              <a:buNone/>
              <a:defRPr sz="1477" b="1"/>
            </a:lvl8pPr>
            <a:lvl9pPr marL="3361478" indent="0">
              <a:buNone/>
              <a:defRPr sz="1477"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3" y="2174879"/>
            <a:ext cx="5389033" cy="3951288"/>
          </a:xfrm>
        </p:spPr>
        <p:txBody>
          <a:bodyPr/>
          <a:lstStyle>
            <a:lvl1pPr>
              <a:defRPr sz="2123"/>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66B1D08-8D2A-724E-9B60-035BBBD568A1}"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88691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14/06/2019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10"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332606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1C0DFA8-E7F4-184D-92E8-09D20C7D0F05}"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096707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8C30979-E128-4B4E-A58D-C38D81789A84}"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227387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9"/>
            <a:ext cx="4011084" cy="1162051"/>
          </a:xfrm>
        </p:spPr>
        <p:txBody>
          <a:bodyPr anchor="b"/>
          <a:lstStyle>
            <a:lvl1pPr algn="l">
              <a:defRPr sz="1846" b="1"/>
            </a:lvl1pPr>
          </a:lstStyle>
          <a:p>
            <a:r>
              <a:rPr lang="sv-SE"/>
              <a:t>Klicka här för att ändra format</a:t>
            </a:r>
          </a:p>
        </p:txBody>
      </p:sp>
      <p:sp>
        <p:nvSpPr>
          <p:cNvPr id="3" name="Platshållare för innehåll 2"/>
          <p:cNvSpPr>
            <a:spLocks noGrp="1"/>
          </p:cNvSpPr>
          <p:nvPr>
            <p:ph idx="1"/>
          </p:nvPr>
        </p:nvSpPr>
        <p:spPr>
          <a:xfrm>
            <a:off x="4766743" y="273416"/>
            <a:ext cx="6815668" cy="5853113"/>
          </a:xfrm>
        </p:spPr>
        <p:txBody>
          <a:bodyPr/>
          <a:lstStyle>
            <a:lvl1pPr>
              <a:defRPr sz="2954"/>
            </a:lvl1pPr>
            <a:lvl2pPr>
              <a:defRPr sz="2585"/>
            </a:lvl2pPr>
            <a:lvl3pPr>
              <a:defRPr sz="2123"/>
            </a:lvl3pPr>
            <a:lvl4pPr>
              <a:defRPr sz="1846"/>
            </a:lvl4pPr>
            <a:lvl5pPr>
              <a:defRPr sz="1846"/>
            </a:lvl5pPr>
            <a:lvl6pPr>
              <a:defRPr sz="1846"/>
            </a:lvl6pPr>
            <a:lvl7pPr>
              <a:defRPr sz="1846"/>
            </a:lvl7pPr>
            <a:lvl8pPr>
              <a:defRPr sz="1846"/>
            </a:lvl8pPr>
            <a:lvl9pPr>
              <a:defRPr sz="1846"/>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1292"/>
            </a:lvl1pPr>
            <a:lvl2pPr marL="420180" indent="0">
              <a:buNone/>
              <a:defRPr sz="1108"/>
            </a:lvl2pPr>
            <a:lvl3pPr marL="840362" indent="0">
              <a:buNone/>
              <a:defRPr sz="1015"/>
            </a:lvl3pPr>
            <a:lvl4pPr marL="1260547" indent="0">
              <a:buNone/>
              <a:defRPr sz="831"/>
            </a:lvl4pPr>
            <a:lvl5pPr marL="1680731" indent="0">
              <a:buNone/>
              <a:defRPr sz="831"/>
            </a:lvl5pPr>
            <a:lvl6pPr marL="2100922" indent="0">
              <a:buNone/>
              <a:defRPr sz="831"/>
            </a:lvl6pPr>
            <a:lvl7pPr marL="2521104" indent="0">
              <a:buNone/>
              <a:defRPr sz="831"/>
            </a:lvl7pPr>
            <a:lvl8pPr marL="2941293" indent="0">
              <a:buNone/>
              <a:defRPr sz="831"/>
            </a:lvl8pPr>
            <a:lvl9pPr marL="3361478" indent="0">
              <a:buNone/>
              <a:defRPr sz="831"/>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CB005C0B-174F-4D4C-AD3D-FC1BE5130E16}"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107429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11"/>
            <a:ext cx="7315200" cy="566739"/>
          </a:xfrm>
        </p:spPr>
        <p:txBody>
          <a:bodyPr anchor="b"/>
          <a:lstStyle>
            <a:lvl1pPr algn="l">
              <a:defRPr sz="1846"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954"/>
            </a:lvl1pPr>
            <a:lvl2pPr marL="420180" indent="0">
              <a:buNone/>
              <a:defRPr sz="2585"/>
            </a:lvl2pPr>
            <a:lvl3pPr marL="840362" indent="0">
              <a:buNone/>
              <a:defRPr sz="2123"/>
            </a:lvl3pPr>
            <a:lvl4pPr marL="1260547" indent="0">
              <a:buNone/>
              <a:defRPr sz="1846"/>
            </a:lvl4pPr>
            <a:lvl5pPr marL="1680731" indent="0">
              <a:buNone/>
              <a:defRPr sz="1846"/>
            </a:lvl5pPr>
            <a:lvl6pPr marL="2100922" indent="0">
              <a:buNone/>
              <a:defRPr sz="1846"/>
            </a:lvl6pPr>
            <a:lvl7pPr marL="2521104" indent="0">
              <a:buNone/>
              <a:defRPr sz="1846"/>
            </a:lvl7pPr>
            <a:lvl8pPr marL="2941293" indent="0">
              <a:buNone/>
              <a:defRPr sz="1846"/>
            </a:lvl8pPr>
            <a:lvl9pPr marL="3361478" indent="0">
              <a:buNone/>
              <a:defRPr sz="1846"/>
            </a:lvl9pPr>
          </a:lstStyle>
          <a:p>
            <a:endParaRPr lang="sv-SE"/>
          </a:p>
        </p:txBody>
      </p:sp>
      <p:sp>
        <p:nvSpPr>
          <p:cNvPr id="4" name="Platshållare för text 3"/>
          <p:cNvSpPr>
            <a:spLocks noGrp="1"/>
          </p:cNvSpPr>
          <p:nvPr>
            <p:ph type="body" sz="half" idx="2"/>
          </p:nvPr>
        </p:nvSpPr>
        <p:spPr>
          <a:xfrm>
            <a:off x="2389717" y="5367353"/>
            <a:ext cx="7315200" cy="804863"/>
          </a:xfrm>
        </p:spPr>
        <p:txBody>
          <a:bodyPr/>
          <a:lstStyle>
            <a:lvl1pPr marL="0" indent="0">
              <a:buNone/>
              <a:defRPr sz="1292"/>
            </a:lvl1pPr>
            <a:lvl2pPr marL="420180" indent="0">
              <a:buNone/>
              <a:defRPr sz="1108"/>
            </a:lvl2pPr>
            <a:lvl3pPr marL="840362" indent="0">
              <a:buNone/>
              <a:defRPr sz="1015"/>
            </a:lvl3pPr>
            <a:lvl4pPr marL="1260547" indent="0">
              <a:buNone/>
              <a:defRPr sz="831"/>
            </a:lvl4pPr>
            <a:lvl5pPr marL="1680731" indent="0">
              <a:buNone/>
              <a:defRPr sz="831"/>
            </a:lvl5pPr>
            <a:lvl6pPr marL="2100922" indent="0">
              <a:buNone/>
              <a:defRPr sz="831"/>
            </a:lvl6pPr>
            <a:lvl7pPr marL="2521104" indent="0">
              <a:buNone/>
              <a:defRPr sz="831"/>
            </a:lvl7pPr>
            <a:lvl8pPr marL="2941293" indent="0">
              <a:buNone/>
              <a:defRPr sz="831"/>
            </a:lvl8pPr>
            <a:lvl9pPr marL="3361478" indent="0">
              <a:buNone/>
              <a:defRPr sz="831"/>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6989B4C-2C65-984D-9538-2519A11261E4}"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266099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D33DAAB-48E5-0C40-AC84-B139846F31D7}"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250277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4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4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A333924-4450-154D-8C1E-C835BAAD7F57}"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002614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8"/>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8"/>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476819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14/06/2019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4406" y="260649"/>
            <a:ext cx="2208245" cy="886059"/>
          </a:xfrm>
          <a:prstGeom prst="rect">
            <a:avLst/>
          </a:prstGeom>
        </p:spPr>
      </p:pic>
    </p:spTree>
    <p:extLst>
      <p:ext uri="{BB962C8B-B14F-4D97-AF65-F5344CB8AC3E}">
        <p14:creationId xmlns:p14="http://schemas.microsoft.com/office/powerpoint/2010/main" val="436470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14/06/2019</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787" y="319530"/>
            <a:ext cx="1454864" cy="733206"/>
          </a:xfrm>
          <a:prstGeom prst="rect">
            <a:avLst/>
          </a:prstGeom>
        </p:spPr>
      </p:pic>
    </p:spTree>
    <p:extLst>
      <p:ext uri="{BB962C8B-B14F-4D97-AF65-F5344CB8AC3E}">
        <p14:creationId xmlns:p14="http://schemas.microsoft.com/office/powerpoint/2010/main" val="1196486685"/>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14/06/2019</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10"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222547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14/06/2019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752855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14/06/2019</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solidFill>
                <a:srgbClr val="0094CA"/>
              </a:solidFill>
            </a:endParaRPr>
          </a:p>
        </p:txBody>
      </p:sp>
    </p:spTree>
    <p:extLst>
      <p:ext uri="{BB962C8B-B14F-4D97-AF65-F5344CB8AC3E}">
        <p14:creationId xmlns:p14="http://schemas.microsoft.com/office/powerpoint/2010/main" val="3742209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105" y="319530"/>
            <a:ext cx="1431009"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14/06/2019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841364193"/>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0180" indent="0" algn="ctr">
              <a:buNone/>
              <a:defRPr>
                <a:solidFill>
                  <a:schemeClr val="tx1">
                    <a:tint val="75000"/>
                  </a:schemeClr>
                </a:solidFill>
              </a:defRPr>
            </a:lvl2pPr>
            <a:lvl3pPr marL="840362" indent="0" algn="ctr">
              <a:buNone/>
              <a:defRPr>
                <a:solidFill>
                  <a:schemeClr val="tx1">
                    <a:tint val="75000"/>
                  </a:schemeClr>
                </a:solidFill>
              </a:defRPr>
            </a:lvl3pPr>
            <a:lvl4pPr marL="1260547" indent="0" algn="ctr">
              <a:buNone/>
              <a:defRPr>
                <a:solidFill>
                  <a:schemeClr val="tx1">
                    <a:tint val="75000"/>
                  </a:schemeClr>
                </a:solidFill>
              </a:defRPr>
            </a:lvl4pPr>
            <a:lvl5pPr marL="1680731" indent="0" algn="ctr">
              <a:buNone/>
              <a:defRPr>
                <a:solidFill>
                  <a:schemeClr val="tx1">
                    <a:tint val="75000"/>
                  </a:schemeClr>
                </a:solidFill>
              </a:defRPr>
            </a:lvl5pPr>
            <a:lvl6pPr marL="2100922" indent="0" algn="ctr">
              <a:buNone/>
              <a:defRPr>
                <a:solidFill>
                  <a:schemeClr val="tx1">
                    <a:tint val="75000"/>
                  </a:schemeClr>
                </a:solidFill>
              </a:defRPr>
            </a:lvl6pPr>
            <a:lvl7pPr marL="2521104" indent="0" algn="ctr">
              <a:buNone/>
              <a:defRPr>
                <a:solidFill>
                  <a:schemeClr val="tx1">
                    <a:tint val="75000"/>
                  </a:schemeClr>
                </a:solidFill>
              </a:defRPr>
            </a:lvl7pPr>
            <a:lvl8pPr marL="2941293" indent="0" algn="ctr">
              <a:buNone/>
              <a:defRPr>
                <a:solidFill>
                  <a:schemeClr val="tx1">
                    <a:tint val="75000"/>
                  </a:schemeClr>
                </a:solidFill>
              </a:defRPr>
            </a:lvl8pPr>
            <a:lvl9pPr marL="3361478"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351231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00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8"/>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8"/>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2005705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50" name="Rectangle 10"/>
          <p:cNvSpPr/>
          <p:nvPr/>
        </p:nvSpPr>
        <p:spPr>
          <a:xfrm>
            <a:off x="0" y="-1"/>
            <a:ext cx="12192000" cy="1434356"/>
          </a:xfrm>
          <a:prstGeom prst="rect">
            <a:avLst/>
          </a:prstGeom>
          <a:solidFill>
            <a:srgbClr val="13A0DD"/>
          </a:solidFill>
          <a:ln w="12700">
            <a:miter lim="400000"/>
          </a:ln>
        </p:spPr>
        <p:txBody>
          <a:bodyPr lIns="45719" rIns="45719" anchor="ctr"/>
          <a:lstStyle/>
          <a:p>
            <a:pPr algn="ctr">
              <a:defRPr>
                <a:solidFill>
                  <a:srgbClr val="FFFFFF"/>
                </a:solidFill>
              </a:defRPr>
            </a:pPr>
            <a:endParaRPr/>
          </a:p>
        </p:txBody>
      </p:sp>
      <p:sp>
        <p:nvSpPr>
          <p:cNvPr id="51" name="Body Level One…"/>
          <p:cNvSpPr txBox="1">
            <a:spLocks noGrp="1"/>
          </p:cNvSpPr>
          <p:nvPr>
            <p:ph type="body" sz="quarter" idx="1"/>
          </p:nvPr>
        </p:nvSpPr>
        <p:spPr>
          <a:xfrm>
            <a:off x="609600" y="1535112"/>
            <a:ext cx="5386917" cy="639763"/>
          </a:xfrm>
          <a:prstGeom prst="rect">
            <a:avLst/>
          </a:prstGeom>
        </p:spPr>
        <p:txBody>
          <a:bodyPr lIns="45719" tIns="45719" rIns="45719" bIns="45719" anchor="b"/>
          <a:lstStyle>
            <a:lvl1pPr marL="0" indent="0" defTabSz="685800">
              <a:spcBef>
                <a:spcPts val="400"/>
              </a:spcBef>
              <a:buSzTx/>
              <a:buFontTx/>
              <a:buNone/>
              <a:defRPr sz="1800" b="1"/>
            </a:lvl1pPr>
            <a:lvl2pPr marL="0" indent="342900" defTabSz="685800">
              <a:spcBef>
                <a:spcPts val="400"/>
              </a:spcBef>
              <a:buSzTx/>
              <a:buFontTx/>
              <a:buNone/>
              <a:defRPr sz="1800" b="1"/>
            </a:lvl2pPr>
            <a:lvl3pPr marL="0" indent="685800" defTabSz="685800">
              <a:spcBef>
                <a:spcPts val="400"/>
              </a:spcBef>
              <a:buSzTx/>
              <a:buFontTx/>
              <a:buNone/>
              <a:defRPr sz="1800" b="1"/>
            </a:lvl3pPr>
            <a:lvl4pPr marL="0" indent="1028700" defTabSz="685800">
              <a:spcBef>
                <a:spcPts val="400"/>
              </a:spcBef>
              <a:buSzTx/>
              <a:buFontTx/>
              <a:buNone/>
              <a:defRPr sz="1800" b="1"/>
            </a:lvl4pPr>
            <a:lvl5pPr marL="0" indent="1371600" defTabSz="685800">
              <a:spcBef>
                <a:spcPts val="400"/>
              </a:spcBef>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6193368" y="1535112"/>
            <a:ext cx="5389034" cy="639763"/>
          </a:xfrm>
          <a:prstGeom prst="rect">
            <a:avLst/>
          </a:prstGeom>
        </p:spPr>
        <p:txBody>
          <a:bodyPr lIns="45719" tIns="45719" rIns="45719" bIns="45719" anchor="b"/>
          <a:lstStyle/>
          <a:p>
            <a:pPr marL="0" indent="0" defTabSz="685800">
              <a:spcBef>
                <a:spcPts val="400"/>
              </a:spcBef>
              <a:buSzTx/>
              <a:buFontTx/>
              <a:buNone/>
              <a:defRPr sz="1800" b="1"/>
            </a:pPr>
            <a:endParaRPr/>
          </a:p>
        </p:txBody>
      </p:sp>
      <p:sp>
        <p:nvSpPr>
          <p:cNvPr id="53" name="Slide Number"/>
          <p:cNvSpPr txBox="1">
            <a:spLocks noGrp="1"/>
          </p:cNvSpPr>
          <p:nvPr>
            <p:ph type="sldNum" sz="quarter" idx="2"/>
          </p:nvPr>
        </p:nvSpPr>
        <p:spPr>
          <a:xfrm>
            <a:off x="11358378" y="6600021"/>
            <a:ext cx="224023" cy="218441"/>
          </a:xfrm>
          <a:prstGeom prst="rect">
            <a:avLst/>
          </a:prstGeom>
        </p:spPr>
        <p:txBody>
          <a:bodyPr lIns="45719" tIns="45719" rIns="45719" bIns="45719" anchor="b"/>
          <a:lstStyle>
            <a:lvl1pPr>
              <a:defRPr sz="900">
                <a:solidFill>
                  <a:srgbClr val="595959"/>
                </a:solidFill>
              </a:defRPr>
            </a:lvl1pPr>
          </a:lstStyle>
          <a:p>
            <a:fld id="{86CB4B4D-7CA3-9044-876B-883B54F8677D}" type="slidenum">
              <a:t>‹#›</a:t>
            </a:fld>
            <a:endParaRPr/>
          </a:p>
        </p:txBody>
      </p:sp>
      <p:sp>
        <p:nvSpPr>
          <p:cNvPr id="54" name="Title Text"/>
          <p:cNvSpPr txBox="1">
            <a:spLocks noGrp="1"/>
          </p:cNvSpPr>
          <p:nvPr>
            <p:ph type="title"/>
          </p:nvPr>
        </p:nvSpPr>
        <p:spPr>
          <a:xfrm>
            <a:off x="609600" y="346645"/>
            <a:ext cx="9518848" cy="562075"/>
          </a:xfrm>
          <a:prstGeom prst="rect">
            <a:avLst/>
          </a:prstGeom>
        </p:spPr>
        <p:txBody>
          <a:bodyPr lIns="45719" tIns="45719" rIns="45719" bIns="45719" anchor="b"/>
          <a:lstStyle>
            <a:lvl1pPr algn="l" defTabSz="685800">
              <a:defRPr sz="3200" b="1">
                <a:solidFill>
                  <a:srgbClr val="FFFFFF"/>
                </a:solidFill>
              </a:defRPr>
            </a:lvl1pPr>
          </a:lstStyle>
          <a:p>
            <a:r>
              <a:t>Title Text</a:t>
            </a:r>
          </a:p>
        </p:txBody>
      </p:sp>
      <p:grpSp>
        <p:nvGrpSpPr>
          <p:cNvPr id="57" name="Picture 15"/>
          <p:cNvGrpSpPr/>
          <p:nvPr/>
        </p:nvGrpSpPr>
        <p:grpSpPr>
          <a:xfrm>
            <a:off x="10128447" y="256033"/>
            <a:ext cx="2018337" cy="894050"/>
            <a:chOff x="0" y="0"/>
            <a:chExt cx="2018335" cy="894048"/>
          </a:xfrm>
        </p:grpSpPr>
        <p:sp>
          <p:nvSpPr>
            <p:cNvPr id="55" name="Rectangle"/>
            <p:cNvSpPr/>
            <p:nvPr/>
          </p:nvSpPr>
          <p:spPr>
            <a:xfrm>
              <a:off x="0" y="0"/>
              <a:ext cx="2018336" cy="894049"/>
            </a:xfrm>
            <a:prstGeom prst="rect">
              <a:avLst/>
            </a:prstGeom>
            <a:solidFill>
              <a:srgbClr val="0094CA"/>
            </a:solidFill>
            <a:ln w="12700" cap="flat">
              <a:noFill/>
              <a:miter lim="400000"/>
            </a:ln>
            <a:effectLst/>
          </p:spPr>
          <p:txBody>
            <a:bodyPr wrap="square" lIns="45719" tIns="45719" rIns="45719" bIns="45719" numCol="1" anchor="ctr">
              <a:noAutofit/>
            </a:bodyPr>
            <a:lstStyle/>
            <a:p>
              <a:endParaRPr/>
            </a:p>
          </p:txBody>
        </p:sp>
        <p:pic>
          <p:nvPicPr>
            <p:cNvPr id="56" name="image2.jpeg" descr="image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018336" cy="894050"/>
            </a:xfrm>
            <a:prstGeom prst="rect">
              <a:avLst/>
            </a:prstGeom>
            <a:ln w="12700" cap="flat">
              <a:noFill/>
              <a:miter lim="400000"/>
            </a:ln>
            <a:effectLst/>
          </p:spPr>
        </p:pic>
      </p:grpSp>
      <p:sp>
        <p:nvSpPr>
          <p:cNvPr id="58" name="Text Placeholder 16"/>
          <p:cNvSpPr>
            <a:spLocks noGrp="1"/>
          </p:cNvSpPr>
          <p:nvPr>
            <p:ph type="body" sz="quarter" idx="14"/>
          </p:nvPr>
        </p:nvSpPr>
        <p:spPr>
          <a:xfrm>
            <a:off x="609600" y="797779"/>
            <a:ext cx="9518848" cy="590551"/>
          </a:xfrm>
          <a:prstGeom prst="rect">
            <a:avLst/>
          </a:prstGeom>
        </p:spPr>
        <p:txBody>
          <a:bodyPr lIns="45719" tIns="45719" rIns="45719" bIns="45719"/>
          <a:lstStyle/>
          <a:p>
            <a:pPr marL="0" indent="0" defTabSz="685800">
              <a:buSzTx/>
              <a:buFontTx/>
              <a:buNone/>
              <a:defRPr sz="2400">
                <a:solidFill>
                  <a:srgbClr val="FFFFFF"/>
                </a:solidFill>
              </a:defRPr>
            </a:pPr>
            <a:endParaRPr/>
          </a:p>
        </p:txBody>
      </p:sp>
    </p:spTree>
    <p:extLst>
      <p:ext uri="{BB962C8B-B14F-4D97-AF65-F5344CB8AC3E}">
        <p14:creationId xmlns:p14="http://schemas.microsoft.com/office/powerpoint/2010/main" val="106016216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_Rubrik och innehåll">
    <p:spTree>
      <p:nvGrpSpPr>
        <p:cNvPr id="1" name=""/>
        <p:cNvGrpSpPr/>
        <p:nvPr/>
      </p:nvGrpSpPr>
      <p:grpSpPr>
        <a:xfrm>
          <a:off x="0" y="0"/>
          <a:ext cx="0" cy="0"/>
          <a:chOff x="0" y="0"/>
          <a:chExt cx="0" cy="0"/>
        </a:xfrm>
      </p:grpSpPr>
      <p:sp>
        <p:nvSpPr>
          <p:cNvPr id="22" name="Rectangle 10"/>
          <p:cNvSpPr/>
          <p:nvPr/>
        </p:nvSpPr>
        <p:spPr>
          <a:xfrm>
            <a:off x="0" y="-1"/>
            <a:ext cx="12192000" cy="1434356"/>
          </a:xfrm>
          <a:prstGeom prst="rect">
            <a:avLst/>
          </a:prstGeom>
          <a:solidFill>
            <a:srgbClr val="13A0DD"/>
          </a:solidFill>
          <a:ln w="12700">
            <a:miter lim="400000"/>
          </a:ln>
        </p:spPr>
        <p:txBody>
          <a:bodyPr lIns="45719" rIns="45719" anchor="ctr"/>
          <a:lstStyle/>
          <a:p>
            <a:pPr algn="ctr">
              <a:defRPr>
                <a:solidFill>
                  <a:srgbClr val="FFFFFF"/>
                </a:solidFill>
              </a:defRPr>
            </a:pPr>
            <a:endParaRPr/>
          </a:p>
        </p:txBody>
      </p:sp>
      <p:grpSp>
        <p:nvGrpSpPr>
          <p:cNvPr id="25" name="Picture 8"/>
          <p:cNvGrpSpPr/>
          <p:nvPr/>
        </p:nvGrpSpPr>
        <p:grpSpPr>
          <a:xfrm>
            <a:off x="10128447" y="256033"/>
            <a:ext cx="2018337" cy="894050"/>
            <a:chOff x="0" y="0"/>
            <a:chExt cx="2018335" cy="894048"/>
          </a:xfrm>
        </p:grpSpPr>
        <p:sp>
          <p:nvSpPr>
            <p:cNvPr id="23" name="Rectangle"/>
            <p:cNvSpPr/>
            <p:nvPr/>
          </p:nvSpPr>
          <p:spPr>
            <a:xfrm>
              <a:off x="0" y="0"/>
              <a:ext cx="2018336" cy="894049"/>
            </a:xfrm>
            <a:prstGeom prst="rect">
              <a:avLst/>
            </a:prstGeom>
            <a:solidFill>
              <a:srgbClr val="0094CA"/>
            </a:solidFill>
            <a:ln w="12700" cap="flat">
              <a:noFill/>
              <a:miter lim="400000"/>
            </a:ln>
            <a:effectLst/>
          </p:spPr>
          <p:txBody>
            <a:bodyPr wrap="square" lIns="45719" tIns="45719" rIns="45719" bIns="45719" numCol="1" anchor="ctr">
              <a:noAutofit/>
            </a:bodyPr>
            <a:lstStyle/>
            <a:p>
              <a:endParaRPr/>
            </a:p>
          </p:txBody>
        </p:sp>
        <p:pic>
          <p:nvPicPr>
            <p:cNvPr id="24" name="image2.jpeg" descr="image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018336" cy="894050"/>
            </a:xfrm>
            <a:prstGeom prst="rect">
              <a:avLst/>
            </a:prstGeom>
            <a:ln w="12700" cap="flat">
              <a:noFill/>
              <a:miter lim="400000"/>
            </a:ln>
            <a:effectLst/>
          </p:spPr>
        </p:pic>
      </p:grpSp>
      <p:sp>
        <p:nvSpPr>
          <p:cNvPr id="26" name="Title Text"/>
          <p:cNvSpPr txBox="1">
            <a:spLocks noGrp="1"/>
          </p:cNvSpPr>
          <p:nvPr>
            <p:ph type="title"/>
          </p:nvPr>
        </p:nvSpPr>
        <p:spPr>
          <a:xfrm>
            <a:off x="609600" y="346645"/>
            <a:ext cx="9518848" cy="562075"/>
          </a:xfrm>
          <a:prstGeom prst="rect">
            <a:avLst/>
          </a:prstGeom>
        </p:spPr>
        <p:txBody>
          <a:bodyPr lIns="45719" tIns="45719" rIns="45719" bIns="45719" anchor="b"/>
          <a:lstStyle>
            <a:lvl1pPr algn="l" defTabSz="685800">
              <a:defRPr sz="3200" b="1">
                <a:solidFill>
                  <a:srgbClr val="FFFFFF"/>
                </a:solidFill>
              </a:defRPr>
            </a:lvl1pPr>
          </a:lstStyle>
          <a:p>
            <a:r>
              <a:t>Title Text</a:t>
            </a:r>
          </a:p>
        </p:txBody>
      </p:sp>
      <p:sp>
        <p:nvSpPr>
          <p:cNvPr id="27" name="Body Level One…"/>
          <p:cNvSpPr txBox="1">
            <a:spLocks noGrp="1"/>
          </p:cNvSpPr>
          <p:nvPr>
            <p:ph type="body" idx="1"/>
          </p:nvPr>
        </p:nvSpPr>
        <p:spPr>
          <a:xfrm>
            <a:off x="609600" y="1781000"/>
            <a:ext cx="10972800" cy="4345167"/>
          </a:xfrm>
          <a:prstGeom prst="rect">
            <a:avLst/>
          </a:prstGeom>
        </p:spPr>
        <p:txBody>
          <a:bodyPr lIns="45719" tIns="45719" rIns="45719" bIns="45719"/>
          <a:lstStyle>
            <a:lvl1pPr marL="342900" indent="-342900" defTabSz="685800">
              <a:defRPr sz="2100"/>
            </a:lvl1pPr>
            <a:lvl2pPr marL="592931" indent="-250031" defTabSz="685800">
              <a:defRPr sz="2100"/>
            </a:lvl2pPr>
            <a:lvl3pPr marL="925830" indent="-240030" defTabSz="685800">
              <a:defRPr sz="2100"/>
            </a:lvl3pPr>
            <a:lvl4pPr marL="1305657" indent="-276957" defTabSz="685800">
              <a:defRPr sz="2100"/>
            </a:lvl4pPr>
            <a:lvl5pPr marL="1611630" indent="-240030" defTabSz="685800">
              <a:defRPr sz="210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11358378" y="6600021"/>
            <a:ext cx="224023" cy="218441"/>
          </a:xfrm>
          <a:prstGeom prst="rect">
            <a:avLst/>
          </a:prstGeom>
        </p:spPr>
        <p:txBody>
          <a:bodyPr lIns="45719" tIns="45719" rIns="45719" bIns="45719" anchor="b"/>
          <a:lstStyle>
            <a:lvl1pPr>
              <a:defRPr sz="900">
                <a:solidFill>
                  <a:srgbClr val="595959"/>
                </a:solidFill>
              </a:defRPr>
            </a:lvl1pPr>
          </a:lstStyle>
          <a:p>
            <a:fld id="{86CB4B4D-7CA3-9044-876B-883B54F8677D}" type="slidenum">
              <a:t>‹#›</a:t>
            </a:fld>
            <a:endParaRPr/>
          </a:p>
        </p:txBody>
      </p:sp>
      <p:sp>
        <p:nvSpPr>
          <p:cNvPr id="29" name="Text Placeholder 16"/>
          <p:cNvSpPr>
            <a:spLocks noGrp="1"/>
          </p:cNvSpPr>
          <p:nvPr>
            <p:ph type="body" sz="quarter" idx="13"/>
          </p:nvPr>
        </p:nvSpPr>
        <p:spPr>
          <a:xfrm>
            <a:off x="609600" y="797779"/>
            <a:ext cx="9518848" cy="590551"/>
          </a:xfrm>
          <a:prstGeom prst="rect">
            <a:avLst/>
          </a:prstGeom>
        </p:spPr>
        <p:txBody>
          <a:bodyPr lIns="45719" tIns="45719" rIns="45719" bIns="45719"/>
          <a:lstStyle/>
          <a:p>
            <a:pPr marL="0" indent="0" defTabSz="685800">
              <a:buSzTx/>
              <a:buFontTx/>
              <a:buNone/>
              <a:defRPr sz="2400">
                <a:solidFill>
                  <a:srgbClr val="FFFFFF"/>
                </a:solidFill>
              </a:defRPr>
            </a:pPr>
            <a:endParaRPr/>
          </a:p>
        </p:txBody>
      </p:sp>
    </p:spTree>
    <p:extLst>
      <p:ext uri="{BB962C8B-B14F-4D97-AF65-F5344CB8AC3E}">
        <p14:creationId xmlns:p14="http://schemas.microsoft.com/office/powerpoint/2010/main" val="61804183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Jämförelse">
    <p:spTree>
      <p:nvGrpSpPr>
        <p:cNvPr id="1" name=""/>
        <p:cNvGrpSpPr/>
        <p:nvPr/>
      </p:nvGrpSpPr>
      <p:grpSpPr>
        <a:xfrm>
          <a:off x="0" y="0"/>
          <a:ext cx="0" cy="0"/>
          <a:chOff x="0" y="0"/>
          <a:chExt cx="0" cy="0"/>
        </a:xfrm>
      </p:grpSpPr>
      <p:sp>
        <p:nvSpPr>
          <p:cNvPr id="196" name="Rectangle 10"/>
          <p:cNvSpPr/>
          <p:nvPr/>
        </p:nvSpPr>
        <p:spPr>
          <a:xfrm>
            <a:off x="0" y="-1"/>
            <a:ext cx="12192000" cy="1434356"/>
          </a:xfrm>
          <a:prstGeom prst="rect">
            <a:avLst/>
          </a:prstGeom>
          <a:solidFill>
            <a:srgbClr val="13A0DD"/>
          </a:solidFill>
          <a:ln w="12700">
            <a:miter lim="400000"/>
          </a:ln>
        </p:spPr>
        <p:txBody>
          <a:bodyPr lIns="45719" rIns="45719" anchor="ctr"/>
          <a:lstStyle/>
          <a:p>
            <a:pPr algn="ctr">
              <a:defRPr>
                <a:solidFill>
                  <a:srgbClr val="FFFFFF"/>
                </a:solidFill>
              </a:defRPr>
            </a:pPr>
            <a:endParaRPr/>
          </a:p>
        </p:txBody>
      </p:sp>
      <p:sp>
        <p:nvSpPr>
          <p:cNvPr id="197" name="Slide Number"/>
          <p:cNvSpPr txBox="1">
            <a:spLocks noGrp="1"/>
          </p:cNvSpPr>
          <p:nvPr>
            <p:ph type="sldNum" sz="quarter" idx="2"/>
          </p:nvPr>
        </p:nvSpPr>
        <p:spPr>
          <a:xfrm>
            <a:off x="11358378" y="6600021"/>
            <a:ext cx="224023" cy="218441"/>
          </a:xfrm>
          <a:prstGeom prst="rect">
            <a:avLst/>
          </a:prstGeom>
        </p:spPr>
        <p:txBody>
          <a:bodyPr lIns="45719" tIns="45719" rIns="45719" bIns="45719" anchor="b"/>
          <a:lstStyle>
            <a:lvl1pPr>
              <a:defRPr sz="900"/>
            </a:lvl1pPr>
          </a:lstStyle>
          <a:p>
            <a:fld id="{86CB4B4D-7CA3-9044-876B-883B54F8677D}" type="slidenum">
              <a:t>‹#›</a:t>
            </a:fld>
            <a:endParaRPr/>
          </a:p>
        </p:txBody>
      </p:sp>
      <p:sp>
        <p:nvSpPr>
          <p:cNvPr id="198" name="Title Text"/>
          <p:cNvSpPr txBox="1">
            <a:spLocks noGrp="1"/>
          </p:cNvSpPr>
          <p:nvPr>
            <p:ph type="title"/>
          </p:nvPr>
        </p:nvSpPr>
        <p:spPr>
          <a:xfrm>
            <a:off x="609600" y="346645"/>
            <a:ext cx="9518848" cy="562075"/>
          </a:xfrm>
          <a:prstGeom prst="rect">
            <a:avLst/>
          </a:prstGeom>
        </p:spPr>
        <p:txBody>
          <a:bodyPr lIns="45719" tIns="45719" rIns="45719" bIns="45719" anchor="b"/>
          <a:lstStyle>
            <a:lvl1pPr algn="l" defTabSz="685800">
              <a:defRPr sz="3200">
                <a:solidFill>
                  <a:srgbClr val="FFFFFF"/>
                </a:solidFill>
                <a:latin typeface="San Francisco Display Medium"/>
                <a:ea typeface="San Francisco Display Medium"/>
                <a:cs typeface="San Francisco Display Medium"/>
                <a:sym typeface="San Francisco Display Medium"/>
              </a:defRPr>
            </a:lvl1pPr>
          </a:lstStyle>
          <a:p>
            <a:r>
              <a:t>Title Text</a:t>
            </a:r>
          </a:p>
        </p:txBody>
      </p:sp>
      <p:grpSp>
        <p:nvGrpSpPr>
          <p:cNvPr id="201" name="Picture 15"/>
          <p:cNvGrpSpPr/>
          <p:nvPr/>
        </p:nvGrpSpPr>
        <p:grpSpPr>
          <a:xfrm>
            <a:off x="10128447" y="256033"/>
            <a:ext cx="2018337" cy="894050"/>
            <a:chOff x="0" y="0"/>
            <a:chExt cx="2018335" cy="894048"/>
          </a:xfrm>
        </p:grpSpPr>
        <p:sp>
          <p:nvSpPr>
            <p:cNvPr id="199" name="Rectangle"/>
            <p:cNvSpPr/>
            <p:nvPr/>
          </p:nvSpPr>
          <p:spPr>
            <a:xfrm>
              <a:off x="0" y="0"/>
              <a:ext cx="2018336" cy="894049"/>
            </a:xfrm>
            <a:prstGeom prst="rect">
              <a:avLst/>
            </a:prstGeom>
            <a:solidFill>
              <a:srgbClr val="0094CA"/>
            </a:solidFill>
            <a:ln w="12700" cap="flat">
              <a:noFill/>
              <a:miter lim="400000"/>
            </a:ln>
            <a:effectLst/>
          </p:spPr>
          <p:txBody>
            <a:bodyPr wrap="square" lIns="45719" tIns="45719" rIns="45719" bIns="45719" numCol="1" anchor="ctr">
              <a:noAutofit/>
            </a:bodyPr>
            <a:lstStyle/>
            <a:p>
              <a:endParaRPr/>
            </a:p>
          </p:txBody>
        </p:sp>
        <p:pic>
          <p:nvPicPr>
            <p:cNvPr id="200" name="image2.jpeg" descr="image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018336" cy="894050"/>
            </a:xfrm>
            <a:prstGeom prst="rect">
              <a:avLst/>
            </a:prstGeom>
            <a:ln w="12700" cap="flat">
              <a:noFill/>
              <a:miter lim="400000"/>
            </a:ln>
            <a:effectLst/>
          </p:spPr>
        </p:pic>
      </p:grpSp>
      <p:sp>
        <p:nvSpPr>
          <p:cNvPr id="202" name="Body Level One…"/>
          <p:cNvSpPr txBox="1">
            <a:spLocks noGrp="1"/>
          </p:cNvSpPr>
          <p:nvPr>
            <p:ph type="body" sz="half" idx="1"/>
          </p:nvPr>
        </p:nvSpPr>
        <p:spPr>
          <a:xfrm>
            <a:off x="157162" y="1726467"/>
            <a:ext cx="9518849" cy="3405066"/>
          </a:xfrm>
          <a:prstGeom prst="rect">
            <a:avLst/>
          </a:prstGeom>
        </p:spPr>
        <p:txBody>
          <a:bodyPr lIns="45719" tIns="45719" rIns="45719" bIns="45719"/>
          <a:lstStyle>
            <a:lvl1pPr marL="0" indent="0" defTabSz="685800">
              <a:buSzTx/>
              <a:buFontTx/>
              <a:buNone/>
              <a:defRPr sz="2400">
                <a:latin typeface="San Francisco Display Regular"/>
                <a:ea typeface="San Francisco Display Regular"/>
                <a:cs typeface="San Francisco Display Regular"/>
                <a:sym typeface="San Francisco Display Regular"/>
              </a:defRPr>
            </a:lvl1pPr>
            <a:lvl2pPr marL="628650" indent="-285750" defTabSz="685800">
              <a:buFontTx/>
              <a:defRPr sz="2400">
                <a:latin typeface="San Francisco Display Regular"/>
                <a:ea typeface="San Francisco Display Regular"/>
                <a:cs typeface="San Francisco Display Regular"/>
                <a:sym typeface="San Francisco Display Regular"/>
              </a:defRPr>
            </a:lvl2pPr>
            <a:lvl3pPr marL="960119" indent="-274319" defTabSz="685800">
              <a:buFontTx/>
              <a:defRPr sz="2400">
                <a:latin typeface="San Francisco Display Regular"/>
                <a:ea typeface="San Francisco Display Regular"/>
                <a:cs typeface="San Francisco Display Regular"/>
                <a:sym typeface="San Francisco Display Regular"/>
              </a:defRPr>
            </a:lvl3pPr>
            <a:lvl4pPr marL="1345223" indent="-316523" defTabSz="685800">
              <a:buFontTx/>
              <a:defRPr sz="2400">
                <a:latin typeface="San Francisco Display Regular"/>
                <a:ea typeface="San Francisco Display Regular"/>
                <a:cs typeface="San Francisco Display Regular"/>
                <a:sym typeface="San Francisco Display Regular"/>
              </a:defRPr>
            </a:lvl4pPr>
            <a:lvl5pPr marL="1645920" indent="-274320" defTabSz="685800">
              <a:buFontTx/>
              <a:defRPr sz="2400">
                <a:latin typeface="San Francisco Display Regular"/>
                <a:ea typeface="San Francisco Display Regular"/>
                <a:cs typeface="San Francisco Display Regular"/>
                <a:sym typeface="San Francisco Display Regular"/>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70421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105" y="319530"/>
            <a:ext cx="1431009" cy="730800"/>
          </a:xfrm>
          <a:prstGeom prst="rect">
            <a:avLst/>
          </a:prstGeom>
        </p:spPr>
      </p:pic>
      <p:sp>
        <p:nvSpPr>
          <p:cNvPr id="15" name="Slide Number Placeholder 5"/>
          <p:cNvSpPr>
            <a:spLocks noGrp="1"/>
          </p:cNvSpPr>
          <p:nvPr>
            <p:ph type="sldNum" sz="quarter" idx="12"/>
          </p:nvPr>
        </p:nvSpPr>
        <p:spPr>
          <a:xfrm>
            <a:off x="8737600" y="6356351"/>
            <a:ext cx="2844800" cy="365125"/>
          </a:xfrm>
        </p:spPr>
        <p:txBody>
          <a:bodyPr/>
          <a:lstStyle/>
          <a:p>
            <a:fld id="{551115BC-487E-4422-894C-CB7CD3E79223}" type="slidenum">
              <a:rPr lang="en-GB" noProof="0" smtClean="0"/>
              <a:t>‹#›</a:t>
            </a:fld>
            <a:endParaRPr lang="en-GB" noProof="0"/>
          </a:p>
        </p:txBody>
      </p:sp>
      <p:sp>
        <p:nvSpPr>
          <p:cNvPr id="4" name="Date Placeholder 3"/>
          <p:cNvSpPr>
            <a:spLocks noGrp="1"/>
          </p:cNvSpPr>
          <p:nvPr>
            <p:ph type="dt" sz="half" idx="13"/>
          </p:nvPr>
        </p:nvSpPr>
        <p:spPr/>
        <p:txBody>
          <a:bodyPr/>
          <a:lstStyle/>
          <a:p>
            <a:fld id="{7103233B-D569-4A6E-878F-CDE152514C47}" type="datetime1">
              <a:rPr lang="en-GB" noProof="0" smtClean="0"/>
              <a:t>14/06/2019</a:t>
            </a:fld>
            <a:endParaRPr lang="en-GB" noProof="0"/>
          </a:p>
        </p:txBody>
      </p:sp>
      <p:sp>
        <p:nvSpPr>
          <p:cNvPr id="5" name="Footer Placeholder 4"/>
          <p:cNvSpPr>
            <a:spLocks noGrp="1"/>
          </p:cNvSpPr>
          <p:nvPr>
            <p:ph type="ftr" sz="quarter" idx="14"/>
          </p:nvPr>
        </p:nvSpPr>
        <p:spPr/>
        <p:txBody>
          <a:bodyPr/>
          <a:lstStyle/>
          <a:p>
            <a:endParaRPr lang="en-GB" noProof="0"/>
          </a:p>
        </p:txBody>
      </p:sp>
    </p:spTree>
    <p:extLst>
      <p:ext uri="{BB962C8B-B14F-4D97-AF65-F5344CB8AC3E}">
        <p14:creationId xmlns:p14="http://schemas.microsoft.com/office/powerpoint/2010/main" val="717411062"/>
      </p:ext>
    </p:extLst>
  </p:cSld>
  <p:clrMapOvr>
    <a:masterClrMapping/>
  </p:clrMapOvr>
  <p:extLst>
    <p:ext uri="{DCECCB84-F9BA-43D5-87BE-67443E8EF086}">
      <p15:sldGuideLst xmlns:p15="http://schemas.microsoft.com/office/powerpoint/2012/main">
        <p15:guide id="1" orient="horz" pos="663">
          <p15:clr>
            <a:srgbClr val="FBAE40"/>
          </p15:clr>
        </p15:guide>
        <p15:guide id="2" pos="47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0180" indent="0" algn="ctr">
              <a:buNone/>
              <a:defRPr>
                <a:solidFill>
                  <a:schemeClr val="tx1">
                    <a:tint val="75000"/>
                  </a:schemeClr>
                </a:solidFill>
              </a:defRPr>
            </a:lvl2pPr>
            <a:lvl3pPr marL="840362" indent="0" algn="ctr">
              <a:buNone/>
              <a:defRPr>
                <a:solidFill>
                  <a:schemeClr val="tx1">
                    <a:tint val="75000"/>
                  </a:schemeClr>
                </a:solidFill>
              </a:defRPr>
            </a:lvl3pPr>
            <a:lvl4pPr marL="1260547" indent="0" algn="ctr">
              <a:buNone/>
              <a:defRPr>
                <a:solidFill>
                  <a:schemeClr val="tx1">
                    <a:tint val="75000"/>
                  </a:schemeClr>
                </a:solidFill>
              </a:defRPr>
            </a:lvl4pPr>
            <a:lvl5pPr marL="1680731" indent="0" algn="ctr">
              <a:buNone/>
              <a:defRPr>
                <a:solidFill>
                  <a:schemeClr val="tx1">
                    <a:tint val="75000"/>
                  </a:schemeClr>
                </a:solidFill>
              </a:defRPr>
            </a:lvl5pPr>
            <a:lvl6pPr marL="2100922" indent="0" algn="ctr">
              <a:buNone/>
              <a:defRPr>
                <a:solidFill>
                  <a:schemeClr val="tx1">
                    <a:tint val="75000"/>
                  </a:schemeClr>
                </a:solidFill>
              </a:defRPr>
            </a:lvl6pPr>
            <a:lvl7pPr marL="2521104" indent="0" algn="ctr">
              <a:buNone/>
              <a:defRPr>
                <a:solidFill>
                  <a:schemeClr val="tx1">
                    <a:tint val="75000"/>
                  </a:schemeClr>
                </a:solidFill>
              </a:defRPr>
            </a:lvl7pPr>
            <a:lvl8pPr marL="2941293" indent="0" algn="ctr">
              <a:buNone/>
              <a:defRPr>
                <a:solidFill>
                  <a:schemeClr val="tx1">
                    <a:tint val="75000"/>
                  </a:schemeClr>
                </a:solidFill>
              </a:defRPr>
            </a:lvl8pPr>
            <a:lvl9pPr marL="3361478"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17023008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64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50" name="Rectangle 10"/>
          <p:cNvSpPr/>
          <p:nvPr/>
        </p:nvSpPr>
        <p:spPr>
          <a:xfrm>
            <a:off x="0" y="-1"/>
            <a:ext cx="12192000" cy="1434356"/>
          </a:xfrm>
          <a:prstGeom prst="rect">
            <a:avLst/>
          </a:prstGeom>
          <a:solidFill>
            <a:srgbClr val="13A0DD"/>
          </a:solidFill>
          <a:ln w="12700">
            <a:miter lim="400000"/>
          </a:ln>
        </p:spPr>
        <p:txBody>
          <a:bodyPr lIns="45719" rIns="45719" anchor="ctr"/>
          <a:lstStyle/>
          <a:p>
            <a:pPr algn="ctr">
              <a:defRPr>
                <a:solidFill>
                  <a:srgbClr val="FFFFFF"/>
                </a:solidFill>
              </a:defRPr>
            </a:pPr>
            <a:endParaRPr/>
          </a:p>
        </p:txBody>
      </p:sp>
      <p:sp>
        <p:nvSpPr>
          <p:cNvPr id="51" name="Body Level One…"/>
          <p:cNvSpPr txBox="1">
            <a:spLocks noGrp="1"/>
          </p:cNvSpPr>
          <p:nvPr>
            <p:ph type="body" sz="quarter" idx="1"/>
          </p:nvPr>
        </p:nvSpPr>
        <p:spPr>
          <a:xfrm>
            <a:off x="609600" y="1535112"/>
            <a:ext cx="5386917" cy="639763"/>
          </a:xfrm>
          <a:prstGeom prst="rect">
            <a:avLst/>
          </a:prstGeom>
        </p:spPr>
        <p:txBody>
          <a:bodyPr lIns="45719" tIns="45719" rIns="45719" bIns="45719" anchor="b"/>
          <a:lstStyle>
            <a:lvl1pPr marL="0" indent="0" defTabSz="685800">
              <a:spcBef>
                <a:spcPts val="400"/>
              </a:spcBef>
              <a:buSzTx/>
              <a:buFontTx/>
              <a:buNone/>
              <a:defRPr sz="1800" b="1"/>
            </a:lvl1pPr>
            <a:lvl2pPr marL="0" indent="342900" defTabSz="685800">
              <a:spcBef>
                <a:spcPts val="400"/>
              </a:spcBef>
              <a:buSzTx/>
              <a:buFontTx/>
              <a:buNone/>
              <a:defRPr sz="1800" b="1"/>
            </a:lvl2pPr>
            <a:lvl3pPr marL="0" indent="685800" defTabSz="685800">
              <a:spcBef>
                <a:spcPts val="400"/>
              </a:spcBef>
              <a:buSzTx/>
              <a:buFontTx/>
              <a:buNone/>
              <a:defRPr sz="1800" b="1"/>
            </a:lvl3pPr>
            <a:lvl4pPr marL="0" indent="1028700" defTabSz="685800">
              <a:spcBef>
                <a:spcPts val="400"/>
              </a:spcBef>
              <a:buSzTx/>
              <a:buFontTx/>
              <a:buNone/>
              <a:defRPr sz="1800" b="1"/>
            </a:lvl4pPr>
            <a:lvl5pPr marL="0" indent="1371600" defTabSz="685800">
              <a:spcBef>
                <a:spcPts val="400"/>
              </a:spcBef>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6193368" y="1535112"/>
            <a:ext cx="5389034" cy="639763"/>
          </a:xfrm>
          <a:prstGeom prst="rect">
            <a:avLst/>
          </a:prstGeom>
        </p:spPr>
        <p:txBody>
          <a:bodyPr lIns="45719" tIns="45719" rIns="45719" bIns="45719" anchor="b"/>
          <a:lstStyle/>
          <a:p>
            <a:pPr marL="0" indent="0" defTabSz="685800">
              <a:spcBef>
                <a:spcPts val="400"/>
              </a:spcBef>
              <a:buSzTx/>
              <a:buFontTx/>
              <a:buNone/>
              <a:defRPr sz="1800" b="1"/>
            </a:pPr>
            <a:endParaRPr/>
          </a:p>
        </p:txBody>
      </p:sp>
      <p:sp>
        <p:nvSpPr>
          <p:cNvPr id="53" name="Slide Number"/>
          <p:cNvSpPr txBox="1">
            <a:spLocks noGrp="1"/>
          </p:cNvSpPr>
          <p:nvPr>
            <p:ph type="sldNum" sz="quarter" idx="2"/>
          </p:nvPr>
        </p:nvSpPr>
        <p:spPr>
          <a:xfrm>
            <a:off x="11358378" y="6600021"/>
            <a:ext cx="224023" cy="218441"/>
          </a:xfrm>
          <a:prstGeom prst="rect">
            <a:avLst/>
          </a:prstGeom>
        </p:spPr>
        <p:txBody>
          <a:bodyPr lIns="45719" tIns="45719" rIns="45719" bIns="45719" anchor="b"/>
          <a:lstStyle>
            <a:lvl1pPr>
              <a:defRPr sz="900">
                <a:solidFill>
                  <a:srgbClr val="595959"/>
                </a:solidFill>
              </a:defRPr>
            </a:lvl1pPr>
          </a:lstStyle>
          <a:p>
            <a:fld id="{86CB4B4D-7CA3-9044-876B-883B54F8677D}" type="slidenum">
              <a:t>‹#›</a:t>
            </a:fld>
            <a:endParaRPr/>
          </a:p>
        </p:txBody>
      </p:sp>
      <p:sp>
        <p:nvSpPr>
          <p:cNvPr id="54" name="Title Text"/>
          <p:cNvSpPr txBox="1">
            <a:spLocks noGrp="1"/>
          </p:cNvSpPr>
          <p:nvPr>
            <p:ph type="title"/>
          </p:nvPr>
        </p:nvSpPr>
        <p:spPr>
          <a:xfrm>
            <a:off x="609600" y="346645"/>
            <a:ext cx="9518848" cy="562075"/>
          </a:xfrm>
          <a:prstGeom prst="rect">
            <a:avLst/>
          </a:prstGeom>
        </p:spPr>
        <p:txBody>
          <a:bodyPr lIns="45719" tIns="45719" rIns="45719" bIns="45719" anchor="b"/>
          <a:lstStyle>
            <a:lvl1pPr algn="l" defTabSz="685800">
              <a:defRPr sz="3200" b="1">
                <a:solidFill>
                  <a:srgbClr val="FFFFFF"/>
                </a:solidFill>
              </a:defRPr>
            </a:lvl1pPr>
          </a:lstStyle>
          <a:p>
            <a:r>
              <a:t>Title Text</a:t>
            </a:r>
          </a:p>
        </p:txBody>
      </p:sp>
      <p:grpSp>
        <p:nvGrpSpPr>
          <p:cNvPr id="57" name="Picture 15"/>
          <p:cNvGrpSpPr/>
          <p:nvPr/>
        </p:nvGrpSpPr>
        <p:grpSpPr>
          <a:xfrm>
            <a:off x="10128447" y="256033"/>
            <a:ext cx="2018337" cy="894050"/>
            <a:chOff x="0" y="0"/>
            <a:chExt cx="2018335" cy="894048"/>
          </a:xfrm>
        </p:grpSpPr>
        <p:sp>
          <p:nvSpPr>
            <p:cNvPr id="55" name="Rectangle"/>
            <p:cNvSpPr/>
            <p:nvPr/>
          </p:nvSpPr>
          <p:spPr>
            <a:xfrm>
              <a:off x="0" y="0"/>
              <a:ext cx="2018336" cy="894049"/>
            </a:xfrm>
            <a:prstGeom prst="rect">
              <a:avLst/>
            </a:prstGeom>
            <a:solidFill>
              <a:srgbClr val="0094CA"/>
            </a:solidFill>
            <a:ln w="12700" cap="flat">
              <a:noFill/>
              <a:miter lim="400000"/>
            </a:ln>
            <a:effectLst/>
          </p:spPr>
          <p:txBody>
            <a:bodyPr wrap="square" lIns="45719" tIns="45719" rIns="45719" bIns="45719" numCol="1" anchor="ctr">
              <a:noAutofit/>
            </a:bodyPr>
            <a:lstStyle/>
            <a:p>
              <a:endParaRPr/>
            </a:p>
          </p:txBody>
        </p:sp>
        <p:pic>
          <p:nvPicPr>
            <p:cNvPr id="56" name="image2.jpeg" descr="image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018336" cy="894050"/>
            </a:xfrm>
            <a:prstGeom prst="rect">
              <a:avLst/>
            </a:prstGeom>
            <a:ln w="12700" cap="flat">
              <a:noFill/>
              <a:miter lim="400000"/>
            </a:ln>
            <a:effectLst/>
          </p:spPr>
        </p:pic>
      </p:grpSp>
      <p:sp>
        <p:nvSpPr>
          <p:cNvPr id="58" name="Text Placeholder 16"/>
          <p:cNvSpPr>
            <a:spLocks noGrp="1"/>
          </p:cNvSpPr>
          <p:nvPr>
            <p:ph type="body" sz="quarter" idx="14"/>
          </p:nvPr>
        </p:nvSpPr>
        <p:spPr>
          <a:xfrm>
            <a:off x="609600" y="797779"/>
            <a:ext cx="9518848" cy="590551"/>
          </a:xfrm>
          <a:prstGeom prst="rect">
            <a:avLst/>
          </a:prstGeom>
        </p:spPr>
        <p:txBody>
          <a:bodyPr lIns="45719" tIns="45719" rIns="45719" bIns="45719"/>
          <a:lstStyle/>
          <a:p>
            <a:pPr marL="0" indent="0" defTabSz="685800">
              <a:buSzTx/>
              <a:buFontTx/>
              <a:buNone/>
              <a:defRPr sz="2400">
                <a:solidFill>
                  <a:srgbClr val="FFFFFF"/>
                </a:solidFill>
              </a:defRPr>
            </a:pPr>
            <a:endParaRPr/>
          </a:p>
        </p:txBody>
      </p:sp>
    </p:spTree>
    <p:extLst>
      <p:ext uri="{BB962C8B-B14F-4D97-AF65-F5344CB8AC3E}">
        <p14:creationId xmlns:p14="http://schemas.microsoft.com/office/powerpoint/2010/main" val="53847327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_Rubrik och innehåll">
    <p:spTree>
      <p:nvGrpSpPr>
        <p:cNvPr id="1" name=""/>
        <p:cNvGrpSpPr/>
        <p:nvPr/>
      </p:nvGrpSpPr>
      <p:grpSpPr>
        <a:xfrm>
          <a:off x="0" y="0"/>
          <a:ext cx="0" cy="0"/>
          <a:chOff x="0" y="0"/>
          <a:chExt cx="0" cy="0"/>
        </a:xfrm>
      </p:grpSpPr>
      <p:sp>
        <p:nvSpPr>
          <p:cNvPr id="22" name="Rectangle 10"/>
          <p:cNvSpPr/>
          <p:nvPr/>
        </p:nvSpPr>
        <p:spPr>
          <a:xfrm>
            <a:off x="0" y="-1"/>
            <a:ext cx="12192000" cy="1434356"/>
          </a:xfrm>
          <a:prstGeom prst="rect">
            <a:avLst/>
          </a:prstGeom>
          <a:solidFill>
            <a:srgbClr val="13A0DD"/>
          </a:solidFill>
          <a:ln w="12700">
            <a:miter lim="400000"/>
          </a:ln>
        </p:spPr>
        <p:txBody>
          <a:bodyPr lIns="45719" rIns="45719" anchor="ctr"/>
          <a:lstStyle/>
          <a:p>
            <a:pPr algn="ctr">
              <a:defRPr>
                <a:solidFill>
                  <a:srgbClr val="FFFFFF"/>
                </a:solidFill>
              </a:defRPr>
            </a:pPr>
            <a:endParaRPr/>
          </a:p>
        </p:txBody>
      </p:sp>
      <p:grpSp>
        <p:nvGrpSpPr>
          <p:cNvPr id="25" name="Picture 8"/>
          <p:cNvGrpSpPr/>
          <p:nvPr/>
        </p:nvGrpSpPr>
        <p:grpSpPr>
          <a:xfrm>
            <a:off x="10128447" y="256033"/>
            <a:ext cx="2018337" cy="894050"/>
            <a:chOff x="0" y="0"/>
            <a:chExt cx="2018335" cy="894048"/>
          </a:xfrm>
        </p:grpSpPr>
        <p:sp>
          <p:nvSpPr>
            <p:cNvPr id="23" name="Rectangle"/>
            <p:cNvSpPr/>
            <p:nvPr/>
          </p:nvSpPr>
          <p:spPr>
            <a:xfrm>
              <a:off x="0" y="0"/>
              <a:ext cx="2018336" cy="894049"/>
            </a:xfrm>
            <a:prstGeom prst="rect">
              <a:avLst/>
            </a:prstGeom>
            <a:solidFill>
              <a:srgbClr val="0094CA"/>
            </a:solidFill>
            <a:ln w="12700" cap="flat">
              <a:noFill/>
              <a:miter lim="400000"/>
            </a:ln>
            <a:effectLst/>
          </p:spPr>
          <p:txBody>
            <a:bodyPr wrap="square" lIns="45719" tIns="45719" rIns="45719" bIns="45719" numCol="1" anchor="ctr">
              <a:noAutofit/>
            </a:bodyPr>
            <a:lstStyle/>
            <a:p>
              <a:endParaRPr/>
            </a:p>
          </p:txBody>
        </p:sp>
        <p:pic>
          <p:nvPicPr>
            <p:cNvPr id="24" name="image2.jpeg" descr="image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
              <a:ext cx="2018336" cy="894050"/>
            </a:xfrm>
            <a:prstGeom prst="rect">
              <a:avLst/>
            </a:prstGeom>
            <a:ln w="12700" cap="flat">
              <a:noFill/>
              <a:miter lim="400000"/>
            </a:ln>
            <a:effectLst/>
          </p:spPr>
        </p:pic>
      </p:grpSp>
      <p:sp>
        <p:nvSpPr>
          <p:cNvPr id="26" name="Title Text"/>
          <p:cNvSpPr txBox="1">
            <a:spLocks noGrp="1"/>
          </p:cNvSpPr>
          <p:nvPr>
            <p:ph type="title"/>
          </p:nvPr>
        </p:nvSpPr>
        <p:spPr>
          <a:xfrm>
            <a:off x="609600" y="346645"/>
            <a:ext cx="9518848" cy="562075"/>
          </a:xfrm>
          <a:prstGeom prst="rect">
            <a:avLst/>
          </a:prstGeom>
        </p:spPr>
        <p:txBody>
          <a:bodyPr lIns="45719" tIns="45719" rIns="45719" bIns="45719" anchor="b"/>
          <a:lstStyle>
            <a:lvl1pPr algn="l" defTabSz="685800">
              <a:defRPr sz="3200" b="1">
                <a:solidFill>
                  <a:srgbClr val="FFFFFF"/>
                </a:solidFill>
              </a:defRPr>
            </a:lvl1pPr>
          </a:lstStyle>
          <a:p>
            <a:r>
              <a:t>Title Text</a:t>
            </a:r>
          </a:p>
        </p:txBody>
      </p:sp>
      <p:sp>
        <p:nvSpPr>
          <p:cNvPr id="27" name="Body Level One…"/>
          <p:cNvSpPr txBox="1">
            <a:spLocks noGrp="1"/>
          </p:cNvSpPr>
          <p:nvPr>
            <p:ph type="body" idx="1"/>
          </p:nvPr>
        </p:nvSpPr>
        <p:spPr>
          <a:xfrm>
            <a:off x="609600" y="1781000"/>
            <a:ext cx="10972800" cy="4345167"/>
          </a:xfrm>
          <a:prstGeom prst="rect">
            <a:avLst/>
          </a:prstGeom>
        </p:spPr>
        <p:txBody>
          <a:bodyPr lIns="45719" tIns="45719" rIns="45719" bIns="45719"/>
          <a:lstStyle>
            <a:lvl1pPr marL="342900" indent="-342900" defTabSz="685800">
              <a:defRPr sz="2100"/>
            </a:lvl1pPr>
            <a:lvl2pPr marL="592931" indent="-250031" defTabSz="685800">
              <a:defRPr sz="2100"/>
            </a:lvl2pPr>
            <a:lvl3pPr marL="925830" indent="-240030" defTabSz="685800">
              <a:defRPr sz="2100"/>
            </a:lvl3pPr>
            <a:lvl4pPr marL="1305657" indent="-276957" defTabSz="685800">
              <a:defRPr sz="2100"/>
            </a:lvl4pPr>
            <a:lvl5pPr marL="1611630" indent="-240030" defTabSz="685800">
              <a:defRPr sz="2100"/>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11358378" y="6600021"/>
            <a:ext cx="224023" cy="218441"/>
          </a:xfrm>
          <a:prstGeom prst="rect">
            <a:avLst/>
          </a:prstGeom>
        </p:spPr>
        <p:txBody>
          <a:bodyPr lIns="45719" tIns="45719" rIns="45719" bIns="45719" anchor="b"/>
          <a:lstStyle>
            <a:lvl1pPr>
              <a:defRPr sz="900">
                <a:solidFill>
                  <a:srgbClr val="595959"/>
                </a:solidFill>
              </a:defRPr>
            </a:lvl1pPr>
          </a:lstStyle>
          <a:p>
            <a:fld id="{86CB4B4D-7CA3-9044-876B-883B54F8677D}" type="slidenum">
              <a:t>‹#›</a:t>
            </a:fld>
            <a:endParaRPr/>
          </a:p>
        </p:txBody>
      </p:sp>
      <p:sp>
        <p:nvSpPr>
          <p:cNvPr id="29" name="Text Placeholder 16"/>
          <p:cNvSpPr>
            <a:spLocks noGrp="1"/>
          </p:cNvSpPr>
          <p:nvPr>
            <p:ph type="body" sz="quarter" idx="13"/>
          </p:nvPr>
        </p:nvSpPr>
        <p:spPr>
          <a:xfrm>
            <a:off x="609600" y="797779"/>
            <a:ext cx="9518848" cy="590551"/>
          </a:xfrm>
          <a:prstGeom prst="rect">
            <a:avLst/>
          </a:prstGeom>
        </p:spPr>
        <p:txBody>
          <a:bodyPr lIns="45719" tIns="45719" rIns="45719" bIns="45719"/>
          <a:lstStyle/>
          <a:p>
            <a:pPr marL="0" indent="0" defTabSz="685800">
              <a:buSzTx/>
              <a:buFontTx/>
              <a:buNone/>
              <a:defRPr sz="2400">
                <a:solidFill>
                  <a:srgbClr val="FFFFFF"/>
                </a:solidFill>
              </a:defRPr>
            </a:pPr>
            <a:endParaRPr/>
          </a:p>
        </p:txBody>
      </p:sp>
    </p:spTree>
    <p:extLst>
      <p:ext uri="{BB962C8B-B14F-4D97-AF65-F5344CB8AC3E}">
        <p14:creationId xmlns:p14="http://schemas.microsoft.com/office/powerpoint/2010/main" val="1623478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14/06/2019</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15685495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706" r:id="rId8"/>
    <p:sldLayoutId id="2147483707" r:id="rId9"/>
    <p:sldLayoutId id="2147483708" r:id="rId10"/>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14/06/2019</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8595888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a:t>Click to edit Master title style</a:t>
            </a:r>
            <a:endParaRPr lang="sv-SE"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solidFill>
                  <a:prstClr val="black">
                    <a:tint val="75000"/>
                  </a:prstClr>
                </a:solidFill>
              </a:rPr>
              <a:pPr/>
              <a:t>2019-06-14</a:t>
            </a:fld>
            <a:endParaRPr lang="sv-SE"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Tree>
    <p:extLst>
      <p:ext uri="{BB962C8B-B14F-4D97-AF65-F5344CB8AC3E}">
        <p14:creationId xmlns:p14="http://schemas.microsoft.com/office/powerpoint/2010/main" val="1988827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9"/>
            <a:ext cx="10972800" cy="1143000"/>
          </a:xfrm>
          <a:prstGeom prst="rect">
            <a:avLst/>
          </a:prstGeom>
        </p:spPr>
        <p:txBody>
          <a:bodyPr vert="horz" lIns="91038" tIns="45523" rIns="91038" bIns="45523"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38" tIns="45523" rIns="91038" bIns="45523"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58"/>
            <a:ext cx="2844800" cy="365125"/>
          </a:xfrm>
          <a:prstGeom prst="rect">
            <a:avLst/>
          </a:prstGeom>
        </p:spPr>
        <p:txBody>
          <a:bodyPr vert="horz" lIns="91038" tIns="45523" rIns="91038" bIns="45523" rtlCol="0" anchor="ctr"/>
          <a:lstStyle>
            <a:lvl1pPr algn="l">
              <a:defRPr sz="1108">
                <a:solidFill>
                  <a:schemeClr val="tx1">
                    <a:tint val="75000"/>
                  </a:schemeClr>
                </a:solidFill>
              </a:defRPr>
            </a:lvl1pPr>
          </a:lstStyle>
          <a:p>
            <a:fld id="{7A0268C4-2ED4-864E-9A14-0B625CFE53A1}" type="datetime1">
              <a:rPr lang="sv-SE" smtClean="0">
                <a:solidFill>
                  <a:prstClr val="black">
                    <a:tint val="75000"/>
                  </a:prstClr>
                </a:solidFill>
                <a:latin typeface="Calibri"/>
              </a:rPr>
              <a:t>2019-06-14</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4165600" y="6356758"/>
            <a:ext cx="3860800" cy="365125"/>
          </a:xfrm>
          <a:prstGeom prst="rect">
            <a:avLst/>
          </a:prstGeom>
        </p:spPr>
        <p:txBody>
          <a:bodyPr vert="horz" lIns="91038" tIns="45523" rIns="91038" bIns="45523" rtlCol="0" anchor="ctr"/>
          <a:lstStyle>
            <a:lvl1pPr algn="ctr">
              <a:defRPr sz="1108">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8737600" y="6356758"/>
            <a:ext cx="2844800" cy="365125"/>
          </a:xfrm>
          <a:prstGeom prst="rect">
            <a:avLst/>
          </a:prstGeom>
        </p:spPr>
        <p:txBody>
          <a:bodyPr vert="horz" lIns="91038" tIns="45523" rIns="91038" bIns="45523" rtlCol="0" anchor="ctr"/>
          <a:lstStyle>
            <a:lvl1pPr algn="r">
              <a:defRPr sz="1108">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619085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9" r:id="rId12"/>
  </p:sldLayoutIdLst>
  <p:hf hdr="0" ftr="0" dt="0"/>
  <p:txStyles>
    <p:titleStyle>
      <a:lvl1pPr algn="ctr" defTabSz="420180" rtl="0" eaLnBrk="1" latinLnBrk="0" hangingPunct="1">
        <a:spcBef>
          <a:spcPct val="0"/>
        </a:spcBef>
        <a:buNone/>
        <a:defRPr sz="3969" kern="1200">
          <a:solidFill>
            <a:schemeClr val="tx1"/>
          </a:solidFill>
          <a:latin typeface="+mj-lt"/>
          <a:ea typeface="+mj-ea"/>
          <a:cs typeface="+mj-cs"/>
        </a:defRPr>
      </a:lvl1pPr>
    </p:titleStyle>
    <p:bodyStyle>
      <a:lvl1pPr marL="315133" indent="-315133" algn="l" defTabSz="420180" rtl="0" eaLnBrk="1" latinLnBrk="0" hangingPunct="1">
        <a:spcBef>
          <a:spcPct val="20000"/>
        </a:spcBef>
        <a:buFont typeface="Arial"/>
        <a:buChar char="•"/>
        <a:defRPr sz="2954" kern="1200">
          <a:solidFill>
            <a:schemeClr val="tx1"/>
          </a:solidFill>
          <a:latin typeface="+mn-lt"/>
          <a:ea typeface="+mn-ea"/>
          <a:cs typeface="+mn-cs"/>
        </a:defRPr>
      </a:lvl1pPr>
      <a:lvl2pPr marL="682798" indent="-262605" algn="l" defTabSz="420180" rtl="0" eaLnBrk="1" latinLnBrk="0" hangingPunct="1">
        <a:spcBef>
          <a:spcPct val="20000"/>
        </a:spcBef>
        <a:buFont typeface="Arial"/>
        <a:buChar char="–"/>
        <a:defRPr sz="2585" kern="1200">
          <a:solidFill>
            <a:schemeClr val="tx1"/>
          </a:solidFill>
          <a:latin typeface="+mn-lt"/>
          <a:ea typeface="+mn-ea"/>
          <a:cs typeface="+mn-cs"/>
        </a:defRPr>
      </a:lvl2pPr>
      <a:lvl3pPr marL="1050437" indent="-210087" algn="l" defTabSz="420180" rtl="0" eaLnBrk="1" latinLnBrk="0" hangingPunct="1">
        <a:spcBef>
          <a:spcPct val="20000"/>
        </a:spcBef>
        <a:buFont typeface="Arial"/>
        <a:buChar char="•"/>
        <a:defRPr sz="2123" kern="1200">
          <a:solidFill>
            <a:schemeClr val="tx1"/>
          </a:solidFill>
          <a:latin typeface="+mn-lt"/>
          <a:ea typeface="+mn-ea"/>
          <a:cs typeface="+mn-cs"/>
        </a:defRPr>
      </a:lvl3pPr>
      <a:lvl4pPr marL="1470641" indent="-210087" algn="l" defTabSz="420180" rtl="0" eaLnBrk="1" latinLnBrk="0" hangingPunct="1">
        <a:spcBef>
          <a:spcPct val="20000"/>
        </a:spcBef>
        <a:buFont typeface="Arial"/>
        <a:buChar char="–"/>
        <a:defRPr sz="1846" kern="1200">
          <a:solidFill>
            <a:schemeClr val="tx1"/>
          </a:solidFill>
          <a:latin typeface="+mn-lt"/>
          <a:ea typeface="+mn-ea"/>
          <a:cs typeface="+mn-cs"/>
        </a:defRPr>
      </a:lvl4pPr>
      <a:lvl5pPr marL="1890828" indent="-210087" algn="l" defTabSz="420180" rtl="0" eaLnBrk="1" latinLnBrk="0" hangingPunct="1">
        <a:spcBef>
          <a:spcPct val="20000"/>
        </a:spcBef>
        <a:buFont typeface="Arial"/>
        <a:buChar char="»"/>
        <a:defRPr sz="1846" kern="1200">
          <a:solidFill>
            <a:schemeClr val="tx1"/>
          </a:solidFill>
          <a:latin typeface="+mn-lt"/>
          <a:ea typeface="+mn-ea"/>
          <a:cs typeface="+mn-cs"/>
        </a:defRPr>
      </a:lvl5pPr>
      <a:lvl6pPr marL="2311013" indent="-210087" algn="l" defTabSz="420180" rtl="0" eaLnBrk="1" latinLnBrk="0" hangingPunct="1">
        <a:spcBef>
          <a:spcPct val="20000"/>
        </a:spcBef>
        <a:buFont typeface="Arial"/>
        <a:buChar char="•"/>
        <a:defRPr sz="1846" kern="1200">
          <a:solidFill>
            <a:schemeClr val="tx1"/>
          </a:solidFill>
          <a:latin typeface="+mn-lt"/>
          <a:ea typeface="+mn-ea"/>
          <a:cs typeface="+mn-cs"/>
        </a:defRPr>
      </a:lvl6pPr>
      <a:lvl7pPr marL="2731194" indent="-210087" algn="l" defTabSz="420180" rtl="0" eaLnBrk="1" latinLnBrk="0" hangingPunct="1">
        <a:spcBef>
          <a:spcPct val="20000"/>
        </a:spcBef>
        <a:buFont typeface="Arial"/>
        <a:buChar char="•"/>
        <a:defRPr sz="1846" kern="1200">
          <a:solidFill>
            <a:schemeClr val="tx1"/>
          </a:solidFill>
          <a:latin typeface="+mn-lt"/>
          <a:ea typeface="+mn-ea"/>
          <a:cs typeface="+mn-cs"/>
        </a:defRPr>
      </a:lvl7pPr>
      <a:lvl8pPr marL="3151383" indent="-210087" algn="l" defTabSz="420180" rtl="0" eaLnBrk="1" latinLnBrk="0" hangingPunct="1">
        <a:spcBef>
          <a:spcPct val="20000"/>
        </a:spcBef>
        <a:buFont typeface="Arial"/>
        <a:buChar char="•"/>
        <a:defRPr sz="1846" kern="1200">
          <a:solidFill>
            <a:schemeClr val="tx1"/>
          </a:solidFill>
          <a:latin typeface="+mn-lt"/>
          <a:ea typeface="+mn-ea"/>
          <a:cs typeface="+mn-cs"/>
        </a:defRPr>
      </a:lvl8pPr>
      <a:lvl9pPr marL="3571565" indent="-210087" algn="l" defTabSz="420180"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sv-SE"/>
      </a:defPPr>
      <a:lvl1pPr marL="0" algn="l" defTabSz="420180" rtl="0" eaLnBrk="1" latinLnBrk="0" hangingPunct="1">
        <a:defRPr sz="1662" kern="1200">
          <a:solidFill>
            <a:schemeClr val="tx1"/>
          </a:solidFill>
          <a:latin typeface="+mn-lt"/>
          <a:ea typeface="+mn-ea"/>
          <a:cs typeface="+mn-cs"/>
        </a:defRPr>
      </a:lvl1pPr>
      <a:lvl2pPr marL="420180" algn="l" defTabSz="420180" rtl="0" eaLnBrk="1" latinLnBrk="0" hangingPunct="1">
        <a:defRPr sz="1662" kern="1200">
          <a:solidFill>
            <a:schemeClr val="tx1"/>
          </a:solidFill>
          <a:latin typeface="+mn-lt"/>
          <a:ea typeface="+mn-ea"/>
          <a:cs typeface="+mn-cs"/>
        </a:defRPr>
      </a:lvl2pPr>
      <a:lvl3pPr marL="840362" algn="l" defTabSz="420180" rtl="0" eaLnBrk="1" latinLnBrk="0" hangingPunct="1">
        <a:defRPr sz="1662" kern="1200">
          <a:solidFill>
            <a:schemeClr val="tx1"/>
          </a:solidFill>
          <a:latin typeface="+mn-lt"/>
          <a:ea typeface="+mn-ea"/>
          <a:cs typeface="+mn-cs"/>
        </a:defRPr>
      </a:lvl3pPr>
      <a:lvl4pPr marL="1260547" algn="l" defTabSz="420180" rtl="0" eaLnBrk="1" latinLnBrk="0" hangingPunct="1">
        <a:defRPr sz="1662" kern="1200">
          <a:solidFill>
            <a:schemeClr val="tx1"/>
          </a:solidFill>
          <a:latin typeface="+mn-lt"/>
          <a:ea typeface="+mn-ea"/>
          <a:cs typeface="+mn-cs"/>
        </a:defRPr>
      </a:lvl4pPr>
      <a:lvl5pPr marL="1680731" algn="l" defTabSz="420180" rtl="0" eaLnBrk="1" latinLnBrk="0" hangingPunct="1">
        <a:defRPr sz="1662" kern="1200">
          <a:solidFill>
            <a:schemeClr val="tx1"/>
          </a:solidFill>
          <a:latin typeface="+mn-lt"/>
          <a:ea typeface="+mn-ea"/>
          <a:cs typeface="+mn-cs"/>
        </a:defRPr>
      </a:lvl5pPr>
      <a:lvl6pPr marL="2100922" algn="l" defTabSz="420180" rtl="0" eaLnBrk="1" latinLnBrk="0" hangingPunct="1">
        <a:defRPr sz="1662" kern="1200">
          <a:solidFill>
            <a:schemeClr val="tx1"/>
          </a:solidFill>
          <a:latin typeface="+mn-lt"/>
          <a:ea typeface="+mn-ea"/>
          <a:cs typeface="+mn-cs"/>
        </a:defRPr>
      </a:lvl6pPr>
      <a:lvl7pPr marL="2521104" algn="l" defTabSz="420180" rtl="0" eaLnBrk="1" latinLnBrk="0" hangingPunct="1">
        <a:defRPr sz="1662" kern="1200">
          <a:solidFill>
            <a:schemeClr val="tx1"/>
          </a:solidFill>
          <a:latin typeface="+mn-lt"/>
          <a:ea typeface="+mn-ea"/>
          <a:cs typeface="+mn-cs"/>
        </a:defRPr>
      </a:lvl7pPr>
      <a:lvl8pPr marL="2941293" algn="l" defTabSz="420180" rtl="0" eaLnBrk="1" latinLnBrk="0" hangingPunct="1">
        <a:defRPr sz="1662" kern="1200">
          <a:solidFill>
            <a:schemeClr val="tx1"/>
          </a:solidFill>
          <a:latin typeface="+mn-lt"/>
          <a:ea typeface="+mn-ea"/>
          <a:cs typeface="+mn-cs"/>
        </a:defRPr>
      </a:lvl8pPr>
      <a:lvl9pPr marL="3361478" algn="l" defTabSz="420180"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14/06/2019</a:t>
            </a:fld>
            <a:endParaRPr lang="en-GB" noProof="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186966493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image" Target="../media/image36.png"/><Relationship Id="rId9" Type="http://schemas.openxmlformats.org/officeDocument/2006/relationships/image" Target="../media/image28.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gif"/><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50.gif"/><Relationship Id="rId9" Type="http://schemas.openxmlformats.org/officeDocument/2006/relationships/image" Target="../media/image55.png"/><Relationship Id="rId14" Type="http://schemas.openxmlformats.org/officeDocument/2006/relationships/image" Target="../media/image60.gif"/></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gif"/><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9.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image" Target="../media/image101.ti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0.xml"/><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89.png"/><Relationship Id="rId1" Type="http://schemas.openxmlformats.org/officeDocument/2006/relationships/slideLayout" Target="../slideLayouts/slideLayout44.xml"/><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1B2F28-6749-7B44-97AE-08695349FD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5"/>
          <a:stretch/>
        </p:blipFill>
        <p:spPr>
          <a:xfrm>
            <a:off x="0" y="-427512"/>
            <a:ext cx="12201112" cy="6858000"/>
          </a:xfrm>
          <a:prstGeom prst="rect">
            <a:avLst/>
          </a:prstGeom>
        </p:spPr>
      </p:pic>
      <p:sp>
        <p:nvSpPr>
          <p:cNvPr id="7" name="textruta 6"/>
          <p:cNvSpPr txBox="1"/>
          <p:nvPr/>
        </p:nvSpPr>
        <p:spPr>
          <a:xfrm>
            <a:off x="0" y="5693676"/>
            <a:ext cx="12201112" cy="1164325"/>
          </a:xfrm>
          <a:prstGeom prst="rect">
            <a:avLst/>
          </a:prstGeom>
          <a:solidFill>
            <a:srgbClr val="1394CA"/>
          </a:solidFill>
          <a:ln>
            <a:solidFill>
              <a:srgbClr val="1394CA"/>
            </a:solidFill>
          </a:ln>
        </p:spPr>
        <p:txBody>
          <a:bodyPr wrap="square" lIns="84035" tIns="42021" rIns="84035" bIns="42021" rtlCol="0">
            <a:spAutoFit/>
          </a:bodyPr>
          <a:lstStyle/>
          <a:p>
            <a:pPr lvl="1">
              <a:defRPr/>
            </a:pPr>
            <a:r>
              <a:rPr lang="en-GB" sz="3323" b="1" dirty="0">
                <a:solidFill>
                  <a:srgbClr val="FFFFFF"/>
                </a:solidFill>
                <a:latin typeface="Calibri"/>
                <a:cs typeface="Calibri"/>
              </a:rPr>
              <a:t>The European Spallation Source</a:t>
            </a:r>
            <a:endParaRPr lang="en-GB" sz="1108" dirty="0">
              <a:solidFill>
                <a:srgbClr val="FFFFFF"/>
              </a:solidFill>
              <a:latin typeface="Calibri"/>
              <a:cs typeface="Calibri"/>
            </a:endParaRPr>
          </a:p>
          <a:p>
            <a:pPr lvl="1">
              <a:defRPr/>
            </a:pPr>
            <a:r>
              <a:rPr lang="en-US" sz="1846" i="1" dirty="0">
                <a:solidFill>
                  <a:srgbClr val="FFFFFF"/>
                </a:solidFill>
                <a:latin typeface="Calibri"/>
                <a:cs typeface="Calibri"/>
              </a:rPr>
              <a:t>John </a:t>
            </a:r>
            <a:r>
              <a:rPr lang="en-US" sz="1846" i="1" dirty="0" err="1">
                <a:solidFill>
                  <a:srgbClr val="FFFFFF"/>
                </a:solidFill>
                <a:latin typeface="Calibri"/>
                <a:cs typeface="Calibri"/>
              </a:rPr>
              <a:t>Womersley</a:t>
            </a:r>
            <a:r>
              <a:rPr lang="en-US" sz="1846" i="1" dirty="0">
                <a:solidFill>
                  <a:srgbClr val="FFFFFF"/>
                </a:solidFill>
                <a:latin typeface="Calibri"/>
                <a:cs typeface="Calibri"/>
              </a:rPr>
              <a:t>, Director General</a:t>
            </a:r>
            <a:endParaRPr lang="en-US" sz="1846" i="1" dirty="0">
              <a:solidFill>
                <a:prstClr val="white"/>
              </a:solidFill>
              <a:latin typeface="Calibri"/>
              <a:cs typeface="Calibri"/>
            </a:endParaRPr>
          </a:p>
          <a:p>
            <a:pPr lvl="1">
              <a:defRPr/>
            </a:pPr>
            <a:r>
              <a:rPr lang="en-GB" sz="1846" i="1" dirty="0">
                <a:solidFill>
                  <a:srgbClr val="FFFFFF"/>
                </a:solidFill>
                <a:latin typeface="Calibri"/>
                <a:cs typeface="Calibri"/>
              </a:rPr>
              <a:t>June 2019</a:t>
            </a:r>
            <a:endParaRPr lang="en-GB" sz="1477" i="1" dirty="0">
              <a:solidFill>
                <a:srgbClr val="FFFFFF"/>
              </a:solidFill>
              <a:latin typeface="Calibri"/>
              <a:cs typeface="Calibri"/>
            </a:endParaRPr>
          </a:p>
        </p:txBody>
      </p:sp>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4123" y="5828662"/>
            <a:ext cx="1831840" cy="904647"/>
          </a:xfrm>
          <a:prstGeom prst="rect">
            <a:avLst/>
          </a:prstGeom>
        </p:spPr>
      </p:pic>
    </p:spTree>
    <p:extLst>
      <p:ext uri="{BB962C8B-B14F-4D97-AF65-F5344CB8AC3E}">
        <p14:creationId xmlns:p14="http://schemas.microsoft.com/office/powerpoint/2010/main" val="40729923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51115BC-487E-4422-894C-CB7CD3E79223}" type="slidenum">
              <a:rPr lang="sv-SE">
                <a:solidFill>
                  <a:prstClr val="black">
                    <a:tint val="75000"/>
                  </a:prstClr>
                </a:solidFill>
                <a:latin typeface="Calibri"/>
              </a:rPr>
              <a:pPr>
                <a:defRPr/>
              </a:pPr>
              <a:t>10</a:t>
            </a:fld>
            <a:endParaRPr lang="sv-SE" dirty="0">
              <a:solidFill>
                <a:prstClr val="black">
                  <a:tint val="75000"/>
                </a:prstClr>
              </a:solidFill>
              <a:latin typeface="Calibri"/>
            </a:endParaRPr>
          </a:p>
        </p:txBody>
      </p:sp>
      <p:pic>
        <p:nvPicPr>
          <p:cNvPr id="5" name="Picture 4" descr="ESS_sit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
            <a:ext cx="12192000" cy="6857998"/>
          </a:xfrm>
          <a:prstGeom prst="rect">
            <a:avLst/>
          </a:prstGeom>
        </p:spPr>
      </p:pic>
      <p:pic>
        <p:nvPicPr>
          <p:cNvPr id="57" name="Bildobjekt 7" descr="ESS-vit-logg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2708" y="5215751"/>
            <a:ext cx="2089692" cy="1140341"/>
          </a:xfrm>
          <a:prstGeom prst="rect">
            <a:avLst/>
          </a:prstGeom>
        </p:spPr>
      </p:pic>
      <p:cxnSp>
        <p:nvCxnSpPr>
          <p:cNvPr id="10" name="Straight Arrow Connector 9"/>
          <p:cNvCxnSpPr>
            <a:cxnSpLocks/>
            <a:stCxn id="2" idx="0"/>
          </p:cNvCxnSpPr>
          <p:nvPr/>
        </p:nvCxnSpPr>
        <p:spPr>
          <a:xfrm flipH="1" flipV="1">
            <a:off x="2964873" y="3805055"/>
            <a:ext cx="1060540" cy="1410696"/>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942137" y="938734"/>
            <a:ext cx="1677865" cy="68491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flipV="1">
            <a:off x="9195613" y="2067827"/>
            <a:ext cx="1247346" cy="174641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51640" y="5215751"/>
            <a:ext cx="2347546" cy="774058"/>
          </a:xfrm>
          <a:prstGeom prst="rect">
            <a:avLst/>
          </a:prstGeom>
          <a:solidFill>
            <a:schemeClr val="accent1"/>
          </a:solidFill>
        </p:spPr>
        <p:txBody>
          <a:bodyPr wrap="square" rtlCol="0">
            <a:spAutoFit/>
          </a:bodyPr>
          <a:lstStyle/>
          <a:p>
            <a:pPr>
              <a:defRPr/>
            </a:pPr>
            <a:r>
              <a:rPr lang="en-US" sz="2215" dirty="0">
                <a:solidFill>
                  <a:prstClr val="white"/>
                </a:solidFill>
                <a:latin typeface="Calibri"/>
              </a:rPr>
              <a:t>Superconducting Proton Accelerator</a:t>
            </a:r>
          </a:p>
        </p:txBody>
      </p:sp>
      <p:sp>
        <p:nvSpPr>
          <p:cNvPr id="8" name="TextBox 7"/>
          <p:cNvSpPr txBox="1"/>
          <p:nvPr/>
        </p:nvSpPr>
        <p:spPr>
          <a:xfrm>
            <a:off x="3647342" y="555198"/>
            <a:ext cx="2448658" cy="774058"/>
          </a:xfrm>
          <a:prstGeom prst="rect">
            <a:avLst/>
          </a:prstGeom>
          <a:solidFill>
            <a:schemeClr val="accent1"/>
          </a:solidFill>
        </p:spPr>
        <p:txBody>
          <a:bodyPr wrap="square" rtlCol="0">
            <a:spAutoFit/>
          </a:bodyPr>
          <a:lstStyle/>
          <a:p>
            <a:pPr>
              <a:defRPr/>
            </a:pPr>
            <a:r>
              <a:rPr lang="en-US" sz="2215" dirty="0">
                <a:solidFill>
                  <a:prstClr val="white"/>
                </a:solidFill>
                <a:latin typeface="Calibri"/>
              </a:rPr>
              <a:t>Neutron </a:t>
            </a:r>
            <a:r>
              <a:rPr lang="en-US" sz="2215">
                <a:solidFill>
                  <a:prstClr val="white"/>
                </a:solidFill>
                <a:latin typeface="Calibri"/>
              </a:rPr>
              <a:t>Production Target</a:t>
            </a:r>
            <a:endParaRPr lang="en-US" sz="2215" dirty="0">
              <a:solidFill>
                <a:prstClr val="white"/>
              </a:solidFill>
              <a:latin typeface="Calibri"/>
            </a:endParaRPr>
          </a:p>
        </p:txBody>
      </p:sp>
      <p:sp>
        <p:nvSpPr>
          <p:cNvPr id="9" name="TextBox 8"/>
          <p:cNvSpPr txBox="1"/>
          <p:nvPr/>
        </p:nvSpPr>
        <p:spPr>
          <a:xfrm>
            <a:off x="8093844" y="3814366"/>
            <a:ext cx="1622181" cy="433196"/>
          </a:xfrm>
          <a:prstGeom prst="rect">
            <a:avLst/>
          </a:prstGeom>
          <a:solidFill>
            <a:schemeClr val="accent1"/>
          </a:solidFill>
        </p:spPr>
        <p:txBody>
          <a:bodyPr wrap="square" rtlCol="0">
            <a:spAutoFit/>
          </a:bodyPr>
          <a:lstStyle/>
          <a:p>
            <a:pPr>
              <a:defRPr/>
            </a:pPr>
            <a:r>
              <a:rPr lang="en-US" sz="2215" dirty="0">
                <a:solidFill>
                  <a:prstClr val="white"/>
                </a:solidFill>
                <a:latin typeface="Calibri"/>
              </a:rPr>
              <a:t>Experiments</a:t>
            </a:r>
          </a:p>
        </p:txBody>
      </p:sp>
      <p:cxnSp>
        <p:nvCxnSpPr>
          <p:cNvPr id="6" name="Straight Arrow Connector 5"/>
          <p:cNvCxnSpPr>
            <a:cxnSpLocks/>
          </p:cNvCxnSpPr>
          <p:nvPr/>
        </p:nvCxnSpPr>
        <p:spPr>
          <a:xfrm flipV="1">
            <a:off x="-569626" y="2007182"/>
            <a:ext cx="8091446" cy="287961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a:off x="8298873" y="1782483"/>
            <a:ext cx="1995054" cy="285344"/>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2D18F2C-89D1-B546-8074-CFB70BFFD2B7}"/>
              </a:ext>
            </a:extLst>
          </p:cNvPr>
          <p:cNvCxnSpPr>
            <a:cxnSpLocks/>
          </p:cNvCxnSpPr>
          <p:nvPr/>
        </p:nvCxnSpPr>
        <p:spPr>
          <a:xfrm flipV="1">
            <a:off x="8298873" y="1605634"/>
            <a:ext cx="606061" cy="87719"/>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8CE082E-2413-C848-81B5-ACD1F454DFCB}"/>
              </a:ext>
            </a:extLst>
          </p:cNvPr>
          <p:cNvCxnSpPr>
            <a:cxnSpLocks/>
          </p:cNvCxnSpPr>
          <p:nvPr/>
        </p:nvCxnSpPr>
        <p:spPr>
          <a:xfrm flipV="1">
            <a:off x="8189628" y="1203928"/>
            <a:ext cx="109245" cy="305814"/>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59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Some numbers</a:t>
            </a:r>
          </a:p>
        </p:txBody>
      </p:sp>
      <p:grpSp>
        <p:nvGrpSpPr>
          <p:cNvPr id="7" name="Group 6">
            <a:extLst>
              <a:ext uri="{FF2B5EF4-FFF2-40B4-BE49-F238E27FC236}">
                <a16:creationId xmlns:a16="http://schemas.microsoft.com/office/drawing/2014/main" id="{404D1948-E3ED-4F44-8E54-AEFAD5A60999}"/>
              </a:ext>
            </a:extLst>
          </p:cNvPr>
          <p:cNvGrpSpPr/>
          <p:nvPr/>
        </p:nvGrpSpPr>
        <p:grpSpPr>
          <a:xfrm>
            <a:off x="7942944" y="1511689"/>
            <a:ext cx="3223044" cy="3928939"/>
            <a:chOff x="3733800" y="-381000"/>
            <a:chExt cx="6248400" cy="7353467"/>
          </a:xfrm>
        </p:grpSpPr>
        <p:sp>
          <p:nvSpPr>
            <p:cNvPr id="8" name="Freeform 192">
              <a:extLst>
                <a:ext uri="{FF2B5EF4-FFF2-40B4-BE49-F238E27FC236}">
                  <a16:creationId xmlns:a16="http://schemas.microsoft.com/office/drawing/2014/main" id="{9F61ABD7-759A-484B-89E6-4E703F9C8328}"/>
                </a:ext>
              </a:extLst>
            </p:cNvPr>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 name="Freeform 7">
              <a:extLst>
                <a:ext uri="{FF2B5EF4-FFF2-40B4-BE49-F238E27FC236}">
                  <a16:creationId xmlns:a16="http://schemas.microsoft.com/office/drawing/2014/main" id="{FD49532D-5C73-164D-9AD3-494A5CBB0D11}"/>
                </a:ext>
              </a:extLst>
            </p:cNvPr>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 name="Freeform 10">
              <a:extLst>
                <a:ext uri="{FF2B5EF4-FFF2-40B4-BE49-F238E27FC236}">
                  <a16:creationId xmlns:a16="http://schemas.microsoft.com/office/drawing/2014/main" id="{419E39F8-FFF6-9541-B937-AE40AD3E9160}"/>
                </a:ext>
              </a:extLst>
            </p:cNvPr>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 name="Freeform 11">
              <a:extLst>
                <a:ext uri="{FF2B5EF4-FFF2-40B4-BE49-F238E27FC236}">
                  <a16:creationId xmlns:a16="http://schemas.microsoft.com/office/drawing/2014/main" id="{CF7C30F5-FB6D-6E49-9720-6051CF747292}"/>
                </a:ext>
              </a:extLst>
            </p:cNvPr>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 name="Freeform 12">
              <a:extLst>
                <a:ext uri="{FF2B5EF4-FFF2-40B4-BE49-F238E27FC236}">
                  <a16:creationId xmlns:a16="http://schemas.microsoft.com/office/drawing/2014/main" id="{B9936E16-F6FF-3F41-B1EB-11F5039272D4}"/>
                </a:ext>
              </a:extLst>
            </p:cNvPr>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 name="Freeform 13">
              <a:extLst>
                <a:ext uri="{FF2B5EF4-FFF2-40B4-BE49-F238E27FC236}">
                  <a16:creationId xmlns:a16="http://schemas.microsoft.com/office/drawing/2014/main" id="{B60AD65F-40B9-A546-8646-99820E6DAEAB}"/>
                </a:ext>
              </a:extLst>
            </p:cNvPr>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 name="Freeform 14">
              <a:extLst>
                <a:ext uri="{FF2B5EF4-FFF2-40B4-BE49-F238E27FC236}">
                  <a16:creationId xmlns:a16="http://schemas.microsoft.com/office/drawing/2014/main" id="{7FCEE8CA-541C-1C4C-B679-50CC94D7FD68}"/>
                </a:ext>
              </a:extLst>
            </p:cNvPr>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 name="Freeform 15">
              <a:extLst>
                <a:ext uri="{FF2B5EF4-FFF2-40B4-BE49-F238E27FC236}">
                  <a16:creationId xmlns:a16="http://schemas.microsoft.com/office/drawing/2014/main" id="{E55C14E7-7C00-FF41-AE1B-0253E8A21119}"/>
                </a:ext>
              </a:extLst>
            </p:cNvPr>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 name="Freeform 16">
              <a:extLst>
                <a:ext uri="{FF2B5EF4-FFF2-40B4-BE49-F238E27FC236}">
                  <a16:creationId xmlns:a16="http://schemas.microsoft.com/office/drawing/2014/main" id="{36C40E9C-01B0-FF44-8008-1433DA63652C}"/>
                </a:ext>
              </a:extLst>
            </p:cNvPr>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 name="Freeform 17">
              <a:extLst>
                <a:ext uri="{FF2B5EF4-FFF2-40B4-BE49-F238E27FC236}">
                  <a16:creationId xmlns:a16="http://schemas.microsoft.com/office/drawing/2014/main" id="{F9F02418-4ABF-634D-9165-56AD89FCEB5C}"/>
                </a:ext>
              </a:extLst>
            </p:cNvPr>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8" name="Freeform 18">
              <a:extLst>
                <a:ext uri="{FF2B5EF4-FFF2-40B4-BE49-F238E27FC236}">
                  <a16:creationId xmlns:a16="http://schemas.microsoft.com/office/drawing/2014/main" id="{516700F4-9CA4-BB4C-852A-97F629CFD8BC}"/>
                </a:ext>
              </a:extLst>
            </p:cNvPr>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9" name="Freeform 19">
              <a:extLst>
                <a:ext uri="{FF2B5EF4-FFF2-40B4-BE49-F238E27FC236}">
                  <a16:creationId xmlns:a16="http://schemas.microsoft.com/office/drawing/2014/main" id="{72F4FEF9-F820-7546-A5F2-DA35AE121B27}"/>
                </a:ext>
              </a:extLst>
            </p:cNvPr>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0" name="Freeform 20">
              <a:extLst>
                <a:ext uri="{FF2B5EF4-FFF2-40B4-BE49-F238E27FC236}">
                  <a16:creationId xmlns:a16="http://schemas.microsoft.com/office/drawing/2014/main" id="{F370A528-4072-014C-9652-23D82BF39DD7}"/>
                </a:ext>
              </a:extLst>
            </p:cNvPr>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1" name="Freeform 21">
              <a:extLst>
                <a:ext uri="{FF2B5EF4-FFF2-40B4-BE49-F238E27FC236}">
                  <a16:creationId xmlns:a16="http://schemas.microsoft.com/office/drawing/2014/main" id="{C998F22C-0463-F14E-A685-7BD14E6F2ABD}"/>
                </a:ext>
              </a:extLst>
            </p:cNvPr>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2" name="Freeform 22">
              <a:extLst>
                <a:ext uri="{FF2B5EF4-FFF2-40B4-BE49-F238E27FC236}">
                  <a16:creationId xmlns:a16="http://schemas.microsoft.com/office/drawing/2014/main" id="{516491C6-2897-2740-8008-6A4908CBC6C0}"/>
                </a:ext>
              </a:extLst>
            </p:cNvPr>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3" name="Freeform 23">
              <a:extLst>
                <a:ext uri="{FF2B5EF4-FFF2-40B4-BE49-F238E27FC236}">
                  <a16:creationId xmlns:a16="http://schemas.microsoft.com/office/drawing/2014/main" id="{A43DDC4F-4BB5-754C-AB4D-52881ECE19DC}"/>
                </a:ext>
              </a:extLst>
            </p:cNvPr>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4" name="Freeform 24">
              <a:extLst>
                <a:ext uri="{FF2B5EF4-FFF2-40B4-BE49-F238E27FC236}">
                  <a16:creationId xmlns:a16="http://schemas.microsoft.com/office/drawing/2014/main" id="{58079AC5-B02C-D940-90AE-632ED057CA1A}"/>
                </a:ext>
              </a:extLst>
            </p:cNvPr>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5" name="Freeform 25">
              <a:extLst>
                <a:ext uri="{FF2B5EF4-FFF2-40B4-BE49-F238E27FC236}">
                  <a16:creationId xmlns:a16="http://schemas.microsoft.com/office/drawing/2014/main" id="{D4EED39F-070F-1C41-A72A-582DD866BF41}"/>
                </a:ext>
              </a:extLst>
            </p:cNvPr>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6" name="Freeform 26">
              <a:extLst>
                <a:ext uri="{FF2B5EF4-FFF2-40B4-BE49-F238E27FC236}">
                  <a16:creationId xmlns:a16="http://schemas.microsoft.com/office/drawing/2014/main" id="{A308A06C-2915-CD4A-B9C0-ADFC1977BDB7}"/>
                </a:ext>
              </a:extLst>
            </p:cNvPr>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7" name="Freeform 27">
              <a:extLst>
                <a:ext uri="{FF2B5EF4-FFF2-40B4-BE49-F238E27FC236}">
                  <a16:creationId xmlns:a16="http://schemas.microsoft.com/office/drawing/2014/main" id="{A8A1CB1E-0C5D-634B-800C-7CBF94F5C427}"/>
                </a:ext>
              </a:extLst>
            </p:cNvPr>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8" name="Freeform 28">
              <a:extLst>
                <a:ext uri="{FF2B5EF4-FFF2-40B4-BE49-F238E27FC236}">
                  <a16:creationId xmlns:a16="http://schemas.microsoft.com/office/drawing/2014/main" id="{51A7A301-BE37-2147-942C-321B3457CD1E}"/>
                </a:ext>
              </a:extLst>
            </p:cNvPr>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9" name="Freeform 29">
              <a:extLst>
                <a:ext uri="{FF2B5EF4-FFF2-40B4-BE49-F238E27FC236}">
                  <a16:creationId xmlns:a16="http://schemas.microsoft.com/office/drawing/2014/main" id="{804873F8-1F23-5448-9505-051D960D2D0D}"/>
                </a:ext>
              </a:extLst>
            </p:cNvPr>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0" name="Freeform 30">
              <a:extLst>
                <a:ext uri="{FF2B5EF4-FFF2-40B4-BE49-F238E27FC236}">
                  <a16:creationId xmlns:a16="http://schemas.microsoft.com/office/drawing/2014/main" id="{224DB193-E64D-5F4C-BB05-ED04FE246029}"/>
                </a:ext>
              </a:extLst>
            </p:cNvPr>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1" name="Freeform 31">
              <a:extLst>
                <a:ext uri="{FF2B5EF4-FFF2-40B4-BE49-F238E27FC236}">
                  <a16:creationId xmlns:a16="http://schemas.microsoft.com/office/drawing/2014/main" id="{45389AA9-8D8C-A449-A175-6ABAFC499242}"/>
                </a:ext>
              </a:extLst>
            </p:cNvPr>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2" name="Freeform 32">
              <a:extLst>
                <a:ext uri="{FF2B5EF4-FFF2-40B4-BE49-F238E27FC236}">
                  <a16:creationId xmlns:a16="http://schemas.microsoft.com/office/drawing/2014/main" id="{43FEDC09-5A17-DA44-B0B4-40D61FD23A49}"/>
                </a:ext>
              </a:extLst>
            </p:cNvPr>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3" name="Freeform 33">
              <a:extLst>
                <a:ext uri="{FF2B5EF4-FFF2-40B4-BE49-F238E27FC236}">
                  <a16:creationId xmlns:a16="http://schemas.microsoft.com/office/drawing/2014/main" id="{7B4E022A-55D1-6842-8101-5339E1F32868}"/>
                </a:ext>
              </a:extLst>
            </p:cNvPr>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4" name="Freeform 34">
              <a:extLst>
                <a:ext uri="{FF2B5EF4-FFF2-40B4-BE49-F238E27FC236}">
                  <a16:creationId xmlns:a16="http://schemas.microsoft.com/office/drawing/2014/main" id="{2587BFF3-F59A-C24B-874A-474DC69F7610}"/>
                </a:ext>
              </a:extLst>
            </p:cNvPr>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5" name="Freeform 35">
              <a:extLst>
                <a:ext uri="{FF2B5EF4-FFF2-40B4-BE49-F238E27FC236}">
                  <a16:creationId xmlns:a16="http://schemas.microsoft.com/office/drawing/2014/main" id="{AE8903ED-C93A-B946-91D0-825B3F62CD8D}"/>
                </a:ext>
              </a:extLst>
            </p:cNvPr>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6" name="Freeform 36">
              <a:extLst>
                <a:ext uri="{FF2B5EF4-FFF2-40B4-BE49-F238E27FC236}">
                  <a16:creationId xmlns:a16="http://schemas.microsoft.com/office/drawing/2014/main" id="{8D6ADE79-3A91-4045-9BE4-88382CD9C530}"/>
                </a:ext>
              </a:extLst>
            </p:cNvPr>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7" name="Freeform 37">
              <a:extLst>
                <a:ext uri="{FF2B5EF4-FFF2-40B4-BE49-F238E27FC236}">
                  <a16:creationId xmlns:a16="http://schemas.microsoft.com/office/drawing/2014/main" id="{99738AF8-0540-A94C-BF21-22B7E540BAF6}"/>
                </a:ext>
              </a:extLst>
            </p:cNvPr>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8" name="Freeform 38">
              <a:extLst>
                <a:ext uri="{FF2B5EF4-FFF2-40B4-BE49-F238E27FC236}">
                  <a16:creationId xmlns:a16="http://schemas.microsoft.com/office/drawing/2014/main" id="{22F96148-4725-4149-8A31-3BA969057290}"/>
                </a:ext>
              </a:extLst>
            </p:cNvPr>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9" name="Freeform 39">
              <a:extLst>
                <a:ext uri="{FF2B5EF4-FFF2-40B4-BE49-F238E27FC236}">
                  <a16:creationId xmlns:a16="http://schemas.microsoft.com/office/drawing/2014/main" id="{9EA4F011-9E0C-9D4C-B42B-D84DC52E3590}"/>
                </a:ext>
              </a:extLst>
            </p:cNvPr>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0" name="Freeform 40">
              <a:extLst>
                <a:ext uri="{FF2B5EF4-FFF2-40B4-BE49-F238E27FC236}">
                  <a16:creationId xmlns:a16="http://schemas.microsoft.com/office/drawing/2014/main" id="{7C52CE54-59A5-9E43-BA61-BAC444F3FCB7}"/>
                </a:ext>
              </a:extLst>
            </p:cNvPr>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1" name="Freeform 41">
              <a:extLst>
                <a:ext uri="{FF2B5EF4-FFF2-40B4-BE49-F238E27FC236}">
                  <a16:creationId xmlns:a16="http://schemas.microsoft.com/office/drawing/2014/main" id="{E71DA444-B57F-D741-A1C5-94810DABF9FC}"/>
                </a:ext>
              </a:extLst>
            </p:cNvPr>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2" name="Freeform 42">
              <a:extLst>
                <a:ext uri="{FF2B5EF4-FFF2-40B4-BE49-F238E27FC236}">
                  <a16:creationId xmlns:a16="http://schemas.microsoft.com/office/drawing/2014/main" id="{E8C6CC9B-53D5-CE4B-9650-4B734C659610}"/>
                </a:ext>
              </a:extLst>
            </p:cNvPr>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3" name="Freeform 43">
              <a:extLst>
                <a:ext uri="{FF2B5EF4-FFF2-40B4-BE49-F238E27FC236}">
                  <a16:creationId xmlns:a16="http://schemas.microsoft.com/office/drawing/2014/main" id="{FE769FB0-A398-AF45-B36F-87B664CD9F2A}"/>
                </a:ext>
              </a:extLst>
            </p:cNvPr>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4" name="Freeform 44">
              <a:extLst>
                <a:ext uri="{FF2B5EF4-FFF2-40B4-BE49-F238E27FC236}">
                  <a16:creationId xmlns:a16="http://schemas.microsoft.com/office/drawing/2014/main" id="{5AD5D4A5-3E61-0A41-A02C-53995DD14351}"/>
                </a:ext>
              </a:extLst>
            </p:cNvPr>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5" name="Freeform 45">
              <a:extLst>
                <a:ext uri="{FF2B5EF4-FFF2-40B4-BE49-F238E27FC236}">
                  <a16:creationId xmlns:a16="http://schemas.microsoft.com/office/drawing/2014/main" id="{EE5ADA57-DBA3-5E49-83F6-E738E7DE2830}"/>
                </a:ext>
              </a:extLst>
            </p:cNvPr>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6" name="Freeform 46">
              <a:extLst>
                <a:ext uri="{FF2B5EF4-FFF2-40B4-BE49-F238E27FC236}">
                  <a16:creationId xmlns:a16="http://schemas.microsoft.com/office/drawing/2014/main" id="{B665EF9C-687F-5A45-8CF5-4516562370F2}"/>
                </a:ext>
              </a:extLst>
            </p:cNvPr>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7" name="Freeform 47">
              <a:extLst>
                <a:ext uri="{FF2B5EF4-FFF2-40B4-BE49-F238E27FC236}">
                  <a16:creationId xmlns:a16="http://schemas.microsoft.com/office/drawing/2014/main" id="{51A574E3-5583-514E-A2D8-F819223BB62A}"/>
                </a:ext>
              </a:extLst>
            </p:cNvPr>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8" name="Freeform 48">
              <a:extLst>
                <a:ext uri="{FF2B5EF4-FFF2-40B4-BE49-F238E27FC236}">
                  <a16:creationId xmlns:a16="http://schemas.microsoft.com/office/drawing/2014/main" id="{3A712E37-6197-A646-9BF4-902D66B0578A}"/>
                </a:ext>
              </a:extLst>
            </p:cNvPr>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9" name="Freeform 49">
              <a:extLst>
                <a:ext uri="{FF2B5EF4-FFF2-40B4-BE49-F238E27FC236}">
                  <a16:creationId xmlns:a16="http://schemas.microsoft.com/office/drawing/2014/main" id="{1A4A7F65-AB75-5D4C-B712-5F3579259B42}"/>
                </a:ext>
              </a:extLst>
            </p:cNvPr>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0" name="Freeform 50">
              <a:extLst>
                <a:ext uri="{FF2B5EF4-FFF2-40B4-BE49-F238E27FC236}">
                  <a16:creationId xmlns:a16="http://schemas.microsoft.com/office/drawing/2014/main" id="{783EABB0-1FF4-F04C-ADB5-4D3C0C7D6D51}"/>
                </a:ext>
              </a:extLst>
            </p:cNvPr>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1" name="Freeform 51">
              <a:extLst>
                <a:ext uri="{FF2B5EF4-FFF2-40B4-BE49-F238E27FC236}">
                  <a16:creationId xmlns:a16="http://schemas.microsoft.com/office/drawing/2014/main" id="{C9AD7A54-F3A0-084B-B029-A3FEBF4D84E2}"/>
                </a:ext>
              </a:extLst>
            </p:cNvPr>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2" name="Freeform 52">
              <a:extLst>
                <a:ext uri="{FF2B5EF4-FFF2-40B4-BE49-F238E27FC236}">
                  <a16:creationId xmlns:a16="http://schemas.microsoft.com/office/drawing/2014/main" id="{A12BDE5A-D32E-194D-8670-77A91856E8E8}"/>
                </a:ext>
              </a:extLst>
            </p:cNvPr>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3" name="Freeform 53">
              <a:extLst>
                <a:ext uri="{FF2B5EF4-FFF2-40B4-BE49-F238E27FC236}">
                  <a16:creationId xmlns:a16="http://schemas.microsoft.com/office/drawing/2014/main" id="{01EED908-2D7F-EF47-A5C3-1EAE640FE150}"/>
                </a:ext>
              </a:extLst>
            </p:cNvPr>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4" name="Freeform 54">
              <a:extLst>
                <a:ext uri="{FF2B5EF4-FFF2-40B4-BE49-F238E27FC236}">
                  <a16:creationId xmlns:a16="http://schemas.microsoft.com/office/drawing/2014/main" id="{58123831-8431-C443-AA5E-84C5DAD42AE9}"/>
                </a:ext>
              </a:extLst>
            </p:cNvPr>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5" name="Freeform 55">
              <a:extLst>
                <a:ext uri="{FF2B5EF4-FFF2-40B4-BE49-F238E27FC236}">
                  <a16:creationId xmlns:a16="http://schemas.microsoft.com/office/drawing/2014/main" id="{816CC96B-A180-F249-8FF1-344B78BA020F}"/>
                </a:ext>
              </a:extLst>
            </p:cNvPr>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6" name="Freeform 56">
              <a:extLst>
                <a:ext uri="{FF2B5EF4-FFF2-40B4-BE49-F238E27FC236}">
                  <a16:creationId xmlns:a16="http://schemas.microsoft.com/office/drawing/2014/main" id="{0B7891F5-402F-EE48-8148-4898E87193D3}"/>
                </a:ext>
              </a:extLst>
            </p:cNvPr>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7" name="Freeform 57">
              <a:extLst>
                <a:ext uri="{FF2B5EF4-FFF2-40B4-BE49-F238E27FC236}">
                  <a16:creationId xmlns:a16="http://schemas.microsoft.com/office/drawing/2014/main" id="{AFBB0057-4AB3-914E-A00B-F44E4A83E2A9}"/>
                </a:ext>
              </a:extLst>
            </p:cNvPr>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8" name="Freeform 58">
              <a:extLst>
                <a:ext uri="{FF2B5EF4-FFF2-40B4-BE49-F238E27FC236}">
                  <a16:creationId xmlns:a16="http://schemas.microsoft.com/office/drawing/2014/main" id="{7EEF2826-F9EF-C843-9AFF-B3C592F1B6D9}"/>
                </a:ext>
              </a:extLst>
            </p:cNvPr>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9" name="Freeform 59">
              <a:extLst>
                <a:ext uri="{FF2B5EF4-FFF2-40B4-BE49-F238E27FC236}">
                  <a16:creationId xmlns:a16="http://schemas.microsoft.com/office/drawing/2014/main" id="{BFF839BB-2805-5D4D-9FFE-C02F68B12051}"/>
                </a:ext>
              </a:extLst>
            </p:cNvPr>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0" name="Freeform 60">
              <a:extLst>
                <a:ext uri="{FF2B5EF4-FFF2-40B4-BE49-F238E27FC236}">
                  <a16:creationId xmlns:a16="http://schemas.microsoft.com/office/drawing/2014/main" id="{A94EF9A4-E5DA-6E4F-A24E-718EF1D66075}"/>
                </a:ext>
              </a:extLst>
            </p:cNvPr>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1" name="Freeform 61">
              <a:extLst>
                <a:ext uri="{FF2B5EF4-FFF2-40B4-BE49-F238E27FC236}">
                  <a16:creationId xmlns:a16="http://schemas.microsoft.com/office/drawing/2014/main" id="{A8CE965D-2176-A742-BDD5-7378C5ABC831}"/>
                </a:ext>
              </a:extLst>
            </p:cNvPr>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2" name="Freeform 62">
              <a:extLst>
                <a:ext uri="{FF2B5EF4-FFF2-40B4-BE49-F238E27FC236}">
                  <a16:creationId xmlns:a16="http://schemas.microsoft.com/office/drawing/2014/main" id="{C99A0AA4-C7E5-0D49-A214-EBB5190DEF32}"/>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3" name="Freeform 63">
              <a:extLst>
                <a:ext uri="{FF2B5EF4-FFF2-40B4-BE49-F238E27FC236}">
                  <a16:creationId xmlns:a16="http://schemas.microsoft.com/office/drawing/2014/main" id="{562FD3FC-C444-FF4C-B041-A8F5AEE10B1B}"/>
                </a:ext>
              </a:extLst>
            </p:cNvPr>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4" name="Freeform 64">
              <a:extLst>
                <a:ext uri="{FF2B5EF4-FFF2-40B4-BE49-F238E27FC236}">
                  <a16:creationId xmlns:a16="http://schemas.microsoft.com/office/drawing/2014/main" id="{4D7C9DDB-EE1B-7F40-A884-E13EF04D0854}"/>
                </a:ext>
              </a:extLst>
            </p:cNvPr>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5" name="Freeform 64">
              <a:extLst>
                <a:ext uri="{FF2B5EF4-FFF2-40B4-BE49-F238E27FC236}">
                  <a16:creationId xmlns:a16="http://schemas.microsoft.com/office/drawing/2014/main" id="{68B8737E-345F-5C4D-8A47-C306501DF711}"/>
                </a:ext>
              </a:extLst>
            </p:cNvPr>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6" name="Freeform 65">
              <a:extLst>
                <a:ext uri="{FF2B5EF4-FFF2-40B4-BE49-F238E27FC236}">
                  <a16:creationId xmlns:a16="http://schemas.microsoft.com/office/drawing/2014/main" id="{62A30DBB-A3AB-FD44-A736-7802D4BD10EB}"/>
                </a:ext>
              </a:extLst>
            </p:cNvPr>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7" name="Freeform 66">
              <a:extLst>
                <a:ext uri="{FF2B5EF4-FFF2-40B4-BE49-F238E27FC236}">
                  <a16:creationId xmlns:a16="http://schemas.microsoft.com/office/drawing/2014/main" id="{84E030AC-C4EF-6F43-A9A1-E19876BADF93}"/>
                </a:ext>
              </a:extLst>
            </p:cNvPr>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8" name="Freeform 67">
              <a:extLst>
                <a:ext uri="{FF2B5EF4-FFF2-40B4-BE49-F238E27FC236}">
                  <a16:creationId xmlns:a16="http://schemas.microsoft.com/office/drawing/2014/main" id="{9D34A04F-1366-F34D-85B1-E99F92AB76D5}"/>
                </a:ext>
              </a:extLst>
            </p:cNvPr>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9" name="Freeform 68">
              <a:extLst>
                <a:ext uri="{FF2B5EF4-FFF2-40B4-BE49-F238E27FC236}">
                  <a16:creationId xmlns:a16="http://schemas.microsoft.com/office/drawing/2014/main" id="{1CF6381D-11FC-FC4E-8039-0B87CEC0AA05}"/>
                </a:ext>
              </a:extLst>
            </p:cNvPr>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0" name="Freeform 69">
              <a:extLst>
                <a:ext uri="{FF2B5EF4-FFF2-40B4-BE49-F238E27FC236}">
                  <a16:creationId xmlns:a16="http://schemas.microsoft.com/office/drawing/2014/main" id="{723FE130-EB93-B34A-9A69-949891015DAB}"/>
                </a:ext>
              </a:extLst>
            </p:cNvPr>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1" name="Freeform 70">
              <a:extLst>
                <a:ext uri="{FF2B5EF4-FFF2-40B4-BE49-F238E27FC236}">
                  <a16:creationId xmlns:a16="http://schemas.microsoft.com/office/drawing/2014/main" id="{746332CB-0867-0B4D-8175-2B390A00C9BC}"/>
                </a:ext>
              </a:extLst>
            </p:cNvPr>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2" name="Freeform 81">
              <a:extLst>
                <a:ext uri="{FF2B5EF4-FFF2-40B4-BE49-F238E27FC236}">
                  <a16:creationId xmlns:a16="http://schemas.microsoft.com/office/drawing/2014/main" id="{D5E365B1-F108-E645-8970-989A95CCD589}"/>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3" name="Freeform 82">
              <a:extLst>
                <a:ext uri="{FF2B5EF4-FFF2-40B4-BE49-F238E27FC236}">
                  <a16:creationId xmlns:a16="http://schemas.microsoft.com/office/drawing/2014/main" id="{849CE3B9-7150-284C-A277-F63207B21502}"/>
                </a:ext>
              </a:extLst>
            </p:cNvPr>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4" name="Freeform 84">
              <a:extLst>
                <a:ext uri="{FF2B5EF4-FFF2-40B4-BE49-F238E27FC236}">
                  <a16:creationId xmlns:a16="http://schemas.microsoft.com/office/drawing/2014/main" id="{1D2CB544-2E06-E347-BD23-3480AF92E15F}"/>
                </a:ext>
              </a:extLst>
            </p:cNvPr>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5" name="Freeform 85">
              <a:extLst>
                <a:ext uri="{FF2B5EF4-FFF2-40B4-BE49-F238E27FC236}">
                  <a16:creationId xmlns:a16="http://schemas.microsoft.com/office/drawing/2014/main" id="{EC99CCE1-8FDF-EF4F-8C85-C5A4D6B277D7}"/>
                </a:ext>
              </a:extLst>
            </p:cNvPr>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6" name="Freeform 86">
              <a:extLst>
                <a:ext uri="{FF2B5EF4-FFF2-40B4-BE49-F238E27FC236}">
                  <a16:creationId xmlns:a16="http://schemas.microsoft.com/office/drawing/2014/main" id="{16B54A26-285A-494A-A96A-E220C23E113D}"/>
                </a:ext>
              </a:extLst>
            </p:cNvPr>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7" name="Freeform 87">
              <a:extLst>
                <a:ext uri="{FF2B5EF4-FFF2-40B4-BE49-F238E27FC236}">
                  <a16:creationId xmlns:a16="http://schemas.microsoft.com/office/drawing/2014/main" id="{259625B0-21BD-2748-AB9D-F2F1C74C766E}"/>
                </a:ext>
              </a:extLst>
            </p:cNvPr>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8" name="Freeform 88">
              <a:extLst>
                <a:ext uri="{FF2B5EF4-FFF2-40B4-BE49-F238E27FC236}">
                  <a16:creationId xmlns:a16="http://schemas.microsoft.com/office/drawing/2014/main" id="{F43D9DEA-62EB-EE45-8CB6-8B71C644E38F}"/>
                </a:ext>
              </a:extLst>
            </p:cNvPr>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9" name="Freeform 89">
              <a:extLst>
                <a:ext uri="{FF2B5EF4-FFF2-40B4-BE49-F238E27FC236}">
                  <a16:creationId xmlns:a16="http://schemas.microsoft.com/office/drawing/2014/main" id="{D7D86FA7-2EB1-244C-91ED-2048CCB6CC54}"/>
                </a:ext>
              </a:extLst>
            </p:cNvPr>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0" name="Freeform 93">
              <a:extLst>
                <a:ext uri="{FF2B5EF4-FFF2-40B4-BE49-F238E27FC236}">
                  <a16:creationId xmlns:a16="http://schemas.microsoft.com/office/drawing/2014/main" id="{27D52A60-683A-3740-9B36-8007815024B1}"/>
                </a:ext>
              </a:extLst>
            </p:cNvPr>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1" name="Freeform 94">
              <a:extLst>
                <a:ext uri="{FF2B5EF4-FFF2-40B4-BE49-F238E27FC236}">
                  <a16:creationId xmlns:a16="http://schemas.microsoft.com/office/drawing/2014/main" id="{CADECA62-806C-064C-B761-B0EB1F60AD80}"/>
                </a:ext>
              </a:extLst>
            </p:cNvPr>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2" name="Freeform 95">
              <a:extLst>
                <a:ext uri="{FF2B5EF4-FFF2-40B4-BE49-F238E27FC236}">
                  <a16:creationId xmlns:a16="http://schemas.microsoft.com/office/drawing/2014/main" id="{4D6DF392-D559-CF4A-AD38-84246423A3C8}"/>
                </a:ext>
              </a:extLst>
            </p:cNvPr>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3" name="Freeform 98">
              <a:extLst>
                <a:ext uri="{FF2B5EF4-FFF2-40B4-BE49-F238E27FC236}">
                  <a16:creationId xmlns:a16="http://schemas.microsoft.com/office/drawing/2014/main" id="{631671AB-F005-8A42-A4AF-C93B643CC958}"/>
                </a:ext>
              </a:extLst>
            </p:cNvPr>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4" name="Freeform 99">
              <a:extLst>
                <a:ext uri="{FF2B5EF4-FFF2-40B4-BE49-F238E27FC236}">
                  <a16:creationId xmlns:a16="http://schemas.microsoft.com/office/drawing/2014/main" id="{EBDA4C7F-C1F7-8840-AB51-F04640D90FE4}"/>
                </a:ext>
              </a:extLst>
            </p:cNvPr>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5" name="Freeform 100">
              <a:extLst>
                <a:ext uri="{FF2B5EF4-FFF2-40B4-BE49-F238E27FC236}">
                  <a16:creationId xmlns:a16="http://schemas.microsoft.com/office/drawing/2014/main" id="{59299CC9-BA3C-6847-B2B2-9D37800838A0}"/>
                </a:ext>
              </a:extLst>
            </p:cNvPr>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6" name="Freeform 108">
              <a:extLst>
                <a:ext uri="{FF2B5EF4-FFF2-40B4-BE49-F238E27FC236}">
                  <a16:creationId xmlns:a16="http://schemas.microsoft.com/office/drawing/2014/main" id="{D1074011-1A10-5A4B-AB56-EA4509E82DE1}"/>
                </a:ext>
              </a:extLst>
            </p:cNvPr>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7" name="Freeform 109">
              <a:extLst>
                <a:ext uri="{FF2B5EF4-FFF2-40B4-BE49-F238E27FC236}">
                  <a16:creationId xmlns:a16="http://schemas.microsoft.com/office/drawing/2014/main" id="{92BED91E-2A5F-8C47-B282-17EEE1C517A6}"/>
                </a:ext>
              </a:extLst>
            </p:cNvPr>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8" name="Freeform 110">
              <a:extLst>
                <a:ext uri="{FF2B5EF4-FFF2-40B4-BE49-F238E27FC236}">
                  <a16:creationId xmlns:a16="http://schemas.microsoft.com/office/drawing/2014/main" id="{967EA80F-99A2-4140-9AA3-8023F9680EE3}"/>
                </a:ext>
              </a:extLst>
            </p:cNvPr>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9" name="Freeform 112">
              <a:extLst>
                <a:ext uri="{FF2B5EF4-FFF2-40B4-BE49-F238E27FC236}">
                  <a16:creationId xmlns:a16="http://schemas.microsoft.com/office/drawing/2014/main" id="{BC82EF5C-C84B-F044-B966-065AE1DB4EED}"/>
                </a:ext>
              </a:extLst>
            </p:cNvPr>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0" name="Freeform 113">
              <a:extLst>
                <a:ext uri="{FF2B5EF4-FFF2-40B4-BE49-F238E27FC236}">
                  <a16:creationId xmlns:a16="http://schemas.microsoft.com/office/drawing/2014/main" id="{3443058B-2B8F-4A41-96E0-B34A2C7488DD}"/>
                </a:ext>
              </a:extLst>
            </p:cNvPr>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1" name="Freeform 115">
              <a:extLst>
                <a:ext uri="{FF2B5EF4-FFF2-40B4-BE49-F238E27FC236}">
                  <a16:creationId xmlns:a16="http://schemas.microsoft.com/office/drawing/2014/main" id="{94D3A3EC-05AC-CF44-BFA8-7B5B5AFE1963}"/>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2" name="Freeform 116">
              <a:extLst>
                <a:ext uri="{FF2B5EF4-FFF2-40B4-BE49-F238E27FC236}">
                  <a16:creationId xmlns:a16="http://schemas.microsoft.com/office/drawing/2014/main" id="{64041F0F-7A5A-BA44-A312-0FD3124C34F6}"/>
                </a:ext>
              </a:extLst>
            </p:cNvPr>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3" name="Freeform 117">
              <a:extLst>
                <a:ext uri="{FF2B5EF4-FFF2-40B4-BE49-F238E27FC236}">
                  <a16:creationId xmlns:a16="http://schemas.microsoft.com/office/drawing/2014/main" id="{7542B0B4-5A9D-674F-8BE3-3362C56E9E90}"/>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4" name="Freeform 118">
              <a:extLst>
                <a:ext uri="{FF2B5EF4-FFF2-40B4-BE49-F238E27FC236}">
                  <a16:creationId xmlns:a16="http://schemas.microsoft.com/office/drawing/2014/main" id="{06B74551-BD7D-2745-AF9C-6B174A278427}"/>
                </a:ext>
              </a:extLst>
            </p:cNvPr>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5" name="Freeform 119">
              <a:extLst>
                <a:ext uri="{FF2B5EF4-FFF2-40B4-BE49-F238E27FC236}">
                  <a16:creationId xmlns:a16="http://schemas.microsoft.com/office/drawing/2014/main" id="{D7211304-F0D7-254B-83DB-70B43621F492}"/>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6" name="Freeform 120">
              <a:extLst>
                <a:ext uri="{FF2B5EF4-FFF2-40B4-BE49-F238E27FC236}">
                  <a16:creationId xmlns:a16="http://schemas.microsoft.com/office/drawing/2014/main" id="{1A095D22-AD15-1641-B40D-E455D911B269}"/>
                </a:ext>
              </a:extLst>
            </p:cNvPr>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7" name="Freeform 121">
              <a:extLst>
                <a:ext uri="{FF2B5EF4-FFF2-40B4-BE49-F238E27FC236}">
                  <a16:creationId xmlns:a16="http://schemas.microsoft.com/office/drawing/2014/main" id="{A81B2A3B-C793-EC4D-BCAB-9924B5DBEF6D}"/>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8" name="Freeform 122">
              <a:extLst>
                <a:ext uri="{FF2B5EF4-FFF2-40B4-BE49-F238E27FC236}">
                  <a16:creationId xmlns:a16="http://schemas.microsoft.com/office/drawing/2014/main" id="{F9DAF691-F7DE-3246-9546-311B7BC1DE5C}"/>
                </a:ext>
              </a:extLst>
            </p:cNvPr>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9" name="Freeform 123">
              <a:extLst>
                <a:ext uri="{FF2B5EF4-FFF2-40B4-BE49-F238E27FC236}">
                  <a16:creationId xmlns:a16="http://schemas.microsoft.com/office/drawing/2014/main" id="{4185ACE2-1C38-544C-9E06-2A14EB3BC7C8}"/>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0" name="Freeform 124">
              <a:extLst>
                <a:ext uri="{FF2B5EF4-FFF2-40B4-BE49-F238E27FC236}">
                  <a16:creationId xmlns:a16="http://schemas.microsoft.com/office/drawing/2014/main" id="{F93213D1-7855-4745-BFA7-605460C976A1}"/>
                </a:ext>
              </a:extLst>
            </p:cNvPr>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1" name="Freeform 125">
              <a:extLst>
                <a:ext uri="{FF2B5EF4-FFF2-40B4-BE49-F238E27FC236}">
                  <a16:creationId xmlns:a16="http://schemas.microsoft.com/office/drawing/2014/main" id="{FF596BDD-C66F-B340-9CC8-A254EDAD575B}"/>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2" name="Freeform 126">
              <a:extLst>
                <a:ext uri="{FF2B5EF4-FFF2-40B4-BE49-F238E27FC236}">
                  <a16:creationId xmlns:a16="http://schemas.microsoft.com/office/drawing/2014/main" id="{4E649005-9B12-2947-A6C5-EC9FECCA5C24}"/>
                </a:ext>
              </a:extLst>
            </p:cNvPr>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3" name="Freeform 127">
              <a:extLst>
                <a:ext uri="{FF2B5EF4-FFF2-40B4-BE49-F238E27FC236}">
                  <a16:creationId xmlns:a16="http://schemas.microsoft.com/office/drawing/2014/main" id="{4B41F244-8336-9340-93EC-A91995B0676B}"/>
                </a:ext>
              </a:extLst>
            </p:cNvPr>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4" name="Freeform 128">
              <a:extLst>
                <a:ext uri="{FF2B5EF4-FFF2-40B4-BE49-F238E27FC236}">
                  <a16:creationId xmlns:a16="http://schemas.microsoft.com/office/drawing/2014/main" id="{62420D78-8DC4-E24A-8B27-ACC893EA25D7}"/>
                </a:ext>
              </a:extLst>
            </p:cNvPr>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5" name="Freeform 129">
              <a:extLst>
                <a:ext uri="{FF2B5EF4-FFF2-40B4-BE49-F238E27FC236}">
                  <a16:creationId xmlns:a16="http://schemas.microsoft.com/office/drawing/2014/main" id="{401054E9-C6F2-834A-831A-8017554EC1E5}"/>
                </a:ext>
              </a:extLst>
            </p:cNvPr>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6" name="Freeform 130">
              <a:extLst>
                <a:ext uri="{FF2B5EF4-FFF2-40B4-BE49-F238E27FC236}">
                  <a16:creationId xmlns:a16="http://schemas.microsoft.com/office/drawing/2014/main" id="{F7034499-72BE-344D-B548-49AE50C63B2A}"/>
                </a:ext>
              </a:extLst>
            </p:cNvPr>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7" name="Freeform 131">
              <a:extLst>
                <a:ext uri="{FF2B5EF4-FFF2-40B4-BE49-F238E27FC236}">
                  <a16:creationId xmlns:a16="http://schemas.microsoft.com/office/drawing/2014/main" id="{E01F5D4E-6ABB-3242-8075-70CD5B4B0307}"/>
                </a:ext>
              </a:extLst>
            </p:cNvPr>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8" name="Freeform 132">
              <a:extLst>
                <a:ext uri="{FF2B5EF4-FFF2-40B4-BE49-F238E27FC236}">
                  <a16:creationId xmlns:a16="http://schemas.microsoft.com/office/drawing/2014/main" id="{541396AB-21EA-5648-BCC2-608A91923F38}"/>
                </a:ext>
              </a:extLst>
            </p:cNvPr>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9" name="Freeform 133">
              <a:extLst>
                <a:ext uri="{FF2B5EF4-FFF2-40B4-BE49-F238E27FC236}">
                  <a16:creationId xmlns:a16="http://schemas.microsoft.com/office/drawing/2014/main" id="{39F8FE42-861E-0E48-862D-8AB01E561069}"/>
                </a:ext>
              </a:extLst>
            </p:cNvPr>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0" name="Freeform 134">
              <a:extLst>
                <a:ext uri="{FF2B5EF4-FFF2-40B4-BE49-F238E27FC236}">
                  <a16:creationId xmlns:a16="http://schemas.microsoft.com/office/drawing/2014/main" id="{19D7C505-15EC-DB4C-BDFC-4271D32C1597}"/>
                </a:ext>
              </a:extLst>
            </p:cNvPr>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1" name="Freeform 135">
              <a:extLst>
                <a:ext uri="{FF2B5EF4-FFF2-40B4-BE49-F238E27FC236}">
                  <a16:creationId xmlns:a16="http://schemas.microsoft.com/office/drawing/2014/main" id="{4AF4FF02-CD53-4E4E-9F06-2D394D7C79FB}"/>
                </a:ext>
              </a:extLst>
            </p:cNvPr>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2" name="Freeform 136">
              <a:extLst>
                <a:ext uri="{FF2B5EF4-FFF2-40B4-BE49-F238E27FC236}">
                  <a16:creationId xmlns:a16="http://schemas.microsoft.com/office/drawing/2014/main" id="{D125D10B-D68F-2344-A307-0BEA44902DF8}"/>
                </a:ext>
              </a:extLst>
            </p:cNvPr>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3" name="Freeform 137">
              <a:extLst>
                <a:ext uri="{FF2B5EF4-FFF2-40B4-BE49-F238E27FC236}">
                  <a16:creationId xmlns:a16="http://schemas.microsoft.com/office/drawing/2014/main" id="{ED9ADC73-038B-3E49-B065-FD45C97E009D}"/>
                </a:ext>
              </a:extLst>
            </p:cNvPr>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4" name="Freeform 138">
              <a:extLst>
                <a:ext uri="{FF2B5EF4-FFF2-40B4-BE49-F238E27FC236}">
                  <a16:creationId xmlns:a16="http://schemas.microsoft.com/office/drawing/2014/main" id="{7562AC25-DC0E-1147-B95A-33DFFDC8A982}"/>
                </a:ext>
              </a:extLst>
            </p:cNvPr>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5" name="Freeform 139">
              <a:extLst>
                <a:ext uri="{FF2B5EF4-FFF2-40B4-BE49-F238E27FC236}">
                  <a16:creationId xmlns:a16="http://schemas.microsoft.com/office/drawing/2014/main" id="{89710E0A-2056-474F-BFD0-D34E97A64FFC}"/>
                </a:ext>
              </a:extLst>
            </p:cNvPr>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6" name="Freeform 140">
              <a:extLst>
                <a:ext uri="{FF2B5EF4-FFF2-40B4-BE49-F238E27FC236}">
                  <a16:creationId xmlns:a16="http://schemas.microsoft.com/office/drawing/2014/main" id="{E834A054-F536-AE48-A1CF-25D519235907}"/>
                </a:ext>
              </a:extLst>
            </p:cNvPr>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7" name="Freeform 141">
              <a:extLst>
                <a:ext uri="{FF2B5EF4-FFF2-40B4-BE49-F238E27FC236}">
                  <a16:creationId xmlns:a16="http://schemas.microsoft.com/office/drawing/2014/main" id="{ADB40DFB-B894-F544-8753-872B87F787A7}"/>
                </a:ext>
              </a:extLst>
            </p:cNvPr>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8" name="Freeform 142">
              <a:extLst>
                <a:ext uri="{FF2B5EF4-FFF2-40B4-BE49-F238E27FC236}">
                  <a16:creationId xmlns:a16="http://schemas.microsoft.com/office/drawing/2014/main" id="{BA1F0235-8739-1147-9E5D-5CBF5DE179C4}"/>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9" name="Freeform 143">
              <a:extLst>
                <a:ext uri="{FF2B5EF4-FFF2-40B4-BE49-F238E27FC236}">
                  <a16:creationId xmlns:a16="http://schemas.microsoft.com/office/drawing/2014/main" id="{2F5CBD89-812D-C746-BEC9-F045BBAB7719}"/>
                </a:ext>
              </a:extLst>
            </p:cNvPr>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0" name="Freeform 144">
              <a:extLst>
                <a:ext uri="{FF2B5EF4-FFF2-40B4-BE49-F238E27FC236}">
                  <a16:creationId xmlns:a16="http://schemas.microsoft.com/office/drawing/2014/main" id="{ECAE3D70-8C82-5747-BEE5-702184E7CB12}"/>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1" name="Freeform 145">
              <a:extLst>
                <a:ext uri="{FF2B5EF4-FFF2-40B4-BE49-F238E27FC236}">
                  <a16:creationId xmlns:a16="http://schemas.microsoft.com/office/drawing/2014/main" id="{C690646F-B5CD-0B4E-9467-67628A69360C}"/>
                </a:ext>
              </a:extLst>
            </p:cNvPr>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2" name="Freeform 146">
              <a:extLst>
                <a:ext uri="{FF2B5EF4-FFF2-40B4-BE49-F238E27FC236}">
                  <a16:creationId xmlns:a16="http://schemas.microsoft.com/office/drawing/2014/main" id="{957774D9-CC53-E442-8B86-95264073F250}"/>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3" name="Freeform 147">
              <a:extLst>
                <a:ext uri="{FF2B5EF4-FFF2-40B4-BE49-F238E27FC236}">
                  <a16:creationId xmlns:a16="http://schemas.microsoft.com/office/drawing/2014/main" id="{E56AB321-23E0-4E40-958B-4933A32C0814}"/>
                </a:ext>
              </a:extLst>
            </p:cNvPr>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4" name="Freeform 148">
              <a:extLst>
                <a:ext uri="{FF2B5EF4-FFF2-40B4-BE49-F238E27FC236}">
                  <a16:creationId xmlns:a16="http://schemas.microsoft.com/office/drawing/2014/main" id="{28933B5E-D84D-DF45-9D64-7AFDEC90211A}"/>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5" name="Freeform 149">
              <a:extLst>
                <a:ext uri="{FF2B5EF4-FFF2-40B4-BE49-F238E27FC236}">
                  <a16:creationId xmlns:a16="http://schemas.microsoft.com/office/drawing/2014/main" id="{DC735BE6-2F20-2F41-A695-10F25D9EAE0C}"/>
                </a:ext>
              </a:extLst>
            </p:cNvPr>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6" name="Freeform 150">
              <a:extLst>
                <a:ext uri="{FF2B5EF4-FFF2-40B4-BE49-F238E27FC236}">
                  <a16:creationId xmlns:a16="http://schemas.microsoft.com/office/drawing/2014/main" id="{D5C95854-0DB3-764C-B856-4F2FB1A6BCC2}"/>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7" name="Freeform 151">
              <a:extLst>
                <a:ext uri="{FF2B5EF4-FFF2-40B4-BE49-F238E27FC236}">
                  <a16:creationId xmlns:a16="http://schemas.microsoft.com/office/drawing/2014/main" id="{EC8D3E06-37E5-C143-BB3B-B3C7BACA3BAE}"/>
                </a:ext>
              </a:extLst>
            </p:cNvPr>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8" name="Freeform 152">
              <a:extLst>
                <a:ext uri="{FF2B5EF4-FFF2-40B4-BE49-F238E27FC236}">
                  <a16:creationId xmlns:a16="http://schemas.microsoft.com/office/drawing/2014/main" id="{44DB2B5C-BF9F-A94F-9E88-C13433EFE2AD}"/>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9" name="Freeform 153">
              <a:extLst>
                <a:ext uri="{FF2B5EF4-FFF2-40B4-BE49-F238E27FC236}">
                  <a16:creationId xmlns:a16="http://schemas.microsoft.com/office/drawing/2014/main" id="{752CB1D2-9898-C84A-9694-B25498FF5899}"/>
                </a:ext>
              </a:extLst>
            </p:cNvPr>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0" name="Freeform 154">
              <a:extLst>
                <a:ext uri="{FF2B5EF4-FFF2-40B4-BE49-F238E27FC236}">
                  <a16:creationId xmlns:a16="http://schemas.microsoft.com/office/drawing/2014/main" id="{74147A9A-2F8A-2B4B-845D-FE2B91DE4118}"/>
                </a:ext>
              </a:extLst>
            </p:cNvPr>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1" name="Freeform 155">
              <a:extLst>
                <a:ext uri="{FF2B5EF4-FFF2-40B4-BE49-F238E27FC236}">
                  <a16:creationId xmlns:a16="http://schemas.microsoft.com/office/drawing/2014/main" id="{18699209-971E-D648-8123-4427324A2E7F}"/>
                </a:ext>
              </a:extLst>
            </p:cNvPr>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2" name="Freeform 156">
              <a:extLst>
                <a:ext uri="{FF2B5EF4-FFF2-40B4-BE49-F238E27FC236}">
                  <a16:creationId xmlns:a16="http://schemas.microsoft.com/office/drawing/2014/main" id="{D985FE9B-D022-0D43-BA3B-CF20A3F34324}"/>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3" name="Freeform 157">
              <a:extLst>
                <a:ext uri="{FF2B5EF4-FFF2-40B4-BE49-F238E27FC236}">
                  <a16:creationId xmlns:a16="http://schemas.microsoft.com/office/drawing/2014/main" id="{94234CC2-A4CE-8B42-AEF0-2AA2586EE725}"/>
                </a:ext>
              </a:extLst>
            </p:cNvPr>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4" name="Freeform 158">
              <a:extLst>
                <a:ext uri="{FF2B5EF4-FFF2-40B4-BE49-F238E27FC236}">
                  <a16:creationId xmlns:a16="http://schemas.microsoft.com/office/drawing/2014/main" id="{EC38ADDB-AFCF-F849-9EA0-5E6BE41A22C0}"/>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5" name="Freeform 159">
              <a:extLst>
                <a:ext uri="{FF2B5EF4-FFF2-40B4-BE49-F238E27FC236}">
                  <a16:creationId xmlns:a16="http://schemas.microsoft.com/office/drawing/2014/main" id="{465A0666-A7D2-3549-9D3A-40003E1A35B6}"/>
                </a:ext>
              </a:extLst>
            </p:cNvPr>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6" name="Freeform 160">
              <a:extLst>
                <a:ext uri="{FF2B5EF4-FFF2-40B4-BE49-F238E27FC236}">
                  <a16:creationId xmlns:a16="http://schemas.microsoft.com/office/drawing/2014/main" id="{F91BB676-AF1C-8B48-9E2F-1A3F6D4E5255}"/>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7" name="Freeform 161">
              <a:extLst>
                <a:ext uri="{FF2B5EF4-FFF2-40B4-BE49-F238E27FC236}">
                  <a16:creationId xmlns:a16="http://schemas.microsoft.com/office/drawing/2014/main" id="{18F2A976-45B8-9F4B-96D0-9489D5534FB9}"/>
                </a:ext>
              </a:extLst>
            </p:cNvPr>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dirty="0">
                <a:solidFill>
                  <a:prstClr val="black"/>
                </a:solidFill>
                <a:latin typeface="Calibri"/>
                <a:ea typeface="Helvetica" charset="0"/>
                <a:cs typeface="Helvetica" charset="0"/>
              </a:endParaRPr>
            </a:p>
          </p:txBody>
        </p:sp>
        <p:sp>
          <p:nvSpPr>
            <p:cNvPr id="138" name="Freeform 183">
              <a:extLst>
                <a:ext uri="{FF2B5EF4-FFF2-40B4-BE49-F238E27FC236}">
                  <a16:creationId xmlns:a16="http://schemas.microsoft.com/office/drawing/2014/main" id="{A25EFE1A-9FE8-634F-A259-1E65747258B6}"/>
                </a:ext>
              </a:extLst>
            </p:cNvPr>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9" name="Freeform 184">
              <a:extLst>
                <a:ext uri="{FF2B5EF4-FFF2-40B4-BE49-F238E27FC236}">
                  <a16:creationId xmlns:a16="http://schemas.microsoft.com/office/drawing/2014/main" id="{71010D57-AEC9-7445-B258-8648650C8381}"/>
                </a:ext>
              </a:extLst>
            </p:cNvPr>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0" name="Freeform 185">
              <a:extLst>
                <a:ext uri="{FF2B5EF4-FFF2-40B4-BE49-F238E27FC236}">
                  <a16:creationId xmlns:a16="http://schemas.microsoft.com/office/drawing/2014/main" id="{450378C7-A347-9D48-A5CA-913A8CEC6E0F}"/>
                </a:ext>
              </a:extLst>
            </p:cNvPr>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1" name="Freeform 186">
              <a:extLst>
                <a:ext uri="{FF2B5EF4-FFF2-40B4-BE49-F238E27FC236}">
                  <a16:creationId xmlns:a16="http://schemas.microsoft.com/office/drawing/2014/main" id="{A44CFBB1-4D98-4D4F-B2D4-F395BB59F62C}"/>
                </a:ext>
              </a:extLst>
            </p:cNvPr>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2" name="Freeform 188">
              <a:extLst>
                <a:ext uri="{FF2B5EF4-FFF2-40B4-BE49-F238E27FC236}">
                  <a16:creationId xmlns:a16="http://schemas.microsoft.com/office/drawing/2014/main" id="{A4A9439F-259F-2041-82A5-B0FE3B63486F}"/>
                </a:ext>
              </a:extLst>
            </p:cNvPr>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3" name="Freeform 189">
              <a:extLst>
                <a:ext uri="{FF2B5EF4-FFF2-40B4-BE49-F238E27FC236}">
                  <a16:creationId xmlns:a16="http://schemas.microsoft.com/office/drawing/2014/main" id="{0D692145-7864-E545-85E2-DFC7DDD75B6B}"/>
                </a:ext>
              </a:extLst>
            </p:cNvPr>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4" name="Freeform 196">
              <a:extLst>
                <a:ext uri="{FF2B5EF4-FFF2-40B4-BE49-F238E27FC236}">
                  <a16:creationId xmlns:a16="http://schemas.microsoft.com/office/drawing/2014/main" id="{A63A6278-BAC4-0041-9405-330A2256FDDF}"/>
                </a:ext>
              </a:extLst>
            </p:cNvPr>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5" name="Freeform 197">
              <a:extLst>
                <a:ext uri="{FF2B5EF4-FFF2-40B4-BE49-F238E27FC236}">
                  <a16:creationId xmlns:a16="http://schemas.microsoft.com/office/drawing/2014/main" id="{F4DA75D7-F866-7441-AD5D-E012784D9F5E}"/>
                </a:ext>
              </a:extLst>
            </p:cNvPr>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6" name="Freeform 199">
              <a:extLst>
                <a:ext uri="{FF2B5EF4-FFF2-40B4-BE49-F238E27FC236}">
                  <a16:creationId xmlns:a16="http://schemas.microsoft.com/office/drawing/2014/main" id="{591C0F1C-65AE-7E42-B4A2-831E1C6A1E28}"/>
                </a:ext>
              </a:extLst>
            </p:cNvPr>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7" name="Freeform 201">
              <a:extLst>
                <a:ext uri="{FF2B5EF4-FFF2-40B4-BE49-F238E27FC236}">
                  <a16:creationId xmlns:a16="http://schemas.microsoft.com/office/drawing/2014/main" id="{C56CB802-579F-1246-96F0-89FAD342462A}"/>
                </a:ext>
              </a:extLst>
            </p:cNvPr>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8" name="Freeform 202">
              <a:extLst>
                <a:ext uri="{FF2B5EF4-FFF2-40B4-BE49-F238E27FC236}">
                  <a16:creationId xmlns:a16="http://schemas.microsoft.com/office/drawing/2014/main" id="{C17BB35B-8D80-2545-87DE-7FA3619EDE42}"/>
                </a:ext>
              </a:extLst>
            </p:cNvPr>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9" name="Freeform 203">
              <a:extLst>
                <a:ext uri="{FF2B5EF4-FFF2-40B4-BE49-F238E27FC236}">
                  <a16:creationId xmlns:a16="http://schemas.microsoft.com/office/drawing/2014/main" id="{8A7FB2F8-49DA-4D4E-A95F-CAE228A5AF1C}"/>
                </a:ext>
              </a:extLst>
            </p:cNvPr>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0" name="Freeform 204">
              <a:extLst>
                <a:ext uri="{FF2B5EF4-FFF2-40B4-BE49-F238E27FC236}">
                  <a16:creationId xmlns:a16="http://schemas.microsoft.com/office/drawing/2014/main" id="{E2109750-029B-EE4C-A8C0-D3ECCCBA34C4}"/>
                </a:ext>
              </a:extLst>
            </p:cNvPr>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1" name="Freeform 206">
              <a:extLst>
                <a:ext uri="{FF2B5EF4-FFF2-40B4-BE49-F238E27FC236}">
                  <a16:creationId xmlns:a16="http://schemas.microsoft.com/office/drawing/2014/main" id="{760882B8-90DD-CD47-9191-363069D3D3DE}"/>
                </a:ext>
              </a:extLst>
            </p:cNvPr>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2" name="Freeform 207">
              <a:extLst>
                <a:ext uri="{FF2B5EF4-FFF2-40B4-BE49-F238E27FC236}">
                  <a16:creationId xmlns:a16="http://schemas.microsoft.com/office/drawing/2014/main" id="{A4898423-D734-3340-814B-B2D6A6FAB1B2}"/>
                </a:ext>
              </a:extLst>
            </p:cNvPr>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3" name="Freeform 208">
              <a:extLst>
                <a:ext uri="{FF2B5EF4-FFF2-40B4-BE49-F238E27FC236}">
                  <a16:creationId xmlns:a16="http://schemas.microsoft.com/office/drawing/2014/main" id="{5E2AA37C-AD3A-8C4E-A81C-21DEF6F1150C}"/>
                </a:ext>
              </a:extLst>
            </p:cNvPr>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4" name="Freeform 209">
              <a:extLst>
                <a:ext uri="{FF2B5EF4-FFF2-40B4-BE49-F238E27FC236}">
                  <a16:creationId xmlns:a16="http://schemas.microsoft.com/office/drawing/2014/main" id="{E548054A-EA68-FC42-B4C8-6C958BF75A84}"/>
                </a:ext>
              </a:extLst>
            </p:cNvPr>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5" name="Freeform 210">
              <a:extLst>
                <a:ext uri="{FF2B5EF4-FFF2-40B4-BE49-F238E27FC236}">
                  <a16:creationId xmlns:a16="http://schemas.microsoft.com/office/drawing/2014/main" id="{FF9B6730-0EEE-1F49-B8F4-CD01F3D90B83}"/>
                </a:ext>
              </a:extLst>
            </p:cNvPr>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6" name="Freeform 211">
              <a:extLst>
                <a:ext uri="{FF2B5EF4-FFF2-40B4-BE49-F238E27FC236}">
                  <a16:creationId xmlns:a16="http://schemas.microsoft.com/office/drawing/2014/main" id="{C18CD93E-225E-D949-A68F-2F4C8E67CF8F}"/>
                </a:ext>
              </a:extLst>
            </p:cNvPr>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7" name="Freeform 212">
              <a:extLst>
                <a:ext uri="{FF2B5EF4-FFF2-40B4-BE49-F238E27FC236}">
                  <a16:creationId xmlns:a16="http://schemas.microsoft.com/office/drawing/2014/main" id="{646A4582-86F2-8842-9C05-D6C6C8163D9B}"/>
                </a:ext>
              </a:extLst>
            </p:cNvPr>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8" name="Freeform 213">
              <a:extLst>
                <a:ext uri="{FF2B5EF4-FFF2-40B4-BE49-F238E27FC236}">
                  <a16:creationId xmlns:a16="http://schemas.microsoft.com/office/drawing/2014/main" id="{0C0203DE-F3F2-F449-9C06-E908C799A19E}"/>
                </a:ext>
              </a:extLst>
            </p:cNvPr>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9" name="Freeform 214">
              <a:extLst>
                <a:ext uri="{FF2B5EF4-FFF2-40B4-BE49-F238E27FC236}">
                  <a16:creationId xmlns:a16="http://schemas.microsoft.com/office/drawing/2014/main" id="{63BECB8A-FAAC-1E49-AB55-5BC340498926}"/>
                </a:ext>
              </a:extLst>
            </p:cNvPr>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0" name="Freeform 217">
              <a:extLst>
                <a:ext uri="{FF2B5EF4-FFF2-40B4-BE49-F238E27FC236}">
                  <a16:creationId xmlns:a16="http://schemas.microsoft.com/office/drawing/2014/main" id="{7239E41A-92F3-8C4A-B526-2FBB8261DF3B}"/>
                </a:ext>
              </a:extLst>
            </p:cNvPr>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1" name="Freeform 224">
              <a:extLst>
                <a:ext uri="{FF2B5EF4-FFF2-40B4-BE49-F238E27FC236}">
                  <a16:creationId xmlns:a16="http://schemas.microsoft.com/office/drawing/2014/main" id="{1F292980-F70B-B44C-A0B1-6FE62410D465}"/>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2" name="Freeform 225">
              <a:extLst>
                <a:ext uri="{FF2B5EF4-FFF2-40B4-BE49-F238E27FC236}">
                  <a16:creationId xmlns:a16="http://schemas.microsoft.com/office/drawing/2014/main" id="{81360F85-8811-BB48-B182-6B97026181E1}"/>
                </a:ext>
              </a:extLst>
            </p:cNvPr>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3" name="Freeform 226">
              <a:extLst>
                <a:ext uri="{FF2B5EF4-FFF2-40B4-BE49-F238E27FC236}">
                  <a16:creationId xmlns:a16="http://schemas.microsoft.com/office/drawing/2014/main" id="{2CF8DB5F-E5BF-F74E-BEB6-F3154A2845A8}"/>
                </a:ext>
              </a:extLst>
            </p:cNvPr>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4" name="Freeform 227">
              <a:extLst>
                <a:ext uri="{FF2B5EF4-FFF2-40B4-BE49-F238E27FC236}">
                  <a16:creationId xmlns:a16="http://schemas.microsoft.com/office/drawing/2014/main" id="{42FF97BF-5E61-E549-B053-34E1060843CE}"/>
                </a:ext>
              </a:extLst>
            </p:cNvPr>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5" name="Freeform 229">
              <a:extLst>
                <a:ext uri="{FF2B5EF4-FFF2-40B4-BE49-F238E27FC236}">
                  <a16:creationId xmlns:a16="http://schemas.microsoft.com/office/drawing/2014/main" id="{B5517975-F67B-8B45-AB87-77699A73E76D}"/>
                </a:ext>
              </a:extLst>
            </p:cNvPr>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6" name="Freeform 230">
              <a:extLst>
                <a:ext uri="{FF2B5EF4-FFF2-40B4-BE49-F238E27FC236}">
                  <a16:creationId xmlns:a16="http://schemas.microsoft.com/office/drawing/2014/main" id="{8B413EF5-6C22-184F-A86B-695DE61640DD}"/>
                </a:ext>
              </a:extLst>
            </p:cNvPr>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7" name="Freeform 231">
              <a:extLst>
                <a:ext uri="{FF2B5EF4-FFF2-40B4-BE49-F238E27FC236}">
                  <a16:creationId xmlns:a16="http://schemas.microsoft.com/office/drawing/2014/main" id="{371245D5-E51E-834E-A458-4AFBD37C70BD}"/>
                </a:ext>
              </a:extLst>
            </p:cNvPr>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dirty="0">
                <a:solidFill>
                  <a:prstClr val="black"/>
                </a:solidFill>
                <a:latin typeface="Calibri"/>
                <a:ea typeface="Helvetica" charset="0"/>
                <a:cs typeface="Helvetica" charset="0"/>
              </a:endParaRPr>
            </a:p>
          </p:txBody>
        </p:sp>
        <p:sp>
          <p:nvSpPr>
            <p:cNvPr id="168" name="Freeform 234">
              <a:extLst>
                <a:ext uri="{FF2B5EF4-FFF2-40B4-BE49-F238E27FC236}">
                  <a16:creationId xmlns:a16="http://schemas.microsoft.com/office/drawing/2014/main" id="{BA4258FB-6980-D241-BCB4-F779AAEE7156}"/>
                </a:ext>
              </a:extLst>
            </p:cNvPr>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9" name="Freeform 235">
              <a:extLst>
                <a:ext uri="{FF2B5EF4-FFF2-40B4-BE49-F238E27FC236}">
                  <a16:creationId xmlns:a16="http://schemas.microsoft.com/office/drawing/2014/main" id="{CCC6CC00-297A-EF40-82AF-6B7A3F2F9A9A}"/>
                </a:ext>
              </a:extLst>
            </p:cNvPr>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0" name="Freeform 236">
              <a:extLst>
                <a:ext uri="{FF2B5EF4-FFF2-40B4-BE49-F238E27FC236}">
                  <a16:creationId xmlns:a16="http://schemas.microsoft.com/office/drawing/2014/main" id="{E073AB63-D28B-654B-898A-3DD5382A7FC5}"/>
                </a:ext>
              </a:extLst>
            </p:cNvPr>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1" name="Freeform 237">
              <a:extLst>
                <a:ext uri="{FF2B5EF4-FFF2-40B4-BE49-F238E27FC236}">
                  <a16:creationId xmlns:a16="http://schemas.microsoft.com/office/drawing/2014/main" id="{DCD6D831-EB65-6941-B184-9E82971B2D4A}"/>
                </a:ext>
              </a:extLst>
            </p:cNvPr>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2" name="Freeform 238">
              <a:extLst>
                <a:ext uri="{FF2B5EF4-FFF2-40B4-BE49-F238E27FC236}">
                  <a16:creationId xmlns:a16="http://schemas.microsoft.com/office/drawing/2014/main" id="{22870F7C-5406-2E4C-BC29-4E729A1AE1D8}"/>
                </a:ext>
              </a:extLst>
            </p:cNvPr>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3" name="Freeform 239">
              <a:extLst>
                <a:ext uri="{FF2B5EF4-FFF2-40B4-BE49-F238E27FC236}">
                  <a16:creationId xmlns:a16="http://schemas.microsoft.com/office/drawing/2014/main" id="{31B32F3C-2DCE-0C46-A95E-A619C17A7896}"/>
                </a:ext>
              </a:extLst>
            </p:cNvPr>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4" name="Freeform 240">
              <a:extLst>
                <a:ext uri="{FF2B5EF4-FFF2-40B4-BE49-F238E27FC236}">
                  <a16:creationId xmlns:a16="http://schemas.microsoft.com/office/drawing/2014/main" id="{0D92EFA5-3AE0-C443-BD7E-90D44B18079F}"/>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5" name="Freeform 241">
              <a:extLst>
                <a:ext uri="{FF2B5EF4-FFF2-40B4-BE49-F238E27FC236}">
                  <a16:creationId xmlns:a16="http://schemas.microsoft.com/office/drawing/2014/main" id="{F06FD4D7-E51F-D747-AFD6-D769F1C1B91D}"/>
                </a:ext>
              </a:extLst>
            </p:cNvPr>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6" name="Freeform 242">
              <a:extLst>
                <a:ext uri="{FF2B5EF4-FFF2-40B4-BE49-F238E27FC236}">
                  <a16:creationId xmlns:a16="http://schemas.microsoft.com/office/drawing/2014/main" id="{2A6E5E5C-60AA-5B42-A488-831E63CBBE40}"/>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7" name="Freeform 243">
              <a:extLst>
                <a:ext uri="{FF2B5EF4-FFF2-40B4-BE49-F238E27FC236}">
                  <a16:creationId xmlns:a16="http://schemas.microsoft.com/office/drawing/2014/main" id="{B0CB0236-2D04-C243-A333-F401FE615F35}"/>
                </a:ext>
              </a:extLst>
            </p:cNvPr>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grpSp>
      <p:sp>
        <p:nvSpPr>
          <p:cNvPr id="2" name="Rectangle 1">
            <a:extLst>
              <a:ext uri="{FF2B5EF4-FFF2-40B4-BE49-F238E27FC236}">
                <a16:creationId xmlns:a16="http://schemas.microsoft.com/office/drawing/2014/main" id="{507CC126-26ED-7D40-ABFA-155B7C7C6574}"/>
              </a:ext>
            </a:extLst>
          </p:cNvPr>
          <p:cNvSpPr/>
          <p:nvPr/>
        </p:nvSpPr>
        <p:spPr>
          <a:xfrm>
            <a:off x="7453619" y="1576602"/>
            <a:ext cx="3963889" cy="412819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6" name="Content Placeholder 2"/>
          <p:cNvSpPr txBox="1">
            <a:spLocks/>
          </p:cNvSpPr>
          <p:nvPr/>
        </p:nvSpPr>
        <p:spPr>
          <a:xfrm>
            <a:off x="795137" y="1812742"/>
            <a:ext cx="9570991" cy="47561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3600" b="1" dirty="0">
                <a:solidFill>
                  <a:srgbClr val="1E9FD4"/>
                </a:solidFill>
                <a:latin typeface="Calibri"/>
              </a:rPr>
              <a:t>1843 M€	</a:t>
            </a:r>
            <a:r>
              <a:rPr lang="en-US" dirty="0">
                <a:solidFill>
                  <a:prstClr val="black"/>
                </a:solidFill>
                <a:latin typeface="Calibri"/>
              </a:rPr>
              <a:t>construction cost</a:t>
            </a:r>
          </a:p>
          <a:p>
            <a:pPr marL="492125" indent="0">
              <a:buNone/>
              <a:defRPr/>
            </a:pPr>
            <a:r>
              <a:rPr lang="en-US" sz="3600" b="1" dirty="0">
                <a:solidFill>
                  <a:srgbClr val="1E9FD4"/>
                </a:solidFill>
                <a:latin typeface="Calibri"/>
              </a:rPr>
              <a:t>5 MW	</a:t>
            </a:r>
            <a:r>
              <a:rPr lang="en-US" dirty="0">
                <a:solidFill>
                  <a:prstClr val="black"/>
                </a:solidFill>
                <a:latin typeface="Calibri"/>
              </a:rPr>
              <a:t>world’s most powerful particle accelerator</a:t>
            </a:r>
          </a:p>
          <a:p>
            <a:pPr marL="492125" indent="0">
              <a:buNone/>
              <a:defRPr/>
            </a:pPr>
            <a:r>
              <a:rPr lang="en-US" sz="1400" dirty="0">
                <a:solidFill>
                  <a:prstClr val="black"/>
                </a:solidFill>
                <a:latin typeface="Calibri"/>
              </a:rPr>
              <a:t>		2MW at start of operation</a:t>
            </a:r>
          </a:p>
          <a:p>
            <a:pPr marL="0" indent="1204913">
              <a:buNone/>
              <a:defRPr/>
            </a:pPr>
            <a:r>
              <a:rPr lang="en-US" sz="3600" b="1" dirty="0">
                <a:solidFill>
                  <a:srgbClr val="1E9FD4"/>
                </a:solidFill>
                <a:latin typeface="Calibri"/>
              </a:rPr>
              <a:t>15</a:t>
            </a:r>
            <a:r>
              <a:rPr lang="en-US" dirty="0">
                <a:solidFill>
                  <a:prstClr val="black"/>
                </a:solidFill>
                <a:latin typeface="Calibri"/>
              </a:rPr>
              <a:t>	experimental stations</a:t>
            </a:r>
          </a:p>
          <a:p>
            <a:pPr marL="0" indent="849313">
              <a:buNone/>
              <a:defRPr/>
            </a:pPr>
            <a:r>
              <a:rPr lang="en-US" sz="3600" b="1" dirty="0">
                <a:solidFill>
                  <a:srgbClr val="1E9FD4"/>
                </a:solidFill>
                <a:latin typeface="Calibri"/>
              </a:rPr>
              <a:t>20 </a:t>
            </a:r>
            <a:r>
              <a:rPr lang="en-US" sz="2400" b="1" dirty="0">
                <a:solidFill>
                  <a:srgbClr val="1E9FD4"/>
                </a:solidFill>
                <a:latin typeface="Calibri"/>
              </a:rPr>
              <a:t>⨉	</a:t>
            </a:r>
            <a:r>
              <a:rPr lang="en-US" dirty="0">
                <a:solidFill>
                  <a:prstClr val="black"/>
                </a:solidFill>
                <a:latin typeface="Calibri"/>
              </a:rPr>
              <a:t>more sensitive on average than today’s best</a:t>
            </a:r>
          </a:p>
          <a:p>
            <a:pPr marL="0" indent="849313">
              <a:buNone/>
              <a:defRPr/>
            </a:pPr>
            <a:r>
              <a:rPr lang="en-US" sz="1500" dirty="0">
                <a:solidFill>
                  <a:prstClr val="black"/>
                </a:solidFill>
                <a:latin typeface="Calibri"/>
              </a:rPr>
              <a:t>		at 2MW </a:t>
            </a:r>
          </a:p>
          <a:p>
            <a:pPr marL="0" indent="849313">
              <a:buNone/>
              <a:defRPr/>
            </a:pPr>
            <a:r>
              <a:rPr lang="en-US" sz="3600" b="1" dirty="0">
                <a:solidFill>
                  <a:srgbClr val="1E9FD4"/>
                </a:solidFill>
                <a:latin typeface="Calibri"/>
              </a:rPr>
              <a:t> 800	</a:t>
            </a:r>
            <a:r>
              <a:rPr lang="en-US" dirty="0">
                <a:solidFill>
                  <a:prstClr val="black"/>
                </a:solidFill>
                <a:latin typeface="Calibri"/>
              </a:rPr>
              <a:t>experiments per year</a:t>
            </a:r>
          </a:p>
          <a:p>
            <a:pPr marL="0" indent="758825">
              <a:buNone/>
              <a:defRPr/>
            </a:pPr>
            <a:r>
              <a:rPr lang="en-US" sz="3600" b="1" dirty="0">
                <a:solidFill>
                  <a:srgbClr val="1E9FD4"/>
                </a:solidFill>
                <a:latin typeface="Calibri"/>
              </a:rPr>
              <a:t>2023</a:t>
            </a:r>
            <a:r>
              <a:rPr lang="en-US" dirty="0">
                <a:solidFill>
                  <a:prstClr val="black"/>
                </a:solidFill>
                <a:latin typeface="Calibri"/>
              </a:rPr>
              <a:t>	first science for users</a:t>
            </a:r>
          </a:p>
          <a:p>
            <a:pPr marL="0" indent="758825">
              <a:buNone/>
              <a:defRPr/>
            </a:pPr>
            <a:r>
              <a:rPr lang="en-US" sz="3600" b="1" dirty="0">
                <a:solidFill>
                  <a:srgbClr val="1E9FD4"/>
                </a:solidFill>
                <a:latin typeface="Calibri"/>
              </a:rPr>
              <a:t>    13</a:t>
            </a:r>
            <a:r>
              <a:rPr lang="en-US" dirty="0">
                <a:solidFill>
                  <a:prstClr val="black"/>
                </a:solidFill>
                <a:latin typeface="Calibri"/>
              </a:rPr>
              <a:t>	ERIC member nations</a:t>
            </a:r>
          </a:p>
          <a:p>
            <a:pPr>
              <a:defRPr/>
            </a:pPr>
            <a:endParaRPr lang="en-US" dirty="0">
              <a:solidFill>
                <a:prstClr val="black"/>
              </a:solidFill>
              <a:latin typeface="Calibri"/>
            </a:endParaRPr>
          </a:p>
          <a:p>
            <a:pPr>
              <a:defRPr/>
            </a:pPr>
            <a:endParaRPr lang="en-US" dirty="0">
              <a:solidFill>
                <a:prstClr val="black"/>
              </a:solidFill>
              <a:latin typeface="Calibri"/>
            </a:endParaRPr>
          </a:p>
        </p:txBody>
      </p:sp>
      <p:grpSp>
        <p:nvGrpSpPr>
          <p:cNvPr id="178" name="Group 177">
            <a:extLst>
              <a:ext uri="{FF2B5EF4-FFF2-40B4-BE49-F238E27FC236}">
                <a16:creationId xmlns:a16="http://schemas.microsoft.com/office/drawing/2014/main" id="{F99F51BB-61BE-C946-BE3A-8F671D3388A2}"/>
              </a:ext>
            </a:extLst>
          </p:cNvPr>
          <p:cNvGrpSpPr/>
          <p:nvPr/>
        </p:nvGrpSpPr>
        <p:grpSpPr>
          <a:xfrm>
            <a:off x="7914808" y="5704796"/>
            <a:ext cx="3102962" cy="864096"/>
            <a:chOff x="475051" y="5288949"/>
            <a:chExt cx="3245792" cy="981433"/>
          </a:xfrm>
        </p:grpSpPr>
        <p:pic>
          <p:nvPicPr>
            <p:cNvPr id="179" name="Picture 178" descr="Czech.png">
              <a:extLst>
                <a:ext uri="{FF2B5EF4-FFF2-40B4-BE49-F238E27FC236}">
                  <a16:creationId xmlns:a16="http://schemas.microsoft.com/office/drawing/2014/main" id="{C0E45467-DAC8-C44E-8F9E-B9C310119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051" y="5288949"/>
              <a:ext cx="443871" cy="444175"/>
            </a:xfrm>
            <a:prstGeom prst="rect">
              <a:avLst/>
            </a:prstGeom>
          </p:spPr>
        </p:pic>
        <p:pic>
          <p:nvPicPr>
            <p:cNvPr id="180" name="Picture 179" descr="Denmark.png">
              <a:extLst>
                <a:ext uri="{FF2B5EF4-FFF2-40B4-BE49-F238E27FC236}">
                  <a16:creationId xmlns:a16="http://schemas.microsoft.com/office/drawing/2014/main" id="{3D486E5E-9DE8-914E-A1BF-A7B36A746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759" y="5288949"/>
              <a:ext cx="443871" cy="444175"/>
            </a:xfrm>
            <a:prstGeom prst="rect">
              <a:avLst/>
            </a:prstGeom>
          </p:spPr>
        </p:pic>
        <p:pic>
          <p:nvPicPr>
            <p:cNvPr id="181" name="Picture 180" descr="Estonia.png">
              <a:extLst>
                <a:ext uri="{FF2B5EF4-FFF2-40B4-BE49-F238E27FC236}">
                  <a16:creationId xmlns:a16="http://schemas.microsoft.com/office/drawing/2014/main" id="{EF057E46-119A-3F4C-A8C3-88215D838C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699" y="5288949"/>
              <a:ext cx="443871" cy="444175"/>
            </a:xfrm>
            <a:prstGeom prst="rect">
              <a:avLst/>
            </a:prstGeom>
          </p:spPr>
        </p:pic>
        <p:pic>
          <p:nvPicPr>
            <p:cNvPr id="182" name="Picture 181" descr="France.png">
              <a:extLst>
                <a:ext uri="{FF2B5EF4-FFF2-40B4-BE49-F238E27FC236}">
                  <a16:creationId xmlns:a16="http://schemas.microsoft.com/office/drawing/2014/main" id="{B722E7FD-6B2E-C849-AF9C-E45C599965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2426" y="5288949"/>
              <a:ext cx="443871" cy="444175"/>
            </a:xfrm>
            <a:prstGeom prst="rect">
              <a:avLst/>
            </a:prstGeom>
          </p:spPr>
        </p:pic>
        <p:pic>
          <p:nvPicPr>
            <p:cNvPr id="183" name="Picture 182" descr="Germany.png">
              <a:extLst>
                <a:ext uri="{FF2B5EF4-FFF2-40B4-BE49-F238E27FC236}">
                  <a16:creationId xmlns:a16="http://schemas.microsoft.com/office/drawing/2014/main" id="{313DF782-C456-F04E-8921-41D8580CD1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9947" y="5288949"/>
              <a:ext cx="443871" cy="444175"/>
            </a:xfrm>
            <a:prstGeom prst="rect">
              <a:avLst/>
            </a:prstGeom>
          </p:spPr>
        </p:pic>
        <p:pic>
          <p:nvPicPr>
            <p:cNvPr id="184" name="Picture 183" descr="Hungary.png">
              <a:extLst>
                <a:ext uri="{FF2B5EF4-FFF2-40B4-BE49-F238E27FC236}">
                  <a16:creationId xmlns:a16="http://schemas.microsoft.com/office/drawing/2014/main" id="{A23AB216-9455-A947-8532-3CE16200E6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5140" y="5288949"/>
              <a:ext cx="443871" cy="444175"/>
            </a:xfrm>
            <a:prstGeom prst="rect">
              <a:avLst/>
            </a:prstGeom>
          </p:spPr>
        </p:pic>
        <p:pic>
          <p:nvPicPr>
            <p:cNvPr id="185" name="Picture 184" descr="Italy.png">
              <a:extLst>
                <a:ext uri="{FF2B5EF4-FFF2-40B4-BE49-F238E27FC236}">
                  <a16:creationId xmlns:a16="http://schemas.microsoft.com/office/drawing/2014/main" id="{7750338C-B01F-E740-B8BE-7D5D514925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76972" y="5295735"/>
              <a:ext cx="443871" cy="444175"/>
            </a:xfrm>
            <a:prstGeom prst="rect">
              <a:avLst/>
            </a:prstGeom>
          </p:spPr>
        </p:pic>
        <p:pic>
          <p:nvPicPr>
            <p:cNvPr id="186" name="Picture 185" descr="Norway.png">
              <a:extLst>
                <a:ext uri="{FF2B5EF4-FFF2-40B4-BE49-F238E27FC236}">
                  <a16:creationId xmlns:a16="http://schemas.microsoft.com/office/drawing/2014/main" id="{D4DBA907-C258-7C48-95BD-4DACE4FDEB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2210" y="5806779"/>
              <a:ext cx="436712" cy="437010"/>
            </a:xfrm>
            <a:prstGeom prst="rect">
              <a:avLst/>
            </a:prstGeom>
          </p:spPr>
        </p:pic>
        <p:pic>
          <p:nvPicPr>
            <p:cNvPr id="187" name="Picture 186" descr="Poland.png">
              <a:extLst>
                <a:ext uri="{FF2B5EF4-FFF2-40B4-BE49-F238E27FC236}">
                  <a16:creationId xmlns:a16="http://schemas.microsoft.com/office/drawing/2014/main" id="{75547A97-0812-E048-B180-81F238F592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4349" y="5806779"/>
              <a:ext cx="454689" cy="455000"/>
            </a:xfrm>
            <a:prstGeom prst="rect">
              <a:avLst/>
            </a:prstGeom>
          </p:spPr>
        </p:pic>
        <p:pic>
          <p:nvPicPr>
            <p:cNvPr id="188" name="Picture 187" descr="Spain.png">
              <a:extLst>
                <a:ext uri="{FF2B5EF4-FFF2-40B4-BE49-F238E27FC236}">
                  <a16:creationId xmlns:a16="http://schemas.microsoft.com/office/drawing/2014/main" id="{C2EE3A0D-4177-F947-920A-93DD9F9063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39947" y="5808465"/>
              <a:ext cx="443871" cy="444175"/>
            </a:xfrm>
            <a:prstGeom prst="rect">
              <a:avLst/>
            </a:prstGeom>
          </p:spPr>
        </p:pic>
        <p:pic>
          <p:nvPicPr>
            <p:cNvPr id="189" name="Picture 188" descr="Sweden.png">
              <a:extLst>
                <a:ext uri="{FF2B5EF4-FFF2-40B4-BE49-F238E27FC236}">
                  <a16:creationId xmlns:a16="http://schemas.microsoft.com/office/drawing/2014/main" id="{C546B87E-6268-DE43-8364-0E382991918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16092" y="5798175"/>
              <a:ext cx="439279" cy="439580"/>
            </a:xfrm>
            <a:prstGeom prst="rect">
              <a:avLst/>
            </a:prstGeom>
          </p:spPr>
        </p:pic>
        <p:pic>
          <p:nvPicPr>
            <p:cNvPr id="190" name="Picture 189" descr="Switzerlad.png">
              <a:extLst>
                <a:ext uri="{FF2B5EF4-FFF2-40B4-BE49-F238E27FC236}">
                  <a16:creationId xmlns:a16="http://schemas.microsoft.com/office/drawing/2014/main" id="{E4FCC878-7A7C-9345-8B9B-7D08366316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82426" y="5798175"/>
              <a:ext cx="471883" cy="472207"/>
            </a:xfrm>
            <a:prstGeom prst="rect">
              <a:avLst/>
            </a:prstGeom>
          </p:spPr>
        </p:pic>
        <p:pic>
          <p:nvPicPr>
            <p:cNvPr id="191" name="Picture 190" descr="UK.png">
              <a:extLst>
                <a:ext uri="{FF2B5EF4-FFF2-40B4-BE49-F238E27FC236}">
                  <a16:creationId xmlns:a16="http://schemas.microsoft.com/office/drawing/2014/main" id="{4FC7466D-DC3F-BF44-9E1D-C69253B7BF1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1830" y="5802636"/>
              <a:ext cx="440708" cy="441009"/>
            </a:xfrm>
            <a:prstGeom prst="rect">
              <a:avLst/>
            </a:prstGeom>
          </p:spPr>
        </p:pic>
      </p:grpSp>
    </p:spTree>
    <p:extLst>
      <p:ext uri="{BB962C8B-B14F-4D97-AF65-F5344CB8AC3E}">
        <p14:creationId xmlns:p14="http://schemas.microsoft.com/office/powerpoint/2010/main" val="360869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Helvetica" charset="0"/>
                <a:cs typeface="Helvetica" charset="0"/>
              </a:rPr>
              <a:t>Financing and In-Kind</a:t>
            </a:r>
            <a:endParaRPr lang="en-US" dirty="0"/>
          </a:p>
        </p:txBody>
      </p:sp>
      <p:sp>
        <p:nvSpPr>
          <p:cNvPr id="4" name="Slide Number Placeholder 3"/>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12</a:t>
            </a:fld>
            <a:endParaRPr lang="en-GB">
              <a:solidFill>
                <a:prstClr val="black">
                  <a:tint val="75000"/>
                </a:prstClr>
              </a:solidFill>
              <a:latin typeface="Calibri"/>
            </a:endParaRPr>
          </a:p>
        </p:txBody>
      </p:sp>
      <p:grpSp>
        <p:nvGrpSpPr>
          <p:cNvPr id="11" name="Group 10"/>
          <p:cNvGrpSpPr/>
          <p:nvPr/>
        </p:nvGrpSpPr>
        <p:grpSpPr>
          <a:xfrm>
            <a:off x="6411189" y="1492280"/>
            <a:ext cx="4121872" cy="5245543"/>
            <a:chOff x="3733800" y="-381000"/>
            <a:chExt cx="6248400" cy="7353467"/>
          </a:xfrm>
        </p:grpSpPr>
        <p:sp>
          <p:nvSpPr>
            <p:cNvPr id="12"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8"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9"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0"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1"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2"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3"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4"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5"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6"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7"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8"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29"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0"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1"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2"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3"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4"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5"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6"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7"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8"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39"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0"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1"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2"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3"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4"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5"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6"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7"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8"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49"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0"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1"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2"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3"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4"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5"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6"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7"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8"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59"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0"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1"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2"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3"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4"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5"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6"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7"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8"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69"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0"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1"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2"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3"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4"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5"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6"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7"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8"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79"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0"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1"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2"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3"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4"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5"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6"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7"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8"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89"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0"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1"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2"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3"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4"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5"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6"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7"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8"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99"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0"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1"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2"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3"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4"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5"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6"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7"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8"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09"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0"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1"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2"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3"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4"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5"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6"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7"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8"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19"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0"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1"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2"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3"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4"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5"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6"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7"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8"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29"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0"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1"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2"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3"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4"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5"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6"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7"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8"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39"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0"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1"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2"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3"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4"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5"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6"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7"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8"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49"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0"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1"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2"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3"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4"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5"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6"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7"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8"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59"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0"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1"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2"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3"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4"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5"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6"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7"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8"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69"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0"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1"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dirty="0">
                <a:solidFill>
                  <a:prstClr val="black"/>
                </a:solidFill>
                <a:latin typeface="Calibri"/>
                <a:ea typeface="Helvetica" charset="0"/>
                <a:cs typeface="Helvetica" charset="0"/>
              </a:endParaRPr>
            </a:p>
          </p:txBody>
        </p:sp>
        <p:sp>
          <p:nvSpPr>
            <p:cNvPr id="172"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3"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4"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5"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6"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7"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8"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79"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80"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sp>
          <p:nvSpPr>
            <p:cNvPr id="181"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82550" tIns="41275" rIns="82550" bIns="41275" numCol="1" anchor="t" anchorCtr="0" compatLnSpc="1">
              <a:prstTxWarp prst="textNoShape">
                <a:avLst/>
              </a:prstTxWarp>
            </a:bodyPr>
            <a:lstStyle/>
            <a:p>
              <a:pPr defTabSz="930479">
                <a:defRPr/>
              </a:pPr>
              <a:endParaRPr lang="en-US" sz="2889">
                <a:solidFill>
                  <a:prstClr val="black"/>
                </a:solidFill>
                <a:latin typeface="Calibri"/>
                <a:ea typeface="Helvetica" charset="0"/>
                <a:cs typeface="Helvetica" charset="0"/>
              </a:endParaRPr>
            </a:p>
          </p:txBody>
        </p:sp>
      </p:grpSp>
      <p:sp>
        <p:nvSpPr>
          <p:cNvPr id="183" name="Rectangle 22"/>
          <p:cNvSpPr>
            <a:spLocks/>
          </p:cNvSpPr>
          <p:nvPr/>
        </p:nvSpPr>
        <p:spPr bwMode="auto">
          <a:xfrm>
            <a:off x="1999052" y="2060849"/>
            <a:ext cx="7646553" cy="4182653"/>
          </a:xfrm>
          <a:prstGeom prst="rect">
            <a:avLst/>
          </a:prstGeom>
          <a:noFill/>
          <a:ln>
            <a:noFill/>
          </a:ln>
          <a:extLst/>
        </p:spPr>
        <p:txBody>
          <a:bodyPr lIns="38771" tIns="38771" rIns="38771" bIns="38771"/>
          <a:lstStyle/>
          <a:p>
            <a:pPr defTabSz="930479">
              <a:defRPr/>
            </a:pPr>
            <a:r>
              <a:rPr lang="en-US" b="1" dirty="0">
                <a:solidFill>
                  <a:prstClr val="black"/>
                </a:solidFill>
                <a:latin typeface="Calibri"/>
                <a:ea typeface="Helvetica" charset="0"/>
                <a:cs typeface="Helvetica" charset="0"/>
                <a:sym typeface="Helvetica" charset="0"/>
              </a:rPr>
              <a:t>Host Countries Sweden and Denmark </a:t>
            </a:r>
          </a:p>
          <a:p>
            <a:pPr defTabSz="930407">
              <a:defRPr/>
            </a:pPr>
            <a:r>
              <a:rPr lang="en-US" dirty="0">
                <a:solidFill>
                  <a:prstClr val="black"/>
                </a:solidFill>
                <a:latin typeface="Calibri"/>
                <a:ea typeface="Helvetica" charset="0"/>
                <a:cs typeface="Helvetica" charset="0"/>
                <a:sym typeface="Helvetica" charset="0"/>
              </a:rPr>
              <a:t>  </a:t>
            </a:r>
          </a:p>
          <a:p>
            <a:pPr defTabSz="930407">
              <a:tabLst>
                <a:tab pos="160379" algn="l"/>
                <a:tab pos="2027662" algn="r"/>
                <a:tab pos="2268232" algn="l"/>
              </a:tabLst>
              <a:defRPr/>
            </a:pPr>
            <a:r>
              <a:rPr lang="en-US" dirty="0">
                <a:solidFill>
                  <a:prstClr val="black"/>
                </a:solidFill>
                <a:latin typeface="Calibri"/>
                <a:ea typeface="Helvetica" charset="0"/>
                <a:cs typeface="Helvetica" charset="0"/>
                <a:sym typeface="Helvetica" charset="0"/>
              </a:rPr>
              <a:t>	Construction	47.5%</a:t>
            </a:r>
            <a:r>
              <a:rPr lang="en-US" dirty="0">
                <a:solidFill>
                  <a:srgbClr val="404040"/>
                </a:solidFill>
                <a:latin typeface="Calibri"/>
                <a:ea typeface="Helvetica" charset="0"/>
                <a:cs typeface="Helvetica" charset="0"/>
                <a:sym typeface="Helvetica" charset="0"/>
              </a:rPr>
              <a:t>	</a:t>
            </a:r>
            <a:r>
              <a:rPr lang="en-US" dirty="0">
                <a:solidFill>
                  <a:srgbClr val="0094CA"/>
                </a:solidFill>
                <a:latin typeface="Calibri"/>
                <a:ea typeface="Helvetica" charset="0"/>
                <a:cs typeface="Helvetica" charset="0"/>
                <a:sym typeface="Helvetica" charset="0"/>
              </a:rPr>
              <a:t>Cash Investment</a:t>
            </a:r>
            <a:r>
              <a:rPr lang="en-US" spc="305" dirty="0">
                <a:solidFill>
                  <a:srgbClr val="0094CA"/>
                </a:solidFill>
                <a:latin typeface="Calibri"/>
                <a:ea typeface="Helvetica" charset="0"/>
                <a:cs typeface="Helvetica" charset="0"/>
                <a:sym typeface="Helvetica" charset="0"/>
              </a:rPr>
              <a:t> </a:t>
            </a:r>
            <a:r>
              <a:rPr lang="en-US" dirty="0">
                <a:solidFill>
                  <a:srgbClr val="0094CA"/>
                </a:solidFill>
                <a:latin typeface="Calibri"/>
                <a:ea typeface="Helvetica" charset="0"/>
                <a:cs typeface="Helvetica" charset="0"/>
                <a:sym typeface="Helvetica" charset="0"/>
              </a:rPr>
              <a:t>~ 97%</a:t>
            </a:r>
          </a:p>
          <a:p>
            <a:pPr defTabSz="930407">
              <a:tabLst>
                <a:tab pos="160379" algn="l"/>
                <a:tab pos="2027662" algn="r"/>
                <a:tab pos="2268232" algn="l"/>
              </a:tabLst>
              <a:defRPr/>
            </a:pPr>
            <a:r>
              <a:rPr lang="en-US" dirty="0">
                <a:solidFill>
                  <a:srgbClr val="404040"/>
                </a:solidFill>
                <a:latin typeface="Calibri"/>
                <a:ea typeface="Helvetica" charset="0"/>
                <a:cs typeface="Helvetica" charset="0"/>
                <a:sym typeface="Helvetica" charset="0"/>
              </a:rPr>
              <a:t>	</a:t>
            </a:r>
            <a:r>
              <a:rPr lang="en-US" dirty="0">
                <a:solidFill>
                  <a:prstClr val="black"/>
                </a:solidFill>
                <a:latin typeface="Calibri"/>
                <a:ea typeface="Helvetica" charset="0"/>
                <a:cs typeface="Helvetica" charset="0"/>
                <a:sym typeface="Helvetica" charset="0"/>
              </a:rPr>
              <a:t>Operations	15%	</a:t>
            </a:r>
          </a:p>
          <a:p>
            <a:pPr defTabSz="930407">
              <a:tabLst>
                <a:tab pos="160379" algn="l"/>
                <a:tab pos="2027662" algn="r"/>
                <a:tab pos="2268232" algn="l"/>
              </a:tabLst>
              <a:defRPr/>
            </a:pPr>
            <a:endParaRPr lang="en-US" b="1" dirty="0">
              <a:solidFill>
                <a:srgbClr val="0094CA"/>
              </a:solidFill>
              <a:latin typeface="Calibri"/>
              <a:ea typeface="Helvetica" charset="0"/>
              <a:cs typeface="Helvetica" charset="0"/>
              <a:sym typeface="Helvetica" charset="0"/>
            </a:endParaRPr>
          </a:p>
          <a:p>
            <a:pPr defTabSz="930479">
              <a:tabLst>
                <a:tab pos="160379" algn="l"/>
                <a:tab pos="2027662" algn="r"/>
                <a:tab pos="2268232" algn="l"/>
              </a:tabLst>
              <a:defRPr/>
            </a:pPr>
            <a:r>
              <a:rPr lang="en-US" b="1" dirty="0">
                <a:solidFill>
                  <a:prstClr val="black"/>
                </a:solidFill>
                <a:latin typeface="Calibri"/>
                <a:ea typeface="Helvetica" charset="0"/>
                <a:cs typeface="Helvetica" charset="0"/>
                <a:sym typeface="Helvetica" charset="0"/>
              </a:rPr>
              <a:t>Non Host Member Countries</a:t>
            </a:r>
          </a:p>
          <a:p>
            <a:pPr defTabSz="930479">
              <a:tabLst>
                <a:tab pos="160379" algn="l"/>
                <a:tab pos="2027662" algn="r"/>
                <a:tab pos="2268232" algn="l"/>
              </a:tabLst>
              <a:defRPr/>
            </a:pPr>
            <a:r>
              <a:rPr lang="en-US" b="1" dirty="0">
                <a:solidFill>
                  <a:srgbClr val="404040"/>
                </a:solidFill>
                <a:latin typeface="Calibri"/>
                <a:ea typeface="Helvetica" charset="0"/>
                <a:cs typeface="Helvetica" charset="0"/>
                <a:sym typeface="Helvetica" charset="0"/>
              </a:rPr>
              <a:t>    </a:t>
            </a:r>
          </a:p>
          <a:p>
            <a:pPr defTabSz="930407">
              <a:tabLst>
                <a:tab pos="160379" algn="l"/>
                <a:tab pos="2027662" algn="r"/>
                <a:tab pos="2268232" algn="l"/>
              </a:tabLst>
              <a:defRPr/>
            </a:pPr>
            <a:r>
              <a:rPr lang="en-US" dirty="0">
                <a:solidFill>
                  <a:srgbClr val="404040"/>
                </a:solidFill>
                <a:latin typeface="Calibri"/>
                <a:ea typeface="Helvetica" charset="0"/>
                <a:cs typeface="Helvetica" charset="0"/>
                <a:sym typeface="Helvetica" charset="0"/>
              </a:rPr>
              <a:t>	</a:t>
            </a:r>
            <a:r>
              <a:rPr lang="en-US" dirty="0">
                <a:solidFill>
                  <a:prstClr val="black"/>
                </a:solidFill>
                <a:latin typeface="Calibri"/>
                <a:ea typeface="Helvetica" charset="0"/>
                <a:cs typeface="Helvetica" charset="0"/>
                <a:sym typeface="Helvetica" charset="0"/>
              </a:rPr>
              <a:t>Construction	52.5%</a:t>
            </a:r>
            <a:r>
              <a:rPr lang="en-US" dirty="0">
                <a:solidFill>
                  <a:srgbClr val="404040"/>
                </a:solidFill>
                <a:latin typeface="Calibri"/>
                <a:ea typeface="Helvetica" charset="0"/>
                <a:cs typeface="Helvetica" charset="0"/>
                <a:sym typeface="Helvetica" charset="0"/>
              </a:rPr>
              <a:t>	</a:t>
            </a:r>
            <a:r>
              <a:rPr lang="en-US" dirty="0">
                <a:solidFill>
                  <a:srgbClr val="0094CA"/>
                </a:solidFill>
                <a:latin typeface="Calibri"/>
                <a:ea typeface="Helvetica" charset="0"/>
                <a:cs typeface="Helvetica" charset="0"/>
                <a:sym typeface="Helvetica" charset="0"/>
              </a:rPr>
              <a:t>In-kind Deliverables</a:t>
            </a:r>
            <a:r>
              <a:rPr lang="en-US" spc="-153" dirty="0">
                <a:solidFill>
                  <a:srgbClr val="0094CA"/>
                </a:solidFill>
                <a:latin typeface="Calibri"/>
                <a:ea typeface="Helvetica" charset="0"/>
                <a:cs typeface="Helvetica" charset="0"/>
                <a:sym typeface="Helvetica" charset="0"/>
              </a:rPr>
              <a:t>   </a:t>
            </a:r>
            <a:r>
              <a:rPr lang="en-US" dirty="0">
                <a:solidFill>
                  <a:srgbClr val="0094CA"/>
                </a:solidFill>
                <a:latin typeface="Calibri"/>
                <a:ea typeface="Helvetica" charset="0"/>
                <a:cs typeface="Helvetica" charset="0"/>
                <a:sym typeface="Helvetica" charset="0"/>
              </a:rPr>
              <a:t>~ 70%</a:t>
            </a:r>
            <a:endParaRPr lang="en-US" dirty="0">
              <a:solidFill>
                <a:srgbClr val="404040"/>
              </a:solidFill>
              <a:latin typeface="Calibri"/>
              <a:ea typeface="Helvetica" charset="0"/>
              <a:cs typeface="Helvetica" charset="0"/>
              <a:sym typeface="Helvetica" charset="0"/>
            </a:endParaRPr>
          </a:p>
          <a:p>
            <a:pPr defTabSz="930407">
              <a:tabLst>
                <a:tab pos="160379" algn="l"/>
                <a:tab pos="2027662" algn="r"/>
                <a:tab pos="2268232" algn="l"/>
              </a:tabLst>
              <a:defRPr/>
            </a:pPr>
            <a:r>
              <a:rPr lang="en-US" dirty="0">
                <a:solidFill>
                  <a:srgbClr val="404040"/>
                </a:solidFill>
                <a:latin typeface="Calibri"/>
                <a:ea typeface="Helvetica" charset="0"/>
                <a:cs typeface="Helvetica" charset="0"/>
                <a:sym typeface="Helvetica" charset="0"/>
              </a:rPr>
              <a:t>	</a:t>
            </a:r>
            <a:r>
              <a:rPr lang="en-US" dirty="0">
                <a:solidFill>
                  <a:prstClr val="black"/>
                </a:solidFill>
                <a:latin typeface="Calibri"/>
                <a:ea typeface="Helvetica" charset="0"/>
                <a:cs typeface="Helvetica" charset="0"/>
                <a:sym typeface="Helvetica" charset="0"/>
              </a:rPr>
              <a:t>Operations</a:t>
            </a:r>
            <a:r>
              <a:rPr lang="en-US" spc="305" dirty="0">
                <a:solidFill>
                  <a:prstClr val="black"/>
                </a:solidFill>
                <a:latin typeface="Calibri"/>
                <a:ea typeface="Helvetica" charset="0"/>
                <a:cs typeface="Helvetica" charset="0"/>
                <a:sym typeface="Helvetica" charset="0"/>
              </a:rPr>
              <a:t>	</a:t>
            </a:r>
            <a:r>
              <a:rPr lang="en-US" dirty="0">
                <a:solidFill>
                  <a:prstClr val="black"/>
                </a:solidFill>
                <a:latin typeface="Calibri"/>
                <a:ea typeface="Helvetica" charset="0"/>
                <a:cs typeface="Helvetica" charset="0"/>
                <a:sym typeface="Helvetica" charset="0"/>
              </a:rPr>
              <a:t>85%</a:t>
            </a:r>
          </a:p>
          <a:p>
            <a:pPr defTabSz="930479">
              <a:defRPr/>
            </a:pPr>
            <a:endParaRPr lang="en-US" b="1" u="sng" dirty="0">
              <a:solidFill>
                <a:srgbClr val="0094CA"/>
              </a:solidFill>
              <a:latin typeface="Calibri"/>
              <a:ea typeface="Helvetica" charset="0"/>
              <a:cs typeface="Helvetica" charset="0"/>
              <a:sym typeface="Helvetica" charset="0"/>
            </a:endParaRPr>
          </a:p>
          <a:p>
            <a:pPr defTabSz="930479">
              <a:defRPr/>
            </a:pPr>
            <a:r>
              <a:rPr lang="en-US" b="1" dirty="0">
                <a:solidFill>
                  <a:prstClr val="black"/>
                </a:solidFill>
                <a:latin typeface="Calibri"/>
                <a:ea typeface="Helvetica" charset="0"/>
                <a:cs typeface="Helvetica" charset="0"/>
                <a:sym typeface="Helvetica" charset="0"/>
              </a:rPr>
              <a:t>13 European Member Countries</a:t>
            </a: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u="sng" dirty="0">
              <a:solidFill>
                <a:prstClr val="black"/>
              </a:solidFill>
              <a:latin typeface="Calibri"/>
              <a:ea typeface="Helvetica" charset="0"/>
              <a:cs typeface="Helvetica" charset="0"/>
              <a:sym typeface="Helvetica" charset="0"/>
            </a:endParaRPr>
          </a:p>
          <a:p>
            <a:pPr defTabSz="930479">
              <a:defRPr/>
            </a:pPr>
            <a:endParaRPr lang="en-US" b="1" dirty="0">
              <a:solidFill>
                <a:srgbClr val="0094CA"/>
              </a:solidFill>
              <a:latin typeface="Calibri"/>
              <a:ea typeface="Helvetica" charset="0"/>
              <a:cs typeface="Helvetica" charset="0"/>
              <a:sym typeface="Helvetica" charset="0"/>
            </a:endParaRPr>
          </a:p>
        </p:txBody>
      </p:sp>
      <p:grpSp>
        <p:nvGrpSpPr>
          <p:cNvPr id="6" name="Group 5">
            <a:extLst>
              <a:ext uri="{FF2B5EF4-FFF2-40B4-BE49-F238E27FC236}">
                <a16:creationId xmlns:a16="http://schemas.microsoft.com/office/drawing/2014/main" id="{BE2F579D-5DA4-E04A-986E-C6EA61E8B7E5}"/>
              </a:ext>
            </a:extLst>
          </p:cNvPr>
          <p:cNvGrpSpPr/>
          <p:nvPr/>
        </p:nvGrpSpPr>
        <p:grpSpPr>
          <a:xfrm>
            <a:off x="1999051" y="5288950"/>
            <a:ext cx="3245792" cy="981433"/>
            <a:chOff x="475051" y="5288949"/>
            <a:chExt cx="3245792" cy="981433"/>
          </a:xfrm>
        </p:grpSpPr>
        <p:pic>
          <p:nvPicPr>
            <p:cNvPr id="185" name="Picture 184" descr="Czech.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051" y="5288949"/>
              <a:ext cx="443871" cy="444175"/>
            </a:xfrm>
            <a:prstGeom prst="rect">
              <a:avLst/>
            </a:prstGeom>
          </p:spPr>
        </p:pic>
        <p:pic>
          <p:nvPicPr>
            <p:cNvPr id="186" name="Picture 185" descr="Denmar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759" y="5288949"/>
              <a:ext cx="443871" cy="444175"/>
            </a:xfrm>
            <a:prstGeom prst="rect">
              <a:avLst/>
            </a:prstGeom>
          </p:spPr>
        </p:pic>
        <p:pic>
          <p:nvPicPr>
            <p:cNvPr id="187" name="Picture 186" descr="Estonia.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699" y="5288949"/>
              <a:ext cx="443871" cy="444175"/>
            </a:xfrm>
            <a:prstGeom prst="rect">
              <a:avLst/>
            </a:prstGeom>
          </p:spPr>
        </p:pic>
        <p:pic>
          <p:nvPicPr>
            <p:cNvPr id="188" name="Picture 187" descr="Franc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2426" y="5288949"/>
              <a:ext cx="443871" cy="444175"/>
            </a:xfrm>
            <a:prstGeom prst="rect">
              <a:avLst/>
            </a:prstGeom>
          </p:spPr>
        </p:pic>
        <p:pic>
          <p:nvPicPr>
            <p:cNvPr id="189" name="Picture 188" descr="German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9947" y="5288949"/>
              <a:ext cx="443871" cy="444175"/>
            </a:xfrm>
            <a:prstGeom prst="rect">
              <a:avLst/>
            </a:prstGeom>
          </p:spPr>
        </p:pic>
        <p:pic>
          <p:nvPicPr>
            <p:cNvPr id="190" name="Picture 189" descr="Hungary.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5140" y="5288949"/>
              <a:ext cx="443871" cy="444175"/>
            </a:xfrm>
            <a:prstGeom prst="rect">
              <a:avLst/>
            </a:prstGeom>
          </p:spPr>
        </p:pic>
        <p:pic>
          <p:nvPicPr>
            <p:cNvPr id="191" name="Picture 190" descr="Ital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76972" y="5295735"/>
              <a:ext cx="443871" cy="444175"/>
            </a:xfrm>
            <a:prstGeom prst="rect">
              <a:avLst/>
            </a:prstGeom>
          </p:spPr>
        </p:pic>
        <p:pic>
          <p:nvPicPr>
            <p:cNvPr id="193" name="Picture 192" descr="Norway.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2210" y="5806779"/>
              <a:ext cx="436712" cy="437010"/>
            </a:xfrm>
            <a:prstGeom prst="rect">
              <a:avLst/>
            </a:prstGeom>
          </p:spPr>
        </p:pic>
        <p:pic>
          <p:nvPicPr>
            <p:cNvPr id="194" name="Picture 193" descr="Polan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4349" y="5806779"/>
              <a:ext cx="454689" cy="455000"/>
            </a:xfrm>
            <a:prstGeom prst="rect">
              <a:avLst/>
            </a:prstGeom>
          </p:spPr>
        </p:pic>
        <p:pic>
          <p:nvPicPr>
            <p:cNvPr id="195" name="Picture 194" descr="Spain.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39947" y="5808465"/>
              <a:ext cx="443871" cy="444175"/>
            </a:xfrm>
            <a:prstGeom prst="rect">
              <a:avLst/>
            </a:prstGeom>
          </p:spPr>
        </p:pic>
        <p:pic>
          <p:nvPicPr>
            <p:cNvPr id="196" name="Picture 195" descr="Sweden.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16092" y="5798175"/>
              <a:ext cx="439279" cy="439580"/>
            </a:xfrm>
            <a:prstGeom prst="rect">
              <a:avLst/>
            </a:prstGeom>
          </p:spPr>
        </p:pic>
        <p:pic>
          <p:nvPicPr>
            <p:cNvPr id="197" name="Picture 196" descr="Switzerla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82426" y="5798175"/>
              <a:ext cx="471883" cy="472207"/>
            </a:xfrm>
            <a:prstGeom prst="rect">
              <a:avLst/>
            </a:prstGeom>
          </p:spPr>
        </p:pic>
        <p:pic>
          <p:nvPicPr>
            <p:cNvPr id="198" name="Picture 197" descr="UK.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11830" y="5802636"/>
              <a:ext cx="440708" cy="441009"/>
            </a:xfrm>
            <a:prstGeom prst="rect">
              <a:avLst/>
            </a:prstGeom>
          </p:spPr>
        </p:pic>
      </p:grpSp>
      <p:sp>
        <p:nvSpPr>
          <p:cNvPr id="3" name="TextBox 2"/>
          <p:cNvSpPr txBox="1"/>
          <p:nvPr/>
        </p:nvSpPr>
        <p:spPr>
          <a:xfrm>
            <a:off x="2022674" y="1554577"/>
            <a:ext cx="5544616" cy="369332"/>
          </a:xfrm>
          <a:prstGeom prst="rect">
            <a:avLst/>
          </a:prstGeom>
          <a:solidFill>
            <a:srgbClr val="0094CA"/>
          </a:solidFill>
          <a:ln>
            <a:solidFill>
              <a:srgbClr val="0094CA"/>
            </a:solidFill>
          </a:ln>
        </p:spPr>
        <p:txBody>
          <a:bodyPr wrap="square" rtlCol="0">
            <a:spAutoFit/>
          </a:bodyPr>
          <a:lstStyle/>
          <a:p>
            <a:pPr>
              <a:defRPr/>
            </a:pPr>
            <a:r>
              <a:rPr lang="en-US" b="1">
                <a:solidFill>
                  <a:prstClr val="white"/>
                </a:solidFill>
                <a:latin typeface="Calibri"/>
                <a:ea typeface="Helvetica" charset="0"/>
                <a:cs typeface="Helvetica" charset="0"/>
                <a:sym typeface="Helvetica" charset="0"/>
              </a:rPr>
              <a:t>The European Spallation Source ERIC established in 2015</a:t>
            </a:r>
          </a:p>
        </p:txBody>
      </p:sp>
      <p:sp>
        <p:nvSpPr>
          <p:cNvPr id="5" name="Oval 4"/>
          <p:cNvSpPr/>
          <p:nvPr/>
        </p:nvSpPr>
        <p:spPr>
          <a:xfrm>
            <a:off x="8922766" y="3557108"/>
            <a:ext cx="231932" cy="231932"/>
          </a:xfrm>
          <a:prstGeom prst="ellipse">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Tree>
    <p:extLst>
      <p:ext uri="{BB962C8B-B14F-4D97-AF65-F5344CB8AC3E}">
        <p14:creationId xmlns:p14="http://schemas.microsoft.com/office/powerpoint/2010/main" val="58116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13</a:t>
            </a:fld>
            <a:endParaRPr lang="en-GB">
              <a:solidFill>
                <a:prstClr val="black">
                  <a:tint val="75000"/>
                </a:prstClr>
              </a:solidFill>
              <a:latin typeface="Calibri"/>
            </a:endParaRPr>
          </a:p>
        </p:txBody>
      </p:sp>
      <p:sp>
        <p:nvSpPr>
          <p:cNvPr id="5" name="Title 1"/>
          <p:cNvSpPr txBox="1">
            <a:spLocks/>
          </p:cNvSpPr>
          <p:nvPr/>
        </p:nvSpPr>
        <p:spPr>
          <a:xfrm>
            <a:off x="609600" y="274638"/>
            <a:ext cx="85107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defTabSz="1027492">
              <a:defRPr/>
            </a:pPr>
            <a:r>
              <a:rPr lang="en-GB" dirty="0">
                <a:solidFill>
                  <a:srgbClr val="1E9FD4"/>
                </a:solidFill>
                <a:uFill>
                  <a:solidFill>
                    <a:srgbClr val="FFFFFF"/>
                  </a:solidFill>
                </a:uFill>
                <a:latin typeface="Calibri"/>
                <a:cs typeface="Calibri"/>
                <a:sym typeface="Arial"/>
              </a:rPr>
              <a:t>ESS In-kind Partners</a:t>
            </a:r>
            <a:endParaRPr lang="en-US" dirty="0">
              <a:solidFill>
                <a:prstClr val="white"/>
              </a:solidFill>
              <a:latin typeface="Calibri"/>
            </a:endParaRPr>
          </a:p>
        </p:txBody>
      </p:sp>
      <p:sp>
        <p:nvSpPr>
          <p:cNvPr id="6" name="Rectangle 5"/>
          <p:cNvSpPr/>
          <p:nvPr/>
        </p:nvSpPr>
        <p:spPr>
          <a:xfrm>
            <a:off x="609600" y="1517700"/>
            <a:ext cx="4836537" cy="4712719"/>
          </a:xfrm>
          <a:prstGeom prst="rect">
            <a:avLst/>
          </a:prstGeom>
        </p:spPr>
        <p:txBody>
          <a:bodyPr wrap="square" lIns="102756" tIns="51381" rIns="102756" bIns="51381">
            <a:spAutoFit/>
          </a:bodyPr>
          <a:lstStyle/>
          <a:p>
            <a:pPr defTabSz="1027492">
              <a:spcAft>
                <a:spcPts val="300"/>
              </a:spcAft>
              <a:defRPr/>
            </a:pPr>
            <a:r>
              <a:rPr lang="en-US" sz="1200" dirty="0">
                <a:solidFill>
                  <a:srgbClr val="1E9FD4"/>
                </a:solidFill>
                <a:latin typeface="Calibri"/>
                <a:cs typeface="Calibri"/>
              </a:rPr>
              <a:t>Aarhus University</a:t>
            </a:r>
          </a:p>
          <a:p>
            <a:pPr defTabSz="1027492">
              <a:spcAft>
                <a:spcPts val="300"/>
              </a:spcAft>
              <a:tabLst>
                <a:tab pos="1149350" algn="l"/>
              </a:tabLst>
              <a:defRPr/>
            </a:pPr>
            <a:r>
              <a:rPr lang="en-US" sz="1200" dirty="0" err="1">
                <a:solidFill>
                  <a:srgbClr val="1E9FD4"/>
                </a:solidFill>
                <a:latin typeface="Calibri"/>
                <a:cs typeface="Calibri"/>
              </a:rPr>
              <a:t>Atomki</a:t>
            </a:r>
            <a:r>
              <a:rPr lang="en-US" sz="1200" dirty="0">
                <a:solidFill>
                  <a:srgbClr val="1E9FD4"/>
                </a:solidFill>
                <a:latin typeface="Calibri"/>
                <a:cs typeface="Calibri"/>
              </a:rPr>
              <a:t> - Institute for Nuclear Research</a:t>
            </a:r>
          </a:p>
          <a:p>
            <a:pPr defTabSz="1027492">
              <a:spcAft>
                <a:spcPts val="300"/>
              </a:spcAft>
              <a:defRPr/>
            </a:pPr>
            <a:r>
              <a:rPr lang="en-US" sz="1200" dirty="0">
                <a:solidFill>
                  <a:srgbClr val="1E9FD4"/>
                </a:solidFill>
                <a:latin typeface="Calibri"/>
                <a:cs typeface="Calibri"/>
              </a:rPr>
              <a:t>Bergen University</a:t>
            </a:r>
          </a:p>
          <a:p>
            <a:pPr defTabSz="1027492">
              <a:spcAft>
                <a:spcPts val="300"/>
              </a:spcAft>
              <a:defRPr/>
            </a:pPr>
            <a:r>
              <a:rPr lang="en-US" sz="1200" dirty="0">
                <a:solidFill>
                  <a:srgbClr val="1E9FD4"/>
                </a:solidFill>
                <a:latin typeface="Calibri"/>
                <a:cs typeface="Calibri"/>
              </a:rPr>
              <a:t>CEA </a:t>
            </a:r>
            <a:r>
              <a:rPr lang="en-US" sz="1200" dirty="0" err="1">
                <a:solidFill>
                  <a:srgbClr val="1E9FD4"/>
                </a:solidFill>
                <a:latin typeface="Calibri"/>
                <a:cs typeface="Calibri"/>
              </a:rPr>
              <a:t>Saclay</a:t>
            </a:r>
            <a:r>
              <a:rPr lang="en-US" sz="1200" dirty="0">
                <a:solidFill>
                  <a:srgbClr val="1E9FD4"/>
                </a:solidFill>
                <a:latin typeface="Calibri"/>
                <a:cs typeface="Calibri"/>
              </a:rPr>
              <a:t>, Paris</a:t>
            </a:r>
          </a:p>
          <a:p>
            <a:pPr defTabSz="1027492">
              <a:spcAft>
                <a:spcPts val="300"/>
              </a:spcAft>
              <a:defRPr/>
            </a:pPr>
            <a:r>
              <a:rPr lang="en-US" sz="1200" dirty="0">
                <a:solidFill>
                  <a:srgbClr val="1E9FD4"/>
                </a:solidFill>
                <a:latin typeface="Calibri"/>
                <a:cs typeface="Calibri"/>
              </a:rPr>
              <a:t>Centre for Energy Research, Budapest</a:t>
            </a:r>
          </a:p>
          <a:p>
            <a:pPr defTabSz="1027492">
              <a:spcAft>
                <a:spcPts val="300"/>
              </a:spcAft>
              <a:defRPr/>
            </a:pPr>
            <a:r>
              <a:rPr lang="en-US" sz="1200" dirty="0">
                <a:solidFill>
                  <a:srgbClr val="1E9FD4"/>
                </a:solidFill>
                <a:latin typeface="Calibri"/>
                <a:cs typeface="Calibri"/>
              </a:rPr>
              <a:t>Centre for Nuclear Research, Poland, (NCBJ)</a:t>
            </a:r>
          </a:p>
          <a:p>
            <a:pPr defTabSz="1027492">
              <a:spcAft>
                <a:spcPts val="300"/>
              </a:spcAft>
              <a:defRPr/>
            </a:pPr>
            <a:r>
              <a:rPr lang="en-US" sz="1200" dirty="0">
                <a:solidFill>
                  <a:srgbClr val="1E9FD4"/>
                </a:solidFill>
                <a:latin typeface="Calibri"/>
                <a:cs typeface="Calibri"/>
              </a:rPr>
              <a:t>CNR, Rome</a:t>
            </a:r>
          </a:p>
          <a:p>
            <a:pPr defTabSz="1027492">
              <a:spcAft>
                <a:spcPts val="300"/>
              </a:spcAft>
              <a:defRPr/>
            </a:pPr>
            <a:r>
              <a:rPr lang="en-US" sz="1200" dirty="0">
                <a:solidFill>
                  <a:srgbClr val="1E9FD4"/>
                </a:solidFill>
                <a:latin typeface="Calibri"/>
                <a:cs typeface="Calibri"/>
              </a:rPr>
              <a:t>CNRS </a:t>
            </a:r>
            <a:r>
              <a:rPr lang="en-US" sz="1200" dirty="0" err="1">
                <a:solidFill>
                  <a:srgbClr val="1E9FD4"/>
                </a:solidFill>
                <a:latin typeface="Calibri"/>
                <a:cs typeface="Calibri"/>
              </a:rPr>
              <a:t>Orsay</a:t>
            </a:r>
            <a:r>
              <a:rPr lang="en-US" sz="1200" dirty="0">
                <a:solidFill>
                  <a:srgbClr val="1E9FD4"/>
                </a:solidFill>
                <a:latin typeface="Calibri"/>
                <a:cs typeface="Calibri"/>
              </a:rPr>
              <a:t>, Paris</a:t>
            </a:r>
          </a:p>
          <a:p>
            <a:pPr defTabSz="1027492">
              <a:spcAft>
                <a:spcPts val="300"/>
              </a:spcAft>
              <a:defRPr/>
            </a:pPr>
            <a:r>
              <a:rPr lang="en-US" sz="1200" dirty="0">
                <a:solidFill>
                  <a:srgbClr val="1E9FD4"/>
                </a:solidFill>
                <a:latin typeface="Calibri"/>
                <a:cs typeface="Calibri"/>
              </a:rPr>
              <a:t>Cockcroft Institute, Daresbury</a:t>
            </a:r>
          </a:p>
          <a:p>
            <a:pPr defTabSz="1027492">
              <a:spcAft>
                <a:spcPts val="300"/>
              </a:spcAft>
              <a:defRPr/>
            </a:pPr>
            <a:r>
              <a:rPr lang="en-US" sz="1200" dirty="0" err="1">
                <a:solidFill>
                  <a:srgbClr val="1E9FD4"/>
                </a:solidFill>
                <a:latin typeface="Calibri"/>
                <a:cs typeface="Calibri"/>
              </a:rPr>
              <a:t>Elettra</a:t>
            </a:r>
            <a:r>
              <a:rPr lang="en-US" sz="1200" dirty="0">
                <a:solidFill>
                  <a:srgbClr val="1E9FD4"/>
                </a:solidFill>
                <a:latin typeface="Calibri"/>
                <a:cs typeface="Calibri"/>
              </a:rPr>
              <a:t> – </a:t>
            </a:r>
            <a:r>
              <a:rPr lang="en-US" sz="1200" dirty="0" err="1">
                <a:solidFill>
                  <a:srgbClr val="1E9FD4"/>
                </a:solidFill>
                <a:latin typeface="Calibri"/>
                <a:cs typeface="Calibri"/>
              </a:rPr>
              <a:t>Sincrotrone</a:t>
            </a:r>
            <a:r>
              <a:rPr lang="en-US" sz="1200" dirty="0">
                <a:solidFill>
                  <a:srgbClr val="1E9FD4"/>
                </a:solidFill>
                <a:latin typeface="Calibri"/>
                <a:cs typeface="Calibri"/>
              </a:rPr>
              <a:t> Trieste</a:t>
            </a:r>
          </a:p>
          <a:p>
            <a:pPr defTabSz="1027492">
              <a:spcAft>
                <a:spcPts val="300"/>
              </a:spcAft>
              <a:defRPr/>
            </a:pPr>
            <a:r>
              <a:rPr lang="en-US" sz="1200" dirty="0">
                <a:solidFill>
                  <a:srgbClr val="1E9FD4"/>
                </a:solidFill>
                <a:latin typeface="Calibri"/>
                <a:cs typeface="Calibri"/>
              </a:rPr>
              <a:t>ESS Bilbao</a:t>
            </a:r>
          </a:p>
          <a:p>
            <a:pPr defTabSz="1027492">
              <a:spcAft>
                <a:spcPts val="300"/>
              </a:spcAft>
              <a:defRPr/>
            </a:pPr>
            <a:r>
              <a:rPr lang="en-US" sz="1200" dirty="0" err="1">
                <a:solidFill>
                  <a:srgbClr val="1E9FD4"/>
                </a:solidFill>
                <a:latin typeface="Calibri"/>
                <a:cs typeface="Calibri"/>
              </a:rPr>
              <a:t>Forschungszentrum</a:t>
            </a:r>
            <a:r>
              <a:rPr lang="en-US" sz="1200" dirty="0">
                <a:solidFill>
                  <a:srgbClr val="1E9FD4"/>
                </a:solidFill>
                <a:latin typeface="Calibri"/>
                <a:cs typeface="Calibri"/>
              </a:rPr>
              <a:t> </a:t>
            </a:r>
            <a:r>
              <a:rPr lang="en-US" sz="1200" dirty="0" err="1">
                <a:solidFill>
                  <a:srgbClr val="1E9FD4"/>
                </a:solidFill>
                <a:latin typeface="Calibri"/>
                <a:cs typeface="Calibri"/>
              </a:rPr>
              <a:t>Jülich</a:t>
            </a:r>
            <a:endParaRPr lang="en-US" sz="1200" dirty="0">
              <a:solidFill>
                <a:srgbClr val="1E9FD4"/>
              </a:solidFill>
              <a:latin typeface="Calibri"/>
              <a:cs typeface="Calibri"/>
            </a:endParaRPr>
          </a:p>
          <a:p>
            <a:pPr defTabSz="1027492">
              <a:spcAft>
                <a:spcPts val="300"/>
              </a:spcAft>
              <a:defRPr/>
            </a:pPr>
            <a:r>
              <a:rPr lang="en-US" sz="1200" dirty="0">
                <a:solidFill>
                  <a:srgbClr val="1E9FD4"/>
                </a:solidFill>
                <a:latin typeface="Calibri"/>
                <a:cs typeface="Calibri"/>
              </a:rPr>
              <a:t>Helmholtz-</a:t>
            </a:r>
            <a:r>
              <a:rPr lang="en-US" sz="1200" dirty="0" err="1">
                <a:solidFill>
                  <a:srgbClr val="1E9FD4"/>
                </a:solidFill>
                <a:latin typeface="Calibri"/>
                <a:cs typeface="Calibri"/>
              </a:rPr>
              <a:t>Zentrum</a:t>
            </a:r>
            <a:r>
              <a:rPr lang="en-US" sz="1200" dirty="0">
                <a:solidFill>
                  <a:srgbClr val="1E9FD4"/>
                </a:solidFill>
                <a:latin typeface="Calibri"/>
                <a:cs typeface="Calibri"/>
              </a:rPr>
              <a:t> </a:t>
            </a:r>
            <a:r>
              <a:rPr lang="en-US" sz="1200" dirty="0" err="1">
                <a:solidFill>
                  <a:srgbClr val="1E9FD4"/>
                </a:solidFill>
                <a:latin typeface="Calibri"/>
                <a:cs typeface="Calibri"/>
              </a:rPr>
              <a:t>Geesthacht</a:t>
            </a:r>
            <a:endParaRPr lang="en-US" sz="1200" dirty="0">
              <a:solidFill>
                <a:srgbClr val="1E9FD4"/>
              </a:solidFill>
              <a:latin typeface="Calibri"/>
              <a:cs typeface="Calibri"/>
            </a:endParaRPr>
          </a:p>
          <a:p>
            <a:pPr defTabSz="1027492">
              <a:spcAft>
                <a:spcPts val="300"/>
              </a:spcAft>
              <a:defRPr/>
            </a:pPr>
            <a:r>
              <a:rPr lang="en-US" sz="1200" dirty="0" err="1">
                <a:solidFill>
                  <a:srgbClr val="1E9FD4"/>
                </a:solidFill>
                <a:latin typeface="Calibri"/>
                <a:cs typeface="Calibri"/>
              </a:rPr>
              <a:t>Huddersfield</a:t>
            </a:r>
            <a:r>
              <a:rPr lang="en-US" sz="1200" dirty="0">
                <a:solidFill>
                  <a:srgbClr val="1E9FD4"/>
                </a:solidFill>
                <a:latin typeface="Calibri"/>
                <a:cs typeface="Calibri"/>
              </a:rPr>
              <a:t> University</a:t>
            </a:r>
          </a:p>
          <a:p>
            <a:pPr defTabSz="1027492">
              <a:spcAft>
                <a:spcPts val="300"/>
              </a:spcAft>
              <a:defRPr/>
            </a:pPr>
            <a:r>
              <a:rPr lang="en-US" sz="1200" dirty="0">
                <a:solidFill>
                  <a:srgbClr val="1E9FD4"/>
                </a:solidFill>
                <a:latin typeface="Calibri"/>
                <a:cs typeface="Calibri"/>
              </a:rPr>
              <a:t>IFJ PAN, Krakow</a:t>
            </a:r>
          </a:p>
          <a:p>
            <a:pPr defTabSz="1027492">
              <a:spcAft>
                <a:spcPts val="300"/>
              </a:spcAft>
              <a:defRPr/>
            </a:pPr>
            <a:r>
              <a:rPr lang="en-US" sz="1200" dirty="0">
                <a:solidFill>
                  <a:srgbClr val="1E9FD4"/>
                </a:solidFill>
                <a:latin typeface="Calibri"/>
                <a:cs typeface="Calibri"/>
              </a:rPr>
              <a:t>INFN, Catania</a:t>
            </a:r>
          </a:p>
          <a:p>
            <a:pPr defTabSz="1027492">
              <a:spcAft>
                <a:spcPts val="300"/>
              </a:spcAft>
              <a:defRPr/>
            </a:pPr>
            <a:r>
              <a:rPr lang="en-US" sz="1200" dirty="0">
                <a:solidFill>
                  <a:srgbClr val="1E9FD4"/>
                </a:solidFill>
                <a:latin typeface="Calibri"/>
                <a:cs typeface="Calibri"/>
              </a:rPr>
              <a:t>INFN, </a:t>
            </a:r>
            <a:r>
              <a:rPr lang="en-US" sz="1200" dirty="0" err="1">
                <a:solidFill>
                  <a:srgbClr val="1E9FD4"/>
                </a:solidFill>
                <a:latin typeface="Calibri"/>
                <a:cs typeface="Calibri"/>
              </a:rPr>
              <a:t>Legnaro</a:t>
            </a:r>
            <a:endParaRPr lang="en-US" sz="1200" dirty="0">
              <a:solidFill>
                <a:srgbClr val="1E9FD4"/>
              </a:solidFill>
              <a:latin typeface="Calibri"/>
              <a:cs typeface="Calibri"/>
            </a:endParaRPr>
          </a:p>
          <a:p>
            <a:pPr defTabSz="1027492">
              <a:spcAft>
                <a:spcPts val="300"/>
              </a:spcAft>
              <a:defRPr/>
            </a:pPr>
            <a:r>
              <a:rPr lang="en-US" sz="1200" dirty="0">
                <a:solidFill>
                  <a:srgbClr val="1E9FD4"/>
                </a:solidFill>
                <a:latin typeface="Calibri"/>
                <a:cs typeface="Calibri"/>
              </a:rPr>
              <a:t>INFN, Milan</a:t>
            </a:r>
          </a:p>
          <a:p>
            <a:pPr defTabSz="1027492">
              <a:spcAft>
                <a:spcPts val="300"/>
              </a:spcAft>
              <a:defRPr/>
            </a:pPr>
            <a:r>
              <a:rPr lang="en-US" sz="1200" dirty="0">
                <a:solidFill>
                  <a:srgbClr val="1E9FD4"/>
                </a:solidFill>
                <a:latin typeface="Calibri"/>
                <a:cs typeface="Calibri"/>
              </a:rPr>
              <a:t>Institute for Energy </a:t>
            </a:r>
            <a:br>
              <a:rPr lang="en-US" sz="1200" dirty="0">
                <a:solidFill>
                  <a:srgbClr val="1E9FD4"/>
                </a:solidFill>
                <a:latin typeface="Calibri"/>
                <a:cs typeface="Calibri"/>
              </a:rPr>
            </a:br>
            <a:r>
              <a:rPr lang="en-US" sz="1200" dirty="0">
                <a:solidFill>
                  <a:srgbClr val="1E9FD4"/>
                </a:solidFill>
                <a:latin typeface="Calibri"/>
                <a:cs typeface="Calibri"/>
              </a:rPr>
              <a:t>Research (IFE)</a:t>
            </a:r>
          </a:p>
          <a:p>
            <a:pPr defTabSz="1027492">
              <a:spcAft>
                <a:spcPts val="300"/>
              </a:spcAft>
              <a:defRPr/>
            </a:pPr>
            <a:endParaRPr lang="en-US" sz="1200" dirty="0">
              <a:solidFill>
                <a:srgbClr val="1E9FD4"/>
              </a:solidFill>
              <a:latin typeface="Calibri"/>
              <a:cs typeface="Calibri"/>
            </a:endParaRPr>
          </a:p>
        </p:txBody>
      </p:sp>
      <p:sp>
        <p:nvSpPr>
          <p:cNvPr id="7" name="Rectangle 6"/>
          <p:cNvSpPr/>
          <p:nvPr/>
        </p:nvSpPr>
        <p:spPr>
          <a:xfrm>
            <a:off x="8324376" y="1415425"/>
            <a:ext cx="3132493" cy="4304916"/>
          </a:xfrm>
          <a:prstGeom prst="rect">
            <a:avLst/>
          </a:prstGeom>
          <a:solidFill>
            <a:schemeClr val="bg1"/>
          </a:solidFill>
        </p:spPr>
        <p:txBody>
          <a:bodyPr wrap="square" lIns="102756" tIns="51381" rIns="102756" bIns="51381">
            <a:spAutoFit/>
          </a:bodyPr>
          <a:lstStyle/>
          <a:p>
            <a:pPr defTabSz="1027492">
              <a:spcAft>
                <a:spcPts val="300"/>
              </a:spcAft>
              <a:defRPr/>
            </a:pPr>
            <a:r>
              <a:rPr lang="en-US" sz="1200" dirty="0">
                <a:solidFill>
                  <a:srgbClr val="1E9FD4"/>
                </a:solidFill>
                <a:latin typeface="Calibri"/>
                <a:cs typeface="Calibri"/>
              </a:rPr>
              <a:t>ISIS - Rutherford-Appleton Laboratory, Oxford</a:t>
            </a:r>
          </a:p>
          <a:p>
            <a:pPr defTabSz="1027492">
              <a:spcAft>
                <a:spcPts val="300"/>
              </a:spcAft>
              <a:defRPr/>
            </a:pPr>
            <a:r>
              <a:rPr lang="en-US" sz="1200" dirty="0" err="1">
                <a:solidFill>
                  <a:srgbClr val="1E9FD4"/>
                </a:solidFill>
                <a:latin typeface="Calibri"/>
                <a:cs typeface="Calibri"/>
              </a:rPr>
              <a:t>Laboratoire</a:t>
            </a:r>
            <a:r>
              <a:rPr lang="en-US" sz="1200" dirty="0">
                <a:solidFill>
                  <a:srgbClr val="1E9FD4"/>
                </a:solidFill>
                <a:latin typeface="Calibri"/>
                <a:cs typeface="Calibri"/>
              </a:rPr>
              <a:t> Léon </a:t>
            </a:r>
            <a:r>
              <a:rPr lang="en-US" sz="1200" dirty="0" err="1">
                <a:solidFill>
                  <a:srgbClr val="1E9FD4"/>
                </a:solidFill>
                <a:latin typeface="Calibri"/>
                <a:cs typeface="Calibri"/>
              </a:rPr>
              <a:t>Brilouin</a:t>
            </a:r>
            <a:r>
              <a:rPr lang="en-US" sz="1200" dirty="0">
                <a:solidFill>
                  <a:srgbClr val="1E9FD4"/>
                </a:solidFill>
                <a:latin typeface="Calibri"/>
                <a:cs typeface="Calibri"/>
              </a:rPr>
              <a:t> (LLB)</a:t>
            </a:r>
          </a:p>
          <a:p>
            <a:pPr defTabSz="1027492">
              <a:spcAft>
                <a:spcPts val="300"/>
              </a:spcAft>
              <a:defRPr/>
            </a:pPr>
            <a:r>
              <a:rPr lang="en-US" sz="1200" dirty="0">
                <a:solidFill>
                  <a:srgbClr val="1E9FD4"/>
                </a:solidFill>
                <a:latin typeface="Calibri"/>
                <a:cs typeface="Calibri"/>
              </a:rPr>
              <a:t>Lund University</a:t>
            </a:r>
          </a:p>
          <a:p>
            <a:pPr defTabSz="1027492">
              <a:spcAft>
                <a:spcPts val="300"/>
              </a:spcAft>
              <a:defRPr/>
            </a:pPr>
            <a:r>
              <a:rPr lang="en-US" sz="1200" dirty="0">
                <a:solidFill>
                  <a:srgbClr val="1E9FD4"/>
                </a:solidFill>
                <a:latin typeface="Calibri"/>
                <a:cs typeface="Calibri"/>
              </a:rPr>
              <a:t>Nuclear Physics Institute of the ASCR</a:t>
            </a:r>
          </a:p>
          <a:p>
            <a:pPr defTabSz="1027492">
              <a:spcAft>
                <a:spcPts val="300"/>
              </a:spcAft>
              <a:defRPr/>
            </a:pPr>
            <a:r>
              <a:rPr lang="en-US" sz="1200" dirty="0">
                <a:solidFill>
                  <a:srgbClr val="1E9FD4"/>
                </a:solidFill>
                <a:latin typeface="Calibri"/>
                <a:cs typeface="Calibri"/>
              </a:rPr>
              <a:t>Oslo University</a:t>
            </a:r>
          </a:p>
          <a:p>
            <a:pPr defTabSz="1027492">
              <a:spcAft>
                <a:spcPts val="300"/>
              </a:spcAft>
              <a:defRPr/>
            </a:pPr>
            <a:r>
              <a:rPr lang="en-US" sz="1200" dirty="0">
                <a:solidFill>
                  <a:srgbClr val="1E9FD4"/>
                </a:solidFill>
                <a:latin typeface="Calibri"/>
                <a:cs typeface="Calibri"/>
              </a:rPr>
              <a:t>Paul </a:t>
            </a:r>
            <a:r>
              <a:rPr lang="en-US" sz="1200" dirty="0" err="1">
                <a:solidFill>
                  <a:srgbClr val="1E9FD4"/>
                </a:solidFill>
                <a:latin typeface="Calibri"/>
                <a:cs typeface="Calibri"/>
              </a:rPr>
              <a:t>Scherrer</a:t>
            </a:r>
            <a:r>
              <a:rPr lang="en-US" sz="1200" dirty="0">
                <a:solidFill>
                  <a:srgbClr val="1E9FD4"/>
                </a:solidFill>
                <a:latin typeface="Calibri"/>
                <a:cs typeface="Calibri"/>
              </a:rPr>
              <a:t> Institute (PSI)</a:t>
            </a:r>
          </a:p>
          <a:p>
            <a:pPr defTabSz="1028075">
              <a:spcAft>
                <a:spcPts val="300"/>
              </a:spcAft>
              <a:defRPr/>
            </a:pPr>
            <a:r>
              <a:rPr lang="en-US" sz="1200" dirty="0">
                <a:solidFill>
                  <a:srgbClr val="1E9FD4"/>
                </a:solidFill>
                <a:latin typeface="Calibri"/>
                <a:cs typeface="Calibri"/>
              </a:rPr>
              <a:t>Polish Electronic Group  (PEG)</a:t>
            </a:r>
          </a:p>
          <a:p>
            <a:pPr defTabSz="1027492">
              <a:spcAft>
                <a:spcPts val="300"/>
              </a:spcAft>
              <a:defRPr/>
            </a:pPr>
            <a:r>
              <a:rPr lang="en-US" sz="1200" dirty="0">
                <a:solidFill>
                  <a:srgbClr val="1E9FD4"/>
                </a:solidFill>
                <a:latin typeface="Calibri"/>
                <a:cs typeface="Calibri"/>
              </a:rPr>
              <a:t>Roskilde University</a:t>
            </a:r>
          </a:p>
          <a:p>
            <a:pPr defTabSz="1027492">
              <a:spcAft>
                <a:spcPts val="300"/>
              </a:spcAft>
              <a:defRPr/>
            </a:pPr>
            <a:r>
              <a:rPr lang="en-US" sz="1200" dirty="0">
                <a:solidFill>
                  <a:srgbClr val="1E9FD4"/>
                </a:solidFill>
                <a:latin typeface="Calibri"/>
                <a:cs typeface="Calibri"/>
              </a:rPr>
              <a:t>Tallinn Technical University</a:t>
            </a:r>
          </a:p>
          <a:p>
            <a:pPr defTabSz="1027492">
              <a:spcAft>
                <a:spcPts val="300"/>
              </a:spcAft>
              <a:defRPr/>
            </a:pPr>
            <a:r>
              <a:rPr lang="en-US" sz="1200" dirty="0">
                <a:solidFill>
                  <a:srgbClr val="1E9FD4"/>
                </a:solidFill>
                <a:latin typeface="Calibri"/>
                <a:cs typeface="Calibri"/>
              </a:rPr>
              <a:t>Technical University of Denmark (DTU)</a:t>
            </a:r>
          </a:p>
          <a:p>
            <a:pPr defTabSz="1027492">
              <a:spcAft>
                <a:spcPts val="300"/>
              </a:spcAft>
              <a:defRPr/>
            </a:pPr>
            <a:r>
              <a:rPr lang="en-US" sz="1200" dirty="0">
                <a:solidFill>
                  <a:srgbClr val="1E9FD4"/>
                </a:solidFill>
                <a:latin typeface="Calibri"/>
                <a:cs typeface="Calibri"/>
              </a:rPr>
              <a:t>Technical University Munich (TUM)</a:t>
            </a:r>
          </a:p>
          <a:p>
            <a:pPr defTabSz="1027492">
              <a:spcAft>
                <a:spcPts val="300"/>
              </a:spcAft>
              <a:defRPr/>
            </a:pPr>
            <a:r>
              <a:rPr lang="en-US" sz="1200" dirty="0">
                <a:solidFill>
                  <a:srgbClr val="1E9FD4"/>
                </a:solidFill>
                <a:latin typeface="Calibri"/>
                <a:cs typeface="Calibri"/>
              </a:rPr>
              <a:t>Science and Technology Facilities Council </a:t>
            </a:r>
          </a:p>
          <a:p>
            <a:pPr defTabSz="1027492">
              <a:spcAft>
                <a:spcPts val="300"/>
              </a:spcAft>
              <a:defRPr/>
            </a:pPr>
            <a:r>
              <a:rPr lang="en-US" sz="1200" dirty="0">
                <a:solidFill>
                  <a:srgbClr val="1E9FD4"/>
                </a:solidFill>
                <a:latin typeface="Calibri"/>
                <a:cs typeface="Calibri"/>
              </a:rPr>
              <a:t>University of Copenhagen (KU)</a:t>
            </a:r>
          </a:p>
          <a:p>
            <a:pPr defTabSz="1027492">
              <a:spcAft>
                <a:spcPts val="300"/>
              </a:spcAft>
              <a:defRPr/>
            </a:pPr>
            <a:r>
              <a:rPr lang="en-US" sz="1200" dirty="0">
                <a:solidFill>
                  <a:srgbClr val="1E9FD4"/>
                </a:solidFill>
                <a:latin typeface="Calibri"/>
                <a:cs typeface="Calibri"/>
              </a:rPr>
              <a:t>University of Tartu</a:t>
            </a:r>
          </a:p>
          <a:p>
            <a:pPr defTabSz="1027492">
              <a:spcAft>
                <a:spcPts val="300"/>
              </a:spcAft>
              <a:defRPr/>
            </a:pPr>
            <a:r>
              <a:rPr lang="en-US" sz="1200" dirty="0">
                <a:solidFill>
                  <a:srgbClr val="1E9FD4"/>
                </a:solidFill>
                <a:latin typeface="Calibri"/>
                <a:cs typeface="Calibri"/>
              </a:rPr>
              <a:t>Uppsala University</a:t>
            </a:r>
          </a:p>
          <a:p>
            <a:pPr defTabSz="1027492">
              <a:spcAft>
                <a:spcPts val="300"/>
              </a:spcAft>
              <a:defRPr/>
            </a:pPr>
            <a:r>
              <a:rPr lang="en-US" sz="1200" dirty="0">
                <a:solidFill>
                  <a:srgbClr val="1E9FD4"/>
                </a:solidFill>
                <a:latin typeface="Calibri"/>
                <a:cs typeface="Calibri"/>
              </a:rPr>
              <a:t>Wigner Research Centre for Physics</a:t>
            </a:r>
          </a:p>
          <a:p>
            <a:pPr defTabSz="1027492">
              <a:spcAft>
                <a:spcPts val="300"/>
              </a:spcAft>
              <a:defRPr/>
            </a:pPr>
            <a:r>
              <a:rPr lang="en-US" sz="1200" dirty="0">
                <a:solidFill>
                  <a:srgbClr val="1E9FD4"/>
                </a:solidFill>
                <a:latin typeface="Calibri"/>
                <a:cs typeface="Calibri"/>
              </a:rPr>
              <a:t>Wroclaw University of Technology</a:t>
            </a:r>
          </a:p>
          <a:p>
            <a:pPr defTabSz="1027492">
              <a:spcAft>
                <a:spcPts val="300"/>
              </a:spcAft>
              <a:defRPr/>
            </a:pPr>
            <a:r>
              <a:rPr lang="en-US" sz="1200" dirty="0">
                <a:solidFill>
                  <a:srgbClr val="1E9FD4"/>
                </a:solidFill>
                <a:latin typeface="Calibri"/>
                <a:cs typeface="Calibri"/>
              </a:rPr>
              <a:t>Warsaw University of Technology</a:t>
            </a:r>
          </a:p>
          <a:p>
            <a:pPr defTabSz="1027492">
              <a:spcAft>
                <a:spcPts val="300"/>
              </a:spcAft>
              <a:defRPr/>
            </a:pPr>
            <a:r>
              <a:rPr lang="en-US" sz="1200" dirty="0">
                <a:solidFill>
                  <a:srgbClr val="1E9FD4"/>
                </a:solidFill>
                <a:latin typeface="Calibri"/>
                <a:cs typeface="Calibri"/>
              </a:rPr>
              <a:t>Zurich University of Applied Sciences (ZHAW)</a:t>
            </a:r>
          </a:p>
        </p:txBody>
      </p:sp>
      <p:grpSp>
        <p:nvGrpSpPr>
          <p:cNvPr id="8" name="Group 7"/>
          <p:cNvGrpSpPr/>
          <p:nvPr/>
        </p:nvGrpSpPr>
        <p:grpSpPr>
          <a:xfrm>
            <a:off x="3050566" y="1268760"/>
            <a:ext cx="4550993" cy="5318218"/>
            <a:chOff x="1988699" y="750302"/>
            <a:chExt cx="5226580" cy="6107698"/>
          </a:xfrm>
        </p:grpSpPr>
        <p:grpSp>
          <p:nvGrpSpPr>
            <p:cNvPr id="9" name="Group 8"/>
            <p:cNvGrpSpPr/>
            <p:nvPr/>
          </p:nvGrpSpPr>
          <p:grpSpPr>
            <a:xfrm>
              <a:off x="1988699" y="750302"/>
              <a:ext cx="5226580" cy="6107698"/>
              <a:chOff x="249914" y="779125"/>
              <a:chExt cx="4956797" cy="5664018"/>
            </a:xfrm>
          </p:grpSpPr>
          <p:grpSp>
            <p:nvGrpSpPr>
              <p:cNvPr id="13" name="Group 12"/>
              <p:cNvGrpSpPr/>
              <p:nvPr/>
            </p:nvGrpSpPr>
            <p:grpSpPr>
              <a:xfrm>
                <a:off x="249914" y="779125"/>
                <a:ext cx="4956797" cy="5664018"/>
                <a:chOff x="2071121" y="728315"/>
                <a:chExt cx="4793518" cy="5477443"/>
              </a:xfrm>
            </p:grpSpPr>
            <p:sp>
              <p:nvSpPr>
                <p:cNvPr id="48" name="Freeform 74"/>
                <p:cNvSpPr>
                  <a:spLocks/>
                </p:cNvSpPr>
                <p:nvPr/>
              </p:nvSpPr>
              <p:spPr bwMode="auto">
                <a:xfrm>
                  <a:off x="4307164" y="3209330"/>
                  <a:ext cx="943331" cy="1218863"/>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49" name="Freeform 48"/>
                <p:cNvSpPr>
                  <a:spLocks/>
                </p:cNvSpPr>
                <p:nvPr/>
              </p:nvSpPr>
              <p:spPr bwMode="auto">
                <a:xfrm>
                  <a:off x="5827673" y="2779144"/>
                  <a:ext cx="645658" cy="351725"/>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0" name="Freeform 192"/>
                <p:cNvSpPr>
                  <a:spLocks noEditPoints="1"/>
                </p:cNvSpPr>
                <p:nvPr/>
              </p:nvSpPr>
              <p:spPr bwMode="auto">
                <a:xfrm>
                  <a:off x="3120665" y="2136569"/>
                  <a:ext cx="1004822" cy="1730218"/>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51" name="Freeform 50"/>
                <p:cNvSpPr>
                  <a:spLocks/>
                </p:cNvSpPr>
                <p:nvPr/>
              </p:nvSpPr>
              <p:spPr bwMode="auto">
                <a:xfrm>
                  <a:off x="5718667" y="3229623"/>
                  <a:ext cx="287891" cy="154218"/>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2" name="Freeform 51"/>
                <p:cNvSpPr>
                  <a:spLocks noEditPoints="1"/>
                </p:cNvSpPr>
                <p:nvPr/>
              </p:nvSpPr>
              <p:spPr bwMode="auto">
                <a:xfrm>
                  <a:off x="4522384" y="728315"/>
                  <a:ext cx="1830759" cy="1985894"/>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3" name="Freeform 52"/>
                <p:cNvSpPr>
                  <a:spLocks/>
                </p:cNvSpPr>
                <p:nvPr/>
              </p:nvSpPr>
              <p:spPr bwMode="auto">
                <a:xfrm>
                  <a:off x="6021930" y="731020"/>
                  <a:ext cx="19566" cy="31114"/>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4" name="Freeform 53"/>
                <p:cNvSpPr>
                  <a:spLocks/>
                </p:cNvSpPr>
                <p:nvPr/>
              </p:nvSpPr>
              <p:spPr bwMode="auto">
                <a:xfrm>
                  <a:off x="5834662" y="785133"/>
                  <a:ext cx="69878" cy="51406"/>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5" name="Freeform 54"/>
                <p:cNvSpPr>
                  <a:spLocks/>
                </p:cNvSpPr>
                <p:nvPr/>
              </p:nvSpPr>
              <p:spPr bwMode="auto">
                <a:xfrm>
                  <a:off x="5893357" y="828422"/>
                  <a:ext cx="22361" cy="31114"/>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6" name="Freeform 55"/>
                <p:cNvSpPr>
                  <a:spLocks/>
                </p:cNvSpPr>
                <p:nvPr/>
              </p:nvSpPr>
              <p:spPr bwMode="auto">
                <a:xfrm>
                  <a:off x="5924103" y="801366"/>
                  <a:ext cx="23757" cy="21645"/>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7" name="Freeform 56"/>
                <p:cNvSpPr>
                  <a:spLocks/>
                </p:cNvSpPr>
                <p:nvPr/>
              </p:nvSpPr>
              <p:spPr bwMode="auto">
                <a:xfrm>
                  <a:off x="5872394" y="862242"/>
                  <a:ext cx="23757" cy="12176"/>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8" name="Freeform 57"/>
                <p:cNvSpPr>
                  <a:spLocks/>
                </p:cNvSpPr>
                <p:nvPr/>
              </p:nvSpPr>
              <p:spPr bwMode="auto">
                <a:xfrm>
                  <a:off x="5774568" y="893354"/>
                  <a:ext cx="13976" cy="18940"/>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59" name="Freeform 58"/>
                <p:cNvSpPr>
                  <a:spLocks/>
                </p:cNvSpPr>
                <p:nvPr/>
              </p:nvSpPr>
              <p:spPr bwMode="auto">
                <a:xfrm>
                  <a:off x="5722858" y="879828"/>
                  <a:ext cx="19566" cy="29762"/>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0" name="Freeform 59"/>
                <p:cNvSpPr>
                  <a:spLocks/>
                </p:cNvSpPr>
                <p:nvPr/>
              </p:nvSpPr>
              <p:spPr bwMode="auto">
                <a:xfrm>
                  <a:off x="5678138" y="912294"/>
                  <a:ext cx="37733" cy="33819"/>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1" name="Freeform 60"/>
                <p:cNvSpPr>
                  <a:spLocks/>
                </p:cNvSpPr>
                <p:nvPr/>
              </p:nvSpPr>
              <p:spPr bwMode="auto">
                <a:xfrm>
                  <a:off x="5687920" y="878475"/>
                  <a:ext cx="16770" cy="21645"/>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2" name="Freeform 61"/>
                <p:cNvSpPr>
                  <a:spLocks/>
                </p:cNvSpPr>
                <p:nvPr/>
              </p:nvSpPr>
              <p:spPr bwMode="auto">
                <a:xfrm>
                  <a:off x="5632019" y="944761"/>
                  <a:ext cx="47516" cy="37878"/>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3" name="Freeform 62"/>
                <p:cNvSpPr>
                  <a:spLocks/>
                </p:cNvSpPr>
                <p:nvPr/>
              </p:nvSpPr>
              <p:spPr bwMode="auto">
                <a:xfrm>
                  <a:off x="5557952" y="997520"/>
                  <a:ext cx="61491" cy="70345"/>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4" name="Freeform 63"/>
                <p:cNvSpPr>
                  <a:spLocks/>
                </p:cNvSpPr>
                <p:nvPr/>
              </p:nvSpPr>
              <p:spPr bwMode="auto">
                <a:xfrm>
                  <a:off x="5472702" y="1025929"/>
                  <a:ext cx="58695" cy="52759"/>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5" name="Freeform 64"/>
                <p:cNvSpPr>
                  <a:spLocks/>
                </p:cNvSpPr>
                <p:nvPr/>
              </p:nvSpPr>
              <p:spPr bwMode="auto">
                <a:xfrm>
                  <a:off x="5409812" y="1093569"/>
                  <a:ext cx="29349" cy="28409"/>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6" name="Freeform 65"/>
                <p:cNvSpPr>
                  <a:spLocks/>
                </p:cNvSpPr>
                <p:nvPr/>
              </p:nvSpPr>
              <p:spPr bwMode="auto">
                <a:xfrm>
                  <a:off x="5434969" y="1078688"/>
                  <a:ext cx="23757" cy="52759"/>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7" name="Freeform 66"/>
                <p:cNvSpPr>
                  <a:spLocks/>
                </p:cNvSpPr>
                <p:nvPr/>
              </p:nvSpPr>
              <p:spPr bwMode="auto">
                <a:xfrm>
                  <a:off x="5448943" y="1089510"/>
                  <a:ext cx="82454" cy="77109"/>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8" name="Freeform 67"/>
                <p:cNvSpPr>
                  <a:spLocks/>
                </p:cNvSpPr>
                <p:nvPr/>
              </p:nvSpPr>
              <p:spPr bwMode="auto">
                <a:xfrm>
                  <a:off x="5400031" y="1159856"/>
                  <a:ext cx="40529" cy="36526"/>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69" name="Freeform 68"/>
                <p:cNvSpPr>
                  <a:spLocks/>
                </p:cNvSpPr>
                <p:nvPr/>
              </p:nvSpPr>
              <p:spPr bwMode="auto">
                <a:xfrm>
                  <a:off x="5341334" y="1174737"/>
                  <a:ext cx="41927" cy="33819"/>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0" name="Freeform 69"/>
                <p:cNvSpPr>
                  <a:spLocks/>
                </p:cNvSpPr>
                <p:nvPr/>
              </p:nvSpPr>
              <p:spPr bwMode="auto">
                <a:xfrm>
                  <a:off x="5298010" y="1201791"/>
                  <a:ext cx="23757" cy="36526"/>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1" name="Freeform 70"/>
                <p:cNvSpPr>
                  <a:spLocks/>
                </p:cNvSpPr>
                <p:nvPr/>
              </p:nvSpPr>
              <p:spPr bwMode="auto">
                <a:xfrm>
                  <a:off x="5236520" y="1479113"/>
                  <a:ext cx="20964" cy="25703"/>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2" name="Freeform 71"/>
                <p:cNvSpPr>
                  <a:spLocks/>
                </p:cNvSpPr>
                <p:nvPr/>
              </p:nvSpPr>
              <p:spPr bwMode="auto">
                <a:xfrm>
                  <a:off x="4894125" y="1853836"/>
                  <a:ext cx="51708" cy="29762"/>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3" name="Freeform 72"/>
                <p:cNvSpPr>
                  <a:spLocks/>
                </p:cNvSpPr>
                <p:nvPr/>
              </p:nvSpPr>
              <p:spPr bwMode="auto">
                <a:xfrm>
                  <a:off x="4896920" y="1826779"/>
                  <a:ext cx="34940" cy="14881"/>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4" name="Freeform 73"/>
                <p:cNvSpPr>
                  <a:spLocks/>
                </p:cNvSpPr>
                <p:nvPr/>
              </p:nvSpPr>
              <p:spPr bwMode="auto">
                <a:xfrm>
                  <a:off x="4864777" y="1883597"/>
                  <a:ext cx="23757" cy="18940"/>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5" name="Freeform 74"/>
                <p:cNvSpPr>
                  <a:spLocks/>
                </p:cNvSpPr>
                <p:nvPr/>
              </p:nvSpPr>
              <p:spPr bwMode="auto">
                <a:xfrm>
                  <a:off x="4576887" y="2261026"/>
                  <a:ext cx="40529" cy="48700"/>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6" name="Freeform 75"/>
                <p:cNvSpPr>
                  <a:spLocks/>
                </p:cNvSpPr>
                <p:nvPr/>
              </p:nvSpPr>
              <p:spPr bwMode="auto">
                <a:xfrm>
                  <a:off x="4572694" y="2373307"/>
                  <a:ext cx="13976" cy="2299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7" name="Freeform 76"/>
                <p:cNvSpPr>
                  <a:spLocks/>
                </p:cNvSpPr>
                <p:nvPr/>
              </p:nvSpPr>
              <p:spPr bwMode="auto">
                <a:xfrm>
                  <a:off x="4548937" y="2386834"/>
                  <a:ext cx="16770" cy="2299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8" name="Freeform 77"/>
                <p:cNvSpPr>
                  <a:spLocks/>
                </p:cNvSpPr>
                <p:nvPr/>
              </p:nvSpPr>
              <p:spPr bwMode="auto">
                <a:xfrm>
                  <a:off x="4527973" y="2400362"/>
                  <a:ext cx="13976" cy="18940"/>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79" name="Freeform 78"/>
                <p:cNvSpPr>
                  <a:spLocks/>
                </p:cNvSpPr>
                <p:nvPr/>
              </p:nvSpPr>
              <p:spPr bwMode="auto">
                <a:xfrm>
                  <a:off x="4522384" y="2481530"/>
                  <a:ext cx="12579" cy="28409"/>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0" name="Freeform 79"/>
                <p:cNvSpPr>
                  <a:spLocks/>
                </p:cNvSpPr>
                <p:nvPr/>
              </p:nvSpPr>
              <p:spPr bwMode="auto">
                <a:xfrm>
                  <a:off x="4537757" y="728315"/>
                  <a:ext cx="1815387" cy="1985894"/>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81" name="Freeform 80"/>
                <p:cNvSpPr>
                  <a:spLocks noEditPoints="1"/>
                </p:cNvSpPr>
                <p:nvPr/>
              </p:nvSpPr>
              <p:spPr bwMode="auto">
                <a:xfrm>
                  <a:off x="5004530" y="1065159"/>
                  <a:ext cx="1002028" cy="2137406"/>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2" name="Freeform 81"/>
                <p:cNvSpPr>
                  <a:spLocks/>
                </p:cNvSpPr>
                <p:nvPr/>
              </p:nvSpPr>
              <p:spPr bwMode="auto">
                <a:xfrm>
                  <a:off x="5022698" y="2720974"/>
                  <a:ext cx="25155" cy="2299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3" name="Freeform 82"/>
                <p:cNvSpPr>
                  <a:spLocks/>
                </p:cNvSpPr>
                <p:nvPr/>
              </p:nvSpPr>
              <p:spPr bwMode="auto">
                <a:xfrm>
                  <a:off x="5416799" y="2892779"/>
                  <a:ext cx="74069" cy="182627"/>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4" name="Freeform 83"/>
                <p:cNvSpPr>
                  <a:spLocks/>
                </p:cNvSpPr>
                <p:nvPr/>
              </p:nvSpPr>
              <p:spPr bwMode="auto">
                <a:xfrm>
                  <a:off x="5576118" y="2800787"/>
                  <a:ext cx="93635" cy="171805"/>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5" name="Freeform 84"/>
                <p:cNvSpPr>
                  <a:spLocks noEditPoints="1"/>
                </p:cNvSpPr>
                <p:nvPr/>
              </p:nvSpPr>
              <p:spPr bwMode="auto">
                <a:xfrm>
                  <a:off x="5713077" y="904178"/>
                  <a:ext cx="880442" cy="1619288"/>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6" name="Freeform 85"/>
                <p:cNvSpPr>
                  <a:spLocks/>
                </p:cNvSpPr>
                <p:nvPr/>
              </p:nvSpPr>
              <p:spPr bwMode="auto">
                <a:xfrm>
                  <a:off x="5713077" y="2419300"/>
                  <a:ext cx="57299" cy="6899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7" name="Freeform 86"/>
                <p:cNvSpPr>
                  <a:spLocks/>
                </p:cNvSpPr>
                <p:nvPr/>
              </p:nvSpPr>
              <p:spPr bwMode="auto">
                <a:xfrm>
                  <a:off x="5778761" y="904178"/>
                  <a:ext cx="814758" cy="1619288"/>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88" name="Freeform 87"/>
                <p:cNvSpPr>
                  <a:spLocks/>
                </p:cNvSpPr>
                <p:nvPr/>
              </p:nvSpPr>
              <p:spPr bwMode="auto">
                <a:xfrm>
                  <a:off x="4815864" y="3124105"/>
                  <a:ext cx="82454" cy="89283"/>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89" name="Freeform 88"/>
                <p:cNvSpPr>
                  <a:spLocks/>
                </p:cNvSpPr>
                <p:nvPr/>
              </p:nvSpPr>
              <p:spPr bwMode="auto">
                <a:xfrm>
                  <a:off x="4920678" y="3060523"/>
                  <a:ext cx="146740" cy="183979"/>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0" name="Freeform 89"/>
                <p:cNvSpPr>
                  <a:spLocks/>
                </p:cNvSpPr>
                <p:nvPr/>
              </p:nvSpPr>
              <p:spPr bwMode="auto">
                <a:xfrm>
                  <a:off x="4891331" y="3078110"/>
                  <a:ext cx="13976" cy="2299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91" name="Freeform 90"/>
                <p:cNvSpPr>
                  <a:spLocks/>
                </p:cNvSpPr>
                <p:nvPr/>
              </p:nvSpPr>
              <p:spPr bwMode="auto">
                <a:xfrm>
                  <a:off x="4796299" y="3201214"/>
                  <a:ext cx="27951" cy="36526"/>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2" name="Freeform 91"/>
                <p:cNvSpPr>
                  <a:spLocks/>
                </p:cNvSpPr>
                <p:nvPr/>
              </p:nvSpPr>
              <p:spPr bwMode="auto">
                <a:xfrm>
                  <a:off x="4880150" y="3209330"/>
                  <a:ext cx="32142" cy="56818"/>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3" name="Freeform 92"/>
                <p:cNvSpPr>
                  <a:spLocks/>
                </p:cNvSpPr>
                <p:nvPr/>
              </p:nvSpPr>
              <p:spPr bwMode="auto">
                <a:xfrm>
                  <a:off x="4912295" y="3243150"/>
                  <a:ext cx="71274" cy="47348"/>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4" name="Freeform 93"/>
                <p:cNvSpPr>
                  <a:spLocks/>
                </p:cNvSpPr>
                <p:nvPr/>
              </p:nvSpPr>
              <p:spPr bwMode="auto">
                <a:xfrm>
                  <a:off x="4991951" y="3241797"/>
                  <a:ext cx="75467" cy="55466"/>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5" name="Freeform 94"/>
                <p:cNvSpPr>
                  <a:spLocks/>
                </p:cNvSpPr>
                <p:nvPr/>
              </p:nvSpPr>
              <p:spPr bwMode="auto">
                <a:xfrm>
                  <a:off x="4943039" y="2861663"/>
                  <a:ext cx="37733" cy="21645"/>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6" name="Freeform 95"/>
                <p:cNvSpPr>
                  <a:spLocks/>
                </p:cNvSpPr>
                <p:nvPr/>
              </p:nvSpPr>
              <p:spPr bwMode="auto">
                <a:xfrm>
                  <a:off x="5260278" y="3226916"/>
                  <a:ext cx="36336" cy="39231"/>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7" name="Freeform 96"/>
                <p:cNvSpPr>
                  <a:spLocks noEditPoints="1"/>
                </p:cNvSpPr>
                <p:nvPr/>
              </p:nvSpPr>
              <p:spPr bwMode="auto">
                <a:xfrm>
                  <a:off x="5907333" y="2535641"/>
                  <a:ext cx="514290" cy="315202"/>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98" name="Freeform 97"/>
                <p:cNvSpPr>
                  <a:spLocks/>
                </p:cNvSpPr>
                <p:nvPr/>
              </p:nvSpPr>
              <p:spPr bwMode="auto">
                <a:xfrm>
                  <a:off x="5928295" y="2635748"/>
                  <a:ext cx="64286" cy="4599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99" name="Freeform 98"/>
                <p:cNvSpPr>
                  <a:spLocks/>
                </p:cNvSpPr>
                <p:nvPr/>
              </p:nvSpPr>
              <p:spPr bwMode="auto">
                <a:xfrm>
                  <a:off x="5907333" y="2703388"/>
                  <a:ext cx="113201" cy="109575"/>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0" name="Freeform 99"/>
                <p:cNvSpPr>
                  <a:spLocks/>
                </p:cNvSpPr>
                <p:nvPr/>
              </p:nvSpPr>
              <p:spPr bwMode="auto">
                <a:xfrm>
                  <a:off x="5836058" y="3040232"/>
                  <a:ext cx="514290" cy="389603"/>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1" name="Freeform 68"/>
                <p:cNvSpPr>
                  <a:spLocks noEditPoints="1"/>
                </p:cNvSpPr>
                <p:nvPr/>
              </p:nvSpPr>
              <p:spPr bwMode="auto">
                <a:xfrm>
                  <a:off x="5179220" y="3308085"/>
                  <a:ext cx="995039" cy="900958"/>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2" name="Freeform 69"/>
                <p:cNvSpPr>
                  <a:spLocks/>
                </p:cNvSpPr>
                <p:nvPr/>
              </p:nvSpPr>
              <p:spPr bwMode="auto">
                <a:xfrm>
                  <a:off x="5191799" y="3421719"/>
                  <a:ext cx="18168" cy="24350"/>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3" name="Freeform 70"/>
                <p:cNvSpPr>
                  <a:spLocks/>
                </p:cNvSpPr>
                <p:nvPr/>
              </p:nvSpPr>
              <p:spPr bwMode="auto">
                <a:xfrm>
                  <a:off x="5179220" y="3308085"/>
                  <a:ext cx="995039" cy="900958"/>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04" name="Freeform 72"/>
                <p:cNvSpPr>
                  <a:spLocks/>
                </p:cNvSpPr>
                <p:nvPr/>
              </p:nvSpPr>
              <p:spPr bwMode="auto">
                <a:xfrm>
                  <a:off x="5165246" y="3382488"/>
                  <a:ext cx="32142" cy="55466"/>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5" name="Freeform 73"/>
                <p:cNvSpPr>
                  <a:spLocks/>
                </p:cNvSpPr>
                <p:nvPr/>
              </p:nvSpPr>
              <p:spPr bwMode="auto">
                <a:xfrm>
                  <a:off x="5110742" y="3305378"/>
                  <a:ext cx="57299" cy="67640"/>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6" name="Freeform 81"/>
                <p:cNvSpPr>
                  <a:spLocks/>
                </p:cNvSpPr>
                <p:nvPr/>
              </p:nvSpPr>
              <p:spPr bwMode="auto">
                <a:xfrm>
                  <a:off x="6037302" y="4940901"/>
                  <a:ext cx="744883" cy="474830"/>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7" name="Freeform 84"/>
                <p:cNvSpPr>
                  <a:spLocks/>
                </p:cNvSpPr>
                <p:nvPr/>
              </p:nvSpPr>
              <p:spPr bwMode="auto">
                <a:xfrm>
                  <a:off x="5706088" y="5676818"/>
                  <a:ext cx="65684" cy="59523"/>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8" name="Freeform 85"/>
                <p:cNvSpPr>
                  <a:spLocks/>
                </p:cNvSpPr>
                <p:nvPr/>
              </p:nvSpPr>
              <p:spPr bwMode="auto">
                <a:xfrm>
                  <a:off x="5822083" y="5829683"/>
                  <a:ext cx="25155" cy="33819"/>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09" name="Freeform 86"/>
                <p:cNvSpPr>
                  <a:spLocks/>
                </p:cNvSpPr>
                <p:nvPr/>
              </p:nvSpPr>
              <p:spPr bwMode="auto">
                <a:xfrm>
                  <a:off x="5843047" y="5885147"/>
                  <a:ext cx="18168" cy="25703"/>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0" name="Freeform 87"/>
                <p:cNvSpPr>
                  <a:spLocks/>
                </p:cNvSpPr>
                <p:nvPr/>
              </p:nvSpPr>
              <p:spPr bwMode="auto">
                <a:xfrm>
                  <a:off x="5809505" y="5893264"/>
                  <a:ext cx="44720" cy="51406"/>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1" name="Freeform 88"/>
                <p:cNvSpPr>
                  <a:spLocks/>
                </p:cNvSpPr>
                <p:nvPr/>
              </p:nvSpPr>
              <p:spPr bwMode="auto">
                <a:xfrm>
                  <a:off x="5837456" y="5971727"/>
                  <a:ext cx="40529" cy="35173"/>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2" name="Freeform 93"/>
                <p:cNvSpPr>
                  <a:spLocks/>
                </p:cNvSpPr>
                <p:nvPr/>
              </p:nvSpPr>
              <p:spPr bwMode="auto">
                <a:xfrm>
                  <a:off x="6311216" y="5498248"/>
                  <a:ext cx="32142" cy="31114"/>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3" name="Freeform 94"/>
                <p:cNvSpPr>
                  <a:spLocks/>
                </p:cNvSpPr>
                <p:nvPr/>
              </p:nvSpPr>
              <p:spPr bwMode="auto">
                <a:xfrm>
                  <a:off x="6435597" y="5533421"/>
                  <a:ext cx="22361" cy="14881"/>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4" name="Freeform 95"/>
                <p:cNvSpPr>
                  <a:spLocks/>
                </p:cNvSpPr>
                <p:nvPr/>
              </p:nvSpPr>
              <p:spPr bwMode="auto">
                <a:xfrm>
                  <a:off x="6383889" y="5613238"/>
                  <a:ext cx="39131" cy="40583"/>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5" name="Freeform 98"/>
                <p:cNvSpPr>
                  <a:spLocks/>
                </p:cNvSpPr>
                <p:nvPr/>
              </p:nvSpPr>
              <p:spPr bwMode="auto">
                <a:xfrm>
                  <a:off x="6125346" y="5787746"/>
                  <a:ext cx="218014" cy="160983"/>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6" name="Freeform 99"/>
                <p:cNvSpPr>
                  <a:spLocks/>
                </p:cNvSpPr>
                <p:nvPr/>
              </p:nvSpPr>
              <p:spPr bwMode="auto">
                <a:xfrm>
                  <a:off x="6355938" y="5944670"/>
                  <a:ext cx="32142" cy="25703"/>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7" name="Freeform 100"/>
                <p:cNvSpPr>
                  <a:spLocks/>
                </p:cNvSpPr>
                <p:nvPr/>
              </p:nvSpPr>
              <p:spPr bwMode="auto">
                <a:xfrm>
                  <a:off x="6399262" y="5982548"/>
                  <a:ext cx="27951" cy="18940"/>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8" name="Freeform 108"/>
                <p:cNvSpPr>
                  <a:spLocks/>
                </p:cNvSpPr>
                <p:nvPr/>
              </p:nvSpPr>
              <p:spPr bwMode="auto">
                <a:xfrm>
                  <a:off x="6330782" y="6128649"/>
                  <a:ext cx="25155" cy="24350"/>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19" name="Freeform 109"/>
                <p:cNvSpPr>
                  <a:spLocks/>
                </p:cNvSpPr>
                <p:nvPr/>
              </p:nvSpPr>
              <p:spPr bwMode="auto">
                <a:xfrm>
                  <a:off x="6428610" y="6073185"/>
                  <a:ext cx="11181" cy="16233"/>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0" name="Freeform 110"/>
                <p:cNvSpPr>
                  <a:spLocks/>
                </p:cNvSpPr>
                <p:nvPr/>
              </p:nvSpPr>
              <p:spPr bwMode="auto">
                <a:xfrm>
                  <a:off x="5752207" y="5311564"/>
                  <a:ext cx="814758" cy="894194"/>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1" name="Freeform 112"/>
                <p:cNvSpPr>
                  <a:spLocks/>
                </p:cNvSpPr>
                <p:nvPr/>
              </p:nvSpPr>
              <p:spPr bwMode="auto">
                <a:xfrm>
                  <a:off x="6494294" y="5253395"/>
                  <a:ext cx="370345" cy="340904"/>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2" name="Freeform 113"/>
                <p:cNvSpPr>
                  <a:spLocks/>
                </p:cNvSpPr>
                <p:nvPr/>
              </p:nvSpPr>
              <p:spPr bwMode="auto">
                <a:xfrm>
                  <a:off x="6460754" y="5567242"/>
                  <a:ext cx="33542" cy="20292"/>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3" name="Freeform 115"/>
                <p:cNvSpPr>
                  <a:spLocks/>
                </p:cNvSpPr>
                <p:nvPr/>
              </p:nvSpPr>
              <p:spPr bwMode="auto">
                <a:xfrm>
                  <a:off x="5616648" y="4658168"/>
                  <a:ext cx="486339" cy="62363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4" name="Freeform 117"/>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5" name="Freeform 118"/>
                <p:cNvSpPr>
                  <a:spLocks/>
                </p:cNvSpPr>
                <p:nvPr/>
              </p:nvSpPr>
              <p:spPr bwMode="auto">
                <a:xfrm>
                  <a:off x="5750809" y="5122173"/>
                  <a:ext cx="213822" cy="223210"/>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6" name="Freeform 119"/>
                <p:cNvSpPr>
                  <a:spLocks/>
                </p:cNvSpPr>
                <p:nvPr/>
              </p:nvSpPr>
              <p:spPr bwMode="auto">
                <a:xfrm>
                  <a:off x="5822083" y="5264217"/>
                  <a:ext cx="289289" cy="252972"/>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7" name="Freeform 121"/>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8" name="Freeform 122"/>
                <p:cNvSpPr>
                  <a:spLocks/>
                </p:cNvSpPr>
                <p:nvPr/>
              </p:nvSpPr>
              <p:spPr bwMode="auto">
                <a:xfrm>
                  <a:off x="5668355" y="5222281"/>
                  <a:ext cx="225003" cy="461301"/>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29" name="Freeform 123"/>
                <p:cNvSpPr>
                  <a:spLocks/>
                </p:cNvSpPr>
                <p:nvPr/>
              </p:nvSpPr>
              <p:spPr bwMode="auto">
                <a:xfrm>
                  <a:off x="5567733" y="5078885"/>
                  <a:ext cx="234785" cy="266500"/>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0" name="Freeform 125"/>
                <p:cNvSpPr>
                  <a:spLocks/>
                </p:cNvSpPr>
                <p:nvPr/>
              </p:nvSpPr>
              <p:spPr bwMode="auto">
                <a:xfrm>
                  <a:off x="5257483" y="4808326"/>
                  <a:ext cx="440221" cy="424775"/>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1" name="Freeform 130"/>
                <p:cNvSpPr>
                  <a:spLocks noEditPoints="1"/>
                </p:cNvSpPr>
                <p:nvPr/>
              </p:nvSpPr>
              <p:spPr bwMode="auto">
                <a:xfrm>
                  <a:off x="5004530" y="4587823"/>
                  <a:ext cx="672210" cy="672337"/>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2" name="Freeform 131"/>
                <p:cNvSpPr>
                  <a:spLocks/>
                </p:cNvSpPr>
                <p:nvPr/>
              </p:nvSpPr>
              <p:spPr bwMode="auto">
                <a:xfrm>
                  <a:off x="5096766" y="4842147"/>
                  <a:ext cx="19566" cy="44643"/>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3" name="Freeform 132"/>
                <p:cNvSpPr>
                  <a:spLocks/>
                </p:cNvSpPr>
                <p:nvPr/>
              </p:nvSpPr>
              <p:spPr bwMode="auto">
                <a:xfrm>
                  <a:off x="5116332" y="4813738"/>
                  <a:ext cx="27951" cy="31114"/>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4" name="Freeform 133"/>
                <p:cNvSpPr>
                  <a:spLocks/>
                </p:cNvSpPr>
                <p:nvPr/>
              </p:nvSpPr>
              <p:spPr bwMode="auto">
                <a:xfrm>
                  <a:off x="5147078" y="4905728"/>
                  <a:ext cx="40529" cy="48700"/>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5" name="Freeform 134"/>
                <p:cNvSpPr>
                  <a:spLocks/>
                </p:cNvSpPr>
                <p:nvPr/>
              </p:nvSpPr>
              <p:spPr bwMode="auto">
                <a:xfrm>
                  <a:off x="5084190" y="4886789"/>
                  <a:ext cx="26555" cy="39231"/>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6" name="Freeform 135"/>
                <p:cNvSpPr>
                  <a:spLocks/>
                </p:cNvSpPr>
                <p:nvPr/>
              </p:nvSpPr>
              <p:spPr bwMode="auto">
                <a:xfrm>
                  <a:off x="5149874" y="4982838"/>
                  <a:ext cx="26555" cy="4193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7" name="Freeform 136"/>
                <p:cNvSpPr>
                  <a:spLocks/>
                </p:cNvSpPr>
                <p:nvPr/>
              </p:nvSpPr>
              <p:spPr bwMode="auto">
                <a:xfrm>
                  <a:off x="5177824" y="4990953"/>
                  <a:ext cx="33542" cy="32467"/>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8" name="Freeform 137"/>
                <p:cNvSpPr>
                  <a:spLocks/>
                </p:cNvSpPr>
                <p:nvPr/>
              </p:nvSpPr>
              <p:spPr bwMode="auto">
                <a:xfrm>
                  <a:off x="5237917" y="5059947"/>
                  <a:ext cx="15374" cy="12176"/>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39" name="Freeform 138"/>
                <p:cNvSpPr>
                  <a:spLocks/>
                </p:cNvSpPr>
                <p:nvPr/>
              </p:nvSpPr>
              <p:spPr bwMode="auto">
                <a:xfrm>
                  <a:off x="5335743" y="5111351"/>
                  <a:ext cx="43323" cy="20292"/>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0" name="Freeform 139"/>
                <p:cNvSpPr>
                  <a:spLocks/>
                </p:cNvSpPr>
                <p:nvPr/>
              </p:nvSpPr>
              <p:spPr bwMode="auto">
                <a:xfrm>
                  <a:off x="5328756" y="5137056"/>
                  <a:ext cx="75467" cy="20292"/>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1" name="Freeform 140"/>
                <p:cNvSpPr>
                  <a:spLocks/>
                </p:cNvSpPr>
                <p:nvPr/>
              </p:nvSpPr>
              <p:spPr bwMode="auto">
                <a:xfrm>
                  <a:off x="5359503" y="5172228"/>
                  <a:ext cx="50312" cy="17588"/>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2" name="Freeform 141"/>
                <p:cNvSpPr>
                  <a:spLocks/>
                </p:cNvSpPr>
                <p:nvPr/>
              </p:nvSpPr>
              <p:spPr bwMode="auto">
                <a:xfrm>
                  <a:off x="5430775" y="5206048"/>
                  <a:ext cx="51708" cy="18940"/>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3" name="Freeform 142"/>
                <p:cNvSpPr>
                  <a:spLocks/>
                </p:cNvSpPr>
                <p:nvPr/>
              </p:nvSpPr>
              <p:spPr bwMode="auto">
                <a:xfrm>
                  <a:off x="5411210" y="5161406"/>
                  <a:ext cx="68478" cy="36526"/>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4" name="Freeform 143"/>
                <p:cNvSpPr>
                  <a:spLocks/>
                </p:cNvSpPr>
                <p:nvPr/>
              </p:nvSpPr>
              <p:spPr bwMode="auto">
                <a:xfrm>
                  <a:off x="5478292" y="5180344"/>
                  <a:ext cx="95032" cy="79814"/>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5" name="Freeform 144"/>
                <p:cNvSpPr>
                  <a:spLocks/>
                </p:cNvSpPr>
                <p:nvPr/>
              </p:nvSpPr>
              <p:spPr bwMode="auto">
                <a:xfrm>
                  <a:off x="4950026" y="3880315"/>
                  <a:ext cx="684788" cy="384192"/>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46" name="Freeform 145"/>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7" name="Freeform 146"/>
                <p:cNvSpPr>
                  <a:spLocks/>
                </p:cNvSpPr>
                <p:nvPr/>
              </p:nvSpPr>
              <p:spPr bwMode="auto">
                <a:xfrm>
                  <a:off x="5337143" y="4272623"/>
                  <a:ext cx="732305" cy="457243"/>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48" name="Freeform 147"/>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49" name="Freeform 148"/>
                <p:cNvSpPr>
                  <a:spLocks/>
                </p:cNvSpPr>
                <p:nvPr/>
              </p:nvSpPr>
              <p:spPr bwMode="auto">
                <a:xfrm>
                  <a:off x="5015710" y="4551297"/>
                  <a:ext cx="329816" cy="228622"/>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0" name="Freeform 149"/>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1" name="Freeform 150"/>
                <p:cNvSpPr>
                  <a:spLocks/>
                </p:cNvSpPr>
                <p:nvPr/>
              </p:nvSpPr>
              <p:spPr bwMode="auto">
                <a:xfrm>
                  <a:off x="5405620" y="4118405"/>
                  <a:ext cx="617707" cy="301673"/>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2" name="Freeform 151"/>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3" name="Freeform 152"/>
                <p:cNvSpPr>
                  <a:spLocks/>
                </p:cNvSpPr>
                <p:nvPr/>
              </p:nvSpPr>
              <p:spPr bwMode="auto">
                <a:xfrm>
                  <a:off x="4604838" y="4194162"/>
                  <a:ext cx="831529" cy="420718"/>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4" name="Freeform 153"/>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5" name="Freeform 154"/>
                <p:cNvSpPr>
                  <a:spLocks/>
                </p:cNvSpPr>
                <p:nvPr/>
              </p:nvSpPr>
              <p:spPr bwMode="auto">
                <a:xfrm>
                  <a:off x="4595055" y="4418724"/>
                  <a:ext cx="26555" cy="4599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6" name="Freeform 158"/>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7" name="Freeform 159"/>
                <p:cNvSpPr>
                  <a:spLocks/>
                </p:cNvSpPr>
                <p:nvPr/>
              </p:nvSpPr>
              <p:spPr bwMode="auto">
                <a:xfrm>
                  <a:off x="4258251" y="3907369"/>
                  <a:ext cx="74069" cy="110928"/>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8" name="Freeform 160"/>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59" name="Freeform 161"/>
                <p:cNvSpPr>
                  <a:spLocks/>
                </p:cNvSpPr>
                <p:nvPr/>
              </p:nvSpPr>
              <p:spPr bwMode="auto">
                <a:xfrm>
                  <a:off x="3980142" y="3676044"/>
                  <a:ext cx="350780" cy="328728"/>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3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0" name="Freeform 183"/>
                <p:cNvSpPr>
                  <a:spLocks noEditPoints="1"/>
                </p:cNvSpPr>
                <p:nvPr/>
              </p:nvSpPr>
              <p:spPr bwMode="auto">
                <a:xfrm>
                  <a:off x="4230302" y="4470129"/>
                  <a:ext cx="1336037" cy="1673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61" name="Freeform 184"/>
                <p:cNvSpPr>
                  <a:spLocks/>
                </p:cNvSpPr>
                <p:nvPr/>
              </p:nvSpPr>
              <p:spPr bwMode="auto">
                <a:xfrm>
                  <a:off x="4713845" y="6074537"/>
                  <a:ext cx="18168" cy="17588"/>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2" name="Freeform 188"/>
                <p:cNvSpPr>
                  <a:spLocks/>
                </p:cNvSpPr>
                <p:nvPr/>
              </p:nvSpPr>
              <p:spPr bwMode="auto">
                <a:xfrm>
                  <a:off x="4848007" y="4973367"/>
                  <a:ext cx="29349" cy="28409"/>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3" name="Freeform 201"/>
                <p:cNvSpPr>
                  <a:spLocks/>
                </p:cNvSpPr>
                <p:nvPr/>
              </p:nvSpPr>
              <p:spPr bwMode="auto">
                <a:xfrm>
                  <a:off x="3165384" y="2771027"/>
                  <a:ext cx="222207" cy="239444"/>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grpSp>
              <p:nvGrpSpPr>
                <p:cNvPr id="164" name="Group 163"/>
                <p:cNvGrpSpPr/>
                <p:nvPr/>
              </p:nvGrpSpPr>
              <p:grpSpPr>
                <a:xfrm>
                  <a:off x="3362436" y="2344899"/>
                  <a:ext cx="504507" cy="715625"/>
                  <a:chOff x="3534931" y="1977469"/>
                  <a:chExt cx="466948" cy="662349"/>
                </a:xfrm>
              </p:grpSpPr>
              <p:sp>
                <p:nvSpPr>
                  <p:cNvPr id="188" name="Freeform 197"/>
                  <p:cNvSpPr>
                    <a:spLocks/>
                  </p:cNvSpPr>
                  <p:nvPr/>
                </p:nvSpPr>
                <p:spPr bwMode="auto">
                  <a:xfrm>
                    <a:off x="3957901" y="1977469"/>
                    <a:ext cx="43978" cy="42570"/>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9" name="Freeform 199"/>
                  <p:cNvSpPr>
                    <a:spLocks/>
                  </p:cNvSpPr>
                  <p:nvPr/>
                </p:nvSpPr>
                <p:spPr bwMode="auto">
                  <a:xfrm>
                    <a:off x="3943672" y="2008770"/>
                    <a:ext cx="19403" cy="16278"/>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0" name="Freeform 202"/>
                  <p:cNvSpPr>
                    <a:spLocks/>
                  </p:cNvSpPr>
                  <p:nvPr/>
                </p:nvSpPr>
                <p:spPr bwMode="auto">
                  <a:xfrm>
                    <a:off x="3599606" y="2598499"/>
                    <a:ext cx="50447" cy="4131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1" name="Freeform 203"/>
                  <p:cNvSpPr>
                    <a:spLocks/>
                  </p:cNvSpPr>
                  <p:nvPr/>
                </p:nvSpPr>
                <p:spPr bwMode="auto">
                  <a:xfrm>
                    <a:off x="3607366" y="1987485"/>
                    <a:ext cx="109946" cy="85141"/>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2" name="Freeform 204"/>
                  <p:cNvSpPr>
                    <a:spLocks/>
                  </p:cNvSpPr>
                  <p:nvPr/>
                </p:nvSpPr>
                <p:spPr bwMode="auto">
                  <a:xfrm>
                    <a:off x="3567269" y="2068869"/>
                    <a:ext cx="29750" cy="21286"/>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3" name="Freeform 206"/>
                  <p:cNvSpPr>
                    <a:spLocks/>
                  </p:cNvSpPr>
                  <p:nvPr/>
                </p:nvSpPr>
                <p:spPr bwMode="auto">
                  <a:xfrm>
                    <a:off x="3560801" y="2096415"/>
                    <a:ext cx="21989" cy="15025"/>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4" name="Freeform 207"/>
                  <p:cNvSpPr>
                    <a:spLocks/>
                  </p:cNvSpPr>
                  <p:nvPr/>
                </p:nvSpPr>
                <p:spPr bwMode="auto">
                  <a:xfrm>
                    <a:off x="3550453" y="2117701"/>
                    <a:ext cx="14229" cy="30050"/>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5" name="Freeform 208"/>
                  <p:cNvSpPr>
                    <a:spLocks/>
                  </p:cNvSpPr>
                  <p:nvPr/>
                </p:nvSpPr>
                <p:spPr bwMode="auto">
                  <a:xfrm>
                    <a:off x="3616421" y="2093911"/>
                    <a:ext cx="65968" cy="101418"/>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6" name="Freeform 209"/>
                  <p:cNvSpPr>
                    <a:spLocks/>
                  </p:cNvSpPr>
                  <p:nvPr/>
                </p:nvSpPr>
                <p:spPr bwMode="auto">
                  <a:xfrm>
                    <a:off x="3582790" y="2235396"/>
                    <a:ext cx="56913" cy="60100"/>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7" name="Freeform 210"/>
                  <p:cNvSpPr>
                    <a:spLocks/>
                  </p:cNvSpPr>
                  <p:nvPr/>
                </p:nvSpPr>
                <p:spPr bwMode="auto">
                  <a:xfrm>
                    <a:off x="3534931" y="2338066"/>
                    <a:ext cx="41391" cy="4131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8" name="Freeform 211"/>
                  <p:cNvSpPr>
                    <a:spLocks/>
                  </p:cNvSpPr>
                  <p:nvPr/>
                </p:nvSpPr>
                <p:spPr bwMode="auto">
                  <a:xfrm>
                    <a:off x="3585378" y="2325546"/>
                    <a:ext cx="31044" cy="36310"/>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9" name="Freeform 212"/>
                  <p:cNvSpPr>
                    <a:spLocks/>
                  </p:cNvSpPr>
                  <p:nvPr/>
                </p:nvSpPr>
                <p:spPr bwMode="auto">
                  <a:xfrm>
                    <a:off x="3577617" y="2340571"/>
                    <a:ext cx="62087" cy="92654"/>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00" name="Freeform 213"/>
                  <p:cNvSpPr>
                    <a:spLocks/>
                  </p:cNvSpPr>
                  <p:nvPr/>
                </p:nvSpPr>
                <p:spPr bwMode="auto">
                  <a:xfrm>
                    <a:off x="3628062" y="2395662"/>
                    <a:ext cx="11642" cy="3255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01" name="Freeform 214"/>
                  <p:cNvSpPr>
                    <a:spLocks/>
                  </p:cNvSpPr>
                  <p:nvPr/>
                </p:nvSpPr>
                <p:spPr bwMode="auto">
                  <a:xfrm>
                    <a:off x="3647465" y="2338066"/>
                    <a:ext cx="32338" cy="37562"/>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grpSp>
            <p:sp>
              <p:nvSpPr>
                <p:cNvPr id="165" name="Freeform 217"/>
                <p:cNvSpPr>
                  <a:spLocks/>
                </p:cNvSpPr>
                <p:nvPr/>
              </p:nvSpPr>
              <p:spPr bwMode="auto">
                <a:xfrm>
                  <a:off x="3387591" y="3796440"/>
                  <a:ext cx="16770" cy="18940"/>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6" name="Freeform 224"/>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7" name="Freeform 225"/>
                <p:cNvSpPr>
                  <a:spLocks/>
                </p:cNvSpPr>
                <p:nvPr/>
              </p:nvSpPr>
              <p:spPr bwMode="auto">
                <a:xfrm>
                  <a:off x="2782463" y="2777791"/>
                  <a:ext cx="515688" cy="510002"/>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8" name="Freeform 229"/>
                <p:cNvSpPr>
                  <a:spLocks/>
                </p:cNvSpPr>
                <p:nvPr/>
              </p:nvSpPr>
              <p:spPr bwMode="auto">
                <a:xfrm>
                  <a:off x="3361038" y="4351085"/>
                  <a:ext cx="16770" cy="40583"/>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9" name="Freeform 230"/>
                <p:cNvSpPr>
                  <a:spLocks/>
                </p:cNvSpPr>
                <p:nvPr/>
              </p:nvSpPr>
              <p:spPr bwMode="auto">
                <a:xfrm>
                  <a:off x="3356846" y="4317266"/>
                  <a:ext cx="30746" cy="17588"/>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grpSp>
              <p:nvGrpSpPr>
                <p:cNvPr id="170" name="Group 169"/>
                <p:cNvGrpSpPr/>
                <p:nvPr/>
              </p:nvGrpSpPr>
              <p:grpSpPr>
                <a:xfrm>
                  <a:off x="2276558" y="1065159"/>
                  <a:ext cx="3730000" cy="4895744"/>
                  <a:chOff x="2529894" y="793003"/>
                  <a:chExt cx="3452310" cy="4531267"/>
                </a:xfrm>
              </p:grpSpPr>
              <p:sp>
                <p:nvSpPr>
                  <p:cNvPr id="180" name="Freeform 179"/>
                  <p:cNvSpPr>
                    <a:spLocks/>
                  </p:cNvSpPr>
                  <p:nvPr/>
                </p:nvSpPr>
                <p:spPr bwMode="auto">
                  <a:xfrm>
                    <a:off x="4740267" y="2398135"/>
                    <a:ext cx="278099" cy="430715"/>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1" name="Freeform 180"/>
                  <p:cNvSpPr>
                    <a:spLocks/>
                  </p:cNvSpPr>
                  <p:nvPr/>
                </p:nvSpPr>
                <p:spPr bwMode="auto">
                  <a:xfrm>
                    <a:off x="5054775" y="793003"/>
                    <a:ext cx="927429" cy="197828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2" name="Freeform 71"/>
                  <p:cNvSpPr>
                    <a:spLocks noEditPoints="1"/>
                  </p:cNvSpPr>
                  <p:nvPr/>
                </p:nvSpPr>
                <p:spPr bwMode="auto">
                  <a:xfrm>
                    <a:off x="4409326" y="2777545"/>
                    <a:ext cx="873102" cy="1128122"/>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3" name="Freeform 154"/>
                  <p:cNvSpPr>
                    <a:spLocks/>
                  </p:cNvSpPr>
                  <p:nvPr/>
                </p:nvSpPr>
                <p:spPr bwMode="auto">
                  <a:xfrm>
                    <a:off x="4278685" y="3802997"/>
                    <a:ext cx="483763" cy="286726"/>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4" name="Freeform 156"/>
                  <p:cNvSpPr>
                    <a:spLocks/>
                  </p:cNvSpPr>
                  <p:nvPr/>
                </p:nvSpPr>
                <p:spPr bwMode="auto">
                  <a:xfrm>
                    <a:off x="4184260" y="2974122"/>
                    <a:ext cx="407448" cy="360598"/>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5" name="Freeform 189"/>
                  <p:cNvSpPr>
                    <a:spLocks/>
                  </p:cNvSpPr>
                  <p:nvPr/>
                </p:nvSpPr>
                <p:spPr bwMode="auto">
                  <a:xfrm>
                    <a:off x="4338186" y="3944481"/>
                    <a:ext cx="1236571" cy="1379789"/>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6" name="Freeform 226"/>
                  <p:cNvSpPr>
                    <a:spLocks noEditPoints="1"/>
                  </p:cNvSpPr>
                  <p:nvPr/>
                </p:nvSpPr>
                <p:spPr bwMode="auto">
                  <a:xfrm>
                    <a:off x="3268474" y="3228294"/>
                    <a:ext cx="1324527" cy="1522526"/>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7" name="Freeform 234"/>
                  <p:cNvSpPr>
                    <a:spLocks noEditPoints="1"/>
                  </p:cNvSpPr>
                  <p:nvPr/>
                </p:nvSpPr>
                <p:spPr bwMode="auto">
                  <a:xfrm>
                    <a:off x="2529894" y="3938221"/>
                    <a:ext cx="1439648" cy="1190725"/>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grpSp>
            <p:sp>
              <p:nvSpPr>
                <p:cNvPr id="171" name="Freeform 235"/>
                <p:cNvSpPr>
                  <a:spLocks/>
                </p:cNvSpPr>
                <p:nvPr/>
              </p:nvSpPr>
              <p:spPr bwMode="auto">
                <a:xfrm>
                  <a:off x="3429517" y="5569948"/>
                  <a:ext cx="23757" cy="18940"/>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72" name="Freeform 236"/>
                <p:cNvSpPr>
                  <a:spLocks/>
                </p:cNvSpPr>
                <p:nvPr/>
              </p:nvSpPr>
              <p:spPr bwMode="auto">
                <a:xfrm>
                  <a:off x="3404362" y="5495544"/>
                  <a:ext cx="64286" cy="51406"/>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73" name="Freeform 237"/>
                <p:cNvSpPr>
                  <a:spLocks/>
                </p:cNvSpPr>
                <p:nvPr/>
              </p:nvSpPr>
              <p:spPr bwMode="auto">
                <a:xfrm>
                  <a:off x="3567873" y="5426553"/>
                  <a:ext cx="139753" cy="93343"/>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74" name="Freeform 238"/>
                <p:cNvSpPr>
                  <a:spLocks/>
                </p:cNvSpPr>
                <p:nvPr/>
              </p:nvSpPr>
              <p:spPr bwMode="auto">
                <a:xfrm>
                  <a:off x="3757936" y="5418435"/>
                  <a:ext cx="74069" cy="56818"/>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75" name="Freeform 240"/>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76" name="Freeform 241"/>
                <p:cNvSpPr>
                  <a:spLocks/>
                </p:cNvSpPr>
                <p:nvPr/>
              </p:nvSpPr>
              <p:spPr bwMode="auto">
                <a:xfrm>
                  <a:off x="2071121" y="4691989"/>
                  <a:ext cx="540844" cy="777855"/>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77" name="Freeform 242"/>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78" name="Freeform 243"/>
                <p:cNvSpPr>
                  <a:spLocks/>
                </p:cNvSpPr>
                <p:nvPr/>
              </p:nvSpPr>
              <p:spPr bwMode="auto">
                <a:xfrm>
                  <a:off x="3544114" y="4953075"/>
                  <a:ext cx="51708" cy="43290"/>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79" name="Freeform 178"/>
                <p:cNvSpPr>
                  <a:spLocks noChangeAspect="1"/>
                </p:cNvSpPr>
                <p:nvPr/>
              </p:nvSpPr>
              <p:spPr>
                <a:xfrm>
                  <a:off x="2907412" y="1338693"/>
                  <a:ext cx="660461" cy="469594"/>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grpSp>
          <p:grpSp>
            <p:nvGrpSpPr>
              <p:cNvPr id="14" name="Group 13"/>
              <p:cNvGrpSpPr/>
              <p:nvPr/>
            </p:nvGrpSpPr>
            <p:grpSpPr>
              <a:xfrm>
                <a:off x="1215577" y="2482746"/>
                <a:ext cx="3462088" cy="3828313"/>
                <a:chOff x="1215577" y="2482746"/>
                <a:chExt cx="3462088" cy="3828313"/>
              </a:xfrm>
            </p:grpSpPr>
            <p:sp>
              <p:nvSpPr>
                <p:cNvPr id="15" name="Freeform 89"/>
                <p:cNvSpPr>
                  <a:spLocks/>
                </p:cNvSpPr>
                <p:nvPr/>
              </p:nvSpPr>
              <p:spPr bwMode="auto">
                <a:xfrm>
                  <a:off x="4332860" y="6274533"/>
                  <a:ext cx="27951" cy="36526"/>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F5912C"/>
                </a:solidFill>
                <a:ln w="3175">
                  <a:noFill/>
                  <a:headEnd/>
                  <a:tailEnd/>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1028153">
                    <a:defRPr/>
                  </a:pPr>
                  <a:endParaRPr lang="en-US" sz="3200">
                    <a:solidFill>
                      <a:prstClr val="black"/>
                    </a:solidFill>
                    <a:latin typeface="Calibri"/>
                  </a:endParaRPr>
                </a:p>
              </p:txBody>
            </p:sp>
            <p:sp>
              <p:nvSpPr>
                <p:cNvPr id="16" name="Connector 15"/>
                <p:cNvSpPr/>
                <p:nvPr/>
              </p:nvSpPr>
              <p:spPr>
                <a:xfrm>
                  <a:off x="4168102" y="381187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7" name="Connector 16"/>
                <p:cNvSpPr/>
                <p:nvPr/>
              </p:nvSpPr>
              <p:spPr>
                <a:xfrm>
                  <a:off x="4218581" y="39326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8" name="Connector 17"/>
                <p:cNvSpPr/>
                <p:nvPr/>
              </p:nvSpPr>
              <p:spPr>
                <a:xfrm>
                  <a:off x="3987370" y="41612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19" name="Connector 18"/>
                <p:cNvSpPr/>
                <p:nvPr/>
              </p:nvSpPr>
              <p:spPr>
                <a:xfrm>
                  <a:off x="3702046" y="397669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0" name="Connector 19"/>
                <p:cNvSpPr/>
                <p:nvPr/>
              </p:nvSpPr>
              <p:spPr>
                <a:xfrm>
                  <a:off x="4586059" y="281563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1" name="Connector 20"/>
                <p:cNvSpPr/>
                <p:nvPr/>
              </p:nvSpPr>
              <p:spPr>
                <a:xfrm>
                  <a:off x="4427785" y="264998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2" name="Connector 21"/>
                <p:cNvSpPr/>
                <p:nvPr/>
              </p:nvSpPr>
              <p:spPr>
                <a:xfrm>
                  <a:off x="4175227" y="453610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3" name="Connector 22"/>
                <p:cNvSpPr/>
                <p:nvPr/>
              </p:nvSpPr>
              <p:spPr>
                <a:xfrm>
                  <a:off x="3941217" y="461658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4" name="Connector 23"/>
                <p:cNvSpPr/>
                <p:nvPr/>
              </p:nvSpPr>
              <p:spPr>
                <a:xfrm>
                  <a:off x="3883401" y="459965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5" name="Connector 24"/>
                <p:cNvSpPr/>
                <p:nvPr/>
              </p:nvSpPr>
              <p:spPr>
                <a:xfrm>
                  <a:off x="3430957" y="413056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6" name="Connector 25"/>
                <p:cNvSpPr/>
                <p:nvPr/>
              </p:nvSpPr>
              <p:spPr>
                <a:xfrm>
                  <a:off x="3041249" y="4432642"/>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7" name="Connector 26"/>
                <p:cNvSpPr/>
                <p:nvPr/>
              </p:nvSpPr>
              <p:spPr>
                <a:xfrm>
                  <a:off x="2605209" y="393879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8" name="Connector 27"/>
                <p:cNvSpPr/>
                <p:nvPr/>
              </p:nvSpPr>
              <p:spPr>
                <a:xfrm>
                  <a:off x="3074180" y="35878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29" name="Connector 28"/>
                <p:cNvSpPr/>
                <p:nvPr/>
              </p:nvSpPr>
              <p:spPr>
                <a:xfrm>
                  <a:off x="3780835" y="257012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0" name="Connector 29"/>
                <p:cNvSpPr/>
                <p:nvPr/>
              </p:nvSpPr>
              <p:spPr>
                <a:xfrm>
                  <a:off x="3389139" y="3207677"/>
                  <a:ext cx="93935" cy="9360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1" name="Connector 30"/>
                <p:cNvSpPr/>
                <p:nvPr/>
              </p:nvSpPr>
              <p:spPr>
                <a:xfrm>
                  <a:off x="3250786" y="326372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2" name="Connector 31"/>
                <p:cNvSpPr/>
                <p:nvPr/>
              </p:nvSpPr>
              <p:spPr>
                <a:xfrm>
                  <a:off x="3096193" y="312086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3" name="Connector 32"/>
                <p:cNvSpPr/>
                <p:nvPr/>
              </p:nvSpPr>
              <p:spPr>
                <a:xfrm>
                  <a:off x="3287357" y="261518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4" name="Connector 33"/>
                <p:cNvSpPr/>
                <p:nvPr/>
              </p:nvSpPr>
              <p:spPr>
                <a:xfrm>
                  <a:off x="3239165" y="248274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5" name="Connector 34"/>
                <p:cNvSpPr/>
                <p:nvPr/>
              </p:nvSpPr>
              <p:spPr>
                <a:xfrm>
                  <a:off x="2190613" y="417580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6" name="Connector 35"/>
                <p:cNvSpPr/>
                <p:nvPr/>
              </p:nvSpPr>
              <p:spPr>
                <a:xfrm>
                  <a:off x="2134831" y="413900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7" name="Connector 36"/>
                <p:cNvSpPr/>
                <p:nvPr/>
              </p:nvSpPr>
              <p:spPr>
                <a:xfrm>
                  <a:off x="1215577" y="490833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8" name="Connector 37"/>
                <p:cNvSpPr/>
                <p:nvPr/>
              </p:nvSpPr>
              <p:spPr>
                <a:xfrm>
                  <a:off x="1868911" y="3558134"/>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39" name="Connector 38"/>
                <p:cNvSpPr/>
                <p:nvPr/>
              </p:nvSpPr>
              <p:spPr>
                <a:xfrm>
                  <a:off x="1786187" y="3582123"/>
                  <a:ext cx="94938" cy="86766"/>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0" name="Connector 39"/>
                <p:cNvSpPr/>
                <p:nvPr/>
              </p:nvSpPr>
              <p:spPr>
                <a:xfrm>
                  <a:off x="1864162" y="3295673"/>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1" name="Connector 40"/>
                <p:cNvSpPr/>
                <p:nvPr/>
              </p:nvSpPr>
              <p:spPr>
                <a:xfrm>
                  <a:off x="1768797" y="333333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2" name="Connector 41"/>
                <p:cNvSpPr/>
                <p:nvPr/>
              </p:nvSpPr>
              <p:spPr>
                <a:xfrm>
                  <a:off x="3274010" y="484907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3" name="Connector 42"/>
                <p:cNvSpPr/>
                <p:nvPr/>
              </p:nvSpPr>
              <p:spPr>
                <a:xfrm>
                  <a:off x="3097166" y="5428966"/>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4" name="Connector 43"/>
                <p:cNvSpPr/>
                <p:nvPr/>
              </p:nvSpPr>
              <p:spPr>
                <a:xfrm>
                  <a:off x="3353049" y="6198499"/>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5" name="Connector 44"/>
                <p:cNvSpPr/>
                <p:nvPr/>
              </p:nvSpPr>
              <p:spPr>
                <a:xfrm>
                  <a:off x="3052894" y="4902821"/>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6" name="Connector 45"/>
                <p:cNvSpPr/>
                <p:nvPr/>
              </p:nvSpPr>
              <p:spPr>
                <a:xfrm>
                  <a:off x="2732806" y="4837765"/>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sp>
              <p:nvSpPr>
                <p:cNvPr id="47" name="Connector 46"/>
                <p:cNvSpPr/>
                <p:nvPr/>
              </p:nvSpPr>
              <p:spPr>
                <a:xfrm>
                  <a:off x="2646510" y="4531398"/>
                  <a:ext cx="91606" cy="89773"/>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grpSp>
        </p:grpSp>
        <p:sp>
          <p:nvSpPr>
            <p:cNvPr id="10" name="Connector 9"/>
            <p:cNvSpPr/>
            <p:nvPr/>
          </p:nvSpPr>
          <p:spPr>
            <a:xfrm>
              <a:off x="4761063" y="2479622"/>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algn="ctr" defTabSz="1028075">
                <a:defRPr/>
              </a:pPr>
              <a:endParaRPr lang="en-US">
                <a:solidFill>
                  <a:prstClr val="white"/>
                </a:solidFill>
                <a:latin typeface="Calibri"/>
              </a:endParaRPr>
            </a:p>
          </p:txBody>
        </p:sp>
        <p:sp>
          <p:nvSpPr>
            <p:cNvPr id="11" name="Connector 10"/>
            <p:cNvSpPr/>
            <p:nvPr/>
          </p:nvSpPr>
          <p:spPr>
            <a:xfrm>
              <a:off x="4583109" y="4793708"/>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2815" tIns="51410" rIns="102815" bIns="51410" rtlCol="0" anchor="ctr"/>
            <a:lstStyle/>
            <a:p>
              <a:pPr algn="ctr" defTabSz="1028075">
                <a:defRPr/>
              </a:pPr>
              <a:endParaRPr lang="en-US">
                <a:solidFill>
                  <a:prstClr val="white"/>
                </a:solidFill>
                <a:latin typeface="Calibri"/>
              </a:endParaRPr>
            </a:p>
          </p:txBody>
        </p:sp>
        <p:sp>
          <p:nvSpPr>
            <p:cNvPr id="12" name="TextBox 11"/>
            <p:cNvSpPr txBox="1"/>
            <p:nvPr/>
          </p:nvSpPr>
          <p:spPr>
            <a:xfrm>
              <a:off x="3819385" y="5742549"/>
              <a:ext cx="238536" cy="437355"/>
            </a:xfrm>
            <a:prstGeom prst="rect">
              <a:avLst/>
            </a:prstGeom>
            <a:noFill/>
          </p:spPr>
          <p:txBody>
            <a:bodyPr wrap="none" lIns="102815" tIns="51410" rIns="102815" bIns="51410" rtlCol="0">
              <a:spAutoFit/>
            </a:bodyPr>
            <a:lstStyle/>
            <a:p>
              <a:pPr defTabSz="1028075">
                <a:defRPr/>
              </a:pPr>
              <a:endParaRPr lang="en-US" dirty="0">
                <a:solidFill>
                  <a:prstClr val="black"/>
                </a:solidFill>
                <a:latin typeface="Calibri"/>
              </a:endParaRPr>
            </a:p>
          </p:txBody>
        </p:sp>
      </p:grpSp>
      <p:sp>
        <p:nvSpPr>
          <p:cNvPr id="202" name="Connector 201"/>
          <p:cNvSpPr/>
          <p:nvPr/>
        </p:nvSpPr>
        <p:spPr>
          <a:xfrm>
            <a:off x="6346991" y="3402137"/>
            <a:ext cx="96592" cy="96805"/>
          </a:xfrm>
          <a:prstGeom prst="flowChartConnector">
            <a:avLst/>
          </a:prstGeom>
          <a:solidFill>
            <a:srgbClr val="F5912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28075">
              <a:defRPr/>
            </a:pPr>
            <a:endParaRPr lang="en-US">
              <a:solidFill>
                <a:prstClr val="white"/>
              </a:solidFill>
              <a:latin typeface="Calibri"/>
            </a:endParaRPr>
          </a:p>
        </p:txBody>
      </p:sp>
      <p:pic>
        <p:nvPicPr>
          <p:cNvPr id="203" name="Picture 202" descr="IMG_456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8068861" y="3806272"/>
            <a:ext cx="3643521" cy="2732641"/>
          </a:xfrm>
          <a:prstGeom prst="rect">
            <a:avLst/>
          </a:prstGeom>
          <a:ln>
            <a:noFill/>
          </a:ln>
          <a:effectLst>
            <a:outerShdw blurRad="292100" dist="139700" dir="2700000" algn="tl" rotWithShape="0">
              <a:srgbClr val="333333">
                <a:alpha val="65000"/>
              </a:srgbClr>
            </a:outerShdw>
          </a:effectLst>
        </p:spPr>
      </p:pic>
      <p:pic>
        <p:nvPicPr>
          <p:cNvPr id="204" name="Picture 203"/>
          <p:cNvPicPr/>
          <p:nvPr/>
        </p:nvPicPr>
        <p:blipFill>
          <a:blip r:embed="rId3" cstate="screen">
            <a:extLst>
              <a:ext uri="{28A0092B-C50C-407E-A947-70E740481C1C}">
                <a14:useLocalDpi xmlns:a14="http://schemas.microsoft.com/office/drawing/2010/main"/>
              </a:ext>
            </a:extLst>
          </a:blip>
          <a:stretch>
            <a:fillRect/>
          </a:stretch>
        </p:blipFill>
        <p:spPr bwMode="auto">
          <a:xfrm>
            <a:off x="925080" y="1079805"/>
            <a:ext cx="3099209" cy="2602519"/>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pic>
        <p:nvPicPr>
          <p:cNvPr id="205" name="Picture 20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4862" y="2703918"/>
            <a:ext cx="3900853" cy="2603783"/>
          </a:xfrm>
          <a:prstGeom prst="rect">
            <a:avLst/>
          </a:prstGeom>
        </p:spPr>
      </p:pic>
    </p:spTree>
    <p:extLst>
      <p:ext uri="{BB962C8B-B14F-4D97-AF65-F5344CB8AC3E}">
        <p14:creationId xmlns:p14="http://schemas.microsoft.com/office/powerpoint/2010/main" val="34620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9840417" y="6400425"/>
            <a:ext cx="370385" cy="276977"/>
          </a:xfrm>
          <a:prstGeom prst="rect">
            <a:avLst/>
          </a:prstGeom>
        </p:spPr>
        <p:txBody>
          <a:bodyPr/>
          <a:lstStyle/>
          <a:p>
            <a:pPr>
              <a:defRPr/>
            </a:pPr>
            <a:fld id="{551115BC-487E-4422-894C-CB7CD3E79223}" type="slidenum">
              <a:rPr lang="sv-SE" b="1">
                <a:solidFill>
                  <a:srgbClr val="FFFFFF"/>
                </a:solidFill>
                <a:latin typeface="Calibri"/>
              </a:rPr>
              <a:pPr>
                <a:defRPr/>
              </a:pPr>
              <a:t>14</a:t>
            </a:fld>
            <a:endParaRPr lang="sv-SE" b="1" dirty="0">
              <a:solidFill>
                <a:srgbClr val="FFFFFF"/>
              </a:solidFill>
              <a:latin typeface="Calibri"/>
            </a:endParaRPr>
          </a:p>
        </p:txBody>
      </p:sp>
      <p:pic>
        <p:nvPicPr>
          <p:cNvPr id="5" name="Picture 4"/>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55443" y="-26339"/>
            <a:ext cx="12247441" cy="7086705"/>
          </a:xfrm>
          <a:prstGeom prst="rect">
            <a:avLst/>
          </a:prstGeom>
        </p:spPr>
      </p:pic>
      <p:pic>
        <p:nvPicPr>
          <p:cNvPr id="90" name="Picture 89"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3130" y="3798453"/>
            <a:ext cx="1779254" cy="404961"/>
          </a:xfrm>
          <a:prstGeom prst="rect">
            <a:avLst/>
          </a:prstGeom>
        </p:spPr>
      </p:pic>
      <p:pic>
        <p:nvPicPr>
          <p:cNvPr id="92" name="Picture 91"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623582" y="1876377"/>
            <a:ext cx="1179594" cy="404961"/>
          </a:xfrm>
          <a:prstGeom prst="rect">
            <a:avLst/>
          </a:prstGeom>
        </p:spPr>
      </p:pic>
      <p:pic>
        <p:nvPicPr>
          <p:cNvPr id="95" name="Picture 94"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0949508" y="2095471"/>
            <a:ext cx="1179594" cy="404961"/>
          </a:xfrm>
          <a:prstGeom prst="rect">
            <a:avLst/>
          </a:prstGeom>
        </p:spPr>
      </p:pic>
      <p:pic>
        <p:nvPicPr>
          <p:cNvPr id="96" name="Picture 95"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81737" y="1631383"/>
            <a:ext cx="612372" cy="571445"/>
          </a:xfrm>
          <a:prstGeom prst="rect">
            <a:avLst/>
          </a:prstGeom>
        </p:spPr>
      </p:pic>
      <p:pic>
        <p:nvPicPr>
          <p:cNvPr id="97" name="Picture 96" descr="ess-superconductores.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70038" y="1246220"/>
            <a:ext cx="1012584" cy="404961"/>
          </a:xfrm>
          <a:prstGeom prst="rect">
            <a:avLst/>
          </a:prstGeom>
        </p:spPr>
      </p:pic>
      <p:pic>
        <p:nvPicPr>
          <p:cNvPr id="98" name="Picture 97" descr="Danmarks_Tekniske_Universitet_(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2680" y="1042621"/>
            <a:ext cx="428660" cy="582874"/>
          </a:xfrm>
          <a:prstGeom prst="rect">
            <a:avLst/>
          </a:prstGeom>
          <a:solidFill>
            <a:srgbClr val="FFFFFF"/>
          </a:solidFill>
        </p:spPr>
      </p:pic>
      <p:pic>
        <p:nvPicPr>
          <p:cNvPr id="100" name="Picture 99"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22449" y="1812342"/>
            <a:ext cx="1277096" cy="404961"/>
          </a:xfrm>
          <a:prstGeom prst="rect">
            <a:avLst/>
          </a:prstGeom>
          <a:solidFill>
            <a:srgbClr val="FFFFFF"/>
          </a:solidFill>
        </p:spPr>
      </p:pic>
      <p:pic>
        <p:nvPicPr>
          <p:cNvPr id="102" name="Picture 101"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78650" y="4726585"/>
            <a:ext cx="1779254" cy="404961"/>
          </a:xfrm>
          <a:prstGeom prst="rect">
            <a:avLst/>
          </a:prstGeom>
        </p:spPr>
      </p:pic>
      <p:pic>
        <p:nvPicPr>
          <p:cNvPr id="104" name="Picture 103" descr="logo-cnr.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36239" y="4163477"/>
            <a:ext cx="1245290" cy="404961"/>
          </a:xfrm>
          <a:prstGeom prst="rect">
            <a:avLst/>
          </a:prstGeom>
        </p:spPr>
      </p:pic>
      <p:pic>
        <p:nvPicPr>
          <p:cNvPr id="105" name="Picture 104" descr="PSI-Logo.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52897" y="5452931"/>
            <a:ext cx="1215100" cy="404961"/>
          </a:xfrm>
          <a:prstGeom prst="rect">
            <a:avLst/>
          </a:prstGeom>
        </p:spPr>
      </p:pic>
      <p:pic>
        <p:nvPicPr>
          <p:cNvPr id="106" name="Picture 105" descr="aulogo.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803845" y="2604468"/>
            <a:ext cx="1093876" cy="404961"/>
          </a:xfrm>
          <a:prstGeom prst="rect">
            <a:avLst/>
          </a:prstGeom>
        </p:spPr>
      </p:pic>
      <p:pic>
        <p:nvPicPr>
          <p:cNvPr id="108" name="Picture 107" descr="Macintosh HD:Users:helenebjorkman:Desktop:ESS_Logo_Frugal_Blue_RGB.jpe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60328" y="114637"/>
            <a:ext cx="863240" cy="431958"/>
          </a:xfrm>
          <a:prstGeom prst="rect">
            <a:avLst/>
          </a:prstGeom>
          <a:noFill/>
          <a:ln>
            <a:noFill/>
          </a:ln>
        </p:spPr>
      </p:pic>
      <p:grpSp>
        <p:nvGrpSpPr>
          <p:cNvPr id="14" name="Group 13"/>
          <p:cNvGrpSpPr/>
          <p:nvPr/>
        </p:nvGrpSpPr>
        <p:grpSpPr>
          <a:xfrm>
            <a:off x="8030708" y="-44971"/>
            <a:ext cx="2824199" cy="600301"/>
            <a:chOff x="6037159" y="1275125"/>
            <a:chExt cx="2108561" cy="480287"/>
          </a:xfrm>
        </p:grpSpPr>
        <p:pic>
          <p:nvPicPr>
            <p:cNvPr id="59" name="Picture 58" descr="logoujf.g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10617" y="1305167"/>
              <a:ext cx="228264" cy="450245"/>
            </a:xfrm>
            <a:prstGeom prst="rect">
              <a:avLst/>
            </a:prstGeom>
          </p:spPr>
        </p:pic>
        <p:grpSp>
          <p:nvGrpSpPr>
            <p:cNvPr id="6" name="Group 5"/>
            <p:cNvGrpSpPr/>
            <p:nvPr/>
          </p:nvGrpSpPr>
          <p:grpSpPr>
            <a:xfrm>
              <a:off x="6037159" y="1275125"/>
              <a:ext cx="2108561" cy="423602"/>
              <a:chOff x="6486159" y="1474628"/>
              <a:chExt cx="2108561" cy="423602"/>
            </a:xfrm>
          </p:grpSpPr>
          <p:pic>
            <p:nvPicPr>
              <p:cNvPr id="103" name="Picture 102" descr="logo_hzg_cms10.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86159" y="1585803"/>
                <a:ext cx="1131570" cy="312420"/>
              </a:xfrm>
              <a:prstGeom prst="rect">
                <a:avLst/>
              </a:prstGeom>
            </p:spPr>
          </p:pic>
          <p:sp>
            <p:nvSpPr>
              <p:cNvPr id="71" name="TextBox 70"/>
              <p:cNvSpPr txBox="1"/>
              <p:nvPr/>
            </p:nvSpPr>
            <p:spPr>
              <a:xfrm>
                <a:off x="7442217" y="1498122"/>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defRPr/>
                </a:pPr>
                <a:r>
                  <a:rPr lang="en-US" sz="2000" dirty="0">
                    <a:solidFill>
                      <a:prstClr val="black"/>
                    </a:solidFill>
                    <a:latin typeface="Calibri"/>
                  </a:rPr>
                  <a:t>+  </a:t>
                </a:r>
              </a:p>
            </p:txBody>
          </p:sp>
          <p:sp>
            <p:nvSpPr>
              <p:cNvPr id="80" name="TextBox 79"/>
              <p:cNvSpPr txBox="1"/>
              <p:nvPr/>
            </p:nvSpPr>
            <p:spPr>
              <a:xfrm>
                <a:off x="7756417" y="1474628"/>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en-US" sz="800" i="1" dirty="0">
                    <a:solidFill>
                      <a:prstClr val="black"/>
                    </a:solidFill>
                    <a:latin typeface="Calibri"/>
                  </a:rPr>
                  <a:t>Nuclear Physics Institute</a:t>
                </a:r>
              </a:p>
            </p:txBody>
          </p:sp>
        </p:grpSp>
      </p:grpSp>
      <p:grpSp>
        <p:nvGrpSpPr>
          <p:cNvPr id="11" name="Group 10"/>
          <p:cNvGrpSpPr/>
          <p:nvPr/>
        </p:nvGrpSpPr>
        <p:grpSpPr>
          <a:xfrm>
            <a:off x="8633828" y="398320"/>
            <a:ext cx="1756122" cy="542712"/>
            <a:chOff x="6960986" y="1901896"/>
            <a:chExt cx="1311129" cy="434211"/>
          </a:xfrm>
        </p:grpSpPr>
        <p:pic>
          <p:nvPicPr>
            <p:cNvPr id="101" name="Picture 100"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0986" y="2001317"/>
              <a:ext cx="953486" cy="324000"/>
            </a:xfrm>
            <a:prstGeom prst="rect">
              <a:avLst/>
            </a:prstGeom>
            <a:solidFill>
              <a:srgbClr val="FFFFFF"/>
            </a:solidFill>
          </p:spPr>
        </p:pic>
        <p:pic>
          <p:nvPicPr>
            <p:cNvPr id="81" name="Picture 80" descr="LogoLLB.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9215" y="1993207"/>
              <a:ext cx="342900" cy="342900"/>
            </a:xfrm>
            <a:prstGeom prst="rect">
              <a:avLst/>
            </a:prstGeom>
          </p:spPr>
        </p:pic>
        <p:sp>
          <p:nvSpPr>
            <p:cNvPr id="82" name="TextBox 81"/>
            <p:cNvSpPr txBox="1"/>
            <p:nvPr/>
          </p:nvSpPr>
          <p:spPr>
            <a:xfrm>
              <a:off x="7572501" y="190189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defRPr/>
              </a:pPr>
              <a:r>
                <a:rPr lang="en-US" sz="2000" dirty="0">
                  <a:solidFill>
                    <a:prstClr val="black"/>
                  </a:solidFill>
                  <a:latin typeface="Calibri"/>
                </a:rPr>
                <a:t>+  </a:t>
              </a:r>
            </a:p>
          </p:txBody>
        </p:sp>
      </p:grpSp>
      <p:sp>
        <p:nvSpPr>
          <p:cNvPr id="119" name="TextBox 118"/>
          <p:cNvSpPr txBox="1"/>
          <p:nvPr/>
        </p:nvSpPr>
        <p:spPr>
          <a:xfrm>
            <a:off x="3701663" y="2199988"/>
            <a:ext cx="784053"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ODIN</a:t>
            </a:r>
          </a:p>
        </p:txBody>
      </p:sp>
      <p:sp>
        <p:nvSpPr>
          <p:cNvPr id="120" name="TextBox 119"/>
          <p:cNvSpPr txBox="1"/>
          <p:nvPr/>
        </p:nvSpPr>
        <p:spPr>
          <a:xfrm>
            <a:off x="2055619" y="2504494"/>
            <a:ext cx="1007498"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DREAM</a:t>
            </a:r>
          </a:p>
        </p:txBody>
      </p:sp>
      <p:sp>
        <p:nvSpPr>
          <p:cNvPr id="121" name="TextBox 120"/>
          <p:cNvSpPr txBox="1"/>
          <p:nvPr/>
        </p:nvSpPr>
        <p:spPr>
          <a:xfrm>
            <a:off x="6974950" y="543972"/>
            <a:ext cx="748360"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NMX</a:t>
            </a:r>
          </a:p>
        </p:txBody>
      </p:sp>
      <p:sp>
        <p:nvSpPr>
          <p:cNvPr id="122" name="TextBox 121"/>
          <p:cNvSpPr txBox="1"/>
          <p:nvPr/>
        </p:nvSpPr>
        <p:spPr>
          <a:xfrm>
            <a:off x="8679925" y="1609841"/>
            <a:ext cx="1262645"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MIRACLES</a:t>
            </a:r>
          </a:p>
        </p:txBody>
      </p:sp>
      <p:sp>
        <p:nvSpPr>
          <p:cNvPr id="123" name="TextBox 122"/>
          <p:cNvSpPr txBox="1"/>
          <p:nvPr/>
        </p:nvSpPr>
        <p:spPr>
          <a:xfrm>
            <a:off x="7934322" y="456376"/>
            <a:ext cx="752117"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BEER</a:t>
            </a:r>
          </a:p>
        </p:txBody>
      </p:sp>
      <p:sp>
        <p:nvSpPr>
          <p:cNvPr id="124" name="TextBox 123"/>
          <p:cNvSpPr txBox="1"/>
          <p:nvPr/>
        </p:nvSpPr>
        <p:spPr>
          <a:xfrm>
            <a:off x="8305487" y="996253"/>
            <a:ext cx="951576"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C-SPEC</a:t>
            </a:r>
          </a:p>
        </p:txBody>
      </p:sp>
      <p:sp>
        <p:nvSpPr>
          <p:cNvPr id="125" name="TextBox 124"/>
          <p:cNvSpPr txBox="1"/>
          <p:nvPr/>
        </p:nvSpPr>
        <p:spPr>
          <a:xfrm>
            <a:off x="10000124" y="2151758"/>
            <a:ext cx="825151"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T-REX</a:t>
            </a:r>
          </a:p>
        </p:txBody>
      </p:sp>
      <p:sp>
        <p:nvSpPr>
          <p:cNvPr id="126" name="TextBox 125"/>
          <p:cNvSpPr txBox="1"/>
          <p:nvPr/>
        </p:nvSpPr>
        <p:spPr>
          <a:xfrm>
            <a:off x="9461021" y="1828721"/>
            <a:ext cx="951576"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MAGIC</a:t>
            </a:r>
          </a:p>
        </p:txBody>
      </p:sp>
      <p:sp>
        <p:nvSpPr>
          <p:cNvPr id="127" name="TextBox 126"/>
          <p:cNvSpPr txBox="1"/>
          <p:nvPr/>
        </p:nvSpPr>
        <p:spPr>
          <a:xfrm>
            <a:off x="8353340" y="1275662"/>
            <a:ext cx="1088987"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BIFROST</a:t>
            </a:r>
          </a:p>
        </p:txBody>
      </p:sp>
      <p:sp>
        <p:nvSpPr>
          <p:cNvPr id="128" name="TextBox 127"/>
          <p:cNvSpPr txBox="1"/>
          <p:nvPr/>
        </p:nvSpPr>
        <p:spPr>
          <a:xfrm>
            <a:off x="9678897" y="2568710"/>
            <a:ext cx="1192044"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HEIMDAL</a:t>
            </a:r>
          </a:p>
        </p:txBody>
      </p:sp>
      <p:sp>
        <p:nvSpPr>
          <p:cNvPr id="129" name="TextBox 128"/>
          <p:cNvSpPr txBox="1"/>
          <p:nvPr/>
        </p:nvSpPr>
        <p:spPr>
          <a:xfrm>
            <a:off x="5793709" y="4415128"/>
            <a:ext cx="831339"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FREIA</a:t>
            </a:r>
          </a:p>
        </p:txBody>
      </p:sp>
      <p:sp>
        <p:nvSpPr>
          <p:cNvPr id="130" name="TextBox 129"/>
          <p:cNvSpPr txBox="1"/>
          <p:nvPr/>
        </p:nvSpPr>
        <p:spPr>
          <a:xfrm>
            <a:off x="5904476" y="3809475"/>
            <a:ext cx="673917" cy="384684"/>
          </a:xfrm>
          <a:prstGeom prst="rect">
            <a:avLst/>
          </a:prstGeom>
          <a:noFill/>
          <a:ln>
            <a:noFill/>
          </a:ln>
        </p:spPr>
        <p:txBody>
          <a:bodyPr wrap="none" rtlCol="0">
            <a:spAutoFit/>
          </a:bodyPr>
          <a:lstStyle/>
          <a:p>
            <a:pPr>
              <a:defRPr/>
            </a:pPr>
            <a:r>
              <a:rPr lang="en-US" sz="1400" b="1" dirty="0" err="1">
                <a:solidFill>
                  <a:srgbClr val="FFFF00"/>
                </a:solidFill>
                <a:effectLst>
                  <a:outerShdw blurRad="50800" dist="38100" dir="2700000" algn="tl" rotWithShape="0">
                    <a:srgbClr val="000000">
                      <a:alpha val="43000"/>
                    </a:srgbClr>
                  </a:outerShdw>
                </a:effectLst>
                <a:latin typeface="Calibri"/>
              </a:rPr>
              <a:t>LoKI</a:t>
            </a:r>
            <a:endParaRPr lang="en-US" sz="1400" b="1" dirty="0">
              <a:solidFill>
                <a:srgbClr val="FFFF00"/>
              </a:solidFill>
              <a:effectLst>
                <a:outerShdw blurRad="50800" dist="38100" dir="2700000" algn="tl" rotWithShape="0">
                  <a:srgbClr val="000000">
                    <a:alpha val="43000"/>
                  </a:srgbClr>
                </a:outerShdw>
              </a:effectLst>
              <a:latin typeface="Calibri"/>
            </a:endParaRPr>
          </a:p>
        </p:txBody>
      </p:sp>
      <p:sp>
        <p:nvSpPr>
          <p:cNvPr id="131" name="TextBox 130"/>
          <p:cNvSpPr txBox="1"/>
          <p:nvPr/>
        </p:nvSpPr>
        <p:spPr>
          <a:xfrm>
            <a:off x="2193657" y="5023310"/>
            <a:ext cx="853917"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SKADI</a:t>
            </a:r>
          </a:p>
        </p:txBody>
      </p:sp>
      <p:sp>
        <p:nvSpPr>
          <p:cNvPr id="132" name="TextBox 131"/>
          <p:cNvSpPr txBox="1"/>
          <p:nvPr/>
        </p:nvSpPr>
        <p:spPr>
          <a:xfrm>
            <a:off x="2281531" y="4140776"/>
            <a:ext cx="900046"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VESPA</a:t>
            </a:r>
          </a:p>
        </p:txBody>
      </p:sp>
      <p:sp>
        <p:nvSpPr>
          <p:cNvPr id="133" name="TextBox 132"/>
          <p:cNvSpPr txBox="1"/>
          <p:nvPr/>
        </p:nvSpPr>
        <p:spPr>
          <a:xfrm>
            <a:off x="3947413" y="5107467"/>
            <a:ext cx="814164" cy="384684"/>
          </a:xfrm>
          <a:prstGeom prst="rect">
            <a:avLst/>
          </a:prstGeom>
          <a:noFill/>
          <a:ln>
            <a:noFill/>
          </a:ln>
        </p:spPr>
        <p:txBody>
          <a:bodyPr wrap="none" rtlCol="0">
            <a:spAutoFit/>
          </a:bodyPr>
          <a:lstStyle/>
          <a:p>
            <a:pPr>
              <a:defRPr/>
            </a:pPr>
            <a:r>
              <a:rPr lang="en-US" sz="1400" b="1" dirty="0">
                <a:solidFill>
                  <a:srgbClr val="FFFF00"/>
                </a:solidFill>
                <a:effectLst>
                  <a:outerShdw blurRad="50800" dist="38100" dir="2700000" algn="tl" rotWithShape="0">
                    <a:srgbClr val="000000">
                      <a:alpha val="43000"/>
                    </a:srgbClr>
                  </a:outerShdw>
                </a:effectLst>
                <a:latin typeface="Calibri"/>
              </a:rPr>
              <a:t>ESTIA</a:t>
            </a:r>
          </a:p>
        </p:txBody>
      </p:sp>
      <p:grpSp>
        <p:nvGrpSpPr>
          <p:cNvPr id="12" name="Group 11"/>
          <p:cNvGrpSpPr/>
          <p:nvPr/>
        </p:nvGrpSpPr>
        <p:grpSpPr>
          <a:xfrm>
            <a:off x="1596365" y="5405400"/>
            <a:ext cx="1947703" cy="442272"/>
            <a:chOff x="1253649" y="5594737"/>
            <a:chExt cx="1454165" cy="353852"/>
          </a:xfrm>
        </p:grpSpPr>
        <p:sp>
          <p:nvSpPr>
            <p:cNvPr id="135" name="TextBox 134"/>
            <p:cNvSpPr txBox="1"/>
            <p:nvPr/>
          </p:nvSpPr>
          <p:spPr>
            <a:xfrm>
              <a:off x="2018360" y="5598887"/>
              <a:ext cx="354270" cy="34970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36000" bIns="36000" numCol="1" spcCol="38100" rtlCol="0" anchor="ctr" anchorCtr="0">
              <a:spAutoFit/>
            </a:bodyPr>
            <a:lstStyle/>
            <a:p>
              <a:pPr algn="r">
                <a:defRPr/>
              </a:pPr>
              <a:r>
                <a:rPr lang="en-US" dirty="0">
                  <a:solidFill>
                    <a:prstClr val="black"/>
                  </a:solidFill>
                  <a:latin typeface="Calibri"/>
                </a:rPr>
                <a:t>+  </a:t>
              </a:r>
            </a:p>
          </p:txBody>
        </p:sp>
        <p:pic>
          <p:nvPicPr>
            <p:cNvPr id="93" name="Picture 92"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649" y="5594737"/>
              <a:ext cx="880691" cy="324000"/>
            </a:xfrm>
            <a:prstGeom prst="rect">
              <a:avLst/>
            </a:prstGeom>
          </p:spPr>
        </p:pic>
        <p:pic>
          <p:nvPicPr>
            <p:cNvPr id="134" name="Picture 133" descr="LogoLLB.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64914" y="5598476"/>
              <a:ext cx="342900" cy="342900"/>
            </a:xfrm>
            <a:prstGeom prst="rect">
              <a:avLst/>
            </a:prstGeom>
            <a:solidFill>
              <a:srgbClr val="FFFFFF"/>
            </a:solidFill>
          </p:spPr>
        </p:pic>
      </p:grpSp>
      <p:sp>
        <p:nvSpPr>
          <p:cNvPr id="49" name="Title 1"/>
          <p:cNvSpPr txBox="1">
            <a:spLocks/>
          </p:cNvSpPr>
          <p:nvPr/>
        </p:nvSpPr>
        <p:spPr>
          <a:xfrm>
            <a:off x="8254333" y="5452931"/>
            <a:ext cx="3912938"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a:defRPr/>
            </a:pPr>
            <a:r>
              <a:rPr lang="en-US" dirty="0">
                <a:solidFill>
                  <a:prstClr val="white"/>
                </a:solidFill>
                <a:latin typeface="Calibri"/>
              </a:rPr>
              <a:t>15 experimental stations (“instruments”)</a:t>
            </a:r>
          </a:p>
        </p:txBody>
      </p:sp>
    </p:spTree>
    <p:extLst>
      <p:ext uri="{BB962C8B-B14F-4D97-AF65-F5344CB8AC3E}">
        <p14:creationId xmlns:p14="http://schemas.microsoft.com/office/powerpoint/2010/main" val="135651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867"/>
          <a:stretch/>
        </p:blipFill>
        <p:spPr>
          <a:xfrm>
            <a:off x="-104931" y="1417637"/>
            <a:ext cx="12296377" cy="5440363"/>
          </a:xfrm>
          <a:prstGeom prst="rect">
            <a:avLst/>
          </a:prstGeom>
        </p:spPr>
      </p:pic>
      <p:sp>
        <p:nvSpPr>
          <p:cNvPr id="2" name="Title 1"/>
          <p:cNvSpPr>
            <a:spLocks noGrp="1"/>
          </p:cNvSpPr>
          <p:nvPr>
            <p:ph type="title"/>
          </p:nvPr>
        </p:nvSpPr>
        <p:spPr/>
        <p:txBody>
          <a:bodyPr/>
          <a:lstStyle/>
          <a:p>
            <a:r>
              <a:rPr lang="en-US" dirty="0" err="1"/>
              <a:t>Organisation</a:t>
            </a:r>
            <a:r>
              <a:rPr lang="en-US" dirty="0"/>
              <a:t> and People</a:t>
            </a:r>
            <a:r>
              <a:rPr lang="en-GB" dirty="0"/>
              <a: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a:solidFill>
                  <a:prstClr val="black">
                    <a:tint val="75000"/>
                  </a:prstClr>
                </a:solidFill>
                <a:latin typeface="Calibri"/>
              </a:rPr>
              <a:pPr/>
              <a:t>15</a:t>
            </a:fld>
            <a:endParaRPr lang="en-GB" dirty="0">
              <a:solidFill>
                <a:prstClr val="black">
                  <a:tint val="75000"/>
                </a:prstClr>
              </a:solidFill>
              <a:latin typeface="Calibri"/>
            </a:endParaRPr>
          </a:p>
        </p:txBody>
      </p:sp>
      <p:grpSp>
        <p:nvGrpSpPr>
          <p:cNvPr id="6" name="Group 5"/>
          <p:cNvGrpSpPr/>
          <p:nvPr/>
        </p:nvGrpSpPr>
        <p:grpSpPr>
          <a:xfrm>
            <a:off x="1563567" y="2549241"/>
            <a:ext cx="3335256" cy="3071379"/>
            <a:chOff x="3735915" y="4618018"/>
            <a:chExt cx="3613194" cy="3327327"/>
          </a:xfrm>
        </p:grpSpPr>
        <p:grpSp>
          <p:nvGrpSpPr>
            <p:cNvPr id="7" name="Group 6"/>
            <p:cNvGrpSpPr/>
            <p:nvPr/>
          </p:nvGrpSpPr>
          <p:grpSpPr>
            <a:xfrm>
              <a:off x="3735915" y="4618018"/>
              <a:ext cx="3613194" cy="3327327"/>
              <a:chOff x="4499992" y="2281436"/>
              <a:chExt cx="2016224" cy="1872208"/>
            </a:xfrm>
          </p:grpSpPr>
          <p:sp>
            <p:nvSpPr>
              <p:cNvPr id="9" name="Oval 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latin typeface="Calibri"/>
                  <a:cs typeface="Helvetica"/>
                </a:endParaRPr>
              </a:p>
            </p:txBody>
          </p:sp>
          <p:sp>
            <p:nvSpPr>
              <p:cNvPr id="10" name="TextBox 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latin typeface="Calibri"/>
                    <a:cs typeface="Helvetica"/>
                  </a:rPr>
                  <a:t>447</a:t>
                </a:r>
              </a:p>
              <a:p>
                <a:pPr algn="ctr" defTabSz="1061627"/>
                <a:r>
                  <a:rPr lang="en-US" sz="1662" dirty="0">
                    <a:solidFill>
                      <a:srgbClr val="FFFFFF"/>
                    </a:solidFill>
                    <a:latin typeface="Calibri"/>
                    <a:cs typeface="Helvetica"/>
                  </a:rPr>
                  <a:t>Employees</a:t>
                </a:r>
              </a:p>
            </p:txBody>
          </p:sp>
        </p:grpSp>
        <p:pic>
          <p:nvPicPr>
            <p:cNvPr id="8" name="Picture 7" desc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2449" y="6203193"/>
              <a:ext cx="2580125" cy="833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541138" y="2549240"/>
            <a:ext cx="3335256" cy="3071379"/>
            <a:chOff x="-949710" y="3908461"/>
            <a:chExt cx="3613194" cy="3327327"/>
          </a:xfrm>
        </p:grpSpPr>
        <p:grpSp>
          <p:nvGrpSpPr>
            <p:cNvPr id="12" name="Group 11"/>
            <p:cNvGrpSpPr/>
            <p:nvPr/>
          </p:nvGrpSpPr>
          <p:grpSpPr>
            <a:xfrm>
              <a:off x="-949710" y="3908461"/>
              <a:ext cx="3613194" cy="3327327"/>
              <a:chOff x="4499992" y="2281436"/>
              <a:chExt cx="2016224" cy="1872208"/>
            </a:xfrm>
          </p:grpSpPr>
          <p:sp>
            <p:nvSpPr>
              <p:cNvPr id="14" name="Oval 13"/>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latin typeface="Calibri"/>
                  <a:cs typeface="Helvetica"/>
                </a:endParaRPr>
              </a:p>
            </p:txBody>
          </p:sp>
          <p:sp>
            <p:nvSpPr>
              <p:cNvPr id="15" name="TextBox 14"/>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latin typeface="Calibri"/>
                    <a:cs typeface="Helvetica"/>
                  </a:rPr>
                  <a:t>50</a:t>
                </a:r>
              </a:p>
              <a:p>
                <a:pPr algn="ctr" defTabSz="1061627"/>
                <a:r>
                  <a:rPr lang="en-US" sz="1662" dirty="0">
                    <a:solidFill>
                      <a:srgbClr val="FFFFFF"/>
                    </a:solidFill>
                    <a:latin typeface="Calibri"/>
                    <a:cs typeface="Helvetica"/>
                  </a:rPr>
                  <a:t>Nationalities</a:t>
                </a:r>
              </a:p>
            </p:txBody>
          </p:sp>
        </p:grpSp>
        <p:pic>
          <p:nvPicPr>
            <p:cNvPr id="13" name="Picture 2" desc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9552" y="5444715"/>
              <a:ext cx="2279838" cy="1141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7285364" y="2549241"/>
            <a:ext cx="3335256" cy="3071379"/>
            <a:chOff x="314325" y="2244798"/>
            <a:chExt cx="3613194" cy="3327327"/>
          </a:xfrm>
        </p:grpSpPr>
        <p:grpSp>
          <p:nvGrpSpPr>
            <p:cNvPr id="17" name="Group 16"/>
            <p:cNvGrpSpPr/>
            <p:nvPr/>
          </p:nvGrpSpPr>
          <p:grpSpPr>
            <a:xfrm>
              <a:off x="314325" y="2244798"/>
              <a:ext cx="3613194" cy="3327327"/>
              <a:chOff x="4499992" y="2281436"/>
              <a:chExt cx="2016224" cy="1872208"/>
            </a:xfrm>
          </p:grpSpPr>
          <p:sp>
            <p:nvSpPr>
              <p:cNvPr id="19" name="Oval 18"/>
              <p:cNvSpPr/>
              <p:nvPr/>
            </p:nvSpPr>
            <p:spPr>
              <a:xfrm>
                <a:off x="4572000" y="2281436"/>
                <a:ext cx="1872208" cy="1872208"/>
              </a:xfrm>
              <a:prstGeom prst="ellipse">
                <a:avLst/>
              </a:prstGeom>
              <a:solidFill>
                <a:srgbClr val="149E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061627"/>
                <a:endParaRPr lang="en-US" sz="3323" b="1" dirty="0">
                  <a:solidFill>
                    <a:srgbClr val="149ED6"/>
                  </a:solidFill>
                  <a:latin typeface="Calibri"/>
                  <a:cs typeface="Helvetica"/>
                </a:endParaRPr>
              </a:p>
            </p:txBody>
          </p:sp>
          <p:sp>
            <p:nvSpPr>
              <p:cNvPr id="20" name="TextBox 19"/>
              <p:cNvSpPr txBox="1"/>
              <p:nvPr/>
            </p:nvSpPr>
            <p:spPr>
              <a:xfrm>
                <a:off x="4499992" y="2522015"/>
                <a:ext cx="2016224" cy="567247"/>
              </a:xfrm>
              <a:prstGeom prst="rect">
                <a:avLst/>
              </a:prstGeom>
              <a:noFill/>
            </p:spPr>
            <p:txBody>
              <a:bodyPr wrap="square" rtlCol="0">
                <a:spAutoFit/>
              </a:bodyPr>
              <a:lstStyle/>
              <a:p>
                <a:pPr algn="ctr" defTabSz="1061627"/>
                <a:r>
                  <a:rPr lang="en-US" sz="3785" b="1" dirty="0">
                    <a:solidFill>
                      <a:srgbClr val="FFFFFF"/>
                    </a:solidFill>
                    <a:latin typeface="Calibri"/>
                    <a:cs typeface="Helvetica"/>
                  </a:rPr>
                  <a:t>~ 100</a:t>
                </a:r>
              </a:p>
              <a:p>
                <a:pPr algn="ctr" defTabSz="1061627"/>
                <a:r>
                  <a:rPr lang="en-US" sz="1662" dirty="0">
                    <a:solidFill>
                      <a:srgbClr val="FFFFFF"/>
                    </a:solidFill>
                    <a:latin typeface="Calibri"/>
                    <a:cs typeface="Helvetica"/>
                  </a:rPr>
                  <a:t>Collaborating Institutions</a:t>
                </a:r>
              </a:p>
            </p:txBody>
          </p:sp>
        </p:grpSp>
        <p:pic>
          <p:nvPicPr>
            <p:cNvPr id="18" name="Picture 6" descr="mage result for PSI villige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1" y="3725099"/>
              <a:ext cx="2033896" cy="13559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883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11035"/>
            <a:ext cx="12192000" cy="7532565"/>
          </a:xfrm>
          <a:prstGeom prst="rect">
            <a:avLst/>
          </a:prstGeom>
        </p:spPr>
      </p:pic>
      <p:sp>
        <p:nvSpPr>
          <p:cNvPr id="4" name="Slide Number Placeholder 3"/>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16</a:t>
            </a:fld>
            <a:endParaRPr lang="en-GB">
              <a:solidFill>
                <a:prstClr val="black">
                  <a:tint val="75000"/>
                </a:prstClr>
              </a:solidFill>
              <a:latin typeface="Calibri"/>
            </a:endParaRPr>
          </a:p>
        </p:txBody>
      </p:sp>
      <p:pic>
        <p:nvPicPr>
          <p:cNvPr id="6"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7162" y="0"/>
            <a:ext cx="1370480" cy="733206"/>
          </a:xfrm>
          <a:prstGeom prst="rect">
            <a:avLst/>
          </a:prstGeom>
        </p:spPr>
      </p:pic>
      <p:sp>
        <p:nvSpPr>
          <p:cNvPr id="9" name="Title 1">
            <a:extLst>
              <a:ext uri="{FF2B5EF4-FFF2-40B4-BE49-F238E27FC236}">
                <a16:creationId xmlns:a16="http://schemas.microsoft.com/office/drawing/2014/main" id="{DF8ED93B-8124-C448-AA11-0D1C50FCEB1C}"/>
              </a:ext>
            </a:extLst>
          </p:cNvPr>
          <p:cNvSpPr>
            <a:spLocks noGrp="1"/>
          </p:cNvSpPr>
          <p:nvPr>
            <p:ph type="title"/>
          </p:nvPr>
        </p:nvSpPr>
        <p:spPr>
          <a:xfrm>
            <a:off x="324787" y="315879"/>
            <a:ext cx="3362793" cy="975852"/>
          </a:xfrm>
          <a:solidFill>
            <a:srgbClr val="00B0F0"/>
          </a:solidFill>
        </p:spPr>
        <p:txBody>
          <a:bodyPr>
            <a:normAutofit/>
          </a:bodyPr>
          <a:lstStyle/>
          <a:p>
            <a:r>
              <a:rPr lang="en-US" sz="2800" dirty="0"/>
              <a:t>  September 2014</a:t>
            </a:r>
          </a:p>
        </p:txBody>
      </p:sp>
    </p:spTree>
    <p:extLst>
      <p:ext uri="{BB962C8B-B14F-4D97-AF65-F5344CB8AC3E}">
        <p14:creationId xmlns:p14="http://schemas.microsoft.com/office/powerpoint/2010/main" val="1987768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74BF4-9D3D-0E4D-8C5F-9F09C99F34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173" t="-274" r="-3404"/>
          <a:stretch/>
        </p:blipFill>
        <p:spPr>
          <a:xfrm>
            <a:off x="-1169233" y="-539646"/>
            <a:ext cx="13737335" cy="7869836"/>
          </a:xfrm>
          <a:prstGeom prst="rect">
            <a:avLst/>
          </a:prstGeom>
        </p:spPr>
      </p:pic>
    </p:spTree>
    <p:extLst>
      <p:ext uri="{BB962C8B-B14F-4D97-AF65-F5344CB8AC3E}">
        <p14:creationId xmlns:p14="http://schemas.microsoft.com/office/powerpoint/2010/main" val="234827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98" y="278366"/>
            <a:ext cx="8415684" cy="1308589"/>
          </a:xfrm>
        </p:spPr>
        <p:txBody>
          <a:bodyPr>
            <a:normAutofit/>
          </a:bodyPr>
          <a:lstStyle/>
          <a:p>
            <a:pPr lvl="0"/>
            <a:r>
              <a:rPr lang="en-US" sz="3323" dirty="0"/>
              <a:t>ESS is 58 % complete</a:t>
            </a:r>
          </a:p>
        </p:txBody>
      </p:sp>
      <p:sp>
        <p:nvSpPr>
          <p:cNvPr id="3" name="Content Placeholder 2"/>
          <p:cNvSpPr>
            <a:spLocks noGrp="1"/>
          </p:cNvSpPr>
          <p:nvPr>
            <p:ph idx="1"/>
          </p:nvPr>
        </p:nvSpPr>
        <p:spPr>
          <a:xfrm>
            <a:off x="509666" y="1484784"/>
            <a:ext cx="9701134" cy="4680520"/>
          </a:xfrm>
        </p:spPr>
        <p:txBody>
          <a:bodyPr>
            <a:normAutofit/>
          </a:bodyPr>
          <a:lstStyle/>
          <a:p>
            <a:pPr lvl="0"/>
            <a:r>
              <a:rPr lang="en-US" dirty="0"/>
              <a:t>Peak of construction activity</a:t>
            </a:r>
          </a:p>
          <a:p>
            <a:pPr lvl="0"/>
            <a:r>
              <a:rPr lang="en-US" dirty="0"/>
              <a:t>Accelerator commissioning started</a:t>
            </a:r>
          </a:p>
          <a:p>
            <a:pPr lvl="0"/>
            <a:r>
              <a:rPr lang="en-US" dirty="0"/>
              <a:t>Instrument hall E01 handover this summer</a:t>
            </a:r>
          </a:p>
          <a:p>
            <a:pPr lvl="0"/>
            <a:r>
              <a:rPr lang="en-US" dirty="0"/>
              <a:t>Working hard to deliver first science in 2023</a:t>
            </a:r>
            <a:endParaRPr lang="en-GB" dirty="0"/>
          </a:p>
        </p:txBody>
      </p:sp>
      <p:sp>
        <p:nvSpPr>
          <p:cNvPr id="6" name="Slide Number Placeholder 5"/>
          <p:cNvSpPr>
            <a:spLocks noGrp="1"/>
          </p:cNvSpPr>
          <p:nvPr>
            <p:ph type="sldNum" sz="quarter" idx="12"/>
          </p:nvPr>
        </p:nvSpPr>
        <p:spPr/>
        <p:txBody>
          <a:bodyPr/>
          <a:lstStyle/>
          <a:p>
            <a:pPr defTabSz="420180">
              <a:defRPr/>
            </a:pPr>
            <a:fld id="{551115BC-487E-4422-894C-CB7CD3E79223}" type="slidenum">
              <a:rPr lang="sv-SE">
                <a:solidFill>
                  <a:prstClr val="black">
                    <a:tint val="75000"/>
                  </a:prstClr>
                </a:solidFill>
                <a:latin typeface="Calibri"/>
              </a:rPr>
              <a:pPr defTabSz="420180">
                <a:defRPr/>
              </a:pPr>
              <a:t>18</a:t>
            </a:fld>
            <a:endParaRPr lang="sv-SE" dirty="0">
              <a:solidFill>
                <a:prstClr val="black">
                  <a:tint val="75000"/>
                </a:prstClr>
              </a:solidFill>
              <a:latin typeface="Calibri"/>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5482" y="3873738"/>
            <a:ext cx="4102616" cy="2475403"/>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9774" y="2111022"/>
            <a:ext cx="4141380" cy="400580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9957" y="4187654"/>
            <a:ext cx="2997959" cy="2501717"/>
          </a:xfrm>
          <a:prstGeom prst="rect">
            <a:avLst/>
          </a:prstGeom>
        </p:spPr>
      </p:pic>
    </p:spTree>
    <p:extLst>
      <p:ext uri="{BB962C8B-B14F-4D97-AF65-F5344CB8AC3E}">
        <p14:creationId xmlns:p14="http://schemas.microsoft.com/office/powerpoint/2010/main" val="275679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0EC298-EB62-2D46-83AB-25A0EC635C34}"/>
              </a:ext>
            </a:extLst>
          </p:cNvPr>
          <p:cNvSpPr>
            <a:spLocks noGrp="1"/>
          </p:cNvSpPr>
          <p:nvPr>
            <p:ph type="sldNum" sz="quarter" idx="12"/>
          </p:nvPr>
        </p:nvSpPr>
        <p:spPr/>
        <p:txBody>
          <a:bodyPr/>
          <a:lstStyle/>
          <a:p>
            <a:pPr defTabSz="457200">
              <a:defRPr/>
            </a:pPr>
            <a:fld id="{551115BC-487E-4422-894C-CB7CD3E79223}" type="slidenum">
              <a:rPr lang="sv-SE">
                <a:solidFill>
                  <a:prstClr val="black">
                    <a:tint val="75000"/>
                  </a:prstClr>
                </a:solidFill>
                <a:latin typeface="Calibri"/>
              </a:rPr>
              <a:pPr defTabSz="457200">
                <a:defRPr/>
              </a:pPr>
              <a:t>19</a:t>
            </a:fld>
            <a:endParaRPr lang="sv-SE" dirty="0">
              <a:solidFill>
                <a:prstClr val="black">
                  <a:tint val="75000"/>
                </a:prstClr>
              </a:solidFill>
              <a:latin typeface="Calibri"/>
            </a:endParaRPr>
          </a:p>
        </p:txBody>
      </p:sp>
      <p:pic>
        <p:nvPicPr>
          <p:cNvPr id="5" name="Picture 4">
            <a:extLst>
              <a:ext uri="{FF2B5EF4-FFF2-40B4-BE49-F238E27FC236}">
                <a16:creationId xmlns:a16="http://schemas.microsoft.com/office/drawing/2014/main" id="{304701DA-EDF4-A649-9ED5-38D46DC4A7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7315200"/>
          </a:xfrm>
          <a:prstGeom prst="rect">
            <a:avLst/>
          </a:prstGeom>
        </p:spPr>
      </p:pic>
      <p:sp>
        <p:nvSpPr>
          <p:cNvPr id="7" name="Title 1">
            <a:extLst>
              <a:ext uri="{FF2B5EF4-FFF2-40B4-BE49-F238E27FC236}">
                <a16:creationId xmlns:a16="http://schemas.microsoft.com/office/drawing/2014/main" id="{369162CF-0303-ED4D-B450-8B2491E1C700}"/>
              </a:ext>
            </a:extLst>
          </p:cNvPr>
          <p:cNvSpPr>
            <a:spLocks noGrp="1"/>
          </p:cNvSpPr>
          <p:nvPr>
            <p:ph type="title"/>
          </p:nvPr>
        </p:nvSpPr>
        <p:spPr>
          <a:xfrm>
            <a:off x="324787" y="315879"/>
            <a:ext cx="4067331" cy="975852"/>
          </a:xfrm>
          <a:solidFill>
            <a:srgbClr val="00B0F0"/>
          </a:solidFill>
        </p:spPr>
        <p:txBody>
          <a:bodyPr>
            <a:normAutofit/>
          </a:bodyPr>
          <a:lstStyle/>
          <a:p>
            <a:r>
              <a:rPr lang="en-US" sz="2800" dirty="0"/>
              <a:t>  Neutron Target building</a:t>
            </a:r>
          </a:p>
        </p:txBody>
      </p:sp>
    </p:spTree>
    <p:extLst>
      <p:ext uri="{BB962C8B-B14F-4D97-AF65-F5344CB8AC3E}">
        <p14:creationId xmlns:p14="http://schemas.microsoft.com/office/powerpoint/2010/main" val="55122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640" y="1841335"/>
            <a:ext cx="8073350" cy="4295277"/>
          </a:xfrm>
        </p:spPr>
        <p:txBody>
          <a:bodyPr>
            <a:noAutofit/>
          </a:bodyPr>
          <a:lstStyle/>
          <a:p>
            <a:pPr marL="0" indent="0">
              <a:buNone/>
            </a:pPr>
            <a:r>
              <a:rPr lang="en-GB" sz="3200" dirty="0"/>
              <a:t>Scientific and technological innovation is essential</a:t>
            </a:r>
          </a:p>
          <a:p>
            <a:pPr marL="0" indent="0">
              <a:buNone/>
            </a:pPr>
            <a:endParaRPr lang="en-GB" sz="1000" dirty="0"/>
          </a:p>
          <a:p>
            <a:r>
              <a:rPr lang="en-GB" sz="3200" i="1" dirty="0">
                <a:solidFill>
                  <a:srgbClr val="0094CA"/>
                </a:solidFill>
              </a:rPr>
              <a:t>global challenges </a:t>
            </a:r>
            <a:r>
              <a:rPr lang="en-GB" sz="3200" dirty="0">
                <a:solidFill>
                  <a:srgbClr val="0094CA"/>
                </a:solidFill>
              </a:rPr>
              <a:t>of energy, climate, environment, healthcare</a:t>
            </a:r>
          </a:p>
          <a:p>
            <a:endParaRPr lang="en-GB" sz="1000" dirty="0">
              <a:solidFill>
                <a:srgbClr val="0094CA"/>
              </a:solidFill>
            </a:endParaRPr>
          </a:p>
          <a:p>
            <a:r>
              <a:rPr lang="en-GB" sz="3200" i="1" dirty="0">
                <a:solidFill>
                  <a:srgbClr val="0094CA"/>
                </a:solidFill>
              </a:rPr>
              <a:t>economic and societal challenges </a:t>
            </a:r>
            <a:r>
              <a:rPr lang="en-GB" sz="3200" dirty="0">
                <a:solidFill>
                  <a:srgbClr val="0094CA"/>
                </a:solidFill>
              </a:rPr>
              <a:t>of stalled productivity and long term wage stagnation</a:t>
            </a:r>
          </a:p>
          <a:p>
            <a:endParaRPr lang="en-GB" sz="2100" dirty="0">
              <a:solidFill>
                <a:schemeClr val="accent1"/>
              </a:solidFill>
            </a:endParaRPr>
          </a:p>
          <a:p>
            <a:pPr marL="0" indent="0">
              <a:buNone/>
            </a:pPr>
            <a:endParaRPr lang="en-GB" sz="1350" dirty="0">
              <a:solidFill>
                <a:schemeClr val="accent1"/>
              </a:solidFill>
            </a:endParaRPr>
          </a:p>
          <a:p>
            <a:pPr marL="0" indent="0">
              <a:buNone/>
            </a:pPr>
            <a:endParaRPr lang="en-GB" sz="1350" dirty="0">
              <a:solidFill>
                <a:schemeClr val="accent1"/>
              </a:solidFill>
            </a:endParaRPr>
          </a:p>
          <a:p>
            <a:pPr marL="0" indent="0">
              <a:buNone/>
            </a:pPr>
            <a:endParaRPr lang="en-GB" sz="1350" dirty="0">
              <a:solidFill>
                <a:schemeClr val="accent1"/>
              </a:solidFill>
            </a:endParaRPr>
          </a:p>
        </p:txBody>
      </p:sp>
      <p:sp>
        <p:nvSpPr>
          <p:cNvPr id="2" name="Title 1"/>
          <p:cNvSpPr>
            <a:spLocks noGrp="1"/>
          </p:cNvSpPr>
          <p:nvPr>
            <p:ph type="title"/>
          </p:nvPr>
        </p:nvSpPr>
        <p:spPr>
          <a:xfrm>
            <a:off x="1775520" y="251364"/>
            <a:ext cx="6984776" cy="998462"/>
          </a:xfrm>
        </p:spPr>
        <p:txBody>
          <a:bodyPr>
            <a:normAutofit/>
          </a:bodyPr>
          <a:lstStyle/>
          <a:p>
            <a:endParaRPr lang="en-GB" dirty="0">
              <a:latin typeface="Calibri" pitchFamily="34" charset="0"/>
              <a:cs typeface="Calibri" pitchFamily="34" charset="0"/>
            </a:endParaRPr>
          </a:p>
        </p:txBody>
      </p:sp>
      <p:pic>
        <p:nvPicPr>
          <p:cNvPr id="1030" name="Picture 6" descr="orkers add seat belts to a Tesla Motors Model S sedan at the company's assembly plant 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85662">
            <a:off x="8901266" y="4943404"/>
            <a:ext cx="2697751" cy="151242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102498FB-E67D-134B-8261-6E13D07596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8069" y="3234219"/>
            <a:ext cx="2606031" cy="17373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mage result for climate apocalyp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20750">
            <a:off x="8888204" y="1617787"/>
            <a:ext cx="2490110" cy="165693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72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343" y="76241"/>
            <a:ext cx="3641639" cy="1006933"/>
          </a:xfrm>
        </p:spPr>
        <p:txBody>
          <a:bodyPr>
            <a:normAutofit/>
          </a:bodyPr>
          <a:lstStyle/>
          <a:p>
            <a:r>
              <a:rPr lang="sv-SE" b="1" dirty="0"/>
              <a:t>Target </a:t>
            </a:r>
            <a:br>
              <a:rPr lang="sv-SE" b="1" dirty="0"/>
            </a:br>
            <a:r>
              <a:rPr lang="sv-SE" sz="2400" b="1" dirty="0"/>
              <a:t>Monolith – </a:t>
            </a:r>
            <a:r>
              <a:rPr lang="sv-SE" sz="2400" b="1" dirty="0" err="1"/>
              <a:t>High</a:t>
            </a:r>
            <a:r>
              <a:rPr lang="sv-SE" sz="2400" b="1" dirty="0"/>
              <a:t> Bay</a:t>
            </a:r>
          </a:p>
        </p:txBody>
      </p:sp>
      <p:sp>
        <p:nvSpPr>
          <p:cNvPr id="4" name="Slide Number Placeholder 3"/>
          <p:cNvSpPr>
            <a:spLocks noGrp="1"/>
          </p:cNvSpPr>
          <p:nvPr>
            <p:ph type="sldNum" sz="quarter" idx="12"/>
          </p:nvPr>
        </p:nvSpPr>
        <p:spPr/>
        <p:txBody>
          <a:bodyPr/>
          <a:lstStyle/>
          <a:p>
            <a:pPr>
              <a:defRPr/>
            </a:pPr>
            <a:fld id="{551115BC-487E-4422-894C-CB7CD3E79223}" type="slidenum">
              <a:rPr lang="sv-SE">
                <a:solidFill>
                  <a:prstClr val="black">
                    <a:tint val="75000"/>
                  </a:prstClr>
                </a:solidFill>
                <a:latin typeface="Calibri"/>
              </a:rPr>
              <a:pPr>
                <a:defRPr/>
              </a:pPr>
              <a:t>20</a:t>
            </a:fld>
            <a:endParaRPr lang="sv-SE" dirty="0">
              <a:solidFill>
                <a:prstClr val="black">
                  <a:tint val="75000"/>
                </a:prstClr>
              </a:solidFill>
              <a:latin typeface="Calibri"/>
            </a:endParaRPr>
          </a:p>
        </p:txBody>
      </p:sp>
      <p:pic>
        <p:nvPicPr>
          <p:cNvPr id="6" name="Picture 5">
            <a:extLst>
              <a:ext uri="{FF2B5EF4-FFF2-40B4-BE49-F238E27FC236}">
                <a16:creationId xmlns:a16="http://schemas.microsoft.com/office/drawing/2014/main" id="{165130DE-5A81-6F41-B005-15F0462369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89547"/>
            <a:ext cx="12192000" cy="7722897"/>
          </a:xfrm>
          <a:prstGeom prst="rect">
            <a:avLst/>
          </a:prstGeom>
        </p:spPr>
      </p:pic>
      <p:sp>
        <p:nvSpPr>
          <p:cNvPr id="5" name="Title 1">
            <a:extLst>
              <a:ext uri="{FF2B5EF4-FFF2-40B4-BE49-F238E27FC236}">
                <a16:creationId xmlns:a16="http://schemas.microsoft.com/office/drawing/2014/main" id="{D142C08B-36A6-694D-B836-6A1E8392539E}"/>
              </a:ext>
            </a:extLst>
          </p:cNvPr>
          <p:cNvSpPr txBox="1">
            <a:spLocks/>
          </p:cNvSpPr>
          <p:nvPr/>
        </p:nvSpPr>
        <p:spPr>
          <a:xfrm>
            <a:off x="324787" y="315879"/>
            <a:ext cx="3362793" cy="975852"/>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a:t>  Target high-bay</a:t>
            </a:r>
          </a:p>
        </p:txBody>
      </p:sp>
    </p:spTree>
    <p:extLst>
      <p:ext uri="{BB962C8B-B14F-4D97-AF65-F5344CB8AC3E}">
        <p14:creationId xmlns:p14="http://schemas.microsoft.com/office/powerpoint/2010/main" val="137879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8E32-45A6-1742-8DBE-CF185869E2D5}"/>
              </a:ext>
            </a:extLst>
          </p:cNvPr>
          <p:cNvSpPr>
            <a:spLocks noGrp="1"/>
          </p:cNvSpPr>
          <p:nvPr>
            <p:ph type="title"/>
          </p:nvPr>
        </p:nvSpPr>
        <p:spPr/>
        <p:txBody>
          <a:bodyPr/>
          <a:lstStyle/>
          <a:p>
            <a:r>
              <a:rPr lang="sv-SE" sz="3200" b="0" dirty="0"/>
              <a:t>Target </a:t>
            </a:r>
            <a:r>
              <a:rPr lang="sv-SE" sz="3200" b="0" dirty="0" err="1"/>
              <a:t>Monolith</a:t>
            </a:r>
            <a:endParaRPr lang="sv-SE" sz="3200" b="0" dirty="0"/>
          </a:p>
        </p:txBody>
      </p:sp>
      <p:pic>
        <p:nvPicPr>
          <p:cNvPr id="6" name="Picture 5">
            <a:extLst>
              <a:ext uri="{FF2B5EF4-FFF2-40B4-BE49-F238E27FC236}">
                <a16:creationId xmlns:a16="http://schemas.microsoft.com/office/drawing/2014/main" id="{E3F9098F-6F9B-B947-93CE-D0B5FD25F1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0191" y="4134175"/>
            <a:ext cx="3314874" cy="2544996"/>
          </a:xfrm>
          <a:prstGeom prst="rect">
            <a:avLst/>
          </a:prstGeom>
        </p:spPr>
      </p:pic>
      <p:pic>
        <p:nvPicPr>
          <p:cNvPr id="12" name="Picture 11">
            <a:extLst>
              <a:ext uri="{FF2B5EF4-FFF2-40B4-BE49-F238E27FC236}">
                <a16:creationId xmlns:a16="http://schemas.microsoft.com/office/drawing/2014/main" id="{FA4D46AB-8678-3B42-BC4B-836AA37693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0334" y="4134175"/>
            <a:ext cx="3092392" cy="2577183"/>
          </a:xfrm>
          <a:prstGeom prst="rect">
            <a:avLst/>
          </a:prstGeom>
        </p:spPr>
      </p:pic>
      <p:pic>
        <p:nvPicPr>
          <p:cNvPr id="17" name="Picture 16">
            <a:extLst>
              <a:ext uri="{FF2B5EF4-FFF2-40B4-BE49-F238E27FC236}">
                <a16:creationId xmlns:a16="http://schemas.microsoft.com/office/drawing/2014/main" id="{DBC17BFA-5459-794F-9135-EEC01292D0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3618" y="1201584"/>
            <a:ext cx="3420132" cy="2756754"/>
          </a:xfrm>
          <a:prstGeom prst="rect">
            <a:avLst/>
          </a:prstGeom>
        </p:spPr>
      </p:pic>
      <p:pic>
        <p:nvPicPr>
          <p:cNvPr id="7" name="Picture 6">
            <a:extLst>
              <a:ext uri="{FF2B5EF4-FFF2-40B4-BE49-F238E27FC236}">
                <a16:creationId xmlns:a16="http://schemas.microsoft.com/office/drawing/2014/main" id="{DDACF258-B602-4B46-8401-8DAEA42880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76783" y="1891704"/>
            <a:ext cx="5506034" cy="4133269"/>
          </a:xfrm>
          <a:prstGeom prst="rect">
            <a:avLst/>
          </a:prstGeom>
        </p:spPr>
      </p:pic>
      <p:pic>
        <p:nvPicPr>
          <p:cNvPr id="9" name="Picture 8">
            <a:extLst>
              <a:ext uri="{FF2B5EF4-FFF2-40B4-BE49-F238E27FC236}">
                <a16:creationId xmlns:a16="http://schemas.microsoft.com/office/drawing/2014/main" id="{8F6D338A-E090-534B-BA8A-3C9630BAC9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0333" y="1205321"/>
            <a:ext cx="3585821" cy="2753017"/>
          </a:xfrm>
          <a:prstGeom prst="rect">
            <a:avLst/>
          </a:prstGeom>
        </p:spPr>
      </p:pic>
    </p:spTree>
    <p:extLst>
      <p:ext uri="{BB962C8B-B14F-4D97-AF65-F5344CB8AC3E}">
        <p14:creationId xmlns:p14="http://schemas.microsoft.com/office/powerpoint/2010/main" val="3543719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EF588-936A-7C42-BB22-47A2FD3C6C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324787" y="315879"/>
            <a:ext cx="3362793" cy="975852"/>
          </a:xfrm>
          <a:solidFill>
            <a:srgbClr val="00B0F0"/>
          </a:solidFill>
        </p:spPr>
        <p:txBody>
          <a:bodyPr>
            <a:normAutofit/>
          </a:bodyPr>
          <a:lstStyle/>
          <a:p>
            <a:r>
              <a:rPr lang="en-US" sz="2800" dirty="0"/>
              <a:t>  Experimental Hall 3</a:t>
            </a:r>
          </a:p>
        </p:txBody>
      </p:sp>
      <p:sp>
        <p:nvSpPr>
          <p:cNvPr id="4" name="Slide Number Placeholder 3"/>
          <p:cNvSpPr>
            <a:spLocks noGrp="1"/>
          </p:cNvSpPr>
          <p:nvPr>
            <p:ph type="sldNum" sz="quarter" idx="12"/>
          </p:nvPr>
        </p:nvSpPr>
        <p:spPr/>
        <p:txBody>
          <a:bodyPr/>
          <a:lstStyle/>
          <a:p>
            <a:pPr defTabSz="457200">
              <a:defRPr/>
            </a:pPr>
            <a:fld id="{551115BC-487E-4422-894C-CB7CD3E79223}" type="slidenum">
              <a:rPr lang="sv-SE">
                <a:solidFill>
                  <a:prstClr val="black">
                    <a:tint val="75000"/>
                  </a:prstClr>
                </a:solidFill>
                <a:latin typeface="Calibri"/>
              </a:rPr>
              <a:pPr defTabSz="457200">
                <a:defRPr/>
              </a:pPr>
              <a:t>22</a:t>
            </a:fld>
            <a:endParaRPr lang="sv-SE">
              <a:solidFill>
                <a:prstClr val="black">
                  <a:tint val="75000"/>
                </a:prstClr>
              </a:solidFill>
              <a:latin typeface="Calibri"/>
            </a:endParaRPr>
          </a:p>
        </p:txBody>
      </p:sp>
    </p:spTree>
    <p:extLst>
      <p:ext uri="{BB962C8B-B14F-4D97-AF65-F5344CB8AC3E}">
        <p14:creationId xmlns:p14="http://schemas.microsoft.com/office/powerpoint/2010/main" val="2182741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9307-68A4-FA4A-826D-47FDF4CEB2A1}"/>
              </a:ext>
            </a:extLst>
          </p:cNvPr>
          <p:cNvSpPr>
            <a:spLocks noGrp="1"/>
          </p:cNvSpPr>
          <p:nvPr>
            <p:ph type="title"/>
          </p:nvPr>
        </p:nvSpPr>
        <p:spPr/>
        <p:txBody>
          <a:bodyPr>
            <a:normAutofit/>
          </a:bodyPr>
          <a:lstStyle/>
          <a:p>
            <a:r>
              <a:rPr lang="sv-SE" sz="2400" b="1" dirty="0"/>
              <a:t>E01 experimental hall</a:t>
            </a:r>
          </a:p>
        </p:txBody>
      </p:sp>
      <p:sp>
        <p:nvSpPr>
          <p:cNvPr id="4" name="Slide Number Placeholder 3">
            <a:extLst>
              <a:ext uri="{FF2B5EF4-FFF2-40B4-BE49-F238E27FC236}">
                <a16:creationId xmlns:a16="http://schemas.microsoft.com/office/drawing/2014/main" id="{EB5ABC97-2761-FB42-9909-2442C5D06F57}"/>
              </a:ext>
            </a:extLst>
          </p:cNvPr>
          <p:cNvSpPr>
            <a:spLocks noGrp="1"/>
          </p:cNvSpPr>
          <p:nvPr>
            <p:ph type="sldNum" sz="quarter" idx="12"/>
          </p:nvPr>
        </p:nvSpPr>
        <p:spPr/>
        <p:txBody>
          <a:bodyPr/>
          <a:lstStyle/>
          <a:p>
            <a:pPr defTabSz="457200">
              <a:defRPr/>
            </a:pPr>
            <a:fld id="{551115BC-487E-4422-894C-CB7CD3E79223}" type="slidenum">
              <a:rPr lang="sv-SE">
                <a:solidFill>
                  <a:prstClr val="black">
                    <a:tint val="75000"/>
                  </a:prstClr>
                </a:solidFill>
                <a:latin typeface="Calibri"/>
              </a:rPr>
              <a:pPr defTabSz="457200">
                <a:defRPr/>
              </a:pPr>
              <a:t>23</a:t>
            </a:fld>
            <a:endParaRPr lang="sv-SE" dirty="0">
              <a:solidFill>
                <a:prstClr val="black">
                  <a:tint val="75000"/>
                </a:prstClr>
              </a:solidFill>
              <a:latin typeface="Calibri"/>
            </a:endParaRPr>
          </a:p>
        </p:txBody>
      </p:sp>
      <p:pic>
        <p:nvPicPr>
          <p:cNvPr id="7" name="Picture 6">
            <a:extLst>
              <a:ext uri="{FF2B5EF4-FFF2-40B4-BE49-F238E27FC236}">
                <a16:creationId xmlns:a16="http://schemas.microsoft.com/office/drawing/2014/main" id="{ECAE1898-A9D5-704B-BD8B-6B3760FDE2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4873"/>
            <a:ext cx="12192000" cy="8031992"/>
          </a:xfrm>
          <a:prstGeom prst="rect">
            <a:avLst/>
          </a:prstGeom>
        </p:spPr>
      </p:pic>
      <p:sp>
        <p:nvSpPr>
          <p:cNvPr id="5" name="Title 1">
            <a:extLst>
              <a:ext uri="{FF2B5EF4-FFF2-40B4-BE49-F238E27FC236}">
                <a16:creationId xmlns:a16="http://schemas.microsoft.com/office/drawing/2014/main" id="{6A0D55AA-8A87-A545-8EFD-4198175813D7}"/>
              </a:ext>
            </a:extLst>
          </p:cNvPr>
          <p:cNvSpPr txBox="1">
            <a:spLocks/>
          </p:cNvSpPr>
          <p:nvPr/>
        </p:nvSpPr>
        <p:spPr>
          <a:xfrm>
            <a:off x="324787" y="315879"/>
            <a:ext cx="3362793" cy="975852"/>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a:t>  Experimental Hall 3</a:t>
            </a:r>
            <a:endParaRPr lang="en-US" sz="2800" dirty="0"/>
          </a:p>
        </p:txBody>
      </p:sp>
    </p:spTree>
    <p:extLst>
      <p:ext uri="{BB962C8B-B14F-4D97-AF65-F5344CB8AC3E}">
        <p14:creationId xmlns:p14="http://schemas.microsoft.com/office/powerpoint/2010/main" val="404887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56B1F1-C362-204D-855C-CBF5836419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99803"/>
            <a:ext cx="12192000" cy="7873129"/>
          </a:xfrm>
          <a:prstGeom prst="rect">
            <a:avLst/>
          </a:prstGeom>
        </p:spPr>
      </p:pic>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defTabSz="457200">
              <a:defRPr/>
            </a:pPr>
            <a:fld id="{551115BC-487E-4422-894C-CB7CD3E79223}" type="slidenum">
              <a:rPr lang="sv-SE">
                <a:solidFill>
                  <a:prstClr val="black"/>
                </a:solidFill>
                <a:latin typeface="Calibri"/>
              </a:rPr>
              <a:pPr defTabSz="457200">
                <a:defRPr/>
              </a:pPr>
              <a:t>24</a:t>
            </a:fld>
            <a:endParaRPr lang="sv-SE">
              <a:solidFill>
                <a:prstClr val="black"/>
              </a:solidFill>
              <a:latin typeface="Calibri"/>
            </a:endParaRPr>
          </a:p>
        </p:txBody>
      </p:sp>
      <p:sp>
        <p:nvSpPr>
          <p:cNvPr id="6" name="Title 1">
            <a:extLst>
              <a:ext uri="{FF2B5EF4-FFF2-40B4-BE49-F238E27FC236}">
                <a16:creationId xmlns:a16="http://schemas.microsoft.com/office/drawing/2014/main" id="{EEB8D603-8F3F-3B42-9B18-2F99AF3773CA}"/>
              </a:ext>
            </a:extLst>
          </p:cNvPr>
          <p:cNvSpPr>
            <a:spLocks noGrp="1"/>
          </p:cNvSpPr>
          <p:nvPr>
            <p:ph type="title"/>
          </p:nvPr>
        </p:nvSpPr>
        <p:spPr>
          <a:xfrm>
            <a:off x="324787" y="315879"/>
            <a:ext cx="5611318" cy="975852"/>
          </a:xfrm>
          <a:solidFill>
            <a:srgbClr val="00B0F0"/>
          </a:solidFill>
        </p:spPr>
        <p:txBody>
          <a:bodyPr>
            <a:normAutofit/>
          </a:bodyPr>
          <a:lstStyle/>
          <a:p>
            <a:r>
              <a:rPr lang="en-US" sz="2800" dirty="0"/>
              <a:t>  Accelerator and Klystron Gallery</a:t>
            </a:r>
          </a:p>
        </p:txBody>
      </p:sp>
    </p:spTree>
    <p:extLst>
      <p:ext uri="{BB962C8B-B14F-4D97-AF65-F5344CB8AC3E}">
        <p14:creationId xmlns:p14="http://schemas.microsoft.com/office/powerpoint/2010/main" val="418642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A061A-7183-5C4A-934A-1893C1D763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5862"/>
            <a:ext cx="9144000" cy="6846277"/>
          </a:xfrm>
          <a:prstGeom prst="rect">
            <a:avLst/>
          </a:prstGeom>
        </p:spPr>
      </p:pic>
      <p:pic>
        <p:nvPicPr>
          <p:cNvPr id="5" name="Picture 4">
            <a:extLst>
              <a:ext uri="{FF2B5EF4-FFF2-40B4-BE49-F238E27FC236}">
                <a16:creationId xmlns:a16="http://schemas.microsoft.com/office/drawing/2014/main" id="{D273403F-EFDA-EE4A-B18B-982A5713C0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4326"/>
            <a:ext cx="12192000" cy="7497304"/>
          </a:xfrm>
          <a:prstGeom prst="rect">
            <a:avLst/>
          </a:prstGeom>
        </p:spPr>
      </p:pic>
      <p:sp>
        <p:nvSpPr>
          <p:cNvPr id="4" name="Slide Number Placeholder 3"/>
          <p:cNvSpPr>
            <a:spLocks noGrp="1"/>
          </p:cNvSpPr>
          <p:nvPr>
            <p:ph type="sldNum" sz="quarter" idx="12"/>
          </p:nvPr>
        </p:nvSpPr>
        <p:spPr/>
        <p:txBody>
          <a:bodyPr/>
          <a:lstStyle/>
          <a:p>
            <a:pPr defTabSz="457200">
              <a:defRPr/>
            </a:pPr>
            <a:fld id="{551115BC-487E-4422-894C-CB7CD3E79223}" type="slidenum">
              <a:rPr lang="sv-SE">
                <a:solidFill>
                  <a:prstClr val="black">
                    <a:tint val="75000"/>
                  </a:prstClr>
                </a:solidFill>
                <a:latin typeface="Calibri"/>
              </a:rPr>
              <a:pPr defTabSz="457200">
                <a:defRPr/>
              </a:pPr>
              <a:t>25</a:t>
            </a:fld>
            <a:endParaRPr lang="sv-SE">
              <a:solidFill>
                <a:prstClr val="black">
                  <a:tint val="75000"/>
                </a:prstClr>
              </a:solidFill>
              <a:latin typeface="Calibri"/>
            </a:endParaRPr>
          </a:p>
        </p:txBody>
      </p:sp>
      <p:sp>
        <p:nvSpPr>
          <p:cNvPr id="9" name="Title 1">
            <a:extLst>
              <a:ext uri="{FF2B5EF4-FFF2-40B4-BE49-F238E27FC236}">
                <a16:creationId xmlns:a16="http://schemas.microsoft.com/office/drawing/2014/main" id="{4035548A-3238-CA4A-B03F-1B82D1A64994}"/>
              </a:ext>
            </a:extLst>
          </p:cNvPr>
          <p:cNvSpPr>
            <a:spLocks noGrp="1"/>
          </p:cNvSpPr>
          <p:nvPr>
            <p:ph type="title"/>
          </p:nvPr>
        </p:nvSpPr>
        <p:spPr>
          <a:xfrm>
            <a:off x="324787" y="315879"/>
            <a:ext cx="5611318" cy="975852"/>
          </a:xfrm>
          <a:solidFill>
            <a:srgbClr val="00B0F0"/>
          </a:solidFill>
        </p:spPr>
        <p:txBody>
          <a:bodyPr>
            <a:normAutofit/>
          </a:bodyPr>
          <a:lstStyle/>
          <a:p>
            <a:r>
              <a:rPr lang="en-US" sz="2800" dirty="0"/>
              <a:t>  Cryogenic distribution system</a:t>
            </a:r>
          </a:p>
        </p:txBody>
      </p:sp>
    </p:spTree>
    <p:extLst>
      <p:ext uri="{BB962C8B-B14F-4D97-AF65-F5344CB8AC3E}">
        <p14:creationId xmlns:p14="http://schemas.microsoft.com/office/powerpoint/2010/main" val="2779858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defRPr/>
            </a:pPr>
            <a:fld id="{551115BC-487E-4422-894C-CB7CD3E79223}" type="slidenum">
              <a:rPr lang="sv-SE">
                <a:solidFill>
                  <a:prstClr val="black">
                    <a:tint val="75000"/>
                  </a:prstClr>
                </a:solidFill>
                <a:latin typeface="Calibri"/>
              </a:rPr>
              <a:pPr defTabSz="685800">
                <a:defRPr/>
              </a:pPr>
              <a:t>26</a:t>
            </a:fld>
            <a:endParaRPr lang="sv-SE" dirty="0">
              <a:solidFill>
                <a:prstClr val="black">
                  <a:tint val="75000"/>
                </a:prstClr>
              </a:solidFill>
              <a:latin typeface="Calibri"/>
            </a:endParaRPr>
          </a:p>
        </p:txBody>
      </p:sp>
      <p:sp>
        <p:nvSpPr>
          <p:cNvPr id="2" name="Title 1"/>
          <p:cNvSpPr>
            <a:spLocks noGrp="1"/>
          </p:cNvSpPr>
          <p:nvPr>
            <p:ph type="title"/>
          </p:nvPr>
        </p:nvSpPr>
        <p:spPr>
          <a:xfrm>
            <a:off x="1981200" y="692696"/>
            <a:ext cx="7139136" cy="421556"/>
          </a:xfrm>
        </p:spPr>
        <p:txBody>
          <a:bodyPr/>
          <a:lstStyle/>
          <a:p>
            <a:r>
              <a:rPr lang="sv-SE" b="1" dirty="0"/>
              <a:t>Ion source &amp; LEBT installation</a:t>
            </a:r>
          </a:p>
        </p:txBody>
      </p:sp>
      <p:pic>
        <p:nvPicPr>
          <p:cNvPr id="8" name="Picture 7">
            <a:extLst>
              <a:ext uri="{FF2B5EF4-FFF2-40B4-BE49-F238E27FC236}">
                <a16:creationId xmlns:a16="http://schemas.microsoft.com/office/drawing/2014/main" id="{89EEF525-C27A-684C-9291-2B1BC5F1D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9118"/>
            <a:ext cx="12192000" cy="7207581"/>
          </a:xfrm>
          <a:prstGeom prst="rect">
            <a:avLst/>
          </a:prstGeom>
        </p:spPr>
      </p:pic>
      <p:sp>
        <p:nvSpPr>
          <p:cNvPr id="9" name="Title 1">
            <a:extLst>
              <a:ext uri="{FF2B5EF4-FFF2-40B4-BE49-F238E27FC236}">
                <a16:creationId xmlns:a16="http://schemas.microsoft.com/office/drawing/2014/main" id="{B43CA572-E56C-C34F-9E0C-674A09A7B5CB}"/>
              </a:ext>
            </a:extLst>
          </p:cNvPr>
          <p:cNvSpPr txBox="1">
            <a:spLocks/>
          </p:cNvSpPr>
          <p:nvPr/>
        </p:nvSpPr>
        <p:spPr>
          <a:xfrm>
            <a:off x="489679" y="5660048"/>
            <a:ext cx="3992380" cy="975852"/>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a:t>  Ion Source inauguration</a:t>
            </a:r>
          </a:p>
        </p:txBody>
      </p:sp>
    </p:spTree>
    <p:extLst>
      <p:ext uri="{BB962C8B-B14F-4D97-AF65-F5344CB8AC3E}">
        <p14:creationId xmlns:p14="http://schemas.microsoft.com/office/powerpoint/2010/main" val="391437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A91F-526E-6E4D-890C-0B00E7C00FD3}"/>
              </a:ext>
            </a:extLst>
          </p:cNvPr>
          <p:cNvSpPr>
            <a:spLocks noGrp="1"/>
          </p:cNvSpPr>
          <p:nvPr>
            <p:ph type="title"/>
          </p:nvPr>
        </p:nvSpPr>
        <p:spPr/>
        <p:txBody>
          <a:bodyPr/>
          <a:lstStyle/>
          <a:p>
            <a:r>
              <a:rPr lang="sv-SE" dirty="0"/>
              <a:t>G02</a:t>
            </a:r>
          </a:p>
        </p:txBody>
      </p:sp>
      <p:sp>
        <p:nvSpPr>
          <p:cNvPr id="4" name="Slide Number Placeholder 3">
            <a:extLst>
              <a:ext uri="{FF2B5EF4-FFF2-40B4-BE49-F238E27FC236}">
                <a16:creationId xmlns:a16="http://schemas.microsoft.com/office/drawing/2014/main" id="{1E58C22B-17C2-634E-9195-DF5AFE56957A}"/>
              </a:ext>
            </a:extLst>
          </p:cNvPr>
          <p:cNvSpPr>
            <a:spLocks noGrp="1"/>
          </p:cNvSpPr>
          <p:nvPr>
            <p:ph type="sldNum" sz="quarter" idx="12"/>
          </p:nvPr>
        </p:nvSpPr>
        <p:spPr/>
        <p:txBody>
          <a:bodyPr/>
          <a:lstStyle/>
          <a:p>
            <a:fld id="{551115BC-487E-4422-894C-CB7CD3E79223}" type="slidenum">
              <a:rPr lang="en-GB">
                <a:solidFill>
                  <a:prstClr val="black">
                    <a:lumMod val="65000"/>
                    <a:lumOff val="35000"/>
                  </a:prstClr>
                </a:solidFill>
                <a:latin typeface="Calibri"/>
              </a:rPr>
              <a:pPr/>
              <a:t>27</a:t>
            </a:fld>
            <a:endParaRPr lang="en-GB">
              <a:solidFill>
                <a:prstClr val="black">
                  <a:lumMod val="65000"/>
                  <a:lumOff val="35000"/>
                </a:prstClr>
              </a:solidFill>
              <a:latin typeface="Calibri"/>
            </a:endParaRPr>
          </a:p>
        </p:txBody>
      </p:sp>
      <p:sp>
        <p:nvSpPr>
          <p:cNvPr id="5" name="Text Placeholder 4">
            <a:extLst>
              <a:ext uri="{FF2B5EF4-FFF2-40B4-BE49-F238E27FC236}">
                <a16:creationId xmlns:a16="http://schemas.microsoft.com/office/drawing/2014/main" id="{989D29DD-5A25-8D4F-91B0-B8C5A92B2405}"/>
              </a:ext>
            </a:extLst>
          </p:cNvPr>
          <p:cNvSpPr>
            <a:spLocks noGrp="1"/>
          </p:cNvSpPr>
          <p:nvPr>
            <p:ph type="body" sz="quarter" idx="13"/>
          </p:nvPr>
        </p:nvSpPr>
        <p:spPr/>
        <p:txBody>
          <a:bodyPr/>
          <a:lstStyle/>
          <a:p>
            <a:r>
              <a:rPr lang="sv-SE" dirty="0"/>
              <a:t>Test </a:t>
            </a:r>
            <a:r>
              <a:rPr lang="sv-SE" dirty="0" err="1"/>
              <a:t>Stand</a:t>
            </a:r>
            <a:r>
              <a:rPr lang="sv-SE" dirty="0"/>
              <a:t> 2 Bunker</a:t>
            </a:r>
          </a:p>
        </p:txBody>
      </p:sp>
      <p:pic>
        <p:nvPicPr>
          <p:cNvPr id="10" name="Picture 9">
            <a:extLst>
              <a:ext uri="{FF2B5EF4-FFF2-40B4-BE49-F238E27FC236}">
                <a16:creationId xmlns:a16="http://schemas.microsoft.com/office/drawing/2014/main" id="{9D3BA9FF-6685-6D47-8F96-D0BCEF3913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65604" cy="6858000"/>
          </a:xfrm>
          <a:prstGeom prst="rect">
            <a:avLst/>
          </a:prstGeom>
        </p:spPr>
      </p:pic>
      <p:pic>
        <p:nvPicPr>
          <p:cNvPr id="11" name="Picture 10">
            <a:extLst>
              <a:ext uri="{FF2B5EF4-FFF2-40B4-BE49-F238E27FC236}">
                <a16:creationId xmlns:a16="http://schemas.microsoft.com/office/drawing/2014/main" id="{D7B86E62-DA7C-2448-B94E-5AF235B5DD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7600" y="4324125"/>
            <a:ext cx="3067773" cy="231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A5254106-E17F-7D49-9FE6-24950060C646}"/>
              </a:ext>
            </a:extLst>
          </p:cNvPr>
          <p:cNvSpPr txBox="1">
            <a:spLocks/>
          </p:cNvSpPr>
          <p:nvPr/>
        </p:nvSpPr>
        <p:spPr>
          <a:xfrm>
            <a:off x="369758" y="346646"/>
            <a:ext cx="3992380" cy="975852"/>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a:t>  Cryogenic test stand</a:t>
            </a:r>
          </a:p>
        </p:txBody>
      </p:sp>
    </p:spTree>
    <p:extLst>
      <p:ext uri="{BB962C8B-B14F-4D97-AF65-F5344CB8AC3E}">
        <p14:creationId xmlns:p14="http://schemas.microsoft.com/office/powerpoint/2010/main" val="389108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719" y="152399"/>
            <a:ext cx="7139136" cy="1143000"/>
          </a:xfrm>
        </p:spPr>
        <p:txBody>
          <a:bodyPr>
            <a:normAutofit/>
          </a:bodyPr>
          <a:lstStyle/>
          <a:p>
            <a:r>
              <a:rPr lang="sv-SE" sz="2800" dirty="0" err="1"/>
              <a:t>Commissioning</a:t>
            </a:r>
            <a:r>
              <a:rPr lang="sv-SE" sz="2800" dirty="0"/>
              <a:t> </a:t>
            </a:r>
            <a:r>
              <a:rPr lang="sv-SE" sz="2800" dirty="0" err="1"/>
              <a:t>activities</a:t>
            </a:r>
            <a:r>
              <a:rPr lang="sv-SE" sz="2800" dirty="0"/>
              <a:t> </a:t>
            </a:r>
            <a:r>
              <a:rPr lang="sv-SE" sz="2800" dirty="0" err="1"/>
              <a:t>ongoing</a:t>
            </a:r>
            <a:endParaRPr lang="sv-SE" sz="2800" dirty="0"/>
          </a:p>
        </p:txBody>
      </p:sp>
      <p:sp>
        <p:nvSpPr>
          <p:cNvPr id="4" name="Slide Number Placeholder 3"/>
          <p:cNvSpPr>
            <a:spLocks noGrp="1"/>
          </p:cNvSpPr>
          <p:nvPr>
            <p:ph type="sldNum" sz="quarter" idx="12"/>
          </p:nvPr>
        </p:nvSpPr>
        <p:spPr/>
        <p:txBody>
          <a:bodyPr/>
          <a:lstStyle/>
          <a:p>
            <a:pPr defTabSz="457200">
              <a:defRPr/>
            </a:pPr>
            <a:fld id="{551115BC-487E-4422-894C-CB7CD3E79223}" type="slidenum">
              <a:rPr lang="sv-SE">
                <a:solidFill>
                  <a:prstClr val="black">
                    <a:tint val="75000"/>
                  </a:prstClr>
                </a:solidFill>
                <a:latin typeface="Calibri"/>
              </a:rPr>
              <a:pPr defTabSz="457200">
                <a:defRPr/>
              </a:pPr>
              <a:t>28</a:t>
            </a:fld>
            <a:endParaRPr lang="sv-SE" dirty="0">
              <a:solidFill>
                <a:prstClr val="black">
                  <a:tint val="75000"/>
                </a:prstClr>
              </a:solidFill>
              <a:latin typeface="Calibri"/>
            </a:endParaRPr>
          </a:p>
        </p:txBody>
      </p:sp>
      <p:pic>
        <p:nvPicPr>
          <p:cNvPr id="9" name="Picture 8">
            <a:extLst>
              <a:ext uri="{FF2B5EF4-FFF2-40B4-BE49-F238E27FC236}">
                <a16:creationId xmlns:a16="http://schemas.microsoft.com/office/drawing/2014/main" id="{B4D01C7C-081E-9C4A-AB47-9F6105083E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04" y="-1"/>
            <a:ext cx="12176696" cy="7255239"/>
          </a:xfrm>
          <a:prstGeom prst="rect">
            <a:avLst/>
          </a:prstGeom>
        </p:spPr>
      </p:pic>
      <p:sp>
        <p:nvSpPr>
          <p:cNvPr id="5" name="Title 1">
            <a:extLst>
              <a:ext uri="{FF2B5EF4-FFF2-40B4-BE49-F238E27FC236}">
                <a16:creationId xmlns:a16="http://schemas.microsoft.com/office/drawing/2014/main" id="{F844421C-B3F2-E945-90CD-214ADBD9C3F1}"/>
              </a:ext>
            </a:extLst>
          </p:cNvPr>
          <p:cNvSpPr txBox="1">
            <a:spLocks/>
          </p:cNvSpPr>
          <p:nvPr/>
        </p:nvSpPr>
        <p:spPr>
          <a:xfrm>
            <a:off x="369758" y="471947"/>
            <a:ext cx="6076012" cy="975852"/>
          </a:xfrm>
          <a:prstGeom prst="rect">
            <a:avLst/>
          </a:prstGeom>
          <a:solidFill>
            <a:srgbClr val="00B0F0"/>
          </a:solidFill>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a:t>  Commissioning shifts are underway</a:t>
            </a:r>
          </a:p>
        </p:txBody>
      </p:sp>
    </p:spTree>
    <p:extLst>
      <p:ext uri="{BB962C8B-B14F-4D97-AF65-F5344CB8AC3E}">
        <p14:creationId xmlns:p14="http://schemas.microsoft.com/office/powerpoint/2010/main" val="885400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106447"/>
            <a:ext cx="12166808" cy="8964447"/>
          </a:xfrm>
          <a:prstGeom prst="rect">
            <a:avLst/>
          </a:prstGeom>
          <a:solidFill>
            <a:schemeClr val="bg1">
              <a:lumMod val="85000"/>
            </a:schemeClr>
          </a:solidFill>
        </p:spPr>
      </p:pic>
      <p:sp>
        <p:nvSpPr>
          <p:cNvPr id="4" name="Slide Number Placeholder 3"/>
          <p:cNvSpPr>
            <a:spLocks noGrp="1"/>
          </p:cNvSpPr>
          <p:nvPr>
            <p:ph type="sldNum" sz="quarter" idx="12"/>
          </p:nvPr>
        </p:nvSpPr>
        <p:spPr/>
        <p:txBody>
          <a:bodyPr/>
          <a:lstStyle/>
          <a:p>
            <a:pPr>
              <a:defRPr/>
            </a:pPr>
            <a:fld id="{551115BC-487E-4422-894C-CB7CD3E79223}" type="slidenum">
              <a:rPr lang="sv-SE">
                <a:solidFill>
                  <a:prstClr val="black">
                    <a:tint val="75000"/>
                  </a:prstClr>
                </a:solidFill>
                <a:latin typeface="Calibri"/>
              </a:rPr>
              <a:pPr>
                <a:defRPr/>
              </a:pPr>
              <a:t>29</a:t>
            </a:fld>
            <a:endParaRPr lang="sv-SE">
              <a:solidFill>
                <a:prstClr val="black">
                  <a:tint val="75000"/>
                </a:prstClr>
              </a:solidFill>
              <a:latin typeface="Calibri"/>
            </a:endParaRPr>
          </a:p>
        </p:txBody>
      </p:sp>
      <p:sp>
        <p:nvSpPr>
          <p:cNvPr id="7" name="Rectangle 6"/>
          <p:cNvSpPr/>
          <p:nvPr/>
        </p:nvSpPr>
        <p:spPr>
          <a:xfrm>
            <a:off x="6221565" y="3899047"/>
            <a:ext cx="1253665" cy="1006657"/>
          </a:xfrm>
          <a:prstGeom prst="rect">
            <a:avLst/>
          </a:prstGeom>
          <a:solidFill>
            <a:srgbClr val="FFC000">
              <a:alpha val="37000"/>
            </a:srgbClr>
          </a:solidFill>
          <a:ln w="539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0" name="Pie 9"/>
          <p:cNvSpPr/>
          <p:nvPr/>
        </p:nvSpPr>
        <p:spPr>
          <a:xfrm>
            <a:off x="1372791" y="1034205"/>
            <a:ext cx="3373162" cy="4051706"/>
          </a:xfrm>
          <a:prstGeom prst="pie">
            <a:avLst>
              <a:gd name="adj1" fmla="val 5250430"/>
              <a:gd name="adj2" fmla="val 12222113"/>
            </a:avLst>
          </a:prstGeom>
          <a:solidFill>
            <a:srgbClr val="FFC000">
              <a:alpha val="50000"/>
            </a:srgbClr>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Calibri"/>
            </a:endParaRPr>
          </a:p>
        </p:txBody>
      </p:sp>
      <p:sp>
        <p:nvSpPr>
          <p:cNvPr id="12" name="Freeform 11"/>
          <p:cNvSpPr/>
          <p:nvPr/>
        </p:nvSpPr>
        <p:spPr>
          <a:xfrm>
            <a:off x="7036188" y="5651292"/>
            <a:ext cx="4671129" cy="946061"/>
          </a:xfrm>
          <a:custGeom>
            <a:avLst/>
            <a:gdLst>
              <a:gd name="connsiteX0" fmla="*/ 0 w 3367314"/>
              <a:gd name="connsiteY0" fmla="*/ 1059543 h 1059543"/>
              <a:gd name="connsiteX1" fmla="*/ 3367314 w 3367314"/>
              <a:gd name="connsiteY1" fmla="*/ 1059543 h 1059543"/>
              <a:gd name="connsiteX2" fmla="*/ 3352800 w 3367314"/>
              <a:gd name="connsiteY2" fmla="*/ 0 h 1059543"/>
              <a:gd name="connsiteX3" fmla="*/ 885371 w 3367314"/>
              <a:gd name="connsiteY3" fmla="*/ 0 h 1059543"/>
            </a:gdLst>
            <a:ahLst/>
            <a:cxnLst>
              <a:cxn ang="0">
                <a:pos x="connsiteX0" y="connsiteY0"/>
              </a:cxn>
              <a:cxn ang="0">
                <a:pos x="connsiteX1" y="connsiteY1"/>
              </a:cxn>
              <a:cxn ang="0">
                <a:pos x="connsiteX2" y="connsiteY2"/>
              </a:cxn>
              <a:cxn ang="0">
                <a:pos x="connsiteX3" y="connsiteY3"/>
              </a:cxn>
            </a:cxnLst>
            <a:rect l="l" t="t" r="r" b="b"/>
            <a:pathLst>
              <a:path w="3367314" h="1059543">
                <a:moveTo>
                  <a:pt x="0" y="1059543"/>
                </a:moveTo>
                <a:lnTo>
                  <a:pt x="3367314" y="1059543"/>
                </a:lnTo>
                <a:lnTo>
                  <a:pt x="3352800" y="0"/>
                </a:lnTo>
                <a:lnTo>
                  <a:pt x="885371" y="0"/>
                </a:lnTo>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5" name="TextBox 14"/>
          <p:cNvSpPr txBox="1"/>
          <p:nvPr/>
        </p:nvSpPr>
        <p:spPr>
          <a:xfrm>
            <a:off x="8771907" y="6035161"/>
            <a:ext cx="2151743" cy="369332"/>
          </a:xfrm>
          <a:prstGeom prst="rect">
            <a:avLst/>
          </a:prstGeom>
          <a:solidFill>
            <a:schemeClr val="bg1"/>
          </a:solidFill>
        </p:spPr>
        <p:txBody>
          <a:bodyPr wrap="none" rtlCol="0">
            <a:spAutoFit/>
          </a:bodyPr>
          <a:lstStyle/>
          <a:p>
            <a:pPr>
              <a:defRPr/>
            </a:pPr>
            <a:r>
              <a:rPr lang="en-US" dirty="0">
                <a:solidFill>
                  <a:prstClr val="black"/>
                </a:solidFill>
                <a:latin typeface="Calibri"/>
              </a:rPr>
              <a:t>Lund Tramway Depot</a:t>
            </a:r>
          </a:p>
        </p:txBody>
      </p:sp>
      <p:cxnSp>
        <p:nvCxnSpPr>
          <p:cNvPr id="8" name="Straight Arrow Connector 7">
            <a:extLst>
              <a:ext uri="{FF2B5EF4-FFF2-40B4-BE49-F238E27FC236}">
                <a16:creationId xmlns:a16="http://schemas.microsoft.com/office/drawing/2014/main" id="{66FC09C8-5FB3-A84D-A501-A59DB3ACDCC7}"/>
              </a:ext>
            </a:extLst>
          </p:cNvPr>
          <p:cNvCxnSpPr>
            <a:cxnSpLocks/>
          </p:cNvCxnSpPr>
          <p:nvPr/>
        </p:nvCxnSpPr>
        <p:spPr>
          <a:xfrm flipH="1">
            <a:off x="7475230" y="2986361"/>
            <a:ext cx="989497" cy="102982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4B21A4-448A-D841-8286-37FE2A847FA6}"/>
              </a:ext>
            </a:extLst>
          </p:cNvPr>
          <p:cNvCxnSpPr>
            <a:cxnSpLocks/>
          </p:cNvCxnSpPr>
          <p:nvPr/>
        </p:nvCxnSpPr>
        <p:spPr>
          <a:xfrm flipV="1">
            <a:off x="5303912" y="5849694"/>
            <a:ext cx="763852" cy="38723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FD8FB9-941B-6141-8356-E2DEC66A77F4}"/>
              </a:ext>
            </a:extLst>
          </p:cNvPr>
          <p:cNvSpPr txBox="1"/>
          <p:nvPr/>
        </p:nvSpPr>
        <p:spPr>
          <a:xfrm>
            <a:off x="4656263" y="6052266"/>
            <a:ext cx="998350" cy="369332"/>
          </a:xfrm>
          <a:prstGeom prst="rect">
            <a:avLst/>
          </a:prstGeom>
          <a:solidFill>
            <a:schemeClr val="bg1"/>
          </a:solidFill>
        </p:spPr>
        <p:txBody>
          <a:bodyPr wrap="none" rtlCol="0">
            <a:spAutoFit/>
          </a:bodyPr>
          <a:lstStyle/>
          <a:p>
            <a:pPr>
              <a:defRPr/>
            </a:pPr>
            <a:r>
              <a:rPr lang="en-US" dirty="0">
                <a:solidFill>
                  <a:prstClr val="black"/>
                </a:solidFill>
                <a:latin typeface="Calibri"/>
              </a:rPr>
              <a:t>Bus Stop</a:t>
            </a:r>
          </a:p>
        </p:txBody>
      </p:sp>
      <p:pic>
        <p:nvPicPr>
          <p:cNvPr id="19" name="Picture 18">
            <a:extLst>
              <a:ext uri="{FF2B5EF4-FFF2-40B4-BE49-F238E27FC236}">
                <a16:creationId xmlns:a16="http://schemas.microsoft.com/office/drawing/2014/main" id="{DCD05D79-8276-5244-9860-AD904890C9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5230" y="243022"/>
            <a:ext cx="4382543" cy="3212037"/>
          </a:xfrm>
          <a:prstGeom prst="rect">
            <a:avLst/>
          </a:prstGeom>
          <a:ln w="57150">
            <a:solidFill>
              <a:srgbClr val="FFC000"/>
            </a:solidFill>
          </a:ln>
        </p:spPr>
      </p:pic>
      <p:pic>
        <p:nvPicPr>
          <p:cNvPr id="20" name="Content Placeholder 10">
            <a:extLst>
              <a:ext uri="{FF2B5EF4-FFF2-40B4-BE49-F238E27FC236}">
                <a16:creationId xmlns:a16="http://schemas.microsoft.com/office/drawing/2014/main" id="{0F3A917B-5DF5-AA40-BE5F-0FA86420D286}"/>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12805" y="201028"/>
            <a:ext cx="4243458" cy="2859030"/>
          </a:xfrm>
          <a:ln w="38100">
            <a:solidFill>
              <a:srgbClr val="FFC000"/>
            </a:solidFill>
          </a:ln>
        </p:spPr>
      </p:pic>
      <p:sp>
        <p:nvSpPr>
          <p:cNvPr id="16" name="TextBox 15"/>
          <p:cNvSpPr txBox="1"/>
          <p:nvPr/>
        </p:nvSpPr>
        <p:spPr>
          <a:xfrm>
            <a:off x="1051493" y="3219414"/>
            <a:ext cx="1234912" cy="1200329"/>
          </a:xfrm>
          <a:prstGeom prst="rect">
            <a:avLst/>
          </a:prstGeom>
          <a:solidFill>
            <a:schemeClr val="bg1"/>
          </a:solidFill>
        </p:spPr>
        <p:txBody>
          <a:bodyPr wrap="square" rtlCol="0">
            <a:spAutoFit/>
          </a:bodyPr>
          <a:lstStyle/>
          <a:p>
            <a:pPr>
              <a:defRPr/>
            </a:pPr>
            <a:r>
              <a:rPr lang="en-US" dirty="0">
                <a:solidFill>
                  <a:prstClr val="black"/>
                </a:solidFill>
                <a:latin typeface="Calibri"/>
              </a:rPr>
              <a:t>Permanent</a:t>
            </a:r>
          </a:p>
          <a:p>
            <a:pPr>
              <a:defRPr/>
            </a:pPr>
            <a:r>
              <a:rPr lang="en-US" dirty="0">
                <a:solidFill>
                  <a:prstClr val="black"/>
                </a:solidFill>
                <a:latin typeface="Calibri"/>
              </a:rPr>
              <a:t>Office Campus</a:t>
            </a:r>
          </a:p>
          <a:p>
            <a:pPr>
              <a:defRPr/>
            </a:pPr>
            <a:r>
              <a:rPr lang="en-US" dirty="0">
                <a:solidFill>
                  <a:prstClr val="black"/>
                </a:solidFill>
                <a:latin typeface="Calibri"/>
              </a:rPr>
              <a:t>2021</a:t>
            </a:r>
          </a:p>
        </p:txBody>
      </p:sp>
      <p:sp>
        <p:nvSpPr>
          <p:cNvPr id="14" name="TextBox 13"/>
          <p:cNvSpPr txBox="1"/>
          <p:nvPr/>
        </p:nvSpPr>
        <p:spPr>
          <a:xfrm>
            <a:off x="7413391" y="4235255"/>
            <a:ext cx="1042989" cy="923330"/>
          </a:xfrm>
          <a:prstGeom prst="rect">
            <a:avLst/>
          </a:prstGeom>
          <a:solidFill>
            <a:schemeClr val="bg1"/>
          </a:solidFill>
        </p:spPr>
        <p:txBody>
          <a:bodyPr wrap="square" rtlCol="0">
            <a:spAutoFit/>
          </a:bodyPr>
          <a:lstStyle/>
          <a:p>
            <a:pPr>
              <a:defRPr/>
            </a:pPr>
            <a:r>
              <a:rPr lang="en-US" dirty="0">
                <a:solidFill>
                  <a:prstClr val="black"/>
                </a:solidFill>
                <a:latin typeface="Calibri"/>
              </a:rPr>
              <a:t>Current ESS offices</a:t>
            </a:r>
          </a:p>
        </p:txBody>
      </p:sp>
    </p:spTree>
    <p:extLst>
      <p:ext uri="{BB962C8B-B14F-4D97-AF65-F5344CB8AC3E}">
        <p14:creationId xmlns:p14="http://schemas.microsoft.com/office/powerpoint/2010/main" val="3084451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891D-342F-9A4C-8CA2-D8FB9DFF2152}"/>
              </a:ext>
            </a:extLst>
          </p:cNvPr>
          <p:cNvSpPr>
            <a:spLocks noGrp="1"/>
          </p:cNvSpPr>
          <p:nvPr>
            <p:ph type="title"/>
          </p:nvPr>
        </p:nvSpPr>
        <p:spPr/>
        <p:txBody>
          <a:bodyPr/>
          <a:lstStyle/>
          <a:p>
            <a:endParaRPr lang="sv-SE" dirty="0"/>
          </a:p>
        </p:txBody>
      </p:sp>
      <p:sp>
        <p:nvSpPr>
          <p:cNvPr id="3" name="Content Placeholder 2">
            <a:extLst>
              <a:ext uri="{FF2B5EF4-FFF2-40B4-BE49-F238E27FC236}">
                <a16:creationId xmlns:a16="http://schemas.microsoft.com/office/drawing/2014/main" id="{C7F35080-52ED-AB42-ACD1-6FACF1FA96B2}"/>
              </a:ext>
            </a:extLst>
          </p:cNvPr>
          <p:cNvSpPr>
            <a:spLocks noGrp="1"/>
          </p:cNvSpPr>
          <p:nvPr>
            <p:ph idx="1"/>
          </p:nvPr>
        </p:nvSpPr>
        <p:spPr>
          <a:xfrm>
            <a:off x="609600" y="1600201"/>
            <a:ext cx="9601200" cy="4525963"/>
          </a:xfrm>
        </p:spPr>
        <p:txBody>
          <a:bodyPr>
            <a:noAutofit/>
          </a:bodyPr>
          <a:lstStyle/>
          <a:p>
            <a:pPr marL="0" indent="0">
              <a:buNone/>
            </a:pPr>
            <a:endParaRPr lang="en-GB" sz="3200" dirty="0"/>
          </a:p>
          <a:p>
            <a:pPr marL="0" indent="0">
              <a:buNone/>
            </a:pPr>
            <a:r>
              <a:rPr lang="en-GB" sz="3200" dirty="0"/>
              <a:t>Materials and molecules</a:t>
            </a:r>
          </a:p>
          <a:p>
            <a:pPr marL="0" indent="0">
              <a:buNone/>
            </a:pPr>
            <a:endParaRPr lang="en-GB" sz="3200" dirty="0"/>
          </a:p>
          <a:p>
            <a:pPr marL="0" indent="0">
              <a:buNone/>
            </a:pPr>
            <a:r>
              <a:rPr lang="en-GB" sz="3200" dirty="0"/>
              <a:t>Where are the atoms and what do they do?</a:t>
            </a:r>
            <a:endParaRPr lang="en-GB" sz="3200" dirty="0">
              <a:solidFill>
                <a:srgbClr val="0094CA"/>
              </a:solidFill>
            </a:endParaRPr>
          </a:p>
          <a:p>
            <a:pPr marL="0" indent="0">
              <a:buNone/>
            </a:pPr>
            <a:endParaRPr lang="en-GB" sz="3200" dirty="0">
              <a:solidFill>
                <a:srgbClr val="0094CA"/>
              </a:solidFill>
            </a:endParaRPr>
          </a:p>
          <a:p>
            <a:pPr marL="0" indent="0">
              <a:buNone/>
            </a:pPr>
            <a:r>
              <a:rPr lang="en-GB" sz="3200" dirty="0">
                <a:solidFill>
                  <a:srgbClr val="0094CA"/>
                </a:solidFill>
              </a:rPr>
              <a:t>New materials, new drugs, new processes, </a:t>
            </a:r>
            <a:br>
              <a:rPr lang="en-GB" sz="3200" dirty="0">
                <a:solidFill>
                  <a:srgbClr val="0094CA"/>
                </a:solidFill>
              </a:rPr>
            </a:br>
            <a:r>
              <a:rPr lang="en-GB" sz="3200" dirty="0">
                <a:solidFill>
                  <a:srgbClr val="0094CA"/>
                </a:solidFill>
              </a:rPr>
              <a:t>new energy technologies</a:t>
            </a:r>
            <a:endParaRPr lang="sv-SE" sz="3200" dirty="0">
              <a:solidFill>
                <a:srgbClr val="0094CA"/>
              </a:solidFill>
            </a:endParaRPr>
          </a:p>
        </p:txBody>
      </p:sp>
      <p:sp>
        <p:nvSpPr>
          <p:cNvPr id="4" name="Slide Number Placeholder 3">
            <a:extLst>
              <a:ext uri="{FF2B5EF4-FFF2-40B4-BE49-F238E27FC236}">
                <a16:creationId xmlns:a16="http://schemas.microsoft.com/office/drawing/2014/main" id="{5950D9A2-74D6-C44E-99D5-D6841E7734DC}"/>
              </a:ext>
            </a:extLst>
          </p:cNvPr>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3</a:t>
            </a:fld>
            <a:endParaRPr lang="en-GB">
              <a:solidFill>
                <a:prstClr val="black">
                  <a:tint val="75000"/>
                </a:prstClr>
              </a:solidFill>
              <a:latin typeface="Calibri"/>
            </a:endParaRPr>
          </a:p>
        </p:txBody>
      </p:sp>
    </p:spTree>
    <p:extLst>
      <p:ext uri="{BB962C8B-B14F-4D97-AF65-F5344CB8AC3E}">
        <p14:creationId xmlns:p14="http://schemas.microsoft.com/office/powerpoint/2010/main" val="160198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74BF4-9D3D-0E4D-8C5F-9F09C99F34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173" t="-274" r="-3404"/>
          <a:stretch/>
        </p:blipFill>
        <p:spPr>
          <a:xfrm>
            <a:off x="-1169233" y="-539646"/>
            <a:ext cx="13790724" cy="7869836"/>
          </a:xfrm>
          <a:prstGeom prst="rect">
            <a:avLst/>
          </a:prstGeom>
        </p:spPr>
      </p:pic>
      <p:cxnSp>
        <p:nvCxnSpPr>
          <p:cNvPr id="4" name="Straight Arrow Connector 3">
            <a:extLst>
              <a:ext uri="{FF2B5EF4-FFF2-40B4-BE49-F238E27FC236}">
                <a16:creationId xmlns:a16="http://schemas.microsoft.com/office/drawing/2014/main" id="{07774A30-8E60-9C4E-83BC-B7A1077D0883}"/>
              </a:ext>
            </a:extLst>
          </p:cNvPr>
          <p:cNvCxnSpPr>
            <a:cxnSpLocks/>
          </p:cNvCxnSpPr>
          <p:nvPr/>
        </p:nvCxnSpPr>
        <p:spPr>
          <a:xfrm>
            <a:off x="3548816" y="566995"/>
            <a:ext cx="233475" cy="397990"/>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E1BCA91-B40B-4C48-A387-CBF985114CEF}"/>
              </a:ext>
            </a:extLst>
          </p:cNvPr>
          <p:cNvCxnSpPr>
            <a:cxnSpLocks/>
          </p:cNvCxnSpPr>
          <p:nvPr/>
        </p:nvCxnSpPr>
        <p:spPr>
          <a:xfrm flipH="1">
            <a:off x="4225636" y="1421454"/>
            <a:ext cx="2509118" cy="506314"/>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943405D-3D76-9242-B3D4-14D48E13F48A}"/>
              </a:ext>
            </a:extLst>
          </p:cNvPr>
          <p:cNvSpPr txBox="1"/>
          <p:nvPr/>
        </p:nvSpPr>
        <p:spPr>
          <a:xfrm>
            <a:off x="2829236" y="113585"/>
            <a:ext cx="1261884" cy="523220"/>
          </a:xfrm>
          <a:prstGeom prst="rect">
            <a:avLst/>
          </a:prstGeom>
          <a:solidFill>
            <a:srgbClr val="00B0F0"/>
          </a:solidFill>
        </p:spPr>
        <p:txBody>
          <a:bodyPr wrap="none" rtlCol="0">
            <a:spAutoFit/>
          </a:bodyPr>
          <a:lstStyle/>
          <a:p>
            <a:r>
              <a:rPr lang="sv-SE" sz="2800" dirty="0">
                <a:solidFill>
                  <a:schemeClr val="bg1"/>
                </a:solidFill>
                <a:latin typeface="Calibri"/>
              </a:rPr>
              <a:t>MAX IV</a:t>
            </a:r>
          </a:p>
        </p:txBody>
      </p:sp>
      <p:sp>
        <p:nvSpPr>
          <p:cNvPr id="8" name="Title 1">
            <a:extLst>
              <a:ext uri="{FF2B5EF4-FFF2-40B4-BE49-F238E27FC236}">
                <a16:creationId xmlns:a16="http://schemas.microsoft.com/office/drawing/2014/main" id="{7AD3D391-9859-7244-9EC2-41B11E5F7A85}"/>
              </a:ext>
            </a:extLst>
          </p:cNvPr>
          <p:cNvSpPr txBox="1">
            <a:spLocks/>
          </p:cNvSpPr>
          <p:nvPr/>
        </p:nvSpPr>
        <p:spPr>
          <a:xfrm>
            <a:off x="6636327" y="113585"/>
            <a:ext cx="5367506" cy="3308488"/>
          </a:xfrm>
          <a:prstGeom prst="rect">
            <a:avLst/>
          </a:prstGeom>
          <a:solidFill>
            <a:srgbClr val="00B0F0"/>
          </a:solidFill>
        </p:spPr>
        <p:txBody>
          <a:bodyPr vert="horz" lIns="94955" tIns="47478" rIns="94955" bIns="47478" rtlCol="0" anchor="ctr">
            <a:noAutofit/>
          </a:bodyPr>
          <a:lstStyle>
            <a:lvl1pPr algn="l" defTabSz="1028674" rtl="0" eaLnBrk="1" latinLnBrk="0" hangingPunct="1">
              <a:spcBef>
                <a:spcPct val="0"/>
              </a:spcBef>
              <a:buNone/>
              <a:defRPr sz="3600" kern="1200" baseline="0">
                <a:solidFill>
                  <a:schemeClr val="bg1"/>
                </a:solidFill>
                <a:latin typeface="Calibri"/>
                <a:ea typeface="+mj-ea"/>
                <a:cs typeface="Calibri"/>
              </a:defRPr>
            </a:lvl1pPr>
          </a:lstStyle>
          <a:p>
            <a:pPr>
              <a:defRPr/>
            </a:pPr>
            <a:endParaRPr lang="en-US" sz="2215" b="1" dirty="0">
              <a:solidFill>
                <a:srgbClr val="FFFFFF"/>
              </a:solidFill>
              <a:latin typeface="Calibri" charset="0"/>
              <a:ea typeface="Calibri" charset="0"/>
              <a:cs typeface="Calibri" charset="0"/>
              <a:sym typeface="Calibri"/>
            </a:endParaRPr>
          </a:p>
          <a:p>
            <a:pPr>
              <a:defRPr/>
            </a:pPr>
            <a:endParaRPr lang="en-US" sz="2215" b="1" dirty="0">
              <a:solidFill>
                <a:srgbClr val="FFFFFF"/>
              </a:solidFill>
              <a:latin typeface="Calibri" charset="0"/>
              <a:ea typeface="Calibri" charset="0"/>
              <a:cs typeface="Calibri" charset="0"/>
              <a:sym typeface="Calibri"/>
            </a:endParaRPr>
          </a:p>
          <a:p>
            <a:pPr>
              <a:defRPr/>
            </a:pPr>
            <a:endParaRPr lang="en-US" sz="2215" b="1" dirty="0">
              <a:solidFill>
                <a:srgbClr val="FFFFFF"/>
              </a:solidFill>
              <a:latin typeface="Calibri" charset="0"/>
              <a:ea typeface="Calibri" charset="0"/>
              <a:cs typeface="Calibri" charset="0"/>
              <a:sym typeface="Calibri"/>
            </a:endParaRPr>
          </a:p>
          <a:p>
            <a:pPr>
              <a:defRPr/>
            </a:pPr>
            <a:endParaRPr lang="en-US" sz="2215" b="1" dirty="0">
              <a:solidFill>
                <a:srgbClr val="FFFFFF"/>
              </a:solidFill>
              <a:latin typeface="Calibri" charset="0"/>
              <a:ea typeface="Calibri" charset="0"/>
              <a:cs typeface="Calibri" charset="0"/>
              <a:sym typeface="Calibri"/>
            </a:endParaRPr>
          </a:p>
          <a:p>
            <a:pPr>
              <a:defRPr/>
            </a:pPr>
            <a:endParaRPr lang="en-US" sz="2215" b="1" dirty="0">
              <a:solidFill>
                <a:srgbClr val="FFFFFF"/>
              </a:solidFill>
              <a:latin typeface="Calibri" charset="0"/>
              <a:ea typeface="Calibri" charset="0"/>
              <a:cs typeface="Calibri" charset="0"/>
              <a:sym typeface="Calibri"/>
            </a:endParaRPr>
          </a:p>
          <a:p>
            <a:pPr>
              <a:defRPr/>
            </a:pPr>
            <a:endParaRPr lang="en-US" sz="2215" b="1" dirty="0">
              <a:solidFill>
                <a:srgbClr val="FFFFFF"/>
              </a:solidFill>
              <a:latin typeface="Calibri" charset="0"/>
              <a:ea typeface="Calibri" charset="0"/>
              <a:cs typeface="Calibri" charset="0"/>
              <a:sym typeface="Calibri"/>
            </a:endParaRPr>
          </a:p>
          <a:p>
            <a:pPr algn="r">
              <a:defRPr/>
            </a:pPr>
            <a:r>
              <a:rPr lang="en-US" sz="2000" b="1" dirty="0">
                <a:solidFill>
                  <a:srgbClr val="FFFFFF"/>
                </a:solidFill>
                <a:latin typeface="Calibri" charset="0"/>
                <a:ea typeface="Calibri" charset="0"/>
                <a:cs typeface="Calibri" charset="0"/>
                <a:sym typeface="Calibri"/>
              </a:rPr>
              <a:t>SPACE Building:  </a:t>
            </a:r>
            <a:r>
              <a:rPr lang="en-US" sz="2000" dirty="0">
                <a:solidFill>
                  <a:srgbClr val="FFFFFF"/>
                </a:solidFill>
                <a:latin typeface="Calibri" charset="0"/>
                <a:ea typeface="Calibri" charset="0"/>
                <a:cs typeface="Calibri" charset="0"/>
                <a:sym typeface="Calibri"/>
              </a:rPr>
              <a:t>Reception, exhibition space, guest house for MAX IV and ESS (</a:t>
            </a:r>
            <a:r>
              <a:rPr lang="en-US" sz="2000" dirty="0">
                <a:solidFill>
                  <a:srgbClr val="FFFFFF"/>
                </a:solidFill>
                <a:latin typeface="Arial" charset="0"/>
                <a:ea typeface="Arial" charset="0"/>
                <a:cs typeface="Arial" charset="0"/>
                <a:sym typeface="Calibri"/>
              </a:rPr>
              <a:t>~</a:t>
            </a:r>
            <a:r>
              <a:rPr lang="en-US" sz="2000" dirty="0">
                <a:solidFill>
                  <a:srgbClr val="FFFFFF"/>
                </a:solidFill>
                <a:latin typeface="Calibri" charset="0"/>
                <a:ea typeface="Calibri" charset="0"/>
                <a:cs typeface="Calibri" charset="0"/>
                <a:sym typeface="Calibri"/>
              </a:rPr>
              <a:t>100 rooms), office and meeting space, restaurant</a:t>
            </a:r>
            <a:endParaRPr lang="en-US" sz="2000" dirty="0">
              <a:solidFill>
                <a:srgbClr val="FFFFFF"/>
              </a:solidFill>
              <a:latin typeface="Calibri" charset="0"/>
              <a:ea typeface="Calibri" charset="0"/>
              <a:cs typeface="Calibri" charset="0"/>
            </a:endParaRPr>
          </a:p>
        </p:txBody>
      </p:sp>
      <p:pic>
        <p:nvPicPr>
          <p:cNvPr id="3" name="Picture 2" descr="mage result for science village scandinavia">
            <a:extLst>
              <a:ext uri="{FF2B5EF4-FFF2-40B4-BE49-F238E27FC236}">
                <a16:creationId xmlns:a16="http://schemas.microsoft.com/office/drawing/2014/main" id="{71C567D4-C607-7740-A4DF-058E5418C5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1537" y="169005"/>
            <a:ext cx="1651931" cy="795980"/>
          </a:xfrm>
          <a:prstGeom prst="rect">
            <a:avLst/>
          </a:prstGeom>
          <a:solidFill>
            <a:srgbClr val="00B0F0"/>
          </a:solidFill>
          <a:extLst/>
        </p:spPr>
      </p:pic>
      <p:pic>
        <p:nvPicPr>
          <p:cNvPr id="7" name="Picture 2" descr="en nya ikonbyggnaden ">
            <a:extLst>
              <a:ext uri="{FF2B5EF4-FFF2-40B4-BE49-F238E27FC236}">
                <a16:creationId xmlns:a16="http://schemas.microsoft.com/office/drawing/2014/main" id="{0DBEA0DE-C7C4-9743-9335-8F0F3E9960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75758" y="223220"/>
            <a:ext cx="3631093" cy="20813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E3246B9-62C6-CA4E-8922-2E3249739882}"/>
              </a:ext>
            </a:extLst>
          </p:cNvPr>
          <p:cNvSpPr txBox="1"/>
          <p:nvPr/>
        </p:nvSpPr>
        <p:spPr>
          <a:xfrm>
            <a:off x="651164" y="1311888"/>
            <a:ext cx="1702132" cy="830997"/>
          </a:xfrm>
          <a:prstGeom prst="rect">
            <a:avLst/>
          </a:prstGeom>
          <a:solidFill>
            <a:srgbClr val="00B0F0"/>
          </a:solidFill>
        </p:spPr>
        <p:txBody>
          <a:bodyPr wrap="square" rtlCol="0">
            <a:spAutoFit/>
          </a:bodyPr>
          <a:lstStyle/>
          <a:p>
            <a:pPr algn="ctr"/>
            <a:r>
              <a:rPr lang="sv-SE" sz="2400" dirty="0" err="1">
                <a:solidFill>
                  <a:schemeClr val="bg1"/>
                </a:solidFill>
                <a:latin typeface="Calibri"/>
              </a:rPr>
              <a:t>Future</a:t>
            </a:r>
            <a:r>
              <a:rPr lang="sv-SE" sz="2400" dirty="0">
                <a:solidFill>
                  <a:schemeClr val="bg1"/>
                </a:solidFill>
                <a:latin typeface="Calibri"/>
              </a:rPr>
              <a:t> </a:t>
            </a:r>
            <a:r>
              <a:rPr lang="sv-SE" sz="2400" dirty="0" err="1">
                <a:solidFill>
                  <a:schemeClr val="bg1"/>
                </a:solidFill>
                <a:latin typeface="Calibri"/>
              </a:rPr>
              <a:t>tram</a:t>
            </a:r>
            <a:r>
              <a:rPr lang="sv-SE" sz="2400" dirty="0">
                <a:solidFill>
                  <a:schemeClr val="bg1"/>
                </a:solidFill>
                <a:latin typeface="Calibri"/>
              </a:rPr>
              <a:t> station</a:t>
            </a:r>
          </a:p>
        </p:txBody>
      </p:sp>
      <p:cxnSp>
        <p:nvCxnSpPr>
          <p:cNvPr id="13" name="Straight Arrow Connector 12">
            <a:extLst>
              <a:ext uri="{FF2B5EF4-FFF2-40B4-BE49-F238E27FC236}">
                <a16:creationId xmlns:a16="http://schemas.microsoft.com/office/drawing/2014/main" id="{4F1947CC-0BE2-0448-A111-B65C734F1745}"/>
              </a:ext>
            </a:extLst>
          </p:cNvPr>
          <p:cNvCxnSpPr>
            <a:cxnSpLocks/>
          </p:cNvCxnSpPr>
          <p:nvPr/>
        </p:nvCxnSpPr>
        <p:spPr>
          <a:xfrm>
            <a:off x="2300852" y="1767829"/>
            <a:ext cx="1307126" cy="159939"/>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0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7" y="1628800"/>
            <a:ext cx="5494974" cy="4608513"/>
          </a:xfrm>
        </p:spPr>
        <p:txBody>
          <a:bodyPr>
            <a:noAutofit/>
          </a:bodyPr>
          <a:lstStyle/>
          <a:p>
            <a:r>
              <a:rPr lang="en-GB" sz="2400" dirty="0"/>
              <a:t>Good environmental building standards </a:t>
            </a:r>
            <a:r>
              <a:rPr lang="en-GB" sz="1800" dirty="0"/>
              <a:t>(BREEAM)</a:t>
            </a:r>
          </a:p>
          <a:p>
            <a:r>
              <a:rPr lang="en-GB" sz="2400" dirty="0"/>
              <a:t>Green construction site</a:t>
            </a:r>
          </a:p>
          <a:p>
            <a:r>
              <a:rPr lang="en-GB" sz="2400" dirty="0"/>
              <a:t>Purchase all electrical power from renewable sources</a:t>
            </a:r>
          </a:p>
          <a:p>
            <a:r>
              <a:rPr lang="en-GB" sz="2400" dirty="0"/>
              <a:t>Waste heat recovery into Lund district heating system</a:t>
            </a:r>
          </a:p>
          <a:p>
            <a:endParaRPr lang="en-GB" sz="2400" dirty="0">
              <a:solidFill>
                <a:srgbClr val="0094CA"/>
              </a:solidFill>
            </a:endParaRPr>
          </a:p>
          <a:p>
            <a:pPr marL="0" indent="0">
              <a:buNone/>
            </a:pPr>
            <a:r>
              <a:rPr lang="en-GB" sz="2400" dirty="0">
                <a:solidFill>
                  <a:srgbClr val="0094CA"/>
                </a:solidFill>
              </a:rPr>
              <a:t>We are confident that the research done at ESS will also go on to have a major impact on the energy sector</a:t>
            </a:r>
          </a:p>
          <a:p>
            <a:endParaRPr lang="en-GB" sz="2400" dirty="0"/>
          </a:p>
          <a:p>
            <a:endParaRPr lang="en-GB" dirty="0"/>
          </a:p>
          <a:p>
            <a:endParaRPr lang="en-GB" dirty="0"/>
          </a:p>
          <a:p>
            <a:endParaRPr lang="en-GB" dirty="0"/>
          </a:p>
          <a:p>
            <a:endParaRPr lang="en-GB" dirty="0"/>
          </a:p>
          <a:p>
            <a:pPr marL="0" indent="0">
              <a:buNone/>
            </a:pPr>
            <a:endParaRPr lang="en-GB" sz="1350" dirty="0">
              <a:solidFill>
                <a:schemeClr val="accent1"/>
              </a:solidFill>
            </a:endParaRPr>
          </a:p>
          <a:p>
            <a:pPr marL="0" indent="0">
              <a:buNone/>
            </a:pPr>
            <a:endParaRPr lang="en-GB" sz="1350" dirty="0">
              <a:solidFill>
                <a:schemeClr val="accent1"/>
              </a:solidFill>
            </a:endParaRPr>
          </a:p>
          <a:p>
            <a:pPr marL="0" indent="0">
              <a:buNone/>
            </a:pPr>
            <a:endParaRPr lang="en-GB" sz="1350" dirty="0">
              <a:solidFill>
                <a:schemeClr val="accent1"/>
              </a:solidFill>
            </a:endParaRPr>
          </a:p>
        </p:txBody>
      </p:sp>
      <p:sp>
        <p:nvSpPr>
          <p:cNvPr id="2" name="Title 1"/>
          <p:cNvSpPr>
            <a:spLocks noGrp="1"/>
          </p:cNvSpPr>
          <p:nvPr>
            <p:ph type="title"/>
          </p:nvPr>
        </p:nvSpPr>
        <p:spPr>
          <a:xfrm>
            <a:off x="539648" y="197141"/>
            <a:ext cx="8697278" cy="998462"/>
          </a:xfrm>
        </p:spPr>
        <p:txBody>
          <a:bodyPr>
            <a:normAutofit/>
          </a:bodyPr>
          <a:lstStyle/>
          <a:p>
            <a:r>
              <a:rPr lang="en-GB" dirty="0">
                <a:latin typeface="Calibri" pitchFamily="34" charset="0"/>
                <a:cs typeface="Calibri" pitchFamily="34" charset="0"/>
              </a:rPr>
              <a:t>Sustainability is a core value of ESS</a:t>
            </a:r>
          </a:p>
        </p:txBody>
      </p:sp>
      <p:pic>
        <p:nvPicPr>
          <p:cNvPr id="5" name="Picture 1" descr="age13image1976">
            <a:extLst>
              <a:ext uri="{FF2B5EF4-FFF2-40B4-BE49-F238E27FC236}">
                <a16:creationId xmlns:a16="http://schemas.microsoft.com/office/drawing/2014/main" id="{F60FEE5A-71E3-A044-B6C0-2CA240C12D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35909">
            <a:off x="6453349" y="2380987"/>
            <a:ext cx="1608719" cy="1956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2D757C5-C4C1-2943-807D-97268A6E6D54}"/>
              </a:ext>
            </a:extLst>
          </p:cNvPr>
          <p:cNvGrpSpPr/>
          <p:nvPr/>
        </p:nvGrpSpPr>
        <p:grpSpPr>
          <a:xfrm>
            <a:off x="8529627" y="2979827"/>
            <a:ext cx="3096344" cy="2410929"/>
            <a:chOff x="4427984" y="1697965"/>
            <a:chExt cx="4458573" cy="3583578"/>
          </a:xfrm>
        </p:grpSpPr>
        <p:pic>
          <p:nvPicPr>
            <p:cNvPr id="6" name="Picture 8" descr="https://www.sydsvenskan.se/images/8VoDaZKgeNgRTvrSZ70079Sx-78.jpg">
              <a:extLst>
                <a:ext uri="{FF2B5EF4-FFF2-40B4-BE49-F238E27FC236}">
                  <a16:creationId xmlns:a16="http://schemas.microsoft.com/office/drawing/2014/main" id="{27D3D5D9-5B7B-404C-9068-681C8542AF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984" y="1697965"/>
              <a:ext cx="4458573" cy="3583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97789D-571A-DE4E-A7D3-2DA45C831CA7}"/>
                </a:ext>
              </a:extLst>
            </p:cNvPr>
            <p:cNvSpPr txBox="1"/>
            <p:nvPr/>
          </p:nvSpPr>
          <p:spPr>
            <a:xfrm>
              <a:off x="7784931" y="2204864"/>
              <a:ext cx="747508" cy="548971"/>
            </a:xfrm>
            <a:prstGeom prst="rect">
              <a:avLst/>
            </a:prstGeom>
            <a:noFill/>
          </p:spPr>
          <p:txBody>
            <a:bodyPr wrap="square" rtlCol="0">
              <a:spAutoFit/>
            </a:bodyPr>
            <a:lstStyle/>
            <a:p>
              <a:pPr algn="ctr">
                <a:defRPr/>
              </a:pPr>
              <a:r>
                <a:rPr lang="en-US" b="1" dirty="0">
                  <a:solidFill>
                    <a:prstClr val="black"/>
                  </a:solidFill>
                  <a:latin typeface="Calibri"/>
                </a:rPr>
                <a:t>ESS</a:t>
              </a:r>
            </a:p>
          </p:txBody>
        </p:sp>
        <p:sp>
          <p:nvSpPr>
            <p:cNvPr id="8" name="TextBox 7">
              <a:extLst>
                <a:ext uri="{FF2B5EF4-FFF2-40B4-BE49-F238E27FC236}">
                  <a16:creationId xmlns:a16="http://schemas.microsoft.com/office/drawing/2014/main" id="{056DAB68-F33F-C446-82E5-1FF87970CA86}"/>
                </a:ext>
              </a:extLst>
            </p:cNvPr>
            <p:cNvSpPr txBox="1"/>
            <p:nvPr/>
          </p:nvSpPr>
          <p:spPr>
            <a:xfrm>
              <a:off x="6137434" y="3357335"/>
              <a:ext cx="1039672" cy="411728"/>
            </a:xfrm>
            <a:prstGeom prst="rect">
              <a:avLst/>
            </a:prstGeom>
            <a:noFill/>
          </p:spPr>
          <p:txBody>
            <a:bodyPr wrap="square" rtlCol="0">
              <a:spAutoFit/>
            </a:bodyPr>
            <a:lstStyle/>
            <a:p>
              <a:pPr algn="ctr">
                <a:defRPr/>
              </a:pPr>
              <a:r>
                <a:rPr lang="en-US" sz="1200" b="1">
                  <a:solidFill>
                    <a:prstClr val="black"/>
                  </a:solidFill>
                  <a:latin typeface="Calibri"/>
                </a:rPr>
                <a:t>MAX IV</a:t>
              </a:r>
            </a:p>
          </p:txBody>
        </p:sp>
      </p:grpSp>
      <p:pic>
        <p:nvPicPr>
          <p:cNvPr id="10" name="Picture 4" descr="elated image">
            <a:extLst>
              <a:ext uri="{FF2B5EF4-FFF2-40B4-BE49-F238E27FC236}">
                <a16:creationId xmlns:a16="http://schemas.microsoft.com/office/drawing/2014/main" id="{655EC5D7-304F-8F44-8FE5-E928B64A2E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74810">
            <a:off x="9889529" y="1440124"/>
            <a:ext cx="1970380" cy="1655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age13image2312">
            <a:extLst>
              <a:ext uri="{FF2B5EF4-FFF2-40B4-BE49-F238E27FC236}">
                <a16:creationId xmlns:a16="http://schemas.microsoft.com/office/drawing/2014/main" id="{0659181E-A13D-874A-A104-AC3DCA641F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8002">
            <a:off x="7257104" y="1203689"/>
            <a:ext cx="2545046" cy="1430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age11image2040">
            <a:extLst>
              <a:ext uri="{FF2B5EF4-FFF2-40B4-BE49-F238E27FC236}">
                <a16:creationId xmlns:a16="http://schemas.microsoft.com/office/drawing/2014/main" id="{D8E61E73-27B5-9E44-A5EC-D07F30F565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406422">
            <a:off x="8795498" y="196522"/>
            <a:ext cx="1642161" cy="1512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C6B56E0-ED3D-AD42-8E28-920426932A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8788" y="4671038"/>
            <a:ext cx="3134916" cy="1844890"/>
          </a:xfrm>
          <a:prstGeom prst="rect">
            <a:avLst/>
          </a:prstGeom>
        </p:spPr>
      </p:pic>
    </p:spTree>
    <p:extLst>
      <p:ext uri="{BB962C8B-B14F-4D97-AF65-F5344CB8AC3E}">
        <p14:creationId xmlns:p14="http://schemas.microsoft.com/office/powerpoint/2010/main" val="357203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How To Improve Scientific Efficiency (A TV series analogy)…"/>
          <p:cNvSpPr txBox="1">
            <a:spLocks noGrp="1"/>
          </p:cNvSpPr>
          <p:nvPr>
            <p:ph type="body" idx="1"/>
          </p:nvPr>
        </p:nvSpPr>
        <p:spPr>
          <a:xfrm>
            <a:off x="839243" y="1611547"/>
            <a:ext cx="11489326" cy="4811281"/>
          </a:xfrm>
          <a:prstGeom prst="rect">
            <a:avLst/>
          </a:prstGeom>
        </p:spPr>
        <p:txBody>
          <a:bodyPr/>
          <a:lstStyle/>
          <a:p>
            <a:pPr marL="0" indent="0">
              <a:spcBef>
                <a:spcPts val="0"/>
              </a:spcBef>
              <a:buSzTx/>
              <a:buFontTx/>
              <a:buNone/>
              <a:defRPr sz="3200" b="1"/>
            </a:pPr>
            <a:r>
              <a:rPr lang="en-US" sz="2800" dirty="0"/>
              <a:t>To i</a:t>
            </a:r>
            <a:r>
              <a:rPr sz="2800" dirty="0"/>
              <a:t>mprove Scientific Efficiency (</a:t>
            </a:r>
            <a:r>
              <a:rPr lang="en-US" sz="2800" dirty="0"/>
              <a:t>a</a:t>
            </a:r>
            <a:r>
              <a:rPr sz="2800" dirty="0"/>
              <a:t> TV series analogy)</a:t>
            </a:r>
          </a:p>
          <a:p>
            <a:pPr marL="0" indent="0" defTabSz="642915">
              <a:spcBef>
                <a:spcPts val="0"/>
              </a:spcBef>
              <a:buSzTx/>
              <a:buNone/>
              <a:defRPr sz="2800"/>
            </a:pPr>
            <a:endParaRPr sz="2400" dirty="0"/>
          </a:p>
          <a:p>
            <a:pPr marL="0" indent="0">
              <a:buSzTx/>
              <a:buNone/>
            </a:pPr>
            <a:r>
              <a:rPr sz="2000" dirty="0"/>
              <a:t>Move from Post Mortem </a:t>
            </a:r>
            <a:r>
              <a:rPr sz="2000"/>
              <a:t>Analysis                                        </a:t>
            </a:r>
            <a:r>
              <a:rPr lang="en-US" sz="2000"/>
              <a:t>		</a:t>
            </a:r>
            <a:r>
              <a:rPr sz="2000"/>
              <a:t>   </a:t>
            </a:r>
            <a:r>
              <a:rPr lang="en-US" sz="2000" dirty="0"/>
              <a:t>t</a:t>
            </a:r>
            <a:r>
              <a:rPr sz="2000" dirty="0"/>
              <a:t>o Live Analysis </a:t>
            </a:r>
            <a:endParaRPr sz="2400" dirty="0"/>
          </a:p>
        </p:txBody>
      </p:sp>
      <p:pic>
        <p:nvPicPr>
          <p:cNvPr id="336" name="Image" descr="Image"/>
          <p:cNvPicPr>
            <a:picLocks noChangeAspect="1"/>
          </p:cNvPicPr>
          <p:nvPr/>
        </p:nvPicPr>
        <p:blipFill>
          <a:blip r:embed="rId2"/>
          <a:stretch>
            <a:fillRect/>
          </a:stretch>
        </p:blipFill>
        <p:spPr>
          <a:xfrm>
            <a:off x="839243" y="3581541"/>
            <a:ext cx="4103584" cy="2305692"/>
          </a:xfrm>
          <a:prstGeom prst="rect">
            <a:avLst/>
          </a:prstGeom>
          <a:ln w="12700">
            <a:miter lim="400000"/>
          </a:ln>
        </p:spPr>
      </p:pic>
      <p:pic>
        <p:nvPicPr>
          <p:cNvPr id="337" name="Image" descr="Image"/>
          <p:cNvPicPr>
            <a:picLocks noChangeAspect="1"/>
          </p:cNvPicPr>
          <p:nvPr/>
        </p:nvPicPr>
        <p:blipFill>
          <a:blip r:embed="rId3"/>
          <a:stretch>
            <a:fillRect/>
          </a:stretch>
        </p:blipFill>
        <p:spPr>
          <a:xfrm>
            <a:off x="5368536" y="4165407"/>
            <a:ext cx="1899274" cy="1259301"/>
          </a:xfrm>
          <a:prstGeom prst="rect">
            <a:avLst/>
          </a:prstGeom>
          <a:ln w="12700">
            <a:miter lim="400000"/>
          </a:ln>
        </p:spPr>
      </p:pic>
      <p:pic>
        <p:nvPicPr>
          <p:cNvPr id="338" name="Image" descr="Image"/>
          <p:cNvPicPr>
            <a:picLocks noChangeAspect="1"/>
          </p:cNvPicPr>
          <p:nvPr/>
        </p:nvPicPr>
        <p:blipFill>
          <a:blip r:embed="rId4"/>
          <a:stretch>
            <a:fillRect/>
          </a:stretch>
        </p:blipFill>
        <p:spPr>
          <a:xfrm>
            <a:off x="7938683" y="3581541"/>
            <a:ext cx="2307607" cy="2307607"/>
          </a:xfrm>
          <a:prstGeom prst="rect">
            <a:avLst/>
          </a:prstGeom>
          <a:ln w="12700">
            <a:miter lim="400000"/>
          </a:ln>
        </p:spPr>
      </p:pic>
      <p:sp>
        <p:nvSpPr>
          <p:cNvPr id="7" name="Where is my Data?">
            <a:extLst>
              <a:ext uri="{FF2B5EF4-FFF2-40B4-BE49-F238E27FC236}">
                <a16:creationId xmlns:a16="http://schemas.microsoft.com/office/drawing/2014/main" id="{C68E0C04-F7EC-7C48-B89F-12365E557130}"/>
              </a:ext>
            </a:extLst>
          </p:cNvPr>
          <p:cNvSpPr txBox="1">
            <a:spLocks noGrp="1"/>
          </p:cNvSpPr>
          <p:nvPr>
            <p:ph type="title"/>
          </p:nvPr>
        </p:nvSpPr>
        <p:spPr>
          <a:xfrm>
            <a:off x="839242" y="350730"/>
            <a:ext cx="8946305" cy="737668"/>
          </a:xfrm>
          <a:prstGeom prst="rect">
            <a:avLst/>
          </a:prstGeom>
        </p:spPr>
        <p:txBody>
          <a:bodyPr>
            <a:normAutofit/>
          </a:bodyPr>
          <a:lstStyle/>
          <a:p>
            <a:r>
              <a:rPr lang="en-US" b="0" dirty="0"/>
              <a:t>Scientific Computing at ESS</a:t>
            </a:r>
            <a:endParaRPr b="0" dirty="0"/>
          </a:p>
        </p:txBody>
      </p:sp>
    </p:spTree>
    <p:extLst>
      <p:ext uri="{BB962C8B-B14F-4D97-AF65-F5344CB8AC3E}">
        <p14:creationId xmlns:p14="http://schemas.microsoft.com/office/powerpoint/2010/main" val="10916076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age" descr="Image"/>
          <p:cNvPicPr>
            <a:picLocks noChangeAspect="1"/>
          </p:cNvPicPr>
          <p:nvPr/>
        </p:nvPicPr>
        <p:blipFill>
          <a:blip r:embed="rId2"/>
          <a:stretch>
            <a:fillRect/>
          </a:stretch>
        </p:blipFill>
        <p:spPr>
          <a:xfrm>
            <a:off x="104497" y="4165534"/>
            <a:ext cx="6449574" cy="2494172"/>
          </a:xfrm>
          <a:prstGeom prst="rect">
            <a:avLst/>
          </a:prstGeom>
          <a:ln w="12700">
            <a:miter lim="400000"/>
          </a:ln>
        </p:spPr>
      </p:pic>
      <p:sp>
        <p:nvSpPr>
          <p:cNvPr id="286" name="How do I get it?…"/>
          <p:cNvSpPr txBox="1">
            <a:spLocks noGrp="1"/>
          </p:cNvSpPr>
          <p:nvPr>
            <p:ph type="body" sz="quarter" idx="1"/>
          </p:nvPr>
        </p:nvSpPr>
        <p:spPr>
          <a:xfrm>
            <a:off x="375781" y="1710716"/>
            <a:ext cx="5631435" cy="2528395"/>
          </a:xfrm>
          <a:prstGeom prst="rect">
            <a:avLst/>
          </a:prstGeom>
        </p:spPr>
        <p:txBody>
          <a:bodyPr>
            <a:normAutofit lnSpcReduction="10000"/>
          </a:bodyPr>
          <a:lstStyle/>
          <a:p>
            <a:pPr marL="457200" indent="-457200" defTabSz="658368">
              <a:lnSpc>
                <a:spcPct val="130000"/>
              </a:lnSpc>
              <a:buFont typeface="Arial" panose="020B0604020202020204" pitchFamily="34" charset="0"/>
              <a:buChar char="•"/>
              <a:defRPr sz="3072"/>
            </a:pPr>
            <a:r>
              <a:rPr b="0" dirty="0"/>
              <a:t>How do I get it?</a:t>
            </a:r>
          </a:p>
          <a:p>
            <a:pPr marL="457200" indent="-457200" defTabSz="658368">
              <a:lnSpc>
                <a:spcPct val="130000"/>
              </a:lnSpc>
              <a:buFont typeface="Arial" panose="020B0604020202020204" pitchFamily="34" charset="0"/>
              <a:buChar char="•"/>
              <a:defRPr sz="3072"/>
            </a:pPr>
            <a:r>
              <a:rPr b="0" dirty="0"/>
              <a:t>How do I look at it?</a:t>
            </a:r>
          </a:p>
          <a:p>
            <a:pPr marL="457200" indent="-457200" defTabSz="658368">
              <a:lnSpc>
                <a:spcPct val="130000"/>
              </a:lnSpc>
              <a:buFont typeface="Arial" panose="020B0604020202020204" pitchFamily="34" charset="0"/>
              <a:buChar char="•"/>
              <a:defRPr sz="3072"/>
            </a:pPr>
            <a:r>
              <a:rPr b="0" dirty="0"/>
              <a:t>What does it mean?</a:t>
            </a:r>
          </a:p>
          <a:p>
            <a:pPr marL="457200" indent="-457200" defTabSz="658368">
              <a:lnSpc>
                <a:spcPct val="130000"/>
              </a:lnSpc>
              <a:buFont typeface="Arial" panose="020B0604020202020204" pitchFamily="34" charset="0"/>
              <a:buChar char="•"/>
              <a:defRPr sz="3072"/>
            </a:pPr>
            <a:r>
              <a:rPr b="0" dirty="0"/>
              <a:t>Is it right?</a:t>
            </a:r>
          </a:p>
        </p:txBody>
      </p:sp>
      <p:sp>
        <p:nvSpPr>
          <p:cNvPr id="288" name="Where is my Data?"/>
          <p:cNvSpPr txBox="1">
            <a:spLocks noGrp="1"/>
          </p:cNvSpPr>
          <p:nvPr>
            <p:ph type="title"/>
          </p:nvPr>
        </p:nvSpPr>
        <p:spPr>
          <a:xfrm>
            <a:off x="688932" y="350730"/>
            <a:ext cx="9096616" cy="737668"/>
          </a:xfrm>
          <a:prstGeom prst="rect">
            <a:avLst/>
          </a:prstGeom>
        </p:spPr>
        <p:txBody>
          <a:bodyPr>
            <a:normAutofit/>
          </a:bodyPr>
          <a:lstStyle/>
          <a:p>
            <a:r>
              <a:rPr b="0" dirty="0"/>
              <a:t>Where is my Data?</a:t>
            </a:r>
          </a:p>
        </p:txBody>
      </p:sp>
      <p:pic>
        <p:nvPicPr>
          <p:cNvPr id="289" name="Image" descr="Image"/>
          <p:cNvPicPr>
            <a:picLocks noChangeAspect="1"/>
          </p:cNvPicPr>
          <p:nvPr/>
        </p:nvPicPr>
        <p:blipFill>
          <a:blip r:embed="rId3"/>
          <a:stretch>
            <a:fillRect/>
          </a:stretch>
        </p:blipFill>
        <p:spPr>
          <a:xfrm>
            <a:off x="5461346" y="1710716"/>
            <a:ext cx="6381791" cy="3190896"/>
          </a:xfrm>
          <a:prstGeom prst="rect">
            <a:avLst/>
          </a:prstGeom>
          <a:ln w="12700">
            <a:miter lim="400000"/>
          </a:ln>
        </p:spPr>
      </p:pic>
    </p:spTree>
    <p:extLst>
      <p:ext uri="{BB962C8B-B14F-4D97-AF65-F5344CB8AC3E}">
        <p14:creationId xmlns:p14="http://schemas.microsoft.com/office/powerpoint/2010/main" val="14451176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ore Product is Data"/>
          <p:cNvSpPr txBox="1">
            <a:spLocks noGrp="1"/>
          </p:cNvSpPr>
          <p:nvPr>
            <p:ph type="title"/>
          </p:nvPr>
        </p:nvSpPr>
        <p:spPr>
          <a:xfrm>
            <a:off x="450937" y="436139"/>
            <a:ext cx="9325545" cy="562075"/>
          </a:xfrm>
          <a:prstGeom prst="rect">
            <a:avLst/>
          </a:prstGeom>
        </p:spPr>
        <p:txBody>
          <a:bodyPr>
            <a:normAutofit fontScale="90000"/>
          </a:bodyPr>
          <a:lstStyle>
            <a:lvl1pPr defTabSz="665226">
              <a:defRPr sz="3104"/>
            </a:lvl1pPr>
          </a:lstStyle>
          <a:p>
            <a:r>
              <a:rPr lang="en-US" dirty="0"/>
              <a:t>Our c</a:t>
            </a:r>
            <a:r>
              <a:rPr dirty="0"/>
              <a:t>ore Product is </a:t>
            </a:r>
            <a:r>
              <a:rPr lang="en-US" dirty="0"/>
              <a:t>d</a:t>
            </a:r>
            <a:r>
              <a:rPr dirty="0"/>
              <a:t>ata</a:t>
            </a:r>
          </a:p>
        </p:txBody>
      </p:sp>
      <p:pic>
        <p:nvPicPr>
          <p:cNvPr id="308" name="Moores Law and photon sources.png" descr="Moores Law and photon source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1189" y="1574002"/>
            <a:ext cx="4292200" cy="3104181"/>
          </a:xfrm>
          <a:prstGeom prst="rect">
            <a:avLst/>
          </a:prstGeom>
          <a:ln w="12700">
            <a:miter lim="400000"/>
          </a:ln>
        </p:spPr>
      </p:pic>
      <p:sp>
        <p:nvSpPr>
          <p:cNvPr id="2" name="TextBox 1">
            <a:extLst>
              <a:ext uri="{FF2B5EF4-FFF2-40B4-BE49-F238E27FC236}">
                <a16:creationId xmlns:a16="http://schemas.microsoft.com/office/drawing/2014/main" id="{EEB75EBE-D257-1E4A-A0F7-B5EF7CFB042E}"/>
              </a:ext>
            </a:extLst>
          </p:cNvPr>
          <p:cNvSpPr txBox="1"/>
          <p:nvPr/>
        </p:nvSpPr>
        <p:spPr>
          <a:xfrm>
            <a:off x="450937" y="1753643"/>
            <a:ext cx="7603300" cy="4846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214884" indent="-214884" defTabSz="644651">
              <a:buSzPct val="100000"/>
              <a:buChar char="•"/>
              <a:defRPr sz="2538"/>
            </a:pPr>
            <a:r>
              <a:rPr lang="en-US" sz="2400" dirty="0"/>
              <a:t>Making the data FAIR – Findable, Accessible, </a:t>
            </a:r>
            <a:br>
              <a:rPr lang="en-US" sz="2400" dirty="0"/>
            </a:br>
            <a:r>
              <a:rPr lang="en-US" sz="2400" dirty="0"/>
              <a:t>Interoperable and Reusable - a real challenge both </a:t>
            </a:r>
            <a:br>
              <a:rPr lang="en-US" sz="2400" dirty="0"/>
            </a:br>
            <a:r>
              <a:rPr lang="en-US" sz="2400" dirty="0"/>
              <a:t>for facilities and for </a:t>
            </a:r>
            <a:r>
              <a:rPr lang="en-US" sz="2400" dirty="0">
                <a:ea typeface="San Francisco Display Bold"/>
                <a:cs typeface="San Francisco Display Bold"/>
                <a:sym typeface="San Francisco Display Bold"/>
              </a:rPr>
              <a:t>users</a:t>
            </a:r>
          </a:p>
          <a:p>
            <a:pPr marL="214884" indent="-214884" defTabSz="644651">
              <a:buSzPct val="100000"/>
              <a:buChar char="•"/>
              <a:defRPr sz="2256"/>
            </a:pPr>
            <a:endParaRPr lang="en-US" dirty="0">
              <a:ea typeface="San Francisco Display Bold"/>
              <a:cs typeface="San Francisco Display Bold"/>
              <a:sym typeface="San Francisco Display Bold"/>
            </a:endParaRPr>
          </a:p>
          <a:p>
            <a:pPr marL="214884" indent="-214884" defTabSz="644651">
              <a:buSzPct val="100000"/>
              <a:buChar char="•"/>
              <a:defRPr sz="2256"/>
            </a:pPr>
            <a:r>
              <a:rPr lang="en-US" sz="2400" dirty="0"/>
              <a:t>Over 1000 individual experiments (data sets) per year</a:t>
            </a:r>
          </a:p>
          <a:p>
            <a:pPr marL="322325" lvl="1" indent="0" defTabSz="644651">
              <a:defRPr sz="2256"/>
            </a:pPr>
            <a:r>
              <a:rPr lang="en-US" sz="2400" dirty="0">
                <a:solidFill>
                  <a:schemeClr val="accent1"/>
                </a:solidFill>
              </a:rPr>
              <a:t>-  Each experiment may have &gt; 200 individual files</a:t>
            </a:r>
          </a:p>
          <a:p>
            <a:pPr defTabSz="644651">
              <a:buSzPct val="100000"/>
              <a:defRPr sz="2256"/>
            </a:pPr>
            <a:endParaRPr lang="en-US" sz="2400" dirty="0"/>
          </a:p>
          <a:p>
            <a:pPr marL="214884" indent="-214884" defTabSz="644651">
              <a:buSzPct val="100000"/>
              <a:buChar char="•"/>
              <a:defRPr sz="2256"/>
            </a:pPr>
            <a:r>
              <a:rPr lang="en-US" sz="2400" dirty="0"/>
              <a:t>Neutron sources produce much more data than ever </a:t>
            </a:r>
          </a:p>
          <a:p>
            <a:pPr marL="665225" lvl="1" indent="-342900" defTabSz="644651">
              <a:buFontTx/>
              <a:buChar char="-"/>
              <a:defRPr sz="2256"/>
            </a:pPr>
            <a:r>
              <a:rPr lang="en-US" sz="2400" dirty="0">
                <a:solidFill>
                  <a:schemeClr val="accent1"/>
                </a:solidFill>
              </a:rPr>
              <a:t>ESS at full specification 250TB per day (10GB/Minute/Instrument)</a:t>
            </a:r>
          </a:p>
          <a:p>
            <a:pPr marL="665225" lvl="1" indent="-342900" defTabSz="644651">
              <a:buFontTx/>
              <a:buChar char="-"/>
              <a:defRPr sz="2256"/>
            </a:pPr>
            <a:r>
              <a:rPr lang="en-US" sz="2400" dirty="0">
                <a:solidFill>
                  <a:schemeClr val="accent1"/>
                </a:solidFill>
              </a:rPr>
              <a:t>10</a:t>
            </a:r>
            <a:r>
              <a:rPr lang="en-US" sz="2400" baseline="30000" dirty="0">
                <a:solidFill>
                  <a:schemeClr val="accent1"/>
                </a:solidFill>
              </a:rPr>
              <a:t>9</a:t>
            </a:r>
            <a:r>
              <a:rPr lang="en-US" sz="2400" dirty="0">
                <a:solidFill>
                  <a:schemeClr val="accent1"/>
                </a:solidFill>
              </a:rPr>
              <a:t> Events/s, each event is 32 bit position + 64 bit timestamp</a:t>
            </a:r>
          </a:p>
          <a:p>
            <a:pPr marL="214884" indent="-214884" defTabSz="644651">
              <a:buSzPct val="100000"/>
              <a:buChar char="•"/>
              <a:defRPr sz="2256"/>
            </a:pPr>
            <a:endParaRPr lang="en-US" sz="2400" dirty="0"/>
          </a:p>
          <a:p>
            <a:pPr marL="214884" indent="-214884" defTabSz="644651">
              <a:buSzPct val="100000"/>
              <a:buChar char="•"/>
              <a:defRPr sz="2256"/>
            </a:pPr>
            <a:r>
              <a:rPr lang="en-US" sz="2400" dirty="0"/>
              <a:t>Photon sources generate even larger volumes - up to PB per experiment</a:t>
            </a:r>
          </a:p>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795948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European Open Science Cloud"/>
          <p:cNvSpPr txBox="1">
            <a:spLocks noGrp="1"/>
          </p:cNvSpPr>
          <p:nvPr>
            <p:ph type="title"/>
          </p:nvPr>
        </p:nvSpPr>
        <p:spPr>
          <a:xfrm>
            <a:off x="347662" y="436139"/>
            <a:ext cx="9328349" cy="562075"/>
          </a:xfrm>
          <a:prstGeom prst="rect">
            <a:avLst/>
          </a:prstGeom>
        </p:spPr>
        <p:txBody>
          <a:bodyPr>
            <a:normAutofit fontScale="90000"/>
          </a:bodyPr>
          <a:lstStyle>
            <a:lvl1pPr defTabSz="665226">
              <a:defRPr sz="3104"/>
            </a:lvl1pPr>
          </a:lstStyle>
          <a:p>
            <a:r>
              <a:rPr dirty="0"/>
              <a:t>European Open Science Cloud</a:t>
            </a:r>
          </a:p>
        </p:txBody>
      </p:sp>
      <p:sp>
        <p:nvSpPr>
          <p:cNvPr id="312" name="Turning FAIR Data into Reality…"/>
          <p:cNvSpPr txBox="1">
            <a:spLocks noGrp="1"/>
          </p:cNvSpPr>
          <p:nvPr>
            <p:ph type="body" sz="half" idx="1"/>
          </p:nvPr>
        </p:nvSpPr>
        <p:spPr>
          <a:xfrm>
            <a:off x="347662" y="1713767"/>
            <a:ext cx="5924897" cy="4845250"/>
          </a:xfrm>
          <a:prstGeom prst="rect">
            <a:avLst/>
          </a:prstGeom>
        </p:spPr>
        <p:txBody>
          <a:bodyPr/>
          <a:lstStyle/>
          <a:p>
            <a:pPr marL="342900" indent="-342900" defTabSz="672084">
              <a:spcBef>
                <a:spcPts val="600"/>
              </a:spcBef>
              <a:buFont typeface="Arial" panose="020B0604020202020204" pitchFamily="34" charset="0"/>
              <a:buChar char="•"/>
              <a:defRPr sz="2352"/>
            </a:pPr>
            <a:r>
              <a:rPr lang="sv-SE" dirty="0" err="1"/>
              <a:t>Photon</a:t>
            </a:r>
            <a:r>
              <a:rPr lang="sv-SE" dirty="0"/>
              <a:t> and Neutron </a:t>
            </a:r>
            <a:r>
              <a:rPr lang="sv-SE" dirty="0" err="1"/>
              <a:t>Open</a:t>
            </a:r>
            <a:r>
              <a:rPr lang="sv-SE" dirty="0"/>
              <a:t> Science Cloud   </a:t>
            </a:r>
            <a:r>
              <a:rPr lang="sv-SE" dirty="0" err="1"/>
              <a:t>project</a:t>
            </a:r>
            <a:r>
              <a:rPr lang="sv-SE" dirty="0"/>
              <a:t> (</a:t>
            </a:r>
            <a:r>
              <a:rPr lang="sv-SE" dirty="0" err="1"/>
              <a:t>PaNOSC</a:t>
            </a:r>
            <a:r>
              <a:rPr lang="sv-SE" dirty="0"/>
              <a:t>)</a:t>
            </a:r>
            <a:endParaRPr lang="en-US" dirty="0"/>
          </a:p>
          <a:p>
            <a:pPr marL="342900" indent="-342900" defTabSz="672084">
              <a:spcBef>
                <a:spcPts val="600"/>
              </a:spcBef>
              <a:buFont typeface="Arial" panose="020B0604020202020204" pitchFamily="34" charset="0"/>
              <a:buChar char="•"/>
              <a:defRPr sz="2352"/>
            </a:pPr>
            <a:r>
              <a:rPr dirty="0"/>
              <a:t>Turning FAIR Data into Reality</a:t>
            </a:r>
          </a:p>
          <a:p>
            <a:pPr marL="342900" indent="-342900" defTabSz="672084">
              <a:spcBef>
                <a:spcPts val="600"/>
              </a:spcBef>
              <a:buFont typeface="Arial" panose="020B0604020202020204" pitchFamily="34" charset="0"/>
              <a:buChar char="•"/>
              <a:defRPr sz="2352"/>
            </a:pPr>
            <a:r>
              <a:rPr dirty="0"/>
              <a:t>Promoting Open Data Use</a:t>
            </a:r>
          </a:p>
          <a:p>
            <a:pPr marL="342900" indent="-342900" defTabSz="672084">
              <a:spcBef>
                <a:spcPts val="600"/>
              </a:spcBef>
              <a:buFont typeface="Arial" panose="020B0604020202020204" pitchFamily="34" charset="0"/>
              <a:buChar char="•"/>
              <a:defRPr sz="2352"/>
            </a:pPr>
            <a:r>
              <a:rPr dirty="0"/>
              <a:t>Trusted </a:t>
            </a:r>
          </a:p>
          <a:p>
            <a:pPr marL="1059473" lvl="3" indent="-342900" defTabSz="672084">
              <a:spcBef>
                <a:spcPts val="600"/>
              </a:spcBef>
              <a:buSzTx/>
              <a:defRPr sz="2352"/>
            </a:pPr>
            <a:r>
              <a:rPr dirty="0"/>
              <a:t>repositories</a:t>
            </a:r>
          </a:p>
          <a:p>
            <a:pPr marL="1059473" lvl="3" indent="-342900" defTabSz="672084">
              <a:spcBef>
                <a:spcPts val="600"/>
              </a:spcBef>
              <a:buSzTx/>
              <a:defRPr sz="2352"/>
            </a:pPr>
            <a:r>
              <a:rPr dirty="0"/>
              <a:t>Workflows</a:t>
            </a:r>
          </a:p>
          <a:p>
            <a:pPr marL="1059473" lvl="3" indent="-342900" defTabSz="672084">
              <a:spcBef>
                <a:spcPts val="600"/>
              </a:spcBef>
              <a:buSzTx/>
              <a:defRPr sz="2352"/>
            </a:pPr>
            <a:r>
              <a:rPr dirty="0"/>
              <a:t>Data services </a:t>
            </a:r>
            <a:endParaRPr lang="en-US" dirty="0"/>
          </a:p>
          <a:p>
            <a:pPr marL="342900" lvl="1" indent="-342900" defTabSz="672084">
              <a:buSzTx/>
              <a:defRPr sz="2352"/>
            </a:pPr>
            <a:endParaRPr lang="sv-SE" dirty="0"/>
          </a:p>
        </p:txBody>
      </p:sp>
      <p:pic>
        <p:nvPicPr>
          <p:cNvPr id="313" name="Screenshot 2019-05-24 at 08.21.16.png" descr="Screenshot 2019-05-24 at 08.21.1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6967" y="1551264"/>
            <a:ext cx="5125000" cy="4864527"/>
          </a:xfrm>
          <a:prstGeom prst="rect">
            <a:avLst/>
          </a:prstGeom>
          <a:ln w="12700">
            <a:miter lim="400000"/>
          </a:ln>
        </p:spPr>
      </p:pic>
    </p:spTree>
    <p:extLst>
      <p:ext uri="{BB962C8B-B14F-4D97-AF65-F5344CB8AC3E}">
        <p14:creationId xmlns:p14="http://schemas.microsoft.com/office/powerpoint/2010/main" val="307740187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554636" y="265174"/>
            <a:ext cx="6955409" cy="1055077"/>
          </a:xfrm>
        </p:spPr>
        <p:txBody>
          <a:bodyPr>
            <a:normAutofit/>
          </a:bodyPr>
          <a:lstStyle/>
          <a:p>
            <a:r>
              <a:rPr lang="en-US" dirty="0">
                <a:latin typeface="+mn-lt"/>
              </a:rPr>
              <a:t>Data Management and Software Centre</a:t>
            </a:r>
            <a:br>
              <a:rPr lang="en-US" dirty="0">
                <a:latin typeface="+mn-lt"/>
              </a:rPr>
            </a:br>
            <a:r>
              <a:rPr lang="en-US" sz="1662" dirty="0">
                <a:latin typeface="+mn-lt"/>
              </a:rPr>
              <a:t>COBIS, Copenhagen University North Campus</a:t>
            </a:r>
          </a:p>
        </p:txBody>
      </p:sp>
      <p:sp>
        <p:nvSpPr>
          <p:cNvPr id="3" name="Content Placeholder 2"/>
          <p:cNvSpPr>
            <a:spLocks noGrp="1"/>
          </p:cNvSpPr>
          <p:nvPr>
            <p:ph idx="1"/>
          </p:nvPr>
        </p:nvSpPr>
        <p:spPr>
          <a:xfrm>
            <a:off x="554637" y="1634972"/>
            <a:ext cx="6302968" cy="1664263"/>
          </a:xfrm>
        </p:spPr>
        <p:txBody>
          <a:bodyPr>
            <a:noAutofit/>
          </a:bodyPr>
          <a:lstStyle/>
          <a:p>
            <a:pPr marL="0" indent="0">
              <a:buNone/>
            </a:pPr>
            <a:r>
              <a:rPr lang="en-US" sz="2000" b="1" dirty="0"/>
              <a:t>Provide world leading scientific software and scientific computing support</a:t>
            </a:r>
            <a:r>
              <a:rPr lang="en-US" sz="2000" b="1" i="1" dirty="0"/>
              <a:t> </a:t>
            </a:r>
            <a:r>
              <a:rPr lang="en-US" sz="2000" b="1" dirty="0"/>
              <a:t>for neutron scattering at ESS</a:t>
            </a:r>
            <a:endParaRPr lang="en-US" sz="1800" dirty="0"/>
          </a:p>
          <a:p>
            <a:pPr marL="0" indent="0">
              <a:buNone/>
            </a:pPr>
            <a:endParaRPr lang="en-US" sz="1800" b="1" dirty="0">
              <a:solidFill>
                <a:srgbClr val="1394CA"/>
              </a:solidFill>
            </a:endParaRPr>
          </a:p>
          <a:p>
            <a:pPr marL="0" indent="0">
              <a:buNone/>
            </a:pPr>
            <a:r>
              <a:rPr lang="en-US" sz="1800" b="1" dirty="0">
                <a:solidFill>
                  <a:srgbClr val="1394CA"/>
                </a:solidFill>
              </a:rPr>
              <a:t>Scientific Software </a:t>
            </a:r>
          </a:p>
          <a:p>
            <a:pPr marL="0" indent="0">
              <a:buNone/>
            </a:pPr>
            <a:r>
              <a:rPr lang="en-US" sz="1600" dirty="0"/>
              <a:t>ESS experiment control system, Data acquisition, Data correction software, visualization, and software to model and analyze experimental data sets.</a:t>
            </a:r>
          </a:p>
          <a:p>
            <a:pPr marL="0" indent="0">
              <a:buNone/>
            </a:pPr>
            <a:r>
              <a:rPr lang="en-US" sz="1800" b="1" dirty="0">
                <a:solidFill>
                  <a:srgbClr val="1394CA"/>
                </a:solidFill>
              </a:rPr>
              <a:t>Data center operations</a:t>
            </a:r>
          </a:p>
          <a:p>
            <a:pPr marL="0" indent="0">
              <a:buNone/>
            </a:pPr>
            <a:r>
              <a:rPr lang="en-US" sz="1600" dirty="0"/>
              <a:t>Store and catalogue ESS datasets, provide ESS users remote access to their data, computing for live data correction, and analysis software during and after experiments.</a:t>
            </a:r>
          </a:p>
          <a:p>
            <a:pPr marL="0" indent="0">
              <a:buNone/>
            </a:pPr>
            <a:r>
              <a:rPr lang="en-US" sz="1800" b="1" dirty="0">
                <a:solidFill>
                  <a:srgbClr val="1394CA"/>
                </a:solidFill>
              </a:rPr>
              <a:t>User support </a:t>
            </a:r>
          </a:p>
          <a:p>
            <a:pPr marL="0" indent="0">
              <a:buNone/>
            </a:pPr>
            <a:r>
              <a:rPr lang="en-US" sz="1600" dirty="0"/>
              <a:t>Support ESS users with </a:t>
            </a:r>
            <a:br>
              <a:rPr lang="en-US" sz="1600" dirty="0"/>
            </a:br>
            <a:r>
              <a:rPr lang="en-US" sz="1600" dirty="0"/>
              <a:t>data treatment and </a:t>
            </a:r>
            <a:br>
              <a:rPr lang="en-US" sz="1600" dirty="0"/>
            </a:br>
            <a:r>
              <a:rPr lang="en-US" sz="1600" dirty="0"/>
              <a:t>analysis.</a:t>
            </a:r>
          </a:p>
          <a:p>
            <a:pPr marL="0" indent="0">
              <a:buNone/>
            </a:pPr>
            <a:endParaRPr lang="en-US" sz="1600" dirty="0"/>
          </a:p>
        </p:txBody>
      </p:sp>
      <p:sp>
        <p:nvSpPr>
          <p:cNvPr id="44" name="Slide Number Placeholder 3"/>
          <p:cNvSpPr txBox="1">
            <a:spLocks/>
          </p:cNvSpPr>
          <p:nvPr/>
        </p:nvSpPr>
        <p:spPr>
          <a:xfrm>
            <a:off x="7364059" y="6131171"/>
            <a:ext cx="2530220" cy="337038"/>
          </a:xfrm>
          <a:prstGeom prst="rect">
            <a:avLst/>
          </a:prstGeom>
        </p:spPr>
        <p:txBody>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038C62C7-F79B-CD4A-A5DF-5683BBEC4A65}" type="slidenum">
              <a:rPr lang="sv-SE" sz="1400">
                <a:solidFill>
                  <a:prstClr val="black"/>
                </a:solidFill>
                <a:latin typeface="Calibri"/>
              </a:rPr>
              <a:pPr algn="r">
                <a:defRPr/>
              </a:pPr>
              <a:t>36</a:t>
            </a:fld>
            <a:endParaRPr lang="sv-SE" sz="1400" dirty="0">
              <a:solidFill>
                <a:prstClr val="black"/>
              </a:solidFill>
              <a:latin typeface="Calibri"/>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1389" y="1634972"/>
            <a:ext cx="4744162" cy="4905093"/>
          </a:xfrm>
          <a:prstGeom prst="rect">
            <a:avLst/>
          </a:prstGeom>
        </p:spPr>
      </p:pic>
      <p:pic>
        <p:nvPicPr>
          <p:cNvPr id="7" name="Picture 6" descr="IMG_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6327" y="4983754"/>
            <a:ext cx="3184375" cy="1515986"/>
          </a:xfrm>
          <a:prstGeom prst="rect">
            <a:avLst/>
          </a:prstGeom>
        </p:spPr>
      </p:pic>
      <p:sp>
        <p:nvSpPr>
          <p:cNvPr id="4" name="TextBox 3">
            <a:extLst>
              <a:ext uri="{FF2B5EF4-FFF2-40B4-BE49-F238E27FC236}">
                <a16:creationId xmlns:a16="http://schemas.microsoft.com/office/drawing/2014/main" id="{88FF4EAB-BEDD-3841-905F-D52E4BD3697E}"/>
              </a:ext>
            </a:extLst>
          </p:cNvPr>
          <p:cNvSpPr txBox="1"/>
          <p:nvPr/>
        </p:nvSpPr>
        <p:spPr>
          <a:xfrm>
            <a:off x="554637" y="6084834"/>
            <a:ext cx="2068642" cy="400110"/>
          </a:xfrm>
          <a:prstGeom prst="rect">
            <a:avLst/>
          </a:prstGeom>
          <a:solidFill>
            <a:srgbClr val="FF0000"/>
          </a:solidFill>
        </p:spPr>
        <p:txBody>
          <a:bodyPr wrap="square" rtlCol="0">
            <a:spAutoFit/>
          </a:bodyPr>
          <a:lstStyle/>
          <a:p>
            <a:r>
              <a:rPr lang="sv-SE" sz="2000" dirty="0" err="1">
                <a:solidFill>
                  <a:prstClr val="white"/>
                </a:solidFill>
                <a:latin typeface="Calibri"/>
              </a:rPr>
              <a:t>Open</a:t>
            </a:r>
            <a:r>
              <a:rPr lang="sv-SE" sz="2000" dirty="0">
                <a:solidFill>
                  <a:prstClr val="white"/>
                </a:solidFill>
                <a:latin typeface="Calibri"/>
              </a:rPr>
              <a:t> data </a:t>
            </a:r>
            <a:r>
              <a:rPr lang="sv-SE" sz="2000" dirty="0" err="1">
                <a:solidFill>
                  <a:prstClr val="white"/>
                </a:solidFill>
                <a:latin typeface="Calibri"/>
              </a:rPr>
              <a:t>model</a:t>
            </a:r>
            <a:endParaRPr lang="sv-SE" sz="2000" dirty="0">
              <a:solidFill>
                <a:prstClr val="white"/>
              </a:solidFill>
              <a:latin typeface="Calibri"/>
            </a:endParaRPr>
          </a:p>
        </p:txBody>
      </p:sp>
    </p:spTree>
    <p:extLst>
      <p:ext uri="{BB962C8B-B14F-4D97-AF65-F5344CB8AC3E}">
        <p14:creationId xmlns:p14="http://schemas.microsoft.com/office/powerpoint/2010/main" val="24611924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2585" dirty="0"/>
              <a:t>Journey to deliver the world’s leading facility for research using neutrons</a:t>
            </a:r>
          </a:p>
        </p:txBody>
      </p:sp>
      <p:pic>
        <p:nvPicPr>
          <p:cNvPr id="20" name="Content Placeholder 19"/>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 y="-19460"/>
            <a:ext cx="12192000" cy="8368100"/>
          </a:xfrm>
        </p:spPr>
      </p:pic>
      <p:sp>
        <p:nvSpPr>
          <p:cNvPr id="4" name="Slide Number Placeholder 3"/>
          <p:cNvSpPr>
            <a:spLocks noGrp="1"/>
          </p:cNvSpPr>
          <p:nvPr>
            <p:ph type="sldNum" sz="quarter" idx="12"/>
          </p:nvPr>
        </p:nvSpPr>
        <p:spPr>
          <a:xfrm>
            <a:off x="8534400" y="6356351"/>
            <a:ext cx="2133600" cy="365125"/>
          </a:xfrm>
        </p:spPr>
        <p:txBody>
          <a:bodyPr/>
          <a:lstStyle/>
          <a:p>
            <a:pPr>
              <a:defRPr/>
            </a:pPr>
            <a:fld id="{551115BC-487E-4422-894C-CB7CD3E79223}" type="slidenum">
              <a:rPr lang="sv-SE">
                <a:solidFill>
                  <a:prstClr val="black">
                    <a:tint val="75000"/>
                  </a:prstClr>
                </a:solidFill>
                <a:latin typeface="Calibri"/>
              </a:rPr>
              <a:pPr>
                <a:defRPr/>
              </a:pPr>
              <a:t>37</a:t>
            </a:fld>
            <a:endParaRPr lang="sv-SE" dirty="0">
              <a:solidFill>
                <a:prstClr val="black">
                  <a:tint val="75000"/>
                </a:prstClr>
              </a:solidFill>
              <a:latin typeface="Calibri"/>
            </a:endParaRPr>
          </a:p>
        </p:txBody>
      </p:sp>
      <p:grpSp>
        <p:nvGrpSpPr>
          <p:cNvPr id="5" name="Group 4">
            <a:extLst>
              <a:ext uri="{FF2B5EF4-FFF2-40B4-BE49-F238E27FC236}">
                <a16:creationId xmlns:a16="http://schemas.microsoft.com/office/drawing/2014/main" id="{3BF797F5-D246-1D49-8E30-4191C1CAB994}"/>
              </a:ext>
            </a:extLst>
          </p:cNvPr>
          <p:cNvGrpSpPr/>
          <p:nvPr/>
        </p:nvGrpSpPr>
        <p:grpSpPr>
          <a:xfrm>
            <a:off x="1109272" y="870088"/>
            <a:ext cx="10298242" cy="6001288"/>
            <a:chOff x="1991544" y="310161"/>
            <a:chExt cx="8499272" cy="6001288"/>
          </a:xfrm>
        </p:grpSpPr>
        <p:pic>
          <p:nvPicPr>
            <p:cNvPr id="58" name="Bildobjekt 5"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0336" y="310161"/>
              <a:ext cx="1370480" cy="733206"/>
            </a:xfrm>
            <a:prstGeom prst="rect">
              <a:avLst/>
            </a:prstGeom>
          </p:spPr>
        </p:pic>
        <p:grpSp>
          <p:nvGrpSpPr>
            <p:cNvPr id="3" name="Group 2">
              <a:extLst>
                <a:ext uri="{FF2B5EF4-FFF2-40B4-BE49-F238E27FC236}">
                  <a16:creationId xmlns:a16="http://schemas.microsoft.com/office/drawing/2014/main" id="{EC0A4A8C-F172-8844-AD4B-4564B924F20F}"/>
                </a:ext>
              </a:extLst>
            </p:cNvPr>
            <p:cNvGrpSpPr/>
            <p:nvPr/>
          </p:nvGrpSpPr>
          <p:grpSpPr>
            <a:xfrm>
              <a:off x="1991544" y="1594468"/>
              <a:ext cx="8136905" cy="4716981"/>
              <a:chOff x="1991544" y="1594468"/>
              <a:chExt cx="8136905" cy="4716981"/>
            </a:xfrm>
          </p:grpSpPr>
          <p:cxnSp>
            <p:nvCxnSpPr>
              <p:cNvPr id="7" name="Straight Connector 6"/>
              <p:cNvCxnSpPr/>
              <p:nvPr/>
            </p:nvCxnSpPr>
            <p:spPr bwMode="auto">
              <a:xfrm>
                <a:off x="9129789" y="2327060"/>
                <a:ext cx="0" cy="35194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5241215" y="3709019"/>
                <a:ext cx="206712" cy="54086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3646096" y="4650216"/>
                <a:ext cx="0" cy="18277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4420039" y="3076859"/>
                <a:ext cx="1642352"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2014</a:t>
                </a:r>
              </a:p>
              <a:p>
                <a:pPr defTabSz="949496">
                  <a:defRPr/>
                </a:pPr>
                <a:r>
                  <a:rPr lang="en-US" sz="1108" b="1" dirty="0">
                    <a:solidFill>
                      <a:srgbClr val="000000"/>
                    </a:solidFill>
                    <a:latin typeface="Calibri"/>
                    <a:cs typeface="Calibri"/>
                  </a:rPr>
                  <a:t>Construction Starts on Green Field Site</a:t>
                </a:r>
              </a:p>
            </p:txBody>
          </p:sp>
          <p:sp>
            <p:nvSpPr>
              <p:cNvPr id="11" name="TextBox 36"/>
              <p:cNvSpPr txBox="1">
                <a:spLocks noChangeArrowheads="1"/>
              </p:cNvSpPr>
              <p:nvPr/>
            </p:nvSpPr>
            <p:spPr bwMode="auto">
              <a:xfrm>
                <a:off x="2497308" y="3918232"/>
                <a:ext cx="1455424"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2009</a:t>
                </a:r>
              </a:p>
              <a:p>
                <a:pPr defTabSz="949496">
                  <a:defRPr/>
                </a:pPr>
                <a:r>
                  <a:rPr lang="en-US" sz="1108" b="1" dirty="0">
                    <a:solidFill>
                      <a:srgbClr val="000000"/>
                    </a:solidFill>
                    <a:latin typeface="Calibri"/>
                    <a:cs typeface="Calibri"/>
                  </a:rPr>
                  <a:t>Decision to Site ESS in Lund</a:t>
                </a:r>
              </a:p>
            </p:txBody>
          </p:sp>
          <p:grpSp>
            <p:nvGrpSpPr>
              <p:cNvPr id="2" name="Group 1">
                <a:extLst>
                  <a:ext uri="{FF2B5EF4-FFF2-40B4-BE49-F238E27FC236}">
                    <a16:creationId xmlns:a16="http://schemas.microsoft.com/office/drawing/2014/main" id="{1D94F351-7A8D-004C-9716-8F6003956A09}"/>
                  </a:ext>
                </a:extLst>
              </p:cNvPr>
              <p:cNvGrpSpPr/>
              <p:nvPr/>
            </p:nvGrpSpPr>
            <p:grpSpPr>
              <a:xfrm>
                <a:off x="2273828" y="2390502"/>
                <a:ext cx="7649277" cy="3131287"/>
                <a:chOff x="2273828" y="2390502"/>
                <a:chExt cx="7649277" cy="3131287"/>
              </a:xfrm>
            </p:grpSpPr>
            <p:grpSp>
              <p:nvGrpSpPr>
                <p:cNvPr id="13" name="Group 72"/>
                <p:cNvGrpSpPr>
                  <a:grpSpLocks/>
                </p:cNvGrpSpPr>
                <p:nvPr/>
              </p:nvGrpSpPr>
              <p:grpSpPr bwMode="auto">
                <a:xfrm>
                  <a:off x="8850024" y="2683458"/>
                  <a:ext cx="566332" cy="247130"/>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grpSp>
            <p:cxnSp>
              <p:nvCxnSpPr>
                <p:cNvPr id="14" name="Straight Arrow Connector 13"/>
                <p:cNvCxnSpPr/>
                <p:nvPr/>
              </p:nvCxnSpPr>
              <p:spPr bwMode="auto">
                <a:xfrm flipV="1">
                  <a:off x="9400145" y="2390502"/>
                  <a:ext cx="522960" cy="421432"/>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flipH="1">
                  <a:off x="8301043" y="2799850"/>
                  <a:ext cx="564324" cy="44257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7750175" y="3113381"/>
                  <a:ext cx="566332" cy="247130"/>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grpSp>
            <p:cxnSp>
              <p:nvCxnSpPr>
                <p:cNvPr id="17" name="Straight Connector 16"/>
                <p:cNvCxnSpPr/>
                <p:nvPr/>
              </p:nvCxnSpPr>
              <p:spPr bwMode="auto">
                <a:xfrm flipH="1">
                  <a:off x="7204895" y="3231854"/>
                  <a:ext cx="564324" cy="44257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6655453" y="3550571"/>
                  <a:ext cx="566332" cy="247130"/>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grpSp>
            <p:cxnSp>
              <p:nvCxnSpPr>
                <p:cNvPr id="19" name="Straight Connector 18"/>
                <p:cNvCxnSpPr>
                  <a:endCxn id="38" idx="6"/>
                </p:cNvCxnSpPr>
                <p:nvPr/>
              </p:nvCxnSpPr>
              <p:spPr bwMode="auto">
                <a:xfrm flipH="1">
                  <a:off x="5555051" y="3668298"/>
                  <a:ext cx="1117014" cy="68220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5303912" y="4226636"/>
                  <a:ext cx="251139" cy="24772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cxnSp>
              <p:nvCxnSpPr>
                <p:cNvPr id="21" name="Straight Connector 20"/>
                <p:cNvCxnSpPr/>
                <p:nvPr/>
              </p:nvCxnSpPr>
              <p:spPr bwMode="auto">
                <a:xfrm flipH="1">
                  <a:off x="5012600" y="4386162"/>
                  <a:ext cx="291313" cy="158319"/>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4459656" y="4416360"/>
                  <a:ext cx="566332" cy="247130"/>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grpSp>
            <p:cxnSp>
              <p:nvCxnSpPr>
                <p:cNvPr id="23" name="Straight Connector 22"/>
                <p:cNvCxnSpPr/>
                <p:nvPr/>
              </p:nvCxnSpPr>
              <p:spPr bwMode="auto">
                <a:xfrm flipH="1">
                  <a:off x="3916452" y="4532398"/>
                  <a:ext cx="564324" cy="442578"/>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3365574" y="4843119"/>
                  <a:ext cx="566332" cy="247130"/>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grpSp>
            <p:cxnSp>
              <p:nvCxnSpPr>
                <p:cNvPr id="25" name="Straight Connector 24"/>
                <p:cNvCxnSpPr/>
                <p:nvPr/>
              </p:nvCxnSpPr>
              <p:spPr bwMode="auto">
                <a:xfrm flipH="1">
                  <a:off x="2823259" y="4961381"/>
                  <a:ext cx="564324" cy="442578"/>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2273828" y="5274659"/>
                  <a:ext cx="566332" cy="247130"/>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49496">
                      <a:defRPr/>
                    </a:pPr>
                    <a:endParaRPr lang="en-US" sz="1477" dirty="0">
                      <a:solidFill>
                        <a:prstClr val="white"/>
                      </a:solidFill>
                      <a:latin typeface="Calibri"/>
                      <a:cs typeface="Calibri"/>
                    </a:endParaRPr>
                  </a:p>
                </p:txBody>
              </p:sp>
            </p:grpSp>
          </p:grpSp>
          <p:sp>
            <p:nvSpPr>
              <p:cNvPr id="48" name="TextBox 32"/>
              <p:cNvSpPr txBox="1">
                <a:spLocks noChangeArrowheads="1"/>
              </p:cNvSpPr>
              <p:nvPr/>
            </p:nvSpPr>
            <p:spPr bwMode="auto">
              <a:xfrm>
                <a:off x="8661926" y="1594468"/>
                <a:ext cx="1466523"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2025</a:t>
                </a:r>
              </a:p>
              <a:p>
                <a:pPr defTabSz="949496">
                  <a:defRPr/>
                </a:pPr>
                <a:r>
                  <a:rPr lang="en-US" sz="1108" b="1" dirty="0">
                    <a:solidFill>
                      <a:srgbClr val="000000"/>
                    </a:solidFill>
                    <a:latin typeface="Calibri"/>
                    <a:cs typeface="Calibri"/>
                  </a:rPr>
                  <a:t>ESS Construction Phase Complete</a:t>
                </a:r>
              </a:p>
            </p:txBody>
          </p:sp>
          <p:cxnSp>
            <p:nvCxnSpPr>
              <p:cNvPr id="49" name="Straight Connector 48"/>
              <p:cNvCxnSpPr/>
              <p:nvPr/>
            </p:nvCxnSpPr>
            <p:spPr bwMode="auto">
              <a:xfrm>
                <a:off x="2558811" y="5521778"/>
                <a:ext cx="0" cy="1510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1991544" y="5679288"/>
                <a:ext cx="1940360"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2003</a:t>
                </a:r>
              </a:p>
              <a:p>
                <a:pPr defTabSz="949496">
                  <a:defRPr/>
                </a:pPr>
                <a:r>
                  <a:rPr lang="en-US" sz="1108" b="1" dirty="0">
                    <a:solidFill>
                      <a:srgbClr val="000000"/>
                    </a:solidFill>
                    <a:latin typeface="Calibri"/>
                    <a:cs typeface="Calibri"/>
                  </a:rPr>
                  <a:t>European Design of ESS Completed</a:t>
                </a:r>
              </a:p>
            </p:txBody>
          </p:sp>
          <p:cxnSp>
            <p:nvCxnSpPr>
              <p:cNvPr id="51" name="Straight Connector 50"/>
              <p:cNvCxnSpPr/>
              <p:nvPr/>
            </p:nvCxnSpPr>
            <p:spPr bwMode="auto">
              <a:xfrm>
                <a:off x="4751107" y="4663836"/>
                <a:ext cx="0" cy="29756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4205753" y="4964171"/>
                <a:ext cx="1747906"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2012</a:t>
                </a:r>
              </a:p>
              <a:p>
                <a:pPr defTabSz="949496">
                  <a:defRPr/>
                </a:pPr>
                <a:r>
                  <a:rPr lang="en-US" sz="1108" b="1" dirty="0">
                    <a:solidFill>
                      <a:prstClr val="black"/>
                    </a:solidFill>
                    <a:latin typeface="Calibri"/>
                    <a:cs typeface="Calibri"/>
                  </a:rPr>
                  <a:t>ESS Design Update Phase Complete</a:t>
                </a:r>
              </a:p>
            </p:txBody>
          </p:sp>
          <p:cxnSp>
            <p:nvCxnSpPr>
              <p:cNvPr id="53" name="Straight Connector 52"/>
              <p:cNvCxnSpPr/>
              <p:nvPr/>
            </p:nvCxnSpPr>
            <p:spPr bwMode="auto">
              <a:xfrm>
                <a:off x="6937493" y="3808867"/>
                <a:ext cx="0" cy="71144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6490752" y="4520908"/>
                <a:ext cx="1625322"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2019</a:t>
                </a:r>
              </a:p>
              <a:p>
                <a:pPr defTabSz="949496">
                  <a:defRPr/>
                </a:pPr>
                <a:r>
                  <a:rPr lang="en-US" sz="1108" b="1" dirty="0">
                    <a:solidFill>
                      <a:prstClr val="black"/>
                    </a:solidFill>
                    <a:latin typeface="Calibri"/>
                    <a:cs typeface="Calibri"/>
                  </a:rPr>
                  <a:t>Start of Initial Operations Phase</a:t>
                </a:r>
              </a:p>
            </p:txBody>
          </p:sp>
          <p:cxnSp>
            <p:nvCxnSpPr>
              <p:cNvPr id="55" name="Straight Connector 54"/>
              <p:cNvCxnSpPr/>
              <p:nvPr/>
            </p:nvCxnSpPr>
            <p:spPr bwMode="auto">
              <a:xfrm>
                <a:off x="8036597" y="3366287"/>
                <a:ext cx="0" cy="24470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7750162" y="3610619"/>
                <a:ext cx="1578202" cy="632161"/>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2023</a:t>
                </a:r>
              </a:p>
              <a:p>
                <a:pPr defTabSz="949496">
                  <a:defRPr/>
                </a:pPr>
                <a:r>
                  <a:rPr lang="en-US" sz="1108" b="1" dirty="0">
                    <a:solidFill>
                      <a:srgbClr val="000000"/>
                    </a:solidFill>
                    <a:latin typeface="Calibri"/>
                    <a:cs typeface="Calibri"/>
                  </a:rPr>
                  <a:t>ESS Starts</a:t>
                </a:r>
              </a:p>
              <a:p>
                <a:pPr defTabSz="949496">
                  <a:defRPr/>
                </a:pPr>
                <a:r>
                  <a:rPr lang="en-US" sz="1108" b="1" dirty="0">
                    <a:solidFill>
                      <a:srgbClr val="000000"/>
                    </a:solidFill>
                    <a:latin typeface="Calibri"/>
                    <a:cs typeface="Calibri"/>
                  </a:rPr>
                  <a:t>User Program</a:t>
                </a:r>
              </a:p>
            </p:txBody>
          </p:sp>
          <p:cxnSp>
            <p:nvCxnSpPr>
              <p:cNvPr id="57" name="Straight Connector 56">
                <a:extLst>
                  <a:ext uri="{FF2B5EF4-FFF2-40B4-BE49-F238E27FC236}">
                    <a16:creationId xmlns:a16="http://schemas.microsoft.com/office/drawing/2014/main" id="{12DBE649-F6D9-4741-AE4D-9A374349757A}"/>
                  </a:ext>
                </a:extLst>
              </p:cNvPr>
              <p:cNvCxnSpPr>
                <a:cxnSpLocks/>
              </p:cNvCxnSpPr>
              <p:nvPr/>
            </p:nvCxnSpPr>
            <p:spPr bwMode="auto">
              <a:xfrm>
                <a:off x="7236514" y="2240793"/>
                <a:ext cx="6789" cy="131017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9" name="TextBox 31">
                <a:extLst>
                  <a:ext uri="{FF2B5EF4-FFF2-40B4-BE49-F238E27FC236}">
                    <a16:creationId xmlns:a16="http://schemas.microsoft.com/office/drawing/2014/main" id="{FE458146-651F-3C46-BD5F-EC5EC91B232E}"/>
                  </a:ext>
                </a:extLst>
              </p:cNvPr>
              <p:cNvSpPr txBox="1">
                <a:spLocks noChangeArrowheads="1"/>
              </p:cNvSpPr>
              <p:nvPr/>
            </p:nvSpPr>
            <p:spPr bwMode="auto">
              <a:xfrm>
                <a:off x="6692982" y="1785831"/>
                <a:ext cx="1100641" cy="461665"/>
              </a:xfrm>
              <a:prstGeom prst="rect">
                <a:avLst/>
              </a:prstGeom>
              <a:solidFill>
                <a:srgbClr val="FFC000">
                  <a:alpha val="69019"/>
                </a:srgbClr>
              </a:solidFill>
              <a:ln w="28575">
                <a:solidFill>
                  <a:srgbClr val="0094CA"/>
                </a:solidFill>
                <a:miter lim="800000"/>
                <a:headEnd/>
                <a:tailEnd/>
              </a:ln>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49496">
                  <a:defRPr/>
                </a:pPr>
                <a:r>
                  <a:rPr lang="en-US" sz="1292" b="1" dirty="0">
                    <a:solidFill>
                      <a:srgbClr val="0094CA"/>
                    </a:solidFill>
                    <a:latin typeface="Calibri"/>
                    <a:cs typeface="Calibri"/>
                  </a:rPr>
                  <a:t>2019</a:t>
                </a:r>
              </a:p>
              <a:p>
                <a:pPr defTabSz="949496">
                  <a:defRPr/>
                </a:pPr>
                <a:r>
                  <a:rPr lang="en-US" sz="1108" b="1" dirty="0">
                    <a:solidFill>
                      <a:prstClr val="black"/>
                    </a:solidFill>
                    <a:latin typeface="Calibri"/>
                    <a:cs typeface="Calibri"/>
                  </a:rPr>
                  <a:t>TODAY</a:t>
                </a:r>
              </a:p>
            </p:txBody>
          </p:sp>
        </p:grpSp>
      </p:grpSp>
    </p:spTree>
    <p:extLst>
      <p:ext uri="{BB962C8B-B14F-4D97-AF65-F5344CB8AC3E}">
        <p14:creationId xmlns:p14="http://schemas.microsoft.com/office/powerpoint/2010/main" val="36103437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09447" y="5112865"/>
            <a:ext cx="2082800" cy="1028582"/>
          </a:xfrm>
          <a:prstGeom prst="rect">
            <a:avLst/>
          </a:prstGeom>
        </p:spPr>
      </p:pic>
      <p:sp>
        <p:nvSpPr>
          <p:cNvPr id="7" name="textruta 6"/>
          <p:cNvSpPr txBox="1"/>
          <p:nvPr/>
        </p:nvSpPr>
        <p:spPr>
          <a:xfrm>
            <a:off x="584616" y="2872870"/>
            <a:ext cx="9437151" cy="4710809"/>
          </a:xfrm>
          <a:prstGeom prst="rect">
            <a:avLst/>
          </a:prstGeom>
          <a:noFill/>
        </p:spPr>
        <p:txBody>
          <a:bodyPr wrap="square" lIns="84035" tIns="42021" rIns="84035" bIns="42021" rtlCol="0">
            <a:spAutoFit/>
          </a:bodyPr>
          <a:lstStyle/>
          <a:p>
            <a:pPr defTabSz="420180">
              <a:defRPr/>
            </a:pPr>
            <a:endParaRPr lang="en-GB" sz="3692" dirty="0">
              <a:solidFill>
                <a:srgbClr val="FFFFFF"/>
              </a:solidFill>
              <a:latin typeface="Calibri"/>
              <a:cs typeface="Calibri"/>
            </a:endParaRPr>
          </a:p>
          <a:p>
            <a:pPr defTabSz="420180">
              <a:defRPr/>
            </a:pPr>
            <a:endParaRPr lang="en-GB" sz="3692" dirty="0">
              <a:solidFill>
                <a:srgbClr val="FFFFFF"/>
              </a:solidFill>
              <a:latin typeface="Calibri"/>
              <a:cs typeface="Calibri"/>
            </a:endParaRPr>
          </a:p>
          <a:p>
            <a:pPr defTabSz="420180">
              <a:defRPr/>
            </a:pPr>
            <a:endParaRPr lang="en-GB" sz="3692" dirty="0">
              <a:solidFill>
                <a:srgbClr val="FFFFFF"/>
              </a:solidFill>
              <a:latin typeface="Calibri"/>
              <a:cs typeface="Calibri"/>
            </a:endParaRPr>
          </a:p>
          <a:p>
            <a:pPr defTabSz="420180">
              <a:defRPr/>
            </a:pPr>
            <a:endParaRPr lang="en-GB" sz="3692" dirty="0">
              <a:solidFill>
                <a:srgbClr val="FFFFFF"/>
              </a:solidFill>
              <a:latin typeface="Calibri"/>
              <a:cs typeface="Calibri"/>
            </a:endParaRPr>
          </a:p>
          <a:p>
            <a:pPr defTabSz="420180">
              <a:defRPr/>
            </a:pPr>
            <a:r>
              <a:rPr lang="en-GB" sz="3692" dirty="0">
                <a:solidFill>
                  <a:srgbClr val="FFFFFF"/>
                </a:solidFill>
                <a:latin typeface="Calibri"/>
                <a:cs typeface="Calibri"/>
              </a:rPr>
              <a:t>Thank you!</a:t>
            </a:r>
          </a:p>
          <a:p>
            <a:pPr defTabSz="420180">
              <a:defRPr/>
            </a:pPr>
            <a:r>
              <a:rPr lang="en-GB" sz="2000" i="1" dirty="0">
                <a:solidFill>
                  <a:srgbClr val="FFFFFF"/>
                </a:solidFill>
                <a:latin typeface="Calibri"/>
                <a:cs typeface="Calibri"/>
              </a:rPr>
              <a:t>@</a:t>
            </a:r>
            <a:r>
              <a:rPr lang="en-GB" sz="2000" i="1" dirty="0" err="1">
                <a:solidFill>
                  <a:srgbClr val="FFFFFF"/>
                </a:solidFill>
                <a:latin typeface="Calibri"/>
                <a:cs typeface="Calibri"/>
              </a:rPr>
              <a:t>johnwomersley</a:t>
            </a:r>
            <a:r>
              <a:rPr lang="en-GB" sz="2000" i="1" dirty="0">
                <a:solidFill>
                  <a:srgbClr val="FFFFFF"/>
                </a:solidFill>
                <a:latin typeface="Calibri"/>
                <a:cs typeface="Calibri"/>
              </a:rPr>
              <a:t>         @</a:t>
            </a:r>
            <a:r>
              <a:rPr lang="en-GB" sz="2000" i="1" dirty="0" err="1">
                <a:solidFill>
                  <a:srgbClr val="FFFFFF"/>
                </a:solidFill>
                <a:latin typeface="Calibri"/>
                <a:cs typeface="Calibri"/>
              </a:rPr>
              <a:t>essneutron</a:t>
            </a:r>
            <a:r>
              <a:rPr lang="en-GB" sz="2000" i="1" dirty="0">
                <a:solidFill>
                  <a:srgbClr val="FFFFFF"/>
                </a:solidFill>
                <a:latin typeface="Calibri"/>
                <a:cs typeface="Calibri"/>
              </a:rPr>
              <a:t>          </a:t>
            </a:r>
            <a:r>
              <a:rPr lang="en-GB" sz="2000" i="1" dirty="0" err="1">
                <a:solidFill>
                  <a:srgbClr val="FFFFFF"/>
                </a:solidFill>
                <a:latin typeface="Calibri"/>
                <a:cs typeface="Calibri"/>
              </a:rPr>
              <a:t>europeanspallationsource.se</a:t>
            </a:r>
            <a:endParaRPr lang="en-US" sz="2000" i="1" dirty="0">
              <a:solidFill>
                <a:prstClr val="white"/>
              </a:solidFill>
              <a:latin typeface="Calibri"/>
              <a:cs typeface="Calibri"/>
            </a:endParaRPr>
          </a:p>
          <a:p>
            <a:pPr defTabSz="420180">
              <a:defRPr/>
            </a:pPr>
            <a:endParaRPr lang="en-US" sz="2954" i="1" dirty="0">
              <a:solidFill>
                <a:prstClr val="white"/>
              </a:solidFill>
              <a:latin typeface="Calibri"/>
              <a:cs typeface="Calibri"/>
            </a:endParaRPr>
          </a:p>
          <a:p>
            <a:pPr defTabSz="420180">
              <a:defRPr/>
            </a:pPr>
            <a:r>
              <a:rPr lang="en-US" sz="3323" b="1" dirty="0">
                <a:solidFill>
                  <a:srgbClr val="FFFFFF"/>
                </a:solidFill>
                <a:latin typeface="Calibri"/>
                <a:cs typeface="Calibri"/>
              </a:rPr>
              <a:t> </a:t>
            </a:r>
          </a:p>
          <a:p>
            <a:pPr defTabSz="420180">
              <a:defRPr/>
            </a:pPr>
            <a:endParaRPr lang="en-US" sz="3323" b="1" dirty="0">
              <a:solidFill>
                <a:prstClr val="white"/>
              </a:solidFill>
              <a:latin typeface="Calibri"/>
              <a:cs typeface="Calibri"/>
            </a:endParaRPr>
          </a:p>
        </p:txBody>
      </p:sp>
    </p:spTree>
    <p:extLst>
      <p:ext uri="{BB962C8B-B14F-4D97-AF65-F5344CB8AC3E}">
        <p14:creationId xmlns:p14="http://schemas.microsoft.com/office/powerpoint/2010/main" val="3597118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60401" y="523168"/>
            <a:ext cx="7139136" cy="421556"/>
          </a:xfrm>
        </p:spPr>
        <p:txBody>
          <a:bodyPr>
            <a:noAutofit/>
          </a:bodyPr>
          <a:lstStyle/>
          <a:p>
            <a:r>
              <a:rPr lang="sv-SE" dirty="0"/>
              <a:t>Project planning </a:t>
            </a:r>
            <a:r>
              <a:rPr lang="sv-SE" dirty="0" err="1"/>
              <a:t>strategy</a:t>
            </a:r>
            <a:endParaRPr lang="en-GB" sz="2800" i="1" dirty="0">
              <a:solidFill>
                <a:schemeClr val="bg1">
                  <a:lumMod val="85000"/>
                </a:schemeClr>
              </a:solidFill>
            </a:endParaRPr>
          </a:p>
        </p:txBody>
      </p:sp>
      <p:grpSp>
        <p:nvGrpSpPr>
          <p:cNvPr id="3" name="Group 2">
            <a:extLst>
              <a:ext uri="{FF2B5EF4-FFF2-40B4-BE49-F238E27FC236}">
                <a16:creationId xmlns:a16="http://schemas.microsoft.com/office/drawing/2014/main" id="{72070B65-71EF-9E4E-AFAC-142FC40822B5}"/>
              </a:ext>
            </a:extLst>
          </p:cNvPr>
          <p:cNvGrpSpPr/>
          <p:nvPr/>
        </p:nvGrpSpPr>
        <p:grpSpPr>
          <a:xfrm>
            <a:off x="2135561" y="1844825"/>
            <a:ext cx="7997261" cy="4736531"/>
            <a:chOff x="1420288" y="2132856"/>
            <a:chExt cx="6473146" cy="3833845"/>
          </a:xfrm>
        </p:grpSpPr>
        <p:sp>
          <p:nvSpPr>
            <p:cNvPr id="11" name="Rectangle 10"/>
            <p:cNvSpPr/>
            <p:nvPr/>
          </p:nvSpPr>
          <p:spPr>
            <a:xfrm>
              <a:off x="1451415" y="4671138"/>
              <a:ext cx="3113262" cy="67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dirty="0">
                  <a:solidFill>
                    <a:prstClr val="white"/>
                  </a:solidFill>
                  <a:latin typeface="Calibri"/>
                </a:rPr>
                <a:t>Accelerator + ICS</a:t>
              </a:r>
              <a:endParaRPr lang="en-GB" dirty="0">
                <a:solidFill>
                  <a:prstClr val="white"/>
                </a:solidFill>
                <a:latin typeface="Calibri"/>
              </a:endParaRPr>
            </a:p>
          </p:txBody>
        </p:sp>
        <p:sp>
          <p:nvSpPr>
            <p:cNvPr id="24" name="Rectangle 23"/>
            <p:cNvSpPr/>
            <p:nvPr/>
          </p:nvSpPr>
          <p:spPr>
            <a:xfrm>
              <a:off x="1439652" y="3483006"/>
              <a:ext cx="3590093" cy="67507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dirty="0">
                  <a:solidFill>
                    <a:prstClr val="white"/>
                  </a:solidFill>
                  <a:latin typeface="Calibri"/>
                </a:rPr>
                <a:t>CF + Target + NSS (Bunker+TBL) + ICS</a:t>
              </a:r>
              <a:endParaRPr lang="en-GB" dirty="0">
                <a:solidFill>
                  <a:prstClr val="white"/>
                </a:solidFill>
                <a:latin typeface="Calibri"/>
              </a:endParaRPr>
            </a:p>
          </p:txBody>
        </p:sp>
        <p:sp>
          <p:nvSpPr>
            <p:cNvPr id="25" name="Rectangle 24"/>
            <p:cNvSpPr/>
            <p:nvPr/>
          </p:nvSpPr>
          <p:spPr>
            <a:xfrm>
              <a:off x="1439653" y="2132856"/>
              <a:ext cx="6013612" cy="67507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sv-SE" dirty="0">
                  <a:solidFill>
                    <a:prstClr val="white"/>
                  </a:solidFill>
                  <a:latin typeface="Calibri"/>
                </a:rPr>
                <a:t>NSS (Instrument Program)      </a:t>
              </a:r>
              <a:endParaRPr lang="en-GB" dirty="0">
                <a:solidFill>
                  <a:prstClr val="white"/>
                </a:solidFill>
                <a:latin typeface="Calibri"/>
              </a:endParaRPr>
            </a:p>
          </p:txBody>
        </p:sp>
        <p:sp>
          <p:nvSpPr>
            <p:cNvPr id="26" name="Flowchart: Decision 25"/>
            <p:cNvSpPr/>
            <p:nvPr/>
          </p:nvSpPr>
          <p:spPr>
            <a:xfrm>
              <a:off x="4219654" y="4713383"/>
              <a:ext cx="622376" cy="591895"/>
            </a:xfrm>
            <a:prstGeom prst="flowChartDecisi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000" dirty="0">
                <a:solidFill>
                  <a:prstClr val="white"/>
                </a:solidFill>
                <a:latin typeface="Calibri"/>
              </a:endParaRPr>
            </a:p>
          </p:txBody>
        </p:sp>
        <p:sp>
          <p:nvSpPr>
            <p:cNvPr id="14" name="TextBox 13"/>
            <p:cNvSpPr txBox="1"/>
            <p:nvPr/>
          </p:nvSpPr>
          <p:spPr>
            <a:xfrm>
              <a:off x="4307033" y="4887162"/>
              <a:ext cx="573549" cy="298945"/>
            </a:xfrm>
            <a:prstGeom prst="rect">
              <a:avLst/>
            </a:prstGeom>
            <a:noFill/>
          </p:spPr>
          <p:txBody>
            <a:bodyPr wrap="none" rtlCol="0">
              <a:spAutoFit/>
            </a:bodyPr>
            <a:lstStyle/>
            <a:p>
              <a:pPr>
                <a:defRPr/>
              </a:pPr>
              <a:r>
                <a:rPr lang="sv-SE" b="1" dirty="0">
                  <a:solidFill>
                    <a:prstClr val="white"/>
                  </a:solidFill>
                  <a:latin typeface="Calibri"/>
                </a:rPr>
                <a:t>RBOT</a:t>
              </a:r>
              <a:endParaRPr lang="en-GB" b="1" dirty="0">
                <a:solidFill>
                  <a:prstClr val="white"/>
                </a:solidFill>
                <a:latin typeface="Calibri"/>
              </a:endParaRPr>
            </a:p>
          </p:txBody>
        </p:sp>
        <p:sp>
          <p:nvSpPr>
            <p:cNvPr id="31" name="Flowchart: Decision 30"/>
            <p:cNvSpPr/>
            <p:nvPr/>
          </p:nvSpPr>
          <p:spPr>
            <a:xfrm>
              <a:off x="7135978" y="2159860"/>
              <a:ext cx="622376" cy="591895"/>
            </a:xfrm>
            <a:prstGeom prst="flowChartDecisi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000" dirty="0">
                <a:solidFill>
                  <a:prstClr val="white"/>
                </a:solidFill>
                <a:latin typeface="Calibri"/>
              </a:endParaRPr>
            </a:p>
          </p:txBody>
        </p:sp>
        <p:sp>
          <p:nvSpPr>
            <p:cNvPr id="32" name="TextBox 31"/>
            <p:cNvSpPr txBox="1"/>
            <p:nvPr/>
          </p:nvSpPr>
          <p:spPr>
            <a:xfrm>
              <a:off x="7248373" y="2333639"/>
              <a:ext cx="461549" cy="298945"/>
            </a:xfrm>
            <a:prstGeom prst="rect">
              <a:avLst/>
            </a:prstGeom>
            <a:noFill/>
          </p:spPr>
          <p:txBody>
            <a:bodyPr wrap="none" rtlCol="0">
              <a:spAutoFit/>
            </a:bodyPr>
            <a:lstStyle/>
            <a:p>
              <a:pPr>
                <a:defRPr/>
              </a:pPr>
              <a:r>
                <a:rPr lang="sv-SE" b="1" dirty="0">
                  <a:solidFill>
                    <a:prstClr val="white"/>
                  </a:solidFill>
                  <a:latin typeface="Calibri"/>
                </a:rPr>
                <a:t>EOC</a:t>
              </a:r>
              <a:endParaRPr lang="en-GB" b="1" dirty="0">
                <a:solidFill>
                  <a:prstClr val="white"/>
                </a:solidFill>
                <a:latin typeface="Calibri"/>
              </a:endParaRPr>
            </a:p>
          </p:txBody>
        </p:sp>
        <p:sp>
          <p:nvSpPr>
            <p:cNvPr id="33" name="Flowchart: Decision 32"/>
            <p:cNvSpPr/>
            <p:nvPr/>
          </p:nvSpPr>
          <p:spPr>
            <a:xfrm>
              <a:off x="3662184" y="5254534"/>
              <a:ext cx="622376" cy="591895"/>
            </a:xfrm>
            <a:prstGeom prst="flowChartDecisi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000" dirty="0">
                <a:solidFill>
                  <a:prstClr val="white"/>
                </a:solidFill>
                <a:latin typeface="Calibri"/>
              </a:endParaRPr>
            </a:p>
          </p:txBody>
        </p:sp>
        <p:sp>
          <p:nvSpPr>
            <p:cNvPr id="34" name="TextBox 33"/>
            <p:cNvSpPr txBox="1"/>
            <p:nvPr/>
          </p:nvSpPr>
          <p:spPr>
            <a:xfrm>
              <a:off x="3751733" y="5411981"/>
              <a:ext cx="498501" cy="298945"/>
            </a:xfrm>
            <a:prstGeom prst="rect">
              <a:avLst/>
            </a:prstGeom>
            <a:noFill/>
          </p:spPr>
          <p:txBody>
            <a:bodyPr wrap="none" rtlCol="0">
              <a:spAutoFit/>
            </a:bodyPr>
            <a:lstStyle/>
            <a:p>
              <a:pPr>
                <a:defRPr/>
              </a:pPr>
              <a:r>
                <a:rPr lang="sv-SE" b="1" dirty="0">
                  <a:solidFill>
                    <a:prstClr val="white"/>
                  </a:solidFill>
                  <a:latin typeface="Calibri"/>
                </a:rPr>
                <a:t>BOD</a:t>
              </a:r>
              <a:endParaRPr lang="en-GB" b="1" dirty="0">
                <a:solidFill>
                  <a:prstClr val="white"/>
                </a:solidFill>
                <a:latin typeface="Calibri"/>
              </a:endParaRPr>
            </a:p>
          </p:txBody>
        </p:sp>
        <p:sp>
          <p:nvSpPr>
            <p:cNvPr id="16" name="TextBox 15"/>
            <p:cNvSpPr txBox="1"/>
            <p:nvPr/>
          </p:nvSpPr>
          <p:spPr>
            <a:xfrm>
              <a:off x="6221990" y="4976446"/>
              <a:ext cx="1671444" cy="990255"/>
            </a:xfrm>
            <a:prstGeom prst="rect">
              <a:avLst/>
            </a:prstGeom>
            <a:noFill/>
          </p:spPr>
          <p:txBody>
            <a:bodyPr wrap="none" rtlCol="0">
              <a:spAutoFit/>
            </a:bodyPr>
            <a:lstStyle/>
            <a:p>
              <a:pPr>
                <a:defRPr/>
              </a:pPr>
              <a:r>
                <a:rPr lang="sv-SE" sz="1050" b="1" dirty="0">
                  <a:solidFill>
                    <a:prstClr val="black"/>
                  </a:solidFill>
                  <a:latin typeface="Calibri"/>
                </a:rPr>
                <a:t>BOD</a:t>
              </a:r>
              <a:r>
                <a:rPr lang="sv-SE" sz="1050" dirty="0">
                  <a:solidFill>
                    <a:prstClr val="black"/>
                  </a:solidFill>
                  <a:latin typeface="Calibri"/>
                </a:rPr>
                <a:t> – Beam on Dump</a:t>
              </a:r>
            </a:p>
            <a:p>
              <a:pPr>
                <a:defRPr/>
              </a:pPr>
              <a:r>
                <a:rPr lang="sv-SE" sz="1050" b="1" dirty="0">
                  <a:solidFill>
                    <a:prstClr val="black"/>
                  </a:solidFill>
                  <a:latin typeface="Calibri"/>
                </a:rPr>
                <a:t>RBOT</a:t>
              </a:r>
              <a:r>
                <a:rPr lang="sv-SE" sz="1050" dirty="0">
                  <a:solidFill>
                    <a:prstClr val="black"/>
                  </a:solidFill>
                  <a:latin typeface="Calibri"/>
                </a:rPr>
                <a:t> – Ready for Beam On Target</a:t>
              </a:r>
            </a:p>
            <a:p>
              <a:pPr>
                <a:defRPr/>
              </a:pPr>
              <a:r>
                <a:rPr lang="sv-SE" sz="1050" b="1" dirty="0">
                  <a:solidFill>
                    <a:prstClr val="black"/>
                  </a:solidFill>
                  <a:latin typeface="Calibri"/>
                </a:rPr>
                <a:t>BOT</a:t>
              </a:r>
              <a:r>
                <a:rPr lang="sv-SE" sz="1050" dirty="0">
                  <a:solidFill>
                    <a:prstClr val="black"/>
                  </a:solidFill>
                  <a:latin typeface="Calibri"/>
                </a:rPr>
                <a:t> – Beam On Target</a:t>
              </a:r>
            </a:p>
            <a:p>
              <a:pPr>
                <a:defRPr/>
              </a:pPr>
              <a:r>
                <a:rPr lang="sv-SE" sz="1050" b="1" dirty="0">
                  <a:solidFill>
                    <a:prstClr val="black"/>
                  </a:solidFill>
                  <a:latin typeface="Calibri"/>
                </a:rPr>
                <a:t>SOUP</a:t>
              </a:r>
              <a:r>
                <a:rPr lang="sv-SE" sz="1050" dirty="0">
                  <a:solidFill>
                    <a:prstClr val="black"/>
                  </a:solidFill>
                  <a:latin typeface="Calibri"/>
                </a:rPr>
                <a:t> – Start Of User Program</a:t>
              </a:r>
            </a:p>
            <a:p>
              <a:pPr>
                <a:defRPr/>
              </a:pPr>
              <a:r>
                <a:rPr lang="sv-SE" sz="1050" b="1" dirty="0">
                  <a:solidFill>
                    <a:prstClr val="black"/>
                  </a:solidFill>
                  <a:latin typeface="Calibri"/>
                </a:rPr>
                <a:t>EOC</a:t>
              </a:r>
              <a:r>
                <a:rPr lang="sv-SE" sz="1050" dirty="0">
                  <a:solidFill>
                    <a:prstClr val="black"/>
                  </a:solidFill>
                  <a:latin typeface="Calibri"/>
                </a:rPr>
                <a:t> – End of Construction</a:t>
              </a:r>
            </a:p>
            <a:p>
              <a:pPr>
                <a:defRPr/>
              </a:pPr>
              <a:r>
                <a:rPr lang="sv-SE" sz="1050" b="1" dirty="0">
                  <a:solidFill>
                    <a:prstClr val="black"/>
                  </a:solidFill>
                  <a:latin typeface="Calibri"/>
                </a:rPr>
                <a:t>TBL </a:t>
              </a:r>
              <a:r>
                <a:rPr lang="sv-SE" sz="1050" dirty="0">
                  <a:solidFill>
                    <a:prstClr val="black"/>
                  </a:solidFill>
                  <a:latin typeface="Calibri"/>
                </a:rPr>
                <a:t>– Test Beam Line</a:t>
              </a:r>
            </a:p>
            <a:p>
              <a:pPr>
                <a:defRPr/>
              </a:pPr>
              <a:endParaRPr lang="sv-SE" sz="1050" dirty="0">
                <a:solidFill>
                  <a:prstClr val="black"/>
                </a:solidFill>
                <a:latin typeface="Calibri"/>
              </a:endParaRPr>
            </a:p>
          </p:txBody>
        </p:sp>
        <p:sp>
          <p:nvSpPr>
            <p:cNvPr id="18" name="Right Brace 17"/>
            <p:cNvSpPr/>
            <p:nvPr/>
          </p:nvSpPr>
          <p:spPr>
            <a:xfrm rot="5400000">
              <a:off x="4722688" y="5228370"/>
              <a:ext cx="190219" cy="4799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solidFill>
                  <a:prstClr val="black"/>
                </a:solidFill>
                <a:latin typeface="Calibri"/>
              </a:endParaRPr>
            </a:p>
          </p:txBody>
        </p:sp>
        <p:sp>
          <p:nvSpPr>
            <p:cNvPr id="21" name="Rectangle 20"/>
            <p:cNvSpPr/>
            <p:nvPr/>
          </p:nvSpPr>
          <p:spPr>
            <a:xfrm>
              <a:off x="5042476" y="2132857"/>
              <a:ext cx="812711" cy="675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22" name="TextBox 21"/>
            <p:cNvSpPr txBox="1"/>
            <p:nvPr/>
          </p:nvSpPr>
          <p:spPr>
            <a:xfrm>
              <a:off x="4781842" y="2750783"/>
              <a:ext cx="1412608" cy="504464"/>
            </a:xfrm>
            <a:prstGeom prst="rect">
              <a:avLst/>
            </a:prstGeom>
            <a:noFill/>
          </p:spPr>
          <p:txBody>
            <a:bodyPr wrap="none" lIns="68574" tIns="34287" rIns="68574" bIns="34287" rtlCol="0">
              <a:spAutoFit/>
            </a:bodyPr>
            <a:lstStyle/>
            <a:p>
              <a:pPr>
                <a:defRPr/>
              </a:pPr>
              <a:r>
                <a:rPr lang="sv-SE" b="1" i="1" dirty="0">
                  <a:solidFill>
                    <a:prstClr val="black"/>
                  </a:solidFill>
                  <a:latin typeface="Calibri"/>
                </a:rPr>
                <a:t>Beam Comm.</a:t>
              </a:r>
            </a:p>
            <a:p>
              <a:pPr>
                <a:defRPr/>
              </a:pPr>
              <a:r>
                <a:rPr lang="sv-SE" b="1" i="1" dirty="0">
                  <a:solidFill>
                    <a:prstClr val="black"/>
                  </a:solidFill>
                  <a:latin typeface="Calibri"/>
                </a:rPr>
                <a:t>First instruments</a:t>
              </a:r>
              <a:endParaRPr lang="en-US" b="1" i="1" dirty="0">
                <a:solidFill>
                  <a:prstClr val="black"/>
                </a:solidFill>
                <a:latin typeface="Calibri"/>
              </a:endParaRPr>
            </a:p>
          </p:txBody>
        </p:sp>
        <p:pic>
          <p:nvPicPr>
            <p:cNvPr id="5" name="Picture 2" descr="mage result for warhol soup ca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25276" y="2821474"/>
              <a:ext cx="463179" cy="843647"/>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442530" y="5039604"/>
              <a:ext cx="1184020" cy="679867"/>
            </a:xfrm>
            <a:prstGeom prst="rightArrow">
              <a:avLst>
                <a:gd name="adj1" fmla="val 66812"/>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In-kind deliveries</a:t>
              </a:r>
            </a:p>
          </p:txBody>
        </p:sp>
        <p:sp>
          <p:nvSpPr>
            <p:cNvPr id="35" name="Right Arrow 34"/>
            <p:cNvSpPr/>
            <p:nvPr/>
          </p:nvSpPr>
          <p:spPr>
            <a:xfrm>
              <a:off x="3004048" y="3876866"/>
              <a:ext cx="1184020" cy="679867"/>
            </a:xfrm>
            <a:prstGeom prst="rightArrow">
              <a:avLst>
                <a:gd name="adj1" fmla="val 66812"/>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In-kind deliveries</a:t>
              </a:r>
            </a:p>
          </p:txBody>
        </p:sp>
        <p:sp>
          <p:nvSpPr>
            <p:cNvPr id="36" name="Right Arrow 35"/>
            <p:cNvSpPr/>
            <p:nvPr/>
          </p:nvSpPr>
          <p:spPr>
            <a:xfrm>
              <a:off x="1850520" y="3884311"/>
              <a:ext cx="1184020" cy="679867"/>
            </a:xfrm>
            <a:prstGeom prst="rightArrow">
              <a:avLst>
                <a:gd name="adj1" fmla="val 66812"/>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Target Building</a:t>
              </a:r>
            </a:p>
          </p:txBody>
        </p:sp>
        <p:grpSp>
          <p:nvGrpSpPr>
            <p:cNvPr id="17" name="Group 16"/>
            <p:cNvGrpSpPr/>
            <p:nvPr/>
          </p:nvGrpSpPr>
          <p:grpSpPr>
            <a:xfrm>
              <a:off x="1420288" y="2470394"/>
              <a:ext cx="4709863" cy="1194446"/>
              <a:chOff x="394245" y="1975145"/>
              <a:chExt cx="6279817" cy="1791155"/>
            </a:xfrm>
          </p:grpSpPr>
          <p:cxnSp>
            <p:nvCxnSpPr>
              <p:cNvPr id="8" name="Straight Connector 7"/>
              <p:cNvCxnSpPr/>
              <p:nvPr/>
            </p:nvCxnSpPr>
            <p:spPr>
              <a:xfrm>
                <a:off x="394245" y="3766300"/>
                <a:ext cx="4788081" cy="0"/>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a:stCxn id="21" idx="1"/>
              </p:cNvCxnSpPr>
              <p:nvPr/>
            </p:nvCxnSpPr>
            <p:spPr>
              <a:xfrm flipH="1">
                <a:off x="5182328" y="1975145"/>
                <a:ext cx="41500" cy="1721164"/>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99302" y="1986862"/>
                <a:ext cx="1474760" cy="6533"/>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7" name="Flowchart: Decision 26"/>
            <p:cNvSpPr/>
            <p:nvPr/>
          </p:nvSpPr>
          <p:spPr>
            <a:xfrm>
              <a:off x="4732711" y="3512181"/>
              <a:ext cx="622376" cy="591895"/>
            </a:xfrm>
            <a:prstGeom prst="flowChartDecisi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000" dirty="0">
                <a:solidFill>
                  <a:prstClr val="white"/>
                </a:solidFill>
                <a:latin typeface="Calibri"/>
              </a:endParaRPr>
            </a:p>
          </p:txBody>
        </p:sp>
        <p:sp>
          <p:nvSpPr>
            <p:cNvPr id="28" name="TextBox 27"/>
            <p:cNvSpPr txBox="1"/>
            <p:nvPr/>
          </p:nvSpPr>
          <p:spPr>
            <a:xfrm>
              <a:off x="4840724" y="3685960"/>
              <a:ext cx="468450" cy="298945"/>
            </a:xfrm>
            <a:prstGeom prst="rect">
              <a:avLst/>
            </a:prstGeom>
            <a:noFill/>
          </p:spPr>
          <p:txBody>
            <a:bodyPr wrap="none" rtlCol="0">
              <a:spAutoFit/>
            </a:bodyPr>
            <a:lstStyle/>
            <a:p>
              <a:pPr>
                <a:defRPr/>
              </a:pPr>
              <a:r>
                <a:rPr lang="sv-SE" b="1" dirty="0">
                  <a:solidFill>
                    <a:prstClr val="white"/>
                  </a:solidFill>
                  <a:latin typeface="Calibri"/>
                </a:rPr>
                <a:t>BOT</a:t>
              </a:r>
              <a:endParaRPr lang="en-GB" b="1" dirty="0">
                <a:solidFill>
                  <a:prstClr val="white"/>
                </a:solidFill>
                <a:latin typeface="Calibri"/>
              </a:endParaRPr>
            </a:p>
          </p:txBody>
        </p:sp>
        <p:sp>
          <p:nvSpPr>
            <p:cNvPr id="29" name="Flowchart: Decision 28"/>
            <p:cNvSpPr/>
            <p:nvPr/>
          </p:nvSpPr>
          <p:spPr>
            <a:xfrm>
              <a:off x="5855187" y="2422347"/>
              <a:ext cx="622376" cy="591895"/>
            </a:xfrm>
            <a:prstGeom prst="flowChartDecisi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000" dirty="0">
                <a:solidFill>
                  <a:prstClr val="white"/>
                </a:solidFill>
                <a:latin typeface="Calibri"/>
              </a:endParaRPr>
            </a:p>
          </p:txBody>
        </p:sp>
        <p:sp>
          <p:nvSpPr>
            <p:cNvPr id="30" name="TextBox 29"/>
            <p:cNvSpPr txBox="1"/>
            <p:nvPr/>
          </p:nvSpPr>
          <p:spPr>
            <a:xfrm>
              <a:off x="5895148" y="2578837"/>
              <a:ext cx="585434" cy="298945"/>
            </a:xfrm>
            <a:prstGeom prst="rect">
              <a:avLst/>
            </a:prstGeom>
            <a:noFill/>
          </p:spPr>
          <p:txBody>
            <a:bodyPr wrap="none" rtlCol="0">
              <a:spAutoFit/>
            </a:bodyPr>
            <a:lstStyle/>
            <a:p>
              <a:pPr>
                <a:defRPr/>
              </a:pPr>
              <a:r>
                <a:rPr lang="sv-SE" b="1" dirty="0">
                  <a:solidFill>
                    <a:prstClr val="white"/>
                  </a:solidFill>
                  <a:latin typeface="Calibri"/>
                </a:rPr>
                <a:t>SOUP</a:t>
              </a:r>
              <a:endParaRPr lang="en-GB" b="1" dirty="0">
                <a:solidFill>
                  <a:prstClr val="white"/>
                </a:solidFill>
                <a:latin typeface="Calibri"/>
              </a:endParaRPr>
            </a:p>
          </p:txBody>
        </p:sp>
        <p:sp>
          <p:nvSpPr>
            <p:cNvPr id="19" name="TextBox 18"/>
            <p:cNvSpPr txBox="1"/>
            <p:nvPr/>
          </p:nvSpPr>
          <p:spPr>
            <a:xfrm>
              <a:off x="4241913" y="3224869"/>
              <a:ext cx="866005" cy="249121"/>
            </a:xfrm>
            <a:prstGeom prst="rect">
              <a:avLst/>
            </a:prstGeom>
            <a:noFill/>
          </p:spPr>
          <p:txBody>
            <a:bodyPr wrap="none" rtlCol="0">
              <a:spAutoFit/>
            </a:bodyPr>
            <a:lstStyle/>
            <a:p>
              <a:pPr>
                <a:defRPr/>
              </a:pPr>
              <a:r>
                <a:rPr lang="en-US" sz="1400" i="1" dirty="0">
                  <a:solidFill>
                    <a:srgbClr val="FF0000"/>
                  </a:solidFill>
                  <a:latin typeface="Calibri"/>
                </a:rPr>
                <a:t>Critical Path</a:t>
              </a:r>
            </a:p>
          </p:txBody>
        </p:sp>
        <p:sp>
          <p:nvSpPr>
            <p:cNvPr id="40" name="Right Arrow 39"/>
            <p:cNvSpPr/>
            <p:nvPr/>
          </p:nvSpPr>
          <p:spPr>
            <a:xfrm>
              <a:off x="3025230" y="2456893"/>
              <a:ext cx="1184020" cy="679867"/>
            </a:xfrm>
            <a:prstGeom prst="rightArrow">
              <a:avLst>
                <a:gd name="adj1" fmla="val 66812"/>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In-kind deliveries</a:t>
              </a:r>
            </a:p>
          </p:txBody>
        </p:sp>
        <p:sp>
          <p:nvSpPr>
            <p:cNvPr id="41" name="Right Arrow 40"/>
            <p:cNvSpPr/>
            <p:nvPr/>
          </p:nvSpPr>
          <p:spPr>
            <a:xfrm>
              <a:off x="1880760" y="2455249"/>
              <a:ext cx="1184020" cy="679867"/>
            </a:xfrm>
            <a:prstGeom prst="rightArrow">
              <a:avLst>
                <a:gd name="adj1" fmla="val 66812"/>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solidFill>
                  <a:latin typeface="Calibri"/>
                </a:rPr>
                <a:t>Building</a:t>
              </a:r>
            </a:p>
            <a:p>
              <a:pPr algn="ctr">
                <a:defRPr/>
              </a:pPr>
              <a:r>
                <a:rPr lang="en-US" dirty="0">
                  <a:solidFill>
                    <a:prstClr val="white"/>
                  </a:solidFill>
                  <a:latin typeface="Calibri"/>
                </a:rPr>
                <a:t>occupancy</a:t>
              </a:r>
            </a:p>
          </p:txBody>
        </p:sp>
        <p:sp>
          <p:nvSpPr>
            <p:cNvPr id="7" name="TextBox 6">
              <a:extLst>
                <a:ext uri="{FF2B5EF4-FFF2-40B4-BE49-F238E27FC236}">
                  <a16:creationId xmlns:a16="http://schemas.microsoft.com/office/drawing/2014/main" id="{45708223-08A3-7448-892D-4CFDAC35614E}"/>
                </a:ext>
              </a:extLst>
            </p:cNvPr>
            <p:cNvSpPr txBox="1"/>
            <p:nvPr/>
          </p:nvSpPr>
          <p:spPr>
            <a:xfrm>
              <a:off x="5612904" y="3687973"/>
              <a:ext cx="2185081" cy="1419987"/>
            </a:xfrm>
            <a:prstGeom prst="rect">
              <a:avLst/>
            </a:prstGeom>
            <a:solidFill>
              <a:srgbClr val="00B0F0"/>
            </a:solidFill>
          </p:spPr>
          <p:txBody>
            <a:bodyPr wrap="square" rtlCol="0">
              <a:spAutoFit/>
            </a:bodyPr>
            <a:lstStyle/>
            <a:p>
              <a:pPr>
                <a:defRPr/>
              </a:pPr>
              <a:r>
                <a:rPr lang="en-US" dirty="0">
                  <a:solidFill>
                    <a:prstClr val="white"/>
                  </a:solidFill>
                  <a:latin typeface="Calibri"/>
                </a:rPr>
                <a:t>We are focused on keeping the Start of User </a:t>
              </a:r>
              <a:r>
                <a:rPr lang="en-US" dirty="0" err="1">
                  <a:solidFill>
                    <a:prstClr val="white"/>
                  </a:solidFill>
                  <a:latin typeface="Calibri"/>
                </a:rPr>
                <a:t>Programme</a:t>
              </a:r>
              <a:r>
                <a:rPr lang="en-US" dirty="0">
                  <a:solidFill>
                    <a:prstClr val="white"/>
                  </a:solidFill>
                  <a:latin typeface="Calibri"/>
                </a:rPr>
                <a:t> (SOUP) milestone as close as possible to our original goal in 2023</a:t>
              </a:r>
            </a:p>
          </p:txBody>
        </p:sp>
      </p:grpSp>
    </p:spTree>
    <p:extLst>
      <p:ext uri="{BB962C8B-B14F-4D97-AF65-F5344CB8AC3E}">
        <p14:creationId xmlns:p14="http://schemas.microsoft.com/office/powerpoint/2010/main" val="376926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463138" y="3418610"/>
            <a:ext cx="8229600" cy="1143000"/>
          </a:xfrm>
        </p:spPr>
        <p:txBody>
          <a:bodyPr>
            <a:normAutofit fontScale="90000"/>
          </a:bodyPr>
          <a:lstStyle/>
          <a:p>
            <a:br>
              <a:rPr lang="en-US" dirty="0">
                <a:solidFill>
                  <a:schemeClr val="tx1"/>
                </a:solidFill>
              </a:rPr>
            </a:br>
            <a:br>
              <a:rPr lang="en-US" dirty="0">
                <a:solidFill>
                  <a:schemeClr val="tx1"/>
                </a:solidFill>
              </a:rPr>
            </a:br>
            <a:br>
              <a:rPr lang="en-US" sz="4000" b="1" dirty="0">
                <a:solidFill>
                  <a:schemeClr val="tx1"/>
                </a:solidFill>
              </a:rPr>
            </a:br>
            <a:r>
              <a:rPr lang="en-US" sz="4000" b="1" dirty="0">
                <a:solidFill>
                  <a:schemeClr val="tx1"/>
                </a:solidFill>
              </a:rPr>
              <a:t>HEALTH</a:t>
            </a:r>
            <a:br>
              <a:rPr lang="da-DK"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463138" y="4256978"/>
            <a:ext cx="11329059" cy="4162193"/>
          </a:xfrm>
        </p:spPr>
        <p:txBody>
          <a:bodyPr>
            <a:normAutofit/>
          </a:bodyPr>
          <a:lstStyle/>
          <a:p>
            <a:pPr marL="0" indent="0">
              <a:buNone/>
            </a:pPr>
            <a:r>
              <a:rPr lang="en-US" sz="2400" dirty="0"/>
              <a:t>With neutrons, we are able to </a:t>
            </a:r>
            <a:r>
              <a:rPr lang="en-US" sz="2400" b="1" dirty="0"/>
              <a:t>study the building blocks of the human body </a:t>
            </a:r>
            <a:r>
              <a:rPr lang="en-US" sz="2400" dirty="0"/>
              <a:t>by understanding how proteins, enzymes and other biological material work on the molecular and atomic level. </a:t>
            </a:r>
          </a:p>
          <a:p>
            <a:pPr marL="0" indent="0">
              <a:buNone/>
            </a:pPr>
            <a:r>
              <a:rPr lang="en-US" sz="2400" dirty="0"/>
              <a:t>This includes research on DNA molecules and proteins that control aging and cancer, organs like muscles and teeth, and constructing better medical implants.</a:t>
            </a:r>
          </a:p>
          <a:p>
            <a:pPr marL="0" indent="0">
              <a:buNone/>
            </a:pPr>
            <a:endParaRPr lang="en-US" sz="2400" dirty="0"/>
          </a:p>
          <a:p>
            <a:pPr marL="0" indent="0">
              <a:buNone/>
            </a:pPr>
            <a:endParaRPr lang="da-DK" dirty="0"/>
          </a:p>
          <a:p>
            <a:pPr marL="0" indent="0">
              <a:buNone/>
            </a:pPr>
            <a:endParaRPr lang="en-US" dirty="0"/>
          </a:p>
        </p:txBody>
      </p:sp>
    </p:spTree>
    <p:extLst>
      <p:ext uri="{BB962C8B-B14F-4D97-AF65-F5344CB8AC3E}">
        <p14:creationId xmlns:p14="http://schemas.microsoft.com/office/powerpoint/2010/main" val="1340387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6" name="Group 35"/>
          <p:cNvGrpSpPr/>
          <p:nvPr/>
        </p:nvGrpSpPr>
        <p:grpSpPr>
          <a:xfrm>
            <a:off x="1672353" y="2198222"/>
            <a:ext cx="9427353" cy="4298130"/>
            <a:chOff x="228889" y="2446069"/>
            <a:chExt cx="10212966" cy="4656306"/>
          </a:xfrm>
        </p:grpSpPr>
        <p:grpSp>
          <p:nvGrpSpPr>
            <p:cNvPr id="2" name="Group 1"/>
            <p:cNvGrpSpPr/>
            <p:nvPr/>
          </p:nvGrpSpPr>
          <p:grpSpPr>
            <a:xfrm>
              <a:off x="228889" y="2446069"/>
              <a:ext cx="10212966" cy="4656306"/>
              <a:chOff x="211280" y="2455726"/>
              <a:chExt cx="9735913" cy="4935069"/>
            </a:xfrm>
          </p:grpSpPr>
          <p:sp>
            <p:nvSpPr>
              <p:cNvPr id="120" name="AutoShape 8"/>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grpSp>
            <p:nvGrpSpPr>
              <p:cNvPr id="5" name="Group 1"/>
              <p:cNvGrpSpPr>
                <a:grpSpLocks/>
              </p:cNvGrpSpPr>
              <p:nvPr/>
            </p:nvGrpSpPr>
            <p:grpSpPr bwMode="auto">
              <a:xfrm>
                <a:off x="211280" y="2455726"/>
                <a:ext cx="9735913" cy="4935069"/>
                <a:chOff x="-1" y="71437"/>
                <a:chExt cx="11022075" cy="5483409"/>
              </a:xfrm>
            </p:grpSpPr>
            <p:sp>
              <p:nvSpPr>
                <p:cNvPr id="6" name="AutoShape 2"/>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 name="AutoShape 3"/>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B5B5B5"/>
                    </a:buClr>
                    <a:buSzTx/>
                    <a:buFontTx/>
                    <a:buNone/>
                    <a:tabLst/>
                    <a:defRPr/>
                  </a:pP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Berkeley 37-inch cyclotron</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8" name="AutoShape 4"/>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B5B5B5"/>
                    </a:buClr>
                    <a:buSzTx/>
                    <a:buFontTx/>
                    <a:buNone/>
                    <a:tabLst/>
                    <a:defRPr/>
                  </a:pP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350 </a:t>
                  </a:r>
                  <a:r>
                    <a:rPr kumimoji="0" lang="en-US" sz="1015" b="0" i="0" u="none" strike="noStrike" kern="1200" cap="none" spc="0" normalizeH="0" baseline="0" noProof="0" dirty="0" err="1">
                      <a:ln>
                        <a:noFill/>
                      </a:ln>
                      <a:solidFill>
                        <a:srgbClr val="15A7D9"/>
                      </a:solidFill>
                      <a:effectLst/>
                      <a:uLnTx/>
                      <a:uFillTx/>
                      <a:latin typeface="Calibri" charset="0"/>
                      <a:ea typeface="+mn-ea"/>
                      <a:cs typeface="Calibri" charset="0"/>
                      <a:sym typeface="Calibri" charset="0"/>
                    </a:rPr>
                    <a:t>mCi</a:t>
                  </a: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 Ra-Be source</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9" name="AutoShape 5"/>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B5B5B5"/>
                    </a:buClr>
                    <a:buSzTx/>
                    <a:buFontTx/>
                    <a:buNone/>
                    <a:tabLst/>
                    <a:defRPr/>
                  </a:pP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Chadwick</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12" name="AutoShape 8"/>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4" name="AutoShape 10"/>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1930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5" name="AutoShape 11"/>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1970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6" name="AutoShape 12"/>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1980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7" name="AutoShape 13"/>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1990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8" name="AutoShape 14"/>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2000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9" name="AutoShape 15"/>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2010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0" name="AutoShape 16"/>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2020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1" name="Line 17"/>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2" name="Line 18"/>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3" name="Line 19"/>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4" name="Line 20"/>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5" name="Line 21"/>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6" name="Line 22"/>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7" name="Line 23"/>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8" name="Line 24"/>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37" name="Line 33"/>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38" name="Line 34"/>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39" name="Line 35"/>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44" name="AutoShape 40"/>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929292"/>
                    </a:buClr>
                    <a:buSzTx/>
                    <a:buFontTx/>
                    <a:buNone/>
                    <a:tabLst/>
                    <a:defRPr/>
                  </a:pPr>
                  <a:endParaRPr kumimoji="0" lang="en-US" sz="3323" b="0" i="0" u="none" strike="noStrike" kern="1200" cap="none" spc="0" normalizeH="0" baseline="0" noProof="0">
                    <a:ln>
                      <a:noFill/>
                    </a:ln>
                    <a:solidFill>
                      <a:srgbClr val="929292"/>
                    </a:solidFill>
                    <a:effectLst>
                      <a:outerShdw blurRad="38100" dist="38100" dir="2700000" algn="tl">
                        <a:srgbClr val="DDDDDD"/>
                      </a:outerShdw>
                    </a:effectLst>
                    <a:uLnTx/>
                    <a:uFillTx/>
                    <a:latin typeface="Calibri" charset="0"/>
                    <a:ea typeface="+mn-ea"/>
                    <a:cs typeface="Calibri" charset="0"/>
                    <a:sym typeface="Calibri" charset="0"/>
                  </a:endParaRPr>
                </a:p>
              </p:txBody>
            </p:sp>
            <p:sp>
              <p:nvSpPr>
                <p:cNvPr id="45" name="AutoShape 41"/>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srgbClr val="000000"/>
                      </a:solidFill>
                      <a:effectLst/>
                      <a:uLnTx/>
                      <a:uFillTx/>
                      <a:latin typeface="Calibri" charset="0"/>
                      <a:ea typeface="+mn-ea"/>
                      <a:cs typeface="Calibri" charset="0"/>
                      <a:sym typeface="Calibri" charset="0"/>
                    </a:rPr>
                    <a:t>5</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46" name="AutoShape 42"/>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srgbClr val="000000"/>
                      </a:solidFill>
                      <a:effectLst/>
                      <a:uLnTx/>
                      <a:uFillTx/>
                      <a:latin typeface="Calibri" charset="0"/>
                      <a:ea typeface="+mn-ea"/>
                      <a:cs typeface="Calibri" charset="0"/>
                      <a:sym typeface="Calibri" charset="0"/>
                    </a:rPr>
                    <a:t>10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47" name="AutoShape 43"/>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srgbClr val="000000"/>
                      </a:solidFill>
                      <a:effectLst/>
                      <a:uLnTx/>
                      <a:uFillTx/>
                      <a:latin typeface="Calibri" charset="0"/>
                      <a:ea typeface="+mn-ea"/>
                      <a:cs typeface="Calibri" charset="0"/>
                      <a:sym typeface="Calibri" charset="0"/>
                    </a:rPr>
                    <a:t>15</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48" name="AutoShape 44"/>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prstClr val="black"/>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prstClr val="black"/>
                      </a:solidFill>
                      <a:effectLst/>
                      <a:uLnTx/>
                      <a:uFillTx/>
                      <a:latin typeface="Calibri" charset="0"/>
                      <a:ea typeface="+mn-ea"/>
                      <a:cs typeface="Calibri" charset="0"/>
                      <a:sym typeface="Calibri" charset="0"/>
                    </a:rPr>
                    <a:t>20</a:t>
                  </a:r>
                  <a:endParaRPr kumimoji="0" lang="en-US" sz="129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9" name="AutoShape 45"/>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a:t>
                  </a:r>
                  <a:endParaRPr kumimoji="0" lang="en-US" sz="1292"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50" name="AutoShape 46"/>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ISIS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1" name="AutoShape 47"/>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2" name="AutoShape 48"/>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385" b="0"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Particle driven pulsed</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3" name="AutoShape 49"/>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4" name="AutoShape 50"/>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5" name="AutoShape 51"/>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6" name="AutoShape 52"/>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7" name="AutoShape 53"/>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8" name="AutoShape 54"/>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ZING-P</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9" name="AutoShape 55"/>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ZING-P</a:t>
                  </a:r>
                  <a:r>
                    <a:rPr kumimoji="0" lang="en-US" sz="1015" b="1" i="0" u="none" strike="noStrike" kern="1200" cap="none" spc="0" normalizeH="0" baseline="30000" noProof="0" dirty="0">
                      <a:ln>
                        <a:noFill/>
                      </a:ln>
                      <a:solidFill>
                        <a:srgbClr val="00A5D4"/>
                      </a:solidFill>
                      <a:effectLst/>
                      <a:uLnTx/>
                      <a:uFillTx/>
                      <a:latin typeface="Calibri" charset="0"/>
                      <a:ea typeface="+mn-ea"/>
                      <a:cs typeface="Calibri" charset="0"/>
                      <a:sym typeface="Calibri" charset="0"/>
                    </a:rPr>
                    <a:t>’</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0" name="AutoShape 56"/>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KENS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1" name="AutoShape 57"/>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WNR</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2" name="AutoShape 58"/>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IPNS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3" name="AutoShape 59"/>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64" name="AutoShape 60"/>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ILL</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5" name="AutoShape 61"/>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66" name="AutoShape 62"/>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67" name="AutoShape 63"/>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X-10</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8" name="AutoShape 64"/>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CP-2</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9" name="AutoShape 65"/>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0" name="AutoShape 66"/>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1" name="AutoShape 67"/>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2" name="AutoShape 68"/>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3" name="AutoShape 69"/>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4" name="AutoShape 70"/>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5" name="AutoShape 71"/>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6" name="AutoShape 72"/>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7" name="AutoShape 73"/>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385" b="0"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Fission reactors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8" name="AutoShape 74"/>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9" name="AutoShape 75"/>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HFBR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0" name="AutoShape 76"/>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HFIR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1" name="AutoShape 77"/>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NRU</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2" name="AutoShape 78"/>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MTR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3" name="AutoShape 79"/>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NRX</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4" name="AutoShape 80"/>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CP-1</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5" name="AutoShape 81"/>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1940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86" name="AutoShape 82"/>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1950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87" name="AutoShape 83"/>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1960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88" name="Line 84"/>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89" name="Line 85"/>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grpSp>
              <p:nvGrpSpPr>
                <p:cNvPr id="90" name="Group 86"/>
                <p:cNvGrpSpPr>
                  <a:grpSpLocks/>
                </p:cNvGrpSpPr>
                <p:nvPr/>
              </p:nvGrpSpPr>
              <p:grpSpPr bwMode="auto">
                <a:xfrm rot="-5400000">
                  <a:off x="-1880467" y="1983516"/>
                  <a:ext cx="4024450" cy="263518"/>
                  <a:chOff x="711" y="-1"/>
                  <a:chExt cx="4024450" cy="263518"/>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169" tIns="35169" rIns="35169" bIns="35169"/>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charset="0"/>
                      <a:ea typeface="+mn-ea"/>
                      <a:cs typeface="Calibri" charset="0"/>
                      <a:sym typeface="Calibri" charset="0"/>
                    </a:endParaRPr>
                  </a:p>
                </p:txBody>
              </p:sp>
              <p:sp>
                <p:nvSpPr>
                  <p:cNvPr id="118" name="AutoShape 88"/>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0"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Effective thermal neutron </a:t>
                    </a:r>
                    <a:r>
                      <a:rPr kumimoji="0" lang="en-US" sz="1292" b="0" i="0" u="none" strike="noStrike" kern="1200" cap="none" spc="0" normalizeH="0" baseline="0" noProof="0">
                        <a:ln>
                          <a:noFill/>
                        </a:ln>
                        <a:solidFill>
                          <a:srgbClr val="000000"/>
                        </a:solidFill>
                        <a:effectLst/>
                        <a:uLnTx/>
                        <a:uFillTx/>
                        <a:latin typeface="Calibri" charset="0"/>
                        <a:ea typeface="+mn-ea"/>
                        <a:cs typeface="Calibri" charset="0"/>
                        <a:sym typeface="Calibri" charset="0"/>
                      </a:rPr>
                      <a:t>flux n/cm</a:t>
                    </a:r>
                    <a:r>
                      <a:rPr kumimoji="0" lang="en-US" sz="1292" b="0" i="0" u="none" strike="noStrike" kern="1200" cap="none" spc="0" normalizeH="0" baseline="31000" noProof="0">
                        <a:ln>
                          <a:noFill/>
                        </a:ln>
                        <a:solidFill>
                          <a:srgbClr val="000000"/>
                        </a:solidFill>
                        <a:effectLst/>
                        <a:uLnTx/>
                        <a:uFillTx/>
                        <a:latin typeface="Calibri" charset="0"/>
                        <a:ea typeface="+mn-ea"/>
                        <a:cs typeface="Calibri" charset="0"/>
                        <a:sym typeface="Calibri" charset="0"/>
                      </a:rPr>
                      <a:t>2</a:t>
                    </a:r>
                    <a:r>
                      <a:rPr kumimoji="0" lang="en-US" sz="1292" b="0" i="0" u="none" strike="noStrike" kern="1200" cap="none" spc="0" normalizeH="0" baseline="0" noProof="0">
                        <a:ln>
                          <a:noFill/>
                        </a:ln>
                        <a:solidFill>
                          <a:srgbClr val="000000"/>
                        </a:solidFill>
                        <a:effectLst/>
                        <a:uLnTx/>
                        <a:uFillTx/>
                        <a:latin typeface="Calibri" charset="0"/>
                        <a:ea typeface="+mn-ea"/>
                        <a:cs typeface="Calibri" charset="0"/>
                        <a:sym typeface="Calibri" charset="0"/>
                      </a:rPr>
                      <a:t>-s</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grpSp>
            <p:sp>
              <p:nvSpPr>
                <p:cNvPr id="91" name="AutoShape 89"/>
                <p:cNvSpPr>
                  <a:spLocks/>
                </p:cNvSpPr>
                <p:nvPr/>
              </p:nvSpPr>
              <p:spPr bwMode="auto">
                <a:xfrm>
                  <a:off x="5108537" y="5361171"/>
                  <a:ext cx="5913537"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929292"/>
                    </a:buClr>
                    <a:buSzTx/>
                    <a:buFontTx/>
                    <a:buNone/>
                    <a:tabLst/>
                    <a:defRPr/>
                  </a:pPr>
                  <a:r>
                    <a:rPr kumimoji="0" lang="en-US" sz="831"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(Updated from </a:t>
                  </a:r>
                  <a:r>
                    <a:rPr kumimoji="0" lang="en-US" sz="831" b="0" i="1"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Neutron Scattering</a:t>
                  </a:r>
                  <a:r>
                    <a:rPr kumimoji="0" lang="en-US" sz="831"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 K. </a:t>
                  </a:r>
                  <a:r>
                    <a:rPr kumimoji="0" lang="en-US" sz="831" b="0" i="0" u="none" strike="noStrike" kern="1200" cap="none" spc="0" normalizeH="0" baseline="0" noProof="0" dirty="0" err="1">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Skold</a:t>
                  </a:r>
                  <a:r>
                    <a:rPr kumimoji="0" lang="en-US" sz="831"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 and D. L. Price, eds., Academic Press, 1986) </a:t>
                  </a:r>
                  <a:endParaRPr kumimoji="0" lang="en-US" sz="831"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92" name="AutoShape 90"/>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93" name="Line 91"/>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94" name="AutoShape 92"/>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FRM-II</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5" name="AutoShape 93"/>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97" name="AutoShape 95"/>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SINQ</a:t>
                  </a:r>
                  <a:endParaRPr kumimoji="0" lang="en-US" sz="1662" b="1"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99" name="AutoShape 97"/>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SNS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8" name="AutoShape 104"/>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J-PARC</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9" name="AutoShape 105"/>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111" name="AutoShape 107"/>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112" name="AutoShape 108"/>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LANSCE</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3" name="AutoShape 109"/>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14" name="AutoShape 110"/>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OPAL</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5" name="AutoShape 111"/>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16" name="AutoShape 112"/>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PIK</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grpSp>
          <p:sp>
            <p:nvSpPr>
              <p:cNvPr id="121" name="AutoShape 8"/>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19" name="Line 18"/>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grpSp>
        <p:sp>
          <p:nvSpPr>
            <p:cNvPr id="122" name="AutoShape 16"/>
            <p:cNvSpPr>
              <a:spLocks/>
            </p:cNvSpPr>
            <p:nvPr/>
          </p:nvSpPr>
          <p:spPr bwMode="auto">
            <a:xfrm>
              <a:off x="9500082" y="6182333"/>
              <a:ext cx="650146"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2030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30" name="AutoShape 109"/>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31" name="AutoShape 110"/>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CARR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4" name="AutoShape 103"/>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charset="0"/>
                <a:ea typeface="+mn-ea"/>
                <a:cs typeface="Calibri" charset="0"/>
                <a:sym typeface="Calibri" charset="0"/>
              </a:endParaRPr>
            </a:p>
          </p:txBody>
        </p:sp>
        <p:sp>
          <p:nvSpPr>
            <p:cNvPr id="125" name="AutoShape 106"/>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CSNS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6" name="AutoShape 94"/>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29" name="AutoShape 95"/>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err="1">
                  <a:ln>
                    <a:noFill/>
                  </a:ln>
                  <a:solidFill>
                    <a:srgbClr val="FF9100"/>
                  </a:solidFill>
                  <a:effectLst/>
                  <a:uLnTx/>
                  <a:uFillTx/>
                  <a:latin typeface="Calibri" charset="0"/>
                  <a:ea typeface="+mn-ea"/>
                  <a:cs typeface="Calibri" charset="0"/>
                  <a:sym typeface="Calibri" charset="0"/>
                </a:rPr>
                <a:t>Dhruva</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6" name="AutoShape 58"/>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F79646"/>
                  </a:solidFill>
                  <a:effectLst/>
                  <a:uLnTx/>
                  <a:uFillTx/>
                  <a:latin typeface="Calibri" charset="0"/>
                  <a:ea typeface="+mn-ea"/>
                  <a:cs typeface="Calibri" charset="0"/>
                  <a:sym typeface="Calibri" charset="0"/>
                </a:rPr>
                <a:t>IBR-II</a:t>
              </a:r>
              <a:endParaRPr kumimoji="0" lang="en-US" sz="1662" b="0" i="0" u="none" strike="noStrike" kern="1200" cap="none" spc="0" normalizeH="0" baseline="0" noProof="0" dirty="0">
                <a:ln>
                  <a:noFill/>
                </a:ln>
                <a:solidFill>
                  <a:srgbClr val="F79646"/>
                </a:solidFill>
                <a:effectLst/>
                <a:uLnTx/>
                <a:uFillTx/>
                <a:latin typeface="Calibri"/>
                <a:ea typeface="+mn-ea"/>
                <a:cs typeface="Arial" charset="0"/>
              </a:endParaRPr>
            </a:p>
          </p:txBody>
        </p:sp>
        <p:sp>
          <p:nvSpPr>
            <p:cNvPr id="138" name="AutoShape 71"/>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39" name="AutoShape 60"/>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NIST</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1" name="AutoShape 94"/>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2" name="AutoShape 95"/>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RSG</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3" name="AutoShape 70"/>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4" name="AutoShape 77"/>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LVR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5" name="AutoShape 95"/>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JRR-3</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6" name="AutoShape 109"/>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8" name="AutoShape 73"/>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38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Particle driven steady state</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150" name="AutoShape 48"/>
            <p:cNvSpPr>
              <a:spLocks/>
            </p:cNvSpPr>
            <p:nvPr/>
          </p:nvSpPr>
          <p:spPr bwMode="auto">
            <a:xfrm>
              <a:off x="7561337" y="5426062"/>
              <a:ext cx="282103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385" b="0" i="0" u="none" strike="noStrike" kern="1200" cap="none" spc="0" normalizeH="0" baseline="0" noProof="0" dirty="0">
                  <a:ln>
                    <a:noFill/>
                  </a:ln>
                  <a:solidFill>
                    <a:srgbClr val="FB901F"/>
                  </a:solidFill>
                  <a:effectLst/>
                  <a:uLnTx/>
                  <a:uFillTx/>
                  <a:latin typeface="Calibri" charset="0"/>
                  <a:ea typeface="+mn-ea"/>
                  <a:cs typeface="Calibri" charset="0"/>
                  <a:sym typeface="Calibri" charset="0"/>
                </a:rPr>
                <a:t>Pulsed reactor</a:t>
              </a:r>
              <a:endParaRPr kumimoji="0" lang="en-US" sz="1662" b="0" i="0" u="none" strike="noStrike" kern="1200" cap="none" spc="0" normalizeH="0" baseline="0" noProof="0" dirty="0">
                <a:ln>
                  <a:noFill/>
                </a:ln>
                <a:solidFill>
                  <a:srgbClr val="FB901F"/>
                </a:solidFill>
                <a:effectLst/>
                <a:uLnTx/>
                <a:uFillTx/>
                <a:latin typeface="Calibri"/>
                <a:ea typeface="+mn-ea"/>
                <a:cs typeface="Arial" charset="0"/>
              </a:endParaRPr>
            </a:p>
          </p:txBody>
        </p:sp>
        <p:sp>
          <p:nvSpPr>
            <p:cNvPr id="153" name="AutoShape 110"/>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HANARO</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5" name="AutoShape 93"/>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59" name="AutoShape 77"/>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HIFAR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0" name="AutoShape 70"/>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1" name="AutoShape 60"/>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SAFARI-1</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2" name="AutoShape 71"/>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0" name="AutoShape 110"/>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SALAM</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9" name="AutoShape 93"/>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54" name="AutoShape 110"/>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ETERR-2</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3" name="AutoShape 109"/>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4" name="AutoShape 61"/>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5" name="AutoShape 60"/>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MARIA</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6" name="AutoShape 60"/>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HOR</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7" name="AutoShape 71"/>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8" name="AutoShape 71"/>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9" name="AutoShape 60"/>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JEEP II</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0" name="AutoShape 61"/>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71" name="AutoShape 60"/>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ORPHEE</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172" name="Straight Connector 171"/>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173" name="Line 91"/>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74" name="AutoShape 73"/>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38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Reactor Sources</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5" name="AutoShape 48"/>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38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Spallation Sources</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6" name="AutoShape 8"/>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77" name="AutoShape 8"/>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52" name="AutoShape 103"/>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charset="0"/>
                <a:ea typeface="+mn-ea"/>
                <a:cs typeface="Calibri" charset="0"/>
                <a:sym typeface="Calibri" charset="0"/>
              </a:endParaRPr>
            </a:p>
          </p:txBody>
        </p:sp>
      </p:grpSp>
      <p:sp>
        <p:nvSpPr>
          <p:cNvPr id="178" name="AutoShape 88"/>
          <p:cNvSpPr>
            <a:spLocks/>
          </p:cNvSpPr>
          <p:nvPr/>
        </p:nvSpPr>
        <p:spPr bwMode="auto">
          <a:xfrm>
            <a:off x="6242648" y="5933307"/>
            <a:ext cx="1798331" cy="225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0"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Year</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3" name="Freeform 12"/>
          <p:cNvSpPr/>
          <p:nvPr/>
        </p:nvSpPr>
        <p:spPr>
          <a:xfrm>
            <a:off x="6056685" y="2909204"/>
            <a:ext cx="3197730" cy="730409"/>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84051" tIns="42030" rIns="84051" bIns="420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black"/>
              </a:solidFill>
              <a:effectLst/>
              <a:uLnTx/>
              <a:uFillTx/>
              <a:latin typeface="Calibri"/>
              <a:ea typeface="+mn-ea"/>
              <a:cs typeface="+mn-cs"/>
            </a:endParaRPr>
          </a:p>
        </p:txBody>
      </p:sp>
      <p:sp>
        <p:nvSpPr>
          <p:cNvPr id="156" name="AutoShape 104"/>
          <p:cNvSpPr>
            <a:spLocks/>
          </p:cNvSpPr>
          <p:nvPr/>
        </p:nvSpPr>
        <p:spPr bwMode="auto">
          <a:xfrm>
            <a:off x="9981519" y="2564192"/>
            <a:ext cx="420822" cy="13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ESS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0" name="Isosceles Triangle 29"/>
          <p:cNvSpPr/>
          <p:nvPr/>
        </p:nvSpPr>
        <p:spPr>
          <a:xfrm>
            <a:off x="6645006" y="3260626"/>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white"/>
              </a:solidFill>
              <a:effectLst/>
              <a:uLnTx/>
              <a:uFillTx/>
              <a:latin typeface="Calibri"/>
              <a:ea typeface="+mn-ea"/>
              <a:cs typeface="+mn-cs"/>
            </a:endParaRPr>
          </a:p>
        </p:txBody>
      </p:sp>
      <p:sp>
        <p:nvSpPr>
          <p:cNvPr id="157" name="Isosceles Triangle 156"/>
          <p:cNvSpPr/>
          <p:nvPr/>
        </p:nvSpPr>
        <p:spPr>
          <a:xfrm>
            <a:off x="8240034" y="5028473"/>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10"/>
          <p:cNvSpPr>
            <a:spLocks noGrp="1"/>
          </p:cNvSpPr>
          <p:nvPr>
            <p:ph type="title"/>
          </p:nvPr>
        </p:nvSpPr>
        <p:spPr/>
        <p:txBody>
          <a:bodyPr>
            <a:normAutofit/>
          </a:bodyPr>
          <a:lstStyle/>
          <a:p>
            <a:r>
              <a:rPr lang="en-GB" dirty="0">
                <a:solidFill>
                  <a:prstClr val="white"/>
                </a:solidFill>
              </a:rPr>
              <a:t>Neutron Facilities </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C62C7-F79B-CD4A-A5DF-5683BBEC4A65}" type="slidenum">
              <a:rPr kumimoji="0" lang="sv-S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Oval 3">
            <a:extLst>
              <a:ext uri="{FF2B5EF4-FFF2-40B4-BE49-F238E27FC236}">
                <a16:creationId xmlns:a16="http://schemas.microsoft.com/office/drawing/2014/main" id="{FE9ABBF8-EFD6-1C4E-AD8D-AB0AA95E6E26}"/>
              </a:ext>
            </a:extLst>
          </p:cNvPr>
          <p:cNvSpPr/>
          <p:nvPr/>
        </p:nvSpPr>
        <p:spPr>
          <a:xfrm>
            <a:off x="9844059" y="2410121"/>
            <a:ext cx="477731" cy="54434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2691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Mission and Values</a:t>
            </a:r>
          </a:p>
        </p:txBody>
      </p:sp>
      <p:pic>
        <p:nvPicPr>
          <p:cNvPr id="9" name="Content Placeholder 8"/>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a:xfrm>
            <a:off x="263352" y="1772816"/>
            <a:ext cx="4820022" cy="4820022"/>
          </a:xfrm>
          <a:prstGeom prst="ellipse">
            <a:avLst/>
          </a:prstGeom>
          <a:ln>
            <a:noFill/>
          </a:ln>
          <a:effectLst/>
        </p:spPr>
      </p:pic>
      <p:sp>
        <p:nvSpPr>
          <p:cNvPr id="7" name="Slide Number Placeholder 6"/>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41</a:t>
            </a:fld>
            <a:endParaRPr lang="en-GB">
              <a:solidFill>
                <a:prstClr val="black">
                  <a:tint val="75000"/>
                </a:prstClr>
              </a:solidFill>
              <a:latin typeface="Calibri"/>
            </a:endParaRPr>
          </a:p>
        </p:txBody>
      </p:sp>
      <p:grpSp>
        <p:nvGrpSpPr>
          <p:cNvPr id="5" name="Group 4"/>
          <p:cNvGrpSpPr/>
          <p:nvPr/>
        </p:nvGrpSpPr>
        <p:grpSpPr>
          <a:xfrm>
            <a:off x="4943872" y="1883106"/>
            <a:ext cx="5615856" cy="4570231"/>
            <a:chOff x="3419872" y="1883105"/>
            <a:chExt cx="5615856" cy="4570231"/>
          </a:xfrm>
        </p:grpSpPr>
        <p:sp>
          <p:nvSpPr>
            <p:cNvPr id="12" name="Rectangle 11"/>
            <p:cNvSpPr/>
            <p:nvPr/>
          </p:nvSpPr>
          <p:spPr>
            <a:xfrm>
              <a:off x="3419872" y="1883105"/>
              <a:ext cx="5410944" cy="1185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u="sng" dirty="0">
                  <a:solidFill>
                    <a:srgbClr val="51A7F9"/>
                  </a:solidFill>
                  <a:latin typeface="Calibri"/>
                </a:rPr>
                <a:t>ESS Vision</a:t>
              </a:r>
            </a:p>
            <a:p>
              <a:pPr>
                <a:defRPr/>
              </a:pPr>
              <a:r>
                <a:rPr lang="en-US" sz="1400" dirty="0">
                  <a:solidFill>
                    <a:srgbClr val="005268"/>
                  </a:solidFill>
                  <a:latin typeface="Calibri"/>
                </a:rPr>
                <a:t>Our vision is to build and operate the world’s most powerful neutron source, enabling scientific breakthroughs in research related to materials, energy, health and the environment, and addressing some of the most important societal challenges of our time. </a:t>
              </a:r>
            </a:p>
          </p:txBody>
        </p:sp>
        <p:sp>
          <p:nvSpPr>
            <p:cNvPr id="13" name="Rectangle 12"/>
            <p:cNvSpPr/>
            <p:nvPr/>
          </p:nvSpPr>
          <p:spPr>
            <a:xfrm>
              <a:off x="3851920" y="2891217"/>
              <a:ext cx="5183808" cy="3290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u="sng" dirty="0">
                  <a:solidFill>
                    <a:srgbClr val="51A7F9"/>
                  </a:solidFill>
                  <a:latin typeface="Calibri"/>
                </a:rPr>
                <a:t>Mission</a:t>
              </a:r>
              <a:endParaRPr lang="en-US" sz="1400" b="1" u="sng" dirty="0">
                <a:solidFill>
                  <a:srgbClr val="51A7F9"/>
                </a:solidFill>
                <a:latin typeface="Calibri"/>
              </a:endParaRPr>
            </a:p>
            <a:p>
              <a:pPr>
                <a:defRPr/>
              </a:pPr>
              <a:r>
                <a:rPr lang="en-US" sz="1400" dirty="0">
                  <a:solidFill>
                    <a:srgbClr val="005268"/>
                  </a:solidFill>
                  <a:latin typeface="Calibri"/>
                </a:rPr>
                <a:t>To do this, we commit to deliver ESS as a facility that:</a:t>
              </a:r>
            </a:p>
            <a:p>
              <a:pPr marL="285750" indent="-285750">
                <a:buFont typeface="Wingdings" charset="2"/>
                <a:buChar char="§"/>
                <a:defRPr/>
              </a:pPr>
              <a:r>
                <a:rPr lang="en-US" sz="1400" dirty="0">
                  <a:solidFill>
                    <a:srgbClr val="005268"/>
                  </a:solidFill>
                  <a:latin typeface="Calibri"/>
                </a:rPr>
                <a:t>Is built safely, on time and on budget</a:t>
              </a:r>
            </a:p>
            <a:p>
              <a:pPr marL="285750" indent="-285750">
                <a:buFont typeface="Wingdings" charset="2"/>
                <a:buChar char="§"/>
                <a:defRPr/>
              </a:pPr>
              <a:r>
                <a:rPr lang="en-US" sz="1400" dirty="0">
                  <a:solidFill>
                    <a:srgbClr val="005268"/>
                  </a:solidFill>
                  <a:latin typeface="Calibri"/>
                </a:rPr>
                <a:t>Produces research outputs that are best-in-class both in terms of scientific quality and in terms of socioeconomic impact</a:t>
              </a:r>
            </a:p>
            <a:p>
              <a:pPr marL="285750" indent="-285750">
                <a:buFont typeface="Wingdings" charset="2"/>
                <a:buChar char="§"/>
                <a:defRPr/>
              </a:pPr>
              <a:r>
                <a:rPr lang="en-US" sz="1400" dirty="0">
                  <a:solidFill>
                    <a:srgbClr val="005268"/>
                  </a:solidFill>
                  <a:latin typeface="Calibri"/>
                </a:rPr>
                <a:t>Supports and develops its user community, fosters a scientific culture of excellence and acts as an international scientific hub</a:t>
              </a:r>
            </a:p>
            <a:p>
              <a:pPr marL="285750" indent="-285750">
                <a:buFont typeface="Wingdings" charset="2"/>
                <a:buChar char="§"/>
                <a:defRPr/>
              </a:pPr>
              <a:r>
                <a:rPr lang="en-US" sz="1400" dirty="0">
                  <a:solidFill>
                    <a:srgbClr val="005268"/>
                  </a:solidFill>
                  <a:latin typeface="Calibri"/>
                </a:rPr>
                <a:t>Operates safely, efficiently and economically, and responds to the needs of its stakeholders, its host states and member states</a:t>
              </a:r>
            </a:p>
            <a:p>
              <a:pPr marL="285750" indent="-285750">
                <a:buFont typeface="Wingdings" charset="2"/>
                <a:buChar char="§"/>
                <a:defRPr/>
              </a:pPr>
              <a:r>
                <a:rPr lang="en-US" sz="1400" dirty="0">
                  <a:solidFill>
                    <a:srgbClr val="005268"/>
                  </a:solidFill>
                  <a:latin typeface="Calibri"/>
                </a:rPr>
                <a:t>Develops innovative ways of working, new technologies, and upgrades to capabilities needed to remain at the cutting edge</a:t>
              </a:r>
            </a:p>
          </p:txBody>
        </p:sp>
        <p:sp>
          <p:nvSpPr>
            <p:cNvPr id="8" name="Rectangle 7"/>
            <p:cNvSpPr/>
            <p:nvPr/>
          </p:nvSpPr>
          <p:spPr>
            <a:xfrm>
              <a:off x="3419872" y="5915553"/>
              <a:ext cx="5410944" cy="537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b="1" u="sng" dirty="0">
                  <a:solidFill>
                    <a:srgbClr val="51A7F9"/>
                  </a:solidFill>
                  <a:latin typeface="Calibri"/>
                </a:rPr>
                <a:t>Core Values</a:t>
              </a:r>
            </a:p>
            <a:p>
              <a:pPr>
                <a:defRPr/>
              </a:pPr>
              <a:r>
                <a:rPr lang="en-US" sz="1400" b="1" dirty="0">
                  <a:solidFill>
                    <a:srgbClr val="005268"/>
                  </a:solidFill>
                  <a:latin typeface="Calibri"/>
                </a:rPr>
                <a:t>Excellence • Collaboration • Openness • Sustainability</a:t>
              </a:r>
            </a:p>
          </p:txBody>
        </p:sp>
      </p:grpSp>
    </p:spTree>
    <p:extLst>
      <p:ext uri="{BB962C8B-B14F-4D97-AF65-F5344CB8AC3E}">
        <p14:creationId xmlns:p14="http://schemas.microsoft.com/office/powerpoint/2010/main" val="2841219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6" name="Group 35"/>
          <p:cNvGrpSpPr/>
          <p:nvPr/>
        </p:nvGrpSpPr>
        <p:grpSpPr>
          <a:xfrm>
            <a:off x="1672353" y="2198222"/>
            <a:ext cx="9427353" cy="4298130"/>
            <a:chOff x="228889" y="2446069"/>
            <a:chExt cx="10212966" cy="4656306"/>
          </a:xfrm>
        </p:grpSpPr>
        <p:grpSp>
          <p:nvGrpSpPr>
            <p:cNvPr id="2" name="Group 1"/>
            <p:cNvGrpSpPr/>
            <p:nvPr/>
          </p:nvGrpSpPr>
          <p:grpSpPr>
            <a:xfrm>
              <a:off x="228889" y="2446069"/>
              <a:ext cx="10212966" cy="4656306"/>
              <a:chOff x="211280" y="2455726"/>
              <a:chExt cx="9735913" cy="4935069"/>
            </a:xfrm>
          </p:grpSpPr>
          <p:sp>
            <p:nvSpPr>
              <p:cNvPr id="120" name="AutoShape 8"/>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grpSp>
            <p:nvGrpSpPr>
              <p:cNvPr id="5" name="Group 1"/>
              <p:cNvGrpSpPr>
                <a:grpSpLocks/>
              </p:cNvGrpSpPr>
              <p:nvPr/>
            </p:nvGrpSpPr>
            <p:grpSpPr bwMode="auto">
              <a:xfrm>
                <a:off x="211280" y="2455726"/>
                <a:ext cx="9735913" cy="4935069"/>
                <a:chOff x="-1" y="71437"/>
                <a:chExt cx="11022075" cy="5483409"/>
              </a:xfrm>
            </p:grpSpPr>
            <p:sp>
              <p:nvSpPr>
                <p:cNvPr id="6" name="AutoShape 2"/>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 name="AutoShape 3"/>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B5B5B5"/>
                    </a:buClr>
                    <a:buSzTx/>
                    <a:buFontTx/>
                    <a:buNone/>
                    <a:tabLst/>
                    <a:defRPr/>
                  </a:pP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Berkeley 37-inch cyclotron</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8" name="AutoShape 4"/>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B5B5B5"/>
                    </a:buClr>
                    <a:buSzTx/>
                    <a:buFontTx/>
                    <a:buNone/>
                    <a:tabLst/>
                    <a:defRPr/>
                  </a:pP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350 </a:t>
                  </a:r>
                  <a:r>
                    <a:rPr kumimoji="0" lang="en-US" sz="1015" b="0" i="0" u="none" strike="noStrike" kern="1200" cap="none" spc="0" normalizeH="0" baseline="0" noProof="0" dirty="0" err="1">
                      <a:ln>
                        <a:noFill/>
                      </a:ln>
                      <a:solidFill>
                        <a:srgbClr val="15A7D9"/>
                      </a:solidFill>
                      <a:effectLst/>
                      <a:uLnTx/>
                      <a:uFillTx/>
                      <a:latin typeface="Calibri" charset="0"/>
                      <a:ea typeface="+mn-ea"/>
                      <a:cs typeface="Calibri" charset="0"/>
                      <a:sym typeface="Calibri" charset="0"/>
                    </a:rPr>
                    <a:t>mCi</a:t>
                  </a: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 Ra-Be source</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9" name="AutoShape 5"/>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B5B5B5"/>
                    </a:buClr>
                    <a:buSzTx/>
                    <a:buFontTx/>
                    <a:buNone/>
                    <a:tabLst/>
                    <a:defRPr/>
                  </a:pPr>
                  <a:r>
                    <a:rPr kumimoji="0" lang="en-US" sz="101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Chadwick</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12" name="AutoShape 8"/>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4" name="AutoShape 10"/>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1930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5" name="AutoShape 11"/>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1970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6" name="AutoShape 12"/>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1980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7" name="AutoShape 13"/>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1990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8" name="AutoShape 14"/>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2000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9" name="AutoShape 15"/>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2010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0" name="AutoShape 16"/>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2020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1" name="Line 17"/>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2" name="Line 18"/>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3" name="Line 19"/>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4" name="Line 20"/>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5" name="Line 21"/>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6" name="Line 22"/>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7" name="Line 23"/>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28" name="Line 24"/>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37" name="Line 33"/>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38" name="Line 34"/>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39" name="Line 35"/>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44" name="AutoShape 40"/>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929292"/>
                    </a:buClr>
                    <a:buSzTx/>
                    <a:buFontTx/>
                    <a:buNone/>
                    <a:tabLst/>
                    <a:defRPr/>
                  </a:pPr>
                  <a:endParaRPr kumimoji="0" lang="en-US" sz="3323" b="0" i="0" u="none" strike="noStrike" kern="1200" cap="none" spc="0" normalizeH="0" baseline="0" noProof="0">
                    <a:ln>
                      <a:noFill/>
                    </a:ln>
                    <a:solidFill>
                      <a:srgbClr val="929292"/>
                    </a:solidFill>
                    <a:effectLst>
                      <a:outerShdw blurRad="38100" dist="38100" dir="2700000" algn="tl">
                        <a:srgbClr val="DDDDDD"/>
                      </a:outerShdw>
                    </a:effectLst>
                    <a:uLnTx/>
                    <a:uFillTx/>
                    <a:latin typeface="Calibri" charset="0"/>
                    <a:ea typeface="+mn-ea"/>
                    <a:cs typeface="Calibri" charset="0"/>
                    <a:sym typeface="Calibri" charset="0"/>
                  </a:endParaRPr>
                </a:p>
              </p:txBody>
            </p:sp>
            <p:sp>
              <p:nvSpPr>
                <p:cNvPr id="45" name="AutoShape 41"/>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srgbClr val="000000"/>
                      </a:solidFill>
                      <a:effectLst/>
                      <a:uLnTx/>
                      <a:uFillTx/>
                      <a:latin typeface="Calibri" charset="0"/>
                      <a:ea typeface="+mn-ea"/>
                      <a:cs typeface="Calibri" charset="0"/>
                      <a:sym typeface="Calibri" charset="0"/>
                    </a:rPr>
                    <a:t>5</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46" name="AutoShape 42"/>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srgbClr val="000000"/>
                      </a:solidFill>
                      <a:effectLst/>
                      <a:uLnTx/>
                      <a:uFillTx/>
                      <a:latin typeface="Calibri" charset="0"/>
                      <a:ea typeface="+mn-ea"/>
                      <a:cs typeface="Calibri" charset="0"/>
                      <a:sym typeface="Calibri" charset="0"/>
                    </a:rPr>
                    <a:t>10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47" name="AutoShape 43"/>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srgbClr val="000000"/>
                      </a:solidFill>
                      <a:effectLst/>
                      <a:uLnTx/>
                      <a:uFillTx/>
                      <a:latin typeface="Calibri" charset="0"/>
                      <a:ea typeface="+mn-ea"/>
                      <a:cs typeface="Calibri" charset="0"/>
                      <a:sym typeface="Calibri" charset="0"/>
                    </a:rPr>
                    <a:t>15</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48" name="AutoShape 44"/>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prstClr val="black"/>
                      </a:solidFill>
                      <a:effectLst/>
                      <a:uLnTx/>
                      <a:uFillTx/>
                      <a:latin typeface="Calibri" charset="0"/>
                      <a:ea typeface="+mn-ea"/>
                      <a:cs typeface="Calibri" charset="0"/>
                      <a:sym typeface="Calibri" charset="0"/>
                    </a:rPr>
                    <a:t>10</a:t>
                  </a:r>
                  <a:r>
                    <a:rPr kumimoji="0" lang="en-US" sz="1292" b="1" i="0" u="none" strike="noStrike" kern="1200" cap="none" spc="0" normalizeH="0" baseline="29000" noProof="0" dirty="0">
                      <a:ln>
                        <a:noFill/>
                      </a:ln>
                      <a:solidFill>
                        <a:prstClr val="black"/>
                      </a:solidFill>
                      <a:effectLst/>
                      <a:uLnTx/>
                      <a:uFillTx/>
                      <a:latin typeface="Calibri" charset="0"/>
                      <a:ea typeface="+mn-ea"/>
                      <a:cs typeface="Calibri" charset="0"/>
                      <a:sym typeface="Calibri" charset="0"/>
                    </a:rPr>
                    <a:t>20</a:t>
                  </a:r>
                  <a:endParaRPr kumimoji="0" lang="en-US" sz="129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9" name="AutoShape 45"/>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a:t>
                  </a:r>
                  <a:endParaRPr kumimoji="0" lang="en-US" sz="1292"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50" name="AutoShape 46"/>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ISIS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1" name="AutoShape 47"/>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2" name="AutoShape 48"/>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385" b="0"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Particle driven pulsed</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3" name="AutoShape 49"/>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4" name="AutoShape 50"/>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5" name="AutoShape 51"/>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6" name="AutoShape 52"/>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7" name="AutoShape 53"/>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58" name="AutoShape 54"/>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ZING-P</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59" name="AutoShape 55"/>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ZING-P</a:t>
                  </a:r>
                  <a:r>
                    <a:rPr kumimoji="0" lang="en-US" sz="1015" b="1" i="0" u="none" strike="noStrike" kern="1200" cap="none" spc="0" normalizeH="0" baseline="30000" noProof="0" dirty="0">
                      <a:ln>
                        <a:noFill/>
                      </a:ln>
                      <a:solidFill>
                        <a:srgbClr val="00A5D4"/>
                      </a:solidFill>
                      <a:effectLst/>
                      <a:uLnTx/>
                      <a:uFillTx/>
                      <a:latin typeface="Calibri" charset="0"/>
                      <a:ea typeface="+mn-ea"/>
                      <a:cs typeface="Calibri" charset="0"/>
                      <a:sym typeface="Calibri" charset="0"/>
                    </a:rPr>
                    <a:t>’</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0" name="AutoShape 56"/>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KENS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1" name="AutoShape 57"/>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WNR</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2" name="AutoShape 58"/>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IPNS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3" name="AutoShape 59"/>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64" name="AutoShape 60"/>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ILL</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5" name="AutoShape 61"/>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66" name="AutoShape 62"/>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67" name="AutoShape 63"/>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X-10</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8" name="AutoShape 64"/>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CP-2</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9" name="AutoShape 65"/>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0" name="AutoShape 66"/>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1" name="AutoShape 67"/>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2" name="AutoShape 68"/>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3" name="AutoShape 69"/>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4" name="AutoShape 70"/>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5" name="AutoShape 71"/>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6" name="AutoShape 72"/>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7" name="AutoShape 73"/>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385" b="0"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Fission reactors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8" name="AutoShape 74"/>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79" name="AutoShape 75"/>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HFBR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0" name="AutoShape 76"/>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HFIR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1" name="AutoShape 77"/>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NRU</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2" name="AutoShape 78"/>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MTR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3" name="AutoShape 79"/>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NRX</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4" name="AutoShape 80"/>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CP-1</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5" name="AutoShape 81"/>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1940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86" name="AutoShape 82"/>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1950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87" name="AutoShape 83"/>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1960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88" name="Line 84"/>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89" name="Line 85"/>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grpSp>
              <p:nvGrpSpPr>
                <p:cNvPr id="90" name="Group 86"/>
                <p:cNvGrpSpPr>
                  <a:grpSpLocks/>
                </p:cNvGrpSpPr>
                <p:nvPr/>
              </p:nvGrpSpPr>
              <p:grpSpPr bwMode="auto">
                <a:xfrm rot="-5400000">
                  <a:off x="-1880467" y="1983516"/>
                  <a:ext cx="4024450" cy="263518"/>
                  <a:chOff x="711" y="-1"/>
                  <a:chExt cx="4024450" cy="263518"/>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169" tIns="35169" rIns="35169" bIns="35169"/>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charset="0"/>
                      <a:ea typeface="+mn-ea"/>
                      <a:cs typeface="Calibri" charset="0"/>
                      <a:sym typeface="Calibri" charset="0"/>
                    </a:endParaRPr>
                  </a:p>
                </p:txBody>
              </p:sp>
              <p:sp>
                <p:nvSpPr>
                  <p:cNvPr id="118" name="AutoShape 88"/>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0"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Effective thermal neutron </a:t>
                    </a:r>
                    <a:r>
                      <a:rPr kumimoji="0" lang="en-US" sz="1292" b="0" i="0" u="none" strike="noStrike" kern="1200" cap="none" spc="0" normalizeH="0" baseline="0" noProof="0">
                        <a:ln>
                          <a:noFill/>
                        </a:ln>
                        <a:solidFill>
                          <a:srgbClr val="000000"/>
                        </a:solidFill>
                        <a:effectLst/>
                        <a:uLnTx/>
                        <a:uFillTx/>
                        <a:latin typeface="Calibri" charset="0"/>
                        <a:ea typeface="+mn-ea"/>
                        <a:cs typeface="Calibri" charset="0"/>
                        <a:sym typeface="Calibri" charset="0"/>
                      </a:rPr>
                      <a:t>flux n/cm</a:t>
                    </a:r>
                    <a:r>
                      <a:rPr kumimoji="0" lang="en-US" sz="1292" b="0" i="0" u="none" strike="noStrike" kern="1200" cap="none" spc="0" normalizeH="0" baseline="31000" noProof="0">
                        <a:ln>
                          <a:noFill/>
                        </a:ln>
                        <a:solidFill>
                          <a:srgbClr val="000000"/>
                        </a:solidFill>
                        <a:effectLst/>
                        <a:uLnTx/>
                        <a:uFillTx/>
                        <a:latin typeface="Calibri" charset="0"/>
                        <a:ea typeface="+mn-ea"/>
                        <a:cs typeface="Calibri" charset="0"/>
                        <a:sym typeface="Calibri" charset="0"/>
                      </a:rPr>
                      <a:t>2</a:t>
                    </a:r>
                    <a:r>
                      <a:rPr kumimoji="0" lang="en-US" sz="1292" b="0" i="0" u="none" strike="noStrike" kern="1200" cap="none" spc="0" normalizeH="0" baseline="0" noProof="0">
                        <a:ln>
                          <a:noFill/>
                        </a:ln>
                        <a:solidFill>
                          <a:srgbClr val="000000"/>
                        </a:solidFill>
                        <a:effectLst/>
                        <a:uLnTx/>
                        <a:uFillTx/>
                        <a:latin typeface="Calibri" charset="0"/>
                        <a:ea typeface="+mn-ea"/>
                        <a:cs typeface="Calibri" charset="0"/>
                        <a:sym typeface="Calibri" charset="0"/>
                      </a:rPr>
                      <a:t>-s</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grpSp>
            <p:sp>
              <p:nvSpPr>
                <p:cNvPr id="91" name="AutoShape 89"/>
                <p:cNvSpPr>
                  <a:spLocks/>
                </p:cNvSpPr>
                <p:nvPr/>
              </p:nvSpPr>
              <p:spPr bwMode="auto">
                <a:xfrm>
                  <a:off x="5108537" y="5361171"/>
                  <a:ext cx="5913537"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929292"/>
                    </a:buClr>
                    <a:buSzTx/>
                    <a:buFontTx/>
                    <a:buNone/>
                    <a:tabLst/>
                    <a:defRPr/>
                  </a:pPr>
                  <a:r>
                    <a:rPr kumimoji="0" lang="en-US" sz="831"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(Updated from </a:t>
                  </a:r>
                  <a:r>
                    <a:rPr kumimoji="0" lang="en-US" sz="831" b="0" i="1"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Neutron Scattering</a:t>
                  </a:r>
                  <a:r>
                    <a:rPr kumimoji="0" lang="en-US" sz="831"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 K. </a:t>
                  </a:r>
                  <a:r>
                    <a:rPr kumimoji="0" lang="en-US" sz="831" b="0" i="0" u="none" strike="noStrike" kern="1200" cap="none" spc="0" normalizeH="0" baseline="0" noProof="0" dirty="0" err="1">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Skold</a:t>
                  </a:r>
                  <a:r>
                    <a:rPr kumimoji="0" lang="en-US" sz="831"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Calibri" charset="0"/>
                      <a:ea typeface="+mn-ea"/>
                      <a:cs typeface="Calibri" charset="0"/>
                      <a:sym typeface="Calibri" charset="0"/>
                    </a:rPr>
                    <a:t> and D. L. Price, eds., Academic Press, 1986) </a:t>
                  </a:r>
                  <a:endParaRPr kumimoji="0" lang="en-US" sz="831"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92" name="AutoShape 90"/>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93" name="Line 91"/>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94" name="AutoShape 92"/>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FRM-II</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95" name="AutoShape 93"/>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97" name="AutoShape 95"/>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SINQ</a:t>
                  </a:r>
                  <a:endParaRPr kumimoji="0" lang="en-US" sz="1662" b="1"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99" name="AutoShape 97"/>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SNS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8" name="AutoShape 104"/>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J-PARC</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09" name="AutoShape 105"/>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111" name="AutoShape 107"/>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charset="0"/>
                    <a:ea typeface="+mn-ea"/>
                    <a:cs typeface="Calibri" charset="0"/>
                    <a:sym typeface="Calibri" charset="0"/>
                  </a:endParaRPr>
                </a:p>
              </p:txBody>
            </p:sp>
            <p:sp>
              <p:nvSpPr>
                <p:cNvPr id="112" name="AutoShape 108"/>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LANSCE</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3" name="AutoShape 109"/>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14" name="AutoShape 110"/>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OPAL</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5" name="AutoShape 111"/>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16" name="AutoShape 112"/>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PIK</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grpSp>
          <p:sp>
            <p:nvSpPr>
              <p:cNvPr id="121" name="AutoShape 8"/>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19" name="Line 18"/>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grpSp>
        <p:sp>
          <p:nvSpPr>
            <p:cNvPr id="122" name="AutoShape 16"/>
            <p:cNvSpPr>
              <a:spLocks/>
            </p:cNvSpPr>
            <p:nvPr/>
          </p:nvSpPr>
          <p:spPr bwMode="auto">
            <a:xfrm>
              <a:off x="9500082" y="6182333"/>
              <a:ext cx="650146"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1"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2030</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30" name="AutoShape 109"/>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31" name="AutoShape 110"/>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CARR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4" name="AutoShape 103"/>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charset="0"/>
                <a:ea typeface="+mn-ea"/>
                <a:cs typeface="Calibri" charset="0"/>
                <a:sym typeface="Calibri" charset="0"/>
              </a:endParaRPr>
            </a:p>
          </p:txBody>
        </p:sp>
        <p:sp>
          <p:nvSpPr>
            <p:cNvPr id="125" name="AutoShape 106"/>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CSNS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26" name="AutoShape 94"/>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29" name="AutoShape 95"/>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err="1">
                  <a:ln>
                    <a:noFill/>
                  </a:ln>
                  <a:solidFill>
                    <a:srgbClr val="FF9100"/>
                  </a:solidFill>
                  <a:effectLst/>
                  <a:uLnTx/>
                  <a:uFillTx/>
                  <a:latin typeface="Calibri" charset="0"/>
                  <a:ea typeface="+mn-ea"/>
                  <a:cs typeface="Calibri" charset="0"/>
                  <a:sym typeface="Calibri" charset="0"/>
                </a:rPr>
                <a:t>Dhruva</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36" name="AutoShape 58"/>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F79646"/>
                  </a:solidFill>
                  <a:effectLst/>
                  <a:uLnTx/>
                  <a:uFillTx/>
                  <a:latin typeface="Calibri" charset="0"/>
                  <a:ea typeface="+mn-ea"/>
                  <a:cs typeface="Calibri" charset="0"/>
                  <a:sym typeface="Calibri" charset="0"/>
                </a:rPr>
                <a:t>IBR-II</a:t>
              </a:r>
              <a:endParaRPr kumimoji="0" lang="en-US" sz="1662" b="0" i="0" u="none" strike="noStrike" kern="1200" cap="none" spc="0" normalizeH="0" baseline="0" noProof="0" dirty="0">
                <a:ln>
                  <a:noFill/>
                </a:ln>
                <a:solidFill>
                  <a:srgbClr val="F79646"/>
                </a:solidFill>
                <a:effectLst/>
                <a:uLnTx/>
                <a:uFillTx/>
                <a:latin typeface="Calibri"/>
                <a:ea typeface="+mn-ea"/>
                <a:cs typeface="Arial" charset="0"/>
              </a:endParaRPr>
            </a:p>
          </p:txBody>
        </p:sp>
        <p:sp>
          <p:nvSpPr>
            <p:cNvPr id="138" name="AutoShape 71"/>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39" name="AutoShape 60"/>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NIST</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1" name="AutoShape 94"/>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2" name="AutoShape 95"/>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RSG</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3" name="AutoShape 70"/>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4" name="AutoShape 77"/>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LVR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5" name="AutoShape 95"/>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JRR-3</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6" name="AutoShape 109"/>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8" name="AutoShape 73"/>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385" b="0" i="0" u="none" strike="noStrike" kern="1200" cap="none" spc="0" normalizeH="0" baseline="0" noProof="0" dirty="0">
                  <a:ln>
                    <a:noFill/>
                  </a:ln>
                  <a:solidFill>
                    <a:srgbClr val="15A7D9"/>
                  </a:solidFill>
                  <a:effectLst/>
                  <a:uLnTx/>
                  <a:uFillTx/>
                  <a:latin typeface="Calibri" charset="0"/>
                  <a:ea typeface="+mn-ea"/>
                  <a:cs typeface="Calibri" charset="0"/>
                  <a:sym typeface="Calibri" charset="0"/>
                </a:rPr>
                <a:t>Particle driven steady state</a:t>
              </a:r>
              <a:endParaRPr kumimoji="0" lang="en-US" sz="1662" b="0" i="0" u="none" strike="noStrike" kern="1200" cap="none" spc="0" normalizeH="0" baseline="0" noProof="0" dirty="0">
                <a:ln>
                  <a:noFill/>
                </a:ln>
                <a:solidFill>
                  <a:srgbClr val="15A7D9"/>
                </a:solidFill>
                <a:effectLst/>
                <a:uLnTx/>
                <a:uFillTx/>
                <a:latin typeface="Calibri"/>
                <a:ea typeface="+mn-ea"/>
                <a:cs typeface="Arial" charset="0"/>
              </a:endParaRPr>
            </a:p>
          </p:txBody>
        </p:sp>
        <p:sp>
          <p:nvSpPr>
            <p:cNvPr id="150" name="AutoShape 48"/>
            <p:cNvSpPr>
              <a:spLocks/>
            </p:cNvSpPr>
            <p:nvPr/>
          </p:nvSpPr>
          <p:spPr bwMode="auto">
            <a:xfrm>
              <a:off x="7561337" y="5426062"/>
              <a:ext cx="282103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385" b="0" i="0" u="none" strike="noStrike" kern="1200" cap="none" spc="0" normalizeH="0" baseline="0" noProof="0" dirty="0">
                  <a:ln>
                    <a:noFill/>
                  </a:ln>
                  <a:solidFill>
                    <a:srgbClr val="FB901F"/>
                  </a:solidFill>
                  <a:effectLst/>
                  <a:uLnTx/>
                  <a:uFillTx/>
                  <a:latin typeface="Calibri" charset="0"/>
                  <a:ea typeface="+mn-ea"/>
                  <a:cs typeface="Calibri" charset="0"/>
                  <a:sym typeface="Calibri" charset="0"/>
                </a:rPr>
                <a:t>Pulsed reactor</a:t>
              </a:r>
              <a:endParaRPr kumimoji="0" lang="en-US" sz="1662" b="0" i="0" u="none" strike="noStrike" kern="1200" cap="none" spc="0" normalizeH="0" baseline="0" noProof="0" dirty="0">
                <a:ln>
                  <a:noFill/>
                </a:ln>
                <a:solidFill>
                  <a:srgbClr val="FB901F"/>
                </a:solidFill>
                <a:effectLst/>
                <a:uLnTx/>
                <a:uFillTx/>
                <a:latin typeface="Calibri"/>
                <a:ea typeface="+mn-ea"/>
                <a:cs typeface="Arial" charset="0"/>
              </a:endParaRPr>
            </a:p>
          </p:txBody>
        </p:sp>
        <p:sp>
          <p:nvSpPr>
            <p:cNvPr id="153" name="AutoShape 110"/>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HANARO</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55" name="AutoShape 93"/>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59" name="AutoShape 77"/>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HIFAR</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0" name="AutoShape 70"/>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1" name="AutoShape 60"/>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SAFARI-1</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2" name="AutoShape 71"/>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40" name="AutoShape 110"/>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SALAM</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49" name="AutoShape 93"/>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54" name="AutoShape 110"/>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ETERR-2</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3" name="AutoShape 109"/>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4" name="AutoShape 61"/>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5" name="AutoShape 60"/>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MARIA</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6" name="AutoShape 60"/>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HOR</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67" name="AutoShape 71"/>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8" name="AutoShape 71"/>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69" name="AutoShape 60"/>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JEEP II</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0" name="AutoShape 61"/>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71" name="AutoShape 60"/>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marR="0" lvl="0" indent="0" algn="ctr" defTabSz="483294" rtl="0" eaLnBrk="1" fontAlgn="auto" latinLnBrk="0" hangingPunct="1">
                <a:lnSpc>
                  <a:spcPct val="100000"/>
                </a:lnSpc>
                <a:spcBef>
                  <a:spcPts val="0"/>
                </a:spcBef>
                <a:spcAft>
                  <a:spcPts val="0"/>
                </a:spcAft>
                <a:buClr>
                  <a:srgbClr val="FF9100"/>
                </a:buClr>
                <a:buSzTx/>
                <a:buFontTx/>
                <a:buNone/>
                <a:tabLst/>
                <a:defRPr/>
              </a:pPr>
              <a:r>
                <a:rPr kumimoji="0" lang="en-US" sz="101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ORPHEE</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172" name="Straight Connector 171"/>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173" name="Line 91"/>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black"/>
                </a:solidFill>
                <a:effectLst/>
                <a:uLnTx/>
                <a:uFillTx/>
                <a:latin typeface="Calibri"/>
                <a:ea typeface="+mn-ea"/>
                <a:cs typeface="Calibri"/>
                <a:sym typeface="Helvetica" charset="0"/>
              </a:endParaRPr>
            </a:p>
          </p:txBody>
        </p:sp>
        <p:sp>
          <p:nvSpPr>
            <p:cNvPr id="174" name="AutoShape 73"/>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FF9100"/>
                </a:buClr>
                <a:buSzTx/>
                <a:buFontTx/>
                <a:buNone/>
                <a:tabLst/>
                <a:defRPr/>
              </a:pPr>
              <a:r>
                <a:rPr kumimoji="0" lang="en-US" sz="1385" b="1" i="0" u="none" strike="noStrike" kern="1200" cap="none" spc="0" normalizeH="0" baseline="0" noProof="0" dirty="0">
                  <a:ln>
                    <a:noFill/>
                  </a:ln>
                  <a:solidFill>
                    <a:srgbClr val="FF9100"/>
                  </a:solidFill>
                  <a:effectLst/>
                  <a:uLnTx/>
                  <a:uFillTx/>
                  <a:latin typeface="Calibri" charset="0"/>
                  <a:ea typeface="+mn-ea"/>
                  <a:cs typeface="Calibri" charset="0"/>
                  <a:sym typeface="Calibri" charset="0"/>
                </a:rPr>
                <a:t>Reactor Sources</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5" name="AutoShape 48"/>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38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Spallation Sources</a:t>
              </a:r>
              <a:endParaRPr kumimoji="0" lang="en-US" sz="1662"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76" name="AutoShape 8"/>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77" name="AutoShape 8"/>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marL="0" marR="0" lvl="0" indent="0" algn="l" defTabSz="378228" rtl="0" eaLnBrk="1" fontAlgn="auto" latinLnBrk="0" hangingPunct="1">
                <a:lnSpc>
                  <a:spcPct val="100000"/>
                </a:lnSpc>
                <a:spcBef>
                  <a:spcPts val="0"/>
                </a:spcBef>
                <a:spcAft>
                  <a:spcPts val="0"/>
                </a:spcAft>
                <a:buClrTx/>
                <a:buSzTx/>
                <a:buFontTx/>
                <a:buNone/>
                <a:tabLst/>
                <a:defRPr/>
              </a:pPr>
              <a:endParaRPr kumimoji="0" lang="en-US" sz="1015" b="0" i="0" u="none" strike="noStrike" kern="1200" cap="none" spc="0" normalizeH="0" baseline="0" noProof="0" dirty="0">
                <a:ln>
                  <a:noFill/>
                </a:ln>
                <a:solidFill>
                  <a:prstClr val="white"/>
                </a:solidFill>
                <a:effectLst/>
                <a:uLnTx/>
                <a:uFillTx/>
                <a:latin typeface="Calibri"/>
                <a:ea typeface="+mn-ea"/>
                <a:cs typeface="Calibri"/>
                <a:sym typeface="Helvetica" charset="0"/>
              </a:endParaRPr>
            </a:p>
          </p:txBody>
        </p:sp>
        <p:sp>
          <p:nvSpPr>
            <p:cNvPr id="152" name="AutoShape 103"/>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ctr" defTabSz="483294" rtl="0" eaLnBrk="1" fontAlgn="auto" latinLnBrk="0" hangingPunct="1">
                <a:lnSpc>
                  <a:spcPct val="100000"/>
                </a:lnSpc>
                <a:spcBef>
                  <a:spcPts val="0"/>
                </a:spcBef>
                <a:spcAft>
                  <a:spcPts val="0"/>
                </a:spcAft>
                <a:buClr>
                  <a:srgbClr val="000000"/>
                </a:buClr>
                <a:buSzTx/>
                <a:buFontTx/>
                <a:buNone/>
                <a:tabLst/>
                <a:defRPr/>
              </a:pPr>
              <a:endParaRPr kumimoji="0" lang="en-US" sz="3323" b="0" i="0" u="none" strike="noStrike" kern="1200" cap="none" spc="0" normalizeH="0" baseline="0" noProof="0">
                <a:ln>
                  <a:noFill/>
                </a:ln>
                <a:solidFill>
                  <a:srgbClr val="FFFFFF"/>
                </a:solidFill>
                <a:effectLst>
                  <a:outerShdw blurRad="38100" dist="38100" dir="2700000" algn="tl">
                    <a:srgbClr val="DDDDDD"/>
                  </a:outerShdw>
                </a:effectLst>
                <a:uLnTx/>
                <a:uFillTx/>
                <a:latin typeface="Calibri" charset="0"/>
                <a:ea typeface="+mn-ea"/>
                <a:cs typeface="Calibri" charset="0"/>
                <a:sym typeface="Calibri" charset="0"/>
              </a:endParaRPr>
            </a:p>
          </p:txBody>
        </p:sp>
      </p:grpSp>
      <p:sp>
        <p:nvSpPr>
          <p:cNvPr id="178" name="AutoShape 88"/>
          <p:cNvSpPr>
            <a:spLocks/>
          </p:cNvSpPr>
          <p:nvPr/>
        </p:nvSpPr>
        <p:spPr bwMode="auto">
          <a:xfrm>
            <a:off x="6242648" y="5933307"/>
            <a:ext cx="1798331" cy="225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929292"/>
              </a:buClr>
              <a:buSzTx/>
              <a:buFontTx/>
              <a:buNone/>
              <a:tabLst/>
              <a:defRPr/>
            </a:pPr>
            <a:r>
              <a:rPr kumimoji="0" lang="en-US" sz="1292" b="0" i="0" u="none" strike="noStrike" kern="1200" cap="none" spc="0" normalizeH="0" baseline="0" noProof="0" dirty="0">
                <a:ln>
                  <a:noFill/>
                </a:ln>
                <a:solidFill>
                  <a:srgbClr val="000000"/>
                </a:solidFill>
                <a:effectLst/>
                <a:uLnTx/>
                <a:uFillTx/>
                <a:latin typeface="Calibri" charset="0"/>
                <a:ea typeface="+mn-ea"/>
                <a:cs typeface="Calibri" charset="0"/>
                <a:sym typeface="Calibri" charset="0"/>
              </a:rPr>
              <a:t>Year</a:t>
            </a:r>
            <a:endParaRPr kumimoji="0" lang="en-US" sz="1292"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3" name="Freeform 12"/>
          <p:cNvSpPr/>
          <p:nvPr/>
        </p:nvSpPr>
        <p:spPr>
          <a:xfrm>
            <a:off x="6056685" y="2909204"/>
            <a:ext cx="3197730" cy="730409"/>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84051" tIns="42030" rIns="84051" bIns="420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black"/>
              </a:solidFill>
              <a:effectLst/>
              <a:uLnTx/>
              <a:uFillTx/>
              <a:latin typeface="Calibri"/>
              <a:ea typeface="+mn-ea"/>
              <a:cs typeface="+mn-cs"/>
            </a:endParaRPr>
          </a:p>
        </p:txBody>
      </p:sp>
      <p:sp>
        <p:nvSpPr>
          <p:cNvPr id="156" name="AutoShape 104"/>
          <p:cNvSpPr>
            <a:spLocks/>
          </p:cNvSpPr>
          <p:nvPr/>
        </p:nvSpPr>
        <p:spPr bwMode="auto">
          <a:xfrm>
            <a:off x="9981519" y="2564192"/>
            <a:ext cx="420822" cy="13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marR="0" lvl="0" indent="0" algn="l" defTabSz="378228" rtl="0" eaLnBrk="1" fontAlgn="auto" latinLnBrk="0" hangingPunct="1">
              <a:lnSpc>
                <a:spcPct val="100000"/>
              </a:lnSpc>
              <a:spcBef>
                <a:spcPts val="0"/>
              </a:spcBef>
              <a:spcAft>
                <a:spcPts val="0"/>
              </a:spcAft>
              <a:buClr>
                <a:srgbClr val="00A5D4"/>
              </a:buClr>
              <a:buSzTx/>
              <a:buFontTx/>
              <a:buNone/>
              <a:tabLst/>
              <a:defRPr/>
            </a:pPr>
            <a:r>
              <a:rPr kumimoji="0" lang="en-US" sz="1015" b="1" i="0" u="none" strike="noStrike" kern="1200" cap="none" spc="0" normalizeH="0" baseline="0" noProof="0" dirty="0">
                <a:ln>
                  <a:noFill/>
                </a:ln>
                <a:solidFill>
                  <a:srgbClr val="00A5D4"/>
                </a:solidFill>
                <a:effectLst/>
                <a:uLnTx/>
                <a:uFillTx/>
                <a:latin typeface="Calibri" charset="0"/>
                <a:ea typeface="+mn-ea"/>
                <a:cs typeface="Calibri" charset="0"/>
                <a:sym typeface="Calibri" charset="0"/>
              </a:rPr>
              <a:t>ESS</a:t>
            </a:r>
            <a:endParaRPr kumimoji="0" lang="en-US" sz="1662"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0" name="Isosceles Triangle 29"/>
          <p:cNvSpPr/>
          <p:nvPr/>
        </p:nvSpPr>
        <p:spPr>
          <a:xfrm>
            <a:off x="6645006" y="3260626"/>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white"/>
              </a:solidFill>
              <a:effectLst/>
              <a:uLnTx/>
              <a:uFillTx/>
              <a:latin typeface="Calibri"/>
              <a:ea typeface="+mn-ea"/>
              <a:cs typeface="+mn-cs"/>
            </a:endParaRPr>
          </a:p>
        </p:txBody>
      </p:sp>
      <p:sp>
        <p:nvSpPr>
          <p:cNvPr id="157" name="Isosceles Triangle 156"/>
          <p:cNvSpPr/>
          <p:nvPr/>
        </p:nvSpPr>
        <p:spPr>
          <a:xfrm>
            <a:off x="8240034" y="5028473"/>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10"/>
          <p:cNvSpPr>
            <a:spLocks noGrp="1"/>
          </p:cNvSpPr>
          <p:nvPr>
            <p:ph type="title"/>
          </p:nvPr>
        </p:nvSpPr>
        <p:spPr/>
        <p:txBody>
          <a:bodyPr>
            <a:normAutofit/>
          </a:bodyPr>
          <a:lstStyle/>
          <a:p>
            <a:r>
              <a:rPr lang="en-GB" dirty="0">
                <a:solidFill>
                  <a:prstClr val="white"/>
                </a:solidFill>
              </a:rPr>
              <a:t>Neutron Facilities </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C62C7-F79B-CD4A-A5DF-5683BBEC4A65}" type="slidenum">
              <a:rPr kumimoji="0" lang="sv-S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Oval 3">
            <a:extLst>
              <a:ext uri="{FF2B5EF4-FFF2-40B4-BE49-F238E27FC236}">
                <a16:creationId xmlns:a16="http://schemas.microsoft.com/office/drawing/2014/main" id="{FE9ABBF8-EFD6-1C4E-AD8D-AB0AA95E6E26}"/>
              </a:ext>
            </a:extLst>
          </p:cNvPr>
          <p:cNvSpPr/>
          <p:nvPr/>
        </p:nvSpPr>
        <p:spPr>
          <a:xfrm>
            <a:off x="9844059" y="2410121"/>
            <a:ext cx="477731" cy="54434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0933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44D1AEB-04CE-4F49-96FA-546930407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1675340" y="5648325"/>
            <a:ext cx="3125260" cy="1073150"/>
          </a:xfrm>
        </p:spPr>
        <p:txBody>
          <a:bodyPr>
            <a:normAutofit/>
          </a:bodyPr>
          <a:lstStyle/>
          <a:p>
            <a:r>
              <a:rPr lang="en-US" b="1" dirty="0"/>
              <a:t>E-buildings</a:t>
            </a:r>
            <a:br>
              <a:rPr lang="en-US" b="1" dirty="0"/>
            </a:br>
            <a:r>
              <a:rPr lang="en-US" sz="2400" b="1" dirty="0"/>
              <a:t>E02 Beamline NMX</a:t>
            </a:r>
          </a:p>
        </p:txBody>
      </p:sp>
    </p:spTree>
    <p:extLst>
      <p:ext uri="{BB962C8B-B14F-4D97-AF65-F5344CB8AC3E}">
        <p14:creationId xmlns:p14="http://schemas.microsoft.com/office/powerpoint/2010/main" val="2139730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8386" y="147484"/>
            <a:ext cx="7139136" cy="1143000"/>
          </a:xfrm>
        </p:spPr>
        <p:txBody>
          <a:bodyPr/>
          <a:lstStyle/>
          <a:p>
            <a:r>
              <a:rPr lang="sv-SE" b="1" dirty="0"/>
              <a:t>E03/E04 </a:t>
            </a:r>
            <a:r>
              <a:rPr lang="sv-SE" b="1" dirty="0" err="1"/>
              <a:t>labs</a:t>
            </a:r>
            <a:br>
              <a:rPr lang="sv-SE" b="1" dirty="0"/>
            </a:br>
            <a:r>
              <a:rPr lang="sv-SE" b="1" dirty="0" err="1"/>
              <a:t>interior</a:t>
            </a:r>
            <a:r>
              <a:rPr lang="sv-SE" b="1" dirty="0"/>
              <a:t> </a:t>
            </a:r>
            <a:r>
              <a:rPr lang="sv-SE" b="1" dirty="0" err="1"/>
              <a:t>works</a:t>
            </a:r>
            <a:endParaRPr lang="sv-SE" b="1"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F609A8B-3203-4246-B7CE-24B828901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8386" y="3948229"/>
            <a:ext cx="3600000" cy="2795503"/>
          </a:xfrm>
          <a:prstGeom prst="rect">
            <a:avLst/>
          </a:prstGeom>
        </p:spPr>
      </p:pic>
      <p:pic>
        <p:nvPicPr>
          <p:cNvPr id="12" name="Picture 11">
            <a:extLst>
              <a:ext uri="{FF2B5EF4-FFF2-40B4-BE49-F238E27FC236}">
                <a16:creationId xmlns:a16="http://schemas.microsoft.com/office/drawing/2014/main" id="{932B3887-1133-AD4E-8355-CE03A8E852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3200" y="1458694"/>
            <a:ext cx="5104800" cy="5399307"/>
          </a:xfrm>
          <a:prstGeom prst="rect">
            <a:avLst/>
          </a:prstGeom>
        </p:spPr>
      </p:pic>
      <p:pic>
        <p:nvPicPr>
          <p:cNvPr id="14" name="Picture 13">
            <a:extLst>
              <a:ext uri="{FF2B5EF4-FFF2-40B4-BE49-F238E27FC236}">
                <a16:creationId xmlns:a16="http://schemas.microsoft.com/office/drawing/2014/main" id="{2DB8ADEA-A05C-034D-99E9-A85E88EDE0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8386" y="1458693"/>
            <a:ext cx="3600000" cy="2442224"/>
          </a:xfrm>
          <a:prstGeom prst="rect">
            <a:avLst/>
          </a:prstGeom>
        </p:spPr>
      </p:pic>
    </p:spTree>
    <p:extLst>
      <p:ext uri="{BB962C8B-B14F-4D97-AF65-F5344CB8AC3E}">
        <p14:creationId xmlns:p14="http://schemas.microsoft.com/office/powerpoint/2010/main" val="3768941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56169" y="637184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itle 5">
            <a:extLst>
              <a:ext uri="{FF2B5EF4-FFF2-40B4-BE49-F238E27FC236}">
                <a16:creationId xmlns:a16="http://schemas.microsoft.com/office/drawing/2014/main" id="{5DB9A4B9-2F5B-5448-BAE0-1EA099BB7380}"/>
              </a:ext>
            </a:extLst>
          </p:cNvPr>
          <p:cNvSpPr>
            <a:spLocks noGrp="1"/>
          </p:cNvSpPr>
          <p:nvPr>
            <p:ph type="title"/>
          </p:nvPr>
        </p:nvSpPr>
        <p:spPr>
          <a:xfrm>
            <a:off x="1635114" y="250430"/>
            <a:ext cx="4178014" cy="784729"/>
          </a:xfrm>
        </p:spPr>
        <p:txBody>
          <a:bodyPr>
            <a:normAutofit fontScale="90000"/>
          </a:bodyPr>
          <a:lstStyle/>
          <a:p>
            <a:r>
              <a:rPr lang="sv-SE" sz="2800" b="1" dirty="0"/>
              <a:t>E04 </a:t>
            </a:r>
            <a:br>
              <a:rPr lang="sv-SE" sz="2800" b="1" dirty="0"/>
            </a:br>
            <a:r>
              <a:rPr lang="sv-SE" sz="2400" b="1" dirty="0" err="1"/>
              <a:t>interior</a:t>
            </a:r>
            <a:r>
              <a:rPr lang="sv-SE" sz="2400" b="1" dirty="0"/>
              <a:t> </a:t>
            </a:r>
            <a:r>
              <a:rPr lang="sv-SE" sz="2400" b="1" dirty="0" err="1"/>
              <a:t>works</a:t>
            </a:r>
            <a:r>
              <a:rPr lang="sv-SE" sz="2400" b="1" dirty="0"/>
              <a:t> – fan </a:t>
            </a:r>
            <a:r>
              <a:rPr lang="sv-SE" sz="2400" b="1" dirty="0" err="1"/>
              <a:t>room</a:t>
            </a:r>
            <a:endParaRPr lang="sv-SE" sz="2400" b="1" dirty="0"/>
          </a:p>
        </p:txBody>
      </p:sp>
      <p:pic>
        <p:nvPicPr>
          <p:cNvPr id="3" name="Picture 2">
            <a:extLst>
              <a:ext uri="{FF2B5EF4-FFF2-40B4-BE49-F238E27FC236}">
                <a16:creationId xmlns:a16="http://schemas.microsoft.com/office/drawing/2014/main" id="{48B4A35A-A456-7342-B50A-6422B56C2F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54617"/>
            <a:ext cx="9144000" cy="5757559"/>
          </a:xfrm>
          <a:prstGeom prst="rect">
            <a:avLst/>
          </a:prstGeom>
        </p:spPr>
      </p:pic>
    </p:spTree>
    <p:extLst>
      <p:ext uri="{BB962C8B-B14F-4D97-AF65-F5344CB8AC3E}">
        <p14:creationId xmlns:p14="http://schemas.microsoft.com/office/powerpoint/2010/main" val="4065476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41DDB-7FB3-184C-B959-5809E36F28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7175" y="0"/>
            <a:ext cx="9137650" cy="6858000"/>
          </a:xfrm>
          <a:prstGeom prst="rect">
            <a:avLst/>
          </a:prstGeom>
        </p:spPr>
      </p:pic>
      <p:sp>
        <p:nvSpPr>
          <p:cNvPr id="9" name="Title 8">
            <a:extLst>
              <a:ext uri="{FF2B5EF4-FFF2-40B4-BE49-F238E27FC236}">
                <a16:creationId xmlns:a16="http://schemas.microsoft.com/office/drawing/2014/main" id="{58F710AD-AE0B-5A40-BBD8-D5AB1CBC0EBB}"/>
              </a:ext>
            </a:extLst>
          </p:cNvPr>
          <p:cNvSpPr>
            <a:spLocks noGrp="1"/>
          </p:cNvSpPr>
          <p:nvPr>
            <p:ph type="title"/>
          </p:nvPr>
        </p:nvSpPr>
        <p:spPr>
          <a:xfrm>
            <a:off x="1527175" y="5715000"/>
            <a:ext cx="7139136" cy="1143000"/>
          </a:xfrm>
        </p:spPr>
        <p:txBody>
          <a:bodyPr>
            <a:normAutofit/>
          </a:bodyPr>
          <a:lstStyle/>
          <a:p>
            <a:r>
              <a:rPr lang="sv-SE" sz="2400" b="1" dirty="0">
                <a:solidFill>
                  <a:schemeClr val="tx1"/>
                </a:solidFill>
              </a:rPr>
              <a:t>Klystron </a:t>
            </a:r>
            <a:r>
              <a:rPr lang="sv-SE" sz="2400" b="1" dirty="0" err="1">
                <a:solidFill>
                  <a:schemeClr val="tx1"/>
                </a:solidFill>
              </a:rPr>
              <a:t>Gallery</a:t>
            </a:r>
            <a:br>
              <a:rPr lang="sv-SE" sz="2400" b="1" dirty="0">
                <a:solidFill>
                  <a:schemeClr val="tx1"/>
                </a:solidFill>
              </a:rPr>
            </a:br>
            <a:r>
              <a:rPr lang="sv-SE" sz="2400" b="1" dirty="0">
                <a:solidFill>
                  <a:schemeClr val="tx1"/>
                </a:solidFill>
              </a:rPr>
              <a:t>Racks, </a:t>
            </a:r>
            <a:r>
              <a:rPr lang="sv-SE" sz="2400" b="1" dirty="0" err="1">
                <a:solidFill>
                  <a:schemeClr val="tx1"/>
                </a:solidFill>
              </a:rPr>
              <a:t>waveguide</a:t>
            </a:r>
            <a:r>
              <a:rPr lang="sv-SE" sz="2400" b="1" dirty="0">
                <a:solidFill>
                  <a:schemeClr val="tx1"/>
                </a:solidFill>
              </a:rPr>
              <a:t> support systems, klystrons</a:t>
            </a:r>
          </a:p>
        </p:txBody>
      </p:sp>
    </p:spTree>
    <p:extLst>
      <p:ext uri="{BB962C8B-B14F-4D97-AF65-F5344CB8AC3E}">
        <p14:creationId xmlns:p14="http://schemas.microsoft.com/office/powerpoint/2010/main" val="117829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35186"/>
            <a:ext cx="9144000" cy="6858000"/>
          </a:xfrm>
          <a:prstGeom prst="rect">
            <a:avLst/>
          </a:prstGeom>
        </p:spPr>
      </p:pic>
      <p:sp>
        <p:nvSpPr>
          <p:cNvPr id="2" name="Title 1"/>
          <p:cNvSpPr>
            <a:spLocks noGrp="1"/>
          </p:cNvSpPr>
          <p:nvPr>
            <p:ph type="title"/>
          </p:nvPr>
        </p:nvSpPr>
        <p:spPr>
          <a:xfrm>
            <a:off x="1524000" y="5670003"/>
            <a:ext cx="7139136" cy="1124744"/>
          </a:xfrm>
        </p:spPr>
        <p:txBody>
          <a:bodyPr/>
          <a:lstStyle/>
          <a:p>
            <a:r>
              <a:rPr lang="en-US" dirty="0"/>
              <a:t>Klystron Gallery</a:t>
            </a:r>
            <a:br>
              <a:rPr lang="en-US" dirty="0"/>
            </a:br>
            <a:r>
              <a:rPr lang="en-US" sz="2400" dirty="0" err="1"/>
              <a:t>Coldbox</a:t>
            </a: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3944" y="4600096"/>
            <a:ext cx="2880000" cy="20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268035A-7FDF-7847-97C9-C01F7651B4A5}"/>
              </a:ext>
            </a:extLst>
          </p:cNvPr>
          <p:cNvSpPr txBox="1"/>
          <p:nvPr/>
        </p:nvSpPr>
        <p:spPr>
          <a:xfrm>
            <a:off x="1597683" y="5229200"/>
            <a:ext cx="5237844" cy="523220"/>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white"/>
                </a:solidFill>
                <a:effectLst/>
                <a:uLnTx/>
                <a:uFillTx/>
                <a:latin typeface="Calibri"/>
                <a:ea typeface="+mn-ea"/>
                <a:cs typeface="+mn-cs"/>
              </a:rPr>
              <a:t>ESS is </a:t>
            </a:r>
            <a:r>
              <a:rPr kumimoji="0" lang="sv-SE" sz="2800" b="0" i="0" u="none" strike="noStrike" kern="1200" cap="none" spc="0" normalizeH="0" baseline="0" noProof="0" dirty="0" err="1">
                <a:ln>
                  <a:noFill/>
                </a:ln>
                <a:solidFill>
                  <a:prstClr val="white"/>
                </a:solidFill>
                <a:effectLst/>
                <a:uLnTx/>
                <a:uFillTx/>
                <a:latin typeface="Calibri"/>
                <a:ea typeface="+mn-ea"/>
                <a:cs typeface="+mn-cs"/>
              </a:rPr>
              <a:t>now</a:t>
            </a:r>
            <a:r>
              <a:rPr kumimoji="0" lang="sv-SE" sz="2800" b="0" i="0" u="none" strike="noStrike" kern="1200" cap="none" spc="0" normalizeH="0" baseline="0" noProof="0" dirty="0">
                <a:ln>
                  <a:noFill/>
                </a:ln>
                <a:solidFill>
                  <a:prstClr val="white"/>
                </a:solidFill>
                <a:effectLst/>
                <a:uLnTx/>
                <a:uFillTx/>
                <a:latin typeface="Calibri"/>
                <a:ea typeface="+mn-ea"/>
                <a:cs typeface="+mn-cs"/>
              </a:rPr>
              <a:t> </a:t>
            </a:r>
            <a:r>
              <a:rPr kumimoji="0" lang="sv-SE" sz="2800" b="0" i="0" u="none" strike="noStrike" kern="1200" cap="none" spc="0" normalizeH="0" baseline="0" noProof="0" dirty="0" err="1">
                <a:ln>
                  <a:noFill/>
                </a:ln>
                <a:solidFill>
                  <a:prstClr val="white"/>
                </a:solidFill>
                <a:effectLst/>
                <a:uLnTx/>
                <a:uFillTx/>
                <a:latin typeface="Calibri"/>
                <a:ea typeface="+mn-ea"/>
                <a:cs typeface="+mn-cs"/>
              </a:rPr>
              <a:t>producing</a:t>
            </a:r>
            <a:r>
              <a:rPr kumimoji="0" lang="sv-SE" sz="2800" b="0" i="0" u="none" strike="noStrike" kern="1200" cap="none" spc="0" normalizeH="0" baseline="0" noProof="0" dirty="0">
                <a:ln>
                  <a:noFill/>
                </a:ln>
                <a:solidFill>
                  <a:prstClr val="white"/>
                </a:solidFill>
                <a:effectLst/>
                <a:uLnTx/>
                <a:uFillTx/>
                <a:latin typeface="Calibri"/>
                <a:ea typeface="+mn-ea"/>
                <a:cs typeface="+mn-cs"/>
              </a:rPr>
              <a:t> </a:t>
            </a:r>
            <a:r>
              <a:rPr kumimoji="0" lang="sv-SE" sz="2800" b="0" i="0" u="none" strike="noStrike" kern="1200" cap="none" spc="0" normalizeH="0" baseline="0" noProof="0" dirty="0" err="1">
                <a:ln>
                  <a:noFill/>
                </a:ln>
                <a:solidFill>
                  <a:prstClr val="white"/>
                </a:solidFill>
                <a:effectLst/>
                <a:uLnTx/>
                <a:uFillTx/>
                <a:latin typeface="Calibri"/>
                <a:ea typeface="+mn-ea"/>
                <a:cs typeface="+mn-cs"/>
              </a:rPr>
              <a:t>liquid</a:t>
            </a:r>
            <a:r>
              <a:rPr kumimoji="0" lang="sv-SE" sz="2800" b="0" i="0" u="none" strike="noStrike" kern="1200" cap="none" spc="0" normalizeH="0" baseline="0" noProof="0" dirty="0">
                <a:ln>
                  <a:noFill/>
                </a:ln>
                <a:solidFill>
                  <a:prstClr val="white"/>
                </a:solidFill>
                <a:effectLst/>
                <a:uLnTx/>
                <a:uFillTx/>
                <a:latin typeface="Calibri"/>
                <a:ea typeface="+mn-ea"/>
                <a:cs typeface="+mn-cs"/>
              </a:rPr>
              <a:t> helium</a:t>
            </a:r>
          </a:p>
        </p:txBody>
      </p:sp>
    </p:spTree>
    <p:extLst>
      <p:ext uri="{BB962C8B-B14F-4D97-AF65-F5344CB8AC3E}">
        <p14:creationId xmlns:p14="http://schemas.microsoft.com/office/powerpoint/2010/main" val="4282607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591F-17B4-864A-9DEB-C0A491DDEEBE}"/>
              </a:ext>
            </a:extLst>
          </p:cNvPr>
          <p:cNvSpPr>
            <a:spLocks noGrp="1"/>
          </p:cNvSpPr>
          <p:nvPr>
            <p:ph type="title"/>
          </p:nvPr>
        </p:nvSpPr>
        <p:spPr/>
        <p:txBody>
          <a:bodyPr/>
          <a:lstStyle/>
          <a:p>
            <a:r>
              <a:rPr lang="sv-SE" dirty="0"/>
              <a:t>ESS Campus</a:t>
            </a:r>
          </a:p>
        </p:txBody>
      </p:sp>
      <p:sp>
        <p:nvSpPr>
          <p:cNvPr id="4" name="Slide Number Placeholder 3">
            <a:extLst>
              <a:ext uri="{FF2B5EF4-FFF2-40B4-BE49-F238E27FC236}">
                <a16:creationId xmlns:a16="http://schemas.microsoft.com/office/drawing/2014/main" id="{62030F0C-C4D3-B641-BB94-104A5F911725}"/>
              </a:ext>
            </a:extLst>
          </p:cNvPr>
          <p:cNvSpPr>
            <a:spLocks noGrp="1"/>
          </p:cNvSpPr>
          <p:nvPr>
            <p:ph type="sldNum" sz="quarter" idx="12"/>
          </p:nvPr>
        </p:nvSpPr>
        <p:spPr>
          <a:xfrm>
            <a:off x="9202295" y="6453338"/>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Text Placeholder 4">
            <a:extLst>
              <a:ext uri="{FF2B5EF4-FFF2-40B4-BE49-F238E27FC236}">
                <a16:creationId xmlns:a16="http://schemas.microsoft.com/office/drawing/2014/main" id="{65F503A4-56AB-3E4C-936E-42A99F95F9A7}"/>
              </a:ext>
            </a:extLst>
          </p:cNvPr>
          <p:cNvSpPr>
            <a:spLocks noGrp="1"/>
          </p:cNvSpPr>
          <p:nvPr>
            <p:ph type="body" sz="quarter" idx="13"/>
          </p:nvPr>
        </p:nvSpPr>
        <p:spPr/>
        <p:txBody>
          <a:bodyPr/>
          <a:lstStyle/>
          <a:p>
            <a:r>
              <a:rPr lang="sv-SE" dirty="0"/>
              <a:t>Office &amp; labs</a:t>
            </a:r>
          </a:p>
        </p:txBody>
      </p:sp>
      <p:pic>
        <p:nvPicPr>
          <p:cNvPr id="11" name="Content Placeholder 10">
            <a:extLst>
              <a:ext uri="{FF2B5EF4-FFF2-40B4-BE49-F238E27FC236}">
                <a16:creationId xmlns:a16="http://schemas.microsoft.com/office/drawing/2014/main" id="{36196A40-87BD-2A45-BEF7-2A13DFA6B5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882876" y="3998970"/>
            <a:ext cx="4243458" cy="2859030"/>
          </a:xfrm>
        </p:spPr>
      </p:pic>
      <p:pic>
        <p:nvPicPr>
          <p:cNvPr id="7" name="Picture 6">
            <a:extLst>
              <a:ext uri="{FF2B5EF4-FFF2-40B4-BE49-F238E27FC236}">
                <a16:creationId xmlns:a16="http://schemas.microsoft.com/office/drawing/2014/main" id="{4148DCE7-2B65-C744-8C17-D141FF145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7" y="1425702"/>
            <a:ext cx="6881270" cy="5468035"/>
          </a:xfrm>
          <a:prstGeom prst="rect">
            <a:avLst/>
          </a:prstGeom>
        </p:spPr>
      </p:pic>
      <p:pic>
        <p:nvPicPr>
          <p:cNvPr id="10" name="Picture 9">
            <a:extLst>
              <a:ext uri="{FF2B5EF4-FFF2-40B4-BE49-F238E27FC236}">
                <a16:creationId xmlns:a16="http://schemas.microsoft.com/office/drawing/2014/main" id="{41CB64ED-AA9E-A146-BC68-D361E3A35F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9238" y="1425701"/>
            <a:ext cx="4243459" cy="2614596"/>
          </a:xfrm>
          <a:prstGeom prst="rect">
            <a:avLst/>
          </a:prstGeom>
        </p:spPr>
      </p:pic>
    </p:spTree>
    <p:extLst>
      <p:ext uri="{BB962C8B-B14F-4D97-AF65-F5344CB8AC3E}">
        <p14:creationId xmlns:p14="http://schemas.microsoft.com/office/powerpoint/2010/main" val="3186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p:cNvSpPr>
            <a:spLocks noGrp="1"/>
          </p:cNvSpPr>
          <p:nvPr>
            <p:ph type="title"/>
          </p:nvPr>
        </p:nvSpPr>
        <p:spPr>
          <a:xfrm>
            <a:off x="735972" y="375197"/>
            <a:ext cx="8229600" cy="1143000"/>
          </a:xfrm>
        </p:spPr>
        <p:txBody>
          <a:bodyPr>
            <a:normAutofit fontScale="90000"/>
          </a:bodyPr>
          <a:lstStyle/>
          <a:p>
            <a:br>
              <a:rPr lang="en-US" dirty="0">
                <a:solidFill>
                  <a:schemeClr val="tx1"/>
                </a:solidFill>
              </a:rPr>
            </a:br>
            <a:br>
              <a:rPr lang="en-US" dirty="0">
                <a:solidFill>
                  <a:schemeClr val="tx1"/>
                </a:solidFill>
              </a:rPr>
            </a:br>
            <a:br>
              <a:rPr lang="en-US" sz="4000" b="1" dirty="0">
                <a:solidFill>
                  <a:schemeClr val="tx1"/>
                </a:solidFill>
              </a:rPr>
            </a:br>
            <a:r>
              <a:rPr lang="en-US" sz="4000" b="1" dirty="0">
                <a:solidFill>
                  <a:schemeClr val="tx1"/>
                </a:solidFill>
              </a:rPr>
              <a:t>ENERGY</a:t>
            </a:r>
            <a:br>
              <a:rPr lang="en-US" sz="4000" b="1" dirty="0">
                <a:solidFill>
                  <a:schemeClr val="tx1"/>
                </a:solidFill>
              </a:rPr>
            </a:br>
            <a:br>
              <a:rPr lang="da-DK"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735972" y="946698"/>
            <a:ext cx="10746494" cy="4432661"/>
          </a:xfrm>
        </p:spPr>
        <p:txBody>
          <a:bodyPr>
            <a:normAutofit/>
          </a:bodyPr>
          <a:lstStyle/>
          <a:p>
            <a:pPr marL="0" indent="0">
              <a:buNone/>
            </a:pPr>
            <a:r>
              <a:rPr lang="en-US" sz="2400" dirty="0"/>
              <a:t>Neutrons enable the potential for </a:t>
            </a:r>
            <a:r>
              <a:rPr lang="en-US" sz="2400" b="1" dirty="0"/>
              <a:t>developing more environmentally friendly products </a:t>
            </a:r>
            <a:r>
              <a:rPr lang="en-US" sz="2400" dirty="0"/>
              <a:t>and processes. </a:t>
            </a:r>
          </a:p>
          <a:p>
            <a:pPr marL="0" indent="0">
              <a:buNone/>
            </a:pPr>
            <a:r>
              <a:rPr lang="en-US" sz="2400" dirty="0"/>
              <a:t>Fuel cells driven by hydrogen, materials used for solar power, and telephone batteries are some of the areas that benefit from neutron technology.</a:t>
            </a:r>
          </a:p>
          <a:p>
            <a:pPr marL="0" indent="0">
              <a:buNone/>
            </a:pPr>
            <a:endParaRPr lang="en-US" sz="2400" dirty="0"/>
          </a:p>
          <a:p>
            <a:pPr marL="0" indent="0">
              <a:buNone/>
            </a:pPr>
            <a:endParaRPr lang="da-DK" dirty="0"/>
          </a:p>
          <a:p>
            <a:pPr marL="0" indent="0">
              <a:buNone/>
            </a:pPr>
            <a:endParaRPr lang="en-US" dirty="0"/>
          </a:p>
        </p:txBody>
      </p:sp>
    </p:spTree>
    <p:extLst>
      <p:ext uri="{BB962C8B-B14F-4D97-AF65-F5344CB8AC3E}">
        <p14:creationId xmlns:p14="http://schemas.microsoft.com/office/powerpoint/2010/main" val="2864946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95254"/>
            <a:ext cx="12192000" cy="9124990"/>
          </a:xfrm>
          <a:prstGeom prst="rect">
            <a:avLst/>
          </a:prstGeom>
        </p:spPr>
      </p:pic>
      <p:sp>
        <p:nvSpPr>
          <p:cNvPr id="2" name="Title 1"/>
          <p:cNvSpPr>
            <a:spLocks noGrp="1"/>
          </p:cNvSpPr>
          <p:nvPr>
            <p:ph type="title"/>
          </p:nvPr>
        </p:nvSpPr>
        <p:spPr>
          <a:xfrm>
            <a:off x="659566" y="0"/>
            <a:ext cx="10236063" cy="1143000"/>
          </a:xfrm>
        </p:spPr>
        <p:txBody>
          <a:bodyPr>
            <a:normAutofit fontScale="90000"/>
          </a:bodyPr>
          <a:lstStyle/>
          <a:p>
            <a:br>
              <a:rPr lang="en-US" dirty="0">
                <a:solidFill>
                  <a:schemeClr val="tx1"/>
                </a:solidFill>
              </a:rPr>
            </a:br>
            <a:br>
              <a:rPr lang="en-US" dirty="0">
                <a:solidFill>
                  <a:schemeClr val="tx1"/>
                </a:solidFill>
              </a:rPr>
            </a:br>
            <a:br>
              <a:rPr lang="en-US" sz="4000" dirty="0">
                <a:solidFill>
                  <a:schemeClr val="tx1"/>
                </a:solidFill>
              </a:rPr>
            </a:br>
            <a:r>
              <a:rPr lang="en-US" sz="4000" b="1" dirty="0">
                <a:solidFill>
                  <a:schemeClr val="tx1"/>
                </a:solidFill>
              </a:rPr>
              <a:t>FOOD</a:t>
            </a:r>
            <a:br>
              <a:rPr lang="da-DK" sz="4000"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659566" y="790110"/>
            <a:ext cx="11002779" cy="6390181"/>
          </a:xfrm>
        </p:spPr>
        <p:txBody>
          <a:bodyPr>
            <a:normAutofit/>
          </a:bodyPr>
          <a:lstStyle/>
          <a:p>
            <a:pPr marL="0" indent="0">
              <a:buNone/>
            </a:pPr>
            <a:r>
              <a:rPr lang="en-US" sz="2400" dirty="0"/>
              <a:t>Consumers deserve safe and healthy food, creating a need for companies to understand </a:t>
            </a:r>
            <a:r>
              <a:rPr lang="en-US" sz="2400" b="1" dirty="0"/>
              <a:t>the complex structure of food and ingredients. </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dirty="0"/>
          </a:p>
          <a:p>
            <a:pPr marL="0" indent="0">
              <a:buNone/>
            </a:pPr>
            <a:endParaRPr lang="en-US" sz="2400" dirty="0"/>
          </a:p>
          <a:p>
            <a:pPr marL="0" indent="0">
              <a:buNone/>
            </a:pPr>
            <a:r>
              <a:rPr lang="en-US" sz="2400" dirty="0"/>
              <a:t>Neutrons are used to </a:t>
            </a:r>
            <a:r>
              <a:rPr lang="en-US" sz="2400" b="1" dirty="0"/>
              <a:t>study enzyme structures and what happens during chemical processes. </a:t>
            </a:r>
            <a:r>
              <a:rPr lang="en-US" sz="2400" dirty="0"/>
              <a:t>The non-destructive analysis techniques can reveal protein and emulsion structures and reduce energy consumption in food production.</a:t>
            </a:r>
          </a:p>
          <a:p>
            <a:pPr marL="0" indent="0">
              <a:buNone/>
            </a:pPr>
            <a:endParaRPr lang="en-US" sz="2400" dirty="0"/>
          </a:p>
          <a:p>
            <a:pPr marL="0" indent="0">
              <a:buNone/>
            </a:pPr>
            <a:endParaRPr lang="en-US" sz="26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da-DK" dirty="0"/>
          </a:p>
          <a:p>
            <a:pPr marL="0" indent="0">
              <a:buNone/>
            </a:pPr>
            <a:endParaRPr lang="en-US" dirty="0"/>
          </a:p>
        </p:txBody>
      </p:sp>
    </p:spTree>
    <p:extLst>
      <p:ext uri="{BB962C8B-B14F-4D97-AF65-F5344CB8AC3E}">
        <p14:creationId xmlns:p14="http://schemas.microsoft.com/office/powerpoint/2010/main" val="146429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8043770"/>
          </a:xfrm>
          <a:prstGeom prst="rect">
            <a:avLst/>
          </a:prstGeom>
        </p:spPr>
      </p:pic>
      <p:sp>
        <p:nvSpPr>
          <p:cNvPr id="2" name="Title 1"/>
          <p:cNvSpPr>
            <a:spLocks noGrp="1"/>
          </p:cNvSpPr>
          <p:nvPr>
            <p:ph type="title"/>
          </p:nvPr>
        </p:nvSpPr>
        <p:spPr>
          <a:xfrm>
            <a:off x="562268" y="250335"/>
            <a:ext cx="10616280" cy="1143000"/>
          </a:xfrm>
        </p:spPr>
        <p:txBody>
          <a:bodyPr>
            <a:normAutofit fontScale="90000"/>
          </a:bodyPr>
          <a:lstStyle/>
          <a:p>
            <a:br>
              <a:rPr lang="en-US" dirty="0">
                <a:solidFill>
                  <a:schemeClr val="tx1"/>
                </a:solidFill>
              </a:rPr>
            </a:br>
            <a:br>
              <a:rPr lang="en-US" dirty="0">
                <a:solidFill>
                  <a:schemeClr val="tx1"/>
                </a:solidFill>
              </a:rPr>
            </a:br>
            <a:br>
              <a:rPr lang="en-US" dirty="0">
                <a:solidFill>
                  <a:schemeClr val="tx1"/>
                </a:solidFill>
              </a:rPr>
            </a:br>
            <a:r>
              <a:rPr lang="en-US" sz="4000" b="1" dirty="0">
                <a:solidFill>
                  <a:schemeClr val="tx1"/>
                </a:solidFill>
              </a:rPr>
              <a:t>NEW MATERIALS</a:t>
            </a:r>
            <a:br>
              <a:rPr lang="da-DK"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endParaRPr lang="da-DK" dirty="0">
              <a:solidFill>
                <a:schemeClr val="tx1"/>
              </a:solidFill>
            </a:endParaRPr>
          </a:p>
        </p:txBody>
      </p:sp>
      <p:sp>
        <p:nvSpPr>
          <p:cNvPr id="3" name="Content Placeholder 2"/>
          <p:cNvSpPr>
            <a:spLocks noGrp="1"/>
          </p:cNvSpPr>
          <p:nvPr>
            <p:ph idx="1"/>
          </p:nvPr>
        </p:nvSpPr>
        <p:spPr>
          <a:xfrm>
            <a:off x="562268" y="1029060"/>
            <a:ext cx="11175030" cy="4624949"/>
          </a:xfrm>
        </p:spPr>
        <p:txBody>
          <a:bodyPr>
            <a:normAutofit/>
          </a:bodyPr>
          <a:lstStyle/>
          <a:p>
            <a:pPr marL="0" indent="0">
              <a:buNone/>
            </a:pPr>
            <a:r>
              <a:rPr lang="en-US" sz="2400" dirty="0"/>
              <a:t>Mobile phone and computer technology are developing fast while new technologies like LED lighting are emerging. </a:t>
            </a:r>
            <a:r>
              <a:rPr lang="en-US" sz="2400" b="1" dirty="0"/>
              <a:t>New products full of advanced materials</a:t>
            </a:r>
            <a:r>
              <a:rPr lang="en-US" sz="2400" dirty="0"/>
              <a:t> surround us in our everyday life. </a:t>
            </a:r>
            <a:endParaRPr lang="da-DK" sz="2400" dirty="0"/>
          </a:p>
          <a:p>
            <a:pPr marL="0" indent="0">
              <a:buNone/>
            </a:pPr>
            <a:r>
              <a:rPr lang="en-US" sz="2400" dirty="0"/>
              <a:t>Today's materials must be lighter, stronger, cheaper and sustainable. Neutrons help us not only understand the atomic structure of materials, but also their behavior.</a:t>
            </a:r>
            <a:endParaRPr lang="da-DK" sz="2400" dirty="0"/>
          </a:p>
          <a:p>
            <a:pPr marL="0" indent="0">
              <a:buNone/>
            </a:pPr>
            <a:endParaRPr lang="en-US" sz="2400" dirty="0"/>
          </a:p>
          <a:p>
            <a:pPr marL="0" indent="0">
              <a:buNone/>
            </a:pPr>
            <a:endParaRPr lang="da-DK" dirty="0"/>
          </a:p>
          <a:p>
            <a:pPr marL="0" indent="0">
              <a:buNone/>
            </a:pPr>
            <a:endParaRPr lang="en-US" dirty="0"/>
          </a:p>
        </p:txBody>
      </p:sp>
    </p:spTree>
    <p:extLst>
      <p:ext uri="{BB962C8B-B14F-4D97-AF65-F5344CB8AC3E}">
        <p14:creationId xmlns:p14="http://schemas.microsoft.com/office/powerpoint/2010/main" val="266377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BB30-9A39-1B42-92D9-5D1D18D56BBE}"/>
              </a:ext>
            </a:extLst>
          </p:cNvPr>
          <p:cNvSpPr>
            <a:spLocks noGrp="1"/>
          </p:cNvSpPr>
          <p:nvPr>
            <p:ph type="title"/>
          </p:nvPr>
        </p:nvSpPr>
        <p:spPr>
          <a:xfrm>
            <a:off x="434715" y="174973"/>
            <a:ext cx="6768981" cy="1143000"/>
          </a:xfrm>
        </p:spPr>
        <p:txBody>
          <a:bodyPr/>
          <a:lstStyle/>
          <a:p>
            <a:r>
              <a:rPr lang="en-GB" dirty="0"/>
              <a:t>How a spallation neutron source works</a:t>
            </a:r>
            <a:endParaRPr lang="sv-SE" dirty="0"/>
          </a:p>
        </p:txBody>
      </p:sp>
      <p:sp>
        <p:nvSpPr>
          <p:cNvPr id="4" name="Slide Number Placeholder 3">
            <a:extLst>
              <a:ext uri="{FF2B5EF4-FFF2-40B4-BE49-F238E27FC236}">
                <a16:creationId xmlns:a16="http://schemas.microsoft.com/office/drawing/2014/main" id="{7784D8F6-1964-EF45-BF0B-783E79C1EFB4}"/>
              </a:ext>
            </a:extLst>
          </p:cNvPr>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8</a:t>
            </a:fld>
            <a:endParaRPr lang="en-GB">
              <a:solidFill>
                <a:prstClr val="black">
                  <a:tint val="75000"/>
                </a:prstClr>
              </a:solidFill>
              <a:latin typeface="Calibri"/>
            </a:endParaRPr>
          </a:p>
        </p:txBody>
      </p:sp>
      <p:grpSp>
        <p:nvGrpSpPr>
          <p:cNvPr id="7" name="Group 6">
            <a:extLst>
              <a:ext uri="{FF2B5EF4-FFF2-40B4-BE49-F238E27FC236}">
                <a16:creationId xmlns:a16="http://schemas.microsoft.com/office/drawing/2014/main" id="{B70AED1F-39E1-3C41-822E-8800E7317D86}"/>
              </a:ext>
            </a:extLst>
          </p:cNvPr>
          <p:cNvGrpSpPr/>
          <p:nvPr/>
        </p:nvGrpSpPr>
        <p:grpSpPr>
          <a:xfrm>
            <a:off x="1218542" y="1738352"/>
            <a:ext cx="9814651" cy="4827340"/>
            <a:chOff x="1991544" y="1783322"/>
            <a:chExt cx="8337114" cy="4100613"/>
          </a:xfrm>
        </p:grpSpPr>
        <p:sp>
          <p:nvSpPr>
            <p:cNvPr id="5" name="Can 4">
              <a:extLst>
                <a:ext uri="{FF2B5EF4-FFF2-40B4-BE49-F238E27FC236}">
                  <a16:creationId xmlns:a16="http://schemas.microsoft.com/office/drawing/2014/main" id="{73A70283-AD01-2D42-A353-6BBBF7BF468C}"/>
                </a:ext>
              </a:extLst>
            </p:cNvPr>
            <p:cNvSpPr/>
            <p:nvPr/>
          </p:nvSpPr>
          <p:spPr>
            <a:xfrm>
              <a:off x="5223421" y="3995472"/>
              <a:ext cx="864096" cy="57606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6" name="Can 5">
              <a:extLst>
                <a:ext uri="{FF2B5EF4-FFF2-40B4-BE49-F238E27FC236}">
                  <a16:creationId xmlns:a16="http://schemas.microsoft.com/office/drawing/2014/main" id="{A7E3FD2F-AB4A-1A44-8FD9-31A218112F60}"/>
                </a:ext>
              </a:extLst>
            </p:cNvPr>
            <p:cNvSpPr/>
            <p:nvPr/>
          </p:nvSpPr>
          <p:spPr>
            <a:xfrm>
              <a:off x="5223421" y="3275392"/>
              <a:ext cx="864096" cy="288032"/>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cxnSp>
          <p:nvCxnSpPr>
            <p:cNvPr id="8" name="Straight Arrow Connector 7">
              <a:extLst>
                <a:ext uri="{FF2B5EF4-FFF2-40B4-BE49-F238E27FC236}">
                  <a16:creationId xmlns:a16="http://schemas.microsoft.com/office/drawing/2014/main" id="{706F79D8-87E4-1C43-A813-218CA3E9F954}"/>
                </a:ext>
              </a:extLst>
            </p:cNvPr>
            <p:cNvCxnSpPr/>
            <p:nvPr/>
          </p:nvCxnSpPr>
          <p:spPr>
            <a:xfrm>
              <a:off x="2631133" y="4283504"/>
              <a:ext cx="244827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71E0FE6-61E2-2C49-90DB-F56334BA4008}"/>
                </a:ext>
              </a:extLst>
            </p:cNvPr>
            <p:cNvCxnSpPr>
              <a:cxnSpLocks/>
              <a:endCxn id="1026" idx="3"/>
            </p:cNvCxnSpPr>
            <p:nvPr/>
          </p:nvCxnSpPr>
          <p:spPr>
            <a:xfrm>
              <a:off x="6087517" y="3419408"/>
              <a:ext cx="1102150" cy="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AE221A-C89D-0C4A-9823-33FC9D01A910}"/>
                </a:ext>
              </a:extLst>
            </p:cNvPr>
            <p:cNvCxnSpPr>
              <a:cxnSpLocks/>
              <a:endCxn id="6" idx="3"/>
            </p:cNvCxnSpPr>
            <p:nvPr/>
          </p:nvCxnSpPr>
          <p:spPr>
            <a:xfrm flipV="1">
              <a:off x="5655469" y="3563424"/>
              <a:ext cx="0" cy="432048"/>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2184CC77-DEBD-F244-8540-E625793EB474}"/>
                </a:ext>
              </a:extLst>
            </p:cNvPr>
            <p:cNvCxnSpPr/>
            <p:nvPr/>
          </p:nvCxnSpPr>
          <p:spPr>
            <a:xfrm rot="16200000" flipH="1">
              <a:off x="7635689" y="3167380"/>
              <a:ext cx="360040" cy="144016"/>
            </a:xfrm>
            <a:prstGeom prst="curvedConnector3">
              <a:avLst>
                <a:gd name="adj1" fmla="val 183231"/>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3C2CD8-6D4F-D34B-BABE-6B1352243F99}"/>
                </a:ext>
              </a:extLst>
            </p:cNvPr>
            <p:cNvCxnSpPr>
              <a:cxnSpLocks/>
            </p:cNvCxnSpPr>
            <p:nvPr/>
          </p:nvCxnSpPr>
          <p:spPr>
            <a:xfrm flipV="1">
              <a:off x="8008069" y="2919506"/>
              <a:ext cx="1175792" cy="360041"/>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8B385F-6A22-F942-9888-DA8FE96BE47A}"/>
                </a:ext>
              </a:extLst>
            </p:cNvPr>
            <p:cNvCxnSpPr>
              <a:cxnSpLocks/>
            </p:cNvCxnSpPr>
            <p:nvPr/>
          </p:nvCxnSpPr>
          <p:spPr>
            <a:xfrm flipV="1">
              <a:off x="8008069" y="3239387"/>
              <a:ext cx="1143744" cy="19256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Snip Single Corner Rectangle 19">
              <a:extLst>
                <a:ext uri="{FF2B5EF4-FFF2-40B4-BE49-F238E27FC236}">
                  <a16:creationId xmlns:a16="http://schemas.microsoft.com/office/drawing/2014/main" id="{66E44C0B-79C1-9D48-9302-3B91BCC4AC3B}"/>
                </a:ext>
              </a:extLst>
            </p:cNvPr>
            <p:cNvSpPr/>
            <p:nvPr/>
          </p:nvSpPr>
          <p:spPr>
            <a:xfrm rot="13457890">
              <a:off x="9142685" y="2676204"/>
              <a:ext cx="802432" cy="766325"/>
            </a:xfrm>
            <a:prstGeom prst="snip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21" name="Can 20">
              <a:extLst>
                <a:ext uri="{FF2B5EF4-FFF2-40B4-BE49-F238E27FC236}">
                  <a16:creationId xmlns:a16="http://schemas.microsoft.com/office/drawing/2014/main" id="{F8CA29BC-6BFC-5D46-B191-9A80C8510938}"/>
                </a:ext>
              </a:extLst>
            </p:cNvPr>
            <p:cNvSpPr/>
            <p:nvPr/>
          </p:nvSpPr>
          <p:spPr>
            <a:xfrm rot="16200000">
              <a:off x="2901163" y="4121486"/>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22" name="Can 21">
              <a:extLst>
                <a:ext uri="{FF2B5EF4-FFF2-40B4-BE49-F238E27FC236}">
                  <a16:creationId xmlns:a16="http://schemas.microsoft.com/office/drawing/2014/main" id="{58834AC8-9F32-0847-AAF4-C1453D57F4F2}"/>
                </a:ext>
              </a:extLst>
            </p:cNvPr>
            <p:cNvSpPr/>
            <p:nvPr/>
          </p:nvSpPr>
          <p:spPr>
            <a:xfrm rot="16200000">
              <a:off x="3351213" y="4121486"/>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23" name="Can 22">
              <a:extLst>
                <a:ext uri="{FF2B5EF4-FFF2-40B4-BE49-F238E27FC236}">
                  <a16:creationId xmlns:a16="http://schemas.microsoft.com/office/drawing/2014/main" id="{5733A980-1183-674D-B8B7-4283DD4207C4}"/>
                </a:ext>
              </a:extLst>
            </p:cNvPr>
            <p:cNvSpPr/>
            <p:nvPr/>
          </p:nvSpPr>
          <p:spPr>
            <a:xfrm rot="16200000">
              <a:off x="3801263" y="4121486"/>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24" name="Can 23">
              <a:extLst>
                <a:ext uri="{FF2B5EF4-FFF2-40B4-BE49-F238E27FC236}">
                  <a16:creationId xmlns:a16="http://schemas.microsoft.com/office/drawing/2014/main" id="{F03C049E-3C3B-1846-81D4-0E2F10EBFD67}"/>
                </a:ext>
              </a:extLst>
            </p:cNvPr>
            <p:cNvSpPr/>
            <p:nvPr/>
          </p:nvSpPr>
          <p:spPr>
            <a:xfrm rot="16200000">
              <a:off x="2262092" y="4121485"/>
              <a:ext cx="360040" cy="32403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a:endParaRPr>
            </a:p>
          </p:txBody>
        </p:sp>
        <p:sp>
          <p:nvSpPr>
            <p:cNvPr id="3" name="TextBox 2">
              <a:extLst>
                <a:ext uri="{FF2B5EF4-FFF2-40B4-BE49-F238E27FC236}">
                  <a16:creationId xmlns:a16="http://schemas.microsoft.com/office/drawing/2014/main" id="{CE1E6CB9-729A-D443-BC26-675F5DA7537B}"/>
                </a:ext>
              </a:extLst>
            </p:cNvPr>
            <p:cNvSpPr txBox="1"/>
            <p:nvPr/>
          </p:nvSpPr>
          <p:spPr>
            <a:xfrm>
              <a:off x="1991544" y="4589975"/>
              <a:ext cx="2503314" cy="461665"/>
            </a:xfrm>
            <a:prstGeom prst="rect">
              <a:avLst/>
            </a:prstGeom>
            <a:noFill/>
          </p:spPr>
          <p:txBody>
            <a:bodyPr wrap="none" rtlCol="0">
              <a:spAutoFit/>
            </a:bodyPr>
            <a:lstStyle/>
            <a:p>
              <a:pPr>
                <a:defRPr/>
              </a:pPr>
              <a:r>
                <a:rPr lang="en-GB" sz="2400" dirty="0">
                  <a:solidFill>
                    <a:prstClr val="black"/>
                  </a:solidFill>
                  <a:latin typeface="Calibri"/>
                </a:rPr>
                <a:t>proton accelerator</a:t>
              </a:r>
              <a:endParaRPr lang="sv-SE" sz="2400" dirty="0">
                <a:solidFill>
                  <a:prstClr val="black"/>
                </a:solidFill>
                <a:latin typeface="Calibri"/>
              </a:endParaRPr>
            </a:p>
          </p:txBody>
        </p:sp>
        <p:sp>
          <p:nvSpPr>
            <p:cNvPr id="19" name="TextBox 18">
              <a:extLst>
                <a:ext uri="{FF2B5EF4-FFF2-40B4-BE49-F238E27FC236}">
                  <a16:creationId xmlns:a16="http://schemas.microsoft.com/office/drawing/2014/main" id="{0159A5E7-1ACB-C045-9D65-E3F4B9429874}"/>
                </a:ext>
              </a:extLst>
            </p:cNvPr>
            <p:cNvSpPr txBox="1"/>
            <p:nvPr/>
          </p:nvSpPr>
          <p:spPr>
            <a:xfrm>
              <a:off x="5201584" y="4668213"/>
              <a:ext cx="958468" cy="461665"/>
            </a:xfrm>
            <a:prstGeom prst="rect">
              <a:avLst/>
            </a:prstGeom>
            <a:noFill/>
          </p:spPr>
          <p:txBody>
            <a:bodyPr wrap="square" rtlCol="0">
              <a:spAutoFit/>
            </a:bodyPr>
            <a:lstStyle/>
            <a:p>
              <a:pPr>
                <a:defRPr/>
              </a:pPr>
              <a:r>
                <a:rPr lang="en-GB" sz="2400" dirty="0">
                  <a:solidFill>
                    <a:prstClr val="black"/>
                  </a:solidFill>
                  <a:latin typeface="Calibri"/>
                </a:rPr>
                <a:t>t</a:t>
              </a:r>
              <a:r>
                <a:rPr lang="en-GB" sz="2400" dirty="0" err="1">
                  <a:solidFill>
                    <a:prstClr val="black"/>
                  </a:solidFill>
                  <a:latin typeface="Calibri"/>
                </a:rPr>
                <a:t>arget</a:t>
              </a:r>
              <a:endParaRPr lang="sv-SE" sz="2400" dirty="0">
                <a:solidFill>
                  <a:prstClr val="black"/>
                </a:solidFill>
                <a:latin typeface="Calibri"/>
              </a:endParaRPr>
            </a:p>
          </p:txBody>
        </p:sp>
        <p:sp>
          <p:nvSpPr>
            <p:cNvPr id="25" name="TextBox 24">
              <a:extLst>
                <a:ext uri="{FF2B5EF4-FFF2-40B4-BE49-F238E27FC236}">
                  <a16:creationId xmlns:a16="http://schemas.microsoft.com/office/drawing/2014/main" id="{B24AEED3-EFA4-F84D-9DA4-1133DF9CDC8B}"/>
                </a:ext>
              </a:extLst>
            </p:cNvPr>
            <p:cNvSpPr txBox="1"/>
            <p:nvPr/>
          </p:nvSpPr>
          <p:spPr>
            <a:xfrm>
              <a:off x="4587011" y="2657647"/>
              <a:ext cx="1569513" cy="461665"/>
            </a:xfrm>
            <a:prstGeom prst="rect">
              <a:avLst/>
            </a:prstGeom>
            <a:noFill/>
          </p:spPr>
          <p:txBody>
            <a:bodyPr wrap="square" rtlCol="0">
              <a:spAutoFit/>
            </a:bodyPr>
            <a:lstStyle/>
            <a:p>
              <a:pPr>
                <a:defRPr/>
              </a:pPr>
              <a:r>
                <a:rPr lang="en-GB" sz="2400" dirty="0">
                  <a:solidFill>
                    <a:prstClr val="black"/>
                  </a:solidFill>
                  <a:latin typeface="Calibri"/>
                </a:rPr>
                <a:t>moderator</a:t>
              </a:r>
              <a:endParaRPr lang="sv-SE" sz="2400" dirty="0">
                <a:solidFill>
                  <a:prstClr val="black"/>
                </a:solidFill>
                <a:latin typeface="Calibri"/>
              </a:endParaRPr>
            </a:p>
          </p:txBody>
        </p:sp>
        <p:pic>
          <p:nvPicPr>
            <p:cNvPr id="1026" name="Picture 2" descr="Image result for protein structure">
              <a:extLst>
                <a:ext uri="{FF2B5EF4-FFF2-40B4-BE49-F238E27FC236}">
                  <a16:creationId xmlns:a16="http://schemas.microsoft.com/office/drawing/2014/main" id="{689786FF-D4DE-B44B-808F-6C4282D39DD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7189667" y="2826948"/>
              <a:ext cx="1184920" cy="11849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6A11487-8612-2A45-BEE8-2EDCF26EBE1E}"/>
                </a:ext>
              </a:extLst>
            </p:cNvPr>
            <p:cNvSpPr txBox="1"/>
            <p:nvPr/>
          </p:nvSpPr>
          <p:spPr>
            <a:xfrm>
              <a:off x="7358982" y="4013455"/>
              <a:ext cx="1569513" cy="461665"/>
            </a:xfrm>
            <a:prstGeom prst="rect">
              <a:avLst/>
            </a:prstGeom>
            <a:noFill/>
          </p:spPr>
          <p:txBody>
            <a:bodyPr wrap="square" rtlCol="0">
              <a:spAutoFit/>
            </a:bodyPr>
            <a:lstStyle/>
            <a:p>
              <a:pPr>
                <a:defRPr/>
              </a:pPr>
              <a:r>
                <a:rPr lang="en-GB" sz="2400" dirty="0">
                  <a:solidFill>
                    <a:prstClr val="black"/>
                  </a:solidFill>
                  <a:latin typeface="Calibri"/>
                </a:rPr>
                <a:t>sample</a:t>
              </a:r>
              <a:endParaRPr lang="sv-SE" sz="2400" dirty="0">
                <a:solidFill>
                  <a:prstClr val="black"/>
                </a:solidFill>
                <a:latin typeface="Calibri"/>
              </a:endParaRPr>
            </a:p>
          </p:txBody>
        </p:sp>
        <p:sp>
          <p:nvSpPr>
            <p:cNvPr id="27" name="TextBox 26">
              <a:extLst>
                <a:ext uri="{FF2B5EF4-FFF2-40B4-BE49-F238E27FC236}">
                  <a16:creationId xmlns:a16="http://schemas.microsoft.com/office/drawing/2014/main" id="{C3D15031-BEFD-4E42-B9D6-1DEDA2F5B835}"/>
                </a:ext>
              </a:extLst>
            </p:cNvPr>
            <p:cNvSpPr txBox="1"/>
            <p:nvPr/>
          </p:nvSpPr>
          <p:spPr>
            <a:xfrm>
              <a:off x="8759145" y="1923418"/>
              <a:ext cx="1569513" cy="461665"/>
            </a:xfrm>
            <a:prstGeom prst="rect">
              <a:avLst/>
            </a:prstGeom>
            <a:noFill/>
          </p:spPr>
          <p:txBody>
            <a:bodyPr wrap="square" rtlCol="0">
              <a:spAutoFit/>
            </a:bodyPr>
            <a:lstStyle/>
            <a:p>
              <a:pPr>
                <a:defRPr/>
              </a:pPr>
              <a:r>
                <a:rPr lang="en-GB" sz="2400" dirty="0">
                  <a:solidFill>
                    <a:prstClr val="black"/>
                  </a:solidFill>
                  <a:latin typeface="Calibri"/>
                </a:rPr>
                <a:t>instrument</a:t>
              </a:r>
              <a:endParaRPr lang="sv-SE" sz="2400" dirty="0">
                <a:solidFill>
                  <a:prstClr val="black"/>
                </a:solidFill>
                <a:latin typeface="Calibri"/>
              </a:endParaRPr>
            </a:p>
          </p:txBody>
        </p:sp>
        <p:sp>
          <p:nvSpPr>
            <p:cNvPr id="28" name="TextBox 27">
              <a:extLst>
                <a:ext uri="{FF2B5EF4-FFF2-40B4-BE49-F238E27FC236}">
                  <a16:creationId xmlns:a16="http://schemas.microsoft.com/office/drawing/2014/main" id="{1E430E6D-B132-874F-86AC-3CF0042F3C92}"/>
                </a:ext>
              </a:extLst>
            </p:cNvPr>
            <p:cNvSpPr txBox="1"/>
            <p:nvPr/>
          </p:nvSpPr>
          <p:spPr>
            <a:xfrm rot="17995953">
              <a:off x="6035804" y="2337246"/>
              <a:ext cx="1569513" cy="461665"/>
            </a:xfrm>
            <a:prstGeom prst="rect">
              <a:avLst/>
            </a:prstGeom>
            <a:noFill/>
          </p:spPr>
          <p:txBody>
            <a:bodyPr wrap="square" rtlCol="0">
              <a:spAutoFit/>
            </a:bodyPr>
            <a:lstStyle/>
            <a:p>
              <a:pPr>
                <a:defRPr/>
              </a:pPr>
              <a:r>
                <a:rPr lang="en-GB" sz="2400" dirty="0">
                  <a:solidFill>
                    <a:prstClr val="black"/>
                  </a:solidFill>
                  <a:latin typeface="Calibri"/>
                </a:rPr>
                <a:t>neutrons</a:t>
              </a:r>
              <a:endParaRPr lang="sv-SE" sz="2400" dirty="0">
                <a:solidFill>
                  <a:prstClr val="black"/>
                </a:solidFill>
                <a:latin typeface="Calibri"/>
              </a:endParaRPr>
            </a:p>
          </p:txBody>
        </p:sp>
        <p:sp>
          <p:nvSpPr>
            <p:cNvPr id="12" name="TextBox 11">
              <a:extLst>
                <a:ext uri="{FF2B5EF4-FFF2-40B4-BE49-F238E27FC236}">
                  <a16:creationId xmlns:a16="http://schemas.microsoft.com/office/drawing/2014/main" id="{60FC401A-DEB7-2648-B9A6-0298E7BF39EC}"/>
                </a:ext>
              </a:extLst>
            </p:cNvPr>
            <p:cNvSpPr txBox="1"/>
            <p:nvPr/>
          </p:nvSpPr>
          <p:spPr>
            <a:xfrm>
              <a:off x="5191900" y="5237604"/>
              <a:ext cx="3880610" cy="646331"/>
            </a:xfrm>
            <a:prstGeom prst="rect">
              <a:avLst/>
            </a:prstGeom>
            <a:noFill/>
          </p:spPr>
          <p:txBody>
            <a:bodyPr wrap="square" rtlCol="0">
              <a:spAutoFit/>
            </a:bodyPr>
            <a:lstStyle/>
            <a:p>
              <a:r>
                <a:rPr lang="en-GB" dirty="0">
                  <a:solidFill>
                    <a:prstClr val="black"/>
                  </a:solidFill>
                  <a:latin typeface="Calibri"/>
                </a:rPr>
                <a:t>“spallation” is the process that releases neutrons from the target nuclei</a:t>
              </a:r>
              <a:endParaRPr lang="sv-SE" dirty="0">
                <a:solidFill>
                  <a:prstClr val="black"/>
                </a:solidFill>
                <a:latin typeface="Calibri"/>
              </a:endParaRPr>
            </a:p>
          </p:txBody>
        </p:sp>
      </p:grpSp>
    </p:spTree>
    <p:extLst>
      <p:ext uri="{BB962C8B-B14F-4D97-AF65-F5344CB8AC3E}">
        <p14:creationId xmlns:p14="http://schemas.microsoft.com/office/powerpoint/2010/main" val="105536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ESS Vision: </a:t>
            </a:r>
            <a:br>
              <a:rPr lang="en-US" dirty="0"/>
            </a:br>
            <a:r>
              <a:rPr lang="en-US" dirty="0"/>
              <a:t>Build and operate the world’s most powerful neutron source</a:t>
            </a:r>
          </a:p>
        </p:txBody>
      </p:sp>
      <p:sp>
        <p:nvSpPr>
          <p:cNvPr id="4" name="Slide Number Placeholder 3"/>
          <p:cNvSpPr>
            <a:spLocks noGrp="1"/>
          </p:cNvSpPr>
          <p:nvPr>
            <p:ph type="sldNum" sz="quarter" idx="12"/>
          </p:nvPr>
        </p:nvSpPr>
        <p:spPr/>
        <p:txBody>
          <a:bodyPr/>
          <a:lstStyle/>
          <a:p>
            <a:pPr>
              <a:defRPr/>
            </a:pPr>
            <a:fld id="{551115BC-487E-4422-894C-CB7CD3E79223}" type="slidenum">
              <a:rPr lang="en-GB">
                <a:solidFill>
                  <a:prstClr val="black">
                    <a:tint val="75000"/>
                  </a:prstClr>
                </a:solidFill>
                <a:latin typeface="Calibri"/>
              </a:rPr>
              <a:pPr>
                <a:defRPr/>
              </a:pPr>
              <a:t>9</a:t>
            </a:fld>
            <a:endParaRPr lang="en-GB">
              <a:solidFill>
                <a:prstClr val="black">
                  <a:tint val="75000"/>
                </a:prstClr>
              </a:solidFill>
              <a:latin typeface="Calibri"/>
            </a:endParaRPr>
          </a:p>
        </p:txBody>
      </p:sp>
      <p:grpSp>
        <p:nvGrpSpPr>
          <p:cNvPr id="5" name="Group 4"/>
          <p:cNvGrpSpPr/>
          <p:nvPr/>
        </p:nvGrpSpPr>
        <p:grpSpPr>
          <a:xfrm>
            <a:off x="2999657" y="2132857"/>
            <a:ext cx="5962993" cy="4148269"/>
            <a:chOff x="1842212" y="1902483"/>
            <a:chExt cx="5962993" cy="4148269"/>
          </a:xfrm>
        </p:grpSpPr>
        <p:grpSp>
          <p:nvGrpSpPr>
            <p:cNvPr id="6" name="Group 5"/>
            <p:cNvGrpSpPr/>
            <p:nvPr/>
          </p:nvGrpSpPr>
          <p:grpSpPr>
            <a:xfrm>
              <a:off x="1842212" y="1902483"/>
              <a:ext cx="5962993" cy="4148269"/>
              <a:chOff x="1842210" y="1902483"/>
              <a:chExt cx="5962993" cy="4148269"/>
            </a:xfrm>
          </p:grpSpPr>
          <p:sp>
            <p:nvSpPr>
              <p:cNvPr id="8" name="AutoShape 46"/>
              <p:cNvSpPr>
                <a:spLocks/>
              </p:cNvSpPr>
              <p:nvPr/>
            </p:nvSpPr>
            <p:spPr bwMode="auto">
              <a:xfrm>
                <a:off x="4577398" y="488787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latin typeface="Calibri"/>
                    <a:cs typeface="Calibri" charset="0"/>
                    <a:sym typeface="Calibri" charset="0"/>
                  </a:rPr>
                  <a:t>ISIS</a:t>
                </a:r>
                <a:endParaRPr lang="en-US" sz="1600" dirty="0">
                  <a:solidFill>
                    <a:srgbClr val="FF0000"/>
                  </a:solidFill>
                  <a:latin typeface="Calibri"/>
                  <a:cs typeface="Arial" charset="0"/>
                </a:endParaRPr>
              </a:p>
            </p:txBody>
          </p:sp>
          <p:sp>
            <p:nvSpPr>
              <p:cNvPr id="9" name="AutoShape 60"/>
              <p:cNvSpPr>
                <a:spLocks/>
              </p:cNvSpPr>
              <p:nvPr/>
            </p:nvSpPr>
            <p:spPr bwMode="auto">
              <a:xfrm>
                <a:off x="3026301" y="4899506"/>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5574" algn="ctr" defTabSz="523555">
                  <a:buClr>
                    <a:srgbClr val="FF9100"/>
                  </a:buClr>
                  <a:defRPr/>
                </a:pPr>
                <a:r>
                  <a:rPr lang="en-US" sz="1600" b="1" dirty="0">
                    <a:solidFill>
                      <a:srgbClr val="0000FF"/>
                    </a:solidFill>
                    <a:latin typeface="Calibri"/>
                    <a:cs typeface="Calibri" charset="0"/>
                    <a:sym typeface="Calibri" charset="0"/>
                  </a:rPr>
                  <a:t>ILL</a:t>
                </a:r>
                <a:endParaRPr lang="en-US" sz="1600" dirty="0">
                  <a:solidFill>
                    <a:srgbClr val="0000FF"/>
                  </a:solidFill>
                  <a:latin typeface="Calibri"/>
                  <a:cs typeface="Arial" charset="0"/>
                </a:endParaRPr>
              </a:p>
            </p:txBody>
          </p:sp>
          <p:grpSp>
            <p:nvGrpSpPr>
              <p:cNvPr id="10" name="Group 86"/>
              <p:cNvGrpSpPr>
                <a:grpSpLocks/>
              </p:cNvGrpSpPr>
              <p:nvPr/>
            </p:nvGrpSpPr>
            <p:grpSpPr bwMode="auto">
              <a:xfrm rot="16200000">
                <a:off x="119971" y="3683466"/>
                <a:ext cx="3688654" cy="244176"/>
                <a:chOff x="711" y="-1"/>
                <a:chExt cx="4343871" cy="263520"/>
              </a:xfrm>
            </p:grpSpPr>
            <p:sp>
              <p:nvSpPr>
                <p:cNvPr id="22"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defTabSz="523555">
                    <a:buClr>
                      <a:srgbClr val="000000"/>
                    </a:buClr>
                    <a:defRPr/>
                  </a:pPr>
                  <a:endParaRPr lang="en-US" sz="1600">
                    <a:solidFill>
                      <a:srgbClr val="FFFFFF"/>
                    </a:solidFill>
                    <a:effectLst>
                      <a:outerShdw blurRad="38100" dist="38100" dir="2700000" algn="tl">
                        <a:srgbClr val="DDDDDD"/>
                      </a:outerShdw>
                    </a:effectLst>
                    <a:latin typeface="Calibri"/>
                    <a:cs typeface="Calibri" charset="0"/>
                    <a:sym typeface="Calibri" charset="0"/>
                  </a:endParaRPr>
                </a:p>
              </p:txBody>
            </p:sp>
            <p:sp>
              <p:nvSpPr>
                <p:cNvPr id="23" name="AutoShape 88"/>
                <p:cNvSpPr>
                  <a:spLocks/>
                </p:cNvSpPr>
                <p:nvPr/>
              </p:nvSpPr>
              <p:spPr bwMode="auto">
                <a:xfrm>
                  <a:off x="712" y="-1"/>
                  <a:ext cx="4343870" cy="263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600" dirty="0">
                      <a:solidFill>
                        <a:srgbClr val="000000"/>
                      </a:solidFill>
                      <a:latin typeface="Calibri"/>
                      <a:cs typeface="Calibri" charset="0"/>
                      <a:sym typeface="Calibri" charset="0"/>
                    </a:rPr>
                    <a:t>Effective thermal neutron flux 10</a:t>
                  </a:r>
                  <a:r>
                    <a:rPr lang="en-US" sz="1600" baseline="30000" dirty="0">
                      <a:solidFill>
                        <a:srgbClr val="000000"/>
                      </a:solidFill>
                      <a:latin typeface="Calibri"/>
                      <a:cs typeface="Calibri" charset="0"/>
                      <a:sym typeface="Calibri" charset="0"/>
                    </a:rPr>
                    <a:t>15</a:t>
                  </a:r>
                  <a:r>
                    <a:rPr lang="en-US" sz="1600" dirty="0">
                      <a:solidFill>
                        <a:srgbClr val="000000"/>
                      </a:solidFill>
                      <a:latin typeface="Calibri"/>
                      <a:cs typeface="Calibri" charset="0"/>
                      <a:sym typeface="Calibri" charset="0"/>
                    </a:rPr>
                    <a:t> n/cm</a:t>
                  </a:r>
                  <a:r>
                    <a:rPr lang="en-US" sz="1600" baseline="31000" dirty="0">
                      <a:solidFill>
                        <a:srgbClr val="000000"/>
                      </a:solidFill>
                      <a:latin typeface="Calibri"/>
                      <a:cs typeface="Calibri" charset="0"/>
                      <a:sym typeface="Calibri" charset="0"/>
                    </a:rPr>
                    <a:t>2</a:t>
                  </a:r>
                  <a:r>
                    <a:rPr lang="en-US" sz="1600" dirty="0">
                      <a:solidFill>
                        <a:srgbClr val="000000"/>
                      </a:solidFill>
                      <a:latin typeface="Calibri"/>
                      <a:cs typeface="Calibri" charset="0"/>
                      <a:sym typeface="Calibri" charset="0"/>
                    </a:rPr>
                    <a:t>-s</a:t>
                  </a:r>
                  <a:endParaRPr lang="en-US" sz="1600" dirty="0">
                    <a:solidFill>
                      <a:srgbClr val="000000"/>
                    </a:solidFill>
                    <a:latin typeface="Calibri"/>
                    <a:cs typeface="Arial" charset="0"/>
                  </a:endParaRPr>
                </a:p>
              </p:txBody>
            </p:sp>
          </p:grpSp>
          <p:sp>
            <p:nvSpPr>
              <p:cNvPr id="11" name="AutoShape 92"/>
              <p:cNvSpPr>
                <a:spLocks/>
              </p:cNvSpPr>
              <p:nvPr/>
            </p:nvSpPr>
            <p:spPr bwMode="auto">
              <a:xfrm>
                <a:off x="5051163" y="4924866"/>
                <a:ext cx="1021421"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FF9100"/>
                  </a:buClr>
                  <a:defRPr/>
                </a:pPr>
                <a:r>
                  <a:rPr lang="en-US" sz="1600" b="1" dirty="0">
                    <a:solidFill>
                      <a:srgbClr val="0000FF"/>
                    </a:solidFill>
                    <a:latin typeface="Calibri"/>
                    <a:cs typeface="Calibri" charset="0"/>
                    <a:sym typeface="Calibri" charset="0"/>
                  </a:rPr>
                  <a:t>FRM-II</a:t>
                </a:r>
                <a:endParaRPr lang="en-US" sz="1600" b="1" dirty="0">
                  <a:solidFill>
                    <a:srgbClr val="0000FF"/>
                  </a:solidFill>
                  <a:latin typeface="Calibri"/>
                  <a:cs typeface="Arial" charset="0"/>
                </a:endParaRPr>
              </a:p>
            </p:txBody>
          </p:sp>
          <p:sp>
            <p:nvSpPr>
              <p:cNvPr id="12" name="AutoShape 97"/>
              <p:cNvSpPr>
                <a:spLocks/>
              </p:cNvSpPr>
              <p:nvPr/>
            </p:nvSpPr>
            <p:spPr bwMode="auto">
              <a:xfrm>
                <a:off x="6072584" y="5010467"/>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latin typeface="Calibri"/>
                    <a:cs typeface="Calibri" charset="0"/>
                    <a:sym typeface="Calibri" charset="0"/>
                  </a:rPr>
                  <a:t>SNS</a:t>
                </a:r>
                <a:endParaRPr lang="en-US" sz="1600" dirty="0">
                  <a:solidFill>
                    <a:srgbClr val="FF0000"/>
                  </a:solidFill>
                  <a:latin typeface="Calibri"/>
                  <a:cs typeface="Arial" charset="0"/>
                </a:endParaRPr>
              </a:p>
            </p:txBody>
          </p:sp>
          <p:sp>
            <p:nvSpPr>
              <p:cNvPr id="13" name="AutoShape 104"/>
              <p:cNvSpPr>
                <a:spLocks/>
              </p:cNvSpPr>
              <p:nvPr/>
            </p:nvSpPr>
            <p:spPr bwMode="auto">
              <a:xfrm>
                <a:off x="6137406" y="4578850"/>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latin typeface="Calibri"/>
                    <a:cs typeface="Calibri" charset="0"/>
                    <a:sym typeface="Calibri" charset="0"/>
                  </a:rPr>
                  <a:t>J-PARC</a:t>
                </a:r>
                <a:endParaRPr lang="en-US" sz="1600" dirty="0">
                  <a:solidFill>
                    <a:srgbClr val="FF0000"/>
                  </a:solidFill>
                  <a:latin typeface="Calibri"/>
                  <a:cs typeface="Arial" charset="0"/>
                </a:endParaRPr>
              </a:p>
            </p:txBody>
          </p:sp>
          <p:sp>
            <p:nvSpPr>
              <p:cNvPr id="14" name="AutoShape 108"/>
              <p:cNvSpPr>
                <a:spLocks/>
              </p:cNvSpPr>
              <p:nvPr/>
            </p:nvSpPr>
            <p:spPr bwMode="auto">
              <a:xfrm>
                <a:off x="3657100" y="4966049"/>
                <a:ext cx="761773" cy="156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latin typeface="Calibri"/>
                    <a:cs typeface="Calibri" charset="0"/>
                    <a:sym typeface="Calibri" charset="0"/>
                  </a:rPr>
                  <a:t>LANSCE</a:t>
                </a:r>
                <a:endParaRPr lang="en-US" sz="1600" dirty="0">
                  <a:solidFill>
                    <a:srgbClr val="FF0000"/>
                  </a:solidFill>
                  <a:latin typeface="Calibri"/>
                  <a:cs typeface="Arial" charset="0"/>
                </a:endParaRPr>
              </a:p>
            </p:txBody>
          </p:sp>
          <p:sp>
            <p:nvSpPr>
              <p:cNvPr id="15" name="AutoShape 60"/>
              <p:cNvSpPr>
                <a:spLocks/>
              </p:cNvSpPr>
              <p:nvPr/>
            </p:nvSpPr>
            <p:spPr bwMode="auto">
              <a:xfrm>
                <a:off x="2606020" y="4960460"/>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5574" algn="ctr" defTabSz="523555">
                  <a:buClr>
                    <a:srgbClr val="FF9100"/>
                  </a:buClr>
                  <a:defRPr/>
                </a:pPr>
                <a:r>
                  <a:rPr lang="en-US" sz="1600" b="1" dirty="0">
                    <a:solidFill>
                      <a:srgbClr val="0000FF"/>
                    </a:solidFill>
                    <a:latin typeface="Calibri"/>
                    <a:cs typeface="Calibri" charset="0"/>
                    <a:sym typeface="Calibri" charset="0"/>
                  </a:rPr>
                  <a:t>NIST</a:t>
                </a:r>
                <a:endParaRPr lang="en-US" sz="1600" dirty="0">
                  <a:solidFill>
                    <a:srgbClr val="0000FF"/>
                  </a:solidFill>
                  <a:latin typeface="Calibri"/>
                  <a:cs typeface="Arial" charset="0"/>
                </a:endParaRPr>
              </a:p>
            </p:txBody>
          </p:sp>
          <p:sp>
            <p:nvSpPr>
              <p:cNvPr id="16" name="AutoShape 88"/>
              <p:cNvSpPr>
                <a:spLocks/>
              </p:cNvSpPr>
              <p:nvPr/>
            </p:nvSpPr>
            <p:spPr bwMode="auto">
              <a:xfrm>
                <a:off x="4828497" y="5669526"/>
                <a:ext cx="1948192" cy="3812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929292"/>
                  </a:buClr>
                  <a:defRPr/>
                </a:pPr>
                <a:r>
                  <a:rPr lang="en-US" sz="1600" dirty="0">
                    <a:solidFill>
                      <a:srgbClr val="000000"/>
                    </a:solidFill>
                    <a:latin typeface="Calibri"/>
                    <a:cs typeface="Calibri" charset="0"/>
                    <a:sym typeface="Calibri" charset="0"/>
                  </a:rPr>
                  <a:t>Year</a:t>
                </a:r>
                <a:endParaRPr lang="en-US" sz="1600" dirty="0">
                  <a:solidFill>
                    <a:srgbClr val="000000"/>
                  </a:solidFill>
                  <a:latin typeface="Calibri"/>
                  <a:cs typeface="Arial" charset="0"/>
                </a:endParaRPr>
              </a:p>
            </p:txBody>
          </p:sp>
          <p:sp>
            <p:nvSpPr>
              <p:cNvPr id="17" name="AutoShape 104"/>
              <p:cNvSpPr>
                <a:spLocks/>
              </p:cNvSpPr>
              <p:nvPr/>
            </p:nvSpPr>
            <p:spPr bwMode="auto">
              <a:xfrm>
                <a:off x="6548743" y="2335462"/>
                <a:ext cx="455891" cy="15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latin typeface="Calibri"/>
                    <a:cs typeface="Calibri" charset="0"/>
                    <a:sym typeface="Calibri" charset="0"/>
                  </a:rPr>
                  <a:t>ESS</a:t>
                </a:r>
                <a:endParaRPr lang="en-US" sz="1600" dirty="0">
                  <a:solidFill>
                    <a:srgbClr val="FF0000"/>
                  </a:solidFill>
                  <a:latin typeface="Calibri"/>
                  <a:cs typeface="Arial" charset="0"/>
                </a:endParaRPr>
              </a:p>
            </p:txBody>
          </p:sp>
          <p:graphicFrame>
            <p:nvGraphicFramePr>
              <p:cNvPr id="18" name="Chart 17"/>
              <p:cNvGraphicFramePr>
                <a:graphicFrameLocks/>
              </p:cNvGraphicFramePr>
              <p:nvPr>
                <p:extLst/>
              </p:nvPr>
            </p:nvGraphicFramePr>
            <p:xfrm>
              <a:off x="2145652" y="1902483"/>
              <a:ext cx="5659551" cy="3747406"/>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2878019" y="2335462"/>
                <a:ext cx="2421556" cy="584776"/>
              </a:xfrm>
              <a:prstGeom prst="rect">
                <a:avLst/>
              </a:prstGeom>
              <a:solidFill>
                <a:schemeClr val="bg1"/>
              </a:solidFill>
            </p:spPr>
            <p:txBody>
              <a:bodyPr wrap="none" rtlCol="0">
                <a:spAutoFit/>
              </a:bodyPr>
              <a:lstStyle/>
              <a:p>
                <a:pPr>
                  <a:defRPr/>
                </a:pPr>
                <a:r>
                  <a:rPr lang="en-US" sz="1600" dirty="0">
                    <a:solidFill>
                      <a:srgbClr val="0000FF"/>
                    </a:solidFill>
                    <a:latin typeface="Calibri"/>
                  </a:rPr>
                  <a:t>Reactor sources</a:t>
                </a:r>
              </a:p>
              <a:p>
                <a:pPr>
                  <a:defRPr/>
                </a:pPr>
                <a:r>
                  <a:rPr lang="en-US" sz="1600" dirty="0">
                    <a:solidFill>
                      <a:srgbClr val="FF0000"/>
                    </a:solidFill>
                    <a:latin typeface="Calibri"/>
                  </a:rPr>
                  <a:t>Accelerator-driven sources</a:t>
                </a:r>
              </a:p>
            </p:txBody>
          </p:sp>
          <p:sp>
            <p:nvSpPr>
              <p:cNvPr id="20" name="AutoShape 104"/>
              <p:cNvSpPr>
                <a:spLocks/>
              </p:cNvSpPr>
              <p:nvPr/>
            </p:nvSpPr>
            <p:spPr bwMode="auto">
              <a:xfrm>
                <a:off x="6722730" y="5002323"/>
                <a:ext cx="687889" cy="286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5574" defTabSz="409737">
                  <a:buClr>
                    <a:srgbClr val="00A5D4"/>
                  </a:buClr>
                  <a:defRPr/>
                </a:pPr>
                <a:r>
                  <a:rPr lang="en-US" sz="1600" b="1" dirty="0">
                    <a:solidFill>
                      <a:srgbClr val="FF0000"/>
                    </a:solidFill>
                    <a:latin typeface="Calibri"/>
                    <a:cs typeface="Calibri" charset="0"/>
                    <a:sym typeface="Calibri" charset="0"/>
                  </a:rPr>
                  <a:t>CSNS</a:t>
                </a:r>
                <a:endParaRPr lang="en-US" sz="1600" dirty="0">
                  <a:solidFill>
                    <a:srgbClr val="FF0000"/>
                  </a:solidFill>
                  <a:latin typeface="Calibri"/>
                  <a:cs typeface="Arial" charset="0"/>
                </a:endParaRPr>
              </a:p>
            </p:txBody>
          </p:sp>
          <p:sp>
            <p:nvSpPr>
              <p:cNvPr id="21" name="Oval 20"/>
              <p:cNvSpPr/>
              <p:nvPr/>
            </p:nvSpPr>
            <p:spPr>
              <a:xfrm>
                <a:off x="6604196" y="4943670"/>
                <a:ext cx="131233" cy="13123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600">
                  <a:solidFill>
                    <a:prstClr val="white"/>
                  </a:solidFill>
                  <a:latin typeface="Calibri"/>
                </a:endParaRPr>
              </a:p>
            </p:txBody>
          </p:sp>
        </p:grpSp>
        <p:sp>
          <p:nvSpPr>
            <p:cNvPr id="7" name="Freeform 6"/>
            <p:cNvSpPr/>
            <p:nvPr/>
          </p:nvSpPr>
          <p:spPr>
            <a:xfrm rot="21119190">
              <a:off x="4522184" y="2844511"/>
              <a:ext cx="2744495" cy="2257315"/>
            </a:xfrm>
            <a:custGeom>
              <a:avLst/>
              <a:gdLst>
                <a:gd name="connsiteX0" fmla="*/ 0 w 2106397"/>
                <a:gd name="connsiteY0" fmla="*/ 2013263 h 2059297"/>
                <a:gd name="connsiteX1" fmla="*/ 1393939 w 2106397"/>
                <a:gd name="connsiteY1" fmla="*/ 1796450 h 2059297"/>
                <a:gd name="connsiteX2" fmla="*/ 2106397 w 2106397"/>
                <a:gd name="connsiteY2" fmla="*/ 0 h 2059297"/>
              </a:gdLst>
              <a:ahLst/>
              <a:cxnLst>
                <a:cxn ang="0">
                  <a:pos x="connsiteX0" y="connsiteY0"/>
                </a:cxn>
                <a:cxn ang="0">
                  <a:pos x="connsiteX1" y="connsiteY1"/>
                </a:cxn>
                <a:cxn ang="0">
                  <a:pos x="connsiteX2" y="connsiteY2"/>
                </a:cxn>
              </a:cxnLst>
              <a:rect l="l" t="t" r="r" b="b"/>
              <a:pathLst>
                <a:path w="2106397" h="2059297">
                  <a:moveTo>
                    <a:pt x="0" y="2013263"/>
                  </a:moveTo>
                  <a:cubicBezTo>
                    <a:pt x="521436" y="2072628"/>
                    <a:pt x="1042873" y="2131994"/>
                    <a:pt x="1393939" y="1796450"/>
                  </a:cubicBezTo>
                  <a:cubicBezTo>
                    <a:pt x="1745005" y="1460906"/>
                    <a:pt x="1925701" y="730453"/>
                    <a:pt x="2106397" y="0"/>
                  </a:cubicBezTo>
                </a:path>
              </a:pathLst>
            </a:custGeom>
            <a:ln w="127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grpSp>
      <p:cxnSp>
        <p:nvCxnSpPr>
          <p:cNvPr id="24" name="Straight Arrow Connector 23">
            <a:extLst>
              <a:ext uri="{FF2B5EF4-FFF2-40B4-BE49-F238E27FC236}">
                <a16:creationId xmlns:a16="http://schemas.microsoft.com/office/drawing/2014/main" id="{03087220-7321-514E-B7AC-4182A056BFBE}"/>
              </a:ext>
            </a:extLst>
          </p:cNvPr>
          <p:cNvCxnSpPr>
            <a:cxnSpLocks/>
          </p:cNvCxnSpPr>
          <p:nvPr/>
        </p:nvCxnSpPr>
        <p:spPr>
          <a:xfrm flipH="1">
            <a:off x="8650621" y="2636912"/>
            <a:ext cx="939430" cy="0"/>
          </a:xfrm>
          <a:prstGeom prst="straightConnector1">
            <a:avLst/>
          </a:prstGeom>
          <a:ln w="73025">
            <a:solidFill>
              <a:srgbClr val="0094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534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3.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1449</Words>
  <Application>Microsoft Macintosh PowerPoint</Application>
  <PresentationFormat>Widescreen</PresentationFormat>
  <Paragraphs>592</Paragraphs>
  <Slides>48</Slides>
  <Notes>7</Notes>
  <HiddenSlides>11</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48</vt:i4>
      </vt:variant>
    </vt:vector>
  </HeadingPairs>
  <TitlesOfParts>
    <vt:vector size="61" baseType="lpstr">
      <vt:lpstr>ＭＳ Ｐゴシック</vt:lpstr>
      <vt:lpstr>Arial</vt:lpstr>
      <vt:lpstr>Calibri</vt:lpstr>
      <vt:lpstr>Helvetica</vt:lpstr>
      <vt:lpstr>San Francisco Display Bold</vt:lpstr>
      <vt:lpstr>San Francisco Display Medium</vt:lpstr>
      <vt:lpstr>San Francisco Display Regular</vt:lpstr>
      <vt:lpstr>Wingdings</vt:lpstr>
      <vt:lpstr>1_Office Theme</vt:lpstr>
      <vt:lpstr>2_Office Theme</vt:lpstr>
      <vt:lpstr>1_ESS Core Powerpoint</vt:lpstr>
      <vt:lpstr>1_Anpassad formgivning</vt:lpstr>
      <vt:lpstr>3_Office Theme</vt:lpstr>
      <vt:lpstr>PowerPoint Presentation</vt:lpstr>
      <vt:lpstr>PowerPoint Presentation</vt:lpstr>
      <vt:lpstr>PowerPoint Presentation</vt:lpstr>
      <vt:lpstr>   HEALTH    </vt:lpstr>
      <vt:lpstr>   ENERGY     </vt:lpstr>
      <vt:lpstr>   FOOD    </vt:lpstr>
      <vt:lpstr>   NEW MATERIALS    </vt:lpstr>
      <vt:lpstr>How a spallation neutron source works</vt:lpstr>
      <vt:lpstr>ESS Vision:  Build and operate the world’s most powerful neutron source</vt:lpstr>
      <vt:lpstr>PowerPoint Presentation</vt:lpstr>
      <vt:lpstr>Some numbers</vt:lpstr>
      <vt:lpstr>Financing and In-Kind</vt:lpstr>
      <vt:lpstr>PowerPoint Presentation</vt:lpstr>
      <vt:lpstr>PowerPoint Presentation</vt:lpstr>
      <vt:lpstr>Organisation and People </vt:lpstr>
      <vt:lpstr>  September 2014</vt:lpstr>
      <vt:lpstr>PowerPoint Presentation</vt:lpstr>
      <vt:lpstr>ESS is 58 % complete</vt:lpstr>
      <vt:lpstr>  Neutron Target building</vt:lpstr>
      <vt:lpstr>Target  Monolith – High Bay</vt:lpstr>
      <vt:lpstr>Target Monolith</vt:lpstr>
      <vt:lpstr>  Experimental Hall 3</vt:lpstr>
      <vt:lpstr>E01 experimental hall</vt:lpstr>
      <vt:lpstr>  Accelerator and Klystron Gallery</vt:lpstr>
      <vt:lpstr>  Cryogenic distribution system</vt:lpstr>
      <vt:lpstr>Ion source &amp; LEBT installation</vt:lpstr>
      <vt:lpstr>G02</vt:lpstr>
      <vt:lpstr>Commissioning activities ongoing</vt:lpstr>
      <vt:lpstr>PowerPoint Presentation</vt:lpstr>
      <vt:lpstr>PowerPoint Presentation</vt:lpstr>
      <vt:lpstr>Sustainability is a core value of ESS</vt:lpstr>
      <vt:lpstr>Scientific Computing at ESS</vt:lpstr>
      <vt:lpstr>Where is my Data?</vt:lpstr>
      <vt:lpstr>Our core Product is data</vt:lpstr>
      <vt:lpstr>European Open Science Cloud</vt:lpstr>
      <vt:lpstr>Data Management and Software Centre COBIS, Copenhagen University North Campus</vt:lpstr>
      <vt:lpstr>Journey to deliver the world’s leading facility for research using neutrons</vt:lpstr>
      <vt:lpstr>PowerPoint Presentation</vt:lpstr>
      <vt:lpstr>Project planning strategy</vt:lpstr>
      <vt:lpstr>Neutron Facilities </vt:lpstr>
      <vt:lpstr>Vision, Mission and Values</vt:lpstr>
      <vt:lpstr>Neutron Facilities </vt:lpstr>
      <vt:lpstr>E-buildings E02 Beamline NMX</vt:lpstr>
      <vt:lpstr>E03/E04 labs interior works</vt:lpstr>
      <vt:lpstr>E04  interior works – fan room</vt:lpstr>
      <vt:lpstr>Klystron Gallery Racks, waveguide support systems, klystrons</vt:lpstr>
      <vt:lpstr>Klystron Gallery Coldbox</vt:lpstr>
      <vt:lpstr>ESS Campus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 status  16th Meeting of  ESS council</dc:title>
  <dc:creator>John Womersley</dc:creator>
  <cp:lastModifiedBy>John Womersley</cp:lastModifiedBy>
  <cp:revision>12</cp:revision>
  <dcterms:created xsi:type="dcterms:W3CDTF">2019-06-13T14:02:47Z</dcterms:created>
  <dcterms:modified xsi:type="dcterms:W3CDTF">2019-06-14T06:54:52Z</dcterms:modified>
</cp:coreProperties>
</file>