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90"/>
  </p:normalViewPr>
  <p:slideViewPr>
    <p:cSldViewPr snapToGrid="0" snapToObjects="1">
      <p:cViewPr varScale="1">
        <p:scale>
          <a:sx n="105" d="100"/>
          <a:sy n="105" d="100"/>
        </p:scale>
        <p:origin x="3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91349-9091-FF4D-84E2-C90D12702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74AED-DFB9-6740-BEB7-D59F62699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9DE4-3921-BC4E-B611-A2707799F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BDF20-307C-AF4F-9090-B529622E9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AC450-009A-CE4B-881D-C8EE60D5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95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C5524-02AE-BC42-BD2A-7FB09EB3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5A18AC-3D57-1045-83D3-77ABC3243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8E0BF-47B8-694D-ADDD-25CEA7E4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90BCA-726E-724F-812B-73EED34F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594D4-D297-A34B-8A70-01562DEC4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58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F28A88-2C73-DD4A-987A-E6A9133169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046BE3-703B-674E-B7CF-1DDC3D200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4B801-F3BA-DA4E-82B3-335ED8AE5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8E5CF-6182-984C-A876-DB165220B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EC83E-BB31-934B-8114-D9FF82AE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75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5ECFB-AC4F-7945-A89F-9EA4E1688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1D6AF-952E-B34B-A489-0A6C1AEC2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EF6F3-2253-224C-90D3-F7C5B9C7B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AE0B4-AE38-F54D-8F3C-BD5E2CE3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C6D7C-EB54-B24C-A03F-72AE1428E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99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04D9E-CBC0-2F47-9A29-BC7E7E003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38FF-46E3-1644-A51F-FB33C9D91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E119B-7A1E-5B44-9AC2-0BC62351F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E7EC2-E665-2E4E-B391-805FD4601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26EA9-5F71-0943-8822-D4F66C1DC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14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C0A3B-DD89-CC4D-8719-6BB670F84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ED9FB-A45F-E34D-8B83-95FABD98F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3DC34-DC8B-964C-88FA-E4BA56779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09296-7DF7-B24D-BAF3-653063E0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B659E-84A3-C244-98F9-E45221413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61BFB-13E6-B740-A429-41E265D25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15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6C26-6610-BA47-85B8-4B492BAC5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BC28D-8A3B-BF44-BBB5-B260F8787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DCC08-B444-AC49-AE4A-FC4E213AE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EA7979-7736-6E4F-8C72-1EDB441CD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ADCB4-87EA-9241-A311-F85A74908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8E6915-D627-D44D-ACF1-1957A2BD3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805232-D549-AD42-BCCA-34ECFC30A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5A0150-C450-574A-9203-09C41B61C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67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30E5B-4CA8-CA49-8451-C644C9EC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DDBBDB-4135-2944-9DC2-DECF8E6E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F090A-CD02-754D-BBBE-C9226A7A5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1A6CB2-45EC-5E4E-A587-F4BBEB20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85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FF20F2-7F3D-BF48-A3AB-4DB20AD6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CD87AC-605A-D34A-A6EC-E84B39BA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B966A-762B-6D44-920C-7161631D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13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2455C-38BF-D049-A58E-4AA8B14AD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7635-85BF-EF41-9197-A4889C62A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0ECB9-509A-4C42-B1A1-182898B76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B8EBE-6CCE-724F-BF78-C02BEA367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756E3-0256-9548-9B64-3BCA1E7E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CBEB9-1558-3F47-9DD3-3DF06135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09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E8768-A31E-AE4B-8EF9-B6FDD36B7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178F3A-57F5-9748-A0A7-338D03150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D26ED-9613-3443-B50C-0AFE8F4D7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ED997-5FB8-244F-83F9-833E0FD4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570503-DD88-314B-BF14-002384BB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28356-6E22-274C-B472-007045D3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85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30EEB0-05C5-1943-9154-97D777752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3C6B8-F944-D24C-9FC0-8C0A6A388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38636-8F9D-9C47-8131-8B47DCDBC3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9B4F7-5866-784A-AC82-224B88B02899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A3A81-D9F8-A74B-95A0-8ACF9F9E3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532A6-DF7F-D743-B35A-0C8C6151A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C2651-53DE-3D4E-B189-5EA0AE9AF1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5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49E41-92F4-4047-90D2-1DB8A8B549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Git procedures revisited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E325B-9D2A-E643-94C5-155DB9A3B9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27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796D-48F8-5843-B7CD-E648E7423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procedures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F4563-0F29-AC4C-94F4-6C4DA2509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Branches, release tags</a:t>
            </a:r>
          </a:p>
          <a:p>
            <a:pPr lvl="1"/>
            <a:r>
              <a:rPr lang="en-GB" dirty="0"/>
              <a:t>master</a:t>
            </a:r>
          </a:p>
          <a:p>
            <a:pPr lvl="2"/>
            <a:r>
              <a:rPr lang="en-GB" dirty="0"/>
              <a:t>Holds all commits except backward incompatible changes to current release series</a:t>
            </a:r>
          </a:p>
          <a:p>
            <a:pPr lvl="2"/>
            <a:r>
              <a:rPr lang="en-GB" dirty="0"/>
              <a:t>A tag on master signifies a release (or release candidate)</a:t>
            </a:r>
          </a:p>
          <a:p>
            <a:pPr lvl="1"/>
            <a:r>
              <a:rPr lang="en-GB" dirty="0"/>
              <a:t>next</a:t>
            </a:r>
          </a:p>
          <a:p>
            <a:pPr lvl="2"/>
            <a:r>
              <a:rPr lang="en-GB" dirty="0"/>
              <a:t>Branch to be merged into master before next major release series</a:t>
            </a:r>
          </a:p>
          <a:p>
            <a:pPr lvl="2"/>
            <a:r>
              <a:rPr lang="en-GB" dirty="0"/>
              <a:t>Holds all commits including any backward incompatible commits to current major release series </a:t>
            </a:r>
          </a:p>
          <a:p>
            <a:pPr lvl="1"/>
            <a:r>
              <a:rPr lang="en-GB" dirty="0"/>
              <a:t>Semi-short-lived development branches for collaborative development</a:t>
            </a:r>
          </a:p>
        </p:txBody>
      </p:sp>
    </p:spTree>
    <p:extLst>
      <p:ext uri="{BB962C8B-B14F-4D97-AF65-F5344CB8AC3E}">
        <p14:creationId xmlns:p14="http://schemas.microsoft.com/office/powerpoint/2010/main" val="899606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6D62F-57D3-6F4B-8B97-31957BFA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84" y="178547"/>
            <a:ext cx="10515600" cy="1325563"/>
          </a:xfrm>
        </p:spPr>
        <p:txBody>
          <a:bodyPr/>
          <a:lstStyle/>
          <a:p>
            <a:r>
              <a:rPr lang="en-GB" dirty="0"/>
              <a:t>Possible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52BAE-C120-8F40-8221-7628AF92A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984" y="1596871"/>
            <a:ext cx="6416040" cy="435133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Next branch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Only create at the moment there actually are backward incompatible changes</a:t>
            </a:r>
          </a:p>
          <a:p>
            <a:pPr lvl="1"/>
            <a:r>
              <a:rPr lang="en-GB" dirty="0"/>
              <a:t>Only actually makes sense at that point</a:t>
            </a:r>
          </a:p>
          <a:p>
            <a:pPr lvl="1"/>
            <a:r>
              <a:rPr lang="en-GB" dirty="0"/>
              <a:t>Have been “dragging” along next branch since we went to Git in order to gain experience and practice procedures handling the next branch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Release branches?</a:t>
            </a:r>
          </a:p>
          <a:p>
            <a:pPr lvl="1"/>
            <a:r>
              <a:rPr lang="en-GB" dirty="0"/>
              <a:t>Instead of tagging on master, </a:t>
            </a:r>
            <a:r>
              <a:rPr lang="en-GB" dirty="0">
                <a:solidFill>
                  <a:srgbClr val="00B050"/>
                </a:solidFill>
              </a:rPr>
              <a:t>create a release branch </a:t>
            </a:r>
            <a:r>
              <a:rPr lang="en-GB" dirty="0"/>
              <a:t>that will hold release candidates and final release tag</a:t>
            </a:r>
          </a:p>
          <a:p>
            <a:pPr lvl="1"/>
            <a:r>
              <a:rPr lang="en-GB" dirty="0"/>
              <a:t>Will require </a:t>
            </a:r>
            <a:r>
              <a:rPr lang="en-GB" dirty="0" err="1">
                <a:solidFill>
                  <a:srgbClr val="00B050"/>
                </a:solidFill>
              </a:rPr>
              <a:t>cherrypicking</a:t>
            </a:r>
            <a:r>
              <a:rPr lang="en-GB" dirty="0">
                <a:solidFill>
                  <a:srgbClr val="00B050"/>
                </a:solidFill>
              </a:rPr>
              <a:t> from master </a:t>
            </a:r>
            <a:r>
              <a:rPr lang="en-GB" dirty="0"/>
              <a:t>in the period between the release branch is created and the final release is tagged. </a:t>
            </a:r>
          </a:p>
          <a:p>
            <a:pPr lvl="1"/>
            <a:r>
              <a:rPr lang="en-GB" dirty="0" err="1"/>
              <a:t>Cherrypicking</a:t>
            </a:r>
            <a:r>
              <a:rPr lang="en-GB" dirty="0"/>
              <a:t> can be made “automatic” in a similar way as we have today – using a label to activate the </a:t>
            </a:r>
            <a:r>
              <a:rPr lang="en-GB" dirty="0" err="1"/>
              <a:t>arcbot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Will be a </a:t>
            </a:r>
            <a:r>
              <a:rPr lang="en-GB" dirty="0">
                <a:solidFill>
                  <a:srgbClr val="00B050"/>
                </a:solidFill>
              </a:rPr>
              <a:t>”cactus” model </a:t>
            </a:r>
            <a:r>
              <a:rPr lang="en-GB" dirty="0"/>
              <a:t>– release branches are never merged back into master. </a:t>
            </a:r>
          </a:p>
          <a:p>
            <a:pPr lvl="1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9FB9F5-131E-E747-B5FE-D6CF780E2D8A}"/>
              </a:ext>
            </a:extLst>
          </p:cNvPr>
          <p:cNvSpPr txBox="1"/>
          <p:nvPr/>
        </p:nvSpPr>
        <p:spPr>
          <a:xfrm rot="5400000">
            <a:off x="7105488" y="2314883"/>
            <a:ext cx="1189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tag-6.1.0</a:t>
            </a:r>
            <a:r>
              <a:rPr lang="en-GB" dirty="0">
                <a:solidFill>
                  <a:srgbClr val="FF0000"/>
                </a:solidFill>
              </a:rPr>
              <a:t>rc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28579B3-CCB6-5948-99E0-FF36FA006E83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6779964" y="4413419"/>
            <a:ext cx="4351314" cy="6096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1066BD-7B7C-D24E-80C6-F9A1456B229A}"/>
              </a:ext>
            </a:extLst>
          </p:cNvPr>
          <p:cNvCxnSpPr>
            <a:cxnSpLocks/>
          </p:cNvCxnSpPr>
          <p:nvPr/>
        </p:nvCxnSpPr>
        <p:spPr>
          <a:xfrm flipV="1">
            <a:off x="7170108" y="3531596"/>
            <a:ext cx="377952" cy="9549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8A0F47-A91E-2547-A3BC-3057F1D7F3E4}"/>
              </a:ext>
            </a:extLst>
          </p:cNvPr>
          <p:cNvCxnSpPr/>
          <p:nvPr/>
        </p:nvCxnSpPr>
        <p:spPr>
          <a:xfrm>
            <a:off x="7548060" y="3531596"/>
            <a:ext cx="11704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3BE8CF05-ECC9-A74D-8BA0-F338DDB59917}"/>
              </a:ext>
            </a:extLst>
          </p:cNvPr>
          <p:cNvSpPr/>
          <p:nvPr/>
        </p:nvSpPr>
        <p:spPr>
          <a:xfrm>
            <a:off x="7657788" y="3474636"/>
            <a:ext cx="97536" cy="9353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382AB7E-8B75-5D43-A7D9-B63977784089}"/>
              </a:ext>
            </a:extLst>
          </p:cNvPr>
          <p:cNvSpPr/>
          <p:nvPr/>
        </p:nvSpPr>
        <p:spPr>
          <a:xfrm>
            <a:off x="7602924" y="4427612"/>
            <a:ext cx="97536" cy="9353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3D642BA-89E1-2F4C-8817-009D8180B3B3}"/>
              </a:ext>
            </a:extLst>
          </p:cNvPr>
          <p:cNvSpPr/>
          <p:nvPr/>
        </p:nvSpPr>
        <p:spPr>
          <a:xfrm>
            <a:off x="8035740" y="4413419"/>
            <a:ext cx="97536" cy="9353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89E7E-C657-0748-AD2E-4B77744D9054}"/>
              </a:ext>
            </a:extLst>
          </p:cNvPr>
          <p:cNvSpPr/>
          <p:nvPr/>
        </p:nvSpPr>
        <p:spPr>
          <a:xfrm>
            <a:off x="8328348" y="4403229"/>
            <a:ext cx="97536" cy="9353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67B4F3A-0C37-F947-8424-B1E70477EB9E}"/>
              </a:ext>
            </a:extLst>
          </p:cNvPr>
          <p:cNvSpPr/>
          <p:nvPr/>
        </p:nvSpPr>
        <p:spPr>
          <a:xfrm>
            <a:off x="8145468" y="3481654"/>
            <a:ext cx="97536" cy="9353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2BAEDC5-CD19-8C4D-80CB-54F99A34719A}"/>
              </a:ext>
            </a:extLst>
          </p:cNvPr>
          <p:cNvSpPr/>
          <p:nvPr/>
        </p:nvSpPr>
        <p:spPr>
          <a:xfrm>
            <a:off x="8425884" y="3472635"/>
            <a:ext cx="97536" cy="9353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70526-9443-7B44-9073-6A8F47F28F46}"/>
              </a:ext>
            </a:extLst>
          </p:cNvPr>
          <p:cNvCxnSpPr>
            <a:cxnSpLocks/>
          </p:cNvCxnSpPr>
          <p:nvPr/>
        </p:nvCxnSpPr>
        <p:spPr>
          <a:xfrm flipV="1">
            <a:off x="8084508" y="3611765"/>
            <a:ext cx="109728" cy="781274"/>
          </a:xfrm>
          <a:prstGeom prst="line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entagon 18">
            <a:extLst>
              <a:ext uri="{FF2B5EF4-FFF2-40B4-BE49-F238E27FC236}">
                <a16:creationId xmlns:a16="http://schemas.microsoft.com/office/drawing/2014/main" id="{8AEC9DB5-588E-934D-864C-381B77829864}"/>
              </a:ext>
            </a:extLst>
          </p:cNvPr>
          <p:cNvSpPr/>
          <p:nvPr/>
        </p:nvSpPr>
        <p:spPr>
          <a:xfrm rot="5400000">
            <a:off x="8313633" y="3179125"/>
            <a:ext cx="317465" cy="179832"/>
          </a:xfrm>
          <a:prstGeom prst="homePlate">
            <a:avLst/>
          </a:prstGeom>
          <a:solidFill>
            <a:schemeClr val="accent1">
              <a:alpha val="8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Pentagon 19">
            <a:extLst>
              <a:ext uri="{FF2B5EF4-FFF2-40B4-BE49-F238E27FC236}">
                <a16:creationId xmlns:a16="http://schemas.microsoft.com/office/drawing/2014/main" id="{48163C87-7EE1-EE41-A016-89C0DF89E847}"/>
              </a:ext>
            </a:extLst>
          </p:cNvPr>
          <p:cNvSpPr/>
          <p:nvPr/>
        </p:nvSpPr>
        <p:spPr>
          <a:xfrm rot="5400000">
            <a:off x="7541727" y="3156223"/>
            <a:ext cx="317465" cy="179832"/>
          </a:xfrm>
          <a:prstGeom prst="homePlate">
            <a:avLst/>
          </a:prstGeom>
          <a:solidFill>
            <a:schemeClr val="accent1">
              <a:alpha val="8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79813FE-9534-F840-AB86-FC6658E91019}"/>
              </a:ext>
            </a:extLst>
          </p:cNvPr>
          <p:cNvCxnSpPr>
            <a:cxnSpLocks/>
          </p:cNvCxnSpPr>
          <p:nvPr/>
        </p:nvCxnSpPr>
        <p:spPr>
          <a:xfrm flipV="1">
            <a:off x="8358828" y="3581285"/>
            <a:ext cx="109728" cy="781274"/>
          </a:xfrm>
          <a:prstGeom prst="line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C19BD84-E9F1-B740-8BDD-D64FD9A10BE0}"/>
              </a:ext>
            </a:extLst>
          </p:cNvPr>
          <p:cNvSpPr txBox="1"/>
          <p:nvPr/>
        </p:nvSpPr>
        <p:spPr>
          <a:xfrm>
            <a:off x="11131278" y="4228753"/>
            <a:ext cx="836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master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03E508-6465-3448-A510-A72B21962121}"/>
              </a:ext>
            </a:extLst>
          </p:cNvPr>
          <p:cNvSpPr txBox="1"/>
          <p:nvPr/>
        </p:nvSpPr>
        <p:spPr>
          <a:xfrm>
            <a:off x="8835840" y="3334736"/>
            <a:ext cx="1421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branch6.1.0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A5217B-4867-3447-AE1F-6A501D0417C5}"/>
              </a:ext>
            </a:extLst>
          </p:cNvPr>
          <p:cNvSpPr txBox="1"/>
          <p:nvPr/>
        </p:nvSpPr>
        <p:spPr>
          <a:xfrm rot="5400000">
            <a:off x="7960853" y="2438759"/>
            <a:ext cx="101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tag-6.1.0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E14D2B-FE02-0048-942D-CF59E7A4D5EE}"/>
              </a:ext>
            </a:extLst>
          </p:cNvPr>
          <p:cNvSpPr txBox="1"/>
          <p:nvPr/>
        </p:nvSpPr>
        <p:spPr>
          <a:xfrm>
            <a:off x="7777803" y="3843597"/>
            <a:ext cx="1162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cherrypick</a:t>
            </a:r>
            <a:endParaRPr lang="en-GB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DE2C641-7056-BB43-BEA5-3BD2294ABE0B}"/>
              </a:ext>
            </a:extLst>
          </p:cNvPr>
          <p:cNvCxnSpPr>
            <a:cxnSpLocks/>
          </p:cNvCxnSpPr>
          <p:nvPr/>
        </p:nvCxnSpPr>
        <p:spPr>
          <a:xfrm flipH="1" flipV="1">
            <a:off x="8677725" y="4477492"/>
            <a:ext cx="552831" cy="9030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6B9FE7F-E01F-0443-B43B-8E6D63996E5D}"/>
              </a:ext>
            </a:extLst>
          </p:cNvPr>
          <p:cNvCxnSpPr/>
          <p:nvPr/>
        </p:nvCxnSpPr>
        <p:spPr>
          <a:xfrm>
            <a:off x="9230556" y="5380590"/>
            <a:ext cx="11704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740AF00-951F-9F42-8F85-1F39C278CB13}"/>
              </a:ext>
            </a:extLst>
          </p:cNvPr>
          <p:cNvSpPr txBox="1"/>
          <p:nvPr/>
        </p:nvSpPr>
        <p:spPr>
          <a:xfrm>
            <a:off x="9546786" y="5534694"/>
            <a:ext cx="595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next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0E26622-BE91-2D41-A7AB-0C5294C7BD2A}"/>
              </a:ext>
            </a:extLst>
          </p:cNvPr>
          <p:cNvCxnSpPr>
            <a:cxnSpLocks/>
          </p:cNvCxnSpPr>
          <p:nvPr/>
        </p:nvCxnSpPr>
        <p:spPr>
          <a:xfrm flipV="1">
            <a:off x="10400988" y="4422500"/>
            <a:ext cx="472596" cy="94589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861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99F86-331A-C142-A6A2-A10F3D5E1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Merge and commit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4AB4B-031F-384D-B5DC-5405C8FC7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Have allowed direct commits to master to change minor things like README-files, </a:t>
            </a:r>
            <a:r>
              <a:rPr lang="en-GB" dirty="0" err="1"/>
              <a:t>arc.conf.reference</a:t>
            </a:r>
            <a:r>
              <a:rPr lang="en-GB" dirty="0"/>
              <a:t> etc</a:t>
            </a:r>
          </a:p>
          <a:p>
            <a:r>
              <a:rPr lang="en-GB" dirty="0"/>
              <a:t>Creates a bit of a mess since the changes are then not automatically  copied to next branch</a:t>
            </a:r>
          </a:p>
          <a:p>
            <a:pPr lvl="1"/>
            <a:r>
              <a:rPr lang="en-GB" dirty="0"/>
              <a:t>Subsequent merge requests of development branch to the next branch will include the “forgotten” commits</a:t>
            </a:r>
          </a:p>
          <a:p>
            <a:r>
              <a:rPr lang="en-GB" dirty="0"/>
              <a:t>Also not so clean for automatic creation of release notes – as labelling is not included etc</a:t>
            </a:r>
          </a:p>
          <a:p>
            <a:r>
              <a:rPr lang="en-GB" dirty="0">
                <a:solidFill>
                  <a:srgbClr val="00B050"/>
                </a:solidFill>
              </a:rPr>
              <a:t>Suggestion: Always require merge requests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69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283</Words>
  <Application>Microsoft Macintosh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Git procedures revisited</vt:lpstr>
      <vt:lpstr>Our procedures so far</vt:lpstr>
      <vt:lpstr>Possible changes</vt:lpstr>
      <vt:lpstr>Merge and commit policy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</dc:title>
  <dc:creator>Maiken Pedersen</dc:creator>
  <cp:lastModifiedBy>Maiken Pedersen</cp:lastModifiedBy>
  <cp:revision>12</cp:revision>
  <dcterms:created xsi:type="dcterms:W3CDTF">2019-06-11T05:58:18Z</dcterms:created>
  <dcterms:modified xsi:type="dcterms:W3CDTF">2019-06-11T19:51:47Z</dcterms:modified>
</cp:coreProperties>
</file>