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7.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6" r:id="rId2"/>
  </p:sldMasterIdLst>
  <p:notesMasterIdLst>
    <p:notesMasterId r:id="rId39"/>
  </p:notesMasterIdLst>
  <p:handoutMasterIdLst>
    <p:handoutMasterId r:id="rId40"/>
  </p:handoutMasterIdLst>
  <p:sldIdLst>
    <p:sldId id="406" r:id="rId3"/>
    <p:sldId id="480" r:id="rId4"/>
    <p:sldId id="481" r:id="rId5"/>
    <p:sldId id="482" r:id="rId6"/>
    <p:sldId id="492" r:id="rId7"/>
    <p:sldId id="506" r:id="rId8"/>
    <p:sldId id="509" r:id="rId9"/>
    <p:sldId id="507" r:id="rId10"/>
    <p:sldId id="486" r:id="rId11"/>
    <p:sldId id="490" r:id="rId12"/>
    <p:sldId id="487" r:id="rId13"/>
    <p:sldId id="513" r:id="rId14"/>
    <p:sldId id="508" r:id="rId15"/>
    <p:sldId id="488" r:id="rId16"/>
    <p:sldId id="510" r:id="rId17"/>
    <p:sldId id="489" r:id="rId18"/>
    <p:sldId id="497" r:id="rId19"/>
    <p:sldId id="496" r:id="rId20"/>
    <p:sldId id="484" r:id="rId21"/>
    <p:sldId id="498" r:id="rId22"/>
    <p:sldId id="501" r:id="rId23"/>
    <p:sldId id="499" r:id="rId24"/>
    <p:sldId id="500" r:id="rId25"/>
    <p:sldId id="494" r:id="rId26"/>
    <p:sldId id="495" r:id="rId27"/>
    <p:sldId id="502" r:id="rId28"/>
    <p:sldId id="504" r:id="rId29"/>
    <p:sldId id="505" r:id="rId30"/>
    <p:sldId id="493" r:id="rId31"/>
    <p:sldId id="485" r:id="rId32"/>
    <p:sldId id="511" r:id="rId33"/>
    <p:sldId id="516" r:id="rId34"/>
    <p:sldId id="512" r:id="rId35"/>
    <p:sldId id="514" r:id="rId36"/>
    <p:sldId id="515" r:id="rId37"/>
    <p:sldId id="491" r:id="rId38"/>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4">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e Sertore" initials="DS" lastIdx="1" clrIdx="0">
    <p:extLst/>
  </p:cmAuthor>
  <p:cmAuthor id="2" name="JINFANG CHEN" initials="J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4" autoAdjust="0"/>
    <p:restoredTop sz="80000" autoAdjust="0"/>
  </p:normalViewPr>
  <p:slideViewPr>
    <p:cSldViewPr snapToGrid="0" snapToObjects="1">
      <p:cViewPr varScale="1">
        <p:scale>
          <a:sx n="162" d="100"/>
          <a:sy n="162" d="100"/>
        </p:scale>
        <p:origin x="-384" y="-120"/>
      </p:cViewPr>
      <p:guideLst>
        <p:guide orient="horz" pos="2160"/>
        <p:guide pos="2880"/>
      </p:guideLst>
    </p:cSldViewPr>
  </p:slideViewPr>
  <p:outlineViewPr>
    <p:cViewPr>
      <p:scale>
        <a:sx n="33" d="100"/>
        <a:sy n="33" d="100"/>
      </p:scale>
      <p:origin x="0" y="260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2" d="100"/>
          <a:sy n="92" d="100"/>
        </p:scale>
        <p:origin x="-3688" y="-104"/>
      </p:cViewPr>
      <p:guideLst>
        <p:guide orient="horz" pos="2904"/>
        <p:guide pos="2184"/>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6" Type="http://schemas.openxmlformats.org/officeDocument/2006/relationships/image" Target="../media/image24.wmf"/><Relationship Id="rId1" Type="http://schemas.openxmlformats.org/officeDocument/2006/relationships/image" Target="../media/image19.wmf"/><Relationship Id="rId2"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0375"/>
          </a:xfrm>
          <a:prstGeom prst="rect">
            <a:avLst/>
          </a:prstGeom>
        </p:spPr>
        <p:txBody>
          <a:bodyPr vert="horz" lIns="91440" tIns="45720" rIns="91440" bIns="45720" rtlCol="0"/>
          <a:lstStyle>
            <a:lvl1pPr algn="r">
              <a:defRPr sz="1200"/>
            </a:lvl1pPr>
          </a:lstStyle>
          <a:p>
            <a:fld id="{8E2A9B9F-F34A-7E4B-AD07-064B955DADE8}" type="datetimeFigureOut">
              <a:rPr lang="en-US" smtClean="0"/>
              <a:t>17/12/18</a:t>
            </a:fld>
            <a:endParaRPr lang="en-US"/>
          </a:p>
        </p:txBody>
      </p:sp>
      <p:sp>
        <p:nvSpPr>
          <p:cNvPr id="4" name="Footer Placeholder 3"/>
          <p:cNvSpPr>
            <a:spLocks noGrp="1"/>
          </p:cNvSpPr>
          <p:nvPr>
            <p:ph type="ftr" sz="quarter" idx="2"/>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8"/>
            <a:ext cx="3005138" cy="460375"/>
          </a:xfrm>
          <a:prstGeom prst="rect">
            <a:avLst/>
          </a:prstGeom>
        </p:spPr>
        <p:txBody>
          <a:bodyPr vert="horz" lIns="91440" tIns="45720" rIns="91440" bIns="45720" rtlCol="0" anchor="b"/>
          <a:lstStyle>
            <a:lvl1pPr algn="r">
              <a:defRPr sz="1200"/>
            </a:lvl1pPr>
          </a:lstStyle>
          <a:p>
            <a:fld id="{4395793A-D5E0-DF47-8CEC-435A72BA1C79}" type="slidenum">
              <a:rPr lang="en-US" smtClean="0"/>
              <a:t>‹#›</a:t>
            </a:fld>
            <a:endParaRPr lang="en-US"/>
          </a:p>
        </p:txBody>
      </p:sp>
    </p:spTree>
    <p:extLst>
      <p:ext uri="{BB962C8B-B14F-4D97-AF65-F5344CB8AC3E}">
        <p14:creationId xmlns:p14="http://schemas.microsoft.com/office/powerpoint/2010/main" val="1391661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6497D682-3B0B-4B1A-89C1-A6E67FDD3EBB}" type="datetimeFigureOut">
              <a:rPr lang="en-US" smtClean="0"/>
              <a:t>17/12/18</a:t>
            </a:fld>
            <a:endParaRPr lang="en-US"/>
          </a:p>
        </p:txBody>
      </p:sp>
      <p:sp>
        <p:nvSpPr>
          <p:cNvPr id="4" name="Segnaposto immagine diapositiva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49A81885-2056-4285-A303-902826E81954}" type="slidenum">
              <a:rPr lang="en-US" smtClean="0"/>
              <a:t>‹#›</a:t>
            </a:fld>
            <a:endParaRPr lang="en-US"/>
          </a:p>
        </p:txBody>
      </p:sp>
    </p:spTree>
    <p:extLst>
      <p:ext uri="{BB962C8B-B14F-4D97-AF65-F5344CB8AC3E}">
        <p14:creationId xmlns:p14="http://schemas.microsoft.com/office/powerpoint/2010/main" val="96471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49A81885-2056-4285-A303-902826E81954}" type="slidenum">
              <a:rPr lang="en-US" smtClean="0"/>
              <a:t>1</a:t>
            </a:fld>
            <a:endParaRPr lang="en-US"/>
          </a:p>
        </p:txBody>
      </p:sp>
    </p:spTree>
    <p:extLst>
      <p:ext uri="{BB962C8B-B14F-4D97-AF65-F5344CB8AC3E}">
        <p14:creationId xmlns:p14="http://schemas.microsoft.com/office/powerpoint/2010/main" val="2814880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ltLang="en-US" sz="1200" dirty="0" smtClean="0"/>
              <a:t>The beam is inside the “</a:t>
            </a:r>
            <a:r>
              <a:rPr lang="en-US" altLang="en-US" sz="1200" b="1" dirty="0" smtClean="0"/>
              <a:t>drift tubes</a:t>
            </a:r>
            <a:r>
              <a:rPr lang="en-US" altLang="en-US" sz="1200" dirty="0" smtClean="0"/>
              <a:t>” when the electric field is decelerating. </a:t>
            </a:r>
            <a:r>
              <a:rPr lang="en-US" sz="1200" dirty="0" smtClean="0">
                <a:sym typeface="Symbol"/>
              </a:rPr>
              <a:t>The </a:t>
            </a:r>
            <a:r>
              <a:rPr lang="en-US" sz="1200" b="1" dirty="0" smtClean="0">
                <a:sym typeface="Symbol"/>
              </a:rPr>
              <a:t>electric field </a:t>
            </a:r>
            <a:r>
              <a:rPr lang="en-US" sz="1200" dirty="0" smtClean="0">
                <a:sym typeface="Symbol"/>
              </a:rPr>
              <a:t>is concentrated between gaps;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In order to be synchronous with the accelerating field at each gap the </a:t>
            </a:r>
            <a:r>
              <a:rPr lang="en-US" sz="1200" b="1" dirty="0" smtClean="0"/>
              <a:t>length of the n-</a:t>
            </a:r>
            <a:r>
              <a:rPr lang="en-US" sz="1200" b="1" dirty="0" err="1" smtClean="0"/>
              <a:t>th</a:t>
            </a:r>
            <a:r>
              <a:rPr lang="en-US" sz="1200" b="1" dirty="0" smtClean="0"/>
              <a:t> drift tube </a:t>
            </a:r>
            <a:r>
              <a:rPr lang="en-US" sz="1200" dirty="0" smtClean="0"/>
              <a:t>L</a:t>
            </a:r>
            <a:r>
              <a:rPr lang="en-US" sz="1200" baseline="-25000" dirty="0" smtClean="0"/>
              <a:t>n  </a:t>
            </a:r>
            <a:r>
              <a:rPr lang="en-US" sz="1200" dirty="0" smtClean="0"/>
              <a:t>is related to particle velocity relative to speed of light  and </a:t>
            </a:r>
            <a:r>
              <a:rPr lang="en-US" sz="1200" dirty="0" err="1" smtClean="0"/>
              <a:t>rf</a:t>
            </a:r>
            <a:r>
              <a:rPr lang="en-US" sz="1200" dirty="0" smtClean="0"/>
              <a:t> wavelength</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It is illustrated that passing of particle through gap voltages</a:t>
            </a:r>
            <a:r>
              <a:rPr lang="en-US" sz="1200" baseline="0" dirty="0" smtClean="0"/>
              <a:t> lead to continuous increase in energy and velocity of particle. Energy increase is linear but velocity increase is not linear and it will get saturate.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ym typeface="Symbol"/>
            </a:endParaRPr>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11</a:t>
            </a:fld>
            <a:endParaRPr lang="en-US"/>
          </a:p>
        </p:txBody>
      </p:sp>
    </p:spTree>
    <p:extLst>
      <p:ext uri="{BB962C8B-B14F-4D97-AF65-F5344CB8AC3E}">
        <p14:creationId xmlns:p14="http://schemas.microsoft.com/office/powerpoint/2010/main" val="2637139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low beta beams we use DTLs, but for beams which their beta is bigger than 0.5 it is not efficient to use DTLs and we need to start using cavities suitable for higher beta beams.</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12</a:t>
            </a:fld>
            <a:endParaRPr lang="en-US"/>
          </a:p>
        </p:txBody>
      </p:sp>
    </p:spTree>
    <p:extLst>
      <p:ext uri="{BB962C8B-B14F-4D97-AF65-F5344CB8AC3E}">
        <p14:creationId xmlns:p14="http://schemas.microsoft.com/office/powerpoint/2010/main" val="767164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Cavities can be build of copper (operated in room temperature) and </a:t>
            </a:r>
            <a:r>
              <a:rPr lang="en-US" dirty="0" err="1" smtClean="0"/>
              <a:t>Nb</a:t>
            </a:r>
            <a:r>
              <a:rPr lang="en-US" dirty="0" smtClean="0"/>
              <a:t> (operated in 2K)</a:t>
            </a:r>
          </a:p>
        </p:txBody>
      </p:sp>
      <p:sp>
        <p:nvSpPr>
          <p:cNvPr id="4" name="Slide Number Placeholder 3"/>
          <p:cNvSpPr>
            <a:spLocks noGrp="1"/>
          </p:cNvSpPr>
          <p:nvPr>
            <p:ph type="sldNum" sz="quarter" idx="10"/>
          </p:nvPr>
        </p:nvSpPr>
        <p:spPr/>
        <p:txBody>
          <a:bodyPr/>
          <a:lstStyle/>
          <a:p>
            <a:fld id="{49A81885-2056-4285-A303-902826E81954}" type="slidenum">
              <a:rPr lang="en-US" smtClean="0"/>
              <a:t>13</a:t>
            </a:fld>
            <a:endParaRPr lang="en-US"/>
          </a:p>
        </p:txBody>
      </p:sp>
    </p:spTree>
    <p:extLst>
      <p:ext uri="{BB962C8B-B14F-4D97-AF65-F5344CB8AC3E}">
        <p14:creationId xmlns:p14="http://schemas.microsoft.com/office/powerpoint/2010/main" val="256313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start my PhD there was an other PhD student in electrical</a:t>
            </a:r>
            <a:r>
              <a:rPr lang="en-US" baseline="0" dirty="0" smtClean="0"/>
              <a:t> &amp; </a:t>
            </a:r>
            <a:r>
              <a:rPr lang="en-US" dirty="0" smtClean="0"/>
              <a:t>IT</a:t>
            </a:r>
            <a:r>
              <a:rPr lang="en-US" baseline="0" dirty="0" smtClean="0"/>
              <a:t> department who did his PhD in a similar subject to my PhD. His work was done in collaboration with the CEA (French in-kind contributor) and my PhD is in collaboration with INFN-LASA. Reason for this repeat was because CEA finished cryomodule design and MB and HB elliptical cavities and also fabrication of some prototypes they declared ESS that their share of in-kind contribution by fabrication of cryomodule sets of ESS will be done. If they were supposed to be responsible for series production of MB and HB cavities it will not be apart of their in-kind contribution. So ESS gave MB cavity project to INFN-LASA other in-kind contributor and INFN decision was not to use CEA design and I hired as a PhD student to work with them. Also 2 PhD topics are similar but performed job is not similar.</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18</a:t>
            </a:fld>
            <a:endParaRPr lang="en-US"/>
          </a:p>
        </p:txBody>
      </p:sp>
    </p:spTree>
    <p:extLst>
      <p:ext uri="{BB962C8B-B14F-4D97-AF65-F5344CB8AC3E}">
        <p14:creationId xmlns:p14="http://schemas.microsoft.com/office/powerpoint/2010/main" val="38639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In Linac we don’t use single cell cavities but instead we use multi cell cavities. In this we will  have a system composed of</a:t>
            </a:r>
            <a:r>
              <a:rPr lang="en-US" baseline="0" dirty="0" smtClean="0"/>
              <a:t> n coupled oscillating cavities which will be more efficient (occupying space, reduced number of coupler and LLRF) in comparison to a single cell cavity.</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In</a:t>
            </a:r>
            <a:r>
              <a:rPr lang="en-US" baseline="0" dirty="0" smtClean="0"/>
              <a:t> case of MB cavity design philosophy there are 3 main issues to consider: ESS specs – compatibility with CEA cryomodule – practical considerations related to better cavity performance (such as cell to cell coupling factor, lower surface peak E-field, spherical geometry in equator to limit </a:t>
            </a:r>
            <a:r>
              <a:rPr lang="en-US" baseline="0" dirty="0" err="1" smtClean="0"/>
              <a:t>multipacting</a:t>
            </a:r>
            <a:r>
              <a:rPr lang="en-US" baseline="0" dirty="0" smtClean="0"/>
              <a:t> and avoid side wall angle less than 6 degree to have balance between E-peak and H-peak and chemical treatment considerations.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19</a:t>
            </a:fld>
            <a:endParaRPr lang="en-US"/>
          </a:p>
        </p:txBody>
      </p:sp>
    </p:spTree>
    <p:extLst>
      <p:ext uri="{BB962C8B-B14F-4D97-AF65-F5344CB8AC3E}">
        <p14:creationId xmlns:p14="http://schemas.microsoft.com/office/powerpoint/2010/main" val="949196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err="1" smtClean="0"/>
              <a:t>Riris</a:t>
            </a:r>
            <a:r>
              <a:rPr lang="it-IT" sz="1400" b="1" dirty="0" smtClean="0"/>
              <a:t> </a:t>
            </a:r>
            <a:r>
              <a:rPr lang="it-IT" dirty="0" smtClean="0"/>
              <a:t>= 5 cm, </a:t>
            </a:r>
            <a:r>
              <a:rPr lang="it-IT" dirty="0" err="1" smtClean="0"/>
              <a:t>this</a:t>
            </a:r>
            <a:r>
              <a:rPr lang="it-IT" dirty="0" smtClean="0"/>
              <a:t> large </a:t>
            </a:r>
            <a:r>
              <a:rPr lang="it-IT" dirty="0" err="1" smtClean="0"/>
              <a:t>Riris</a:t>
            </a:r>
            <a:r>
              <a:rPr lang="it-IT" dirty="0" smtClean="0"/>
              <a:t> </a:t>
            </a:r>
            <a:r>
              <a:rPr lang="it-IT" dirty="0" err="1" smtClean="0"/>
              <a:t>gives</a:t>
            </a:r>
            <a:r>
              <a:rPr lang="it-IT" dirty="0" smtClean="0"/>
              <a:t> </a:t>
            </a:r>
            <a:r>
              <a:rPr lang="it-IT" dirty="0" err="1" smtClean="0"/>
              <a:t>us</a:t>
            </a:r>
            <a:r>
              <a:rPr lang="it-IT" dirty="0" smtClean="0"/>
              <a:t> a large k, </a:t>
            </a:r>
            <a:r>
              <a:rPr lang="it-IT" dirty="0" err="1" smtClean="0"/>
              <a:t>hence</a:t>
            </a:r>
            <a:r>
              <a:rPr lang="it-IT" dirty="0" smtClean="0"/>
              <a:t> large </a:t>
            </a:r>
            <a:r>
              <a:rPr lang="it-IT" dirty="0" err="1" smtClean="0"/>
              <a:t>modes</a:t>
            </a:r>
            <a:r>
              <a:rPr lang="it-IT" dirty="0" smtClean="0"/>
              <a:t> </a:t>
            </a:r>
            <a:r>
              <a:rPr lang="it-IT" dirty="0" err="1" smtClean="0"/>
              <a:t>seperation</a:t>
            </a:r>
            <a:r>
              <a:rPr lang="it-IT" dirty="0" smtClean="0"/>
              <a:t> (+30%), </a:t>
            </a:r>
            <a:r>
              <a:rPr lang="it-IT" dirty="0" err="1" smtClean="0"/>
              <a:t>also</a:t>
            </a:r>
            <a:r>
              <a:rPr lang="it-IT" dirty="0" smtClean="0"/>
              <a:t> a </a:t>
            </a:r>
            <a:r>
              <a:rPr lang="it-IT" dirty="0" err="1" smtClean="0"/>
              <a:t>better</a:t>
            </a:r>
            <a:r>
              <a:rPr lang="it-IT" dirty="0" smtClean="0"/>
              <a:t> </a:t>
            </a:r>
            <a:r>
              <a:rPr lang="it-IT" dirty="0" err="1" smtClean="0"/>
              <a:t>coupling</a:t>
            </a:r>
            <a:r>
              <a:rPr lang="it-IT" dirty="0" smtClean="0"/>
              <a:t> of </a:t>
            </a:r>
            <a:r>
              <a:rPr lang="it-IT" dirty="0" err="1" smtClean="0"/>
              <a:t>HOMs</a:t>
            </a:r>
            <a:r>
              <a:rPr lang="it-IT" dirty="0" smtClean="0"/>
              <a:t> to the </a:t>
            </a:r>
            <a:r>
              <a:rPr lang="it-IT" dirty="0" err="1" smtClean="0"/>
              <a:t>outer</a:t>
            </a:r>
            <a:r>
              <a:rPr lang="it-IT" dirty="0" smtClean="0"/>
              <a:t> </a:t>
            </a:r>
            <a:r>
              <a:rPr lang="it-IT" dirty="0" err="1" smtClean="0"/>
              <a:t>cells</a:t>
            </a:r>
            <a:r>
              <a:rPr lang="it-IT"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Iris </a:t>
            </a:r>
            <a:r>
              <a:rPr lang="it-IT" dirty="0" err="1" smtClean="0"/>
              <a:t>ellipse</a:t>
            </a:r>
            <a:r>
              <a:rPr lang="it-IT" dirty="0" smtClean="0"/>
              <a:t> ratio </a:t>
            </a:r>
            <a:r>
              <a:rPr lang="it-IT" b="1" dirty="0" err="1" smtClean="0"/>
              <a:t>r</a:t>
            </a:r>
            <a:r>
              <a:rPr lang="it-IT" dirty="0" smtClean="0"/>
              <a:t> </a:t>
            </a:r>
            <a:r>
              <a:rPr lang="it-IT" dirty="0" err="1" smtClean="0"/>
              <a:t>is</a:t>
            </a:r>
            <a:r>
              <a:rPr lang="it-IT" dirty="0" smtClean="0"/>
              <a:t> </a:t>
            </a:r>
            <a:r>
              <a:rPr lang="it-IT" dirty="0" err="1" smtClean="0"/>
              <a:t>chose</a:t>
            </a:r>
            <a:r>
              <a:rPr lang="en-US" altLang="zh-CN" dirty="0" smtClean="0"/>
              <a:t>n</a:t>
            </a:r>
            <a:r>
              <a:rPr lang="it-IT" dirty="0" smtClean="0"/>
              <a:t> to </a:t>
            </a:r>
            <a:r>
              <a:rPr lang="it-IT" dirty="0" err="1" smtClean="0"/>
              <a:t>have</a:t>
            </a:r>
            <a:r>
              <a:rPr lang="it-IT" dirty="0" smtClean="0"/>
              <a:t> a minimum </a:t>
            </a:r>
            <a:r>
              <a:rPr lang="it-IT" dirty="0" err="1" smtClean="0"/>
              <a:t>Epeak</a:t>
            </a:r>
            <a:r>
              <a:rPr lang="it-IT" dirty="0" smtClean="0"/>
              <a:t>, </a:t>
            </a:r>
            <a:r>
              <a:rPr lang="en-US" altLang="zh-CN" dirty="0" smtClean="0"/>
              <a:t>and </a:t>
            </a:r>
            <a:r>
              <a:rPr lang="it-IT" dirty="0" err="1" smtClean="0"/>
              <a:t>also</a:t>
            </a:r>
            <a:r>
              <a:rPr lang="it-IT" dirty="0" smtClean="0"/>
              <a:t> a </a:t>
            </a:r>
            <a:r>
              <a:rPr lang="it-IT" dirty="0" err="1" smtClean="0"/>
              <a:t>larger</a:t>
            </a:r>
            <a:r>
              <a:rPr lang="it-IT" dirty="0" smtClean="0"/>
              <a:t> k</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L and D are </a:t>
            </a:r>
            <a:r>
              <a:rPr lang="it-IT" dirty="0" err="1" smtClean="0"/>
              <a:t>designed</a:t>
            </a:r>
            <a:r>
              <a:rPr lang="it-IT" dirty="0" smtClean="0"/>
              <a:t> </a:t>
            </a:r>
            <a:r>
              <a:rPr lang="it-IT" dirty="0" err="1" smtClean="0"/>
              <a:t>considering</a:t>
            </a:r>
            <a:r>
              <a:rPr lang="it-IT" dirty="0" smtClean="0"/>
              <a:t> </a:t>
            </a:r>
            <a:r>
              <a:rPr lang="it-IT" dirty="0" err="1" smtClean="0"/>
              <a:t>frequency</a:t>
            </a:r>
            <a:endParaRPr lang="en-US" dirty="0" smtClean="0"/>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20</a:t>
            </a:fld>
            <a:endParaRPr lang="en-US"/>
          </a:p>
        </p:txBody>
      </p:sp>
    </p:spTree>
    <p:extLst>
      <p:ext uri="{BB962C8B-B14F-4D97-AF65-F5344CB8AC3E}">
        <p14:creationId xmlns:p14="http://schemas.microsoft.com/office/powerpoint/2010/main" val="3816567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When a point-like particle of charge, q traverses a cavity at the speed of light, a voltage is induced according to the fundamental theorem of beam loading, The voltage induced is given by;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latin typeface="Times New Roman"/>
                <a:cs typeface="Times New Roman"/>
              </a:rPr>
              <a:t>HOMs in SC cavities are often very long lived (high Q) and can easily be trapped within a cavity.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smtClean="0">
                <a:solidFill>
                  <a:schemeClr val="tx1"/>
                </a:solidFill>
                <a:latin typeface="+mn-lt"/>
                <a:ea typeface="+mn-ea"/>
                <a:cs typeface="+mn-cs"/>
              </a:rPr>
              <a:t>Transverse modes can deflect the beam from its reference orbit and causes instable beam motion, transverse </a:t>
            </a:r>
            <a:r>
              <a:rPr lang="en-US" sz="1200" b="0" i="0" u="none" strike="noStrike" kern="1200" baseline="0" dirty="0" err="1" smtClean="0">
                <a:solidFill>
                  <a:schemeClr val="tx1"/>
                </a:solidFill>
                <a:latin typeface="+mn-lt"/>
                <a:ea typeface="+mn-ea"/>
                <a:cs typeface="+mn-cs"/>
              </a:rPr>
              <a:t>emittance</a:t>
            </a:r>
            <a:r>
              <a:rPr lang="en-US" sz="1200" b="0" i="0" u="none" strike="noStrike" kern="1200" baseline="0" dirty="0" smtClean="0">
                <a:solidFill>
                  <a:schemeClr val="tx1"/>
                </a:solidFill>
                <a:latin typeface="+mn-lt"/>
                <a:ea typeface="+mn-ea"/>
                <a:cs typeface="+mn-cs"/>
              </a:rPr>
              <a:t> growth or even beam loss -- Monopole HOMs can lead to energy spread, timing/phase errors also monopole HOM causes longitudinal </a:t>
            </a:r>
            <a:r>
              <a:rPr lang="en-US" sz="1200" b="0" i="0" u="none" strike="noStrike" kern="1200" baseline="0" dirty="0" err="1" smtClean="0">
                <a:solidFill>
                  <a:schemeClr val="tx1"/>
                </a:solidFill>
                <a:latin typeface="+mn-lt"/>
                <a:ea typeface="+mn-ea"/>
                <a:cs typeface="+mn-cs"/>
              </a:rPr>
              <a:t>emittance</a:t>
            </a:r>
            <a:r>
              <a:rPr lang="en-US" sz="1200" b="0" i="0" u="none" strike="noStrike" kern="1200" baseline="0" dirty="0" smtClean="0">
                <a:solidFill>
                  <a:schemeClr val="tx1"/>
                </a:solidFill>
                <a:latin typeface="+mn-lt"/>
                <a:ea typeface="+mn-ea"/>
                <a:cs typeface="+mn-cs"/>
              </a:rPr>
              <a:t> growth or instability --  </a:t>
            </a:r>
            <a:r>
              <a:rPr lang="en-US" sz="1400" b="0" i="0" u="none" strike="noStrike" kern="1200" baseline="0" dirty="0" smtClean="0">
                <a:solidFill>
                  <a:schemeClr val="tx1"/>
                </a:solidFill>
                <a:latin typeface="+mn-lt"/>
                <a:ea typeface="+mn-ea"/>
                <a:cs typeface="+mn-cs"/>
              </a:rPr>
              <a:t>HOMs (dominantly monopole modes) also cause extra losses in cavity walls </a:t>
            </a:r>
            <a:r>
              <a:rPr lang="en-US" sz="1200" b="0" i="0" u="none" strike="noStrike" kern="1200" baseline="0" dirty="0" smtClean="0">
                <a:solidFill>
                  <a:schemeClr val="tx1"/>
                </a:solidFill>
                <a:latin typeface="+mn-lt"/>
                <a:ea typeface="+mn-ea"/>
                <a:cs typeface="+mn-cs"/>
              </a:rPr>
              <a:t>and this is particularly </a:t>
            </a:r>
            <a:r>
              <a:rPr lang="en-US" sz="1200" b="0" i="0" u="none" strike="noStrike" kern="1200" baseline="0" dirty="0" smtClean="0">
                <a:solidFill>
                  <a:schemeClr val="tx1"/>
                </a:solidFill>
                <a:latin typeface="+mn-lt"/>
                <a:ea typeface="+mn-ea"/>
                <a:cs typeface="+mn-cs"/>
              </a:rPr>
              <a:t>crucial for SRF cavities since power is dissipated in Helium bath (every extra Watt matters)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smtClean="0">
              <a:latin typeface="Times New Roman"/>
              <a:cs typeface="Times New Roman"/>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26</a:t>
            </a:fld>
            <a:endParaRPr lang="en-US"/>
          </a:p>
        </p:txBody>
      </p:sp>
    </p:spTree>
    <p:extLst>
      <p:ext uri="{BB962C8B-B14F-4D97-AF65-F5344CB8AC3E}">
        <p14:creationId xmlns:p14="http://schemas.microsoft.com/office/powerpoint/2010/main" val="718406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b="0" i="0" u="none" strike="noStrike" kern="1200" baseline="0" dirty="0" smtClean="0">
              <a:solidFill>
                <a:schemeClr val="tx1"/>
              </a:solidFill>
              <a:latin typeface="+mn-lt"/>
              <a:ea typeface="+mn-ea"/>
              <a:cs typeface="+mn-cs"/>
            </a:endParaRPr>
          </a:p>
          <a:p>
            <a:pPr marL="171450" indent="-171450">
              <a:buFont typeface="Arial"/>
              <a:buChar char="•"/>
            </a:pP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27</a:t>
            </a:fld>
            <a:endParaRPr lang="en-US"/>
          </a:p>
        </p:txBody>
      </p:sp>
    </p:spTree>
    <p:extLst>
      <p:ext uri="{BB962C8B-B14F-4D97-AF65-F5344CB8AC3E}">
        <p14:creationId xmlns:p14="http://schemas.microsoft.com/office/powerpoint/2010/main" val="295799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a:cs typeface="Times New Roman"/>
              </a:rPr>
              <a:t>Based on a bad experience during on one of prototype cavities in confluence of HOM with a machine line I did a study to evaluate mechanical tolerances effect on HOMs </a:t>
            </a:r>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28</a:t>
            </a:fld>
            <a:endParaRPr lang="en-US"/>
          </a:p>
        </p:txBody>
      </p:sp>
    </p:spTree>
    <p:extLst>
      <p:ext uri="{BB962C8B-B14F-4D97-AF65-F5344CB8AC3E}">
        <p14:creationId xmlns:p14="http://schemas.microsoft.com/office/powerpoint/2010/main" val="2530962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RF accelerators always we speak about bunched beam</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31</a:t>
            </a:fld>
            <a:endParaRPr lang="en-US"/>
          </a:p>
        </p:txBody>
      </p:sp>
    </p:spTree>
    <p:extLst>
      <p:ext uri="{BB962C8B-B14F-4D97-AF65-F5344CB8AC3E}">
        <p14:creationId xmlns:p14="http://schemas.microsoft.com/office/powerpoint/2010/main" val="223956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 design and construction of the accelerator has largely benefited from state-of-the-art competences all over Europe. More than 20 partner laboratories in eleven European countries are contributing.</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3</a:t>
            </a:fld>
            <a:endParaRPr lang="en-US"/>
          </a:p>
        </p:txBody>
      </p:sp>
    </p:spTree>
    <p:extLst>
      <p:ext uri="{BB962C8B-B14F-4D97-AF65-F5344CB8AC3E}">
        <p14:creationId xmlns:p14="http://schemas.microsoft.com/office/powerpoint/2010/main" val="3192774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DTLs</a:t>
            </a:r>
            <a:r>
              <a:rPr lang="en-US" baseline="0" dirty="0" smtClean="0"/>
              <a:t> are only suitable for particles which beta&lt;&lt;1 and this mean that </a:t>
            </a:r>
            <a:r>
              <a:rPr lang="en-US" baseline="0" dirty="0" err="1" smtClean="0"/>
              <a:t>rf</a:t>
            </a:r>
            <a:r>
              <a:rPr lang="en-US" baseline="0" dirty="0" smtClean="0"/>
              <a:t> wavelength much bigger than gap voltage in DTL, other wise acceleration will not be efficient and drift tubes start to act like an antenna. In ESS case 350MHz correspond to 2.8 nm </a:t>
            </a:r>
            <a:r>
              <a:rPr lang="en-US" baseline="0" dirty="0" err="1" smtClean="0"/>
              <a:t>rf</a:t>
            </a:r>
            <a:r>
              <a:rPr lang="en-US" baseline="0" dirty="0" smtClean="0"/>
              <a:t> wavelength and we can not directly use </a:t>
            </a:r>
            <a:r>
              <a:rPr lang="en-US" baseline="0" dirty="0" err="1" smtClean="0"/>
              <a:t>Widero</a:t>
            </a:r>
            <a:r>
              <a:rPr lang="en-US" baseline="0" dirty="0" smtClean="0"/>
              <a:t> </a:t>
            </a:r>
            <a:r>
              <a:rPr lang="en-US" baseline="0" dirty="0" err="1" smtClean="0"/>
              <a:t>linac</a:t>
            </a:r>
            <a:r>
              <a:rPr lang="en-US" baseline="0" dirty="0" smtClean="0"/>
              <a:t>. To solve this problem we need to use </a:t>
            </a:r>
            <a:r>
              <a:rPr lang="en-US" baseline="0" dirty="0" err="1" smtClean="0"/>
              <a:t>rf</a:t>
            </a:r>
            <a:r>
              <a:rPr lang="en-US" baseline="0" dirty="0" smtClean="0"/>
              <a:t> cavities instead of schematics similar to dc accelerators for acceleration. In this wave we inject an RF EM wave inside the cavity, field will oscillate inside the cavity and will be confined inside the </a:t>
            </a:r>
            <a:r>
              <a:rPr lang="en-US" baseline="0" dirty="0" err="1" smtClean="0"/>
              <a:t>metalic</a:t>
            </a:r>
            <a:r>
              <a:rPr lang="en-US" baseline="0" dirty="0" smtClean="0"/>
              <a:t> box of cavity.</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33</a:t>
            </a:fld>
            <a:endParaRPr lang="en-US"/>
          </a:p>
        </p:txBody>
      </p:sp>
    </p:spTree>
    <p:extLst>
      <p:ext uri="{BB962C8B-B14F-4D97-AF65-F5344CB8AC3E}">
        <p14:creationId xmlns:p14="http://schemas.microsoft.com/office/powerpoint/2010/main" val="1236915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34</a:t>
            </a:fld>
            <a:endParaRPr lang="en-US"/>
          </a:p>
        </p:txBody>
      </p:sp>
    </p:spTree>
    <p:extLst>
      <p:ext uri="{BB962C8B-B14F-4D97-AF65-F5344CB8AC3E}">
        <p14:creationId xmlns:p14="http://schemas.microsoft.com/office/powerpoint/2010/main" val="674259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35</a:t>
            </a:fld>
            <a:endParaRPr lang="en-US"/>
          </a:p>
        </p:txBody>
      </p:sp>
    </p:spTree>
    <p:extLst>
      <p:ext uri="{BB962C8B-B14F-4D97-AF65-F5344CB8AC3E}">
        <p14:creationId xmlns:p14="http://schemas.microsoft.com/office/powerpoint/2010/main" val="33432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Times New Roman"/>
                <a:cs typeface="Times New Roman"/>
              </a:rPr>
              <a:t>Electromagnetic waves are stopped by metallic parts - Neutrons can show details of plastic elements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36</a:t>
            </a:fld>
            <a:endParaRPr lang="en-US"/>
          </a:p>
        </p:txBody>
      </p:sp>
    </p:spTree>
    <p:extLst>
      <p:ext uri="{BB962C8B-B14F-4D97-AF65-F5344CB8AC3E}">
        <p14:creationId xmlns:p14="http://schemas.microsoft.com/office/powerpoint/2010/main" val="355312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The proton </a:t>
            </a:r>
            <a:r>
              <a:rPr lang="en-US" sz="1200" kern="1200" dirty="0" err="1" smtClean="0">
                <a:solidFill>
                  <a:schemeClr val="tx1"/>
                </a:solidFill>
                <a:effectLst/>
                <a:latin typeface="+mn-lt"/>
                <a:ea typeface="+mn-ea"/>
                <a:cs typeface="+mn-cs"/>
              </a:rPr>
              <a:t>linac</a:t>
            </a:r>
            <a:r>
              <a:rPr lang="en-US" sz="1200" kern="1200" dirty="0" smtClean="0">
                <a:solidFill>
                  <a:schemeClr val="tx1"/>
                </a:solidFill>
                <a:effectLst/>
                <a:latin typeface="+mn-lt"/>
                <a:ea typeface="+mn-ea"/>
                <a:cs typeface="+mn-cs"/>
              </a:rPr>
              <a:t> is designed for high power and high reliability and uses mainly superconducting cavities.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RFQ) followed by a DTL section accelerate the ions supplied by the ion source up to a kinetic energy of 90MeV.</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ryogenic installation provides the cooling power required to keep the superconducting cavities at a temperature of 2 K. Water cooling is used for the normal conducting structures and all high power equipment (klystrons, RF loads, modulators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4</a:t>
            </a:fld>
            <a:endParaRPr lang="en-US"/>
          </a:p>
        </p:txBody>
      </p:sp>
    </p:spTree>
    <p:extLst>
      <p:ext uri="{BB962C8B-B14F-4D97-AF65-F5344CB8AC3E}">
        <p14:creationId xmlns:p14="http://schemas.microsoft.com/office/powerpoint/2010/main" val="108932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solidFill>
                  <a:schemeClr val="tx1">
                    <a:lumMod val="65000"/>
                    <a:lumOff val="35000"/>
                  </a:schemeClr>
                </a:solidFill>
              </a:rPr>
              <a:t>ESS is well into construction and progressing according to plan towards first beam for science 2023.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solidFill>
                  <a:schemeClr val="tx1">
                    <a:lumMod val="65000"/>
                    <a:lumOff val="35000"/>
                  </a:schemeClr>
                </a:solidFill>
              </a:rPr>
              <a:t>In this presentation I will concentrate</a:t>
            </a:r>
            <a:r>
              <a:rPr lang="en-US" sz="1200" u="none" baseline="0" dirty="0" smtClean="0">
                <a:solidFill>
                  <a:schemeClr val="tx1">
                    <a:lumMod val="65000"/>
                    <a:lumOff val="35000"/>
                  </a:schemeClr>
                </a:solidFill>
              </a:rPr>
              <a:t> on the </a:t>
            </a:r>
            <a:r>
              <a:rPr lang="en-US" sz="1200" u="none" baseline="0" dirty="0" err="1" smtClean="0">
                <a:solidFill>
                  <a:schemeClr val="tx1">
                    <a:lumMod val="65000"/>
                    <a:lumOff val="35000"/>
                  </a:schemeClr>
                </a:solidFill>
              </a:rPr>
              <a:t>linac</a:t>
            </a:r>
            <a:r>
              <a:rPr lang="en-US" sz="1200" u="none" baseline="0" dirty="0" smtClean="0">
                <a:solidFill>
                  <a:schemeClr val="tx1">
                    <a:lumMod val="65000"/>
                    <a:lumOff val="35000"/>
                  </a:schemeClr>
                </a:solidFill>
              </a:rPr>
              <a:t> section</a:t>
            </a:r>
            <a:endParaRPr lang="en-US" sz="1200" u="none" dirty="0" smtClean="0">
              <a:solidFill>
                <a:schemeClr val="tx1">
                  <a:lumMod val="65000"/>
                  <a:lumOff val="35000"/>
                </a:schemeClr>
              </a:solidFill>
            </a:endParaRPr>
          </a:p>
          <a:p>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5</a:t>
            </a:fld>
            <a:endParaRPr lang="en-US"/>
          </a:p>
        </p:txBody>
      </p:sp>
    </p:spTree>
    <p:extLst>
      <p:ext uri="{BB962C8B-B14F-4D97-AF65-F5344CB8AC3E}">
        <p14:creationId xmlns:p14="http://schemas.microsoft.com/office/powerpoint/2010/main" val="239839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Linac or linear accelerator is a system that allows to accelerate charged particles</a:t>
            </a:r>
            <a:r>
              <a:rPr lang="en-US" baseline="0" dirty="0" smtClean="0"/>
              <a:t> through a linear trajectory by electromagnetic fields.</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6</a:t>
            </a:fld>
            <a:endParaRPr lang="en-US"/>
          </a:p>
        </p:txBody>
      </p:sp>
    </p:spTree>
    <p:extLst>
      <p:ext uri="{BB962C8B-B14F-4D97-AF65-F5344CB8AC3E}">
        <p14:creationId xmlns:p14="http://schemas.microsoft.com/office/powerpoint/2010/main" val="63941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In order to accelerate a charged particle through a linear line we need some specific technologies. First of all we need a source to create desired charged particles such as electrons or protons, devices to increase energy of our particles and devices to focus particles and not let our beam to blow up because of forces like space charge.</a:t>
            </a:r>
            <a:r>
              <a:rPr lang="en-US" dirty="0" smtClean="0">
                <a:effectLst/>
              </a:rPr>
              <a:t> </a:t>
            </a:r>
          </a:p>
          <a:p>
            <a:pPr marL="171450" indent="-171450">
              <a:buFont typeface="Arial"/>
              <a:buChar char="•"/>
            </a:pPr>
            <a:r>
              <a:rPr lang="en-US" sz="1200" kern="1200" dirty="0" smtClean="0">
                <a:solidFill>
                  <a:schemeClr val="tx1"/>
                </a:solidFill>
                <a:effectLst/>
                <a:latin typeface="+mn-lt"/>
                <a:ea typeface="+mn-ea"/>
                <a:cs typeface="+mn-cs"/>
              </a:rPr>
              <a:t>In a Linac in addition to accelerating (cavity) and magnetic structure there are many other components and parts which are quite essential which are illustrated here and are power supply, vacuum, diagnostic, control and cryogenic system (if we include SC cavities in Linac).</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7</a:t>
            </a:fld>
            <a:endParaRPr lang="en-US"/>
          </a:p>
        </p:txBody>
      </p:sp>
    </p:spTree>
    <p:extLst>
      <p:ext uri="{BB962C8B-B14F-4D97-AF65-F5344CB8AC3E}">
        <p14:creationId xmlns:p14="http://schemas.microsoft.com/office/powerpoint/2010/main" val="8610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a:t>
            </a:r>
            <a:r>
              <a:rPr lang="en-US" baseline="0" dirty="0" smtClean="0"/>
              <a:t> basic equation that describes the acceleration/bending/focusing process is the Lorentz force. Particles are accelerated through E-field and are bended and focused through magnetic field. So based on Lorentz force in order increase momentum it is enough to put several gap voltages in the way of particle pass.</a:t>
            </a:r>
          </a:p>
          <a:p>
            <a:pPr marL="171450" indent="-171450">
              <a:buFont typeface="Arial"/>
              <a:buChar char="•"/>
            </a:pPr>
            <a:r>
              <a:rPr lang="en-US" baseline="0" dirty="0" smtClean="0"/>
              <a:t>Considering relativistic factors for particle velocity and energy and also this equation which relate particle total energy to particle momentum and rest energy and performance some math we can explain beta as a function of particle kinetic energy. As it is illustrated there is a huge difference between electron and proton in this diagram and it is because of big difference in electron and proton mass.</a:t>
            </a:r>
          </a:p>
          <a:p>
            <a:pPr marL="171450" indent="-171450">
              <a:buFont typeface="Arial"/>
              <a:buChar char="•"/>
            </a:pPr>
            <a:r>
              <a:rPr lang="en-US" dirty="0" smtClean="0"/>
              <a:t>It</a:t>
            </a:r>
            <a:r>
              <a:rPr lang="en-US" baseline="0" dirty="0" smtClean="0"/>
              <a:t> is illustrated in the table that an electron and proton reach light velocity by 1.1 MeV and 2000 MeV respectively. So for electron after 1.1 MeV it is reached light velocity and by repeating same gap voltage we can increase particle energy by keeping the synchronization. But in case of proton this synchronization happen after 2 </a:t>
            </a:r>
            <a:r>
              <a:rPr lang="en-US" baseline="0" dirty="0" err="1" smtClean="0"/>
              <a:t>GeV</a:t>
            </a:r>
            <a:r>
              <a:rPr lang="en-US" baseline="0" dirty="0" smtClean="0"/>
              <a:t> and after that we can repeat accelerating structures.</a:t>
            </a:r>
          </a:p>
          <a:p>
            <a:pPr marL="171450" indent="-171450">
              <a:buFont typeface="Arial"/>
              <a:buChar char="•"/>
            </a:pPr>
            <a:r>
              <a:rPr lang="en-US" baseline="0" dirty="0" smtClean="0"/>
              <a:t>We use different accelerators to increase acceleration efficiency.</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8</a:t>
            </a:fld>
            <a:endParaRPr lang="en-US"/>
          </a:p>
        </p:txBody>
      </p:sp>
    </p:spTree>
    <p:extLst>
      <p:ext uri="{BB962C8B-B14F-4D97-AF65-F5344CB8AC3E}">
        <p14:creationId xmlns:p14="http://schemas.microsoft.com/office/powerpoint/2010/main" val="4159007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dirty="0" smtClean="0"/>
              <a:t>Basic principle: create a plasma and optimize its conditions (heating, confinement and loss mechanisms) to produce the desired ion type. Remove ions from the plasma via an aperture and a strong electric field.</a:t>
            </a:r>
            <a:r>
              <a:rPr lang="en-US" sz="1200" b="0" baseline="0" dirty="0" smtClean="0"/>
              <a:t> </a:t>
            </a:r>
            <a:r>
              <a:rPr lang="en-US" sz="1200" dirty="0" smtClean="0">
                <a:latin typeface="Times New Roman"/>
                <a:cs typeface="Times New Roman"/>
              </a:rPr>
              <a:t>Diagram of microwave-discharge ion source ( MDIS) and LEBT</a:t>
            </a:r>
          </a:p>
          <a:p>
            <a:r>
              <a:rPr lang="en-US" sz="1200" b="0" i="0" u="none" strike="noStrike" kern="1200" baseline="0" dirty="0" smtClean="0">
                <a:solidFill>
                  <a:schemeClr val="tx1"/>
                </a:solidFill>
                <a:latin typeface="+mn-lt"/>
                <a:ea typeface="+mn-ea"/>
                <a:cs typeface="+mn-cs"/>
              </a:rPr>
              <a:t>The LEBT matches the ion source beam to the RFQ. It incorporates a chopper system that removes low quality head and tail of the beam, a multi-blade iris to reduce the current and a suite of beam diagnostics that measure the beam properties.</a:t>
            </a: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9</a:t>
            </a:fld>
            <a:endParaRPr lang="en-US"/>
          </a:p>
        </p:txBody>
      </p:sp>
    </p:spTree>
    <p:extLst>
      <p:ext uri="{BB962C8B-B14F-4D97-AF65-F5344CB8AC3E}">
        <p14:creationId xmlns:p14="http://schemas.microsoft.com/office/powerpoint/2010/main" val="420661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i="0" u="none" strike="noStrike" kern="1200" baseline="0" dirty="0" smtClean="0">
                <a:solidFill>
                  <a:schemeClr val="tx1"/>
                </a:solidFill>
                <a:latin typeface="+mn-lt"/>
                <a:ea typeface="+mn-ea"/>
                <a:cs typeface="+mn-cs"/>
              </a:rPr>
              <a:t>The Radio Frequency </a:t>
            </a:r>
            <a:r>
              <a:rPr lang="en-US" sz="1200" b="0" i="0" u="none" strike="noStrike" kern="1200" baseline="0" dirty="0" err="1" smtClean="0">
                <a:solidFill>
                  <a:schemeClr val="tx1"/>
                </a:solidFill>
                <a:latin typeface="+mn-lt"/>
                <a:ea typeface="+mn-ea"/>
                <a:cs typeface="+mn-cs"/>
              </a:rPr>
              <a:t>Quadrupole</a:t>
            </a:r>
            <a:r>
              <a:rPr lang="en-US" sz="1200" b="0" i="0" u="none" strike="noStrike" kern="1200" baseline="0" dirty="0" smtClean="0">
                <a:solidFill>
                  <a:schemeClr val="tx1"/>
                </a:solidFill>
                <a:latin typeface="+mn-lt"/>
                <a:ea typeface="+mn-ea"/>
                <a:cs typeface="+mn-cs"/>
              </a:rPr>
              <a:t> is a linear accelerator which focuses, bunches and accelerates a continuous beam of protons with high efficiency and preserving the </a:t>
            </a:r>
            <a:r>
              <a:rPr lang="en-US" sz="1200" b="0" i="0" u="none" strike="noStrike" kern="1200" baseline="0" dirty="0" err="1" smtClean="0">
                <a:solidFill>
                  <a:schemeClr val="tx1"/>
                </a:solidFill>
                <a:latin typeface="+mn-lt"/>
                <a:ea typeface="+mn-ea"/>
                <a:cs typeface="+mn-cs"/>
              </a:rPr>
              <a:t>emittance</a:t>
            </a:r>
            <a:r>
              <a:rPr lang="en-US" sz="1200" b="0" i="0" u="none" strike="noStrike" kern="1200" baseline="0" dirty="0" smtClean="0">
                <a:solidFill>
                  <a:schemeClr val="tx1"/>
                </a:solidFill>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The resonating mode of the cavity (between the four electrodes) is a </a:t>
            </a:r>
            <a:r>
              <a:rPr lang="en-US" sz="1200" b="1" dirty="0" smtClean="0"/>
              <a:t>focusing mode</a:t>
            </a:r>
            <a:r>
              <a:rPr lang="en-US" sz="1200" dirty="0" smtClean="0"/>
              <a:t>: </a:t>
            </a:r>
            <a:r>
              <a:rPr lang="en-US" sz="1200" b="1" dirty="0" err="1" smtClean="0"/>
              <a:t>Quadrupole</a:t>
            </a:r>
            <a:r>
              <a:rPr lang="en-US" sz="1200" b="1" dirty="0" smtClean="0"/>
              <a:t> mode (TE</a:t>
            </a:r>
            <a:r>
              <a:rPr lang="en-US" sz="1200" b="1" baseline="-25000" dirty="0" smtClean="0"/>
              <a:t>210</a:t>
            </a:r>
            <a:r>
              <a:rPr lang="en-US" sz="1200" b="1" dirty="0" smtClean="0"/>
              <a:t>)</a:t>
            </a:r>
            <a:r>
              <a:rPr lang="en-US" sz="1200" dirty="0" smtClean="0"/>
              <a:t>. The alternating voltage on the electrodes produces an </a:t>
            </a:r>
            <a:r>
              <a:rPr lang="en-US" sz="1200" b="1" dirty="0" smtClean="0"/>
              <a:t>alternating focusing channel</a:t>
            </a:r>
            <a:r>
              <a:rPr lang="en-US" sz="1200" dirty="0" smtClean="0"/>
              <a:t> with the period of the RF (</a:t>
            </a:r>
            <a:r>
              <a:rPr lang="en-US" sz="1200" b="1" dirty="0" smtClean="0"/>
              <a:t>electric focusing </a:t>
            </a:r>
            <a:r>
              <a:rPr lang="en-US" sz="1200" dirty="0" smtClean="0"/>
              <a:t>does not depend on the velocity and is ideal at low </a:t>
            </a:r>
            <a:r>
              <a:rPr lang="en-US" sz="1200" dirty="0" smtClean="0">
                <a:sym typeface="Symbol"/>
              </a:rPr>
              <a:t></a:t>
            </a:r>
            <a:r>
              <a:rPr lang="en-US" sz="1200" dirty="0" smtClean="0"/>
              <a:t>)</a:t>
            </a:r>
            <a:r>
              <a:rPr lang="en-US" sz="1200" baseline="0" dirty="0" smtClean="0"/>
              <a:t> - </a:t>
            </a:r>
            <a:r>
              <a:rPr lang="en-US" sz="1200" b="1" kern="1200" dirty="0" smtClean="0">
                <a:solidFill>
                  <a:schemeClr val="tx1"/>
                </a:solidFill>
                <a:effectLst/>
                <a:latin typeface="+mn-lt"/>
                <a:ea typeface="+mn-ea"/>
                <a:cs typeface="+mn-cs"/>
              </a:rPr>
              <a:t>Acceleration:</a:t>
            </a:r>
            <a:r>
              <a:rPr lang="en-US" sz="1200" kern="1200" dirty="0" smtClean="0">
                <a:solidFill>
                  <a:schemeClr val="tx1"/>
                </a:solidFill>
                <a:effectLst/>
                <a:latin typeface="+mn-lt"/>
                <a:ea typeface="+mn-ea"/>
                <a:cs typeface="+mn-cs"/>
              </a:rPr>
              <a:t> The vanes have a longitudinal modulation with period =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RF this creates a longitudinal component of the electric field that accelerate the beam (the modulation corresponds exactly to a series of RF gaps).</a:t>
            </a:r>
            <a:r>
              <a:rPr lang="en-US" sz="1200" kern="1200" baseline="0" dirty="0" smtClean="0">
                <a:solidFill>
                  <a:schemeClr val="tx1"/>
                </a:solidFill>
                <a:effectLst/>
                <a:latin typeface="+mn-lt"/>
                <a:ea typeface="+mn-ea"/>
                <a:cs typeface="+mn-cs"/>
              </a:rPr>
              <a:t> - </a:t>
            </a:r>
            <a:r>
              <a:rPr lang="en-US" sz="1200" b="1" kern="1200" dirty="0" smtClean="0">
                <a:solidFill>
                  <a:schemeClr val="tx1"/>
                </a:solidFill>
                <a:effectLst/>
                <a:latin typeface="+mn-lt"/>
                <a:ea typeface="+mn-ea"/>
                <a:cs typeface="+mn-cs"/>
              </a:rPr>
              <a:t>Bunching:</a:t>
            </a:r>
            <a:r>
              <a:rPr lang="en-US" sz="1200" kern="1200" dirty="0" smtClean="0">
                <a:solidFill>
                  <a:schemeClr val="tx1"/>
                </a:solidFill>
                <a:effectLst/>
                <a:latin typeface="+mn-lt"/>
                <a:ea typeface="+mn-ea"/>
                <a:cs typeface="+mn-cs"/>
              </a:rPr>
              <a:t> The modulation period (distance between maxima) can be slightly adjusted to change the phase of the beam inside the RFQ cells, and the amplitude of the modulation can be changed to change the accelerating gradient. One can start at -90</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phase (</a:t>
            </a:r>
            <a:r>
              <a:rPr lang="en-US" sz="1200" kern="1200" dirty="0" err="1" smtClean="0">
                <a:solidFill>
                  <a:schemeClr val="tx1"/>
                </a:solidFill>
                <a:effectLst/>
                <a:latin typeface="+mn-lt"/>
                <a:ea typeface="+mn-ea"/>
                <a:cs typeface="+mn-cs"/>
              </a:rPr>
              <a:t>linac</a:t>
            </a:r>
            <a:r>
              <a:rPr lang="en-US" sz="1200" kern="1200" dirty="0" smtClean="0">
                <a:solidFill>
                  <a:schemeClr val="tx1"/>
                </a:solidFill>
                <a:effectLst/>
                <a:latin typeface="+mn-lt"/>
                <a:ea typeface="+mn-ea"/>
                <a:cs typeface="+mn-cs"/>
              </a:rPr>
              <a:t>) with some bunching cells, progressively bunch the beam (adiabatic bunching channel), and only in the last cells switch on the acceleration.</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49A81885-2056-4285-A303-902826E81954}" type="slidenum">
              <a:rPr lang="en-US" smtClean="0"/>
              <a:t>10</a:t>
            </a:fld>
            <a:endParaRPr lang="en-US"/>
          </a:p>
        </p:txBody>
      </p:sp>
    </p:spTree>
    <p:extLst>
      <p:ext uri="{BB962C8B-B14F-4D97-AF65-F5344CB8AC3E}">
        <p14:creationId xmlns:p14="http://schemas.microsoft.com/office/powerpoint/2010/main" val="335281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10C9B85F-9EC2-4572-828D-E226E964403D}" type="datetime1">
              <a:rPr lang="sv-SE" smtClean="0">
                <a:solidFill>
                  <a:prstClr val="black">
                    <a:tint val="75000"/>
                  </a:prstClr>
                </a:solidFill>
                <a:latin typeface="Calibri"/>
              </a:rPr>
              <a:t>17/12/18</a:t>
            </a:fld>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a:xfrm>
            <a:off x="7836408" y="6356350"/>
            <a:ext cx="850392" cy="365125"/>
          </a:xfrm>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
        <p:nvSpPr>
          <p:cNvPr id="8" name="Footer Placeholder 3"/>
          <p:cNvSpPr txBox="1">
            <a:spLocks/>
          </p:cNvSpPr>
          <p:nvPr userDrawn="1"/>
        </p:nvSpPr>
        <p:spPr>
          <a:xfrm>
            <a:off x="2798051" y="6508750"/>
            <a:ext cx="3851192"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Lund Univ. Doktoranddagen – December 2018</a:t>
            </a:r>
          </a:p>
        </p:txBody>
      </p:sp>
    </p:spTree>
    <p:extLst>
      <p:ext uri="{BB962C8B-B14F-4D97-AF65-F5344CB8AC3E}">
        <p14:creationId xmlns:p14="http://schemas.microsoft.com/office/powerpoint/2010/main" val="1993295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a:xfrm>
            <a:off x="1424770" y="145677"/>
            <a:ext cx="6195230" cy="1143000"/>
          </a:xfrm>
        </p:spPr>
        <p:txBody>
          <a:bodyPr/>
          <a:lstStyle/>
          <a:p>
            <a:r>
              <a:rPr lang="en-GB" noProof="0" dirty="0" smtClean="0"/>
              <a:t>Click to edit Master title style</a:t>
            </a:r>
            <a:endParaRPr lang="en-GB" noProof="0"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Date Placeholder 3"/>
          <p:cNvSpPr>
            <a:spLocks noGrp="1"/>
          </p:cNvSpPr>
          <p:nvPr>
            <p:ph type="dt" sz="half" idx="10"/>
          </p:nvPr>
        </p:nvSpPr>
        <p:spPr/>
        <p:txBody>
          <a:bodyPr/>
          <a:lstStyle/>
          <a:p>
            <a:fld id="{546D1085-28E5-4B70-81D1-DE93409642F9}" type="datetime1">
              <a:rPr lang="sv-SE" smtClean="0">
                <a:solidFill>
                  <a:prstClr val="black">
                    <a:tint val="75000"/>
                  </a:prstClr>
                </a:solidFill>
                <a:latin typeface="Calibri"/>
              </a:rPr>
              <a:t>17/12/18</a:t>
            </a:fld>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a:xfrm>
            <a:off x="7955280" y="6356350"/>
            <a:ext cx="731520" cy="365125"/>
          </a:xfrm>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4553" y="381385"/>
            <a:ext cx="1092757" cy="584624"/>
          </a:xfrm>
          <a:prstGeom prst="rect">
            <a:avLst/>
          </a:prstGeom>
        </p:spPr>
      </p:pic>
      <p:sp>
        <p:nvSpPr>
          <p:cNvPr id="10" name="Footer Placeholder 3"/>
          <p:cNvSpPr txBox="1">
            <a:spLocks/>
          </p:cNvSpPr>
          <p:nvPr userDrawn="1"/>
        </p:nvSpPr>
        <p:spPr>
          <a:xfrm>
            <a:off x="2860001" y="6467454"/>
            <a:ext cx="3964766"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Lund Univ.</a:t>
            </a:r>
            <a:r>
              <a:rPr lang="en-US" baseline="0" dirty="0" smtClean="0">
                <a:solidFill>
                  <a:prstClr val="black">
                    <a:tint val="75000"/>
                  </a:prstClr>
                </a:solidFill>
              </a:rPr>
              <a:t> </a:t>
            </a:r>
            <a:r>
              <a:rPr lang="en-US" dirty="0" smtClean="0">
                <a:solidFill>
                  <a:prstClr val="black">
                    <a:tint val="75000"/>
                  </a:prstClr>
                </a:solidFill>
              </a:rPr>
              <a:t>Doktoranddagen meeting– December 2018</a:t>
            </a:r>
          </a:p>
        </p:txBody>
      </p:sp>
      <p:pic>
        <p:nvPicPr>
          <p:cNvPr id="12" name="Picture 11" descr="Screen Shot 2018-11-20 at 11.27.00.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57" y="214894"/>
            <a:ext cx="741712" cy="993287"/>
          </a:xfrm>
          <a:prstGeom prst="rect">
            <a:avLst/>
          </a:prstGeom>
        </p:spPr>
      </p:pic>
      <p:pic>
        <p:nvPicPr>
          <p:cNvPr id="11" name="Immagin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7458" y="362707"/>
            <a:ext cx="996277" cy="633994"/>
          </a:xfrm>
          <a:prstGeom prst="rect">
            <a:avLst/>
          </a:prstGeom>
        </p:spPr>
      </p:pic>
    </p:spTree>
    <p:extLst>
      <p:ext uri="{BB962C8B-B14F-4D97-AF65-F5344CB8AC3E}">
        <p14:creationId xmlns:p14="http://schemas.microsoft.com/office/powerpoint/2010/main" val="223959728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2EFBF812-67DA-448C-9CAE-CA3FF631D112}" type="datetime1">
              <a:rPr lang="sv-SE" smtClean="0">
                <a:solidFill>
                  <a:prstClr val="black">
                    <a:tint val="75000"/>
                  </a:prstClr>
                </a:solidFill>
                <a:latin typeface="Calibri"/>
              </a:rPr>
              <a:t>17/12/18</a:t>
            </a:fld>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a:xfrm>
            <a:off x="7836408" y="6356350"/>
            <a:ext cx="850392" cy="365125"/>
          </a:xfrm>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10" name="Bildobjekt 5"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4553" y="381385"/>
            <a:ext cx="1092757" cy="584624"/>
          </a:xfrm>
          <a:prstGeom prst="rect">
            <a:avLst/>
          </a:prstGeom>
        </p:spPr>
      </p:pic>
      <p:pic>
        <p:nvPicPr>
          <p:cNvPr id="11" name="Immagin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7458" y="362707"/>
            <a:ext cx="996277" cy="633994"/>
          </a:xfrm>
          <a:prstGeom prst="rect">
            <a:avLst/>
          </a:prstGeom>
        </p:spPr>
      </p:pic>
    </p:spTree>
    <p:extLst>
      <p:ext uri="{BB962C8B-B14F-4D97-AF65-F5344CB8AC3E}">
        <p14:creationId xmlns:p14="http://schemas.microsoft.com/office/powerpoint/2010/main" val="214895808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2A331870-2715-4767-9075-12594D5BF802}" type="datetime1">
              <a:rPr lang="sv-SE" smtClean="0">
                <a:solidFill>
                  <a:prstClr val="black">
                    <a:tint val="75000"/>
                  </a:prstClr>
                </a:solidFill>
                <a:latin typeface="Calibri"/>
              </a:rPr>
              <a:t>17/12/18</a:t>
            </a:fld>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a:xfrm>
            <a:off x="7818120" y="6356350"/>
            <a:ext cx="868680" cy="365125"/>
          </a:xfrm>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76071345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jpeg"/><Relationship Id="rId3"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53832F4-50B8-4399-BDDB-575A1367988B}" type="datetime1">
              <a:rPr lang="sv-SE" smtClean="0">
                <a:solidFill>
                  <a:prstClr val="black">
                    <a:tint val="75000"/>
                  </a:prstClr>
                </a:solidFill>
                <a:latin typeface="Calibri"/>
              </a:rPr>
              <a:t>17/12/18</a:t>
            </a:fld>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06318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4" descr="Undulator_final_nurh#50DE97_recht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47088" y="117475"/>
            <a:ext cx="57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w="9525">
            <a:noFill/>
            <a:miter lim="800000"/>
            <a:headEnd/>
            <a:tailEnd/>
          </a:ln>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smtClean="0">
                <a:solidFill>
                  <a:schemeClr val="bg1"/>
                </a:solidFill>
              </a:defRPr>
            </a:lvl1pPr>
          </a:lstStyle>
          <a:p>
            <a:pPr defTabSz="914400" fontAlgn="base">
              <a:spcAft>
                <a:spcPct val="0"/>
              </a:spcAft>
              <a:defRPr/>
            </a:pPr>
            <a:fld id="{A6F0860D-1C4C-436F-A9DF-8C6E81561F99}" type="slidenum">
              <a:rPr lang="en-GB">
                <a:solidFill>
                  <a:srgbClr val="FFFFFF"/>
                </a:solidFill>
              </a:rPr>
              <a:pPr defTabSz="914400" fontAlgn="base">
                <a:spcAft>
                  <a:spcPct val="0"/>
                </a:spcAft>
                <a:defRPr/>
              </a:pPr>
              <a:t>‹#›</a:t>
            </a:fld>
            <a:endParaRPr lang="en-GB">
              <a:solidFill>
                <a:srgbClr val="FFFFFF"/>
              </a:solidFill>
            </a:endParaRPr>
          </a:p>
        </p:txBody>
      </p:sp>
      <p:sp>
        <p:nvSpPr>
          <p:cNvPr id="1144" name="Line 120"/>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defTabSz="914400" fontAlgn="base">
              <a:spcBef>
                <a:spcPct val="20000"/>
              </a:spcBef>
              <a:spcAft>
                <a:spcPct val="0"/>
              </a:spcAft>
              <a:buClr>
                <a:srgbClr val="F8B323"/>
              </a:buClr>
              <a:buFont typeface="Wingdings" pitchFamily="2" charset="2"/>
              <a:buChar char="n"/>
              <a:defRPr/>
            </a:pPr>
            <a:endParaRPr lang="en-US" sz="900">
              <a:solidFill>
                <a:srgbClr val="261748"/>
              </a:solidFill>
            </a:endParaRPr>
          </a:p>
        </p:txBody>
      </p:sp>
      <p:sp>
        <p:nvSpPr>
          <p:cNvPr id="1146" name="Rectangle 122"/>
          <p:cNvSpPr>
            <a:spLocks noChangeArrowheads="1"/>
          </p:cNvSpPr>
          <p:nvPr userDrawn="1"/>
        </p:nvSpPr>
        <p:spPr bwMode="auto">
          <a:xfrm>
            <a:off x="1093788" y="114300"/>
            <a:ext cx="7283450" cy="915988"/>
          </a:xfrm>
          <a:prstGeom prst="rect">
            <a:avLst/>
          </a:prstGeom>
          <a:solidFill>
            <a:schemeClr val="hlink"/>
          </a:solidFill>
          <a:ln w="9525">
            <a:noFill/>
            <a:miter lim="800000"/>
            <a:headEnd/>
            <a:tailEnd/>
          </a:ln>
        </p:spPr>
        <p:txBody>
          <a:bodyPr wrap="none" anchor="ctr"/>
          <a:lstStyle/>
          <a:p>
            <a:pPr algn="ctr" defTabSz="914400" eaLnBrk="0" fontAlgn="base" hangingPunct="0">
              <a:spcBef>
                <a:spcPct val="0"/>
              </a:spcBef>
              <a:spcAft>
                <a:spcPct val="0"/>
              </a:spcAft>
              <a:defRPr/>
            </a:pPr>
            <a:endParaRPr lang="en-GB" sz="2400">
              <a:solidFill>
                <a:srgbClr val="261748"/>
              </a:solidFill>
            </a:endParaRPr>
          </a:p>
        </p:txBody>
      </p:sp>
      <p:pic>
        <p:nvPicPr>
          <p:cNvPr id="1031" name="Picture 127" descr="logo-XFEL_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7475" y="114300"/>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30"/>
          <p:cNvSpPr>
            <a:spLocks noGrp="1" noChangeArrowheads="1"/>
          </p:cNvSpPr>
          <p:nvPr>
            <p:ph type="title"/>
          </p:nvPr>
        </p:nvSpPr>
        <p:spPr bwMode="auto">
          <a:xfrm>
            <a:off x="1093788" y="541338"/>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smtClean="0"/>
              <a:t>Slide title: Don’t edit here!</a:t>
            </a:r>
          </a:p>
        </p:txBody>
      </p:sp>
      <p:sp>
        <p:nvSpPr>
          <p:cNvPr id="1033"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dirty="0" smtClean="0"/>
              <a:t>text format – don’t edit!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159" name="Text Box 135"/>
          <p:cNvSpPr txBox="1">
            <a:spLocks noChangeArrowheads="1"/>
          </p:cNvSpPr>
          <p:nvPr userDrawn="1"/>
        </p:nvSpPr>
        <p:spPr bwMode="auto">
          <a:xfrm>
            <a:off x="117475" y="6537325"/>
            <a:ext cx="8847013" cy="246221"/>
          </a:xfrm>
          <a:prstGeom prst="rect">
            <a:avLst/>
          </a:prstGeom>
          <a:noFill/>
          <a:ln w="9525">
            <a:noFill/>
            <a:miter lim="800000"/>
            <a:headEnd/>
            <a:tailEnd/>
          </a:ln>
        </p:spPr>
        <p:txBody>
          <a:bodyPr wrap="square">
            <a:spAutoFit/>
          </a:bodyPr>
          <a:lstStyle/>
          <a:p>
            <a:pPr defTabSz="914400" fontAlgn="base">
              <a:spcBef>
                <a:spcPct val="0"/>
              </a:spcBef>
              <a:spcAft>
                <a:spcPct val="0"/>
              </a:spcAft>
              <a:defRPr/>
            </a:pPr>
            <a:r>
              <a:rPr lang="en-GB" sz="1000" dirty="0">
                <a:solidFill>
                  <a:srgbClr val="000000"/>
                </a:solidFill>
                <a:latin typeface="Helvetica" charset="0"/>
              </a:rPr>
              <a:t>				</a:t>
            </a:r>
            <a:endParaRPr lang="en-GB" dirty="0">
              <a:solidFill>
                <a:srgbClr val="000000"/>
              </a:solidFill>
              <a:latin typeface="Helvetica" charset="0"/>
            </a:endParaRPr>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p:titleStyle>
    <p:body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28.jpeg"/><Relationship Id="rId8" Type="http://schemas.openxmlformats.org/officeDocument/2006/relationships/image" Target="../media/image38.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9.jp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27.png"/><Relationship Id="rId9"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12.jp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7.bin"/><Relationship Id="rId5" Type="http://schemas.openxmlformats.org/officeDocument/2006/relationships/image" Target="../media/image11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wmf"/><Relationship Id="rId7" Type="http://schemas.openxmlformats.org/officeDocument/2006/relationships/image" Target="../media/image17.jpg"/><Relationship Id="rId8"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9" Type="http://schemas.openxmlformats.org/officeDocument/2006/relationships/image" Target="../media/image29.png"/><Relationship Id="rId20" Type="http://schemas.openxmlformats.org/officeDocument/2006/relationships/oleObject" Target="../embeddings/oleObject6.bin"/><Relationship Id="rId21" Type="http://schemas.openxmlformats.org/officeDocument/2006/relationships/image" Target="../media/image24.wmf"/><Relationship Id="rId22" Type="http://schemas.openxmlformats.org/officeDocument/2006/relationships/image" Target="../media/image30.jpg"/><Relationship Id="rId10" Type="http://schemas.openxmlformats.org/officeDocument/2006/relationships/oleObject" Target="../embeddings/oleObject1.bin"/><Relationship Id="rId11" Type="http://schemas.openxmlformats.org/officeDocument/2006/relationships/image" Target="../media/image19.wmf"/><Relationship Id="rId12" Type="http://schemas.openxmlformats.org/officeDocument/2006/relationships/oleObject" Target="../embeddings/oleObject2.bin"/><Relationship Id="rId13" Type="http://schemas.openxmlformats.org/officeDocument/2006/relationships/image" Target="../media/image20.wmf"/><Relationship Id="rId14" Type="http://schemas.openxmlformats.org/officeDocument/2006/relationships/oleObject" Target="../embeddings/oleObject3.bin"/><Relationship Id="rId15" Type="http://schemas.openxmlformats.org/officeDocument/2006/relationships/image" Target="../media/image21.wmf"/><Relationship Id="rId16" Type="http://schemas.openxmlformats.org/officeDocument/2006/relationships/oleObject" Target="../embeddings/oleObject4.bin"/><Relationship Id="rId17" Type="http://schemas.openxmlformats.org/officeDocument/2006/relationships/image" Target="../media/image22.wmf"/><Relationship Id="rId18" Type="http://schemas.openxmlformats.org/officeDocument/2006/relationships/oleObject" Target="../embeddings/oleObject5.bin"/><Relationship Id="rId19" Type="http://schemas.openxmlformats.org/officeDocument/2006/relationships/image" Target="../media/image23.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10.png"/><Relationship Id="rId5" Type="http://schemas.openxmlformats.org/officeDocument/2006/relationships/image" Target="../media/image25.JP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a:t>
            </a:fld>
            <a:endParaRPr lang="sv-SE" dirty="0">
              <a:solidFill>
                <a:prstClr val="black">
                  <a:tint val="75000"/>
                </a:prstClr>
              </a:solidFill>
              <a:latin typeface="Calibri"/>
            </a:endParaRPr>
          </a:p>
        </p:txBody>
      </p:sp>
      <p:sp>
        <p:nvSpPr>
          <p:cNvPr id="3" name="Content Placeholder 2"/>
          <p:cNvSpPr>
            <a:spLocks noGrp="1"/>
          </p:cNvSpPr>
          <p:nvPr>
            <p:ph idx="1"/>
          </p:nvPr>
        </p:nvSpPr>
        <p:spPr>
          <a:xfrm>
            <a:off x="0" y="1434414"/>
            <a:ext cx="9144000" cy="5116376"/>
          </a:xfrm>
          <a:solidFill>
            <a:srgbClr val="66CCFF"/>
          </a:solidFill>
        </p:spPr>
        <p:txBody>
          <a:bodyPr>
            <a:normAutofit/>
          </a:bodyPr>
          <a:lstStyle/>
          <a:p>
            <a:pPr marL="0" indent="0">
              <a:buNone/>
            </a:pPr>
            <a:r>
              <a:rPr lang="en-US" sz="3200" b="1" dirty="0" smtClean="0">
                <a:latin typeface="Arial"/>
                <a:cs typeface="Arial"/>
              </a:rPr>
              <a:t>	</a:t>
            </a:r>
          </a:p>
          <a:p>
            <a:pPr marL="0" indent="0">
              <a:buNone/>
            </a:pPr>
            <a:r>
              <a:rPr lang="en-US" sz="3200" b="1" dirty="0" smtClean="0">
                <a:latin typeface="Arial"/>
                <a:cs typeface="Arial"/>
              </a:rPr>
              <a:t>	Elliptical MB SC RF cavity of ESS</a:t>
            </a:r>
          </a:p>
          <a:p>
            <a:pPr marL="0" indent="0">
              <a:buNone/>
            </a:pPr>
            <a:endParaRPr lang="en-US" sz="3200" b="1" dirty="0">
              <a:latin typeface="Arial"/>
              <a:cs typeface="Arial"/>
            </a:endParaRPr>
          </a:p>
          <a:p>
            <a:pPr marL="0" indent="0">
              <a:buNone/>
            </a:pPr>
            <a:endParaRPr lang="en-US" sz="3200" b="1" dirty="0" smtClean="0">
              <a:latin typeface="Arial"/>
              <a:cs typeface="Arial"/>
            </a:endParaRPr>
          </a:p>
          <a:p>
            <a:pPr marL="0" indent="0">
              <a:buNone/>
            </a:pPr>
            <a:r>
              <a:rPr lang="sv-SE" sz="2400" b="1" dirty="0" smtClean="0">
                <a:solidFill>
                  <a:schemeClr val="tx1"/>
                </a:solidFill>
              </a:rPr>
              <a:t>	Saeid Pirani</a:t>
            </a:r>
            <a:endParaRPr lang="sv-SE" sz="2400" b="1" dirty="0">
              <a:solidFill>
                <a:schemeClr val="tx1"/>
              </a:solidFill>
            </a:endParaRPr>
          </a:p>
        </p:txBody>
      </p:sp>
    </p:spTree>
    <p:extLst>
      <p:ext uri="{BB962C8B-B14F-4D97-AF65-F5344CB8AC3E}">
        <p14:creationId xmlns:p14="http://schemas.microsoft.com/office/powerpoint/2010/main" val="2475212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10</a:t>
            </a:fld>
            <a:endParaRPr lang="sv-SE" dirty="0">
              <a:solidFill>
                <a:prstClr val="black">
                  <a:tint val="75000"/>
                </a:prstClr>
              </a:solidFill>
              <a:latin typeface="Calibri"/>
            </a:endParaRPr>
          </a:p>
        </p:txBody>
      </p:sp>
      <p:sp>
        <p:nvSpPr>
          <p:cNvPr id="5" name="Title 1"/>
          <p:cNvSpPr>
            <a:spLocks noGrp="1"/>
          </p:cNvSpPr>
          <p:nvPr>
            <p:ph type="title"/>
          </p:nvPr>
        </p:nvSpPr>
        <p:spPr>
          <a:xfrm>
            <a:off x="1424770" y="145677"/>
            <a:ext cx="4396063" cy="1143000"/>
          </a:xfrm>
        </p:spPr>
        <p:txBody>
          <a:bodyPr>
            <a:normAutofit fontScale="90000"/>
          </a:bodyPr>
          <a:lstStyle/>
          <a:p>
            <a:r>
              <a:rPr lang="en-US" sz="2800" dirty="0" smtClean="0"/>
              <a:t>Review on ESS</a:t>
            </a:r>
            <a:br>
              <a:rPr lang="en-US" sz="2800" dirty="0" smtClean="0"/>
            </a:br>
            <a:r>
              <a:rPr lang="en-US" sz="2800" dirty="0" smtClean="0"/>
              <a:t>Superconducting cavities section</a:t>
            </a:r>
            <a:endParaRPr lang="en-US" sz="2800" dirty="0"/>
          </a:p>
        </p:txBody>
      </p:sp>
      <p:sp>
        <p:nvSpPr>
          <p:cNvPr id="3" name="Rectangle 2"/>
          <p:cNvSpPr/>
          <p:nvPr/>
        </p:nvSpPr>
        <p:spPr>
          <a:xfrm>
            <a:off x="296334" y="1504491"/>
            <a:ext cx="3642894" cy="400110"/>
          </a:xfrm>
          <a:prstGeom prst="rect">
            <a:avLst/>
          </a:prstGeom>
        </p:spPr>
        <p:txBody>
          <a:bodyPr wrap="none">
            <a:spAutoFit/>
          </a:bodyPr>
          <a:lstStyle/>
          <a:p>
            <a:r>
              <a:rPr lang="en-US" sz="2000" b="1" dirty="0" smtClean="0">
                <a:latin typeface="Times New Roman"/>
                <a:cs typeface="Times New Roman"/>
              </a:rPr>
              <a:t>What is RFQ role in ESS </a:t>
            </a:r>
            <a:r>
              <a:rPr lang="en-US" sz="2000" b="1" dirty="0" err="1" smtClean="0">
                <a:latin typeface="Times New Roman"/>
                <a:cs typeface="Times New Roman"/>
              </a:rPr>
              <a:t>linac</a:t>
            </a:r>
            <a:r>
              <a:rPr lang="en-US" sz="2000" b="1" dirty="0" smtClean="0">
                <a:latin typeface="Times New Roman"/>
                <a:cs typeface="Times New Roman"/>
              </a:rPr>
              <a:t>?</a:t>
            </a:r>
            <a:endParaRPr lang="en-US" sz="2000" b="1" dirty="0">
              <a:latin typeface="Times New Roman"/>
              <a:cs typeface="Times New Roman"/>
            </a:endParaRPr>
          </a:p>
        </p:txBody>
      </p:sp>
      <p:pic>
        <p:nvPicPr>
          <p:cNvPr id="7" name="Picture 6" descr="Screen Shot 2018-12-14 at 16.09.20.png"/>
          <p:cNvPicPr>
            <a:picLocks noChangeAspect="1"/>
          </p:cNvPicPr>
          <p:nvPr/>
        </p:nvPicPr>
        <p:blipFill rotWithShape="1">
          <a:blip r:embed="rId3">
            <a:extLst>
              <a:ext uri="{28A0092B-C50C-407E-A947-70E740481C1C}">
                <a14:useLocalDpi xmlns:a14="http://schemas.microsoft.com/office/drawing/2010/main" val="0"/>
              </a:ext>
            </a:extLst>
          </a:blip>
          <a:srcRect l="62494"/>
          <a:stretch/>
        </p:blipFill>
        <p:spPr>
          <a:xfrm>
            <a:off x="7501454" y="1439161"/>
            <a:ext cx="1392374" cy="1722355"/>
          </a:xfrm>
          <a:prstGeom prst="rect">
            <a:avLst/>
          </a:prstGeom>
        </p:spPr>
      </p:pic>
      <p:sp>
        <p:nvSpPr>
          <p:cNvPr id="8" name="Rectangle 7"/>
          <p:cNvSpPr/>
          <p:nvPr/>
        </p:nvSpPr>
        <p:spPr>
          <a:xfrm>
            <a:off x="365358" y="2274838"/>
            <a:ext cx="5515516" cy="954107"/>
          </a:xfrm>
          <a:prstGeom prst="rect">
            <a:avLst/>
          </a:prstGeom>
        </p:spPr>
        <p:txBody>
          <a:bodyPr wrap="square">
            <a:spAutoFit/>
          </a:bodyPr>
          <a:lstStyle/>
          <a:p>
            <a:r>
              <a:rPr lang="en-US" sz="1400" dirty="0">
                <a:latin typeface="Times New Roman"/>
                <a:cs typeface="Times New Roman"/>
              </a:rPr>
              <a:t>At low </a:t>
            </a:r>
            <a:r>
              <a:rPr lang="en-US" sz="1400" dirty="0" smtClean="0">
                <a:latin typeface="Times New Roman"/>
                <a:cs typeface="Times New Roman"/>
              </a:rPr>
              <a:t>proton </a:t>
            </a:r>
            <a:r>
              <a:rPr lang="en-US" sz="1400" dirty="0">
                <a:latin typeface="Times New Roman"/>
                <a:cs typeface="Times New Roman"/>
              </a:rPr>
              <a:t>energies (</a:t>
            </a:r>
            <a:r>
              <a:rPr lang="en-US" sz="1400" dirty="0">
                <a:latin typeface="Times New Roman"/>
                <a:cs typeface="Times New Roman"/>
                <a:sym typeface="Symbol"/>
              </a:rPr>
              <a:t>0.01</a:t>
            </a:r>
            <a:r>
              <a:rPr lang="en-US" sz="1400" dirty="0">
                <a:latin typeface="Times New Roman"/>
                <a:cs typeface="Times New Roman"/>
              </a:rPr>
              <a:t>), space charge defocusing is high and </a:t>
            </a:r>
            <a:r>
              <a:rPr lang="en-US" sz="1400" dirty="0" err="1">
                <a:latin typeface="Times New Roman"/>
                <a:cs typeface="Times New Roman"/>
              </a:rPr>
              <a:t>quadrupole</a:t>
            </a:r>
            <a:r>
              <a:rPr lang="en-US" sz="1400" dirty="0">
                <a:latin typeface="Times New Roman"/>
                <a:cs typeface="Times New Roman"/>
              </a:rPr>
              <a:t> focusing is not very effective. Moreover cell length becomes small and </a:t>
            </a:r>
            <a:r>
              <a:rPr lang="en-US" sz="1400" dirty="0" smtClean="0">
                <a:latin typeface="Times New Roman"/>
                <a:cs typeface="Times New Roman"/>
              </a:rPr>
              <a:t>DTL will be </a:t>
            </a:r>
            <a:r>
              <a:rPr lang="en-US" sz="1400" dirty="0">
                <a:latin typeface="Times New Roman"/>
                <a:cs typeface="Times New Roman"/>
              </a:rPr>
              <a:t>very inefficient. At this energies </a:t>
            </a:r>
            <a:r>
              <a:rPr lang="en-US" sz="1400" dirty="0" smtClean="0">
                <a:latin typeface="Times New Roman"/>
                <a:cs typeface="Times New Roman"/>
              </a:rPr>
              <a:t>RFQs will be applied.</a:t>
            </a:r>
            <a:endParaRPr lang="en-US" sz="1400" dirty="0">
              <a:latin typeface="Times New Roman"/>
              <a:cs typeface="Times New Roman"/>
            </a:endParaRPr>
          </a:p>
        </p:txBody>
      </p:sp>
      <p:pic>
        <p:nvPicPr>
          <p:cNvPr id="9" name="Picture 8" descr="Screen Shot 2018-12-14 at 17.38.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383" y="5177150"/>
            <a:ext cx="2689745" cy="1401301"/>
          </a:xfrm>
          <a:prstGeom prst="rect">
            <a:avLst/>
          </a:prstGeom>
        </p:spPr>
      </p:pic>
      <p:pic>
        <p:nvPicPr>
          <p:cNvPr id="10" name="Picture 9" descr="Screen Shot 2018-12-14 at 17.38.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579" y="3985542"/>
            <a:ext cx="2504622" cy="2144035"/>
          </a:xfrm>
          <a:prstGeom prst="rect">
            <a:avLst/>
          </a:prstGeom>
        </p:spPr>
      </p:pic>
      <p:pic>
        <p:nvPicPr>
          <p:cNvPr id="11" name="Picture 10" descr="Screen Shot 2018-12-14 at 17.38.1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92" y="4085167"/>
            <a:ext cx="2160520" cy="2408618"/>
          </a:xfrm>
          <a:prstGeom prst="rect">
            <a:avLst/>
          </a:prstGeom>
        </p:spPr>
      </p:pic>
      <p:pic>
        <p:nvPicPr>
          <p:cNvPr id="13" name="Image 7">
            <a:extLst>
              <a:ext uri="{FF2B5EF4-FFF2-40B4-BE49-F238E27FC236}">
                <a16:creationId xmlns:a16="http://schemas.microsoft.com/office/drawing/2014/main" xmlns="" id="{CA529B79-B078-4140-8D22-461663EE379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70080" y="1452968"/>
            <a:ext cx="995700" cy="1598100"/>
          </a:xfrm>
          <a:prstGeom prst="rect">
            <a:avLst/>
          </a:prstGeom>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0568" y="3284170"/>
            <a:ext cx="2121948" cy="154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9"/>
          <a:stretch>
            <a:fillRect/>
          </a:stretch>
        </p:blipFill>
        <p:spPr>
          <a:xfrm>
            <a:off x="4932988" y="14941"/>
            <a:ext cx="4166189" cy="576499"/>
          </a:xfrm>
          <a:prstGeom prst="rect">
            <a:avLst/>
          </a:prstGeom>
        </p:spPr>
      </p:pic>
      <p:sp>
        <p:nvSpPr>
          <p:cNvPr id="15" name="Rounded Rectangle 14"/>
          <p:cNvSpPr/>
          <p:nvPr/>
        </p:nvSpPr>
        <p:spPr>
          <a:xfrm>
            <a:off x="5677647" y="77748"/>
            <a:ext cx="392108" cy="492758"/>
          </a:xfrm>
          <a:prstGeom prst="roundRect">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519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24770" y="145677"/>
            <a:ext cx="4618313" cy="1143000"/>
          </a:xfrm>
        </p:spPr>
        <p:txBody>
          <a:bodyPr>
            <a:normAutofit/>
          </a:bodyPr>
          <a:lstStyle/>
          <a:p>
            <a:r>
              <a:rPr lang="en-US" sz="2800" dirty="0" smtClean="0"/>
              <a:t>Review on ESS</a:t>
            </a:r>
            <a:br>
              <a:rPr lang="en-US" sz="2800" dirty="0" smtClean="0"/>
            </a:br>
            <a:r>
              <a:rPr lang="en-US" sz="2800" dirty="0" smtClean="0"/>
              <a:t>Drift Tube Linac</a:t>
            </a:r>
            <a:endParaRPr lang="en-US" sz="2800" dirty="0"/>
          </a:p>
        </p:txBody>
      </p:sp>
      <p:pic>
        <p:nvPicPr>
          <p:cNvPr id="32" name="Picture 31"/>
          <p:cNvPicPr>
            <a:picLocks noChangeAspect="1"/>
          </p:cNvPicPr>
          <p:nvPr/>
        </p:nvPicPr>
        <p:blipFill>
          <a:blip r:embed="rId3"/>
          <a:stretch>
            <a:fillRect/>
          </a:stretch>
        </p:blipFill>
        <p:spPr>
          <a:xfrm>
            <a:off x="4966052" y="0"/>
            <a:ext cx="4166189" cy="576499"/>
          </a:xfrm>
          <a:prstGeom prst="rect">
            <a:avLst/>
          </a:prstGeom>
        </p:spPr>
      </p:pic>
      <p:sp>
        <p:nvSpPr>
          <p:cNvPr id="33" name="Rounded Rectangle 32"/>
          <p:cNvSpPr/>
          <p:nvPr/>
        </p:nvSpPr>
        <p:spPr>
          <a:xfrm>
            <a:off x="6338037" y="86323"/>
            <a:ext cx="467690" cy="407523"/>
          </a:xfrm>
          <a:prstGeom prst="roundRect">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uppo 2"/>
          <p:cNvGrpSpPr/>
          <p:nvPr/>
        </p:nvGrpSpPr>
        <p:grpSpPr>
          <a:xfrm>
            <a:off x="5393985" y="1828859"/>
            <a:ext cx="3570262" cy="1252340"/>
            <a:chOff x="4588248" y="1188663"/>
            <a:chExt cx="4473685" cy="1093527"/>
          </a:xfrm>
        </p:grpSpPr>
        <p:pic>
          <p:nvPicPr>
            <p:cNvPr id="35" name="Immagine 3"/>
            <p:cNvPicPr>
              <a:picLocks noChangeAspect="1"/>
            </p:cNvPicPr>
            <p:nvPr/>
          </p:nvPicPr>
          <p:blipFill rotWithShape="1">
            <a:blip r:embed="rId4">
              <a:extLst>
                <a:ext uri="{28A0092B-C50C-407E-A947-70E740481C1C}">
                  <a14:useLocalDpi xmlns:a14="http://schemas.microsoft.com/office/drawing/2010/main" val="0"/>
                </a:ext>
              </a:extLst>
            </a:blip>
            <a:srcRect b="9406"/>
            <a:stretch/>
          </p:blipFill>
          <p:spPr>
            <a:xfrm>
              <a:off x="4588248" y="1188663"/>
              <a:ext cx="4473685" cy="1093527"/>
            </a:xfrm>
            <a:prstGeom prst="rect">
              <a:avLst/>
            </a:prstGeom>
          </p:spPr>
        </p:pic>
        <p:sp>
          <p:nvSpPr>
            <p:cNvPr id="36" name="Rettangolo 4"/>
            <p:cNvSpPr/>
            <p:nvPr/>
          </p:nvSpPr>
          <p:spPr>
            <a:xfrm>
              <a:off x="4693920" y="1697728"/>
              <a:ext cx="144780" cy="127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ttangolo 5"/>
            <p:cNvSpPr/>
            <p:nvPr/>
          </p:nvSpPr>
          <p:spPr>
            <a:xfrm>
              <a:off x="4621530" y="1939291"/>
              <a:ext cx="331470" cy="208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Screen Shot 2018-12-16 at 10.35.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56" y="1528992"/>
            <a:ext cx="4509639" cy="5262548"/>
          </a:xfrm>
          <a:prstGeom prst="rect">
            <a:avLst/>
          </a:prstGeom>
        </p:spPr>
      </p:pic>
      <p:pic>
        <p:nvPicPr>
          <p:cNvPr id="7" name="Picture 6"/>
          <p:cNvPicPr>
            <a:picLocks noChangeAspect="1"/>
          </p:cNvPicPr>
          <p:nvPr/>
        </p:nvPicPr>
        <p:blipFill>
          <a:blip r:embed="rId6"/>
          <a:stretch>
            <a:fillRect/>
          </a:stretch>
        </p:blipFill>
        <p:spPr>
          <a:xfrm>
            <a:off x="3698543" y="2316046"/>
            <a:ext cx="1248833" cy="262539"/>
          </a:xfrm>
          <a:prstGeom prst="rect">
            <a:avLst/>
          </a:prstGeom>
        </p:spPr>
      </p:pic>
      <p:sp>
        <p:nvSpPr>
          <p:cNvPr id="39" name="Right Arrow 38"/>
          <p:cNvSpPr/>
          <p:nvPr/>
        </p:nvSpPr>
        <p:spPr>
          <a:xfrm>
            <a:off x="5061064" y="2299812"/>
            <a:ext cx="303454" cy="6693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061064" y="3239121"/>
            <a:ext cx="3903183" cy="738664"/>
          </a:xfrm>
          <a:prstGeom prst="rect">
            <a:avLst/>
          </a:prstGeom>
        </p:spPr>
        <p:txBody>
          <a:bodyPr wrap="square">
            <a:spAutoFit/>
          </a:bodyPr>
          <a:lstStyle/>
          <a:p>
            <a:pPr algn="just"/>
            <a:r>
              <a:rPr lang="en-US" sz="1400" b="1" dirty="0">
                <a:latin typeface="Times New Roman"/>
                <a:cs typeface="Times New Roman"/>
              </a:rPr>
              <a:t>Alvarez's structure </a:t>
            </a:r>
            <a:r>
              <a:rPr lang="en-US" sz="1400" dirty="0">
                <a:latin typeface="Times New Roman"/>
                <a:cs typeface="Times New Roman"/>
              </a:rPr>
              <a:t>can be described as a special DTL in which the electrodes are part of a </a:t>
            </a:r>
            <a:r>
              <a:rPr lang="en-US" sz="1400" b="1" dirty="0">
                <a:latin typeface="Times New Roman"/>
                <a:cs typeface="Times New Roman"/>
              </a:rPr>
              <a:t>resonant macrostructure.</a:t>
            </a:r>
          </a:p>
        </p:txBody>
      </p:sp>
      <p:sp>
        <p:nvSpPr>
          <p:cNvPr id="41" name="Rectangle 40"/>
          <p:cNvSpPr/>
          <p:nvPr/>
        </p:nvSpPr>
        <p:spPr>
          <a:xfrm>
            <a:off x="5911198" y="1352934"/>
            <a:ext cx="2586766" cy="369332"/>
          </a:xfrm>
          <a:prstGeom prst="rect">
            <a:avLst/>
          </a:prstGeom>
          <a:solidFill>
            <a:srgbClr val="FFFFFF"/>
          </a:solidFill>
        </p:spPr>
        <p:txBody>
          <a:bodyPr wrap="none">
            <a:spAutoFit/>
          </a:bodyPr>
          <a:lstStyle/>
          <a:p>
            <a:r>
              <a:rPr lang="en-US" b="1" dirty="0">
                <a:latin typeface="Times New Roman"/>
                <a:cs typeface="Times New Roman"/>
              </a:rPr>
              <a:t>Alvarez's </a:t>
            </a:r>
            <a:r>
              <a:rPr lang="en-US" b="1" dirty="0" smtClean="0">
                <a:latin typeface="Times New Roman"/>
                <a:cs typeface="Times New Roman"/>
              </a:rPr>
              <a:t>DTL structure </a:t>
            </a:r>
            <a:endParaRPr lang="en-US" dirty="0"/>
          </a:p>
        </p:txBody>
      </p:sp>
      <p:sp>
        <p:nvSpPr>
          <p:cNvPr id="42" name="Rectangle 41"/>
          <p:cNvSpPr/>
          <p:nvPr/>
        </p:nvSpPr>
        <p:spPr>
          <a:xfrm>
            <a:off x="1111777" y="1363382"/>
            <a:ext cx="2646878" cy="369332"/>
          </a:xfrm>
          <a:prstGeom prst="rect">
            <a:avLst/>
          </a:prstGeom>
          <a:solidFill>
            <a:srgbClr val="FFFFFF"/>
          </a:solidFill>
        </p:spPr>
        <p:txBody>
          <a:bodyPr wrap="none">
            <a:spAutoFit/>
          </a:bodyPr>
          <a:lstStyle/>
          <a:p>
            <a:r>
              <a:rPr lang="en-US" b="1" dirty="0" err="1" smtClean="0">
                <a:latin typeface="Times New Roman"/>
                <a:cs typeface="Times New Roman"/>
              </a:rPr>
              <a:t>Widero</a:t>
            </a:r>
            <a:r>
              <a:rPr lang="en-US" b="1" dirty="0" smtClean="0">
                <a:latin typeface="Times New Roman"/>
                <a:cs typeface="Times New Roman"/>
              </a:rPr>
              <a:t> Drift Tube Linac</a:t>
            </a:r>
            <a:endParaRPr lang="en-US" dirty="0"/>
          </a:p>
        </p:txBody>
      </p:sp>
      <p:pic>
        <p:nvPicPr>
          <p:cNvPr id="95" name="Picture 94" descr="Screen Shot 2018-12-16 at 10.48.3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1615" y="4215879"/>
            <a:ext cx="4696012" cy="1778690"/>
          </a:xfrm>
          <a:prstGeom prst="rect">
            <a:avLst/>
          </a:prstGeom>
        </p:spPr>
      </p:pic>
      <p:pic>
        <p:nvPicPr>
          <p:cNvPr id="96" name="Picture 95" descr="Screen Shot 2018-12-16 at 10.52.2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2939" y="4210575"/>
            <a:ext cx="4770626" cy="1880990"/>
          </a:xfrm>
          <a:prstGeom prst="rect">
            <a:avLst/>
          </a:prstGeom>
        </p:spPr>
      </p:pic>
      <p:pic>
        <p:nvPicPr>
          <p:cNvPr id="98" name="Picture 97" descr="Screen Shot 2018-12-16 at 10.55.5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263" y="4202739"/>
            <a:ext cx="4807978" cy="1773156"/>
          </a:xfrm>
          <a:prstGeom prst="rect">
            <a:avLst/>
          </a:prstGeom>
        </p:spPr>
      </p:pic>
      <p:sp>
        <p:nvSpPr>
          <p:cNvPr id="99" name="Rectangle 98"/>
          <p:cNvSpPr/>
          <p:nvPr/>
        </p:nvSpPr>
        <p:spPr>
          <a:xfrm>
            <a:off x="4466951" y="6203609"/>
            <a:ext cx="4572000" cy="523220"/>
          </a:xfrm>
          <a:prstGeom prst="rect">
            <a:avLst/>
          </a:prstGeom>
          <a:solidFill>
            <a:srgbClr val="FFFFFF"/>
          </a:solidFill>
        </p:spPr>
        <p:txBody>
          <a:bodyPr>
            <a:spAutoFit/>
          </a:bodyPr>
          <a:lstStyle/>
          <a:p>
            <a:r>
              <a:rPr lang="en-US" altLang="en-US" sz="1400" dirty="0">
                <a:latin typeface="Times New Roman"/>
                <a:cs typeface="Times New Roman"/>
              </a:rPr>
              <a:t>The DTL operates in </a:t>
            </a:r>
            <a:r>
              <a:rPr lang="en-US" altLang="en-US" sz="1400" b="1" dirty="0">
                <a:latin typeface="Times New Roman"/>
                <a:cs typeface="Times New Roman"/>
              </a:rPr>
              <a:t>0 mode </a:t>
            </a:r>
            <a:r>
              <a:rPr lang="en-US" altLang="en-US" sz="1400" dirty="0">
                <a:latin typeface="Times New Roman"/>
                <a:cs typeface="Times New Roman"/>
              </a:rPr>
              <a:t>for </a:t>
            </a:r>
            <a:r>
              <a:rPr lang="en-US" altLang="en-US" sz="1400" b="1" dirty="0">
                <a:latin typeface="Times New Roman"/>
                <a:cs typeface="Times New Roman"/>
              </a:rPr>
              <a:t>protons and  ions</a:t>
            </a:r>
            <a:r>
              <a:rPr lang="en-US" altLang="en-US" sz="1400" dirty="0">
                <a:latin typeface="Times New Roman"/>
                <a:cs typeface="Times New Roman"/>
              </a:rPr>
              <a:t> in the range </a:t>
            </a:r>
            <a:r>
              <a:rPr lang="en-US" altLang="en-US" sz="1400" dirty="0">
                <a:latin typeface="Times New Roman"/>
                <a:cs typeface="Times New Roman"/>
                <a:sym typeface="Symbol"/>
              </a:rPr>
              <a:t></a:t>
            </a:r>
            <a:r>
              <a:rPr lang="en-US" altLang="en-US" sz="1400" dirty="0">
                <a:latin typeface="Times New Roman"/>
                <a:cs typeface="Times New Roman"/>
              </a:rPr>
              <a:t>=0.05-0.5 (</a:t>
            </a:r>
            <a:r>
              <a:rPr lang="en-US" altLang="en-US" sz="1400" dirty="0" err="1">
                <a:latin typeface="Times New Roman"/>
                <a:cs typeface="Times New Roman"/>
              </a:rPr>
              <a:t>f</a:t>
            </a:r>
            <a:r>
              <a:rPr lang="en-US" altLang="en-US" sz="1400" baseline="-25000" dirty="0" err="1">
                <a:latin typeface="Times New Roman"/>
                <a:cs typeface="Times New Roman"/>
              </a:rPr>
              <a:t>RF</a:t>
            </a:r>
            <a:r>
              <a:rPr lang="en-US" altLang="en-US" sz="1400" dirty="0">
                <a:latin typeface="Times New Roman"/>
                <a:cs typeface="Times New Roman"/>
              </a:rPr>
              <a:t>=50-400 MHz)</a:t>
            </a:r>
            <a:endParaRPr lang="en-US" sz="1400" dirty="0">
              <a:latin typeface="Times New Roman"/>
              <a:cs typeface="Times New Roman"/>
            </a:endParaRPr>
          </a:p>
        </p:txBody>
      </p:sp>
      <p:sp>
        <p:nvSpPr>
          <p:cNvPr id="100" name="Neutrons"/>
          <p:cNvSpPr txBox="1"/>
          <p:nvPr/>
        </p:nvSpPr>
        <p:spPr>
          <a:xfrm>
            <a:off x="42805" y="6634652"/>
            <a:ext cx="3784339" cy="207990"/>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000" b="1" dirty="0" smtClean="0">
                <a:solidFill>
                  <a:srgbClr val="000000"/>
                </a:solidFill>
                <a:latin typeface="Calibri"/>
              </a:rPr>
              <a:t>Picked from David </a:t>
            </a:r>
            <a:r>
              <a:rPr lang="en-US" sz="1000" b="1" dirty="0" err="1" smtClean="0">
                <a:solidFill>
                  <a:srgbClr val="000000"/>
                </a:solidFill>
                <a:latin typeface="Calibri"/>
              </a:rPr>
              <a:t>Alesini</a:t>
            </a:r>
            <a:r>
              <a:rPr lang="en-US" sz="1000" b="1" dirty="0" smtClean="0">
                <a:solidFill>
                  <a:srgbClr val="000000"/>
                </a:solidFill>
                <a:latin typeface="Calibri"/>
              </a:rPr>
              <a:t> slides-Accelerator Physics CAS 2018</a:t>
            </a:r>
          </a:p>
        </p:txBody>
      </p:sp>
    </p:spTree>
    <p:extLst>
      <p:ext uri="{BB962C8B-B14F-4D97-AF65-F5344CB8AC3E}">
        <p14:creationId xmlns:p14="http://schemas.microsoft.com/office/powerpoint/2010/main" val="915745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edge">
                                      <p:cBhvr>
                                        <p:cTn id="7" dur="2000"/>
                                        <p:tgtEl>
                                          <p:spTgt spid="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edge">
                                      <p:cBhvr>
                                        <p:cTn id="10" dur="1000"/>
                                        <p:tgtEl>
                                          <p:spTgt spid="3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edge">
                                      <p:cBhvr>
                                        <p:cTn id="13" dur="1000"/>
                                        <p:tgtEl>
                                          <p:spTgt spid="40"/>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edge">
                                      <p:cBhvr>
                                        <p:cTn id="16" dur="10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randombar(horizontal)">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95"/>
                                        </p:tgtEl>
                                      </p:cBhvr>
                                    </p:animEffect>
                                    <p:set>
                                      <p:cBhvr>
                                        <p:cTn id="26" dur="1" fill="hold">
                                          <p:stCondLst>
                                            <p:cond delay="499"/>
                                          </p:stCondLst>
                                        </p:cTn>
                                        <p:tgtEl>
                                          <p:spTgt spid="95"/>
                                        </p:tgtEl>
                                        <p:attrNameLst>
                                          <p:attrName>style.visibility</p:attrName>
                                        </p:attrNameLst>
                                      </p:cBhvr>
                                      <p:to>
                                        <p:strVal val="hidden"/>
                                      </p:to>
                                    </p:set>
                                  </p:childTnLst>
                                </p:cTn>
                              </p:par>
                              <p:par>
                                <p:cTn id="27" presetID="14" presetClass="entr" presetSubtype="1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randombar(horizontal)">
                                      <p:cBhvr>
                                        <p:cTn id="29" dur="500"/>
                                        <p:tgtEl>
                                          <p:spTgt spid="9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10"/>
                                        <p:tgtEl>
                                          <p:spTgt spid="96"/>
                                        </p:tgtEl>
                                      </p:cBhvr>
                                    </p:animEffect>
                                    <p:set>
                                      <p:cBhvr>
                                        <p:cTn id="34" dur="1" fill="hold">
                                          <p:stCondLst>
                                            <p:cond delay="9"/>
                                          </p:stCondLst>
                                        </p:cTn>
                                        <p:tgtEl>
                                          <p:spTgt spid="9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9"/>
                                          </p:stCondLst>
                                        </p:cTn>
                                        <p:tgtEl>
                                          <p:spTgt spid="98"/>
                                        </p:tgtEl>
                                        <p:attrNameLst>
                                          <p:attrName>style.visibility</p:attrName>
                                        </p:attrNameLst>
                                      </p:cBhvr>
                                      <p:to>
                                        <p:strVal val="visible"/>
                                      </p:to>
                                    </p:set>
                                  </p:childTnLst>
                                </p:cTn>
                              </p:par>
                              <p:par>
                                <p:cTn id="37" presetID="5" presetClass="entr" presetSubtype="10" fill="hold" grpId="0" nodeType="with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checkerboard(across)">
                                      <p:cBhvr>
                                        <p:cTn id="39" dur="1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animBg="1"/>
      <p:bldP spid="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a:xfrm>
            <a:off x="7798853" y="6356350"/>
            <a:ext cx="731520" cy="365125"/>
          </a:xfrm>
        </p:spPr>
        <p:txBody>
          <a:bodyPr/>
          <a:lstStyle/>
          <a:p>
            <a:fld id="{551115BC-487E-4422-894C-CB7CD3E79223}" type="slidenum">
              <a:rPr lang="sv-SE" smtClean="0">
                <a:solidFill>
                  <a:prstClr val="black">
                    <a:tint val="75000"/>
                  </a:prstClr>
                </a:solidFill>
                <a:latin typeface="Calibri"/>
              </a:rPr>
              <a:pPr/>
              <a:t>12</a:t>
            </a:fld>
            <a:endParaRPr lang="sv-SE" dirty="0">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504563" y="2214574"/>
            <a:ext cx="3401589" cy="3452588"/>
          </a:xfrm>
          <a:prstGeom prst="rect">
            <a:avLst/>
          </a:prstGeom>
        </p:spPr>
      </p:pic>
      <p:pic>
        <p:nvPicPr>
          <p:cNvPr id="6" name="Picture 1" descr="DT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2579" y="1535905"/>
            <a:ext cx="4807338" cy="49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6974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13</a:t>
            </a:fld>
            <a:endParaRPr lang="sv-SE" dirty="0">
              <a:solidFill>
                <a:prstClr val="black">
                  <a:tint val="75000"/>
                </a:prstClr>
              </a:solidFill>
              <a:latin typeface="Calibri"/>
            </a:endParaRPr>
          </a:p>
        </p:txBody>
      </p:sp>
      <p:sp>
        <p:nvSpPr>
          <p:cNvPr id="5" name="Title 1"/>
          <p:cNvSpPr>
            <a:spLocks noGrp="1"/>
          </p:cNvSpPr>
          <p:nvPr>
            <p:ph type="title"/>
          </p:nvPr>
        </p:nvSpPr>
        <p:spPr>
          <a:xfrm>
            <a:off x="1424770" y="145677"/>
            <a:ext cx="4851147" cy="1143000"/>
          </a:xfrm>
        </p:spPr>
        <p:txBody>
          <a:bodyPr>
            <a:normAutofit fontScale="90000"/>
          </a:bodyPr>
          <a:lstStyle/>
          <a:p>
            <a:r>
              <a:rPr lang="en-US" sz="2800" dirty="0" smtClean="0"/>
              <a:t>Review on ESS</a:t>
            </a:r>
            <a:br>
              <a:rPr lang="en-US" sz="2800" dirty="0" smtClean="0"/>
            </a:br>
            <a:r>
              <a:rPr lang="en-US" sz="2800" dirty="0" smtClean="0"/>
              <a:t>Superconducting cavities section</a:t>
            </a:r>
            <a:endParaRPr lang="en-US" sz="2800" dirty="0"/>
          </a:p>
        </p:txBody>
      </p:sp>
      <p:sp>
        <p:nvSpPr>
          <p:cNvPr id="6" name="Rectangle 5"/>
          <p:cNvSpPr/>
          <p:nvPr/>
        </p:nvSpPr>
        <p:spPr>
          <a:xfrm>
            <a:off x="494096" y="1459825"/>
            <a:ext cx="6029866" cy="400110"/>
          </a:xfrm>
          <a:prstGeom prst="rect">
            <a:avLst/>
          </a:prstGeom>
        </p:spPr>
        <p:txBody>
          <a:bodyPr wrap="none">
            <a:spAutoFit/>
          </a:bodyPr>
          <a:lstStyle/>
          <a:p>
            <a:r>
              <a:rPr lang="en-US" sz="2000" b="1" dirty="0" smtClean="0">
                <a:latin typeface="Times New Roman"/>
                <a:cs typeface="Times New Roman"/>
              </a:rPr>
              <a:t>Why we need superconducting cavities in ESS Linac?</a:t>
            </a:r>
            <a:endParaRPr lang="en-US" sz="2000" b="1" dirty="0">
              <a:latin typeface="Times New Roman"/>
              <a:cs typeface="Times New Roman"/>
            </a:endParaRPr>
          </a:p>
        </p:txBody>
      </p:sp>
      <p:sp>
        <p:nvSpPr>
          <p:cNvPr id="2" name="Rectangle 1"/>
          <p:cNvSpPr/>
          <p:nvPr/>
        </p:nvSpPr>
        <p:spPr>
          <a:xfrm>
            <a:off x="552709" y="5472096"/>
            <a:ext cx="8134091" cy="1200329"/>
          </a:xfrm>
          <a:prstGeom prst="rect">
            <a:avLst/>
          </a:prstGeom>
          <a:solidFill>
            <a:schemeClr val="accent3">
              <a:lumMod val="40000"/>
              <a:lumOff val="60000"/>
            </a:schemeClr>
          </a:solidFill>
        </p:spPr>
        <p:txBody>
          <a:bodyPr wrap="square">
            <a:spAutoFit/>
          </a:bodyPr>
          <a:lstStyle/>
          <a:p>
            <a:pPr marL="352425" lvl="1" indent="-352425">
              <a:buFont typeface="Arial"/>
              <a:buChar char="•"/>
            </a:pPr>
            <a:r>
              <a:rPr lang="en-US" dirty="0" smtClean="0">
                <a:latin typeface="Times New Roman"/>
                <a:cs typeface="Times New Roman"/>
              </a:rPr>
              <a:t>Final decision in using SC or NC is made based on requirements of the machine like pulse width in RF system, gradient we want to have</a:t>
            </a:r>
          </a:p>
          <a:p>
            <a:pPr marL="352425" lvl="1" indent="-352425">
              <a:buFont typeface="Arial"/>
              <a:buChar char="•"/>
            </a:pPr>
            <a:r>
              <a:rPr lang="en-US" dirty="0" smtClean="0">
                <a:latin typeface="Times New Roman"/>
                <a:cs typeface="Times New Roman"/>
              </a:rPr>
              <a:t>In ESS because of long pulse width and reducing </a:t>
            </a:r>
            <a:r>
              <a:rPr lang="en-US" dirty="0">
                <a:latin typeface="Times New Roman"/>
                <a:cs typeface="Times New Roman"/>
              </a:rPr>
              <a:t>overall electrical consumption of the </a:t>
            </a:r>
            <a:r>
              <a:rPr lang="en-US" dirty="0" smtClean="0">
                <a:latin typeface="Times New Roman"/>
                <a:cs typeface="Times New Roman"/>
              </a:rPr>
              <a:t>machines it is decided to main part of acceleration by SC cavities</a:t>
            </a:r>
          </a:p>
        </p:txBody>
      </p:sp>
      <p:sp>
        <p:nvSpPr>
          <p:cNvPr id="3" name="TextBox 2"/>
          <p:cNvSpPr txBox="1"/>
          <p:nvPr/>
        </p:nvSpPr>
        <p:spPr>
          <a:xfrm>
            <a:off x="6672972" y="3138477"/>
            <a:ext cx="184666" cy="369332"/>
          </a:xfrm>
          <a:prstGeom prst="rect">
            <a:avLst/>
          </a:prstGeom>
          <a:noFill/>
        </p:spPr>
        <p:txBody>
          <a:bodyPr wrap="none" rtlCol="0">
            <a:spAutoFit/>
          </a:bodyPr>
          <a:lstStyle/>
          <a:p>
            <a:endParaRPr lang="en-US" dirty="0"/>
          </a:p>
        </p:txBody>
      </p:sp>
      <p:pic>
        <p:nvPicPr>
          <p:cNvPr id="7" name="Immagine 89"/>
          <p:cNvPicPr>
            <a:picLocks noChangeAspect="1"/>
          </p:cNvPicPr>
          <p:nvPr/>
        </p:nvPicPr>
        <p:blipFill rotWithShape="1">
          <a:blip r:embed="rId3">
            <a:extLst>
              <a:ext uri="{28A0092B-C50C-407E-A947-70E740481C1C}">
                <a14:useLocalDpi xmlns:a14="http://schemas.microsoft.com/office/drawing/2010/main" val="0"/>
              </a:ext>
            </a:extLst>
          </a:blip>
          <a:srcRect l="3823" t="1697" r="6138" b="49152"/>
          <a:stretch/>
        </p:blipFill>
        <p:spPr>
          <a:xfrm>
            <a:off x="201027" y="2240003"/>
            <a:ext cx="3530819" cy="1384902"/>
          </a:xfrm>
          <a:prstGeom prst="rect">
            <a:avLst/>
          </a:prstGeom>
        </p:spPr>
      </p:pic>
      <p:pic>
        <p:nvPicPr>
          <p:cNvPr id="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172" t="1594"/>
          <a:stretch/>
        </p:blipFill>
        <p:spPr bwMode="auto">
          <a:xfrm>
            <a:off x="5392618" y="1998471"/>
            <a:ext cx="3648195" cy="192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37"/>
          <p:cNvSpPr txBox="1"/>
          <p:nvPr/>
        </p:nvSpPr>
        <p:spPr>
          <a:xfrm>
            <a:off x="1790152" y="2027506"/>
            <a:ext cx="949234" cy="369332"/>
          </a:xfrm>
          <a:prstGeom prst="rect">
            <a:avLst/>
          </a:prstGeom>
          <a:noFill/>
        </p:spPr>
        <p:txBody>
          <a:bodyPr wrap="none" rtlCol="0">
            <a:spAutoFit/>
          </a:bodyPr>
          <a:lstStyle/>
          <a:p>
            <a:r>
              <a:rPr lang="en-US" b="1" dirty="0" smtClean="0"/>
              <a:t>COPPER</a:t>
            </a:r>
            <a:endParaRPr lang="en-US" b="1" dirty="0"/>
          </a:p>
        </p:txBody>
      </p:sp>
      <p:sp>
        <p:nvSpPr>
          <p:cNvPr id="10" name="CasellaDiTesto 93"/>
          <p:cNvSpPr txBox="1"/>
          <p:nvPr/>
        </p:nvSpPr>
        <p:spPr>
          <a:xfrm>
            <a:off x="6981156" y="1736326"/>
            <a:ext cx="1096775" cy="369332"/>
          </a:xfrm>
          <a:prstGeom prst="rect">
            <a:avLst/>
          </a:prstGeom>
          <a:noFill/>
        </p:spPr>
        <p:txBody>
          <a:bodyPr wrap="none" rtlCol="0">
            <a:spAutoFit/>
          </a:bodyPr>
          <a:lstStyle/>
          <a:p>
            <a:r>
              <a:rPr lang="en-US" b="1" dirty="0" smtClean="0"/>
              <a:t>NIOBIUM</a:t>
            </a:r>
            <a:endParaRPr lang="en-US" b="1" dirty="0"/>
          </a:p>
        </p:txBody>
      </p:sp>
      <p:sp>
        <p:nvSpPr>
          <p:cNvPr id="11" name="CasellaDiTesto 51"/>
          <p:cNvSpPr txBox="1"/>
          <p:nvPr/>
        </p:nvSpPr>
        <p:spPr>
          <a:xfrm>
            <a:off x="3927231" y="2580330"/>
            <a:ext cx="1465387" cy="954107"/>
          </a:xfrm>
          <a:prstGeom prst="rect">
            <a:avLst/>
          </a:prstGeom>
          <a:noFill/>
        </p:spPr>
        <p:txBody>
          <a:bodyPr wrap="square" rtlCol="0">
            <a:spAutoFit/>
          </a:bodyPr>
          <a:lstStyle/>
          <a:p>
            <a:r>
              <a:rPr lang="en-US" sz="1400" b="1" dirty="0" smtClean="0">
                <a:latin typeface="Times New Roman"/>
                <a:cs typeface="Times New Roman"/>
              </a:rPr>
              <a:t>Between copper and </a:t>
            </a:r>
            <a:r>
              <a:rPr lang="en-US" sz="1400" b="1" dirty="0" err="1" smtClean="0">
                <a:latin typeface="Times New Roman"/>
                <a:cs typeface="Times New Roman"/>
              </a:rPr>
              <a:t>Nb</a:t>
            </a:r>
            <a:r>
              <a:rPr lang="en-US" sz="1400" b="1" dirty="0" smtClean="0">
                <a:latin typeface="Times New Roman"/>
                <a:cs typeface="Times New Roman"/>
              </a:rPr>
              <a:t> (4K) there is a factor 10</a:t>
            </a:r>
            <a:r>
              <a:rPr lang="en-US" sz="1400" b="1" baseline="30000" dirty="0" smtClean="0">
                <a:latin typeface="Times New Roman"/>
                <a:cs typeface="Times New Roman"/>
              </a:rPr>
              <a:t>5</a:t>
            </a:r>
            <a:r>
              <a:rPr lang="en-US" sz="1400" b="1" dirty="0" smtClean="0">
                <a:latin typeface="Times New Roman"/>
                <a:cs typeface="Times New Roman"/>
              </a:rPr>
              <a:t>-10</a:t>
            </a:r>
            <a:r>
              <a:rPr lang="en-US" sz="1400" b="1" baseline="30000" dirty="0" smtClean="0">
                <a:latin typeface="Times New Roman"/>
                <a:cs typeface="Times New Roman"/>
              </a:rPr>
              <a:t>6</a:t>
            </a:r>
            <a:endParaRPr lang="en-US" sz="1400" b="1" baseline="30000" dirty="0">
              <a:latin typeface="Times New Roman"/>
              <a:cs typeface="Times New Roman"/>
            </a:endParaRPr>
          </a:p>
        </p:txBody>
      </p:sp>
      <p:sp>
        <p:nvSpPr>
          <p:cNvPr id="12" name="Rectangle 11"/>
          <p:cNvSpPr/>
          <p:nvPr/>
        </p:nvSpPr>
        <p:spPr>
          <a:xfrm>
            <a:off x="343647" y="3921507"/>
            <a:ext cx="8697166" cy="1200329"/>
          </a:xfrm>
          <a:prstGeom prst="rect">
            <a:avLst/>
          </a:prstGeom>
        </p:spPr>
        <p:txBody>
          <a:bodyPr wrap="square">
            <a:spAutoFit/>
          </a:bodyPr>
          <a:lstStyle/>
          <a:p>
            <a:pPr marL="285750" indent="-285750">
              <a:buFont typeface="Arial"/>
              <a:buChar char="•"/>
            </a:pPr>
            <a:r>
              <a:rPr lang="en-US" dirty="0" smtClean="0">
                <a:latin typeface="Times New Roman"/>
                <a:cs typeface="Times New Roman"/>
              </a:rPr>
              <a:t>In copper cavities almost half of power is dissipated on cavity surface</a:t>
            </a:r>
          </a:p>
          <a:p>
            <a:pPr marL="285750" indent="-285750">
              <a:buFont typeface="Arial"/>
              <a:buChar char="•"/>
            </a:pPr>
            <a:r>
              <a:rPr lang="en-US" dirty="0" smtClean="0">
                <a:latin typeface="Times New Roman"/>
                <a:cs typeface="Times New Roman"/>
              </a:rPr>
              <a:t>SC cavities almost deliver all your RF power to the beam</a:t>
            </a:r>
          </a:p>
          <a:p>
            <a:pPr marL="285750" indent="-285750">
              <a:buFont typeface="Arial"/>
              <a:buChar char="•"/>
            </a:pPr>
            <a:r>
              <a:rPr lang="en-US" dirty="0" smtClean="0">
                <a:latin typeface="Times New Roman"/>
                <a:cs typeface="Times New Roman"/>
              </a:rPr>
              <a:t>Copper cavities are cheaper and means less complication in your machine</a:t>
            </a:r>
          </a:p>
          <a:p>
            <a:pPr marL="285750" indent="-285750">
              <a:buFont typeface="Arial"/>
              <a:buChar char="•"/>
            </a:pPr>
            <a:r>
              <a:rPr lang="en-US" dirty="0" smtClean="0">
                <a:latin typeface="Times New Roman"/>
                <a:cs typeface="Times New Roman"/>
              </a:rPr>
              <a:t>High acceleration gradient and long RF pulse length is not possible with copper cavities</a:t>
            </a:r>
            <a:endParaRPr lang="en-US" dirty="0">
              <a:latin typeface="Times New Roman"/>
              <a:cs typeface="Times New Roman"/>
            </a:endParaRPr>
          </a:p>
        </p:txBody>
      </p:sp>
      <p:pic>
        <p:nvPicPr>
          <p:cNvPr id="13" name="Picture 12"/>
          <p:cNvPicPr>
            <a:picLocks noChangeAspect="1"/>
          </p:cNvPicPr>
          <p:nvPr/>
        </p:nvPicPr>
        <p:blipFill>
          <a:blip r:embed="rId5"/>
          <a:stretch>
            <a:fillRect/>
          </a:stretch>
        </p:blipFill>
        <p:spPr>
          <a:xfrm>
            <a:off x="4966052" y="0"/>
            <a:ext cx="4166189" cy="576499"/>
          </a:xfrm>
          <a:prstGeom prst="rect">
            <a:avLst/>
          </a:prstGeom>
        </p:spPr>
      </p:pic>
      <p:sp>
        <p:nvSpPr>
          <p:cNvPr id="14" name="Rounded Rectangle 13"/>
          <p:cNvSpPr/>
          <p:nvPr/>
        </p:nvSpPr>
        <p:spPr>
          <a:xfrm>
            <a:off x="6761396" y="86323"/>
            <a:ext cx="1431063" cy="407523"/>
          </a:xfrm>
          <a:prstGeom prst="roundRect">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516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14</a:t>
            </a:fld>
            <a:endParaRPr lang="sv-SE" dirty="0">
              <a:solidFill>
                <a:prstClr val="black">
                  <a:tint val="75000"/>
                </a:prstClr>
              </a:solidFill>
              <a:latin typeface="Calibri"/>
            </a:endParaRPr>
          </a:p>
        </p:txBody>
      </p:sp>
      <p:sp>
        <p:nvSpPr>
          <p:cNvPr id="6" name="Title 1"/>
          <p:cNvSpPr>
            <a:spLocks noGrp="1"/>
          </p:cNvSpPr>
          <p:nvPr>
            <p:ph type="title"/>
          </p:nvPr>
        </p:nvSpPr>
        <p:spPr>
          <a:xfrm>
            <a:off x="1424770" y="145677"/>
            <a:ext cx="4851147" cy="1143000"/>
          </a:xfrm>
        </p:spPr>
        <p:txBody>
          <a:bodyPr>
            <a:normAutofit fontScale="90000"/>
          </a:bodyPr>
          <a:lstStyle/>
          <a:p>
            <a:r>
              <a:rPr lang="en-US" sz="2800" dirty="0" smtClean="0"/>
              <a:t>Review on ESS</a:t>
            </a:r>
            <a:br>
              <a:rPr lang="en-US" sz="2800" dirty="0" smtClean="0"/>
            </a:br>
            <a:r>
              <a:rPr lang="en-US" sz="2800" dirty="0" smtClean="0"/>
              <a:t>Superconducting cavities section</a:t>
            </a:r>
            <a:endParaRPr lang="en-US" sz="2800" dirty="0"/>
          </a:p>
        </p:txBody>
      </p:sp>
      <p:pic>
        <p:nvPicPr>
          <p:cNvPr id="7" name="Picture 6" descr="Screen Shot 2018-12-12 at 14.30.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055" y="2858347"/>
            <a:ext cx="879225" cy="1037167"/>
          </a:xfrm>
          <a:prstGeom prst="rect">
            <a:avLst/>
          </a:prstGeom>
        </p:spPr>
      </p:pic>
      <p:pic>
        <p:nvPicPr>
          <p:cNvPr id="8" name="Picture 7"/>
          <p:cNvPicPr>
            <a:picLocks noChangeAspect="1"/>
          </p:cNvPicPr>
          <p:nvPr/>
        </p:nvPicPr>
        <p:blipFill>
          <a:blip r:embed="rId3"/>
          <a:stretch>
            <a:fillRect/>
          </a:stretch>
        </p:blipFill>
        <p:spPr>
          <a:xfrm>
            <a:off x="5137897" y="1640868"/>
            <a:ext cx="2817383" cy="870828"/>
          </a:xfrm>
          <a:prstGeom prst="rect">
            <a:avLst/>
          </a:prstGeom>
        </p:spPr>
      </p:pic>
      <p:pic>
        <p:nvPicPr>
          <p:cNvPr id="9" name="Picture 8" descr="IMG_3631.JPG"/>
          <p:cNvPicPr>
            <a:picLocks noChangeAspect="1"/>
          </p:cNvPicPr>
          <p:nvPr/>
        </p:nvPicPr>
        <p:blipFill rotWithShape="1">
          <a:blip r:embed="rId4">
            <a:extLst>
              <a:ext uri="{28A0092B-C50C-407E-A947-70E740481C1C}">
                <a14:useLocalDpi xmlns:a14="http://schemas.microsoft.com/office/drawing/2010/main" val="0"/>
              </a:ext>
            </a:extLst>
          </a:blip>
          <a:srcRect t="12304" b="33648"/>
          <a:stretch/>
        </p:blipFill>
        <p:spPr>
          <a:xfrm>
            <a:off x="5074555" y="2887307"/>
            <a:ext cx="1990917" cy="807033"/>
          </a:xfrm>
          <a:prstGeom prst="rect">
            <a:avLst/>
          </a:prstGeom>
        </p:spPr>
      </p:pic>
      <p:pic>
        <p:nvPicPr>
          <p:cNvPr id="2" name="Picture 1"/>
          <p:cNvPicPr>
            <a:picLocks noChangeAspect="1"/>
          </p:cNvPicPr>
          <p:nvPr/>
        </p:nvPicPr>
        <p:blipFill>
          <a:blip r:embed="rId5"/>
          <a:stretch>
            <a:fillRect/>
          </a:stretch>
        </p:blipFill>
        <p:spPr>
          <a:xfrm>
            <a:off x="371235" y="3731972"/>
            <a:ext cx="2367643" cy="1708855"/>
          </a:xfrm>
          <a:prstGeom prst="rect">
            <a:avLst/>
          </a:prstGeom>
        </p:spPr>
      </p:pic>
      <p:pic>
        <p:nvPicPr>
          <p:cNvPr id="3" name="Picture 2"/>
          <p:cNvPicPr>
            <a:picLocks noChangeAspect="1"/>
          </p:cNvPicPr>
          <p:nvPr/>
        </p:nvPicPr>
        <p:blipFill>
          <a:blip r:embed="rId6"/>
          <a:stretch>
            <a:fillRect/>
          </a:stretch>
        </p:blipFill>
        <p:spPr>
          <a:xfrm>
            <a:off x="131722" y="5511850"/>
            <a:ext cx="3539066" cy="1205940"/>
          </a:xfrm>
          <a:prstGeom prst="rect">
            <a:avLst/>
          </a:prstGeom>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5385" y="4233454"/>
            <a:ext cx="2608315" cy="18430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238" t="5981" r="37852" b="41813"/>
          <a:stretch/>
        </p:blipFill>
        <p:spPr bwMode="auto">
          <a:xfrm flipH="1">
            <a:off x="6621091" y="4899912"/>
            <a:ext cx="2429388" cy="93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9"/>
          <a:srcRect t="4722" r="17093"/>
          <a:stretch/>
        </p:blipFill>
        <p:spPr>
          <a:xfrm>
            <a:off x="1291829" y="1424796"/>
            <a:ext cx="2378959" cy="1989696"/>
          </a:xfrm>
          <a:prstGeom prst="rect">
            <a:avLst/>
          </a:prstGeom>
          <a:ln w="19050">
            <a:noFill/>
          </a:ln>
        </p:spPr>
      </p:pic>
      <p:sp>
        <p:nvSpPr>
          <p:cNvPr id="13" name="CasellaDiTesto 93"/>
          <p:cNvSpPr txBox="1"/>
          <p:nvPr/>
        </p:nvSpPr>
        <p:spPr>
          <a:xfrm>
            <a:off x="7895090" y="2292214"/>
            <a:ext cx="1190296" cy="923330"/>
          </a:xfrm>
          <a:prstGeom prst="rect">
            <a:avLst/>
          </a:prstGeom>
          <a:noFill/>
        </p:spPr>
        <p:txBody>
          <a:bodyPr wrap="square" rtlCol="0">
            <a:spAutoFit/>
          </a:bodyPr>
          <a:lstStyle/>
          <a:p>
            <a:r>
              <a:rPr lang="en-US" b="1" dirty="0" smtClean="0"/>
              <a:t>6 cell elliptical cavity</a:t>
            </a:r>
            <a:endParaRPr lang="en-US" b="1" dirty="0"/>
          </a:p>
        </p:txBody>
      </p:sp>
      <p:sp>
        <p:nvSpPr>
          <p:cNvPr id="14" name="CasellaDiTesto 93"/>
          <p:cNvSpPr txBox="1"/>
          <p:nvPr/>
        </p:nvSpPr>
        <p:spPr>
          <a:xfrm>
            <a:off x="6621091" y="4507575"/>
            <a:ext cx="2288447" cy="369332"/>
          </a:xfrm>
          <a:prstGeom prst="rect">
            <a:avLst/>
          </a:prstGeom>
          <a:noFill/>
        </p:spPr>
        <p:txBody>
          <a:bodyPr wrap="square" rtlCol="0">
            <a:spAutoFit/>
          </a:bodyPr>
          <a:lstStyle/>
          <a:p>
            <a:r>
              <a:rPr lang="en-US" b="1" dirty="0"/>
              <a:t>5</a:t>
            </a:r>
            <a:r>
              <a:rPr lang="en-US" b="1" dirty="0" smtClean="0"/>
              <a:t> cell elliptical cavity</a:t>
            </a:r>
            <a:endParaRPr lang="en-US" b="1" dirty="0"/>
          </a:p>
        </p:txBody>
      </p:sp>
      <p:sp>
        <p:nvSpPr>
          <p:cNvPr id="5" name="Rounded Rectangle 4"/>
          <p:cNvSpPr/>
          <p:nvPr/>
        </p:nvSpPr>
        <p:spPr>
          <a:xfrm>
            <a:off x="4005385" y="4155302"/>
            <a:ext cx="5045094" cy="2122896"/>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4845537" y="1483410"/>
            <a:ext cx="4064001" cy="2296444"/>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sellaDiTesto 93"/>
          <p:cNvSpPr txBox="1"/>
          <p:nvPr/>
        </p:nvSpPr>
        <p:spPr>
          <a:xfrm>
            <a:off x="2738878" y="4045910"/>
            <a:ext cx="1190296" cy="646331"/>
          </a:xfrm>
          <a:prstGeom prst="rect">
            <a:avLst/>
          </a:prstGeom>
          <a:noFill/>
        </p:spPr>
        <p:txBody>
          <a:bodyPr wrap="square" rtlCol="0">
            <a:spAutoFit/>
          </a:bodyPr>
          <a:lstStyle/>
          <a:p>
            <a:r>
              <a:rPr lang="en-US" b="1" dirty="0" smtClean="0"/>
              <a:t>Spoke cavity</a:t>
            </a:r>
            <a:endParaRPr lang="en-US" b="1" dirty="0"/>
          </a:p>
        </p:txBody>
      </p:sp>
      <p:sp>
        <p:nvSpPr>
          <p:cNvPr id="17" name="Rounded Rectangle 16"/>
          <p:cNvSpPr/>
          <p:nvPr/>
        </p:nvSpPr>
        <p:spPr>
          <a:xfrm>
            <a:off x="109445" y="3670070"/>
            <a:ext cx="3561343" cy="3129316"/>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585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animBg="1"/>
      <p:bldP spid="15" grpId="0" animBg="1"/>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15</a:t>
            </a:fld>
            <a:endParaRPr lang="sv-SE"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71543" y="1630535"/>
            <a:ext cx="6231336" cy="3002584"/>
          </a:xfrm>
          <a:prstGeom prst="rect">
            <a:avLst/>
          </a:prstGeom>
        </p:spPr>
      </p:pic>
      <p:pic>
        <p:nvPicPr>
          <p:cNvPr id="6" name="Picture 5"/>
          <p:cNvPicPr>
            <a:picLocks noChangeAspect="1"/>
          </p:cNvPicPr>
          <p:nvPr/>
        </p:nvPicPr>
        <p:blipFill>
          <a:blip r:embed="rId3"/>
          <a:stretch>
            <a:fillRect/>
          </a:stretch>
        </p:blipFill>
        <p:spPr>
          <a:xfrm>
            <a:off x="2289354" y="3981638"/>
            <a:ext cx="3691838" cy="2765585"/>
          </a:xfrm>
          <a:prstGeom prst="rect">
            <a:avLst/>
          </a:prstGeom>
          <a:effectLst>
            <a:softEdge rad="31750"/>
          </a:effectLst>
        </p:spPr>
      </p:pic>
      <p:pic>
        <p:nvPicPr>
          <p:cNvPr id="7" name="Picture 6"/>
          <p:cNvPicPr>
            <a:picLocks noChangeAspect="1"/>
          </p:cNvPicPr>
          <p:nvPr/>
        </p:nvPicPr>
        <p:blipFill>
          <a:blip r:embed="rId4"/>
          <a:stretch>
            <a:fillRect/>
          </a:stretch>
        </p:blipFill>
        <p:spPr>
          <a:xfrm>
            <a:off x="6117643" y="2849851"/>
            <a:ext cx="3004713" cy="1977367"/>
          </a:xfrm>
          <a:prstGeom prst="rect">
            <a:avLst/>
          </a:prstGeom>
          <a:effectLst>
            <a:softEdge rad="31750"/>
          </a:effectLst>
        </p:spPr>
      </p:pic>
    </p:spTree>
    <p:extLst>
      <p:ext uri="{BB962C8B-B14F-4D97-AF65-F5344CB8AC3E}">
        <p14:creationId xmlns:p14="http://schemas.microsoft.com/office/powerpoint/2010/main" val="561277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16</a:t>
            </a:fld>
            <a:endParaRPr lang="sv-SE"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4630615" y="1814913"/>
            <a:ext cx="4300065" cy="4243035"/>
          </a:xfrm>
          <a:prstGeom prst="rect">
            <a:avLst/>
          </a:prstGeom>
        </p:spPr>
      </p:pic>
      <p:pic>
        <p:nvPicPr>
          <p:cNvPr id="8" name="Picture 7"/>
          <p:cNvPicPr>
            <a:picLocks noChangeAspect="1"/>
          </p:cNvPicPr>
          <p:nvPr/>
        </p:nvPicPr>
        <p:blipFill>
          <a:blip r:embed="rId3"/>
          <a:stretch>
            <a:fillRect/>
          </a:stretch>
        </p:blipFill>
        <p:spPr>
          <a:xfrm>
            <a:off x="329354" y="2513806"/>
            <a:ext cx="4301261" cy="2867507"/>
          </a:xfrm>
          <a:prstGeom prst="rect">
            <a:avLst/>
          </a:prstGeom>
        </p:spPr>
      </p:pic>
      <p:sp>
        <p:nvSpPr>
          <p:cNvPr id="10" name="Title 1"/>
          <p:cNvSpPr>
            <a:spLocks noGrp="1"/>
          </p:cNvSpPr>
          <p:nvPr>
            <p:ph type="title"/>
          </p:nvPr>
        </p:nvSpPr>
        <p:spPr>
          <a:xfrm>
            <a:off x="1424770" y="145677"/>
            <a:ext cx="4692397" cy="1143000"/>
          </a:xfrm>
        </p:spPr>
        <p:txBody>
          <a:bodyPr>
            <a:normAutofit fontScale="90000"/>
          </a:bodyPr>
          <a:lstStyle/>
          <a:p>
            <a:r>
              <a:rPr lang="en-US" sz="2800" dirty="0" smtClean="0"/>
              <a:t>Review on ESS</a:t>
            </a:r>
            <a:br>
              <a:rPr lang="en-US" sz="2800" dirty="0" smtClean="0"/>
            </a:br>
            <a:r>
              <a:rPr lang="en-US" sz="2800" dirty="0" smtClean="0"/>
              <a:t>Superconducting cavities section</a:t>
            </a:r>
            <a:endParaRPr lang="en-US" sz="2800" dirty="0"/>
          </a:p>
        </p:txBody>
      </p:sp>
    </p:spTree>
    <p:extLst>
      <p:ext uri="{BB962C8B-B14F-4D97-AF65-F5344CB8AC3E}">
        <p14:creationId xmlns:p14="http://schemas.microsoft.com/office/powerpoint/2010/main" val="8701641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17</a:t>
            </a:fld>
            <a:endParaRPr lang="sv-SE" dirty="0">
              <a:solidFill>
                <a:prstClr val="black">
                  <a:tint val="75000"/>
                </a:prstClr>
              </a:solidFill>
              <a:latin typeface="Calibri"/>
            </a:endParaRPr>
          </a:p>
        </p:txBody>
      </p:sp>
      <p:sp>
        <p:nvSpPr>
          <p:cNvPr id="5" name="Content Placeholder 2"/>
          <p:cNvSpPr>
            <a:spLocks noGrp="1"/>
          </p:cNvSpPr>
          <p:nvPr>
            <p:ph idx="1"/>
          </p:nvPr>
        </p:nvSpPr>
        <p:spPr>
          <a:xfrm>
            <a:off x="457200" y="1600200"/>
            <a:ext cx="8229600" cy="4525963"/>
          </a:xfrm>
        </p:spPr>
        <p:txBody>
          <a:bodyPr>
            <a:normAutofit/>
          </a:bodyPr>
          <a:lstStyle/>
          <a:p>
            <a:r>
              <a:rPr lang="en-US" sz="2400" dirty="0" smtClean="0">
                <a:solidFill>
                  <a:schemeClr val="bg1">
                    <a:lumMod val="85000"/>
                  </a:schemeClr>
                </a:solidFill>
                <a:latin typeface="Arial"/>
                <a:cs typeface="Arial"/>
              </a:rPr>
              <a:t>A </a:t>
            </a:r>
            <a:r>
              <a:rPr lang="en-US" sz="2400" dirty="0">
                <a:solidFill>
                  <a:schemeClr val="bg1">
                    <a:lumMod val="85000"/>
                  </a:schemeClr>
                </a:solidFill>
                <a:latin typeface="Arial"/>
                <a:cs typeface="Arial"/>
              </a:rPr>
              <a:t>short overview on </a:t>
            </a:r>
            <a:r>
              <a:rPr lang="en-US" sz="2400" dirty="0" smtClean="0">
                <a:solidFill>
                  <a:schemeClr val="bg1">
                    <a:lumMod val="85000"/>
                  </a:schemeClr>
                </a:solidFill>
                <a:latin typeface="Arial"/>
                <a:cs typeface="Arial"/>
              </a:rPr>
              <a:t>ESS</a:t>
            </a:r>
          </a:p>
          <a:p>
            <a:pPr lvl="1">
              <a:buFont typeface="Courier New"/>
              <a:buChar char="o"/>
            </a:pPr>
            <a:r>
              <a:rPr lang="en-US" sz="1800" dirty="0" smtClean="0">
                <a:solidFill>
                  <a:schemeClr val="bg1">
                    <a:lumMod val="85000"/>
                  </a:schemeClr>
                </a:solidFill>
                <a:latin typeface="Arial"/>
                <a:cs typeface="Arial"/>
              </a:rPr>
              <a:t>Ion Source and LEBT</a:t>
            </a:r>
          </a:p>
          <a:p>
            <a:pPr lvl="1">
              <a:buFont typeface="Courier New"/>
              <a:buChar char="o"/>
            </a:pPr>
            <a:r>
              <a:rPr lang="en-US" sz="1800" dirty="0" smtClean="0">
                <a:solidFill>
                  <a:schemeClr val="bg1">
                    <a:lumMod val="85000"/>
                  </a:schemeClr>
                </a:solidFill>
                <a:latin typeface="Arial"/>
                <a:cs typeface="Arial"/>
              </a:rPr>
              <a:t>Radio Frequency </a:t>
            </a:r>
            <a:r>
              <a:rPr lang="en-US" sz="1800" dirty="0" err="1" smtClean="0">
                <a:solidFill>
                  <a:schemeClr val="bg1">
                    <a:lumMod val="85000"/>
                  </a:schemeClr>
                </a:solidFill>
                <a:latin typeface="Arial"/>
                <a:cs typeface="Arial"/>
              </a:rPr>
              <a:t>Quadrapole</a:t>
            </a:r>
            <a:r>
              <a:rPr lang="en-US" sz="1800" dirty="0" smtClean="0">
                <a:solidFill>
                  <a:schemeClr val="bg1">
                    <a:lumMod val="85000"/>
                  </a:schemeClr>
                </a:solidFill>
                <a:latin typeface="Arial"/>
                <a:cs typeface="Arial"/>
              </a:rPr>
              <a:t> (RFQ)</a:t>
            </a:r>
          </a:p>
          <a:p>
            <a:pPr lvl="1">
              <a:buFont typeface="Courier New"/>
              <a:buChar char="o"/>
            </a:pPr>
            <a:r>
              <a:rPr lang="en-US" sz="1800" dirty="0" smtClean="0">
                <a:solidFill>
                  <a:schemeClr val="bg1">
                    <a:lumMod val="85000"/>
                  </a:schemeClr>
                </a:solidFill>
                <a:latin typeface="Arial"/>
                <a:cs typeface="Arial"/>
              </a:rPr>
              <a:t>Drift Tube Linac (DTL)</a:t>
            </a:r>
          </a:p>
          <a:p>
            <a:pPr lvl="1">
              <a:buFont typeface="Courier New"/>
              <a:buChar char="o"/>
            </a:pPr>
            <a:r>
              <a:rPr lang="en-US" sz="1800" dirty="0" smtClean="0">
                <a:solidFill>
                  <a:schemeClr val="bg1">
                    <a:lumMod val="85000"/>
                  </a:schemeClr>
                </a:solidFill>
                <a:latin typeface="Arial"/>
                <a:cs typeface="Arial"/>
              </a:rPr>
              <a:t>Superconducting cavities section</a:t>
            </a:r>
          </a:p>
          <a:p>
            <a:pPr lvl="1">
              <a:buFont typeface="Courier New"/>
              <a:buChar char="o"/>
            </a:pPr>
            <a:endParaRPr lang="en-US" sz="1600" dirty="0" smtClean="0">
              <a:latin typeface="Arial"/>
              <a:cs typeface="Arial"/>
            </a:endParaRPr>
          </a:p>
          <a:p>
            <a:r>
              <a:rPr lang="en-US" sz="2400" dirty="0" smtClean="0">
                <a:latin typeface="Arial"/>
                <a:cs typeface="Arial"/>
              </a:rPr>
              <a:t>Elliptical MB Cavity</a:t>
            </a:r>
          </a:p>
          <a:p>
            <a:pPr lvl="1">
              <a:buFont typeface="Courier New"/>
              <a:buChar char="o"/>
            </a:pPr>
            <a:r>
              <a:rPr lang="en-US" sz="1800" dirty="0" smtClean="0">
                <a:latin typeface="Arial"/>
                <a:cs typeface="Arial"/>
              </a:rPr>
              <a:t>Cavity Design</a:t>
            </a:r>
          </a:p>
          <a:p>
            <a:pPr lvl="1">
              <a:buFont typeface="Courier New"/>
              <a:buChar char="o"/>
            </a:pPr>
            <a:r>
              <a:rPr lang="en-US" sz="1800" dirty="0" smtClean="0">
                <a:latin typeface="Arial"/>
                <a:cs typeface="Arial"/>
              </a:rPr>
              <a:t>Cavity Fabrication and Treatment</a:t>
            </a:r>
          </a:p>
          <a:p>
            <a:pPr lvl="1">
              <a:buFont typeface="Courier New"/>
              <a:buChar char="o"/>
            </a:pPr>
            <a:r>
              <a:rPr lang="en-US" sz="1800" dirty="0" smtClean="0">
                <a:latin typeface="Arial"/>
                <a:cs typeface="Arial"/>
              </a:rPr>
              <a:t>Cavity Test</a:t>
            </a:r>
          </a:p>
          <a:p>
            <a:pPr lvl="1">
              <a:buFont typeface="Courier New"/>
              <a:buChar char="o"/>
            </a:pPr>
            <a:r>
              <a:rPr lang="en-US" sz="1800" dirty="0" smtClean="0">
                <a:latin typeface="Arial"/>
                <a:cs typeface="Arial"/>
              </a:rPr>
              <a:t>Cavity Higher Order Mode Study</a:t>
            </a:r>
          </a:p>
        </p:txBody>
      </p:sp>
    </p:spTree>
    <p:extLst>
      <p:ext uri="{BB962C8B-B14F-4D97-AF65-F5344CB8AC3E}">
        <p14:creationId xmlns:p14="http://schemas.microsoft.com/office/powerpoint/2010/main" val="28696532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18</a:t>
            </a:fld>
            <a:endParaRPr lang="sv-SE" dirty="0">
              <a:solidFill>
                <a:prstClr val="black">
                  <a:tint val="75000"/>
                </a:prstClr>
              </a:solidFill>
              <a:latin typeface="Calibri"/>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259" y="3041238"/>
            <a:ext cx="3578741" cy="303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1066"/>
          <a:stretch/>
        </p:blipFill>
        <p:spPr bwMode="auto">
          <a:xfrm>
            <a:off x="6204856" y="1650674"/>
            <a:ext cx="2481944" cy="124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creen Shot 2018-12-16 at 20.22.3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11508"/>
            <a:ext cx="5490308" cy="5051084"/>
          </a:xfrm>
          <a:prstGeom prst="rect">
            <a:avLst/>
          </a:prstGeom>
        </p:spPr>
      </p:pic>
    </p:spTree>
    <p:extLst>
      <p:ext uri="{BB962C8B-B14F-4D97-AF65-F5344CB8AC3E}">
        <p14:creationId xmlns:p14="http://schemas.microsoft.com/office/powerpoint/2010/main" val="1396767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dirty="0">
              <a:solidFill>
                <a:prstClr val="black">
                  <a:tint val="75000"/>
                </a:prstClr>
              </a:solidFill>
              <a:latin typeface="Calibri"/>
            </a:endParaRPr>
          </a:p>
        </p:txBody>
      </p:sp>
      <p:sp>
        <p:nvSpPr>
          <p:cNvPr id="5" name="Title 1"/>
          <p:cNvSpPr>
            <a:spLocks noGrp="1"/>
          </p:cNvSpPr>
          <p:nvPr>
            <p:ph type="title"/>
          </p:nvPr>
        </p:nvSpPr>
        <p:spPr>
          <a:xfrm>
            <a:off x="1424770" y="145677"/>
            <a:ext cx="3815651" cy="1143000"/>
          </a:xfrm>
        </p:spPr>
        <p:txBody>
          <a:bodyPr>
            <a:normAutofit/>
          </a:bodyPr>
          <a:lstStyle/>
          <a:p>
            <a:r>
              <a:rPr lang="en-US" sz="2800" dirty="0" smtClean="0"/>
              <a:t>Elliptical MB cavity</a:t>
            </a:r>
            <a:br>
              <a:rPr lang="en-US" sz="2800" dirty="0" smtClean="0"/>
            </a:br>
            <a:r>
              <a:rPr lang="en-US" sz="2800" dirty="0" smtClean="0"/>
              <a:t>Cavity Design</a:t>
            </a:r>
            <a:endParaRPr lang="en-US" sz="2800" dirty="0"/>
          </a:p>
        </p:txBody>
      </p:sp>
      <p:graphicFrame>
        <p:nvGraphicFramePr>
          <p:cNvPr id="10" name="Content Placeholder 3"/>
          <p:cNvGraphicFramePr>
            <a:graphicFrameLocks/>
          </p:cNvGraphicFramePr>
          <p:nvPr>
            <p:extLst>
              <p:ext uri="{D42A27DB-BD31-4B8C-83A1-F6EECF244321}">
                <p14:modId xmlns:p14="http://schemas.microsoft.com/office/powerpoint/2010/main" val="3516515903"/>
              </p:ext>
            </p:extLst>
          </p:nvPr>
        </p:nvGraphicFramePr>
        <p:xfrm>
          <a:off x="4350289" y="1574013"/>
          <a:ext cx="4741457" cy="4975012"/>
        </p:xfrm>
        <a:graphic>
          <a:graphicData uri="http://schemas.openxmlformats.org/drawingml/2006/table">
            <a:tbl>
              <a:tblPr/>
              <a:tblGrid>
                <a:gridCol w="2025602">
                  <a:extLst>
                    <a:ext uri="{9D8B030D-6E8A-4147-A177-3AD203B41FA5}">
                      <a16:colId xmlns:a16="http://schemas.microsoft.com/office/drawing/2014/main" xmlns="" val="429947808"/>
                    </a:ext>
                  </a:extLst>
                </a:gridCol>
                <a:gridCol w="1729171">
                  <a:extLst>
                    <a:ext uri="{9D8B030D-6E8A-4147-A177-3AD203B41FA5}">
                      <a16:colId xmlns:a16="http://schemas.microsoft.com/office/drawing/2014/main" xmlns="" val="884243426"/>
                    </a:ext>
                  </a:extLst>
                </a:gridCol>
                <a:gridCol w="986684">
                  <a:extLst>
                    <a:ext uri="{9D8B030D-6E8A-4147-A177-3AD203B41FA5}">
                      <a16:colId xmlns:a16="http://schemas.microsoft.com/office/drawing/2014/main" xmlns="" val="1986516031"/>
                    </a:ext>
                  </a:extLst>
                </a:gridCol>
              </a:tblGrid>
              <a:tr h="305844">
                <a:tc>
                  <a:txBody>
                    <a:bodyPr/>
                    <a:lstStyle/>
                    <a:p>
                      <a:pPr marL="0" marR="0" algn="just">
                        <a:spcBef>
                          <a:spcPts val="0"/>
                        </a:spcBef>
                        <a:spcAft>
                          <a:spcPts val="0"/>
                        </a:spcAft>
                      </a:pPr>
                      <a:r>
                        <a:rPr lang="en-GB" sz="1600" b="1" kern="800" dirty="0">
                          <a:effectLst/>
                          <a:latin typeface="Times New Roman" panose="02020603050405020304" pitchFamily="18" charset="0"/>
                          <a:ea typeface="宋体" panose="02010600030101010101" pitchFamily="2" charset="-122"/>
                          <a:cs typeface="Times New Roman" panose="02020603050405020304" pitchFamily="18" charset="0"/>
                        </a:rPr>
                        <a:t>Parameters</a:t>
                      </a:r>
                      <a:endParaRPr lang="en-US"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GB" sz="1600" b="1" kern="800" dirty="0">
                          <a:effectLst/>
                          <a:latin typeface="Times New Roman" panose="02020603050405020304" pitchFamily="18" charset="0"/>
                          <a:ea typeface="宋体" panose="02010600030101010101" pitchFamily="2" charset="-122"/>
                          <a:cs typeface="Times New Roman" panose="02020603050405020304" pitchFamily="18" charset="0"/>
                        </a:rPr>
                        <a:t>INFN design</a:t>
                      </a:r>
                      <a:endParaRPr lang="en-US"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GB" sz="1600" b="1" kern="800" dirty="0">
                          <a:effectLst/>
                          <a:latin typeface="Times New Roman" panose="02020603050405020304" pitchFamily="18" charset="0"/>
                          <a:ea typeface="宋体" panose="02010600030101010101" pitchFamily="2" charset="-122"/>
                          <a:cs typeface="Times New Roman" panose="02020603050405020304" pitchFamily="18" charset="0"/>
                        </a:rPr>
                        <a:t>ESS spec.</a:t>
                      </a:r>
                      <a:endParaRPr lang="en-US"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50356890"/>
                  </a:ext>
                </a:extLst>
              </a:tr>
              <a:tr h="289655">
                <a:tc>
                  <a:txBody>
                    <a:bodyPr/>
                    <a:lstStyle/>
                    <a:p>
                      <a:pPr marL="0" marR="0" algn="just">
                        <a:spcBef>
                          <a:spcPts val="0"/>
                        </a:spcBef>
                        <a:spcAft>
                          <a:spcPts val="0"/>
                        </a:spcAft>
                      </a:pPr>
                      <a:r>
                        <a:rPr lang="en-GB" sz="1500" kern="800" dirty="0" err="1">
                          <a:effectLst/>
                          <a:latin typeface="Times New Roman" panose="02020603050405020304" pitchFamily="18" charset="0"/>
                          <a:ea typeface="宋体" panose="02010600030101010101" pitchFamily="2" charset="-122"/>
                          <a:cs typeface="Times New Roman" panose="02020603050405020304" pitchFamily="18" charset="0"/>
                        </a:rPr>
                        <a:t>R</a:t>
                      </a:r>
                      <a:r>
                        <a:rPr lang="en-GB" sz="1500" kern="800" baseline="-25000" dirty="0" err="1">
                          <a:effectLst/>
                          <a:latin typeface="Times New Roman" panose="02020603050405020304" pitchFamily="18" charset="0"/>
                          <a:ea typeface="宋体" panose="02010600030101010101" pitchFamily="2" charset="-122"/>
                          <a:cs typeface="Times New Roman" panose="02020603050405020304" pitchFamily="18" charset="0"/>
                        </a:rPr>
                        <a:t>iris</a:t>
                      </a: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 (mm)</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50</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≥47</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xmlns="" val="4127257624"/>
                  </a:ext>
                </a:extLst>
              </a:tr>
              <a:tr h="289655">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Geometrical beta</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0.67</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0.67</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2728227156"/>
                  </a:ext>
                </a:extLst>
              </a:tr>
              <a:tr h="289655">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Frequency (MHz)</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704.42</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704.42</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2044988980"/>
                  </a:ext>
                </a:extLst>
              </a:tr>
              <a:tr h="289655">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Acc. length (m)</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0.855</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0.855</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959743225"/>
                  </a:ext>
                </a:extLst>
              </a:tr>
              <a:tr h="363149">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Cell to cell coupling k</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254000">
                        <a:spcBef>
                          <a:spcPts val="0"/>
                        </a:spcBef>
                        <a:spcAft>
                          <a:spcPts val="0"/>
                        </a:spcAft>
                      </a:pPr>
                      <a:r>
                        <a:rPr lang="en-GB" sz="1500" kern="8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1.55%</a:t>
                      </a:r>
                      <a:r>
                        <a:rPr lang="en-US" sz="1500" kern="800" dirty="0">
                          <a:solidFill>
                            <a:srgbClr val="00B050"/>
                          </a:solidFill>
                          <a:effectLst/>
                          <a:latin typeface="宋体" panose="02010600030101010101" pitchFamily="2" charset="-122"/>
                          <a:ea typeface="Times New Roman" panose="02020603050405020304" pitchFamily="18" charset="0"/>
                          <a:cs typeface="宋体" panose="02010600030101010101" pitchFamily="2" charset="-122"/>
                        </a:rPr>
                        <a:t>↗</a:t>
                      </a:r>
                      <a:r>
                        <a:rPr lang="en-GB" sz="1500" kern="8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(+26%)</a:t>
                      </a:r>
                      <a:endParaRPr lang="en-US" sz="1500" dirty="0">
                        <a:solidFill>
                          <a:srgbClr val="00B05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25400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489417089"/>
                  </a:ext>
                </a:extLst>
              </a:tr>
              <a:tr h="350383">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π-5π/6 mode </a:t>
                      </a:r>
                      <a:r>
                        <a:rPr lang="en-GB" sz="1500" kern="800" dirty="0" err="1">
                          <a:effectLst/>
                          <a:latin typeface="Times New Roman" panose="02020603050405020304" pitchFamily="18" charset="0"/>
                          <a:ea typeface="宋体" panose="02010600030101010101" pitchFamily="2" charset="-122"/>
                          <a:cs typeface="Times New Roman" panose="02020603050405020304" pitchFamily="18" charset="0"/>
                        </a:rPr>
                        <a:t>sep.</a:t>
                      </a: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(MHz)</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0.70</a:t>
                      </a:r>
                      <a:r>
                        <a:rPr lang="en-US" sz="1500" kern="800" dirty="0">
                          <a:solidFill>
                            <a:srgbClr val="00B050"/>
                          </a:solidFill>
                          <a:effectLst/>
                          <a:latin typeface="宋体" panose="02010600030101010101" pitchFamily="2" charset="-122"/>
                          <a:ea typeface="Times New Roman" panose="02020603050405020304" pitchFamily="18" charset="0"/>
                          <a:cs typeface="Times New Roman" panose="02020603050405020304" pitchFamily="18" charset="0"/>
                        </a:rPr>
                        <a:t>↗</a:t>
                      </a:r>
                      <a:r>
                        <a:rPr lang="en-GB" sz="1500" kern="8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en-US" sz="1500" dirty="0">
                        <a:solidFill>
                          <a:srgbClr val="00B05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&gt;0.45</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3711247250"/>
                  </a:ext>
                </a:extLst>
              </a:tr>
              <a:tr h="289655">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G (</a:t>
                      </a:r>
                      <a:r>
                        <a:rPr lang="en-GB" sz="1500" kern="800" dirty="0" err="1">
                          <a:effectLst/>
                          <a:latin typeface="Times New Roman" panose="02020603050405020304" pitchFamily="18" charset="0"/>
                          <a:ea typeface="宋体" panose="02010600030101010101" pitchFamily="2" charset="-122"/>
                          <a:cs typeface="Times New Roman" panose="02020603050405020304" pitchFamily="18" charset="0"/>
                        </a:rPr>
                        <a:t>Ω</a:t>
                      </a: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198.8</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 </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465417390"/>
                  </a:ext>
                </a:extLst>
              </a:tr>
              <a:tr h="289655">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Optimum beta, β</a:t>
                      </a:r>
                      <a:r>
                        <a:rPr lang="en-GB" sz="1500" kern="800" baseline="-25000" dirty="0">
                          <a:effectLst/>
                          <a:latin typeface="Times New Roman" panose="02020603050405020304" pitchFamily="18" charset="0"/>
                          <a:ea typeface="宋体" panose="02010600030101010101" pitchFamily="2" charset="-122"/>
                          <a:cs typeface="Times New Roman" panose="02020603050405020304" pitchFamily="18" charset="0"/>
                        </a:rPr>
                        <a:t>opt</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0.705</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0.705</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2588732793"/>
                  </a:ext>
                </a:extLst>
              </a:tr>
              <a:tr h="289655">
                <a:tc>
                  <a:txBody>
                    <a:bodyPr/>
                    <a:lstStyle/>
                    <a:p>
                      <a:pPr marL="0" marR="0" algn="just">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Max R/Q at β</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opt </a:t>
                      </a: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(Ω)</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374 </a:t>
                      </a:r>
                      <a:r>
                        <a:rPr lang="en-US" sz="1500" kern="800" dirty="0">
                          <a:solidFill>
                            <a:srgbClr val="FF0000"/>
                          </a:solidFill>
                          <a:effectLst/>
                          <a:latin typeface="Cambria Math" panose="02040503050406030204" pitchFamily="18" charset="0"/>
                          <a:ea typeface="宋体" panose="02010600030101010101" pitchFamily="2" charset="-122"/>
                          <a:cs typeface="Cambria Math" panose="02040503050406030204" pitchFamily="18" charset="0"/>
                        </a:rPr>
                        <a:t>↘</a:t>
                      </a:r>
                      <a:r>
                        <a:rPr lang="en-US" sz="1500" kern="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GB" sz="1500" kern="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a:t>
                      </a:r>
                      <a:endParaRPr lang="en-US" sz="1500" dirty="0">
                        <a:solidFill>
                          <a:srgbClr val="FF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 </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328770647"/>
                  </a:ext>
                </a:extLst>
              </a:tr>
              <a:tr h="289655">
                <a:tc>
                  <a:txBody>
                    <a:bodyPr/>
                    <a:lstStyle/>
                    <a:p>
                      <a:pPr marL="0" marR="0" algn="just">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E</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acc</a:t>
                      </a: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 at β</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opt</a:t>
                      </a: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 (MV/m)</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16.7</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16.7</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2695669840"/>
                  </a:ext>
                </a:extLst>
              </a:tr>
              <a:tr h="289655">
                <a:tc>
                  <a:txBody>
                    <a:bodyPr/>
                    <a:lstStyle/>
                    <a:p>
                      <a:pPr marL="0" marR="0" algn="just">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E</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peak</a:t>
                      </a: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/E</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acc</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2.55 </a:t>
                      </a:r>
                      <a:r>
                        <a:rPr lang="en-US" sz="1500" kern="800" dirty="0">
                          <a:solidFill>
                            <a:srgbClr val="FF0000"/>
                          </a:solidFill>
                          <a:effectLst/>
                          <a:latin typeface="宋体" panose="02010600030101010101" pitchFamily="2" charset="-122"/>
                          <a:ea typeface="Times New Roman" panose="02020603050405020304" pitchFamily="18" charset="0"/>
                          <a:cs typeface="Times New Roman" panose="02020603050405020304" pitchFamily="18" charset="0"/>
                        </a:rPr>
                        <a:t>↗</a:t>
                      </a:r>
                      <a:r>
                        <a:rPr lang="en-GB" sz="1500" kern="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(+7%)</a:t>
                      </a:r>
                      <a:endParaRPr lang="en-US" sz="1500" dirty="0">
                        <a:solidFill>
                          <a:srgbClr val="FF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330815903"/>
                  </a:ext>
                </a:extLst>
              </a:tr>
              <a:tr h="289655">
                <a:tc>
                  <a:txBody>
                    <a:bodyPr/>
                    <a:lstStyle/>
                    <a:p>
                      <a:pPr marL="0" marR="0" algn="just">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E</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peak</a:t>
                      </a: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 (MV/m) </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42.6</a:t>
                      </a:r>
                      <a:endParaRPr lang="en-US" sz="1500" dirty="0">
                        <a:solidFill>
                          <a:srgbClr val="00B05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&lt; 45</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3612475442"/>
                  </a:ext>
                </a:extLst>
              </a:tr>
              <a:tr h="289655">
                <a:tc>
                  <a:txBody>
                    <a:bodyPr/>
                    <a:lstStyle/>
                    <a:p>
                      <a:pPr marL="0" marR="0" algn="just">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B</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peak</a:t>
                      </a: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/E</a:t>
                      </a:r>
                      <a:r>
                        <a:rPr lang="en-GB" sz="1500" kern="800" baseline="-25000">
                          <a:effectLst/>
                          <a:latin typeface="Times New Roman" panose="02020603050405020304" pitchFamily="18" charset="0"/>
                          <a:ea typeface="宋体" panose="02010600030101010101" pitchFamily="2" charset="-122"/>
                          <a:cs typeface="Times New Roman" panose="02020603050405020304" pitchFamily="18" charset="0"/>
                        </a:rPr>
                        <a:t>acc</a:t>
                      </a: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(mT/MV/m)</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4.95 </a:t>
                      </a:r>
                      <a:r>
                        <a:rPr lang="en-US" sz="1500" kern="800" dirty="0">
                          <a:solidFill>
                            <a:srgbClr val="FF0000"/>
                          </a:solidFill>
                          <a:effectLst/>
                          <a:latin typeface="宋体" panose="02010600030101010101" pitchFamily="2" charset="-122"/>
                          <a:ea typeface="Times New Roman" panose="02020603050405020304" pitchFamily="18" charset="0"/>
                          <a:cs typeface="Times New Roman" panose="02020603050405020304" pitchFamily="18" charset="0"/>
                        </a:rPr>
                        <a:t>↗</a:t>
                      </a:r>
                      <a:r>
                        <a:rPr lang="en-GB" sz="1500" kern="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(+3%)</a:t>
                      </a:r>
                      <a:endParaRPr lang="en-US" sz="1500" dirty="0">
                        <a:solidFill>
                          <a:srgbClr val="FF0000"/>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651386873"/>
                  </a:ext>
                </a:extLst>
              </a:tr>
              <a:tr h="289655">
                <a:tc>
                  <a:txBody>
                    <a:bodyPr/>
                    <a:lstStyle/>
                    <a:p>
                      <a:pPr marL="0" marR="0" algn="just">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Q</a:t>
                      </a:r>
                      <a:r>
                        <a:rPr lang="en-GB" sz="1500" kern="800" baseline="-25000" dirty="0">
                          <a:effectLst/>
                          <a:latin typeface="Times New Roman" panose="02020603050405020304" pitchFamily="18" charset="0"/>
                          <a:ea typeface="宋体" panose="02010600030101010101" pitchFamily="2" charset="-122"/>
                          <a:cs typeface="Times New Roman" panose="02020603050405020304" pitchFamily="18" charset="0"/>
                        </a:rPr>
                        <a:t>0</a:t>
                      </a: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 at nominal gradient</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a:effectLst/>
                          <a:latin typeface="Times New Roman" panose="02020603050405020304" pitchFamily="18" charset="0"/>
                          <a:ea typeface="宋体" panose="02010600030101010101" pitchFamily="2" charset="-122"/>
                          <a:cs typeface="Times New Roman" panose="02020603050405020304" pitchFamily="18" charset="0"/>
                        </a:rPr>
                        <a:t>&gt;5×10</a:t>
                      </a:r>
                      <a:r>
                        <a:rPr lang="en-GB" sz="1500" kern="800" baseline="30000">
                          <a:effectLst/>
                          <a:latin typeface="Times New Roman" panose="02020603050405020304" pitchFamily="18" charset="0"/>
                          <a:ea typeface="宋体" panose="02010600030101010101" pitchFamily="2" charset="-122"/>
                          <a:cs typeface="Times New Roman" panose="02020603050405020304" pitchFamily="18" charset="0"/>
                        </a:rPr>
                        <a:t>9</a:t>
                      </a:r>
                      <a:endParaRPr lang="en-US" sz="15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&gt;5×10</a:t>
                      </a:r>
                      <a:r>
                        <a:rPr lang="en-GB" sz="1500" kern="800" baseline="30000" dirty="0">
                          <a:effectLst/>
                          <a:latin typeface="Times New Roman" panose="02020603050405020304" pitchFamily="18" charset="0"/>
                          <a:ea typeface="宋体" panose="02010600030101010101" pitchFamily="2" charset="-122"/>
                          <a:cs typeface="Times New Roman" panose="02020603050405020304" pitchFamily="18" charset="0"/>
                        </a:rPr>
                        <a:t>9</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962825908"/>
                  </a:ext>
                </a:extLst>
              </a:tr>
              <a:tr h="479776">
                <a:tc>
                  <a:txBody>
                    <a:bodyPr/>
                    <a:lstStyle/>
                    <a:p>
                      <a:pPr marL="0" marR="0" algn="just">
                        <a:spcBef>
                          <a:spcPts val="0"/>
                        </a:spcBef>
                        <a:spcAft>
                          <a:spcPts val="0"/>
                        </a:spcAft>
                      </a:pPr>
                      <a:r>
                        <a:rPr lang="en-GB" sz="1500" kern="800" dirty="0" err="1">
                          <a:effectLst/>
                          <a:latin typeface="Times New Roman" panose="02020603050405020304" pitchFamily="18" charset="0"/>
                          <a:ea typeface="宋体" panose="02010600030101010101" pitchFamily="2" charset="-122"/>
                          <a:cs typeface="Times New Roman" panose="02020603050405020304" pitchFamily="18" charset="0"/>
                        </a:rPr>
                        <a:t>Q</a:t>
                      </a:r>
                      <a:r>
                        <a:rPr lang="en-GB" sz="1500" kern="800" baseline="-25000" dirty="0" err="1">
                          <a:effectLst/>
                          <a:latin typeface="Times New Roman" panose="02020603050405020304" pitchFamily="18" charset="0"/>
                          <a:ea typeface="宋体" panose="02010600030101010101" pitchFamily="2" charset="-122"/>
                          <a:cs typeface="Times New Roman" panose="02020603050405020304" pitchFamily="18" charset="0"/>
                        </a:rPr>
                        <a:t>ext</a:t>
                      </a: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7.8×10</a:t>
                      </a:r>
                      <a:r>
                        <a:rPr lang="en-GB" sz="1500" kern="800" baseline="30000" dirty="0">
                          <a:effectLst/>
                          <a:latin typeface="Times New Roman" panose="02020603050405020304" pitchFamily="18" charset="0"/>
                          <a:ea typeface="宋体" panose="02010600030101010101" pitchFamily="2" charset="-122"/>
                          <a:cs typeface="Times New Roman" panose="02020603050405020304" pitchFamily="18" charset="0"/>
                        </a:rPr>
                        <a:t>5</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GB" sz="1500" kern="800" dirty="0">
                          <a:effectLst/>
                          <a:latin typeface="Times New Roman" panose="02020603050405020304" pitchFamily="18" charset="0"/>
                          <a:ea typeface="宋体" panose="02010600030101010101" pitchFamily="2" charset="-122"/>
                          <a:cs typeface="Times New Roman" panose="02020603050405020304" pitchFamily="18" charset="0"/>
                        </a:rPr>
                        <a:t>5.9~8×10</a:t>
                      </a:r>
                      <a:r>
                        <a:rPr lang="en-GB" sz="1500" kern="800" baseline="30000" dirty="0">
                          <a:effectLst/>
                          <a:latin typeface="Times New Roman" panose="02020603050405020304" pitchFamily="18" charset="0"/>
                          <a:ea typeface="宋体" panose="02010600030101010101" pitchFamily="2" charset="-122"/>
                          <a:cs typeface="Times New Roman" panose="02020603050405020304" pitchFamily="18" charset="0"/>
                        </a:rPr>
                        <a:t>5</a:t>
                      </a:r>
                      <a:endParaRPr lang="en-US" sz="15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58654182"/>
                  </a:ext>
                </a:extLst>
              </a:tr>
            </a:tbl>
          </a:graphicData>
        </a:graphic>
      </p:graphicFrame>
      <p:sp>
        <p:nvSpPr>
          <p:cNvPr id="12" name="Segnaposto contenuto 2"/>
          <p:cNvSpPr>
            <a:spLocks noGrp="1"/>
          </p:cNvSpPr>
          <p:nvPr>
            <p:ph idx="1"/>
          </p:nvPr>
        </p:nvSpPr>
        <p:spPr>
          <a:xfrm>
            <a:off x="239161" y="1555669"/>
            <a:ext cx="4111128" cy="3203487"/>
          </a:xfrm>
        </p:spPr>
        <p:txBody>
          <a:bodyPr>
            <a:normAutofit/>
          </a:bodyPr>
          <a:lstStyle/>
          <a:p>
            <a:pPr marL="0" indent="0">
              <a:lnSpc>
                <a:spcPct val="120000"/>
              </a:lnSpc>
              <a:spcBef>
                <a:spcPts val="600"/>
              </a:spcBef>
              <a:spcAft>
                <a:spcPts val="600"/>
              </a:spcAft>
              <a:buNone/>
            </a:pPr>
            <a:r>
              <a:rPr lang="en-US" sz="1900" b="1" dirty="0" smtClean="0">
                <a:latin typeface="Times New Roman" panose="02020603050405020304" pitchFamily="18" charset="0"/>
                <a:cs typeface="Times New Roman" panose="02020603050405020304" pitchFamily="18" charset="0"/>
              </a:rPr>
              <a:t>Design philosophy:  </a:t>
            </a:r>
          </a:p>
          <a:p>
            <a:pPr marL="363538" lvl="1" indent="-279400">
              <a:lnSpc>
                <a:spcPct val="120000"/>
              </a:lnSpc>
              <a:spcBef>
                <a:spcPts val="600"/>
              </a:spcBef>
              <a:spcAft>
                <a:spcPts val="600"/>
              </a:spcAft>
              <a:buFont typeface="Courier New"/>
              <a:buChar char="o"/>
            </a:pPr>
            <a:r>
              <a:rPr lang="en-US" sz="1600" dirty="0" smtClean="0">
                <a:latin typeface="Times New Roman" panose="02020603050405020304" pitchFamily="18" charset="0"/>
                <a:cs typeface="Times New Roman" panose="02020603050405020304" pitchFamily="18" charset="0"/>
              </a:rPr>
              <a:t>Compatible to ESS spec. </a:t>
            </a:r>
          </a:p>
          <a:p>
            <a:pPr marL="363538" lvl="1" indent="-279400">
              <a:lnSpc>
                <a:spcPct val="120000"/>
              </a:lnSpc>
              <a:spcBef>
                <a:spcPts val="600"/>
              </a:spcBef>
              <a:spcAft>
                <a:spcPts val="600"/>
              </a:spcAft>
              <a:buFont typeface="Courier New"/>
              <a:buChar char="o"/>
            </a:pPr>
            <a:r>
              <a:rPr lang="en-US" sz="1600" dirty="0" smtClean="0">
                <a:latin typeface="Times New Roman" panose="02020603050405020304" pitchFamily="18" charset="0"/>
                <a:cs typeface="Times New Roman" panose="02020603050405020304" pitchFamily="18" charset="0"/>
              </a:rPr>
              <a:t>Boundaries</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compatible to CEA cryomodule</a:t>
            </a:r>
          </a:p>
          <a:p>
            <a:pPr marL="363538" lvl="1" indent="-279400">
              <a:lnSpc>
                <a:spcPct val="120000"/>
              </a:lnSpc>
              <a:spcBef>
                <a:spcPts val="600"/>
              </a:spcBef>
              <a:spcAft>
                <a:spcPts val="600"/>
              </a:spcAft>
              <a:buFont typeface="Courier New"/>
              <a:buChar char="o"/>
            </a:pPr>
            <a:r>
              <a:rPr lang="en-US" sz="1600" dirty="0" smtClean="0">
                <a:latin typeface="Times New Roman" panose="02020603050405020304" pitchFamily="18" charset="0"/>
                <a:cs typeface="Times New Roman" panose="02020603050405020304" pitchFamily="18" charset="0"/>
              </a:rPr>
              <a:t>Practical considerations</a:t>
            </a:r>
          </a:p>
          <a:p>
            <a:pPr marL="549275" lvl="2" indent="-285750">
              <a:lnSpc>
                <a:spcPct val="120000"/>
              </a:lnSpc>
              <a:spcBef>
                <a:spcPts val="600"/>
              </a:spcBef>
              <a:spcAft>
                <a:spcPts val="600"/>
              </a:spcAft>
              <a:buFont typeface="Wingdings" charset="2"/>
              <a:buChar char="§"/>
            </a:pPr>
            <a:r>
              <a:rPr lang="en-US" sz="1400" dirty="0" smtClean="0">
                <a:latin typeface="Times New Roman" panose="02020603050405020304" pitchFamily="18" charset="0"/>
                <a:cs typeface="Times New Roman" panose="02020603050405020304" pitchFamily="18" charset="0"/>
              </a:rPr>
              <a:t>To </a:t>
            </a:r>
            <a:r>
              <a:rPr lang="en-US" sz="1400" dirty="0">
                <a:latin typeface="Times New Roman" panose="02020603050405020304" pitchFamily="18" charset="0"/>
                <a:cs typeface="Times New Roman" panose="02020603050405020304" pitchFamily="18" charset="0"/>
              </a:rPr>
              <a:t>have large cell-to-cell</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coupling factor, k&gt;1.5</a:t>
            </a:r>
            <a:r>
              <a:rPr lang="en-US" sz="1400" dirty="0" smtClean="0">
                <a:latin typeface="Times New Roman" panose="02020603050405020304" pitchFamily="18" charset="0"/>
                <a:cs typeface="Times New Roman" panose="02020603050405020304" pitchFamily="18" charset="0"/>
              </a:rPr>
              <a:t>%</a:t>
            </a:r>
          </a:p>
          <a:p>
            <a:pPr marL="549275" lvl="2" indent="-285750">
              <a:lnSpc>
                <a:spcPct val="120000"/>
              </a:lnSpc>
              <a:spcBef>
                <a:spcPts val="600"/>
              </a:spcBef>
              <a:spcAft>
                <a:spcPts val="600"/>
              </a:spcAft>
              <a:buFont typeface="Wingdings" charset="2"/>
              <a:buChar char="§"/>
            </a:pPr>
            <a:r>
              <a:rPr lang="en-US" sz="1400" dirty="0" smtClean="0">
                <a:latin typeface="Times New Roman" panose="02020603050405020304" pitchFamily="18" charset="0"/>
                <a:cs typeface="Times New Roman" panose="02020603050405020304" pitchFamily="18" charset="0"/>
              </a:rPr>
              <a:t>Considering fabrication, treatment and test specs in geometry design</a:t>
            </a:r>
            <a:endParaRPr lang="en-US" sz="1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95099" y="4894079"/>
            <a:ext cx="3318269" cy="1878195"/>
          </a:xfrm>
          <a:prstGeom prst="rect">
            <a:avLst/>
          </a:prstGeom>
        </p:spPr>
      </p:pic>
    </p:spTree>
    <p:extLst>
      <p:ext uri="{BB962C8B-B14F-4D97-AF65-F5344CB8AC3E}">
        <p14:creationId xmlns:p14="http://schemas.microsoft.com/office/powerpoint/2010/main" val="3881604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2400" dirty="0" smtClean="0">
                <a:latin typeface="Arial"/>
                <a:cs typeface="Arial"/>
              </a:rPr>
              <a:t>A </a:t>
            </a:r>
            <a:r>
              <a:rPr lang="en-US" sz="2400" dirty="0">
                <a:latin typeface="Arial"/>
                <a:cs typeface="Arial"/>
              </a:rPr>
              <a:t>short overview on </a:t>
            </a:r>
            <a:r>
              <a:rPr lang="en-US" sz="2400" dirty="0" smtClean="0">
                <a:latin typeface="Arial"/>
                <a:cs typeface="Arial"/>
              </a:rPr>
              <a:t>ESS</a:t>
            </a:r>
          </a:p>
          <a:p>
            <a:pPr lvl="1">
              <a:buFont typeface="Courier New"/>
              <a:buChar char="o"/>
            </a:pPr>
            <a:r>
              <a:rPr lang="en-US" sz="1800" dirty="0" smtClean="0">
                <a:latin typeface="Arial"/>
                <a:cs typeface="Arial"/>
              </a:rPr>
              <a:t>Linac Basics</a:t>
            </a:r>
          </a:p>
          <a:p>
            <a:pPr lvl="1">
              <a:buFont typeface="Courier New"/>
              <a:buChar char="o"/>
            </a:pPr>
            <a:r>
              <a:rPr lang="en-US" sz="1800" dirty="0" smtClean="0">
                <a:latin typeface="Arial"/>
                <a:cs typeface="Arial"/>
              </a:rPr>
              <a:t>Ion Source and LEBT</a:t>
            </a:r>
          </a:p>
          <a:p>
            <a:pPr lvl="1">
              <a:buFont typeface="Courier New"/>
              <a:buChar char="o"/>
            </a:pPr>
            <a:r>
              <a:rPr lang="en-US" sz="1800" dirty="0" smtClean="0">
                <a:latin typeface="Arial"/>
                <a:cs typeface="Arial"/>
              </a:rPr>
              <a:t>Radio Frequency </a:t>
            </a:r>
            <a:r>
              <a:rPr lang="en-US" sz="1800" dirty="0" err="1" smtClean="0">
                <a:latin typeface="Arial"/>
                <a:cs typeface="Arial"/>
              </a:rPr>
              <a:t>Quadrapole</a:t>
            </a:r>
            <a:r>
              <a:rPr lang="en-US" sz="1800" dirty="0" smtClean="0">
                <a:latin typeface="Arial"/>
                <a:cs typeface="Arial"/>
              </a:rPr>
              <a:t> (RFQ)</a:t>
            </a:r>
          </a:p>
          <a:p>
            <a:pPr lvl="1">
              <a:buFont typeface="Courier New"/>
              <a:buChar char="o"/>
            </a:pPr>
            <a:r>
              <a:rPr lang="en-US" sz="1800" dirty="0" smtClean="0">
                <a:latin typeface="Arial"/>
                <a:cs typeface="Arial"/>
              </a:rPr>
              <a:t>Drift Tube Linac (DTL)</a:t>
            </a:r>
          </a:p>
          <a:p>
            <a:pPr lvl="1">
              <a:buFont typeface="Courier New"/>
              <a:buChar char="o"/>
            </a:pPr>
            <a:r>
              <a:rPr lang="en-US" sz="1800" dirty="0" smtClean="0">
                <a:latin typeface="Arial"/>
                <a:cs typeface="Arial"/>
              </a:rPr>
              <a:t>Superconducting cavities section</a:t>
            </a:r>
          </a:p>
          <a:p>
            <a:pPr lvl="1">
              <a:buFont typeface="Courier New"/>
              <a:buChar char="o"/>
            </a:pPr>
            <a:endParaRPr lang="en-US" sz="1600" dirty="0" smtClean="0">
              <a:latin typeface="Arial"/>
              <a:cs typeface="Arial"/>
            </a:endParaRPr>
          </a:p>
          <a:p>
            <a:r>
              <a:rPr lang="en-US" sz="2400" dirty="0" smtClean="0">
                <a:latin typeface="Arial"/>
                <a:cs typeface="Arial"/>
              </a:rPr>
              <a:t>Elliptical MB Cavity</a:t>
            </a:r>
          </a:p>
          <a:p>
            <a:pPr lvl="1">
              <a:buFont typeface="Courier New"/>
              <a:buChar char="o"/>
            </a:pPr>
            <a:r>
              <a:rPr lang="en-US" sz="1800" dirty="0" smtClean="0">
                <a:latin typeface="Arial"/>
                <a:cs typeface="Arial"/>
              </a:rPr>
              <a:t>Cavity Design</a:t>
            </a:r>
          </a:p>
          <a:p>
            <a:pPr lvl="1">
              <a:buFont typeface="Courier New"/>
              <a:buChar char="o"/>
            </a:pPr>
            <a:r>
              <a:rPr lang="en-US" sz="1800" dirty="0" smtClean="0">
                <a:latin typeface="Arial"/>
                <a:cs typeface="Arial"/>
              </a:rPr>
              <a:t>Cavity Fabrication and Treatment</a:t>
            </a:r>
          </a:p>
          <a:p>
            <a:pPr lvl="1">
              <a:buFont typeface="Courier New"/>
              <a:buChar char="o"/>
            </a:pPr>
            <a:r>
              <a:rPr lang="en-US" sz="1800" dirty="0" smtClean="0">
                <a:latin typeface="Arial"/>
                <a:cs typeface="Arial"/>
              </a:rPr>
              <a:t>Cavity Test</a:t>
            </a:r>
          </a:p>
          <a:p>
            <a:pPr lvl="1">
              <a:buFont typeface="Courier New"/>
              <a:buChar char="o"/>
            </a:pPr>
            <a:r>
              <a:rPr lang="en-US" sz="1800" dirty="0" smtClean="0">
                <a:latin typeface="Arial"/>
                <a:cs typeface="Arial"/>
              </a:rPr>
              <a:t>Cavity Higher Order Mode Study</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4079931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20</a:t>
            </a:fld>
            <a:endParaRPr lang="sv-SE" dirty="0">
              <a:solidFill>
                <a:prstClr val="black">
                  <a:tint val="75000"/>
                </a:prstClr>
              </a:solidFill>
              <a:latin typeface="Calibri"/>
            </a:endParaRPr>
          </a:p>
        </p:txBody>
      </p:sp>
      <p:sp>
        <p:nvSpPr>
          <p:cNvPr id="21" name="Title 1"/>
          <p:cNvSpPr>
            <a:spLocks noGrp="1"/>
          </p:cNvSpPr>
          <p:nvPr>
            <p:ph type="title"/>
          </p:nvPr>
        </p:nvSpPr>
        <p:spPr>
          <a:xfrm>
            <a:off x="1424770" y="145677"/>
            <a:ext cx="3815651" cy="1143000"/>
          </a:xfrm>
        </p:spPr>
        <p:txBody>
          <a:bodyPr>
            <a:normAutofit/>
          </a:bodyPr>
          <a:lstStyle/>
          <a:p>
            <a:r>
              <a:rPr lang="en-US" sz="2800" dirty="0" smtClean="0"/>
              <a:t>Elliptical MB cavity</a:t>
            </a:r>
            <a:br>
              <a:rPr lang="en-US" sz="2800" dirty="0" smtClean="0"/>
            </a:br>
            <a:r>
              <a:rPr lang="en-US" sz="2800" dirty="0" smtClean="0"/>
              <a:t>Cavity Design</a:t>
            </a:r>
            <a:endParaRPr lang="en-US" sz="2800" dirty="0"/>
          </a:p>
        </p:txBody>
      </p:sp>
      <p:pic>
        <p:nvPicPr>
          <p:cNvPr id="23" name="Picture 22"/>
          <p:cNvPicPr>
            <a:picLocks noChangeAspect="1"/>
          </p:cNvPicPr>
          <p:nvPr/>
        </p:nvPicPr>
        <p:blipFill>
          <a:blip r:embed="rId3"/>
          <a:stretch>
            <a:fillRect/>
          </a:stretch>
        </p:blipFill>
        <p:spPr>
          <a:xfrm>
            <a:off x="4333931" y="4422721"/>
            <a:ext cx="1414101" cy="1585367"/>
          </a:xfrm>
          <a:prstGeom prst="rect">
            <a:avLst/>
          </a:prstGeom>
        </p:spPr>
      </p:pic>
      <p:pic>
        <p:nvPicPr>
          <p:cNvPr id="24" name="Picture 23"/>
          <p:cNvPicPr>
            <a:picLocks noChangeAspect="1"/>
          </p:cNvPicPr>
          <p:nvPr/>
        </p:nvPicPr>
        <p:blipFill>
          <a:blip r:embed="rId4"/>
          <a:stretch>
            <a:fillRect/>
          </a:stretch>
        </p:blipFill>
        <p:spPr>
          <a:xfrm>
            <a:off x="4168797" y="1534878"/>
            <a:ext cx="2248045" cy="2385120"/>
          </a:xfrm>
          <a:prstGeom prst="rect">
            <a:avLst/>
          </a:prstGeom>
        </p:spPr>
      </p:pic>
      <p:pic>
        <p:nvPicPr>
          <p:cNvPr id="25" name="Picture 24"/>
          <p:cNvPicPr>
            <a:picLocks noChangeAspect="1"/>
          </p:cNvPicPr>
          <p:nvPr/>
        </p:nvPicPr>
        <p:blipFill>
          <a:blip r:embed="rId5"/>
          <a:stretch>
            <a:fillRect/>
          </a:stretch>
        </p:blipFill>
        <p:spPr>
          <a:xfrm>
            <a:off x="6416842" y="1680228"/>
            <a:ext cx="2727158" cy="1960933"/>
          </a:xfrm>
          <a:prstGeom prst="rect">
            <a:avLst/>
          </a:prstGeom>
        </p:spPr>
      </p:pic>
      <p:sp>
        <p:nvSpPr>
          <p:cNvPr id="26" name="Rectangle 25"/>
          <p:cNvSpPr/>
          <p:nvPr/>
        </p:nvSpPr>
        <p:spPr>
          <a:xfrm>
            <a:off x="393719" y="1680228"/>
            <a:ext cx="3775078" cy="2585323"/>
          </a:xfrm>
          <a:prstGeom prst="rect">
            <a:avLst/>
          </a:prstGeom>
        </p:spPr>
        <p:txBody>
          <a:bodyPr wrap="square">
            <a:spAutoFit/>
          </a:bodyPr>
          <a:lstStyle/>
          <a:p>
            <a:r>
              <a:rPr lang="en-US" dirty="0" smtClean="0">
                <a:latin typeface="Times New Roman"/>
                <a:cs typeface="Times New Roman"/>
              </a:rPr>
              <a:t>Inner half-cell and End half-cell designs are performed by </a:t>
            </a:r>
            <a:r>
              <a:rPr lang="en-US" dirty="0" err="1" smtClean="0">
                <a:latin typeface="Times New Roman"/>
                <a:cs typeface="Times New Roman"/>
              </a:rPr>
              <a:t>BuildCavity</a:t>
            </a:r>
            <a:r>
              <a:rPr lang="en-US" dirty="0" smtClean="0">
                <a:latin typeface="Times New Roman"/>
                <a:cs typeface="Times New Roman"/>
              </a:rPr>
              <a:t> using 7 independent geometrical parameters of elliptical cavities</a:t>
            </a:r>
          </a:p>
          <a:p>
            <a:endParaRPr lang="en-US" dirty="0">
              <a:latin typeface="Times New Roman"/>
              <a:cs typeface="Times New Roman"/>
            </a:endParaRPr>
          </a:p>
          <a:p>
            <a:r>
              <a:rPr lang="en-US" dirty="0" smtClean="0">
                <a:latin typeface="Times New Roman"/>
                <a:cs typeface="Times New Roman"/>
              </a:rPr>
              <a:t>Geometrical design is a iterative process in order to tune all cavity parameters to optimum value based on defined spec. </a:t>
            </a:r>
          </a:p>
        </p:txBody>
      </p:sp>
      <p:pic>
        <p:nvPicPr>
          <p:cNvPr id="28" name="Picture 27" descr="Screen Shot 2018-12-14 at 04.54.5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8032" y="4195865"/>
            <a:ext cx="3248916" cy="2247944"/>
          </a:xfrm>
          <a:prstGeom prst="rect">
            <a:avLst/>
          </a:prstGeom>
        </p:spPr>
      </p:pic>
      <p:pic>
        <p:nvPicPr>
          <p:cNvPr id="29" name="Picture 28"/>
          <p:cNvPicPr>
            <a:picLocks noChangeAspect="1"/>
          </p:cNvPicPr>
          <p:nvPr/>
        </p:nvPicPr>
        <p:blipFill>
          <a:blip r:embed="rId7"/>
          <a:stretch>
            <a:fillRect/>
          </a:stretch>
        </p:blipFill>
        <p:spPr>
          <a:xfrm rot="10800000" flipV="1">
            <a:off x="193190" y="4742110"/>
            <a:ext cx="3975606" cy="763255"/>
          </a:xfrm>
          <a:prstGeom prst="rect">
            <a:avLst/>
          </a:prstGeom>
        </p:spPr>
      </p:pic>
      <p:pic>
        <p:nvPicPr>
          <p:cNvPr id="11" name="Picture 10"/>
          <p:cNvPicPr>
            <a:picLocks noChangeAspect="1"/>
          </p:cNvPicPr>
          <p:nvPr/>
        </p:nvPicPr>
        <p:blipFill>
          <a:blip r:embed="rId8"/>
          <a:stretch>
            <a:fillRect/>
          </a:stretch>
        </p:blipFill>
        <p:spPr>
          <a:xfrm>
            <a:off x="255467" y="5724857"/>
            <a:ext cx="3733021" cy="718952"/>
          </a:xfrm>
          <a:prstGeom prst="rect">
            <a:avLst/>
          </a:prstGeom>
        </p:spPr>
      </p:pic>
      <p:sp>
        <p:nvSpPr>
          <p:cNvPr id="12" name="Rectangle 11"/>
          <p:cNvSpPr/>
          <p:nvPr/>
        </p:nvSpPr>
        <p:spPr>
          <a:xfrm>
            <a:off x="185852" y="6378289"/>
            <a:ext cx="4176143" cy="307777"/>
          </a:xfrm>
          <a:prstGeom prst="rect">
            <a:avLst/>
          </a:prstGeom>
          <a:solidFill>
            <a:srgbClr val="FFFFFF"/>
          </a:solidFill>
        </p:spPr>
        <p:txBody>
          <a:bodyPr wrap="none">
            <a:spAutoFit/>
          </a:bodyPr>
          <a:lstStyle/>
          <a:p>
            <a:r>
              <a:rPr lang="en-US" sz="1400" dirty="0">
                <a:latin typeface="Arial"/>
                <a:cs typeface="Arial"/>
                <a:sym typeface="Wingdings"/>
              </a:rPr>
              <a:t>Equivalent circuit for a 4 cell cavity with beam pipe</a:t>
            </a:r>
          </a:p>
        </p:txBody>
      </p:sp>
    </p:spTree>
    <p:extLst>
      <p:ext uri="{BB962C8B-B14F-4D97-AF65-F5344CB8AC3E}">
        <p14:creationId xmlns:p14="http://schemas.microsoft.com/office/powerpoint/2010/main" val="3636023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106" y="1600201"/>
            <a:ext cx="5213684" cy="1487904"/>
          </a:xfrm>
        </p:spPr>
        <p:txBody>
          <a:bodyPr>
            <a:normAutofit/>
          </a:bodyPr>
          <a:lstStyle/>
          <a:p>
            <a:pPr marL="0" indent="0">
              <a:buNone/>
            </a:pPr>
            <a:r>
              <a:rPr lang="en-US" sz="2000" dirty="0" smtClean="0">
                <a:latin typeface="Times New Roman"/>
                <a:cs typeface="Times New Roman"/>
              </a:rPr>
              <a:t>After cavity 2D design for supplementary calculations such as higher order modes, field emission and external Q factor, cavity 3D simulation is required  </a:t>
            </a:r>
            <a:endParaRPr lang="en-US" sz="2000" dirty="0">
              <a:latin typeface="Times New Roman"/>
              <a:cs typeface="Times New Roman"/>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21</a:t>
            </a:fld>
            <a:endParaRPr lang="sv-SE" dirty="0">
              <a:solidFill>
                <a:prstClr val="black">
                  <a:tint val="75000"/>
                </a:prstClr>
              </a:solidFill>
              <a:latin typeface="Calibri"/>
            </a:endParaRPr>
          </a:p>
        </p:txBody>
      </p:sp>
      <p:sp>
        <p:nvSpPr>
          <p:cNvPr id="5" name="Title 1"/>
          <p:cNvSpPr>
            <a:spLocks noGrp="1"/>
          </p:cNvSpPr>
          <p:nvPr>
            <p:ph type="title"/>
          </p:nvPr>
        </p:nvSpPr>
        <p:spPr>
          <a:xfrm>
            <a:off x="1424770" y="145677"/>
            <a:ext cx="4483785" cy="1143000"/>
          </a:xfrm>
        </p:spPr>
        <p:txBody>
          <a:bodyPr>
            <a:normAutofit/>
          </a:bodyPr>
          <a:lstStyle/>
          <a:p>
            <a:r>
              <a:rPr lang="en-US" sz="2800" dirty="0" smtClean="0"/>
              <a:t>Elliptical MB cavity</a:t>
            </a:r>
            <a:br>
              <a:rPr lang="en-US" sz="2800" dirty="0" smtClean="0"/>
            </a:br>
            <a:r>
              <a:rPr lang="en-US" sz="2800" dirty="0" smtClean="0"/>
              <a:t>Cavity Design</a:t>
            </a:r>
            <a:endParaRPr lang="en-US" sz="2800"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770" y="3088104"/>
            <a:ext cx="2649371" cy="17245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 Shot 2018-12-14 at 11.37.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052" y="1750234"/>
            <a:ext cx="3243847" cy="1820288"/>
          </a:xfrm>
          <a:prstGeom prst="rect">
            <a:avLst/>
          </a:prstGeom>
        </p:spPr>
      </p:pic>
      <p:pic>
        <p:nvPicPr>
          <p:cNvPr id="12" name="Picture 11" descr="Screen Shot 2018-12-14 at 11.37.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052" y="3709605"/>
            <a:ext cx="3243848" cy="17401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231" y="4879976"/>
            <a:ext cx="3094143" cy="1861053"/>
          </a:xfrm>
          <a:prstGeom prst="rect">
            <a:avLst/>
          </a:prstGeom>
        </p:spPr>
      </p:pic>
    </p:spTree>
    <p:extLst>
      <p:ext uri="{BB962C8B-B14F-4D97-AF65-F5344CB8AC3E}">
        <p14:creationId xmlns:p14="http://schemas.microsoft.com/office/powerpoint/2010/main" val="2073712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22</a:t>
            </a:fld>
            <a:endParaRPr lang="sv-SE" dirty="0">
              <a:solidFill>
                <a:prstClr val="black">
                  <a:tint val="75000"/>
                </a:prstClr>
              </a:solidFill>
              <a:latin typeface="Calibri"/>
            </a:endParaRPr>
          </a:p>
        </p:txBody>
      </p:sp>
      <p:sp>
        <p:nvSpPr>
          <p:cNvPr id="5" name="Title 1"/>
          <p:cNvSpPr>
            <a:spLocks noGrp="1"/>
          </p:cNvSpPr>
          <p:nvPr>
            <p:ph type="title"/>
          </p:nvPr>
        </p:nvSpPr>
        <p:spPr>
          <a:xfrm>
            <a:off x="1424770" y="145677"/>
            <a:ext cx="4497441" cy="1143000"/>
          </a:xfrm>
        </p:spPr>
        <p:txBody>
          <a:bodyPr>
            <a:normAutofit fontScale="90000"/>
          </a:bodyPr>
          <a:lstStyle/>
          <a:p>
            <a:r>
              <a:rPr lang="en-US" sz="2800" dirty="0" smtClean="0"/>
              <a:t>Elliptical MB cavity</a:t>
            </a:r>
            <a:br>
              <a:rPr lang="en-US" sz="2800" dirty="0" smtClean="0"/>
            </a:br>
            <a:r>
              <a:rPr lang="en-US" sz="2800" dirty="0" smtClean="0"/>
              <a:t>Cavity Fabrication &amp; Treatment</a:t>
            </a:r>
            <a:endParaRPr lang="en-US" sz="28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84"/>
          <a:stretch/>
        </p:blipFill>
        <p:spPr bwMode="auto">
          <a:xfrm>
            <a:off x="152028" y="1755803"/>
            <a:ext cx="2135363" cy="157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Users\michelato\Desktop\cp_ingot work\pictures\2015_11_24 FirstCutResult (15).jpg"/>
          <p:cNvPicPr>
            <a:picLocks noChangeAspect="1" noChangeArrowheads="1"/>
          </p:cNvPicPr>
          <p:nvPr/>
        </p:nvPicPr>
        <p:blipFill>
          <a:blip r:embed="rId3" cstate="print">
            <a:extLst>
              <a:ext uri="{28A0092B-C50C-407E-A947-70E740481C1C}">
                <a14:useLocalDpi xmlns:a14="http://schemas.microsoft.com/office/drawing/2010/main" val="0"/>
              </a:ext>
            </a:extLst>
          </a:blip>
          <a:srcRect l="18565" t="26334" r="16135" b="7303"/>
          <a:stretch>
            <a:fillRect/>
          </a:stretch>
        </p:blipFill>
        <p:spPr bwMode="auto">
          <a:xfrm>
            <a:off x="2368872" y="1716579"/>
            <a:ext cx="2061538" cy="15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9"/>
          <p:cNvPicPr>
            <a:picLocks noChangeAspect="1"/>
          </p:cNvPicPr>
          <p:nvPr/>
        </p:nvPicPr>
        <p:blipFill rotWithShape="1">
          <a:blip r:embed="rId4" cstate="print">
            <a:extLst>
              <a:ext uri="{28A0092B-C50C-407E-A947-70E740481C1C}">
                <a14:useLocalDpi xmlns:a14="http://schemas.microsoft.com/office/drawing/2010/main" val="0"/>
              </a:ext>
            </a:extLst>
          </a:blip>
          <a:srcRect l="17463" t="2154" r="7873" b="-2154"/>
          <a:stretch/>
        </p:blipFill>
        <p:spPr>
          <a:xfrm>
            <a:off x="4565636" y="1701303"/>
            <a:ext cx="2207011" cy="1662719"/>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0795" y="2914751"/>
            <a:ext cx="1937795" cy="1095777"/>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1003" y="1575684"/>
            <a:ext cx="1749191" cy="1311895"/>
          </a:xfrm>
          <a:prstGeom prst="rect">
            <a:avLst/>
          </a:prstGeom>
        </p:spPr>
      </p:pic>
      <p:sp>
        <p:nvSpPr>
          <p:cNvPr id="18" name="Rectangle 17"/>
          <p:cNvSpPr/>
          <p:nvPr/>
        </p:nvSpPr>
        <p:spPr>
          <a:xfrm>
            <a:off x="5005544" y="3008328"/>
            <a:ext cx="1505540" cy="307777"/>
          </a:xfrm>
          <a:prstGeom prst="rect">
            <a:avLst/>
          </a:prstGeom>
          <a:noFill/>
          <a:ln>
            <a:noFill/>
          </a:ln>
        </p:spPr>
        <p:txBody>
          <a:bodyPr wrap="none">
            <a:spAutoFit/>
          </a:bodyPr>
          <a:lstStyle/>
          <a:p>
            <a:r>
              <a:rPr lang="en-US" sz="1400" dirty="0" smtClean="0">
                <a:solidFill>
                  <a:schemeClr val="bg1"/>
                </a:solidFill>
              </a:rPr>
              <a:t>Deep Drawing Die</a:t>
            </a:r>
            <a:endParaRPr lang="en-US" sz="1400" dirty="0">
              <a:solidFill>
                <a:schemeClr val="bg1"/>
              </a:solidFill>
            </a:endParaRPr>
          </a:p>
        </p:txBody>
      </p:sp>
      <p:pic>
        <p:nvPicPr>
          <p:cNvPr id="19" name="Picture 18"/>
          <p:cNvPicPr>
            <a:picLocks noChangeAspect="1"/>
          </p:cNvPicPr>
          <p:nvPr/>
        </p:nvPicPr>
        <p:blipFill>
          <a:blip r:embed="rId7"/>
          <a:stretch>
            <a:fillRect/>
          </a:stretch>
        </p:blipFill>
        <p:spPr>
          <a:xfrm>
            <a:off x="0" y="4143692"/>
            <a:ext cx="3629844" cy="1936476"/>
          </a:xfrm>
          <a:prstGeom prst="rect">
            <a:avLst/>
          </a:prstGeom>
        </p:spPr>
      </p:pic>
      <p:pic>
        <p:nvPicPr>
          <p:cNvPr id="20"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29844" y="3937834"/>
            <a:ext cx="1772400" cy="2345822"/>
          </a:xfrm>
          <a:prstGeom prst="rect">
            <a:avLst/>
          </a:prstGeom>
        </p:spPr>
      </p:pic>
      <p:pic>
        <p:nvPicPr>
          <p:cNvPr id="21"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69150" y="3871903"/>
            <a:ext cx="1041934" cy="2484447"/>
          </a:xfrm>
          <a:prstGeom prst="rect">
            <a:avLst/>
          </a:prstGeom>
        </p:spPr>
      </p:pic>
      <p:pic>
        <p:nvPicPr>
          <p:cNvPr id="22"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80777" y="4425498"/>
            <a:ext cx="2409751" cy="1431849"/>
          </a:xfrm>
          <a:prstGeom prst="rect">
            <a:avLst/>
          </a:prstGeom>
        </p:spPr>
      </p:pic>
    </p:spTree>
    <p:extLst>
      <p:ext uri="{BB962C8B-B14F-4D97-AF65-F5344CB8AC3E}">
        <p14:creationId xmlns:p14="http://schemas.microsoft.com/office/powerpoint/2010/main" val="1605044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23</a:t>
            </a:fld>
            <a:endParaRPr lang="sv-SE" dirty="0">
              <a:solidFill>
                <a:prstClr val="black">
                  <a:tint val="75000"/>
                </a:prstClr>
              </a:solidFill>
              <a:latin typeface="Calibri"/>
            </a:endParaRPr>
          </a:p>
        </p:txBody>
      </p:sp>
      <p:cxnSp>
        <p:nvCxnSpPr>
          <p:cNvPr id="48" name="Connettore 1 24"/>
          <p:cNvCxnSpPr/>
          <p:nvPr/>
        </p:nvCxnSpPr>
        <p:spPr>
          <a:xfrm>
            <a:off x="757135" y="2072245"/>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9" name="Rettangolo arrotondato 5"/>
          <p:cNvSpPr/>
          <p:nvPr/>
        </p:nvSpPr>
        <p:spPr>
          <a:xfrm>
            <a:off x="98960" y="1549733"/>
            <a:ext cx="1284682" cy="522512"/>
          </a:xfrm>
          <a:prstGeom prst="roundRect">
            <a:avLst/>
          </a:prstGeom>
          <a:solidFill>
            <a:srgbClr val="00206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Cavity EBW</a:t>
            </a:r>
            <a:endParaRPr lang="en-US" sz="1600" dirty="0">
              <a:solidFill>
                <a:schemeClr val="bg1"/>
              </a:solidFill>
            </a:endParaRPr>
          </a:p>
        </p:txBody>
      </p:sp>
      <p:sp>
        <p:nvSpPr>
          <p:cNvPr id="50" name="Rettangolo 9"/>
          <p:cNvSpPr/>
          <p:nvPr/>
        </p:nvSpPr>
        <p:spPr>
          <a:xfrm>
            <a:off x="35162" y="2510656"/>
            <a:ext cx="1438642"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Optical Insp.</a:t>
            </a:r>
          </a:p>
          <a:p>
            <a:r>
              <a:rPr lang="en-US" sz="1200" dirty="0" smtClean="0">
                <a:solidFill>
                  <a:schemeClr val="tx1"/>
                </a:solidFill>
              </a:rPr>
              <a:t>Mechanical Check</a:t>
            </a:r>
          </a:p>
        </p:txBody>
      </p:sp>
      <p:cxnSp>
        <p:nvCxnSpPr>
          <p:cNvPr id="51" name="Connettore 2 33"/>
          <p:cNvCxnSpPr/>
          <p:nvPr/>
        </p:nvCxnSpPr>
        <p:spPr>
          <a:xfrm>
            <a:off x="1473804" y="1827562"/>
            <a:ext cx="53579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2"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2" y="3716971"/>
            <a:ext cx="2409751" cy="1431849"/>
          </a:xfrm>
          <a:prstGeom prst="rect">
            <a:avLst/>
          </a:prstGeom>
        </p:spPr>
      </p:pic>
      <p:cxnSp>
        <p:nvCxnSpPr>
          <p:cNvPr id="53" name="Connettore 1 89"/>
          <p:cNvCxnSpPr/>
          <p:nvPr/>
        </p:nvCxnSpPr>
        <p:spPr>
          <a:xfrm>
            <a:off x="2718172" y="2025515"/>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4" name="Rettangolo arrotondato 25"/>
          <p:cNvSpPr/>
          <p:nvPr/>
        </p:nvSpPr>
        <p:spPr>
          <a:xfrm>
            <a:off x="2071171" y="1569237"/>
            <a:ext cx="1284682" cy="52251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Pretuning</a:t>
            </a:r>
            <a:endParaRPr lang="en-US" sz="1600" dirty="0">
              <a:solidFill>
                <a:schemeClr val="tx1"/>
              </a:solidFill>
            </a:endParaRPr>
          </a:p>
        </p:txBody>
      </p:sp>
      <p:sp>
        <p:nvSpPr>
          <p:cNvPr id="55" name="Rettangolo 54"/>
          <p:cNvSpPr/>
          <p:nvPr/>
        </p:nvSpPr>
        <p:spPr>
          <a:xfrm>
            <a:off x="2062767" y="2496849"/>
            <a:ext cx="1284682"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Mechanical </a:t>
            </a:r>
            <a:r>
              <a:rPr lang="en-US" sz="1200" dirty="0" smtClean="0">
                <a:solidFill>
                  <a:schemeClr val="tx1"/>
                </a:solidFill>
              </a:rPr>
              <a:t>check</a:t>
            </a:r>
            <a:endParaRPr lang="en-US" sz="1200" dirty="0">
              <a:solidFill>
                <a:schemeClr val="tx1"/>
              </a:solidFill>
            </a:endParaRPr>
          </a:p>
          <a:p>
            <a:r>
              <a:rPr lang="en-US" sz="1200" dirty="0" smtClean="0">
                <a:solidFill>
                  <a:schemeClr val="tx1"/>
                </a:solidFill>
              </a:rPr>
              <a:t>Leak test</a:t>
            </a:r>
          </a:p>
          <a:p>
            <a:r>
              <a:rPr lang="en-US" sz="1200" dirty="0" smtClean="0">
                <a:solidFill>
                  <a:schemeClr val="tx1"/>
                </a:solidFill>
              </a:rPr>
              <a:t>RF</a:t>
            </a:r>
          </a:p>
        </p:txBody>
      </p:sp>
      <p:cxnSp>
        <p:nvCxnSpPr>
          <p:cNvPr id="56" name="Connettore 2 96"/>
          <p:cNvCxnSpPr/>
          <p:nvPr/>
        </p:nvCxnSpPr>
        <p:spPr>
          <a:xfrm>
            <a:off x="3355853" y="1831825"/>
            <a:ext cx="53579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3"/>
          <a:stretch>
            <a:fillRect/>
          </a:stretch>
        </p:blipFill>
        <p:spPr>
          <a:xfrm>
            <a:off x="1703805" y="3663499"/>
            <a:ext cx="2681339" cy="1988553"/>
          </a:xfrm>
          <a:prstGeom prst="rect">
            <a:avLst/>
          </a:prstGeom>
        </p:spPr>
      </p:pic>
      <p:cxnSp>
        <p:nvCxnSpPr>
          <p:cNvPr id="85" name="Connettore 1 88"/>
          <p:cNvCxnSpPr/>
          <p:nvPr/>
        </p:nvCxnSpPr>
        <p:spPr>
          <a:xfrm>
            <a:off x="5310871" y="2377300"/>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6" name="Rettangolo arrotondato 22"/>
          <p:cNvSpPr/>
          <p:nvPr/>
        </p:nvSpPr>
        <p:spPr>
          <a:xfrm>
            <a:off x="4040579" y="1570569"/>
            <a:ext cx="1284682" cy="5225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BCP1_1:</a:t>
            </a:r>
            <a:br>
              <a:rPr lang="en-US" sz="1600" dirty="0" smtClean="0">
                <a:solidFill>
                  <a:schemeClr val="tx1"/>
                </a:solidFill>
              </a:rPr>
            </a:br>
            <a:r>
              <a:rPr lang="en-US" sz="1600" dirty="0" smtClean="0">
                <a:solidFill>
                  <a:schemeClr val="tx1"/>
                </a:solidFill>
              </a:rPr>
              <a:t> 20 </a:t>
            </a:r>
            <a:r>
              <a:rPr lang="en-US" sz="1600" dirty="0" smtClean="0">
                <a:solidFill>
                  <a:schemeClr val="tx1"/>
                </a:solidFill>
                <a:latin typeface="Symbol" panose="05050102010706020507" pitchFamily="18" charset="2"/>
              </a:rPr>
              <a:t>m</a:t>
            </a:r>
            <a:r>
              <a:rPr lang="en-US" sz="1600" dirty="0" smtClean="0">
                <a:solidFill>
                  <a:schemeClr val="tx1"/>
                </a:solidFill>
              </a:rPr>
              <a:t>m</a:t>
            </a:r>
            <a:endParaRPr lang="en-US" sz="1600" dirty="0">
              <a:solidFill>
                <a:schemeClr val="tx1"/>
              </a:solidFill>
            </a:endParaRPr>
          </a:p>
        </p:txBody>
      </p:sp>
      <p:sp>
        <p:nvSpPr>
          <p:cNvPr id="87" name="Rettangolo arrotondato 27"/>
          <p:cNvSpPr/>
          <p:nvPr/>
        </p:nvSpPr>
        <p:spPr>
          <a:xfrm>
            <a:off x="5416042" y="1570569"/>
            <a:ext cx="1284682" cy="5225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Bead Pull in CR</a:t>
            </a:r>
            <a:endParaRPr lang="en-US" sz="1600" dirty="0">
              <a:solidFill>
                <a:srgbClr val="FF0000"/>
              </a:solidFill>
            </a:endParaRPr>
          </a:p>
        </p:txBody>
      </p:sp>
      <p:sp>
        <p:nvSpPr>
          <p:cNvPr id="88" name="Rettangolo arrotondato 1"/>
          <p:cNvSpPr/>
          <p:nvPr/>
        </p:nvSpPr>
        <p:spPr>
          <a:xfrm>
            <a:off x="3880659" y="1461605"/>
            <a:ext cx="2889205" cy="9500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9" name="CasellaDiTesto 6"/>
          <p:cNvSpPr txBox="1"/>
          <p:nvPr/>
        </p:nvSpPr>
        <p:spPr>
          <a:xfrm>
            <a:off x="4705512" y="2089043"/>
            <a:ext cx="1352871" cy="338554"/>
          </a:xfrm>
          <a:prstGeom prst="rect">
            <a:avLst/>
          </a:prstGeom>
          <a:noFill/>
        </p:spPr>
        <p:txBody>
          <a:bodyPr wrap="none" rtlCol="0">
            <a:spAutoFit/>
          </a:bodyPr>
          <a:lstStyle/>
          <a:p>
            <a:r>
              <a:rPr lang="en-US" sz="1600" dirty="0" smtClean="0"/>
              <a:t>3 x tot: 60 </a:t>
            </a:r>
            <a:r>
              <a:rPr lang="en-US" sz="1600" dirty="0" smtClean="0">
                <a:latin typeface="Symbol" panose="05050102010706020507" pitchFamily="18" charset="2"/>
              </a:rPr>
              <a:t>m</a:t>
            </a:r>
            <a:r>
              <a:rPr lang="en-US" sz="1600" dirty="0" smtClean="0"/>
              <a:t>m</a:t>
            </a:r>
            <a:endParaRPr lang="en-US" sz="1600" dirty="0"/>
          </a:p>
        </p:txBody>
      </p:sp>
      <p:sp>
        <p:nvSpPr>
          <p:cNvPr id="90" name="Rettangolo 55"/>
          <p:cNvSpPr/>
          <p:nvPr/>
        </p:nvSpPr>
        <p:spPr>
          <a:xfrm>
            <a:off x="3981203" y="2491938"/>
            <a:ext cx="2705535"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Each step: </a:t>
            </a:r>
          </a:p>
          <a:p>
            <a:r>
              <a:rPr lang="en-US" sz="1200" dirty="0" smtClean="0">
                <a:solidFill>
                  <a:schemeClr val="tx1"/>
                </a:solidFill>
              </a:rPr>
              <a:t>Frequency, </a:t>
            </a:r>
          </a:p>
          <a:p>
            <a:r>
              <a:rPr lang="en-US" sz="1200" dirty="0" smtClean="0">
                <a:solidFill>
                  <a:schemeClr val="tx1"/>
                </a:solidFill>
              </a:rPr>
              <a:t>Weight</a:t>
            </a:r>
          </a:p>
          <a:p>
            <a:r>
              <a:rPr lang="en-US" sz="1200" dirty="0" smtClean="0">
                <a:solidFill>
                  <a:schemeClr val="tx1"/>
                </a:solidFill>
              </a:rPr>
              <a:t>F. Flatness with bead pull in CR</a:t>
            </a:r>
          </a:p>
        </p:txBody>
      </p:sp>
      <p:cxnSp>
        <p:nvCxnSpPr>
          <p:cNvPr id="91" name="Connettore 2 95"/>
          <p:cNvCxnSpPr/>
          <p:nvPr/>
        </p:nvCxnSpPr>
        <p:spPr>
          <a:xfrm>
            <a:off x="6881744" y="1830493"/>
            <a:ext cx="53579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2" name="Segnaposto contenuto 3"/>
          <p:cNvPicPr>
            <a:picLocks noChangeAspect="1"/>
          </p:cNvPicPr>
          <p:nvPr/>
        </p:nvPicPr>
        <p:blipFill rotWithShape="1">
          <a:blip r:embed="rId4"/>
          <a:srcRect l="24425" t="7286" r="9720" b="21087"/>
          <a:stretch/>
        </p:blipFill>
        <p:spPr>
          <a:xfrm>
            <a:off x="4757143" y="3593244"/>
            <a:ext cx="1317797" cy="2548131"/>
          </a:xfrm>
          <a:prstGeom prst="rect">
            <a:avLst/>
          </a:prstGeom>
        </p:spPr>
      </p:pic>
      <p:sp>
        <p:nvSpPr>
          <p:cNvPr id="93" name="CasellaDiTesto 54"/>
          <p:cNvSpPr txBox="1"/>
          <p:nvPr/>
        </p:nvSpPr>
        <p:spPr>
          <a:xfrm>
            <a:off x="5532085" y="5772043"/>
            <a:ext cx="1052596" cy="369332"/>
          </a:xfrm>
          <a:prstGeom prst="rect">
            <a:avLst/>
          </a:prstGeom>
          <a:solidFill>
            <a:schemeClr val="bg1"/>
          </a:solidFill>
        </p:spPr>
        <p:txBody>
          <a:bodyPr wrap="square" rtlCol="0">
            <a:spAutoFit/>
          </a:bodyPr>
          <a:lstStyle/>
          <a:p>
            <a:r>
              <a:rPr lang="it-IT" dirty="0" smtClean="0"/>
              <a:t>Acid flow</a:t>
            </a:r>
            <a:endParaRPr lang="it-IT" dirty="0"/>
          </a:p>
        </p:txBody>
      </p:sp>
      <p:cxnSp>
        <p:nvCxnSpPr>
          <p:cNvPr id="97" name="Connettore 2 53"/>
          <p:cNvCxnSpPr/>
          <p:nvPr/>
        </p:nvCxnSpPr>
        <p:spPr>
          <a:xfrm flipV="1">
            <a:off x="5338629" y="5772043"/>
            <a:ext cx="0" cy="459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104"/>
          <p:cNvCxnSpPr/>
          <p:nvPr/>
        </p:nvCxnSpPr>
        <p:spPr>
          <a:xfrm>
            <a:off x="8640618" y="1827562"/>
            <a:ext cx="390154" cy="0"/>
          </a:xfrm>
          <a:prstGeom prst="straightConnector1">
            <a:avLst/>
          </a:prstGeom>
          <a:ln w="762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Connettore 1 80"/>
          <p:cNvCxnSpPr/>
          <p:nvPr/>
        </p:nvCxnSpPr>
        <p:spPr>
          <a:xfrm>
            <a:off x="8072583" y="2029940"/>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Connettore 1 81"/>
          <p:cNvCxnSpPr/>
          <p:nvPr/>
        </p:nvCxnSpPr>
        <p:spPr>
          <a:xfrm>
            <a:off x="8086768" y="4774034"/>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Rettangolo arrotondato 32"/>
          <p:cNvSpPr/>
          <p:nvPr/>
        </p:nvSpPr>
        <p:spPr>
          <a:xfrm>
            <a:off x="7430242" y="1564326"/>
            <a:ext cx="1284682" cy="5225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BCP2:</a:t>
            </a:r>
            <a:br>
              <a:rPr lang="en-US" sz="1600" dirty="0" smtClean="0">
                <a:solidFill>
                  <a:schemeClr val="tx1"/>
                </a:solidFill>
              </a:rPr>
            </a:br>
            <a:r>
              <a:rPr lang="en-US" sz="1600" dirty="0" smtClean="0">
                <a:solidFill>
                  <a:schemeClr val="tx1"/>
                </a:solidFill>
              </a:rPr>
              <a:t> 50 - 70 </a:t>
            </a:r>
            <a:r>
              <a:rPr lang="en-US" sz="1600" dirty="0" smtClean="0">
                <a:solidFill>
                  <a:schemeClr val="tx1"/>
                </a:solidFill>
                <a:latin typeface="Symbol" panose="05050102010706020507" pitchFamily="18" charset="2"/>
              </a:rPr>
              <a:t>m</a:t>
            </a:r>
            <a:r>
              <a:rPr lang="en-US" sz="1600" dirty="0" smtClean="0">
                <a:solidFill>
                  <a:schemeClr val="tx1"/>
                </a:solidFill>
              </a:rPr>
              <a:t>m</a:t>
            </a:r>
            <a:endParaRPr lang="en-US" sz="1600" dirty="0">
              <a:solidFill>
                <a:schemeClr val="tx1"/>
              </a:solidFill>
            </a:endParaRPr>
          </a:p>
        </p:txBody>
      </p:sp>
      <p:sp>
        <p:nvSpPr>
          <p:cNvPr id="28" name="Rettangolo arrotondato 34"/>
          <p:cNvSpPr/>
          <p:nvPr/>
        </p:nvSpPr>
        <p:spPr>
          <a:xfrm>
            <a:off x="7419687" y="4369358"/>
            <a:ext cx="1284682" cy="5225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Annealing</a:t>
            </a:r>
          </a:p>
          <a:p>
            <a:pPr algn="ctr"/>
            <a:r>
              <a:rPr lang="en-US" sz="1600" dirty="0" smtClean="0">
                <a:solidFill>
                  <a:schemeClr val="bg1"/>
                </a:solidFill>
              </a:rPr>
              <a:t>De </a:t>
            </a:r>
            <a:r>
              <a:rPr lang="en-US" sz="1600" dirty="0" err="1" smtClean="0">
                <a:solidFill>
                  <a:schemeClr val="bg1"/>
                </a:solidFill>
              </a:rPr>
              <a:t>Hydrog</a:t>
            </a:r>
            <a:r>
              <a:rPr lang="en-US" sz="1600" dirty="0" smtClean="0">
                <a:solidFill>
                  <a:schemeClr val="bg1"/>
                </a:solidFill>
              </a:rPr>
              <a:t>.</a:t>
            </a:r>
            <a:endParaRPr lang="en-US" sz="1600" dirty="0">
              <a:solidFill>
                <a:schemeClr val="bg1"/>
              </a:solidFill>
            </a:endParaRPr>
          </a:p>
        </p:txBody>
      </p:sp>
      <p:sp>
        <p:nvSpPr>
          <p:cNvPr id="29" name="Rettangolo 56"/>
          <p:cNvSpPr/>
          <p:nvPr/>
        </p:nvSpPr>
        <p:spPr>
          <a:xfrm>
            <a:off x="7418862" y="2491938"/>
            <a:ext cx="1284682"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Weight</a:t>
            </a:r>
          </a:p>
          <a:p>
            <a:r>
              <a:rPr lang="en-US" sz="1200" dirty="0" smtClean="0">
                <a:solidFill>
                  <a:schemeClr val="tx1"/>
                </a:solidFill>
              </a:rPr>
              <a:t>RF </a:t>
            </a:r>
          </a:p>
          <a:p>
            <a:r>
              <a:rPr lang="en-US" sz="1200" dirty="0">
                <a:solidFill>
                  <a:schemeClr val="tx1"/>
                </a:solidFill>
              </a:rPr>
              <a:t>F. Flatness with bead pull in CR</a:t>
            </a:r>
          </a:p>
          <a:p>
            <a:endParaRPr lang="en-US" sz="1200" dirty="0" smtClean="0">
              <a:solidFill>
                <a:schemeClr val="tx1"/>
              </a:solidFill>
            </a:endParaRPr>
          </a:p>
        </p:txBody>
      </p:sp>
      <p:sp>
        <p:nvSpPr>
          <p:cNvPr id="30" name="Rettangolo 57"/>
          <p:cNvSpPr/>
          <p:nvPr/>
        </p:nvSpPr>
        <p:spPr>
          <a:xfrm>
            <a:off x="7417542" y="5243665"/>
            <a:ext cx="1284682"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Mechanical check</a:t>
            </a:r>
          </a:p>
        </p:txBody>
      </p:sp>
      <p:cxnSp>
        <p:nvCxnSpPr>
          <p:cNvPr id="31" name="Connettore 2 94"/>
          <p:cNvCxnSpPr/>
          <p:nvPr/>
        </p:nvCxnSpPr>
        <p:spPr>
          <a:xfrm flipH="1">
            <a:off x="6905075" y="4625434"/>
            <a:ext cx="514612"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ttore 2 95"/>
          <p:cNvCxnSpPr/>
          <p:nvPr/>
        </p:nvCxnSpPr>
        <p:spPr>
          <a:xfrm>
            <a:off x="6881744" y="1830493"/>
            <a:ext cx="53579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ttore 2 102"/>
          <p:cNvCxnSpPr/>
          <p:nvPr/>
        </p:nvCxnSpPr>
        <p:spPr>
          <a:xfrm flipH="1">
            <a:off x="8702224" y="4630614"/>
            <a:ext cx="328548" cy="0"/>
          </a:xfrm>
          <a:prstGeom prst="straightConnector1">
            <a:avLst/>
          </a:prstGeom>
          <a:ln w="762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Connettore 2 106"/>
          <p:cNvCxnSpPr/>
          <p:nvPr/>
        </p:nvCxnSpPr>
        <p:spPr>
          <a:xfrm>
            <a:off x="9030772" y="1831825"/>
            <a:ext cx="0" cy="2793609"/>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descr="Screen Shot 2018-12-14 at 10.16.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163" y="4065092"/>
            <a:ext cx="2204431" cy="1314180"/>
          </a:xfrm>
          <a:prstGeom prst="rect">
            <a:avLst/>
          </a:prstGeom>
        </p:spPr>
      </p:pic>
      <p:pic>
        <p:nvPicPr>
          <p:cNvPr id="5" name="Picture 4" descr="Screen Shot 2018-12-14 at 10.16.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163" y="5437850"/>
            <a:ext cx="2131450" cy="1283625"/>
          </a:xfrm>
          <a:prstGeom prst="rect">
            <a:avLst/>
          </a:prstGeom>
        </p:spPr>
      </p:pic>
      <p:pic>
        <p:nvPicPr>
          <p:cNvPr id="6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3083" y="2435250"/>
            <a:ext cx="2320467" cy="1541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7" name="Connettore 2 100"/>
          <p:cNvCxnSpPr/>
          <p:nvPr/>
        </p:nvCxnSpPr>
        <p:spPr>
          <a:xfrm flipH="1">
            <a:off x="5177806" y="4625434"/>
            <a:ext cx="514612"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Connettore 1 91"/>
          <p:cNvCxnSpPr/>
          <p:nvPr/>
        </p:nvCxnSpPr>
        <p:spPr>
          <a:xfrm>
            <a:off x="6240160" y="4794798"/>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Connettore 1 90"/>
          <p:cNvCxnSpPr/>
          <p:nvPr/>
        </p:nvCxnSpPr>
        <p:spPr>
          <a:xfrm>
            <a:off x="721093" y="4777994"/>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0" name="Rettangolo arrotondato 36"/>
          <p:cNvSpPr/>
          <p:nvPr/>
        </p:nvSpPr>
        <p:spPr>
          <a:xfrm>
            <a:off x="5597819" y="4372751"/>
            <a:ext cx="1284682" cy="5225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Tuning</a:t>
            </a:r>
            <a:endParaRPr lang="en-US" sz="1600" dirty="0">
              <a:solidFill>
                <a:srgbClr val="FF0000"/>
              </a:solidFill>
            </a:endParaRPr>
          </a:p>
        </p:txBody>
      </p:sp>
      <p:sp>
        <p:nvSpPr>
          <p:cNvPr id="71" name="Rettangolo arrotondato 39"/>
          <p:cNvSpPr/>
          <p:nvPr/>
        </p:nvSpPr>
        <p:spPr>
          <a:xfrm>
            <a:off x="3880659" y="4360198"/>
            <a:ext cx="1284682" cy="5225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Final</a:t>
            </a:r>
          </a:p>
          <a:p>
            <a:pPr algn="ctr"/>
            <a:r>
              <a:rPr lang="en-US" sz="1600" dirty="0" smtClean="0">
                <a:solidFill>
                  <a:schemeClr val="tx1"/>
                </a:solidFill>
              </a:rPr>
              <a:t>BCP: </a:t>
            </a:r>
            <a:r>
              <a:rPr lang="en-US" sz="1600" dirty="0">
                <a:solidFill>
                  <a:schemeClr val="tx1"/>
                </a:solidFill>
              </a:rPr>
              <a:t>2</a:t>
            </a:r>
            <a:r>
              <a:rPr lang="en-US" sz="1600" dirty="0" smtClean="0">
                <a:solidFill>
                  <a:schemeClr val="tx1"/>
                </a:solidFill>
              </a:rPr>
              <a:t>0 </a:t>
            </a:r>
            <a:r>
              <a:rPr lang="en-US" sz="1600" dirty="0" smtClean="0">
                <a:solidFill>
                  <a:schemeClr val="tx1"/>
                </a:solidFill>
                <a:latin typeface="Symbol" panose="05050102010706020507" pitchFamily="18" charset="2"/>
              </a:rPr>
              <a:t>m</a:t>
            </a:r>
            <a:r>
              <a:rPr lang="en-US" sz="1600" dirty="0" smtClean="0">
                <a:solidFill>
                  <a:schemeClr val="tx1"/>
                </a:solidFill>
              </a:rPr>
              <a:t>m</a:t>
            </a:r>
            <a:endParaRPr lang="en-US" sz="1600" dirty="0">
              <a:solidFill>
                <a:schemeClr val="tx1"/>
              </a:solidFill>
            </a:endParaRPr>
          </a:p>
        </p:txBody>
      </p:sp>
      <p:sp>
        <p:nvSpPr>
          <p:cNvPr id="72" name="Rettangolo arrotondato 40"/>
          <p:cNvSpPr/>
          <p:nvPr/>
        </p:nvSpPr>
        <p:spPr>
          <a:xfrm>
            <a:off x="2071171" y="4364178"/>
            <a:ext cx="1284682" cy="5225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Accessories installation</a:t>
            </a:r>
            <a:endParaRPr lang="en-US" sz="1600" dirty="0">
              <a:solidFill>
                <a:srgbClr val="FF0000"/>
              </a:solidFill>
            </a:endParaRPr>
          </a:p>
        </p:txBody>
      </p:sp>
      <p:sp>
        <p:nvSpPr>
          <p:cNvPr id="73" name="Rettangolo arrotondato 41"/>
          <p:cNvSpPr/>
          <p:nvPr/>
        </p:nvSpPr>
        <p:spPr>
          <a:xfrm>
            <a:off x="64567" y="4364178"/>
            <a:ext cx="1284682" cy="522512"/>
          </a:xfrm>
          <a:prstGeom prst="roundRect">
            <a:avLst/>
          </a:prstGeom>
          <a:solidFill>
            <a:srgbClr val="C00000"/>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Final Check</a:t>
            </a:r>
            <a:endParaRPr lang="en-US" sz="1600" dirty="0">
              <a:solidFill>
                <a:schemeClr val="bg1"/>
              </a:solidFill>
            </a:endParaRPr>
          </a:p>
        </p:txBody>
      </p:sp>
      <p:sp>
        <p:nvSpPr>
          <p:cNvPr id="74" name="Rettangolo 59"/>
          <p:cNvSpPr/>
          <p:nvPr/>
        </p:nvSpPr>
        <p:spPr>
          <a:xfrm>
            <a:off x="5597819" y="5243665"/>
            <a:ext cx="1284682"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RF</a:t>
            </a:r>
          </a:p>
          <a:p>
            <a:r>
              <a:rPr lang="en-US" sz="1200" dirty="0" smtClean="0">
                <a:solidFill>
                  <a:schemeClr val="tx1"/>
                </a:solidFill>
              </a:rPr>
              <a:t>Optical Insp.</a:t>
            </a:r>
          </a:p>
          <a:p>
            <a:r>
              <a:rPr lang="en-US" sz="1200" dirty="0">
                <a:solidFill>
                  <a:schemeClr val="tx1"/>
                </a:solidFill>
              </a:rPr>
              <a:t>Mechanical check</a:t>
            </a:r>
          </a:p>
          <a:p>
            <a:r>
              <a:rPr lang="en-US" sz="1200" dirty="0" smtClean="0">
                <a:solidFill>
                  <a:schemeClr val="tx1"/>
                </a:solidFill>
              </a:rPr>
              <a:t>Leak Test</a:t>
            </a:r>
          </a:p>
        </p:txBody>
      </p:sp>
      <p:sp>
        <p:nvSpPr>
          <p:cNvPr id="75" name="Rettangolo 76"/>
          <p:cNvSpPr/>
          <p:nvPr/>
        </p:nvSpPr>
        <p:spPr>
          <a:xfrm>
            <a:off x="98960" y="5243665"/>
            <a:ext cx="1284682"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RF (spectrum)</a:t>
            </a:r>
          </a:p>
          <a:p>
            <a:r>
              <a:rPr lang="en-US" sz="1200" dirty="0" err="1" smtClean="0">
                <a:solidFill>
                  <a:schemeClr val="tx1"/>
                </a:solidFill>
              </a:rPr>
              <a:t>Outcoming</a:t>
            </a:r>
            <a:r>
              <a:rPr lang="en-US" sz="1200" dirty="0" smtClean="0">
                <a:solidFill>
                  <a:schemeClr val="tx1"/>
                </a:solidFill>
              </a:rPr>
              <a:t> insp.</a:t>
            </a:r>
            <a:endParaRPr lang="en-US" sz="1200" dirty="0">
              <a:solidFill>
                <a:schemeClr val="tx1"/>
              </a:solidFill>
            </a:endParaRPr>
          </a:p>
          <a:p>
            <a:endParaRPr lang="en-US" sz="1400" dirty="0" smtClean="0">
              <a:solidFill>
                <a:schemeClr val="tx1"/>
              </a:solidFill>
            </a:endParaRPr>
          </a:p>
        </p:txBody>
      </p:sp>
      <p:cxnSp>
        <p:nvCxnSpPr>
          <p:cNvPr id="76" name="Connettore 2 98"/>
          <p:cNvCxnSpPr/>
          <p:nvPr/>
        </p:nvCxnSpPr>
        <p:spPr>
          <a:xfrm flipH="1">
            <a:off x="1473804" y="4611364"/>
            <a:ext cx="567777" cy="1407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ttore 2 99"/>
          <p:cNvCxnSpPr/>
          <p:nvPr/>
        </p:nvCxnSpPr>
        <p:spPr>
          <a:xfrm flipH="1">
            <a:off x="3377039" y="4618181"/>
            <a:ext cx="514612"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Connettore 1 109"/>
          <p:cNvCxnSpPr/>
          <p:nvPr/>
        </p:nvCxnSpPr>
        <p:spPr>
          <a:xfrm>
            <a:off x="2714490" y="4887091"/>
            <a:ext cx="0" cy="5360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9" name="Rettangolo 110"/>
          <p:cNvSpPr/>
          <p:nvPr/>
        </p:nvSpPr>
        <p:spPr>
          <a:xfrm>
            <a:off x="2062767" y="5243664"/>
            <a:ext cx="1284682" cy="1104381"/>
          </a:xfrm>
          <a:prstGeom prst="rect">
            <a:avLst/>
          </a:prstGeom>
          <a:solidFill>
            <a:schemeClr val="bg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Leak test</a:t>
            </a:r>
          </a:p>
          <a:p>
            <a:r>
              <a:rPr lang="en-US" sz="1200" dirty="0" smtClean="0">
                <a:solidFill>
                  <a:schemeClr val="tx1"/>
                </a:solidFill>
              </a:rPr>
              <a:t>RGA</a:t>
            </a:r>
          </a:p>
          <a:p>
            <a:endParaRPr lang="en-US" sz="1400" dirty="0" smtClean="0">
              <a:solidFill>
                <a:schemeClr val="tx1"/>
              </a:solidFill>
            </a:endParaRPr>
          </a:p>
        </p:txBody>
      </p:sp>
      <p:sp>
        <p:nvSpPr>
          <p:cNvPr id="80" name="Title 1"/>
          <p:cNvSpPr>
            <a:spLocks noGrp="1"/>
          </p:cNvSpPr>
          <p:nvPr>
            <p:ph type="title"/>
          </p:nvPr>
        </p:nvSpPr>
        <p:spPr>
          <a:xfrm>
            <a:off x="1424770" y="145677"/>
            <a:ext cx="4497441" cy="1143000"/>
          </a:xfrm>
        </p:spPr>
        <p:txBody>
          <a:bodyPr>
            <a:normAutofit fontScale="90000"/>
          </a:bodyPr>
          <a:lstStyle/>
          <a:p>
            <a:r>
              <a:rPr lang="en-US" sz="2800" dirty="0" smtClean="0"/>
              <a:t>Elliptical MB cavity</a:t>
            </a:r>
            <a:br>
              <a:rPr lang="en-US" sz="2800" dirty="0" smtClean="0"/>
            </a:br>
            <a:r>
              <a:rPr lang="en-US" sz="2800" dirty="0" smtClean="0"/>
              <a:t>Cavity Fabrication &amp; Treatment</a:t>
            </a:r>
            <a:endParaRPr lang="en-US" sz="2800" dirty="0"/>
          </a:p>
        </p:txBody>
      </p:sp>
      <p:sp>
        <p:nvSpPr>
          <p:cNvPr id="81" name="Neutrons"/>
          <p:cNvSpPr txBox="1"/>
          <p:nvPr/>
        </p:nvSpPr>
        <p:spPr>
          <a:xfrm>
            <a:off x="110328" y="6573683"/>
            <a:ext cx="1920440" cy="207990"/>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000" b="1" dirty="0" smtClean="0">
                <a:solidFill>
                  <a:schemeClr val="tx1"/>
                </a:solidFill>
                <a:latin typeface="Calibri"/>
              </a:rPr>
              <a:t>Picked from Paolo Michelato slides</a:t>
            </a:r>
          </a:p>
        </p:txBody>
      </p:sp>
    </p:spTree>
    <p:extLst>
      <p:ext uri="{BB962C8B-B14F-4D97-AF65-F5344CB8AC3E}">
        <p14:creationId xmlns:p14="http://schemas.microsoft.com/office/powerpoint/2010/main" val="4066208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3" presetClass="exit" presetSubtype="10" fill="hold" nodeType="withEffect">
                                  <p:stCondLst>
                                    <p:cond delay="0"/>
                                  </p:stCondLst>
                                  <p:childTnLst>
                                    <p:animEffect transition="out" filter="blinds(horizontal)">
                                      <p:cBhvr>
                                        <p:cTn id="26" dur="500"/>
                                        <p:tgtEl>
                                          <p:spTgt spid="52"/>
                                        </p:tgtEl>
                                      </p:cBhvr>
                                    </p:animEffect>
                                    <p:set>
                                      <p:cBhvr>
                                        <p:cTn id="27" dur="1" fill="hold">
                                          <p:stCondLst>
                                            <p:cond delay="499"/>
                                          </p:stCondLst>
                                        </p:cTn>
                                        <p:tgtEl>
                                          <p:spTgt spid="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57"/>
                                        </p:tgtEl>
                                      </p:cBhvr>
                                    </p:animEffect>
                                    <p:set>
                                      <p:cBhvr>
                                        <p:cTn id="32" dur="1" fill="hold">
                                          <p:stCondLst>
                                            <p:cond delay="499"/>
                                          </p:stCondLst>
                                        </p:cTn>
                                        <p:tgtEl>
                                          <p:spTgt spid="5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additive="base">
                                        <p:cTn id="37" dur="500" fill="hold"/>
                                        <p:tgtEl>
                                          <p:spTgt spid="85"/>
                                        </p:tgtEl>
                                        <p:attrNameLst>
                                          <p:attrName>ppt_x</p:attrName>
                                        </p:attrNameLst>
                                      </p:cBhvr>
                                      <p:tavLst>
                                        <p:tav tm="0">
                                          <p:val>
                                            <p:strVal val="#ppt_x"/>
                                          </p:val>
                                        </p:tav>
                                        <p:tav tm="100000">
                                          <p:val>
                                            <p:strVal val="#ppt_x"/>
                                          </p:val>
                                        </p:tav>
                                      </p:tavLst>
                                    </p:anim>
                                    <p:anim calcmode="lin" valueType="num">
                                      <p:cBhvr additive="base">
                                        <p:cTn id="38" dur="500" fill="hold"/>
                                        <p:tgtEl>
                                          <p:spTgt spid="8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 calcmode="lin" valueType="num">
                                      <p:cBhvr additive="base">
                                        <p:cTn id="41" dur="500" fill="hold"/>
                                        <p:tgtEl>
                                          <p:spTgt spid="86"/>
                                        </p:tgtEl>
                                        <p:attrNameLst>
                                          <p:attrName>ppt_x</p:attrName>
                                        </p:attrNameLst>
                                      </p:cBhvr>
                                      <p:tavLst>
                                        <p:tav tm="0">
                                          <p:val>
                                            <p:strVal val="#ppt_x"/>
                                          </p:val>
                                        </p:tav>
                                        <p:tav tm="100000">
                                          <p:val>
                                            <p:strVal val="#ppt_x"/>
                                          </p:val>
                                        </p:tav>
                                      </p:tavLst>
                                    </p:anim>
                                    <p:anim calcmode="lin" valueType="num">
                                      <p:cBhvr additive="base">
                                        <p:cTn id="42" dur="500" fill="hold"/>
                                        <p:tgtEl>
                                          <p:spTgt spid="8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 calcmode="lin" valueType="num">
                                      <p:cBhvr additive="base">
                                        <p:cTn id="45" dur="500" fill="hold"/>
                                        <p:tgtEl>
                                          <p:spTgt spid="87"/>
                                        </p:tgtEl>
                                        <p:attrNameLst>
                                          <p:attrName>ppt_x</p:attrName>
                                        </p:attrNameLst>
                                      </p:cBhvr>
                                      <p:tavLst>
                                        <p:tav tm="0">
                                          <p:val>
                                            <p:strVal val="#ppt_x"/>
                                          </p:val>
                                        </p:tav>
                                        <p:tav tm="100000">
                                          <p:val>
                                            <p:strVal val="#ppt_x"/>
                                          </p:val>
                                        </p:tav>
                                      </p:tavLst>
                                    </p:anim>
                                    <p:anim calcmode="lin" valueType="num">
                                      <p:cBhvr additive="base">
                                        <p:cTn id="46" dur="500" fill="hold"/>
                                        <p:tgtEl>
                                          <p:spTgt spid="8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8"/>
                                        </p:tgtEl>
                                        <p:attrNameLst>
                                          <p:attrName>style.visibility</p:attrName>
                                        </p:attrNameLst>
                                      </p:cBhvr>
                                      <p:to>
                                        <p:strVal val="visible"/>
                                      </p:to>
                                    </p:set>
                                    <p:anim calcmode="lin" valueType="num">
                                      <p:cBhvr additive="base">
                                        <p:cTn id="49" dur="500" fill="hold"/>
                                        <p:tgtEl>
                                          <p:spTgt spid="88"/>
                                        </p:tgtEl>
                                        <p:attrNameLst>
                                          <p:attrName>ppt_x</p:attrName>
                                        </p:attrNameLst>
                                      </p:cBhvr>
                                      <p:tavLst>
                                        <p:tav tm="0">
                                          <p:val>
                                            <p:strVal val="#ppt_x"/>
                                          </p:val>
                                        </p:tav>
                                        <p:tav tm="100000">
                                          <p:val>
                                            <p:strVal val="#ppt_x"/>
                                          </p:val>
                                        </p:tav>
                                      </p:tavLst>
                                    </p:anim>
                                    <p:anim calcmode="lin" valueType="num">
                                      <p:cBhvr additive="base">
                                        <p:cTn id="50" dur="500" fill="hold"/>
                                        <p:tgtEl>
                                          <p:spTgt spid="8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9"/>
                                        </p:tgtEl>
                                        <p:attrNameLst>
                                          <p:attrName>style.visibility</p:attrName>
                                        </p:attrNameLst>
                                      </p:cBhvr>
                                      <p:to>
                                        <p:strVal val="visible"/>
                                      </p:to>
                                    </p:set>
                                    <p:anim calcmode="lin" valueType="num">
                                      <p:cBhvr additive="base">
                                        <p:cTn id="53" dur="500" fill="hold"/>
                                        <p:tgtEl>
                                          <p:spTgt spid="89"/>
                                        </p:tgtEl>
                                        <p:attrNameLst>
                                          <p:attrName>ppt_x</p:attrName>
                                        </p:attrNameLst>
                                      </p:cBhvr>
                                      <p:tavLst>
                                        <p:tav tm="0">
                                          <p:val>
                                            <p:strVal val="#ppt_x"/>
                                          </p:val>
                                        </p:tav>
                                        <p:tav tm="100000">
                                          <p:val>
                                            <p:strVal val="#ppt_x"/>
                                          </p:val>
                                        </p:tav>
                                      </p:tavLst>
                                    </p:anim>
                                    <p:anim calcmode="lin" valueType="num">
                                      <p:cBhvr additive="base">
                                        <p:cTn id="54" dur="500" fill="hold"/>
                                        <p:tgtEl>
                                          <p:spTgt spid="8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anim calcmode="lin" valueType="num">
                                      <p:cBhvr additive="base">
                                        <p:cTn id="57" dur="500" fill="hold"/>
                                        <p:tgtEl>
                                          <p:spTgt spid="90"/>
                                        </p:tgtEl>
                                        <p:attrNameLst>
                                          <p:attrName>ppt_x</p:attrName>
                                        </p:attrNameLst>
                                      </p:cBhvr>
                                      <p:tavLst>
                                        <p:tav tm="0">
                                          <p:val>
                                            <p:strVal val="#ppt_x"/>
                                          </p:val>
                                        </p:tav>
                                        <p:tav tm="100000">
                                          <p:val>
                                            <p:strVal val="#ppt_x"/>
                                          </p:val>
                                        </p:tav>
                                      </p:tavLst>
                                    </p:anim>
                                    <p:anim calcmode="lin" valueType="num">
                                      <p:cBhvr additive="base">
                                        <p:cTn id="58" dur="500" fill="hold"/>
                                        <p:tgtEl>
                                          <p:spTgt spid="9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additive="base">
                                        <p:cTn id="61" dur="500" fill="hold"/>
                                        <p:tgtEl>
                                          <p:spTgt spid="91"/>
                                        </p:tgtEl>
                                        <p:attrNameLst>
                                          <p:attrName>ppt_x</p:attrName>
                                        </p:attrNameLst>
                                      </p:cBhvr>
                                      <p:tavLst>
                                        <p:tav tm="0">
                                          <p:val>
                                            <p:strVal val="#ppt_x"/>
                                          </p:val>
                                        </p:tav>
                                        <p:tav tm="100000">
                                          <p:val>
                                            <p:strVal val="#ppt_x"/>
                                          </p:val>
                                        </p:tav>
                                      </p:tavLst>
                                    </p:anim>
                                    <p:anim calcmode="lin" valueType="num">
                                      <p:cBhvr additive="base">
                                        <p:cTn id="62" dur="500" fill="hold"/>
                                        <p:tgtEl>
                                          <p:spTgt spid="9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2"/>
                                        </p:tgtEl>
                                        <p:attrNameLst>
                                          <p:attrName>style.visibility</p:attrName>
                                        </p:attrNameLst>
                                      </p:cBhvr>
                                      <p:to>
                                        <p:strVal val="visible"/>
                                      </p:to>
                                    </p:set>
                                    <p:anim calcmode="lin" valueType="num">
                                      <p:cBhvr additive="base">
                                        <p:cTn id="65" dur="500" fill="hold"/>
                                        <p:tgtEl>
                                          <p:spTgt spid="92"/>
                                        </p:tgtEl>
                                        <p:attrNameLst>
                                          <p:attrName>ppt_x</p:attrName>
                                        </p:attrNameLst>
                                      </p:cBhvr>
                                      <p:tavLst>
                                        <p:tav tm="0">
                                          <p:val>
                                            <p:strVal val="#ppt_x"/>
                                          </p:val>
                                        </p:tav>
                                        <p:tav tm="100000">
                                          <p:val>
                                            <p:strVal val="#ppt_x"/>
                                          </p:val>
                                        </p:tav>
                                      </p:tavLst>
                                    </p:anim>
                                    <p:anim calcmode="lin" valueType="num">
                                      <p:cBhvr additive="base">
                                        <p:cTn id="66" dur="500" fill="hold"/>
                                        <p:tgtEl>
                                          <p:spTgt spid="9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3"/>
                                        </p:tgtEl>
                                        <p:attrNameLst>
                                          <p:attrName>style.visibility</p:attrName>
                                        </p:attrNameLst>
                                      </p:cBhvr>
                                      <p:to>
                                        <p:strVal val="visible"/>
                                      </p:to>
                                    </p:set>
                                    <p:anim calcmode="lin" valueType="num">
                                      <p:cBhvr additive="base">
                                        <p:cTn id="69" dur="500" fill="hold"/>
                                        <p:tgtEl>
                                          <p:spTgt spid="93"/>
                                        </p:tgtEl>
                                        <p:attrNameLst>
                                          <p:attrName>ppt_x</p:attrName>
                                        </p:attrNameLst>
                                      </p:cBhvr>
                                      <p:tavLst>
                                        <p:tav tm="0">
                                          <p:val>
                                            <p:strVal val="#ppt_x"/>
                                          </p:val>
                                        </p:tav>
                                        <p:tav tm="100000">
                                          <p:val>
                                            <p:strVal val="#ppt_x"/>
                                          </p:val>
                                        </p:tav>
                                      </p:tavLst>
                                    </p:anim>
                                    <p:anim calcmode="lin" valueType="num">
                                      <p:cBhvr additive="base">
                                        <p:cTn id="70" dur="500" fill="hold"/>
                                        <p:tgtEl>
                                          <p:spTgt spid="9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97"/>
                                        </p:tgtEl>
                                        <p:attrNameLst>
                                          <p:attrName>style.visibility</p:attrName>
                                        </p:attrNameLst>
                                      </p:cBhvr>
                                      <p:to>
                                        <p:strVal val="visible"/>
                                      </p:to>
                                    </p:set>
                                    <p:anim calcmode="lin" valueType="num">
                                      <p:cBhvr additive="base">
                                        <p:cTn id="73" dur="500" fill="hold"/>
                                        <p:tgtEl>
                                          <p:spTgt spid="97"/>
                                        </p:tgtEl>
                                        <p:attrNameLst>
                                          <p:attrName>ppt_x</p:attrName>
                                        </p:attrNameLst>
                                      </p:cBhvr>
                                      <p:tavLst>
                                        <p:tav tm="0">
                                          <p:val>
                                            <p:strVal val="#ppt_x"/>
                                          </p:val>
                                        </p:tav>
                                        <p:tav tm="100000">
                                          <p:val>
                                            <p:strVal val="#ppt_x"/>
                                          </p:val>
                                        </p:tav>
                                      </p:tavLst>
                                    </p:anim>
                                    <p:anim calcmode="lin" valueType="num">
                                      <p:cBhvr additive="base">
                                        <p:cTn id="74" dur="500" fill="hold"/>
                                        <p:tgtEl>
                                          <p:spTgt spid="97"/>
                                        </p:tgtEl>
                                        <p:attrNameLst>
                                          <p:attrName>ppt_y</p:attrName>
                                        </p:attrNameLst>
                                      </p:cBhvr>
                                      <p:tavLst>
                                        <p:tav tm="0">
                                          <p:val>
                                            <p:strVal val="1+#ppt_h/2"/>
                                          </p:val>
                                        </p:tav>
                                        <p:tav tm="100000">
                                          <p:val>
                                            <p:strVal val="#ppt_y"/>
                                          </p:val>
                                        </p:tav>
                                      </p:tavLst>
                                    </p:anim>
                                  </p:childTnLst>
                                </p:cTn>
                              </p:par>
                              <p:par>
                                <p:cTn id="75" presetID="1"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nodeType="clickEffect">
                                  <p:stCondLst>
                                    <p:cond delay="0"/>
                                  </p:stCondLst>
                                  <p:childTnLst>
                                    <p:animEffect transition="out" filter="blinds(horizontal)">
                                      <p:cBhvr>
                                        <p:cTn id="82" dur="500"/>
                                        <p:tgtEl>
                                          <p:spTgt spid="92"/>
                                        </p:tgtEl>
                                      </p:cBhvr>
                                    </p:animEffect>
                                    <p:set>
                                      <p:cBhvr>
                                        <p:cTn id="83" dur="1" fill="hold">
                                          <p:stCondLst>
                                            <p:cond delay="499"/>
                                          </p:stCondLst>
                                        </p:cTn>
                                        <p:tgtEl>
                                          <p:spTgt spid="92"/>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93"/>
                                        </p:tgtEl>
                                      </p:cBhvr>
                                    </p:animEffect>
                                    <p:set>
                                      <p:cBhvr>
                                        <p:cTn id="86" dur="1" fill="hold">
                                          <p:stCondLst>
                                            <p:cond delay="499"/>
                                          </p:stCondLst>
                                        </p:cTn>
                                        <p:tgtEl>
                                          <p:spTgt spid="93"/>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97"/>
                                        </p:tgtEl>
                                      </p:cBhvr>
                                    </p:animEffect>
                                    <p:set>
                                      <p:cBhvr>
                                        <p:cTn id="89" dur="1" fill="hold">
                                          <p:stCondLst>
                                            <p:cond delay="499"/>
                                          </p:stCondLst>
                                        </p:cTn>
                                        <p:tgtEl>
                                          <p:spTgt spid="97"/>
                                        </p:tgtEl>
                                        <p:attrNameLst>
                                          <p:attrName>style.visibility</p:attrName>
                                        </p:attrNameLst>
                                      </p:cBhvr>
                                      <p:to>
                                        <p:strVal val="hidden"/>
                                      </p:to>
                                    </p:set>
                                  </p:childTnLst>
                                </p:cTn>
                              </p:par>
                              <p:par>
                                <p:cTn id="90" presetID="3" presetClass="exit" presetSubtype="10" fill="hold" nodeType="withEffect">
                                  <p:stCondLst>
                                    <p:cond delay="0"/>
                                  </p:stCondLst>
                                  <p:childTnLst>
                                    <p:animEffect transition="out" filter="blinds(horizontal)">
                                      <p:cBhvr>
                                        <p:cTn id="91" dur="500"/>
                                        <p:tgtEl>
                                          <p:spTgt spid="3"/>
                                        </p:tgtEl>
                                      </p:cBhvr>
                                    </p:animEffect>
                                    <p:set>
                                      <p:cBhvr>
                                        <p:cTn id="92" dur="1" fill="hold">
                                          <p:stCondLst>
                                            <p:cond delay="499"/>
                                          </p:stCondLst>
                                        </p:cTn>
                                        <p:tgtEl>
                                          <p:spTgt spid="3"/>
                                        </p:tgtEl>
                                        <p:attrNameLst>
                                          <p:attrName>style.visibility</p:attrName>
                                        </p:attrNameLst>
                                      </p:cBhvr>
                                      <p:to>
                                        <p:strVal val="hidden"/>
                                      </p:to>
                                    </p:set>
                                  </p:childTnLst>
                                </p:cTn>
                              </p:par>
                              <p:par>
                                <p:cTn id="93" presetID="3" presetClass="exit" presetSubtype="10" fill="hold" nodeType="withEffect">
                                  <p:stCondLst>
                                    <p:cond delay="0"/>
                                  </p:stCondLst>
                                  <p:childTnLst>
                                    <p:animEffect transition="out" filter="blinds(horizontal)">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91"/>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25"/>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2"/>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33"/>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34"/>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66"/>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3" presetClass="exit" presetSubtype="10" fill="hold" nodeType="clickEffect">
                                  <p:stCondLst>
                                    <p:cond delay="0"/>
                                  </p:stCondLst>
                                  <p:childTnLst>
                                    <p:animEffect transition="out" filter="blinds(horizontal)">
                                      <p:cBhvr>
                                        <p:cTn id="127" dur="500"/>
                                        <p:tgtEl>
                                          <p:spTgt spid="66"/>
                                        </p:tgtEl>
                                      </p:cBhvr>
                                    </p:animEffect>
                                    <p:set>
                                      <p:cBhvr>
                                        <p:cTn id="128" dur="1" fill="hold">
                                          <p:stCondLst>
                                            <p:cond delay="499"/>
                                          </p:stCondLst>
                                        </p:cTn>
                                        <p:tgtEl>
                                          <p:spTgt spid="66"/>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6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6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7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77"/>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7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86" grpId="0" animBg="1"/>
      <p:bldP spid="87" grpId="0" animBg="1"/>
      <p:bldP spid="88" grpId="0" animBg="1"/>
      <p:bldP spid="89" grpId="0"/>
      <p:bldP spid="90" grpId="0" animBg="1"/>
      <p:bldP spid="93" grpId="0" animBg="1"/>
      <p:bldP spid="93" grpId="1" animBg="1"/>
      <p:bldP spid="27" grpId="0" animBg="1"/>
      <p:bldP spid="28" grpId="0" animBg="1"/>
      <p:bldP spid="29" grpId="0" animBg="1"/>
      <p:bldP spid="30" grpId="0" animBg="1"/>
      <p:bldP spid="70" grpId="0" animBg="1"/>
      <p:bldP spid="71" grpId="0" animBg="1"/>
      <p:bldP spid="72" grpId="0" animBg="1"/>
      <p:bldP spid="73" grpId="0" animBg="1"/>
      <p:bldP spid="74" grpId="0" animBg="1"/>
      <p:bldP spid="75"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dirty="0">
              <a:solidFill>
                <a:prstClr val="black">
                  <a:tint val="75000"/>
                </a:prstClr>
              </a:solidFill>
              <a:latin typeface="Calibri"/>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val="0"/>
              </a:ext>
            </a:extLst>
          </a:blip>
          <a:stretch>
            <a:fillRect/>
          </a:stretch>
        </p:blipFill>
        <p:spPr>
          <a:xfrm>
            <a:off x="572650" y="1967003"/>
            <a:ext cx="2581623" cy="3872434"/>
          </a:xfrm>
          <a:prstGeom prst="rect">
            <a:avLst/>
          </a:prstGeom>
        </p:spPr>
      </p:pic>
      <p:pic>
        <p:nvPicPr>
          <p:cNvPr id="6" name="Immagin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0667" y="2339839"/>
            <a:ext cx="1661916" cy="2954517"/>
          </a:xfrm>
          <a:prstGeom prst="rect">
            <a:avLst/>
          </a:prstGeom>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6776" t="8238" r="19296"/>
          <a:stretch/>
        </p:blipFill>
        <p:spPr bwMode="auto">
          <a:xfrm>
            <a:off x="5241917" y="1811028"/>
            <a:ext cx="3482761" cy="413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424770" y="145677"/>
            <a:ext cx="4497441"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Elliptical MB cavity</a:t>
            </a:r>
            <a:br>
              <a:rPr lang="en-US" sz="2800" dirty="0" smtClean="0"/>
            </a:br>
            <a:r>
              <a:rPr lang="en-US" sz="2800" dirty="0" smtClean="0"/>
              <a:t>Cavity Test</a:t>
            </a:r>
            <a:endParaRPr lang="en-US" sz="2800" dirty="0"/>
          </a:p>
        </p:txBody>
      </p:sp>
    </p:spTree>
    <p:extLst>
      <p:ext uri="{BB962C8B-B14F-4D97-AF65-F5344CB8AC3E}">
        <p14:creationId xmlns:p14="http://schemas.microsoft.com/office/powerpoint/2010/main" val="35745874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25</a:t>
            </a:fld>
            <a:endParaRPr lang="sv-SE" dirty="0">
              <a:solidFill>
                <a:prstClr val="black">
                  <a:tint val="75000"/>
                </a:prstClr>
              </a:solidFill>
              <a:latin typeface="Calibri"/>
            </a:endParaRPr>
          </a:p>
        </p:txBody>
      </p:sp>
      <p:sp>
        <p:nvSpPr>
          <p:cNvPr id="5" name="Title 1"/>
          <p:cNvSpPr txBox="1">
            <a:spLocks/>
          </p:cNvSpPr>
          <p:nvPr/>
        </p:nvSpPr>
        <p:spPr>
          <a:xfrm>
            <a:off x="1424770" y="145677"/>
            <a:ext cx="4497441"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Elliptical MB cavity</a:t>
            </a:r>
            <a:br>
              <a:rPr lang="en-US" sz="2800" dirty="0" smtClean="0"/>
            </a:br>
            <a:r>
              <a:rPr lang="en-US" sz="2800" dirty="0" smtClean="0"/>
              <a:t>Cavity Test</a:t>
            </a:r>
            <a:endParaRPr lang="en-US" sz="2800" dirty="0"/>
          </a:p>
        </p:txBody>
      </p:sp>
      <p:pic>
        <p:nvPicPr>
          <p:cNvPr id="6" name="Picture 5"/>
          <p:cNvPicPr>
            <a:picLocks noChangeAspect="1"/>
          </p:cNvPicPr>
          <p:nvPr/>
        </p:nvPicPr>
        <p:blipFill>
          <a:blip r:embed="rId2"/>
          <a:stretch>
            <a:fillRect/>
          </a:stretch>
        </p:blipFill>
        <p:spPr>
          <a:xfrm>
            <a:off x="173791" y="2044263"/>
            <a:ext cx="4237788" cy="3106732"/>
          </a:xfrm>
          <a:prstGeom prst="rect">
            <a:avLst/>
          </a:prstGeom>
        </p:spPr>
      </p:pic>
      <p:sp>
        <p:nvSpPr>
          <p:cNvPr id="7" name="Rectangle 6"/>
          <p:cNvSpPr/>
          <p:nvPr/>
        </p:nvSpPr>
        <p:spPr>
          <a:xfrm>
            <a:off x="26743" y="5193976"/>
            <a:ext cx="4398211" cy="307777"/>
          </a:xfrm>
          <a:prstGeom prst="rect">
            <a:avLst/>
          </a:prstGeom>
        </p:spPr>
        <p:txBody>
          <a:bodyPr wrap="square">
            <a:spAutoFit/>
          </a:bodyPr>
          <a:lstStyle/>
          <a:p>
            <a:r>
              <a:rPr lang="en-US" sz="1400" dirty="0"/>
              <a:t> Block diagram of the RF system used to </a:t>
            </a:r>
            <a:r>
              <a:rPr lang="en-US" sz="1400" dirty="0" smtClean="0"/>
              <a:t>test ESS </a:t>
            </a:r>
            <a:r>
              <a:rPr lang="en-US" sz="1400" dirty="0"/>
              <a:t>cavities</a:t>
            </a:r>
          </a:p>
        </p:txBody>
      </p:sp>
      <p:pic>
        <p:nvPicPr>
          <p:cNvPr id="8" name="Picture 7"/>
          <p:cNvPicPr>
            <a:picLocks noChangeAspect="1"/>
          </p:cNvPicPr>
          <p:nvPr/>
        </p:nvPicPr>
        <p:blipFill>
          <a:blip r:embed="rId3"/>
          <a:stretch>
            <a:fillRect/>
          </a:stretch>
        </p:blipFill>
        <p:spPr>
          <a:xfrm>
            <a:off x="4839368" y="1536278"/>
            <a:ext cx="4144210" cy="2054445"/>
          </a:xfrm>
          <a:prstGeom prst="rect">
            <a:avLst/>
          </a:prstGeom>
        </p:spPr>
      </p:pic>
      <p:sp>
        <p:nvSpPr>
          <p:cNvPr id="9" name="Rectangle 8"/>
          <p:cNvSpPr/>
          <p:nvPr/>
        </p:nvSpPr>
        <p:spPr>
          <a:xfrm>
            <a:off x="4826000" y="3550619"/>
            <a:ext cx="4304632" cy="307777"/>
          </a:xfrm>
          <a:prstGeom prst="rect">
            <a:avLst/>
          </a:prstGeom>
        </p:spPr>
        <p:txBody>
          <a:bodyPr wrap="square">
            <a:spAutoFit/>
          </a:bodyPr>
          <a:lstStyle/>
          <a:p>
            <a:r>
              <a:rPr lang="en-US" sz="1400" dirty="0" smtClean="0"/>
              <a:t>Cavity surface resistance variation between 4 K and 2 K</a:t>
            </a:r>
            <a:endParaRPr lang="en-US" sz="1400" dirty="0"/>
          </a:p>
        </p:txBody>
      </p:sp>
      <p:pic>
        <p:nvPicPr>
          <p:cNvPr id="11" name="Picture 10"/>
          <p:cNvPicPr>
            <a:picLocks noChangeAspect="1"/>
          </p:cNvPicPr>
          <p:nvPr/>
        </p:nvPicPr>
        <p:blipFill>
          <a:blip r:embed="rId4"/>
          <a:stretch>
            <a:fillRect/>
          </a:stretch>
        </p:blipFill>
        <p:spPr>
          <a:xfrm>
            <a:off x="4759154" y="4243622"/>
            <a:ext cx="4291264" cy="2072624"/>
          </a:xfrm>
          <a:prstGeom prst="rect">
            <a:avLst/>
          </a:prstGeom>
        </p:spPr>
      </p:pic>
      <p:sp>
        <p:nvSpPr>
          <p:cNvPr id="12" name="Rectangle 11"/>
          <p:cNvSpPr/>
          <p:nvPr/>
        </p:nvSpPr>
        <p:spPr>
          <a:xfrm>
            <a:off x="5521157" y="6316246"/>
            <a:ext cx="2705769" cy="307777"/>
          </a:xfrm>
          <a:prstGeom prst="rect">
            <a:avLst/>
          </a:prstGeom>
        </p:spPr>
        <p:txBody>
          <a:bodyPr wrap="square">
            <a:spAutoFit/>
          </a:bodyPr>
          <a:lstStyle/>
          <a:p>
            <a:r>
              <a:rPr lang="en-US" sz="1400" dirty="0" smtClean="0"/>
              <a:t>Prototype MB cavity vertical test</a:t>
            </a:r>
            <a:endParaRPr lang="en-US" sz="1400" dirty="0"/>
          </a:p>
        </p:txBody>
      </p:sp>
    </p:spTree>
    <p:extLst>
      <p:ext uri="{BB962C8B-B14F-4D97-AF65-F5344CB8AC3E}">
        <p14:creationId xmlns:p14="http://schemas.microsoft.com/office/powerpoint/2010/main" val="26296963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5465011" cy="832853"/>
          </a:xfrm>
        </p:spPr>
        <p:txBody>
          <a:bodyPr>
            <a:normAutofit/>
          </a:bodyPr>
          <a:lstStyle/>
          <a:p>
            <a:pPr marL="0" indent="0">
              <a:buNone/>
            </a:pPr>
            <a:r>
              <a:rPr lang="en-US" sz="2400" dirty="0" smtClean="0">
                <a:latin typeface="Times New Roman"/>
                <a:cs typeface="Times New Roman"/>
              </a:rPr>
              <a:t>What are cavity higher order modes?</a:t>
            </a:r>
            <a:endParaRPr lang="en-US" sz="2400" dirty="0">
              <a:latin typeface="Times New Roman"/>
              <a:cs typeface="Times New Roman"/>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26</a:t>
            </a:fld>
            <a:endParaRPr lang="sv-SE" dirty="0">
              <a:solidFill>
                <a:prstClr val="black">
                  <a:tint val="75000"/>
                </a:prstClr>
              </a:solidFill>
              <a:latin typeface="Calibri"/>
            </a:endParaRPr>
          </a:p>
        </p:txBody>
      </p:sp>
      <p:sp>
        <p:nvSpPr>
          <p:cNvPr id="5" name="Title 1"/>
          <p:cNvSpPr txBox="1">
            <a:spLocks/>
          </p:cNvSpPr>
          <p:nvPr/>
        </p:nvSpPr>
        <p:spPr>
          <a:xfrm>
            <a:off x="1424770" y="145677"/>
            <a:ext cx="4497441" cy="11430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Elliptical MB cavity</a:t>
            </a:r>
            <a:br>
              <a:rPr lang="en-US" sz="2800" dirty="0" smtClean="0"/>
            </a:br>
            <a:r>
              <a:rPr lang="en-US" sz="2800" dirty="0" smtClean="0"/>
              <a:t>Cavity Higher Order Mode Study</a:t>
            </a:r>
            <a:endParaRPr lang="en-US" sz="2800" dirty="0"/>
          </a:p>
        </p:txBody>
      </p:sp>
      <p:pic>
        <p:nvPicPr>
          <p:cNvPr id="7" name="Picture 6"/>
          <p:cNvPicPr/>
          <p:nvPr/>
        </p:nvPicPr>
        <p:blipFill rotWithShape="1">
          <a:blip r:embed="rId3">
            <a:extLst>
              <a:ext uri="{28A0092B-C50C-407E-A947-70E740481C1C}">
                <a14:useLocalDpi xmlns:a14="http://schemas.microsoft.com/office/drawing/2010/main" val="0"/>
              </a:ext>
            </a:extLst>
          </a:blip>
          <a:srcRect r="52064"/>
          <a:stretch/>
        </p:blipFill>
        <p:spPr bwMode="auto">
          <a:xfrm>
            <a:off x="6036627" y="1458361"/>
            <a:ext cx="2929255" cy="1722120"/>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288208" y="2690464"/>
            <a:ext cx="5801894" cy="1568249"/>
          </a:xfrm>
          <a:prstGeom prst="rect">
            <a:avLst/>
          </a:prstGeom>
          <a:noFill/>
          <a:ln>
            <a:noFill/>
          </a:ln>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394141" y="5003655"/>
            <a:ext cx="2290234" cy="478512"/>
          </a:xfrm>
          <a:prstGeom prst="rect">
            <a:avLst/>
          </a:prstGeom>
          <a:noFill/>
          <a:ln>
            <a:noFill/>
          </a:ln>
        </p:spPr>
      </p:pic>
      <p:sp>
        <p:nvSpPr>
          <p:cNvPr id="10" name="Rectangle 9"/>
          <p:cNvSpPr/>
          <p:nvPr/>
        </p:nvSpPr>
        <p:spPr>
          <a:xfrm>
            <a:off x="394141" y="5706673"/>
            <a:ext cx="2950192" cy="369332"/>
          </a:xfrm>
          <a:prstGeom prst="rect">
            <a:avLst/>
          </a:prstGeom>
        </p:spPr>
        <p:txBody>
          <a:bodyPr wrap="square">
            <a:spAutoFit/>
          </a:bodyPr>
          <a:lstStyle/>
          <a:p>
            <a:r>
              <a:rPr lang="en-US" dirty="0">
                <a:latin typeface="Times New Roman"/>
                <a:cs typeface="Times New Roman"/>
              </a:rPr>
              <a:t>HOMs </a:t>
            </a:r>
            <a:r>
              <a:rPr lang="en-US" dirty="0" smtClean="0">
                <a:latin typeface="Times New Roman"/>
                <a:cs typeface="Times New Roman"/>
              </a:rPr>
              <a:t>decay time in cavity :</a:t>
            </a:r>
            <a:endParaRPr lang="en-US" dirty="0">
              <a:latin typeface="Times New Roman"/>
              <a:cs typeface="Times New Roman"/>
            </a:endParaRPr>
          </a:p>
        </p:txBody>
      </p:sp>
      <p:sp>
        <p:nvSpPr>
          <p:cNvPr id="11" name="Rectangle 10"/>
          <p:cNvSpPr/>
          <p:nvPr/>
        </p:nvSpPr>
        <p:spPr>
          <a:xfrm>
            <a:off x="394141" y="4634323"/>
            <a:ext cx="2319302" cy="369332"/>
          </a:xfrm>
          <a:prstGeom prst="rect">
            <a:avLst/>
          </a:prstGeom>
        </p:spPr>
        <p:txBody>
          <a:bodyPr wrap="none">
            <a:spAutoFit/>
          </a:bodyPr>
          <a:lstStyle/>
          <a:p>
            <a:r>
              <a:rPr lang="en-US" dirty="0" smtClean="0">
                <a:latin typeface="Times New Roman"/>
                <a:cs typeface="Times New Roman"/>
              </a:rPr>
              <a:t>Beam loading theory :</a:t>
            </a:r>
            <a:endParaRPr lang="en-US" dirty="0"/>
          </a:p>
        </p:txBody>
      </p:sp>
      <p:pic>
        <p:nvPicPr>
          <p:cNvPr id="13" name="Picture 12" descr="Screen Shot 2018-12-14 at 12.33.11.png"/>
          <p:cNvPicPr>
            <a:picLocks noChangeAspect="1"/>
          </p:cNvPicPr>
          <p:nvPr/>
        </p:nvPicPr>
        <p:blipFill rotWithShape="1">
          <a:blip r:embed="rId6">
            <a:extLst>
              <a:ext uri="{28A0092B-C50C-407E-A947-70E740481C1C}">
                <a14:useLocalDpi xmlns:a14="http://schemas.microsoft.com/office/drawing/2010/main" val="0"/>
              </a:ext>
            </a:extLst>
          </a:blip>
          <a:srcRect t="10622"/>
          <a:stretch/>
        </p:blipFill>
        <p:spPr>
          <a:xfrm>
            <a:off x="457199" y="6072921"/>
            <a:ext cx="1700125" cy="553415"/>
          </a:xfrm>
          <a:prstGeom prst="rect">
            <a:avLst/>
          </a:prstGeom>
        </p:spPr>
      </p:pic>
      <p:sp>
        <p:nvSpPr>
          <p:cNvPr id="14" name="Content Placeholder 2"/>
          <p:cNvSpPr txBox="1">
            <a:spLocks/>
          </p:cNvSpPr>
          <p:nvPr/>
        </p:nvSpPr>
        <p:spPr>
          <a:xfrm>
            <a:off x="4372715" y="4761899"/>
            <a:ext cx="4593167" cy="14405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latin typeface="Times New Roman"/>
                <a:cs typeface="Times New Roman"/>
              </a:rPr>
              <a:t>How HOMs affect us in accelerators?</a:t>
            </a:r>
          </a:p>
          <a:p>
            <a:pPr lvl="1" indent="-342900">
              <a:buFont typeface="Courier New"/>
              <a:buChar char="o"/>
            </a:pPr>
            <a:r>
              <a:rPr lang="en-US" sz="1600" dirty="0" smtClean="0">
                <a:latin typeface="Times New Roman"/>
                <a:cs typeface="Times New Roman"/>
              </a:rPr>
              <a:t>Beam instability growth (in both longitudinal and transverse directions)</a:t>
            </a:r>
          </a:p>
          <a:p>
            <a:pPr lvl="1">
              <a:buFont typeface="Courier New"/>
              <a:buChar char="o"/>
            </a:pPr>
            <a:r>
              <a:rPr lang="en-US" sz="1600" dirty="0" smtClean="0">
                <a:latin typeface="Times New Roman"/>
                <a:cs typeface="Times New Roman"/>
              </a:rPr>
              <a:t>Extra heating</a:t>
            </a:r>
          </a:p>
          <a:p>
            <a:pPr lvl="1">
              <a:buFont typeface="Courier New"/>
              <a:buChar char="o"/>
            </a:pPr>
            <a:endParaRPr lang="en-US" sz="1800" dirty="0" smtClean="0">
              <a:latin typeface="Times New Roman"/>
              <a:cs typeface="Times New Roman"/>
            </a:endParaRPr>
          </a:p>
          <a:p>
            <a:endParaRPr lang="en-US" sz="1800" dirty="0">
              <a:latin typeface="Times New Roman"/>
              <a:cs typeface="Times New Roman"/>
            </a:endParaRPr>
          </a:p>
        </p:txBody>
      </p:sp>
    </p:spTree>
    <p:extLst>
      <p:ext uri="{BB962C8B-B14F-4D97-AF65-F5344CB8AC3E}">
        <p14:creationId xmlns:p14="http://schemas.microsoft.com/office/powerpoint/2010/main" val="448095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27</a:t>
            </a:fld>
            <a:endParaRPr lang="sv-SE" dirty="0">
              <a:solidFill>
                <a:prstClr val="black">
                  <a:tint val="75000"/>
                </a:prstClr>
              </a:solidFill>
              <a:latin typeface="Calibri"/>
            </a:endParaRPr>
          </a:p>
        </p:txBody>
      </p:sp>
      <p:sp>
        <p:nvSpPr>
          <p:cNvPr id="6" name="Title 1"/>
          <p:cNvSpPr txBox="1">
            <a:spLocks/>
          </p:cNvSpPr>
          <p:nvPr/>
        </p:nvSpPr>
        <p:spPr>
          <a:xfrm>
            <a:off x="1424770" y="145677"/>
            <a:ext cx="4497441" cy="11430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Elliptical MB cavity</a:t>
            </a:r>
            <a:br>
              <a:rPr lang="en-US" sz="2800" dirty="0" smtClean="0"/>
            </a:br>
            <a:r>
              <a:rPr lang="en-US" sz="2800" dirty="0" smtClean="0"/>
              <a:t>Cavity Higher Order Mode Study</a:t>
            </a:r>
            <a:endParaRPr lang="en-US" sz="2800" dirty="0"/>
          </a:p>
        </p:txBody>
      </p:sp>
      <p:graphicFrame>
        <p:nvGraphicFramePr>
          <p:cNvPr id="7" name="Content Placeholder 8"/>
          <p:cNvGraphicFramePr>
            <a:graphicFrameLocks noGrp="1"/>
          </p:cNvGraphicFramePr>
          <p:nvPr>
            <p:ph idx="1"/>
            <p:extLst>
              <p:ext uri="{D42A27DB-BD31-4B8C-83A1-F6EECF244321}">
                <p14:modId xmlns:p14="http://schemas.microsoft.com/office/powerpoint/2010/main" val="3885720511"/>
              </p:ext>
            </p:extLst>
          </p:nvPr>
        </p:nvGraphicFramePr>
        <p:xfrm>
          <a:off x="203780" y="3039332"/>
          <a:ext cx="3414680" cy="10160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xmlns="" val="3778457228"/>
                    </a:ext>
                  </a:extLst>
                </a:gridCol>
                <a:gridCol w="1016000">
                  <a:extLst>
                    <a:ext uri="{9D8B030D-6E8A-4147-A177-3AD203B41FA5}">
                      <a16:colId xmlns:a16="http://schemas.microsoft.com/office/drawing/2014/main" xmlns="" val="98199518"/>
                    </a:ext>
                  </a:extLst>
                </a:gridCol>
                <a:gridCol w="1027080">
                  <a:extLst>
                    <a:ext uri="{9D8B030D-6E8A-4147-A177-3AD203B41FA5}">
                      <a16:colId xmlns:a16="http://schemas.microsoft.com/office/drawing/2014/main" xmlns="" val="1329876538"/>
                    </a:ext>
                  </a:extLst>
                </a:gridCol>
              </a:tblGrid>
              <a:tr h="37084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dirty="0" smtClean="0">
                          <a:latin typeface="Times New Roman" panose="02020603050405020304" pitchFamily="18" charset="0"/>
                          <a:cs typeface="Times New Roman" panose="02020603050405020304" pitchFamily="18" charset="0"/>
                        </a:rPr>
                        <a:t>BeamPipe </a:t>
                      </a:r>
                      <a:r>
                        <a:rPr lang="it-IT" sz="1200" baseline="0" dirty="0" smtClean="0">
                          <a:latin typeface="Times New Roman" panose="02020603050405020304" pitchFamily="18" charset="0"/>
                          <a:cs typeface="Times New Roman" panose="02020603050405020304" pitchFamily="18" charset="0"/>
                        </a:rPr>
                        <a:t>Radius (mm)</a:t>
                      </a:r>
                    </a:p>
                    <a:p>
                      <a:endParaRPr lang="it-IT" sz="1200" baseline="0" dirty="0">
                        <a:latin typeface="Times New Roman" panose="02020603050405020304" pitchFamily="18" charset="0"/>
                        <a:cs typeface="Times New Roman" panose="02020603050405020304" pitchFamily="18" charset="0"/>
                      </a:endParaRPr>
                    </a:p>
                  </a:txBody>
                  <a:tcPr/>
                </a:tc>
                <a:tc gridSpan="2">
                  <a:txBody>
                    <a:bodyPr/>
                    <a:lstStyle/>
                    <a:p>
                      <a:pPr algn="ctr"/>
                      <a:r>
                        <a:rPr lang="it-IT" sz="1200" dirty="0" smtClean="0">
                          <a:latin typeface="Times New Roman" panose="02020603050405020304" pitchFamily="18" charset="0"/>
                          <a:cs typeface="Times New Roman" panose="02020603050405020304" pitchFamily="18" charset="0"/>
                        </a:rPr>
                        <a:t>Cut off Frequency</a:t>
                      </a:r>
                      <a:r>
                        <a:rPr lang="it-IT" sz="1200" baseline="0" dirty="0" smtClean="0">
                          <a:latin typeface="Times New Roman" panose="02020603050405020304" pitchFamily="18" charset="0"/>
                          <a:cs typeface="Times New Roman" panose="02020603050405020304" pitchFamily="18" charset="0"/>
                        </a:rPr>
                        <a:t> (GHz)</a:t>
                      </a:r>
                      <a:endParaRPr lang="it-IT" sz="1200" dirty="0">
                        <a:latin typeface="Times New Roman" panose="02020603050405020304" pitchFamily="18" charset="0"/>
                        <a:cs typeface="Times New Roman" panose="02020603050405020304" pitchFamily="18" charset="0"/>
                      </a:endParaRPr>
                    </a:p>
                  </a:txBody>
                  <a:tcPr/>
                </a:tc>
                <a:tc hMerge="1">
                  <a:txBody>
                    <a:bodyPr/>
                    <a:lstStyle/>
                    <a:p>
                      <a:endParaRPr lang="it-IT" dirty="0"/>
                    </a:p>
                  </a:txBody>
                  <a:tcPr/>
                </a:tc>
                <a:extLst>
                  <a:ext uri="{0D108BD9-81ED-4DB2-BD59-A6C34878D82A}">
                    <a16:rowId xmlns:a16="http://schemas.microsoft.com/office/drawing/2014/main" xmlns="" val="2491811364"/>
                  </a:ext>
                </a:extLst>
              </a:tr>
              <a:tr h="234120">
                <a:tc vMerge="1">
                  <a:txBody>
                    <a:bodyPr/>
                    <a:lstStyle/>
                    <a:p>
                      <a:endParaRPr lang="it-IT" sz="1400" dirty="0">
                        <a:latin typeface="Times New Roman" panose="02020603050405020304" pitchFamily="18" charset="0"/>
                        <a:cs typeface="Times New Roman" panose="02020603050405020304" pitchFamily="18" charset="0"/>
                      </a:endParaRPr>
                    </a:p>
                  </a:txBody>
                  <a:tcPr/>
                </a:tc>
                <a:tc>
                  <a:txBody>
                    <a:bodyPr/>
                    <a:lstStyle/>
                    <a:p>
                      <a:pPr algn="ctr"/>
                      <a:r>
                        <a:rPr lang="it-IT" sz="1200" baseline="0" dirty="0" smtClean="0">
                          <a:latin typeface="Times New Roman" panose="02020603050405020304" pitchFamily="18" charset="0"/>
                          <a:cs typeface="Times New Roman" panose="02020603050405020304" pitchFamily="18" charset="0"/>
                        </a:rPr>
                        <a:t>TE11</a:t>
                      </a:r>
                      <a:endParaRPr lang="it-IT" sz="1200" baseline="0" dirty="0">
                        <a:latin typeface="Times New Roman" panose="02020603050405020304" pitchFamily="18" charset="0"/>
                        <a:cs typeface="Times New Roman" panose="02020603050405020304" pitchFamily="18" charset="0"/>
                      </a:endParaRPr>
                    </a:p>
                  </a:txBody>
                  <a:tcPr/>
                </a:tc>
                <a:tc>
                  <a:txBody>
                    <a:bodyPr/>
                    <a:lstStyle/>
                    <a:p>
                      <a:pPr algn="ctr"/>
                      <a:r>
                        <a:rPr lang="it-IT" sz="1200" baseline="0" dirty="0" smtClean="0">
                          <a:latin typeface="Times New Roman" panose="02020603050405020304" pitchFamily="18" charset="0"/>
                          <a:cs typeface="Times New Roman" panose="02020603050405020304" pitchFamily="18" charset="0"/>
                        </a:rPr>
                        <a:t>TM01</a:t>
                      </a:r>
                      <a:endParaRPr lang="it-IT" sz="1200" baseline="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351860642"/>
                  </a:ext>
                </a:extLst>
              </a:tr>
              <a:tr h="370840">
                <a:tc>
                  <a:txBody>
                    <a:bodyPr/>
                    <a:lstStyle/>
                    <a:p>
                      <a:pPr algn="ctr"/>
                      <a:r>
                        <a:rPr lang="it-IT" sz="1200" baseline="0" dirty="0" smtClean="0">
                          <a:latin typeface="Times New Roman" panose="02020603050405020304" pitchFamily="18" charset="0"/>
                          <a:cs typeface="Times New Roman" panose="02020603050405020304" pitchFamily="18" charset="0"/>
                        </a:rPr>
                        <a:t>68</a:t>
                      </a:r>
                      <a:endParaRPr lang="it-IT" sz="1200" baseline="0" dirty="0">
                        <a:latin typeface="Times New Roman" panose="02020603050405020304" pitchFamily="18" charset="0"/>
                        <a:cs typeface="Times New Roman" panose="02020603050405020304" pitchFamily="18" charset="0"/>
                      </a:endParaRPr>
                    </a:p>
                  </a:txBody>
                  <a:tcPr/>
                </a:tc>
                <a:tc>
                  <a:txBody>
                    <a:bodyPr/>
                    <a:lstStyle/>
                    <a:p>
                      <a:pPr algn="ctr"/>
                      <a:r>
                        <a:rPr lang="it-IT" sz="1200" baseline="0" dirty="0" smtClean="0">
                          <a:latin typeface="Times New Roman" panose="02020603050405020304" pitchFamily="18" charset="0"/>
                          <a:cs typeface="Times New Roman" panose="02020603050405020304" pitchFamily="18" charset="0"/>
                        </a:rPr>
                        <a:t>1.293</a:t>
                      </a:r>
                      <a:endParaRPr lang="it-IT" sz="1200" baseline="0" dirty="0">
                        <a:latin typeface="Times New Roman" panose="02020603050405020304" pitchFamily="18" charset="0"/>
                        <a:cs typeface="Times New Roman" panose="02020603050405020304" pitchFamily="18" charset="0"/>
                      </a:endParaRPr>
                    </a:p>
                  </a:txBody>
                  <a:tcPr/>
                </a:tc>
                <a:tc>
                  <a:txBody>
                    <a:bodyPr/>
                    <a:lstStyle/>
                    <a:p>
                      <a:pPr algn="ctr"/>
                      <a:r>
                        <a:rPr lang="it-IT" sz="1200" baseline="0" dirty="0" smtClean="0">
                          <a:latin typeface="Times New Roman" panose="02020603050405020304" pitchFamily="18" charset="0"/>
                          <a:cs typeface="Times New Roman" panose="02020603050405020304" pitchFamily="18" charset="0"/>
                        </a:rPr>
                        <a:t>1.689</a:t>
                      </a:r>
                      <a:endParaRPr lang="it-IT" sz="1200" baseline="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59494428"/>
                  </a:ext>
                </a:extLst>
              </a:tr>
            </a:tbl>
          </a:graphicData>
        </a:graphic>
      </p:graphicFrame>
      <p:sp>
        <p:nvSpPr>
          <p:cNvPr id="8" name="Content Placeholder 1"/>
          <p:cNvSpPr txBox="1">
            <a:spLocks/>
          </p:cNvSpPr>
          <p:nvPr/>
        </p:nvSpPr>
        <p:spPr>
          <a:xfrm>
            <a:off x="146581" y="1501605"/>
            <a:ext cx="5729285" cy="1537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91440">
              <a:lnSpc>
                <a:spcPct val="100000"/>
              </a:lnSpc>
              <a:spcBef>
                <a:spcPts val="0"/>
              </a:spcBef>
            </a:pPr>
            <a:r>
              <a:rPr lang="it-IT" sz="1400" dirty="0" smtClean="0">
                <a:latin typeface="Times New Roman" panose="02020603050405020304" pitchFamily="18" charset="0"/>
                <a:cs typeface="Times New Roman" panose="02020603050405020304" pitchFamily="18" charset="0"/>
              </a:rPr>
              <a:t>HOM analyse for LASA cavity design is performed by Superfish &amp; </a:t>
            </a:r>
            <a:r>
              <a:rPr lang="it-IT" sz="1400" dirty="0" smtClean="0">
                <a:latin typeface="Times New Roman" panose="02020603050405020304" pitchFamily="18" charset="0"/>
                <a:cs typeface="Times New Roman" panose="02020603050405020304" pitchFamily="18" charset="0"/>
              </a:rPr>
              <a:t>CST</a:t>
            </a:r>
            <a:endParaRPr lang="it-IT" sz="1400" dirty="0" smtClean="0">
              <a:latin typeface="Times New Roman" panose="02020603050405020304" pitchFamily="18" charset="0"/>
              <a:cs typeface="Times New Roman" panose="02020603050405020304" pitchFamily="18" charset="0"/>
            </a:endParaRPr>
          </a:p>
          <a:p>
            <a:pPr marL="91440" indent="-91440">
              <a:lnSpc>
                <a:spcPct val="100000"/>
              </a:lnSpc>
              <a:spcBef>
                <a:spcPts val="0"/>
              </a:spcBef>
            </a:pPr>
            <a:endParaRPr lang="it-IT" sz="1400" dirty="0" smtClean="0">
              <a:latin typeface="Times New Roman" panose="02020603050405020304" pitchFamily="18" charset="0"/>
              <a:cs typeface="Times New Roman" panose="02020603050405020304" pitchFamily="18" charset="0"/>
            </a:endParaRPr>
          </a:p>
          <a:p>
            <a:pPr marL="91440" indent="-91440">
              <a:lnSpc>
                <a:spcPct val="100000"/>
              </a:lnSpc>
              <a:spcBef>
                <a:spcPts val="0"/>
              </a:spcBef>
            </a:pPr>
            <a:r>
              <a:rPr lang="it-IT" sz="1400" dirty="0" smtClean="0">
                <a:latin typeface="Times New Roman" panose="02020603050405020304" pitchFamily="18" charset="0"/>
                <a:cs typeface="Times New Roman" panose="02020603050405020304" pitchFamily="18" charset="0"/>
              </a:rPr>
              <a:t>Performed investigation was up to 1.77GHz</a:t>
            </a:r>
          </a:p>
          <a:p>
            <a:pPr marL="91440" indent="-91440">
              <a:lnSpc>
                <a:spcPct val="100000"/>
              </a:lnSpc>
              <a:spcBef>
                <a:spcPts val="0"/>
              </a:spcBef>
            </a:pPr>
            <a:endParaRPr lang="sv-SE" sz="1400" dirty="0">
              <a:latin typeface="Times New Roman" panose="02020603050405020304" pitchFamily="18" charset="0"/>
              <a:cs typeface="Times New Roman" panose="02020603050405020304" pitchFamily="18" charset="0"/>
            </a:endParaRPr>
          </a:p>
          <a:p>
            <a:pPr marL="91440" indent="-91440">
              <a:lnSpc>
                <a:spcPct val="100000"/>
              </a:lnSpc>
              <a:spcBef>
                <a:spcPts val="0"/>
              </a:spcBef>
            </a:pPr>
            <a:r>
              <a:rPr lang="en-US" sz="1400" dirty="0">
                <a:latin typeface="Times New Roman" panose="02020603050405020304" pitchFamily="18" charset="0"/>
                <a:cs typeface="Times New Roman" panose="02020603050405020304" pitchFamily="18" charset="0"/>
              </a:rPr>
              <a:t>All higher order modes (HOMs) shall be at least 5 MHz away from integer multiples of the beam-bunching frequency (352.21 MHz) </a:t>
            </a:r>
          </a:p>
        </p:txBody>
      </p:sp>
      <p:graphicFrame>
        <p:nvGraphicFramePr>
          <p:cNvPr id="9" name="Table 8"/>
          <p:cNvGraphicFramePr>
            <a:graphicFrameLocks noGrp="1"/>
          </p:cNvGraphicFramePr>
          <p:nvPr>
            <p:extLst/>
          </p:nvPr>
        </p:nvGraphicFramePr>
        <p:xfrm>
          <a:off x="203780" y="4141247"/>
          <a:ext cx="1160778" cy="2011680"/>
        </p:xfrm>
        <a:graphic>
          <a:graphicData uri="http://schemas.openxmlformats.org/drawingml/2006/table">
            <a:tbl>
              <a:tblPr>
                <a:tableStyleId>{5C22544A-7EE6-4342-B048-85BDC9FD1C3A}</a:tableStyleId>
              </a:tblPr>
              <a:tblGrid>
                <a:gridCol w="1160778">
                  <a:extLst>
                    <a:ext uri="{9D8B030D-6E8A-4147-A177-3AD203B41FA5}">
                      <a16:colId xmlns:a16="http://schemas.microsoft.com/office/drawing/2014/main" xmlns="" val="4107334444"/>
                    </a:ext>
                  </a:extLst>
                </a:gridCol>
              </a:tblGrid>
              <a:tr h="365760">
                <a:tc>
                  <a:txBody>
                    <a:bodyPr/>
                    <a:lstStyle/>
                    <a:p>
                      <a:pPr algn="ctr" fontAlgn="b">
                        <a:lnSpc>
                          <a:spcPct val="100000"/>
                        </a:lnSpc>
                        <a:spcAft>
                          <a:spcPts val="300"/>
                        </a:spcAft>
                      </a:pPr>
                      <a:r>
                        <a:rPr lang="it-IT" sz="1300" b="1" u="none" strike="noStrike" dirty="0" smtClean="0">
                          <a:effectLst/>
                        </a:rPr>
                        <a:t>Machine Lines</a:t>
                      </a:r>
                      <a:endParaRPr lang="it-IT" sz="1300" b="1" i="0" u="none" strike="noStrike" dirty="0">
                        <a:solidFill>
                          <a:srgbClr val="000000"/>
                        </a:solidFill>
                        <a:effectLst/>
                        <a:latin typeface="Calibri" panose="020F0502020204030204" pitchFamily="34" charset="0"/>
                      </a:endParaRPr>
                    </a:p>
                    <a:p>
                      <a:pPr algn="ctr" fontAlgn="b">
                        <a:lnSpc>
                          <a:spcPct val="50000"/>
                        </a:lnSpc>
                        <a:spcAft>
                          <a:spcPts val="300"/>
                        </a:spcAft>
                      </a:pPr>
                      <a:endParaRPr lang="it-IT" sz="1300" b="1" u="none" strike="noStrike" dirty="0" smtClean="0">
                        <a:effectLst/>
                      </a:endParaRPr>
                    </a:p>
                  </a:txBody>
                  <a:tcPr marL="7620" marR="7620" marT="7620" marB="0" anchor="b"/>
                </a:tc>
                <a:extLst>
                  <a:ext uri="{0D108BD9-81ED-4DB2-BD59-A6C34878D82A}">
                    <a16:rowId xmlns:a16="http://schemas.microsoft.com/office/drawing/2014/main" xmlns="" val="1076444240"/>
                  </a:ext>
                </a:extLst>
              </a:tr>
              <a:tr h="182880">
                <a:tc>
                  <a:txBody>
                    <a:bodyPr/>
                    <a:lstStyle/>
                    <a:p>
                      <a:pPr algn="ctr" fontAlgn="b"/>
                      <a:r>
                        <a:rPr lang="it-IT" sz="1300" u="none" strike="noStrike" dirty="0">
                          <a:effectLst/>
                        </a:rPr>
                        <a:t>352.210</a:t>
                      </a:r>
                      <a:endParaRPr lang="it-IT" sz="13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819219064"/>
                  </a:ext>
                </a:extLst>
              </a:tr>
              <a:tr h="182880">
                <a:tc>
                  <a:txBody>
                    <a:bodyPr/>
                    <a:lstStyle/>
                    <a:p>
                      <a:pPr algn="ctr" fontAlgn="b"/>
                      <a:r>
                        <a:rPr lang="it-IT" sz="1300" u="none" strike="noStrike">
                          <a:effectLst/>
                        </a:rPr>
                        <a:t>704.420</a:t>
                      </a:r>
                      <a:endParaRPr lang="it-IT"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053138741"/>
                  </a:ext>
                </a:extLst>
              </a:tr>
              <a:tr h="182880">
                <a:tc>
                  <a:txBody>
                    <a:bodyPr/>
                    <a:lstStyle/>
                    <a:p>
                      <a:pPr algn="ctr" fontAlgn="b"/>
                      <a:r>
                        <a:rPr lang="it-IT" sz="1300" u="none" strike="noStrike">
                          <a:effectLst/>
                        </a:rPr>
                        <a:t>1056.630</a:t>
                      </a:r>
                      <a:endParaRPr lang="it-IT"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84370163"/>
                  </a:ext>
                </a:extLst>
              </a:tr>
              <a:tr h="182880">
                <a:tc>
                  <a:txBody>
                    <a:bodyPr/>
                    <a:lstStyle/>
                    <a:p>
                      <a:pPr algn="ctr" fontAlgn="b"/>
                      <a:r>
                        <a:rPr lang="it-IT" sz="1300" u="none" strike="noStrike" dirty="0">
                          <a:effectLst/>
                        </a:rPr>
                        <a:t>1408.840</a:t>
                      </a:r>
                      <a:endParaRPr lang="it-IT" sz="13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026332091"/>
                  </a:ext>
                </a:extLst>
              </a:tr>
              <a:tr h="182880">
                <a:tc>
                  <a:txBody>
                    <a:bodyPr/>
                    <a:lstStyle/>
                    <a:p>
                      <a:pPr algn="ctr" fontAlgn="b"/>
                      <a:r>
                        <a:rPr lang="it-IT" sz="1300" u="none" strike="noStrike">
                          <a:effectLst/>
                        </a:rPr>
                        <a:t>1761.050</a:t>
                      </a:r>
                      <a:endParaRPr lang="it-IT"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911435757"/>
                  </a:ext>
                </a:extLst>
              </a:tr>
              <a:tr h="182880">
                <a:tc>
                  <a:txBody>
                    <a:bodyPr/>
                    <a:lstStyle/>
                    <a:p>
                      <a:pPr algn="ctr" fontAlgn="b"/>
                      <a:r>
                        <a:rPr lang="it-IT" sz="1300" u="none" strike="noStrike">
                          <a:effectLst/>
                        </a:rPr>
                        <a:t>2113.260</a:t>
                      </a:r>
                      <a:endParaRPr lang="it-IT"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46767643"/>
                  </a:ext>
                </a:extLst>
              </a:tr>
              <a:tr h="182880">
                <a:tc>
                  <a:txBody>
                    <a:bodyPr/>
                    <a:lstStyle/>
                    <a:p>
                      <a:pPr algn="ctr" fontAlgn="b"/>
                      <a:r>
                        <a:rPr lang="it-IT" sz="1300" u="none" strike="noStrike" dirty="0">
                          <a:effectLst/>
                        </a:rPr>
                        <a:t>2465.470</a:t>
                      </a:r>
                      <a:endParaRPr lang="it-IT" sz="13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780995597"/>
                  </a:ext>
                </a:extLst>
              </a:tr>
              <a:tr h="182880">
                <a:tc>
                  <a:txBody>
                    <a:bodyPr/>
                    <a:lstStyle/>
                    <a:p>
                      <a:pPr algn="l" fontAlgn="b"/>
                      <a:endParaRPr lang="it-IT" sz="13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495174886"/>
                  </a:ext>
                </a:extLst>
              </a:tr>
            </a:tbl>
          </a:graphicData>
        </a:graphic>
      </p:graphicFrame>
      <p:sp>
        <p:nvSpPr>
          <p:cNvPr id="10" name="Rectangle 9"/>
          <p:cNvSpPr/>
          <p:nvPr/>
        </p:nvSpPr>
        <p:spPr>
          <a:xfrm>
            <a:off x="6451218" y="1482816"/>
            <a:ext cx="2069797" cy="338554"/>
          </a:xfrm>
          <a:prstGeom prst="rect">
            <a:avLst/>
          </a:prstGeom>
        </p:spPr>
        <p:txBody>
          <a:bodyPr wrap="none">
            <a:spAutoFit/>
          </a:bodyPr>
          <a:lstStyle/>
          <a:p>
            <a:r>
              <a:rPr lang="it-IT" sz="1600" dirty="0" smtClean="0">
                <a:latin typeface="Times New Roman" panose="02020603050405020304" pitchFamily="18" charset="0"/>
                <a:cs typeface="Times New Roman" panose="02020603050405020304" pitchFamily="18" charset="0"/>
              </a:rPr>
              <a:t>Probable traped modes</a:t>
            </a:r>
            <a:endParaRPr lang="it-IT" sz="1600" dirty="0"/>
          </a:p>
        </p:txBody>
      </p:sp>
      <p:pic>
        <p:nvPicPr>
          <p:cNvPr id="13" name="Picture 12"/>
          <p:cNvPicPr>
            <a:picLocks noChangeAspect="1"/>
          </p:cNvPicPr>
          <p:nvPr/>
        </p:nvPicPr>
        <p:blipFill>
          <a:blip r:embed="rId3"/>
          <a:stretch>
            <a:fillRect/>
          </a:stretch>
        </p:blipFill>
        <p:spPr>
          <a:xfrm>
            <a:off x="1693953" y="4130644"/>
            <a:ext cx="1832326" cy="1063111"/>
          </a:xfrm>
          <a:prstGeom prst="rect">
            <a:avLst/>
          </a:prstGeom>
        </p:spPr>
      </p:pic>
      <p:sp>
        <p:nvSpPr>
          <p:cNvPr id="14" name="Rectangle 13"/>
          <p:cNvSpPr/>
          <p:nvPr/>
        </p:nvSpPr>
        <p:spPr>
          <a:xfrm>
            <a:off x="2112094" y="4124164"/>
            <a:ext cx="1414185" cy="523220"/>
          </a:xfrm>
          <a:prstGeom prst="rect">
            <a:avLst/>
          </a:prstGeom>
        </p:spPr>
        <p:txBody>
          <a:bodyPr wrap="square">
            <a:spAutoFit/>
          </a:bodyPr>
          <a:lstStyle/>
          <a:p>
            <a:r>
              <a:rPr lang="it-IT" sz="1400" b="1" dirty="0" smtClean="0">
                <a:latin typeface="Times New Roman" panose="02020603050405020304" pitchFamily="18" charset="0"/>
                <a:cs typeface="Times New Roman" panose="02020603050405020304" pitchFamily="18" charset="0"/>
              </a:rPr>
              <a:t>703.614</a:t>
            </a:r>
          </a:p>
          <a:p>
            <a:r>
              <a:rPr lang="it-IT" sz="1400" b="1" dirty="0" smtClean="0">
                <a:latin typeface="Times New Roman" panose="02020603050405020304" pitchFamily="18" charset="0"/>
                <a:cs typeface="Times New Roman" panose="02020603050405020304" pitchFamily="18" charset="0"/>
              </a:rPr>
              <a:t>MonoPole mode</a:t>
            </a:r>
            <a:endParaRPr lang="it-IT" sz="1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1693953" y="5224815"/>
            <a:ext cx="1825197" cy="1147410"/>
          </a:xfrm>
          <a:prstGeom prst="rect">
            <a:avLst/>
          </a:prstGeom>
        </p:spPr>
      </p:pic>
      <p:sp>
        <p:nvSpPr>
          <p:cNvPr id="16" name="Rectangle 15"/>
          <p:cNvSpPr/>
          <p:nvPr/>
        </p:nvSpPr>
        <p:spPr>
          <a:xfrm>
            <a:off x="2019132" y="5211898"/>
            <a:ext cx="1358487" cy="523220"/>
          </a:xfrm>
          <a:prstGeom prst="rect">
            <a:avLst/>
          </a:prstGeom>
        </p:spPr>
        <p:txBody>
          <a:bodyPr wrap="square">
            <a:spAutoFit/>
          </a:bodyPr>
          <a:lstStyle/>
          <a:p>
            <a:r>
              <a:rPr lang="it-IT" sz="1400" b="1" dirty="0" smtClean="0">
                <a:latin typeface="Times New Roman" panose="02020603050405020304" pitchFamily="18" charset="0"/>
                <a:cs typeface="Times New Roman" panose="02020603050405020304" pitchFamily="18" charset="0"/>
              </a:rPr>
              <a:t>1029.659 Dipole mode</a:t>
            </a:r>
            <a:endParaRPr lang="it-IT" sz="14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stretch>
            <a:fillRect/>
          </a:stretch>
        </p:blipFill>
        <p:spPr>
          <a:xfrm>
            <a:off x="3720915" y="4124129"/>
            <a:ext cx="1772376" cy="1086709"/>
          </a:xfrm>
          <a:prstGeom prst="rect">
            <a:avLst/>
          </a:prstGeom>
        </p:spPr>
      </p:pic>
      <p:sp>
        <p:nvSpPr>
          <p:cNvPr id="18" name="Rectangle 17"/>
          <p:cNvSpPr/>
          <p:nvPr/>
        </p:nvSpPr>
        <p:spPr>
          <a:xfrm>
            <a:off x="3933282" y="4700833"/>
            <a:ext cx="1628537" cy="523220"/>
          </a:xfrm>
          <a:prstGeom prst="rect">
            <a:avLst/>
          </a:prstGeom>
        </p:spPr>
        <p:txBody>
          <a:bodyPr wrap="square">
            <a:spAutoFit/>
          </a:bodyPr>
          <a:lstStyle/>
          <a:p>
            <a:r>
              <a:rPr lang="it-IT" sz="1400" b="1" dirty="0" smtClean="0">
                <a:latin typeface="Times New Roman" panose="02020603050405020304" pitchFamily="18" charset="0"/>
                <a:cs typeface="Times New Roman" panose="02020603050405020304" pitchFamily="18" charset="0"/>
              </a:rPr>
              <a:t>1376.716</a:t>
            </a:r>
            <a:endParaRPr lang="it-IT" sz="1400" b="1" dirty="0">
              <a:latin typeface="Times New Roman" panose="02020603050405020304" pitchFamily="18" charset="0"/>
              <a:cs typeface="Times New Roman" panose="02020603050405020304" pitchFamily="18" charset="0"/>
            </a:endParaRPr>
          </a:p>
          <a:p>
            <a:r>
              <a:rPr lang="it-IT" sz="1400" b="1" dirty="0" smtClean="0">
                <a:latin typeface="Times New Roman" panose="02020603050405020304" pitchFamily="18" charset="0"/>
                <a:cs typeface="Times New Roman" panose="02020603050405020304" pitchFamily="18" charset="0"/>
              </a:rPr>
              <a:t>Quadrapole mode</a:t>
            </a:r>
            <a:endParaRPr lang="it-IT" sz="14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6"/>
          <a:stretch>
            <a:fillRect/>
          </a:stretch>
        </p:blipFill>
        <p:spPr>
          <a:xfrm>
            <a:off x="3722678" y="5258033"/>
            <a:ext cx="1770613" cy="1120847"/>
          </a:xfrm>
          <a:prstGeom prst="rect">
            <a:avLst/>
          </a:prstGeom>
        </p:spPr>
      </p:pic>
      <p:sp>
        <p:nvSpPr>
          <p:cNvPr id="21" name="Rectangle 20"/>
          <p:cNvSpPr/>
          <p:nvPr/>
        </p:nvSpPr>
        <p:spPr>
          <a:xfrm>
            <a:off x="4139782" y="6039739"/>
            <a:ext cx="1253750" cy="307777"/>
          </a:xfrm>
          <a:prstGeom prst="rect">
            <a:avLst/>
          </a:prstGeom>
        </p:spPr>
        <p:txBody>
          <a:bodyPr wrap="square">
            <a:spAutoFit/>
          </a:bodyPr>
          <a:lstStyle/>
          <a:p>
            <a:r>
              <a:rPr lang="it-IT" sz="1400" b="1" dirty="0" smtClean="0">
                <a:latin typeface="Times New Roman" panose="02020603050405020304" pitchFamily="18" charset="0"/>
                <a:cs typeface="Times New Roman" panose="02020603050405020304" pitchFamily="18" charset="0"/>
              </a:rPr>
              <a:t>1742.466</a:t>
            </a:r>
            <a:endParaRPr lang="it-IT" sz="1400" b="1" dirty="0">
              <a:latin typeface="Times New Roman" panose="02020603050405020304" pitchFamily="18" charset="0"/>
              <a:cs typeface="Times New Roman" panose="02020603050405020304" pitchFamily="18" charset="0"/>
            </a:endParaRPr>
          </a:p>
        </p:txBody>
      </p:sp>
      <p:graphicFrame>
        <p:nvGraphicFramePr>
          <p:cNvPr id="22" name="Table 21"/>
          <p:cNvGraphicFramePr>
            <a:graphicFrameLocks noGrp="1"/>
          </p:cNvGraphicFramePr>
          <p:nvPr>
            <p:extLst/>
          </p:nvPr>
        </p:nvGraphicFramePr>
        <p:xfrm>
          <a:off x="5781141" y="1783556"/>
          <a:ext cx="3028903" cy="4913827"/>
        </p:xfrm>
        <a:graphic>
          <a:graphicData uri="http://schemas.openxmlformats.org/drawingml/2006/table">
            <a:tbl>
              <a:tblPr firstRow="1" bandRow="1">
                <a:tableStyleId>{5C22544A-7EE6-4342-B048-85BDC9FD1C3A}</a:tableStyleId>
              </a:tblPr>
              <a:tblGrid>
                <a:gridCol w="1104183">
                  <a:extLst>
                    <a:ext uri="{9D8B030D-6E8A-4147-A177-3AD203B41FA5}">
                      <a16:colId xmlns:a16="http://schemas.microsoft.com/office/drawing/2014/main" xmlns="" val="3198039453"/>
                    </a:ext>
                  </a:extLst>
                </a:gridCol>
                <a:gridCol w="891052">
                  <a:extLst>
                    <a:ext uri="{9D8B030D-6E8A-4147-A177-3AD203B41FA5}">
                      <a16:colId xmlns:a16="http://schemas.microsoft.com/office/drawing/2014/main" xmlns="" val="562980534"/>
                    </a:ext>
                  </a:extLst>
                </a:gridCol>
                <a:gridCol w="1033668">
                  <a:extLst>
                    <a:ext uri="{9D8B030D-6E8A-4147-A177-3AD203B41FA5}">
                      <a16:colId xmlns:a16="http://schemas.microsoft.com/office/drawing/2014/main" xmlns="" val="2467747302"/>
                    </a:ext>
                  </a:extLst>
                </a:gridCol>
              </a:tblGrid>
              <a:tr h="454177">
                <a:tc>
                  <a:txBody>
                    <a:bodyPr/>
                    <a:lstStyle/>
                    <a:p>
                      <a:pPr algn="ctr"/>
                      <a:r>
                        <a:rPr lang="it-IT" sz="1200" dirty="0" smtClean="0">
                          <a:latin typeface="Times New Roman" panose="02020603050405020304" pitchFamily="18" charset="0"/>
                          <a:cs typeface="Times New Roman" panose="02020603050405020304" pitchFamily="18" charset="0"/>
                        </a:rPr>
                        <a:t>SuperFish (MHz)</a:t>
                      </a:r>
                      <a:endParaRPr lang="it-IT" sz="1200" dirty="0">
                        <a:latin typeface="Times New Roman" panose="02020603050405020304" pitchFamily="18" charset="0"/>
                        <a:cs typeface="Times New Roman" panose="02020603050405020304" pitchFamily="18" charset="0"/>
                      </a:endParaRPr>
                    </a:p>
                  </a:txBody>
                  <a:tcPr/>
                </a:tc>
                <a:tc>
                  <a:txBody>
                    <a:bodyPr/>
                    <a:lstStyle/>
                    <a:p>
                      <a:pPr algn="ctr"/>
                      <a:r>
                        <a:rPr lang="it-IT" sz="1200" dirty="0" smtClean="0">
                          <a:latin typeface="Times New Roman" panose="02020603050405020304" pitchFamily="18" charset="0"/>
                          <a:cs typeface="Times New Roman" panose="02020603050405020304" pitchFamily="18" charset="0"/>
                        </a:rPr>
                        <a:t>HFSS (MHz)</a:t>
                      </a:r>
                      <a:endParaRPr lang="it-IT" sz="1200" dirty="0">
                        <a:latin typeface="Times New Roman" panose="02020603050405020304" pitchFamily="18" charset="0"/>
                        <a:cs typeface="Times New Roman" panose="02020603050405020304" pitchFamily="18" charset="0"/>
                      </a:endParaRPr>
                    </a:p>
                  </a:txBody>
                  <a:tcPr/>
                </a:tc>
                <a:tc>
                  <a:txBody>
                    <a:bodyPr/>
                    <a:lstStyle/>
                    <a:p>
                      <a:pPr algn="ctr"/>
                      <a:r>
                        <a:rPr lang="it-IT" sz="1200" dirty="0" smtClean="0">
                          <a:latin typeface="Times New Roman" panose="02020603050405020304" pitchFamily="18" charset="0"/>
                          <a:cs typeface="Times New Roman" panose="02020603050405020304" pitchFamily="18" charset="0"/>
                        </a:rPr>
                        <a:t>Comments</a:t>
                      </a:r>
                      <a:endParaRPr lang="it-IT"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80282715"/>
                  </a:ext>
                </a:extLst>
              </a:tr>
              <a:tr h="188800">
                <a:tc>
                  <a:txBody>
                    <a:bodyPr/>
                    <a:lstStyle/>
                    <a:p>
                      <a:pPr algn="ctr" fontAlgn="ctr">
                        <a:lnSpc>
                          <a:spcPct val="60000"/>
                        </a:lnSpc>
                      </a:pPr>
                      <a:r>
                        <a:rPr lang="it-IT" sz="1200" u="none" strike="noStrike" dirty="0">
                          <a:effectLst/>
                        </a:rPr>
                        <a:t>694.332</a:t>
                      </a: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fontAlgn="b">
                        <a:lnSpc>
                          <a:spcPct val="60000"/>
                        </a:lnSpc>
                      </a:pPr>
                      <a:r>
                        <a:rPr lang="it-IT" sz="1200" u="none" strike="noStrike" dirty="0">
                          <a:effectLst/>
                        </a:rPr>
                        <a:t>694.323</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775289534"/>
                  </a:ext>
                </a:extLst>
              </a:tr>
              <a:tr h="159137">
                <a:tc>
                  <a:txBody>
                    <a:bodyPr/>
                    <a:lstStyle/>
                    <a:p>
                      <a:pPr algn="ctr" fontAlgn="ctr">
                        <a:lnSpc>
                          <a:spcPct val="60000"/>
                        </a:lnSpc>
                      </a:pPr>
                      <a:r>
                        <a:rPr lang="it-IT" sz="1200" u="none" strike="noStrike" dirty="0">
                          <a:effectLst/>
                        </a:rPr>
                        <a:t>696.366</a:t>
                      </a: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fontAlgn="b">
                        <a:lnSpc>
                          <a:spcPct val="60000"/>
                        </a:lnSpc>
                      </a:pPr>
                      <a:r>
                        <a:rPr lang="it-IT" sz="1200" u="none" strike="noStrike" dirty="0">
                          <a:effectLst/>
                        </a:rPr>
                        <a:t>696.353</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143828971"/>
                  </a:ext>
                </a:extLst>
              </a:tr>
              <a:tr h="167512">
                <a:tc>
                  <a:txBody>
                    <a:bodyPr/>
                    <a:lstStyle/>
                    <a:p>
                      <a:pPr algn="ctr" fontAlgn="ctr">
                        <a:lnSpc>
                          <a:spcPct val="60000"/>
                        </a:lnSpc>
                      </a:pPr>
                      <a:r>
                        <a:rPr lang="it-IT" sz="1200" u="none" strike="noStrike" dirty="0">
                          <a:effectLst/>
                        </a:rPr>
                        <a:t>699.097</a:t>
                      </a: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fontAlgn="b">
                        <a:lnSpc>
                          <a:spcPct val="60000"/>
                        </a:lnSpc>
                      </a:pPr>
                      <a:r>
                        <a:rPr lang="it-IT" sz="1200" u="none" strike="noStrike" dirty="0">
                          <a:effectLst/>
                        </a:rPr>
                        <a:t>699.076</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3349818964"/>
                  </a:ext>
                </a:extLst>
              </a:tr>
              <a:tr h="167513">
                <a:tc>
                  <a:txBody>
                    <a:bodyPr/>
                    <a:lstStyle/>
                    <a:p>
                      <a:pPr algn="ctr" fontAlgn="ctr">
                        <a:lnSpc>
                          <a:spcPct val="60000"/>
                        </a:lnSpc>
                      </a:pPr>
                      <a:r>
                        <a:rPr lang="it-IT" sz="1200" u="none" strike="noStrike" dirty="0">
                          <a:effectLst/>
                        </a:rPr>
                        <a:t>701.797</a:t>
                      </a: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fontAlgn="b">
                        <a:lnSpc>
                          <a:spcPct val="60000"/>
                        </a:lnSpc>
                      </a:pPr>
                      <a:r>
                        <a:rPr lang="it-IT" sz="1200" u="none" strike="noStrike" dirty="0">
                          <a:effectLst/>
                        </a:rPr>
                        <a:t>701.737</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943568386"/>
                  </a:ext>
                </a:extLst>
              </a:tr>
              <a:tr h="159136">
                <a:tc>
                  <a:txBody>
                    <a:bodyPr/>
                    <a:lstStyle/>
                    <a:p>
                      <a:pPr algn="ctr" fontAlgn="ctr">
                        <a:lnSpc>
                          <a:spcPct val="60000"/>
                        </a:lnSpc>
                      </a:pPr>
                      <a:r>
                        <a:rPr lang="it-IT" sz="1200" u="none" strike="noStrike" dirty="0">
                          <a:effectLst/>
                        </a:rPr>
                        <a:t>703.698</a:t>
                      </a: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fontAlgn="b">
                        <a:lnSpc>
                          <a:spcPct val="60000"/>
                        </a:lnSpc>
                      </a:pPr>
                      <a:r>
                        <a:rPr lang="it-IT" sz="1200" u="none" strike="noStrike" dirty="0">
                          <a:effectLst/>
                        </a:rPr>
                        <a:t>703.614</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r>
                        <a:rPr lang="it-IT" sz="1200" b="0" i="0" u="none" strike="noStrike" dirty="0" smtClean="0">
                          <a:solidFill>
                            <a:srgbClr val="000000"/>
                          </a:solidFill>
                          <a:effectLst/>
                          <a:latin typeface="Calibri" panose="020F0502020204030204" pitchFamily="34" charset="0"/>
                        </a:rPr>
                        <a:t>&gt;0.7</a:t>
                      </a:r>
                      <a:r>
                        <a:rPr lang="it-IT" sz="1200" b="0" i="0" u="none" strike="noStrike" baseline="0" dirty="0" smtClean="0">
                          <a:solidFill>
                            <a:srgbClr val="000000"/>
                          </a:solidFill>
                          <a:effectLst/>
                          <a:latin typeface="Calibri" panose="020F0502020204030204" pitchFamily="34" charset="0"/>
                        </a:rPr>
                        <a:t> MHz, MP</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527684324"/>
                  </a:ext>
                </a:extLst>
              </a:tr>
              <a:tr h="159137">
                <a:tc>
                  <a:txBody>
                    <a:bodyPr/>
                    <a:lstStyle/>
                    <a:p>
                      <a:pPr algn="ctr" fontAlgn="ctr">
                        <a:lnSpc>
                          <a:spcPct val="60000"/>
                        </a:lnSpc>
                      </a:pPr>
                      <a:r>
                        <a:rPr lang="it-IT" sz="1200" u="none" strike="noStrike" dirty="0">
                          <a:effectLst/>
                        </a:rPr>
                        <a:t>704.420</a:t>
                      </a: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fontAlgn="b">
                        <a:lnSpc>
                          <a:spcPct val="60000"/>
                        </a:lnSpc>
                      </a:pPr>
                      <a:r>
                        <a:rPr lang="it-IT" sz="1200" u="none" strike="noStrike" dirty="0">
                          <a:effectLst/>
                        </a:rPr>
                        <a:t>704.311</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418139441"/>
                  </a:ext>
                </a:extLst>
              </a:tr>
              <a:tr h="167512">
                <a:tc>
                  <a:txBody>
                    <a:bodyPr/>
                    <a:lstStyle/>
                    <a:p>
                      <a:pPr algn="ctr" fontAlgn="b">
                        <a:lnSpc>
                          <a:spcPct val="60000"/>
                        </a:lnSpc>
                      </a:pPr>
                      <a:r>
                        <a:rPr lang="it-IT" sz="1200" b="0" i="0" u="none" strike="noStrike" dirty="0" smtClean="0">
                          <a:solidFill>
                            <a:srgbClr val="000000"/>
                          </a:solidFill>
                          <a:effectLst/>
                          <a:latin typeface="Calibri" panose="020F0502020204030204" pitchFamily="34" charset="0"/>
                        </a:rPr>
                        <a:t>------</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r>
                        <a:rPr lang="it-IT" sz="1200" b="0" i="0" u="none" strike="noStrike" dirty="0" smtClean="0">
                          <a:solidFill>
                            <a:srgbClr val="000000"/>
                          </a:solidFill>
                          <a:effectLst/>
                          <a:latin typeface="Calibri" panose="020F0502020204030204" pitchFamily="34" charset="0"/>
                        </a:rPr>
                        <a:t>1003.84</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758752355"/>
                  </a:ext>
                </a:extLst>
              </a:tr>
              <a:tr h="175888">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1">
                        <a:lumMod val="20000"/>
                        <a:lumOff val="80000"/>
                      </a:schemeClr>
                    </a:solidFill>
                  </a:tcPr>
                </a:tc>
                <a:tc>
                  <a:txBody>
                    <a:bodyPr/>
                    <a:lstStyle/>
                    <a:p>
                      <a:pPr algn="ctr" fontAlgn="b">
                        <a:lnSpc>
                          <a:spcPct val="60000"/>
                        </a:lnSpc>
                      </a:pPr>
                      <a:r>
                        <a:rPr lang="it-IT" sz="1200" b="0" i="0" u="none" strike="noStrike" dirty="0" smtClean="0">
                          <a:solidFill>
                            <a:srgbClr val="000000"/>
                          </a:solidFill>
                          <a:effectLst/>
                          <a:latin typeface="Calibri" panose="020F0502020204030204" pitchFamily="34" charset="0"/>
                        </a:rPr>
                        <a:t>1029.659</a:t>
                      </a:r>
                    </a:p>
                  </a:txBody>
                  <a:tcPr marL="7620" marR="7620" marT="7620" marB="0" anchor="b">
                    <a:solidFill>
                      <a:schemeClr val="accent1">
                        <a:lumMod val="20000"/>
                        <a:lumOff val="80000"/>
                      </a:schemeClr>
                    </a:solidFill>
                  </a:tcPr>
                </a:tc>
                <a:tc>
                  <a:txBody>
                    <a:bodyPr/>
                    <a:lstStyle/>
                    <a:p>
                      <a:pPr algn="ctr" fontAlgn="b">
                        <a:lnSpc>
                          <a:spcPct val="60000"/>
                        </a:lnSpc>
                      </a:pPr>
                      <a:r>
                        <a:rPr lang="it-IT" sz="1200" b="0" i="0" u="none" strike="noStrike" dirty="0" smtClean="0">
                          <a:solidFill>
                            <a:srgbClr val="000000"/>
                          </a:solidFill>
                          <a:effectLst/>
                          <a:latin typeface="Calibri" panose="020F0502020204030204" pitchFamily="34" charset="0"/>
                        </a:rPr>
                        <a:t>&gt;26MHz, DP</a:t>
                      </a:r>
                    </a:p>
                  </a:txBody>
                  <a:tcPr marL="7620" marR="7620" marT="7620" marB="0" anchor="b">
                    <a:solidFill>
                      <a:schemeClr val="accent1">
                        <a:lumMod val="20000"/>
                        <a:lumOff val="80000"/>
                      </a:schemeClr>
                    </a:solidFill>
                  </a:tcPr>
                </a:tc>
                <a:extLst>
                  <a:ext uri="{0D108BD9-81ED-4DB2-BD59-A6C34878D82A}">
                    <a16:rowId xmlns:a16="http://schemas.microsoft.com/office/drawing/2014/main" xmlns="" val="3239842192"/>
                  </a:ext>
                </a:extLst>
              </a:tr>
              <a:tr h="184263">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1">
                        <a:lumMod val="20000"/>
                        <a:lumOff val="80000"/>
                      </a:schemeClr>
                    </a:solidFill>
                  </a:tcPr>
                </a:tc>
                <a:tc>
                  <a:txBody>
                    <a:bodyPr/>
                    <a:lstStyle/>
                    <a:p>
                      <a:pPr algn="ctr" fontAlgn="b">
                        <a:lnSpc>
                          <a:spcPct val="60000"/>
                        </a:lnSpc>
                      </a:pPr>
                      <a:r>
                        <a:rPr lang="it-IT" sz="1200" b="0" i="0" u="none" strike="noStrike" dirty="0" smtClean="0">
                          <a:solidFill>
                            <a:srgbClr val="000000"/>
                          </a:solidFill>
                          <a:effectLst/>
                          <a:latin typeface="Calibri" panose="020F0502020204030204" pitchFamily="34" charset="0"/>
                        </a:rPr>
                        <a:t>1358.195</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387496755"/>
                  </a:ext>
                </a:extLst>
              </a:tr>
              <a:tr h="184263">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1">
                        <a:lumMod val="20000"/>
                        <a:lumOff val="80000"/>
                      </a:schemeClr>
                    </a:solidFill>
                  </a:tcPr>
                </a:tc>
                <a:tc>
                  <a:txBody>
                    <a:bodyPr/>
                    <a:lstStyle/>
                    <a:p>
                      <a:pPr algn="ctr" fontAlgn="b">
                        <a:lnSpc>
                          <a:spcPct val="60000"/>
                        </a:lnSpc>
                      </a:pPr>
                      <a:r>
                        <a:rPr lang="it-IT" sz="1200" b="0" i="0" u="none" strike="noStrike" dirty="0" smtClean="0">
                          <a:solidFill>
                            <a:srgbClr val="000000"/>
                          </a:solidFill>
                          <a:effectLst/>
                          <a:latin typeface="Calibri" panose="020F0502020204030204" pitchFamily="34" charset="0"/>
                        </a:rPr>
                        <a:t>1372.127</a:t>
                      </a: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tc>
                  <a:txBody>
                    <a:bodyPr/>
                    <a:lstStyle/>
                    <a:p>
                      <a:pPr algn="ctr" fontAlgn="b">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393142984"/>
                  </a:ext>
                </a:extLst>
              </a:tr>
              <a:tr h="175888">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1373.551</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515828348"/>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1375.300</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094355025"/>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dirty="0">
                          <a:solidFill>
                            <a:srgbClr val="000000"/>
                          </a:solidFill>
                          <a:effectLst/>
                          <a:latin typeface="Calibri" panose="020F0502020204030204" pitchFamily="34" charset="0"/>
                        </a:rPr>
                        <a:t>1376.716</a:t>
                      </a:r>
                    </a:p>
                  </a:txBody>
                  <a:tcPr marL="7620" marR="7620" marT="7620" marB="0" anchor="b">
                    <a:solidFill>
                      <a:schemeClr val="accent1">
                        <a:lumMod val="20000"/>
                        <a:lumOff val="80000"/>
                      </a:schemeClr>
                    </a:solidFill>
                  </a:tcPr>
                </a:tc>
                <a:tc>
                  <a:txBody>
                    <a:bodyPr/>
                    <a:lstStyle/>
                    <a:p>
                      <a:pPr algn="ctr" fontAlgn="b"/>
                      <a:r>
                        <a:rPr lang="it-IT" sz="1100" b="0" i="0" u="none" strike="noStrike" dirty="0" smtClean="0">
                          <a:solidFill>
                            <a:srgbClr val="000000"/>
                          </a:solidFill>
                          <a:effectLst/>
                          <a:latin typeface="Calibri" panose="020F0502020204030204" pitchFamily="34" charset="0"/>
                        </a:rPr>
                        <a:t>&gt;32MHz,</a:t>
                      </a:r>
                      <a:r>
                        <a:rPr lang="it-IT" sz="1100" b="0" i="0" u="none" strike="noStrike" baseline="0" dirty="0" smtClean="0">
                          <a:solidFill>
                            <a:srgbClr val="000000"/>
                          </a:solidFill>
                          <a:effectLst/>
                          <a:latin typeface="Calibri" panose="020F0502020204030204" pitchFamily="34" charset="0"/>
                        </a:rPr>
                        <a:t> QP</a:t>
                      </a:r>
                      <a:endParaRPr lang="it-IT" sz="11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693529970"/>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1651.347</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341721429"/>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1656.103</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360070466"/>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1661.727</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971938072"/>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dirty="0">
                          <a:solidFill>
                            <a:srgbClr val="000000"/>
                          </a:solidFill>
                          <a:effectLst/>
                          <a:latin typeface="Calibri" panose="020F0502020204030204" pitchFamily="34" charset="0"/>
                        </a:rPr>
                        <a:t>1666.107</a:t>
                      </a:r>
                    </a:p>
                  </a:txBody>
                  <a:tcPr marL="7620" marR="7620" marT="7620" marB="0" anchor="b">
                    <a:solidFill>
                      <a:schemeClr val="accent1">
                        <a:lumMod val="20000"/>
                        <a:lumOff val="80000"/>
                      </a:schemeClr>
                    </a:solidFill>
                  </a:tcPr>
                </a:tc>
                <a:tc>
                  <a:txBody>
                    <a:bodyPr/>
                    <a:lstStyle/>
                    <a:p>
                      <a:pPr algn="ctr" fontAlgn="b"/>
                      <a:endParaRPr lang="it-IT" sz="11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383543171"/>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1689.390</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1201695269"/>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1704.963</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686970497"/>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1705.153</a:t>
                      </a:r>
                    </a:p>
                  </a:txBody>
                  <a:tcPr marL="7620" marR="7620" marT="7620" marB="0" anchor="b">
                    <a:solidFill>
                      <a:schemeClr val="accent1">
                        <a:lumMod val="20000"/>
                        <a:lumOff val="80000"/>
                      </a:schemeClr>
                    </a:solidFill>
                  </a:tcPr>
                </a:tc>
                <a:tc>
                  <a:txBody>
                    <a:bodyPr/>
                    <a:lstStyle/>
                    <a:p>
                      <a:pPr algn="ctr" fontAlgn="b"/>
                      <a:endParaRPr lang="it-IT" sz="1100" b="0" i="0" u="none" strike="noStrike">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73614406"/>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a:solidFill>
                            <a:srgbClr val="000000"/>
                          </a:solidFill>
                          <a:effectLst/>
                          <a:latin typeface="Calibri" panose="020F0502020204030204" pitchFamily="34" charset="0"/>
                        </a:rPr>
                        <a:t>1705.389</a:t>
                      </a:r>
                    </a:p>
                  </a:txBody>
                  <a:tcPr marL="7620" marR="7620" marT="7620" marB="0" anchor="b">
                    <a:solidFill>
                      <a:schemeClr val="accent1">
                        <a:lumMod val="20000"/>
                        <a:lumOff val="80000"/>
                      </a:schemeClr>
                    </a:solidFill>
                  </a:tcPr>
                </a:tc>
                <a:tc>
                  <a:txBody>
                    <a:bodyPr/>
                    <a:lstStyle/>
                    <a:p>
                      <a:pPr algn="ctr" fontAlgn="b"/>
                      <a:endParaRPr lang="it-IT" sz="11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393387845"/>
                  </a:ext>
                </a:extLst>
              </a:tr>
              <a:tr h="174101">
                <a:tc>
                  <a:txBody>
                    <a:bodyPr/>
                    <a:lstStyle/>
                    <a:p>
                      <a:pPr marL="0" marR="0" lvl="0" indent="0" algn="ctr" defTabSz="914400" rtl="0" eaLnBrk="1" fontAlgn="b" latinLnBrk="0" hangingPunct="1">
                        <a:lnSpc>
                          <a:spcPct val="6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1">
                        <a:lumMod val="20000"/>
                        <a:lumOff val="80000"/>
                      </a:schemeClr>
                    </a:solidFill>
                  </a:tcPr>
                </a:tc>
                <a:tc>
                  <a:txBody>
                    <a:bodyPr/>
                    <a:lstStyle/>
                    <a:p>
                      <a:pPr algn="ctr" fontAlgn="b"/>
                      <a:r>
                        <a:rPr lang="it-IT" sz="1100" b="0" i="0" u="none" strike="noStrike" dirty="0">
                          <a:solidFill>
                            <a:srgbClr val="000000"/>
                          </a:solidFill>
                          <a:effectLst/>
                          <a:latin typeface="Calibri" panose="020F0502020204030204" pitchFamily="34" charset="0"/>
                        </a:rPr>
                        <a:t>1705.579</a:t>
                      </a:r>
                    </a:p>
                  </a:txBody>
                  <a:tcPr marL="7620" marR="7620" marT="7620" marB="0" anchor="b">
                    <a:solidFill>
                      <a:schemeClr val="accent1">
                        <a:lumMod val="20000"/>
                        <a:lumOff val="80000"/>
                      </a:schemeClr>
                    </a:solidFill>
                  </a:tcPr>
                </a:tc>
                <a:tc>
                  <a:txBody>
                    <a:bodyPr/>
                    <a:lstStyle/>
                    <a:p>
                      <a:pPr algn="ctr" fontAlgn="b"/>
                      <a:endParaRPr lang="it-IT" sz="1100" b="0" i="0" u="none" strike="noStrike" dirty="0">
                        <a:solidFill>
                          <a:srgbClr val="000000"/>
                        </a:solidFill>
                        <a:effectLst/>
                        <a:latin typeface="Calibri" panose="020F050202020403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xmlns="" val="2238100250"/>
                  </a:ext>
                </a:extLst>
              </a:tr>
              <a:tr h="199838">
                <a:tc>
                  <a:txBody>
                    <a:bodyPr/>
                    <a:lstStyle/>
                    <a:p>
                      <a:pPr algn="ctr" fontAlgn="ctr">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a:lnSpc>
                          <a:spcPct val="60000"/>
                        </a:lnSpc>
                      </a:pPr>
                      <a:endParaRPr lang="it-IT" sz="1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60000"/>
                        </a:lnSpc>
                      </a:pPr>
                      <a:endParaRPr lang="it-IT" sz="1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1175656376"/>
                  </a:ext>
                </a:extLst>
              </a:tr>
              <a:tr h="237383">
                <a:tc>
                  <a:txBody>
                    <a:bodyPr/>
                    <a:lstStyle/>
                    <a:p>
                      <a:pPr algn="ctr" fontAlgn="ctr">
                        <a:lnSpc>
                          <a:spcPct val="60000"/>
                        </a:lnSpc>
                      </a:pPr>
                      <a:r>
                        <a:rPr lang="it-IT" sz="1200" b="0" i="0" u="none" strike="noStrike" dirty="0" smtClean="0">
                          <a:solidFill>
                            <a:srgbClr val="000000"/>
                          </a:solidFill>
                          <a:effectLst/>
                          <a:latin typeface="Calibri" panose="020F0502020204030204" pitchFamily="34" charset="0"/>
                        </a:rPr>
                        <a:t>1742.7</a:t>
                      </a: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a:lnSpc>
                          <a:spcPct val="60000"/>
                        </a:lnSpc>
                      </a:pPr>
                      <a:r>
                        <a:rPr lang="it-IT" sz="1200" dirty="0" smtClean="0">
                          <a:latin typeface="Times New Roman" panose="02020603050405020304" pitchFamily="18" charset="0"/>
                          <a:cs typeface="Times New Roman" panose="02020603050405020304" pitchFamily="18" charset="0"/>
                        </a:rPr>
                        <a:t>1742.466</a:t>
                      </a:r>
                      <a:endParaRPr lang="it-IT" sz="1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60000"/>
                        </a:lnSpc>
                      </a:pPr>
                      <a:r>
                        <a:rPr lang="it-IT" sz="1200" dirty="0" smtClean="0">
                          <a:latin typeface="Times New Roman" panose="02020603050405020304" pitchFamily="18" charset="0"/>
                          <a:cs typeface="Times New Roman" panose="02020603050405020304" pitchFamily="18" charset="0"/>
                        </a:rPr>
                        <a:t>&gt;17MHz,MP</a:t>
                      </a:r>
                      <a:endParaRPr lang="it-IT" sz="1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1187188537"/>
                  </a:ext>
                </a:extLst>
              </a:tr>
              <a:tr h="199838">
                <a:tc>
                  <a:txBody>
                    <a:bodyPr/>
                    <a:lstStyle/>
                    <a:p>
                      <a:pPr algn="ctr" fontAlgn="ctr">
                        <a:lnSpc>
                          <a:spcPct val="60000"/>
                        </a:lnSpc>
                      </a:pPr>
                      <a:endParaRPr lang="it-IT" sz="1200" b="0" i="0" u="none" strike="noStrike" dirty="0">
                        <a:solidFill>
                          <a:srgbClr val="000000"/>
                        </a:solidFill>
                        <a:effectLst/>
                        <a:latin typeface="Calibri" panose="020F0502020204030204" pitchFamily="34" charset="0"/>
                      </a:endParaRPr>
                    </a:p>
                  </a:txBody>
                  <a:tcPr marL="7620" marR="7620" marT="7620" marB="0" anchor="ctr">
                    <a:solidFill>
                      <a:schemeClr val="accent1">
                        <a:lumMod val="20000"/>
                        <a:lumOff val="80000"/>
                      </a:schemeClr>
                    </a:solidFill>
                  </a:tcPr>
                </a:tc>
                <a:tc>
                  <a:txBody>
                    <a:bodyPr/>
                    <a:lstStyle/>
                    <a:p>
                      <a:pPr algn="ctr">
                        <a:lnSpc>
                          <a:spcPct val="60000"/>
                        </a:lnSpc>
                      </a:pPr>
                      <a:endParaRPr lang="it-IT" sz="1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lnSpc>
                          <a:spcPct val="60000"/>
                        </a:lnSpc>
                      </a:pPr>
                      <a:endParaRPr lang="it-IT" sz="1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xmlns="" val="677504499"/>
                  </a:ext>
                </a:extLst>
              </a:tr>
            </a:tbl>
          </a:graphicData>
        </a:graphic>
      </p:graphicFrame>
      <p:sp>
        <p:nvSpPr>
          <p:cNvPr id="11" name="Rounded Rectangle 10"/>
          <p:cNvSpPr/>
          <p:nvPr/>
        </p:nvSpPr>
        <p:spPr>
          <a:xfrm>
            <a:off x="5687645" y="3411346"/>
            <a:ext cx="3260822" cy="18573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ounded Rectangle 11"/>
          <p:cNvSpPr/>
          <p:nvPr/>
        </p:nvSpPr>
        <p:spPr>
          <a:xfrm>
            <a:off x="5687645" y="4309654"/>
            <a:ext cx="3260822" cy="18573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Rounded Rectangle 18"/>
          <p:cNvSpPr/>
          <p:nvPr/>
        </p:nvSpPr>
        <p:spPr>
          <a:xfrm>
            <a:off x="5687645" y="6254646"/>
            <a:ext cx="3260822" cy="18573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1306512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28</a:t>
            </a:fld>
            <a:endParaRPr lang="sv-SE" dirty="0">
              <a:solidFill>
                <a:prstClr val="black">
                  <a:tint val="75000"/>
                </a:prstClr>
              </a:solidFill>
              <a:latin typeface="Calibri"/>
            </a:endParaRPr>
          </a:p>
        </p:txBody>
      </p:sp>
      <p:sp>
        <p:nvSpPr>
          <p:cNvPr id="5" name="Title 1"/>
          <p:cNvSpPr txBox="1">
            <a:spLocks/>
          </p:cNvSpPr>
          <p:nvPr/>
        </p:nvSpPr>
        <p:spPr>
          <a:xfrm>
            <a:off x="1424770" y="145677"/>
            <a:ext cx="4497441" cy="11430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Elliptical MB cavity</a:t>
            </a:r>
            <a:br>
              <a:rPr lang="en-US" sz="2800" dirty="0" smtClean="0"/>
            </a:br>
            <a:r>
              <a:rPr lang="en-US" sz="2800" dirty="0" smtClean="0"/>
              <a:t>Cavity Higher Order Mode Study</a:t>
            </a:r>
            <a:endParaRPr lang="en-US" sz="28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544" y="1501249"/>
            <a:ext cx="2919114" cy="1679545"/>
          </a:xfrm>
          <a:prstGeom prst="rect">
            <a:avLst/>
          </a:prstGeom>
        </p:spPr>
      </p:pic>
      <p:pic>
        <p:nvPicPr>
          <p:cNvPr id="14" name="Picture 13"/>
          <p:cNvPicPr>
            <a:picLocks noChangeAspect="1"/>
          </p:cNvPicPr>
          <p:nvPr/>
        </p:nvPicPr>
        <p:blipFill>
          <a:blip r:embed="rId4"/>
          <a:stretch>
            <a:fillRect/>
          </a:stretch>
        </p:blipFill>
        <p:spPr>
          <a:xfrm>
            <a:off x="6091544" y="3197171"/>
            <a:ext cx="2889251" cy="33366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544" y="3879295"/>
            <a:ext cx="2919114" cy="1790622"/>
          </a:xfrm>
          <a:prstGeom prst="rect">
            <a:avLst/>
          </a:prstGeom>
        </p:spPr>
      </p:pic>
      <p:sp>
        <p:nvSpPr>
          <p:cNvPr id="16" name="Rectangle 15"/>
          <p:cNvSpPr/>
          <p:nvPr/>
        </p:nvSpPr>
        <p:spPr>
          <a:xfrm>
            <a:off x="6091544" y="5717294"/>
            <a:ext cx="2919114" cy="400110"/>
          </a:xfrm>
          <a:prstGeom prst="rect">
            <a:avLst/>
          </a:prstGeom>
        </p:spPr>
        <p:txBody>
          <a:bodyPr wrap="square">
            <a:spAutoFit/>
          </a:bodyPr>
          <a:lstStyle/>
          <a:p>
            <a:r>
              <a:rPr lang="en-US" sz="1000" dirty="0" smtClean="0"/>
              <a:t>HOM measurement result </a:t>
            </a:r>
            <a:r>
              <a:rPr lang="en-US" sz="1000" dirty="0"/>
              <a:t>at 2K with tank around 5th machine line.</a:t>
            </a:r>
          </a:p>
        </p:txBody>
      </p:sp>
      <p:pic>
        <p:nvPicPr>
          <p:cNvPr id="20" name="Picture 19"/>
          <p:cNvPicPr>
            <a:picLocks noChangeAspect="1"/>
          </p:cNvPicPr>
          <p:nvPr/>
        </p:nvPicPr>
        <p:blipFill>
          <a:blip r:embed="rId6"/>
          <a:stretch>
            <a:fillRect/>
          </a:stretch>
        </p:blipFill>
        <p:spPr>
          <a:xfrm>
            <a:off x="3427905" y="1898279"/>
            <a:ext cx="2361178" cy="731721"/>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7905" y="2704081"/>
            <a:ext cx="2402128" cy="1370501"/>
          </a:xfrm>
          <a:prstGeom prst="rect">
            <a:avLst/>
          </a:prstGeom>
        </p:spPr>
      </p:pic>
      <p:pic>
        <p:nvPicPr>
          <p:cNvPr id="22" name="Picture 21"/>
          <p:cNvPicPr>
            <a:picLocks noChangeAspect="1"/>
          </p:cNvPicPr>
          <p:nvPr/>
        </p:nvPicPr>
        <p:blipFill>
          <a:blip r:embed="rId8"/>
          <a:stretch>
            <a:fillRect/>
          </a:stretch>
        </p:blipFill>
        <p:spPr>
          <a:xfrm>
            <a:off x="3427905" y="4127497"/>
            <a:ext cx="2407187" cy="1322357"/>
          </a:xfrm>
          <a:prstGeom prst="rect">
            <a:avLst/>
          </a:prstGeom>
        </p:spPr>
      </p:pic>
      <p:pic>
        <p:nvPicPr>
          <p:cNvPr id="23" name="Picture 22"/>
          <p:cNvPicPr>
            <a:picLocks noChangeAspect="1"/>
          </p:cNvPicPr>
          <p:nvPr/>
        </p:nvPicPr>
        <p:blipFill>
          <a:blip r:embed="rId9"/>
          <a:stretch>
            <a:fillRect/>
          </a:stretch>
        </p:blipFill>
        <p:spPr>
          <a:xfrm>
            <a:off x="83571" y="3416875"/>
            <a:ext cx="3143251" cy="1789987"/>
          </a:xfrm>
          <a:prstGeom prst="rect">
            <a:avLst/>
          </a:prstGeom>
        </p:spPr>
      </p:pic>
      <p:sp>
        <p:nvSpPr>
          <p:cNvPr id="24" name="Rectangle 23"/>
          <p:cNvSpPr/>
          <p:nvPr/>
        </p:nvSpPr>
        <p:spPr>
          <a:xfrm>
            <a:off x="83571" y="3016765"/>
            <a:ext cx="3143251" cy="400110"/>
          </a:xfrm>
          <a:prstGeom prst="rect">
            <a:avLst/>
          </a:prstGeom>
        </p:spPr>
        <p:txBody>
          <a:bodyPr wrap="square">
            <a:spAutoFit/>
          </a:bodyPr>
          <a:lstStyle/>
          <a:p>
            <a:r>
              <a:rPr lang="en-US" sz="1000" dirty="0" smtClean="0">
                <a:latin typeface="Times New Roman"/>
                <a:cs typeface="Times New Roman"/>
              </a:rPr>
              <a:t>Cavity </a:t>
            </a:r>
            <a:r>
              <a:rPr lang="en-US" sz="1000" dirty="0">
                <a:latin typeface="Times New Roman"/>
                <a:cs typeface="Times New Roman"/>
              </a:rPr>
              <a:t>3rd </a:t>
            </a:r>
            <a:r>
              <a:rPr lang="en-US" sz="1000" dirty="0" err="1">
                <a:latin typeface="Times New Roman"/>
                <a:cs typeface="Times New Roman"/>
              </a:rPr>
              <a:t>Passband</a:t>
            </a:r>
            <a:r>
              <a:rPr lang="en-US" sz="1000" dirty="0">
                <a:latin typeface="Times New Roman"/>
                <a:cs typeface="Times New Roman"/>
              </a:rPr>
              <a:t> Monopole </a:t>
            </a:r>
            <a:r>
              <a:rPr lang="en-US" sz="1000" dirty="0" smtClean="0">
                <a:latin typeface="Times New Roman"/>
                <a:cs typeface="Times New Roman"/>
              </a:rPr>
              <a:t>HOM Frequency </a:t>
            </a:r>
            <a:r>
              <a:rPr lang="en-US" sz="1000" dirty="0">
                <a:latin typeface="Times New Roman"/>
                <a:cs typeface="Times New Roman"/>
              </a:rPr>
              <a:t>Shift vs. Errors in Cavity Geometry (kHz/mm)</a:t>
            </a:r>
          </a:p>
        </p:txBody>
      </p:sp>
      <p:pic>
        <p:nvPicPr>
          <p:cNvPr id="25" name="Picture 24"/>
          <p:cNvPicPr>
            <a:picLocks noChangeAspect="1"/>
          </p:cNvPicPr>
          <p:nvPr/>
        </p:nvPicPr>
        <p:blipFill>
          <a:blip r:embed="rId10"/>
          <a:stretch>
            <a:fillRect/>
          </a:stretch>
        </p:blipFill>
        <p:spPr>
          <a:xfrm>
            <a:off x="910167" y="1551515"/>
            <a:ext cx="1554654" cy="1334656"/>
          </a:xfrm>
          <a:prstGeom prst="rect">
            <a:avLst/>
          </a:prstGeom>
        </p:spPr>
      </p:pic>
      <p:sp>
        <p:nvSpPr>
          <p:cNvPr id="26" name="Rectangle 25"/>
          <p:cNvSpPr/>
          <p:nvPr/>
        </p:nvSpPr>
        <p:spPr>
          <a:xfrm>
            <a:off x="264581" y="5640873"/>
            <a:ext cx="5005919" cy="923330"/>
          </a:xfrm>
          <a:prstGeom prst="rect">
            <a:avLst/>
          </a:prstGeom>
          <a:solidFill>
            <a:schemeClr val="accent3">
              <a:lumMod val="60000"/>
              <a:lumOff val="40000"/>
            </a:schemeClr>
          </a:solidFill>
          <a:ln>
            <a:solidFill>
              <a:srgbClr val="008000"/>
            </a:solidFill>
          </a:ln>
        </p:spPr>
        <p:txBody>
          <a:bodyPr wrap="square">
            <a:spAutoFit/>
          </a:bodyPr>
          <a:lstStyle/>
          <a:p>
            <a:r>
              <a:rPr lang="en-US" dirty="0">
                <a:latin typeface="Times New Roman"/>
                <a:cs typeface="Times New Roman"/>
              </a:rPr>
              <a:t>Considering 0.2 mm shape </a:t>
            </a:r>
            <a:r>
              <a:rPr lang="en-US" dirty="0" smtClean="0">
                <a:latin typeface="Times New Roman"/>
                <a:cs typeface="Times New Roman"/>
              </a:rPr>
              <a:t>and length tolerance and </a:t>
            </a:r>
            <a:r>
              <a:rPr lang="en-US" dirty="0">
                <a:latin typeface="Times New Roman"/>
                <a:cs typeface="Times New Roman"/>
              </a:rPr>
              <a:t>adding the numbers in </a:t>
            </a:r>
            <a:r>
              <a:rPr lang="en-US" dirty="0" smtClean="0">
                <a:latin typeface="Times New Roman"/>
                <a:cs typeface="Times New Roman"/>
              </a:rPr>
              <a:t>above table</a:t>
            </a:r>
            <a:r>
              <a:rPr lang="en-US" dirty="0" smtClean="0">
                <a:solidFill>
                  <a:srgbClr val="0000FF"/>
                </a:solidFill>
                <a:latin typeface="Times New Roman"/>
                <a:cs typeface="Times New Roman"/>
              </a:rPr>
              <a:t>, </a:t>
            </a:r>
            <a:r>
              <a:rPr lang="en-US" dirty="0">
                <a:solidFill>
                  <a:srgbClr val="0000FF"/>
                </a:solidFill>
                <a:latin typeface="Times New Roman"/>
                <a:cs typeface="Times New Roman"/>
              </a:rPr>
              <a:t>the 1742 MHz </a:t>
            </a:r>
            <a:r>
              <a:rPr lang="en-US" dirty="0" smtClean="0">
                <a:solidFill>
                  <a:srgbClr val="0000FF"/>
                </a:solidFill>
                <a:latin typeface="Times New Roman"/>
                <a:cs typeface="Times New Roman"/>
              </a:rPr>
              <a:t>mode frequency </a:t>
            </a:r>
            <a:r>
              <a:rPr lang="en-US" dirty="0">
                <a:solidFill>
                  <a:srgbClr val="0000FF"/>
                </a:solidFill>
                <a:latin typeface="Times New Roman"/>
                <a:cs typeface="Times New Roman"/>
              </a:rPr>
              <a:t>shift is less than </a:t>
            </a:r>
            <a:r>
              <a:rPr lang="en-US" dirty="0" smtClean="0">
                <a:solidFill>
                  <a:srgbClr val="0000FF"/>
                </a:solidFill>
                <a:latin typeface="Times New Roman"/>
                <a:cs typeface="Times New Roman"/>
              </a:rPr>
              <a:t>7 </a:t>
            </a:r>
            <a:r>
              <a:rPr lang="en-US" dirty="0" err="1">
                <a:solidFill>
                  <a:srgbClr val="0000FF"/>
                </a:solidFill>
                <a:latin typeface="Times New Roman"/>
                <a:cs typeface="Times New Roman"/>
              </a:rPr>
              <a:t>MHz.</a:t>
            </a:r>
            <a:endParaRPr lang="en-US" dirty="0">
              <a:solidFill>
                <a:srgbClr val="0000FF"/>
              </a:solidFill>
              <a:latin typeface="Times New Roman"/>
              <a:cs typeface="Times New Roman"/>
            </a:endParaRPr>
          </a:p>
        </p:txBody>
      </p:sp>
    </p:spTree>
    <p:extLst>
      <p:ext uri="{BB962C8B-B14F-4D97-AF65-F5344CB8AC3E}">
        <p14:creationId xmlns:p14="http://schemas.microsoft.com/office/powerpoint/2010/main" val="634923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29</a:t>
            </a:fld>
            <a:endParaRPr lang="sv-SE" dirty="0">
              <a:solidFill>
                <a:prstClr val="black">
                  <a:tint val="75000"/>
                </a:prstClr>
              </a:solidFill>
              <a:latin typeface="Calibri"/>
            </a:endParaRPr>
          </a:p>
        </p:txBody>
      </p:sp>
      <p:pic>
        <p:nvPicPr>
          <p:cNvPr id="5" name="Picture 4" descr="Screen Shot 2018-12-14 at 03.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1151"/>
            <a:ext cx="9144000" cy="4348780"/>
          </a:xfrm>
          <a:prstGeom prst="rect">
            <a:avLst/>
          </a:prstGeom>
        </p:spPr>
      </p:pic>
      <p:pic>
        <p:nvPicPr>
          <p:cNvPr id="6" name="Picture 5"/>
          <p:cNvPicPr>
            <a:picLocks noChangeAspect="1"/>
          </p:cNvPicPr>
          <p:nvPr/>
        </p:nvPicPr>
        <p:blipFill rotWithShape="1">
          <a:blip r:embed="rId3"/>
          <a:srcRect t="7971" r="16438" b="19366"/>
          <a:stretch/>
        </p:blipFill>
        <p:spPr>
          <a:xfrm>
            <a:off x="6591036" y="5584291"/>
            <a:ext cx="1176018" cy="681748"/>
          </a:xfrm>
          <a:prstGeom prst="rect">
            <a:avLst/>
          </a:prstGeom>
        </p:spPr>
      </p:pic>
      <p:sp>
        <p:nvSpPr>
          <p:cNvPr id="7" name="Neutrons"/>
          <p:cNvSpPr txBox="1"/>
          <p:nvPr/>
        </p:nvSpPr>
        <p:spPr>
          <a:xfrm>
            <a:off x="530319" y="6162044"/>
            <a:ext cx="2303785" cy="207990"/>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000" b="1" dirty="0" smtClean="0">
                <a:solidFill>
                  <a:srgbClr val="000000"/>
                </a:solidFill>
                <a:latin typeface="Calibri"/>
              </a:rPr>
              <a:t>Picked from Paolo Michelato slides</a:t>
            </a:r>
          </a:p>
        </p:txBody>
      </p:sp>
      <p:sp>
        <p:nvSpPr>
          <p:cNvPr id="10" name="Title 1"/>
          <p:cNvSpPr txBox="1">
            <a:spLocks/>
          </p:cNvSpPr>
          <p:nvPr/>
        </p:nvSpPr>
        <p:spPr>
          <a:xfrm>
            <a:off x="1424770" y="145677"/>
            <a:ext cx="4497441"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Elliptical MB cavity</a:t>
            </a:r>
            <a:br>
              <a:rPr lang="en-US" sz="2800" dirty="0" smtClean="0"/>
            </a:br>
            <a:r>
              <a:rPr lang="en-US" sz="2800" dirty="0" smtClean="0"/>
              <a:t>Series production process</a:t>
            </a:r>
            <a:endParaRPr lang="en-US" sz="2800" dirty="0"/>
          </a:p>
        </p:txBody>
      </p:sp>
    </p:spTree>
    <p:extLst>
      <p:ext uri="{BB962C8B-B14F-4D97-AF65-F5344CB8AC3E}">
        <p14:creationId xmlns:p14="http://schemas.microsoft.com/office/powerpoint/2010/main" val="11229474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dirty="0">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252724" y="1597306"/>
            <a:ext cx="4946196" cy="5124169"/>
          </a:xfrm>
          <a:prstGeom prst="rect">
            <a:avLst/>
          </a:prstGeom>
        </p:spPr>
      </p:pic>
      <p:pic>
        <p:nvPicPr>
          <p:cNvPr id="6" name="Picture 5"/>
          <p:cNvPicPr>
            <a:picLocks noChangeAspect="1"/>
          </p:cNvPicPr>
          <p:nvPr/>
        </p:nvPicPr>
        <p:blipFill>
          <a:blip r:embed="rId4"/>
          <a:stretch>
            <a:fillRect/>
          </a:stretch>
        </p:blipFill>
        <p:spPr>
          <a:xfrm>
            <a:off x="5357525" y="1746123"/>
            <a:ext cx="3488833" cy="4824160"/>
          </a:xfrm>
          <a:prstGeom prst="rect">
            <a:avLst/>
          </a:prstGeom>
        </p:spPr>
      </p:pic>
    </p:spTree>
    <p:extLst>
      <p:ext uri="{BB962C8B-B14F-4D97-AF65-F5344CB8AC3E}">
        <p14:creationId xmlns:p14="http://schemas.microsoft.com/office/powerpoint/2010/main" val="1687966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30</a:t>
            </a:fld>
            <a:endParaRPr lang="sv-SE" dirty="0">
              <a:solidFill>
                <a:prstClr val="black">
                  <a:tint val="75000"/>
                </a:prstClr>
              </a:solidFill>
              <a:latin typeface="Calibri"/>
            </a:endParaRPr>
          </a:p>
        </p:txBody>
      </p:sp>
      <p:pic>
        <p:nvPicPr>
          <p:cNvPr id="8" name="Picture 7" descr="IMG_20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510" y="3016115"/>
            <a:ext cx="4754227" cy="3565671"/>
          </a:xfrm>
          <a:prstGeom prst="rect">
            <a:avLst/>
          </a:prstGeom>
        </p:spPr>
      </p:pic>
      <p:sp>
        <p:nvSpPr>
          <p:cNvPr id="3" name="Rectangle 2"/>
          <p:cNvSpPr/>
          <p:nvPr/>
        </p:nvSpPr>
        <p:spPr>
          <a:xfrm>
            <a:off x="656923" y="1553222"/>
            <a:ext cx="8029877" cy="1299843"/>
          </a:xfrm>
          <a:prstGeom prst="rect">
            <a:avLst/>
          </a:prstGeom>
          <a:solidFill>
            <a:schemeClr val="accent3">
              <a:lumMod val="60000"/>
              <a:lumOff val="40000"/>
            </a:schemeClr>
          </a:solidFill>
        </p:spPr>
        <p:txBody>
          <a:bodyPr wrap="square">
            <a:spAutoFit/>
          </a:bodyPr>
          <a:lstStyle/>
          <a:p>
            <a:pPr algn="ctr">
              <a:lnSpc>
                <a:spcPct val="120000"/>
              </a:lnSpc>
            </a:pPr>
            <a:r>
              <a:rPr lang="en-US" sz="2200" dirty="0" smtClean="0">
                <a:latin typeface="Times New Roman"/>
                <a:cs typeface="Times New Roman"/>
              </a:rPr>
              <a:t>Special thanks for my supervisors for their continues support and instructions &amp; for INFN-LASA scientist team for their </a:t>
            </a:r>
          </a:p>
          <a:p>
            <a:pPr algn="ctr">
              <a:lnSpc>
                <a:spcPct val="120000"/>
              </a:lnSpc>
            </a:pPr>
            <a:r>
              <a:rPr lang="en-US" sz="2200" dirty="0" smtClean="0">
                <a:latin typeface="Times New Roman"/>
                <a:cs typeface="Times New Roman"/>
              </a:rPr>
              <a:t>friendly-collaborative attitude </a:t>
            </a:r>
            <a:endParaRPr lang="en-US" sz="2200" dirty="0"/>
          </a:p>
        </p:txBody>
      </p:sp>
      <p:sp>
        <p:nvSpPr>
          <p:cNvPr id="7" name="Rectangle 6"/>
          <p:cNvSpPr/>
          <p:nvPr/>
        </p:nvSpPr>
        <p:spPr>
          <a:xfrm>
            <a:off x="341909" y="3054559"/>
            <a:ext cx="3655378" cy="1569660"/>
          </a:xfrm>
          <a:prstGeom prst="rect">
            <a:avLst/>
          </a:prstGeom>
        </p:spPr>
        <p:txBody>
          <a:bodyPr wrap="square">
            <a:spAutoFit/>
          </a:bodyPr>
          <a:lstStyle/>
          <a:p>
            <a:r>
              <a:rPr lang="en-US" sz="2400" b="1" dirty="0" smtClean="0">
                <a:latin typeface="Times New Roman"/>
                <a:cs typeface="Times New Roman"/>
              </a:rPr>
              <a:t>Thanks for your attention</a:t>
            </a:r>
          </a:p>
          <a:p>
            <a:endParaRPr lang="en-US" sz="2400" b="1" dirty="0" smtClean="0">
              <a:latin typeface="Times New Roman"/>
              <a:cs typeface="Times New Roman"/>
            </a:endParaRPr>
          </a:p>
          <a:p>
            <a:r>
              <a:rPr lang="en-US" sz="2400" b="1" dirty="0" smtClean="0">
                <a:latin typeface="Times New Roman"/>
                <a:cs typeface="Times New Roman"/>
              </a:rPr>
              <a:t>Questions??</a:t>
            </a:r>
          </a:p>
          <a:p>
            <a:endParaRPr lang="en-US" sz="2400" b="1" dirty="0"/>
          </a:p>
        </p:txBody>
      </p:sp>
    </p:spTree>
    <p:extLst>
      <p:ext uri="{BB962C8B-B14F-4D97-AF65-F5344CB8AC3E}">
        <p14:creationId xmlns:p14="http://schemas.microsoft.com/office/powerpoint/2010/main" val="7582853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55280" y="5873374"/>
            <a:ext cx="731520" cy="365125"/>
          </a:xfrm>
        </p:spPr>
        <p:txBody>
          <a:bodyPr/>
          <a:lstStyle/>
          <a:p>
            <a:fld id="{551115BC-487E-4422-894C-CB7CD3E79223}" type="slidenum">
              <a:rPr lang="sv-SE" smtClean="0">
                <a:solidFill>
                  <a:prstClr val="black">
                    <a:tint val="75000"/>
                  </a:prstClr>
                </a:solidFill>
                <a:latin typeface="Calibri"/>
              </a:rPr>
              <a:pPr/>
              <a:t>31</a:t>
            </a:fld>
            <a:endParaRPr lang="sv-SE" dirty="0">
              <a:solidFill>
                <a:prstClr val="black">
                  <a:tint val="75000"/>
                </a:prstClr>
              </a:solidFill>
              <a:latin typeface="Calibri"/>
            </a:endParaRPr>
          </a:p>
        </p:txBody>
      </p:sp>
      <p:cxnSp>
        <p:nvCxnSpPr>
          <p:cNvPr id="7" name="Connettore 2 91"/>
          <p:cNvCxnSpPr>
            <a:endCxn id="8" idx="2"/>
          </p:cNvCxnSpPr>
          <p:nvPr/>
        </p:nvCxnSpPr>
        <p:spPr>
          <a:xfrm>
            <a:off x="984209" y="3232245"/>
            <a:ext cx="3410399"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CasellaDiTesto 92"/>
          <p:cNvSpPr txBox="1"/>
          <p:nvPr/>
        </p:nvSpPr>
        <p:spPr>
          <a:xfrm>
            <a:off x="4261398" y="2893691"/>
            <a:ext cx="266420" cy="338554"/>
          </a:xfrm>
          <a:prstGeom prst="rect">
            <a:avLst/>
          </a:prstGeom>
          <a:noFill/>
        </p:spPr>
        <p:txBody>
          <a:bodyPr wrap="none" rtlCol="0">
            <a:spAutoFit/>
          </a:bodyPr>
          <a:lstStyle/>
          <a:p>
            <a:r>
              <a:rPr lang="en-US" sz="1600" dirty="0" smtClean="0"/>
              <a:t>z</a:t>
            </a:r>
            <a:endParaRPr lang="en-US" sz="1600" dirty="0"/>
          </a:p>
        </p:txBody>
      </p:sp>
      <p:cxnSp>
        <p:nvCxnSpPr>
          <p:cNvPr id="9" name="Connettore 2 24"/>
          <p:cNvCxnSpPr/>
          <p:nvPr/>
        </p:nvCxnSpPr>
        <p:spPr>
          <a:xfrm flipV="1">
            <a:off x="984209" y="2032149"/>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1 29"/>
          <p:cNvCxnSpPr/>
          <p:nvPr/>
        </p:nvCxnSpPr>
        <p:spPr>
          <a:xfrm>
            <a:off x="1992412" y="2072815"/>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34"/>
          <p:cNvCxnSpPr/>
          <p:nvPr/>
        </p:nvCxnSpPr>
        <p:spPr>
          <a:xfrm>
            <a:off x="3123042" y="2072815"/>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2 41"/>
          <p:cNvCxnSpPr/>
          <p:nvPr/>
        </p:nvCxnSpPr>
        <p:spPr>
          <a:xfrm>
            <a:off x="1981542" y="2242189"/>
            <a:ext cx="113063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CasellaDiTesto 46"/>
          <p:cNvSpPr txBox="1"/>
          <p:nvPr/>
        </p:nvSpPr>
        <p:spPr>
          <a:xfrm>
            <a:off x="1918934" y="1794989"/>
            <a:ext cx="1304677" cy="369332"/>
          </a:xfrm>
          <a:prstGeom prst="rect">
            <a:avLst/>
          </a:prstGeom>
          <a:noFill/>
        </p:spPr>
        <p:txBody>
          <a:bodyPr wrap="none" rtlCol="0">
            <a:spAutoFit/>
          </a:bodyPr>
          <a:lstStyle/>
          <a:p>
            <a:r>
              <a:rPr lang="en-US" dirty="0" smtClean="0"/>
              <a:t>Gap voltage</a:t>
            </a:r>
          </a:p>
        </p:txBody>
      </p:sp>
      <p:sp>
        <p:nvSpPr>
          <p:cNvPr id="14" name="Figura a mano libera 95"/>
          <p:cNvSpPr/>
          <p:nvPr/>
        </p:nvSpPr>
        <p:spPr>
          <a:xfrm>
            <a:off x="1987796" y="2353672"/>
            <a:ext cx="1118122" cy="878542"/>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igura a mano libera 52"/>
          <p:cNvSpPr/>
          <p:nvPr/>
        </p:nvSpPr>
        <p:spPr>
          <a:xfrm>
            <a:off x="1996761" y="2640770"/>
            <a:ext cx="1100193" cy="58126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igura a mano libera 60"/>
          <p:cNvSpPr/>
          <p:nvPr/>
        </p:nvSpPr>
        <p:spPr>
          <a:xfrm>
            <a:off x="2013689" y="2931400"/>
            <a:ext cx="1066337" cy="29063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igura a mano libera 61"/>
          <p:cNvSpPr/>
          <p:nvPr/>
        </p:nvSpPr>
        <p:spPr>
          <a:xfrm>
            <a:off x="2030834" y="3182262"/>
            <a:ext cx="1032047" cy="4571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igura a mano libera 63"/>
          <p:cNvSpPr/>
          <p:nvPr/>
        </p:nvSpPr>
        <p:spPr>
          <a:xfrm flipV="1">
            <a:off x="1996761" y="3231791"/>
            <a:ext cx="1100193" cy="58126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igura a mano libera 64"/>
          <p:cNvSpPr/>
          <p:nvPr/>
        </p:nvSpPr>
        <p:spPr>
          <a:xfrm flipV="1">
            <a:off x="2013689" y="3231791"/>
            <a:ext cx="1066337" cy="29063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igura a mano libera 67"/>
          <p:cNvSpPr/>
          <p:nvPr/>
        </p:nvSpPr>
        <p:spPr>
          <a:xfrm flipV="1">
            <a:off x="2030834" y="3232214"/>
            <a:ext cx="1032047" cy="4571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Connettore 2 125"/>
          <p:cNvCxnSpPr/>
          <p:nvPr/>
        </p:nvCxnSpPr>
        <p:spPr>
          <a:xfrm flipV="1">
            <a:off x="496968" y="6278381"/>
            <a:ext cx="2192866" cy="3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CasellaDiTesto 146"/>
          <p:cNvSpPr txBox="1"/>
          <p:nvPr/>
        </p:nvSpPr>
        <p:spPr>
          <a:xfrm>
            <a:off x="2436238" y="5850207"/>
            <a:ext cx="253596" cy="338554"/>
          </a:xfrm>
          <a:prstGeom prst="rect">
            <a:avLst/>
          </a:prstGeom>
          <a:noFill/>
        </p:spPr>
        <p:txBody>
          <a:bodyPr wrap="none" rtlCol="0">
            <a:spAutoFit/>
          </a:bodyPr>
          <a:lstStyle/>
          <a:p>
            <a:r>
              <a:rPr lang="en-US" sz="1600" dirty="0" smtClean="0"/>
              <a:t>t</a:t>
            </a:r>
            <a:endParaRPr lang="en-US" sz="1600" dirty="0"/>
          </a:p>
        </p:txBody>
      </p:sp>
      <p:cxnSp>
        <p:nvCxnSpPr>
          <p:cNvPr id="24" name="Connettore 2 147"/>
          <p:cNvCxnSpPr/>
          <p:nvPr/>
        </p:nvCxnSpPr>
        <p:spPr>
          <a:xfrm flipV="1">
            <a:off x="496968" y="5078316"/>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7"/>
          <p:cNvSpPr>
            <a:spLocks noChangeArrowheads="1"/>
          </p:cNvSpPr>
          <p:nvPr/>
        </p:nvSpPr>
        <p:spPr bwMode="auto">
          <a:xfrm>
            <a:off x="28403" y="4739762"/>
            <a:ext cx="788391" cy="338554"/>
          </a:xfrm>
          <a:prstGeom prst="rect">
            <a:avLst/>
          </a:prstGeom>
          <a:noFill/>
          <a:ln w="28575">
            <a:noFill/>
            <a:miter lim="800000"/>
            <a:headEnd/>
            <a:tailEnd/>
          </a:ln>
        </p:spPr>
        <p:txBody>
          <a:bodyPr wrap="square">
            <a:prstTxWarp prst="textNoShape">
              <a:avLst/>
            </a:prstTxWarp>
            <a:spAutoFit/>
          </a:bodyPr>
          <a:lstStyle/>
          <a:p>
            <a:r>
              <a:rPr lang="en-US" sz="1600" noProof="1" smtClean="0">
                <a:latin typeface="Calibri" pitchFamily="34" charset="0"/>
                <a:sym typeface="Symbol"/>
              </a:rPr>
              <a:t>charge</a:t>
            </a:r>
            <a:endParaRPr sz="1600" noProof="1">
              <a:latin typeface="Calibri" pitchFamily="34" charset="0"/>
            </a:endParaRPr>
          </a:p>
        </p:txBody>
      </p:sp>
      <p:grpSp>
        <p:nvGrpSpPr>
          <p:cNvPr id="26" name="Gruppo 150"/>
          <p:cNvGrpSpPr/>
          <p:nvPr/>
        </p:nvGrpSpPr>
        <p:grpSpPr>
          <a:xfrm>
            <a:off x="475003" y="5601603"/>
            <a:ext cx="1912991" cy="60211"/>
            <a:chOff x="6389799" y="3735527"/>
            <a:chExt cx="1912991" cy="60211"/>
          </a:xfrm>
        </p:grpSpPr>
        <p:sp>
          <p:nvSpPr>
            <p:cNvPr id="27" name="Oval 33"/>
            <p:cNvSpPr>
              <a:spLocks noChangeArrowheads="1"/>
            </p:cNvSpPr>
            <p:nvPr/>
          </p:nvSpPr>
          <p:spPr bwMode="auto">
            <a:xfrm>
              <a:off x="63897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28" name="Oval 33"/>
            <p:cNvSpPr>
              <a:spLocks noChangeArrowheads="1"/>
            </p:cNvSpPr>
            <p:nvPr/>
          </p:nvSpPr>
          <p:spPr bwMode="auto">
            <a:xfrm>
              <a:off x="64922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29" name="Oval 33"/>
            <p:cNvSpPr>
              <a:spLocks noChangeArrowheads="1"/>
            </p:cNvSpPr>
            <p:nvPr/>
          </p:nvSpPr>
          <p:spPr bwMode="auto">
            <a:xfrm>
              <a:off x="65946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0" name="Oval 33"/>
            <p:cNvSpPr>
              <a:spLocks noChangeArrowheads="1"/>
            </p:cNvSpPr>
            <p:nvPr/>
          </p:nvSpPr>
          <p:spPr bwMode="auto">
            <a:xfrm>
              <a:off x="66971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1" name="Oval 33"/>
            <p:cNvSpPr>
              <a:spLocks noChangeArrowheads="1"/>
            </p:cNvSpPr>
            <p:nvPr/>
          </p:nvSpPr>
          <p:spPr bwMode="auto">
            <a:xfrm>
              <a:off x="67995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2" name="Oval 33"/>
            <p:cNvSpPr>
              <a:spLocks noChangeArrowheads="1"/>
            </p:cNvSpPr>
            <p:nvPr/>
          </p:nvSpPr>
          <p:spPr bwMode="auto">
            <a:xfrm>
              <a:off x="69020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3" name="Oval 33"/>
            <p:cNvSpPr>
              <a:spLocks noChangeArrowheads="1"/>
            </p:cNvSpPr>
            <p:nvPr/>
          </p:nvSpPr>
          <p:spPr bwMode="auto">
            <a:xfrm>
              <a:off x="70044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4" name="Oval 33"/>
            <p:cNvSpPr>
              <a:spLocks noChangeArrowheads="1"/>
            </p:cNvSpPr>
            <p:nvPr/>
          </p:nvSpPr>
          <p:spPr bwMode="auto">
            <a:xfrm>
              <a:off x="71069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5" name="Oval 33"/>
            <p:cNvSpPr>
              <a:spLocks noChangeArrowheads="1"/>
            </p:cNvSpPr>
            <p:nvPr/>
          </p:nvSpPr>
          <p:spPr bwMode="auto">
            <a:xfrm>
              <a:off x="72093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6" name="Oval 33"/>
            <p:cNvSpPr>
              <a:spLocks noChangeArrowheads="1"/>
            </p:cNvSpPr>
            <p:nvPr/>
          </p:nvSpPr>
          <p:spPr bwMode="auto">
            <a:xfrm>
              <a:off x="73118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7" name="Oval 33"/>
            <p:cNvSpPr>
              <a:spLocks noChangeArrowheads="1"/>
            </p:cNvSpPr>
            <p:nvPr/>
          </p:nvSpPr>
          <p:spPr bwMode="auto">
            <a:xfrm>
              <a:off x="74142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8" name="Oval 33"/>
            <p:cNvSpPr>
              <a:spLocks noChangeArrowheads="1"/>
            </p:cNvSpPr>
            <p:nvPr/>
          </p:nvSpPr>
          <p:spPr bwMode="auto">
            <a:xfrm>
              <a:off x="75167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39" name="Oval 33"/>
            <p:cNvSpPr>
              <a:spLocks noChangeArrowheads="1"/>
            </p:cNvSpPr>
            <p:nvPr/>
          </p:nvSpPr>
          <p:spPr bwMode="auto">
            <a:xfrm>
              <a:off x="76191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40" name="Oval 33"/>
            <p:cNvSpPr>
              <a:spLocks noChangeArrowheads="1"/>
            </p:cNvSpPr>
            <p:nvPr/>
          </p:nvSpPr>
          <p:spPr bwMode="auto">
            <a:xfrm>
              <a:off x="77216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41" name="Oval 33"/>
            <p:cNvSpPr>
              <a:spLocks noChangeArrowheads="1"/>
            </p:cNvSpPr>
            <p:nvPr/>
          </p:nvSpPr>
          <p:spPr bwMode="auto">
            <a:xfrm>
              <a:off x="78240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42" name="Oval 33"/>
            <p:cNvSpPr>
              <a:spLocks noChangeArrowheads="1"/>
            </p:cNvSpPr>
            <p:nvPr/>
          </p:nvSpPr>
          <p:spPr bwMode="auto">
            <a:xfrm>
              <a:off x="79265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43" name="Oval 33"/>
            <p:cNvSpPr>
              <a:spLocks noChangeArrowheads="1"/>
            </p:cNvSpPr>
            <p:nvPr/>
          </p:nvSpPr>
          <p:spPr bwMode="auto">
            <a:xfrm>
              <a:off x="80289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44" name="Oval 33"/>
            <p:cNvSpPr>
              <a:spLocks noChangeArrowheads="1"/>
            </p:cNvSpPr>
            <p:nvPr/>
          </p:nvSpPr>
          <p:spPr bwMode="auto">
            <a:xfrm>
              <a:off x="81314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45" name="Oval 33"/>
            <p:cNvSpPr>
              <a:spLocks noChangeArrowheads="1"/>
            </p:cNvSpPr>
            <p:nvPr/>
          </p:nvSpPr>
          <p:spPr bwMode="auto">
            <a:xfrm>
              <a:off x="8233907"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grpSp>
      <p:sp>
        <p:nvSpPr>
          <p:cNvPr id="46" name="CasellaDiTesto 33"/>
          <p:cNvSpPr txBox="1"/>
          <p:nvPr/>
        </p:nvSpPr>
        <p:spPr>
          <a:xfrm>
            <a:off x="520527" y="4397862"/>
            <a:ext cx="1669881" cy="369332"/>
          </a:xfrm>
          <a:prstGeom prst="rect">
            <a:avLst/>
          </a:prstGeom>
          <a:noFill/>
        </p:spPr>
        <p:txBody>
          <a:bodyPr wrap="none" rtlCol="0">
            <a:spAutoFit/>
          </a:bodyPr>
          <a:lstStyle/>
          <a:p>
            <a:r>
              <a:rPr lang="en-US" b="1" i="1" dirty="0" smtClean="0"/>
              <a:t>DC acceleration</a:t>
            </a:r>
            <a:endParaRPr lang="en-US" b="1" i="1" dirty="0"/>
          </a:p>
        </p:txBody>
      </p:sp>
      <p:cxnSp>
        <p:nvCxnSpPr>
          <p:cNvPr id="47" name="Connettore 2 170"/>
          <p:cNvCxnSpPr>
            <a:endCxn id="48" idx="2"/>
          </p:cNvCxnSpPr>
          <p:nvPr/>
        </p:nvCxnSpPr>
        <p:spPr>
          <a:xfrm>
            <a:off x="3348246" y="6275268"/>
            <a:ext cx="4746783" cy="386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CasellaDiTesto 171"/>
          <p:cNvSpPr txBox="1"/>
          <p:nvPr/>
        </p:nvSpPr>
        <p:spPr>
          <a:xfrm>
            <a:off x="7968231" y="5940574"/>
            <a:ext cx="253596" cy="338554"/>
          </a:xfrm>
          <a:prstGeom prst="rect">
            <a:avLst/>
          </a:prstGeom>
          <a:noFill/>
        </p:spPr>
        <p:txBody>
          <a:bodyPr wrap="none" rtlCol="0">
            <a:spAutoFit/>
          </a:bodyPr>
          <a:lstStyle/>
          <a:p>
            <a:r>
              <a:rPr lang="en-US" sz="1600" dirty="0" smtClean="0"/>
              <a:t>t</a:t>
            </a:r>
            <a:endParaRPr lang="en-US" sz="1600" dirty="0"/>
          </a:p>
        </p:txBody>
      </p:sp>
      <p:cxnSp>
        <p:nvCxnSpPr>
          <p:cNvPr id="49" name="Connettore 2 172"/>
          <p:cNvCxnSpPr/>
          <p:nvPr/>
        </p:nvCxnSpPr>
        <p:spPr>
          <a:xfrm flipV="1">
            <a:off x="3348246" y="5075171"/>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Oval 33"/>
          <p:cNvSpPr>
            <a:spLocks noChangeArrowheads="1"/>
          </p:cNvSpPr>
          <p:nvPr/>
        </p:nvSpPr>
        <p:spPr bwMode="auto">
          <a:xfrm>
            <a:off x="3321756" y="563339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1" name="Oval 33"/>
          <p:cNvSpPr>
            <a:spLocks noChangeArrowheads="1"/>
          </p:cNvSpPr>
          <p:nvPr/>
        </p:nvSpPr>
        <p:spPr bwMode="auto">
          <a:xfrm>
            <a:off x="3422297" y="566866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2" name="Oval 33"/>
          <p:cNvSpPr>
            <a:spLocks noChangeArrowheads="1"/>
          </p:cNvSpPr>
          <p:nvPr/>
        </p:nvSpPr>
        <p:spPr bwMode="auto">
          <a:xfrm>
            <a:off x="3522838" y="5777442"/>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3" name="Oval 33"/>
          <p:cNvSpPr>
            <a:spLocks noChangeArrowheads="1"/>
          </p:cNvSpPr>
          <p:nvPr/>
        </p:nvSpPr>
        <p:spPr bwMode="auto">
          <a:xfrm>
            <a:off x="3113857" y="5772180"/>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4" name="Oval 33"/>
          <p:cNvSpPr>
            <a:spLocks noChangeArrowheads="1"/>
          </p:cNvSpPr>
          <p:nvPr/>
        </p:nvSpPr>
        <p:spPr bwMode="auto">
          <a:xfrm>
            <a:off x="3214398" y="567836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5" name="Oval 33"/>
          <p:cNvSpPr>
            <a:spLocks noChangeArrowheads="1"/>
          </p:cNvSpPr>
          <p:nvPr/>
        </p:nvSpPr>
        <p:spPr bwMode="auto">
          <a:xfrm>
            <a:off x="5138310" y="5633061"/>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6" name="Oval 33"/>
          <p:cNvSpPr>
            <a:spLocks noChangeArrowheads="1"/>
          </p:cNvSpPr>
          <p:nvPr/>
        </p:nvSpPr>
        <p:spPr bwMode="auto">
          <a:xfrm>
            <a:off x="5238851" y="566832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7" name="Oval 33"/>
          <p:cNvSpPr>
            <a:spLocks noChangeArrowheads="1"/>
          </p:cNvSpPr>
          <p:nvPr/>
        </p:nvSpPr>
        <p:spPr bwMode="auto">
          <a:xfrm>
            <a:off x="5339392" y="5777106"/>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8" name="Oval 33"/>
          <p:cNvSpPr>
            <a:spLocks noChangeArrowheads="1"/>
          </p:cNvSpPr>
          <p:nvPr/>
        </p:nvSpPr>
        <p:spPr bwMode="auto">
          <a:xfrm>
            <a:off x="4930411" y="577184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9" name="Oval 33"/>
          <p:cNvSpPr>
            <a:spLocks noChangeArrowheads="1"/>
          </p:cNvSpPr>
          <p:nvPr/>
        </p:nvSpPr>
        <p:spPr bwMode="auto">
          <a:xfrm>
            <a:off x="5030952" y="567802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0" name="Oval 33"/>
          <p:cNvSpPr>
            <a:spLocks noChangeArrowheads="1"/>
          </p:cNvSpPr>
          <p:nvPr/>
        </p:nvSpPr>
        <p:spPr bwMode="auto">
          <a:xfrm>
            <a:off x="6992665" y="5633060"/>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1" name="Oval 33"/>
          <p:cNvSpPr>
            <a:spLocks noChangeArrowheads="1"/>
          </p:cNvSpPr>
          <p:nvPr/>
        </p:nvSpPr>
        <p:spPr bwMode="auto">
          <a:xfrm>
            <a:off x="7093206" y="566832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2" name="Oval 33"/>
          <p:cNvSpPr>
            <a:spLocks noChangeArrowheads="1"/>
          </p:cNvSpPr>
          <p:nvPr/>
        </p:nvSpPr>
        <p:spPr bwMode="auto">
          <a:xfrm>
            <a:off x="7193747" y="577710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3" name="Oval 33"/>
          <p:cNvSpPr>
            <a:spLocks noChangeArrowheads="1"/>
          </p:cNvSpPr>
          <p:nvPr/>
        </p:nvSpPr>
        <p:spPr bwMode="auto">
          <a:xfrm>
            <a:off x="6784766" y="5771843"/>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4" name="Oval 33"/>
          <p:cNvSpPr>
            <a:spLocks noChangeArrowheads="1"/>
          </p:cNvSpPr>
          <p:nvPr/>
        </p:nvSpPr>
        <p:spPr bwMode="auto">
          <a:xfrm>
            <a:off x="6885307" y="56780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cxnSp>
        <p:nvCxnSpPr>
          <p:cNvPr id="65" name="Connettore 1 38"/>
          <p:cNvCxnSpPr/>
          <p:nvPr/>
        </p:nvCxnSpPr>
        <p:spPr>
          <a:xfrm>
            <a:off x="496968" y="5736550"/>
            <a:ext cx="1891026" cy="33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Figura a mano libera 245"/>
          <p:cNvSpPr/>
          <p:nvPr/>
        </p:nvSpPr>
        <p:spPr>
          <a:xfrm>
            <a:off x="3071754" y="5735059"/>
            <a:ext cx="551110" cy="53834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7"/>
          <p:cNvSpPr>
            <a:spLocks noChangeArrowheads="1"/>
          </p:cNvSpPr>
          <p:nvPr/>
        </p:nvSpPr>
        <p:spPr bwMode="auto">
          <a:xfrm>
            <a:off x="2743521" y="4769696"/>
            <a:ext cx="788391" cy="338554"/>
          </a:xfrm>
          <a:prstGeom prst="rect">
            <a:avLst/>
          </a:prstGeom>
          <a:noFill/>
          <a:ln w="28575">
            <a:noFill/>
            <a:miter lim="800000"/>
            <a:headEnd/>
            <a:tailEnd/>
          </a:ln>
        </p:spPr>
        <p:txBody>
          <a:bodyPr wrap="square">
            <a:prstTxWarp prst="textNoShape">
              <a:avLst/>
            </a:prstTxWarp>
            <a:spAutoFit/>
          </a:bodyPr>
          <a:lstStyle/>
          <a:p>
            <a:r>
              <a:rPr lang="en-US" sz="1600" noProof="1" smtClean="0">
                <a:latin typeface="Calibri" pitchFamily="34" charset="0"/>
                <a:sym typeface="Symbol"/>
              </a:rPr>
              <a:t>charge</a:t>
            </a:r>
            <a:endParaRPr sz="1600" noProof="1">
              <a:latin typeface="Calibri" pitchFamily="34" charset="0"/>
            </a:endParaRPr>
          </a:p>
        </p:txBody>
      </p:sp>
      <p:sp>
        <p:nvSpPr>
          <p:cNvPr id="68" name="Figura a mano libera 247"/>
          <p:cNvSpPr/>
          <p:nvPr/>
        </p:nvSpPr>
        <p:spPr>
          <a:xfrm>
            <a:off x="4890327" y="5738849"/>
            <a:ext cx="551110" cy="53834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igura a mano libera 248"/>
          <p:cNvSpPr/>
          <p:nvPr/>
        </p:nvSpPr>
        <p:spPr>
          <a:xfrm>
            <a:off x="6748303" y="5742256"/>
            <a:ext cx="551110" cy="53834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CasellaDiTesto 249"/>
          <p:cNvSpPr txBox="1"/>
          <p:nvPr/>
        </p:nvSpPr>
        <p:spPr>
          <a:xfrm>
            <a:off x="4452409" y="4397862"/>
            <a:ext cx="1637821" cy="369332"/>
          </a:xfrm>
          <a:prstGeom prst="rect">
            <a:avLst/>
          </a:prstGeom>
          <a:noFill/>
        </p:spPr>
        <p:txBody>
          <a:bodyPr wrap="none" rtlCol="0">
            <a:spAutoFit/>
          </a:bodyPr>
          <a:lstStyle/>
          <a:p>
            <a:r>
              <a:rPr lang="en-US" b="1" i="1" dirty="0" smtClean="0"/>
              <a:t>RF acceleration</a:t>
            </a:r>
            <a:endParaRPr lang="en-US" b="1" i="1" dirty="0"/>
          </a:p>
        </p:txBody>
      </p:sp>
      <p:sp>
        <p:nvSpPr>
          <p:cNvPr id="71" name="CasellaDiTesto 40"/>
          <p:cNvSpPr txBox="1"/>
          <p:nvPr/>
        </p:nvSpPr>
        <p:spPr>
          <a:xfrm>
            <a:off x="4048730" y="4856421"/>
            <a:ext cx="4824896" cy="523220"/>
          </a:xfrm>
          <a:prstGeom prst="rect">
            <a:avLst/>
          </a:prstGeom>
          <a:noFill/>
        </p:spPr>
        <p:txBody>
          <a:bodyPr wrap="square" rtlCol="0">
            <a:spAutoFit/>
          </a:bodyPr>
          <a:lstStyle/>
          <a:p>
            <a:r>
              <a:rPr lang="en-US" sz="1600" b="1" dirty="0" smtClean="0"/>
              <a:t>Bunched beam </a:t>
            </a:r>
            <a:r>
              <a:rPr lang="en-US" sz="1200" dirty="0" smtClean="0"/>
              <a:t>(</a:t>
            </a:r>
            <a:r>
              <a:rPr lang="en-US" altLang="en-US" sz="1200" dirty="0"/>
              <a:t>in order to be synchronous with the external AC field, particles have to be gathered in non-uniform temporal </a:t>
            </a:r>
            <a:r>
              <a:rPr lang="en-US" altLang="en-US" sz="1200" dirty="0" smtClean="0"/>
              <a:t>structure</a:t>
            </a:r>
            <a:r>
              <a:rPr lang="en-US" sz="1200" dirty="0" smtClean="0"/>
              <a:t>)</a:t>
            </a:r>
            <a:endParaRPr lang="en-US" sz="1200" dirty="0"/>
          </a:p>
        </p:txBody>
      </p:sp>
      <p:cxnSp>
        <p:nvCxnSpPr>
          <p:cNvPr id="72" name="Connettore 2 49"/>
          <p:cNvCxnSpPr/>
          <p:nvPr/>
        </p:nvCxnSpPr>
        <p:spPr>
          <a:xfrm flipH="1">
            <a:off x="3645323" y="5379641"/>
            <a:ext cx="1245004" cy="2537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3" name="Connettore 2 250"/>
          <p:cNvCxnSpPr>
            <a:endCxn id="59" idx="0"/>
          </p:cNvCxnSpPr>
          <p:nvPr/>
        </p:nvCxnSpPr>
        <p:spPr>
          <a:xfrm>
            <a:off x="4890327" y="5379641"/>
            <a:ext cx="175067" cy="2983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4" name="Connettore 2 251"/>
          <p:cNvCxnSpPr/>
          <p:nvPr/>
        </p:nvCxnSpPr>
        <p:spPr>
          <a:xfrm>
            <a:off x="4890327" y="5379641"/>
            <a:ext cx="1994980" cy="2236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5" name="Connettore 2 3"/>
          <p:cNvCxnSpPr/>
          <p:nvPr/>
        </p:nvCxnSpPr>
        <p:spPr>
          <a:xfrm>
            <a:off x="3356197" y="6109851"/>
            <a:ext cx="1809685"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CasellaDiTesto 4"/>
          <p:cNvSpPr txBox="1"/>
          <p:nvPr/>
        </p:nvSpPr>
        <p:spPr>
          <a:xfrm>
            <a:off x="3779890" y="5790861"/>
            <a:ext cx="1082348" cy="369332"/>
          </a:xfrm>
          <a:prstGeom prst="rect">
            <a:avLst/>
          </a:prstGeom>
          <a:noFill/>
        </p:spPr>
        <p:txBody>
          <a:bodyPr wrap="none" rtlCol="0">
            <a:spAutoFit/>
          </a:bodyPr>
          <a:lstStyle/>
          <a:p>
            <a:r>
              <a:rPr lang="en-US" dirty="0" smtClean="0"/>
              <a:t>RF period</a:t>
            </a:r>
            <a:endParaRPr lang="en-US" dirty="0"/>
          </a:p>
        </p:txBody>
      </p:sp>
      <p:cxnSp>
        <p:nvCxnSpPr>
          <p:cNvPr id="78" name="Connettore 2 68"/>
          <p:cNvCxnSpPr/>
          <p:nvPr/>
        </p:nvCxnSpPr>
        <p:spPr>
          <a:xfrm flipV="1">
            <a:off x="6404287" y="3282197"/>
            <a:ext cx="2192866" cy="3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CasellaDiTesto 69"/>
          <p:cNvSpPr txBox="1"/>
          <p:nvPr/>
        </p:nvSpPr>
        <p:spPr>
          <a:xfrm>
            <a:off x="8343557" y="2895510"/>
            <a:ext cx="389850" cy="338554"/>
          </a:xfrm>
          <a:prstGeom prst="rect">
            <a:avLst/>
          </a:prstGeom>
          <a:noFill/>
        </p:spPr>
        <p:txBody>
          <a:bodyPr wrap="none" rtlCol="0">
            <a:spAutoFit/>
          </a:bodyPr>
          <a:lstStyle/>
          <a:p>
            <a:r>
              <a:rPr lang="en-US" sz="1600" dirty="0" err="1" smtClean="0"/>
              <a:t>t</a:t>
            </a:r>
            <a:r>
              <a:rPr lang="en-US" sz="1600" baseline="-25000" dirty="0" err="1" smtClean="0"/>
              <a:t>inj</a:t>
            </a:r>
            <a:endParaRPr lang="en-US" sz="1600" baseline="-25000" dirty="0"/>
          </a:p>
        </p:txBody>
      </p:sp>
      <p:cxnSp>
        <p:nvCxnSpPr>
          <p:cNvPr id="80" name="Connettore 2 70"/>
          <p:cNvCxnSpPr/>
          <p:nvPr/>
        </p:nvCxnSpPr>
        <p:spPr>
          <a:xfrm flipV="1">
            <a:off x="6404287" y="2082132"/>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Rectangle 7"/>
          <p:cNvSpPr>
            <a:spLocks noChangeArrowheads="1"/>
          </p:cNvSpPr>
          <p:nvPr/>
        </p:nvSpPr>
        <p:spPr bwMode="auto">
          <a:xfrm>
            <a:off x="5970164" y="1979655"/>
            <a:ext cx="510087" cy="338554"/>
          </a:xfrm>
          <a:prstGeom prst="rect">
            <a:avLst/>
          </a:prstGeom>
          <a:noFill/>
          <a:ln w="28575">
            <a:noFill/>
            <a:miter lim="800000"/>
            <a:headEnd/>
            <a:tailEnd/>
          </a:ln>
        </p:spPr>
        <p:txBody>
          <a:bodyPr wrap="square">
            <a:prstTxWarp prst="textNoShape">
              <a:avLst/>
            </a:prstTxWarp>
            <a:spAutoFit/>
          </a:bodyPr>
          <a:lstStyle/>
          <a:p>
            <a:r>
              <a:rPr lang="en-US" sz="1600" noProof="1" smtClean="0">
                <a:latin typeface="Calibri" pitchFamily="34" charset="0"/>
                <a:sym typeface="Symbol"/>
              </a:rPr>
              <a:t>E</a:t>
            </a:r>
            <a:endParaRPr sz="1600" noProof="1">
              <a:latin typeface="Calibri" pitchFamily="34" charset="0"/>
            </a:endParaRPr>
          </a:p>
        </p:txBody>
      </p:sp>
      <p:sp>
        <p:nvSpPr>
          <p:cNvPr id="82" name="Figura a mano libera 21"/>
          <p:cNvSpPr/>
          <p:nvPr/>
        </p:nvSpPr>
        <p:spPr>
          <a:xfrm>
            <a:off x="6400800" y="2664084"/>
            <a:ext cx="1821180" cy="1268736"/>
          </a:xfrm>
          <a:custGeom>
            <a:avLst/>
            <a:gdLst>
              <a:gd name="connsiteX0" fmla="*/ 0 w 1821180"/>
              <a:gd name="connsiteY0" fmla="*/ 0 h 1268742"/>
              <a:gd name="connsiteX1" fmla="*/ 922020 w 1821180"/>
              <a:gd name="connsiteY1" fmla="*/ 1268730 h 1268742"/>
              <a:gd name="connsiteX2" fmla="*/ 1821180 w 1821180"/>
              <a:gd name="connsiteY2" fmla="*/ 19050 h 1268742"/>
              <a:gd name="connsiteX0" fmla="*/ 0 w 1821180"/>
              <a:gd name="connsiteY0" fmla="*/ 0 h 1268742"/>
              <a:gd name="connsiteX1" fmla="*/ 922020 w 1821180"/>
              <a:gd name="connsiteY1" fmla="*/ 1268730 h 1268742"/>
              <a:gd name="connsiteX2" fmla="*/ 1821180 w 1821180"/>
              <a:gd name="connsiteY2" fmla="*/ 19050 h 1268742"/>
              <a:gd name="connsiteX0" fmla="*/ 0 w 1821180"/>
              <a:gd name="connsiteY0" fmla="*/ 0 h 1268735"/>
              <a:gd name="connsiteX1" fmla="*/ 922020 w 1821180"/>
              <a:gd name="connsiteY1" fmla="*/ 1268730 h 1268735"/>
              <a:gd name="connsiteX2" fmla="*/ 1821180 w 1821180"/>
              <a:gd name="connsiteY2" fmla="*/ 19050 h 1268735"/>
              <a:gd name="connsiteX0" fmla="*/ 0 w 1821180"/>
              <a:gd name="connsiteY0" fmla="*/ 0 h 1268735"/>
              <a:gd name="connsiteX1" fmla="*/ 922020 w 1821180"/>
              <a:gd name="connsiteY1" fmla="*/ 1268730 h 1268735"/>
              <a:gd name="connsiteX2" fmla="*/ 1821180 w 1821180"/>
              <a:gd name="connsiteY2" fmla="*/ 19050 h 1268735"/>
              <a:gd name="connsiteX0" fmla="*/ 0 w 1821180"/>
              <a:gd name="connsiteY0" fmla="*/ 0 h 1268736"/>
              <a:gd name="connsiteX1" fmla="*/ 922020 w 1821180"/>
              <a:gd name="connsiteY1" fmla="*/ 1268730 h 1268736"/>
              <a:gd name="connsiteX2" fmla="*/ 1821180 w 1821180"/>
              <a:gd name="connsiteY2" fmla="*/ 19050 h 1268736"/>
            </a:gdLst>
            <a:ahLst/>
            <a:cxnLst>
              <a:cxn ang="0">
                <a:pos x="connsiteX0" y="connsiteY0"/>
              </a:cxn>
              <a:cxn ang="0">
                <a:pos x="connsiteX1" y="connsiteY1"/>
              </a:cxn>
              <a:cxn ang="0">
                <a:pos x="connsiteX2" y="connsiteY2"/>
              </a:cxn>
            </a:cxnLst>
            <a:rect l="l" t="t" r="r" b="b"/>
            <a:pathLst>
              <a:path w="1821180" h="1268736">
                <a:moveTo>
                  <a:pt x="0" y="0"/>
                </a:moveTo>
                <a:cubicBezTo>
                  <a:pt x="351155" y="317"/>
                  <a:pt x="618490" y="1265555"/>
                  <a:pt x="922020" y="1268730"/>
                </a:cubicBezTo>
                <a:cubicBezTo>
                  <a:pt x="1225550" y="1271905"/>
                  <a:pt x="1420495" y="20637"/>
                  <a:pt x="1821180" y="1905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3" name="Gruppo 105"/>
          <p:cNvGrpSpPr/>
          <p:nvPr/>
        </p:nvGrpSpPr>
        <p:grpSpPr>
          <a:xfrm>
            <a:off x="6389799" y="3252551"/>
            <a:ext cx="1912991" cy="60211"/>
            <a:chOff x="6389799" y="3735527"/>
            <a:chExt cx="1912991" cy="60211"/>
          </a:xfrm>
        </p:grpSpPr>
        <p:sp>
          <p:nvSpPr>
            <p:cNvPr id="84" name="Oval 33"/>
            <p:cNvSpPr>
              <a:spLocks noChangeArrowheads="1"/>
            </p:cNvSpPr>
            <p:nvPr/>
          </p:nvSpPr>
          <p:spPr bwMode="auto">
            <a:xfrm>
              <a:off x="63897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5" name="Oval 33"/>
            <p:cNvSpPr>
              <a:spLocks noChangeArrowheads="1"/>
            </p:cNvSpPr>
            <p:nvPr/>
          </p:nvSpPr>
          <p:spPr bwMode="auto">
            <a:xfrm>
              <a:off x="64922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6" name="Oval 33"/>
            <p:cNvSpPr>
              <a:spLocks noChangeArrowheads="1"/>
            </p:cNvSpPr>
            <p:nvPr/>
          </p:nvSpPr>
          <p:spPr bwMode="auto">
            <a:xfrm>
              <a:off x="65946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7" name="Oval 33"/>
            <p:cNvSpPr>
              <a:spLocks noChangeArrowheads="1"/>
            </p:cNvSpPr>
            <p:nvPr/>
          </p:nvSpPr>
          <p:spPr bwMode="auto">
            <a:xfrm>
              <a:off x="66971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8" name="Oval 33"/>
            <p:cNvSpPr>
              <a:spLocks noChangeArrowheads="1"/>
            </p:cNvSpPr>
            <p:nvPr/>
          </p:nvSpPr>
          <p:spPr bwMode="auto">
            <a:xfrm>
              <a:off x="67995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9" name="Oval 33"/>
            <p:cNvSpPr>
              <a:spLocks noChangeArrowheads="1"/>
            </p:cNvSpPr>
            <p:nvPr/>
          </p:nvSpPr>
          <p:spPr bwMode="auto">
            <a:xfrm>
              <a:off x="69020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0" name="Oval 33"/>
            <p:cNvSpPr>
              <a:spLocks noChangeArrowheads="1"/>
            </p:cNvSpPr>
            <p:nvPr/>
          </p:nvSpPr>
          <p:spPr bwMode="auto">
            <a:xfrm>
              <a:off x="70044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1" name="Oval 33"/>
            <p:cNvSpPr>
              <a:spLocks noChangeArrowheads="1"/>
            </p:cNvSpPr>
            <p:nvPr/>
          </p:nvSpPr>
          <p:spPr bwMode="auto">
            <a:xfrm>
              <a:off x="71069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2" name="Oval 33"/>
            <p:cNvSpPr>
              <a:spLocks noChangeArrowheads="1"/>
            </p:cNvSpPr>
            <p:nvPr/>
          </p:nvSpPr>
          <p:spPr bwMode="auto">
            <a:xfrm>
              <a:off x="72093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3" name="Oval 33"/>
            <p:cNvSpPr>
              <a:spLocks noChangeArrowheads="1"/>
            </p:cNvSpPr>
            <p:nvPr/>
          </p:nvSpPr>
          <p:spPr bwMode="auto">
            <a:xfrm>
              <a:off x="73118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4" name="Oval 33"/>
            <p:cNvSpPr>
              <a:spLocks noChangeArrowheads="1"/>
            </p:cNvSpPr>
            <p:nvPr/>
          </p:nvSpPr>
          <p:spPr bwMode="auto">
            <a:xfrm>
              <a:off x="74142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5" name="Oval 33"/>
            <p:cNvSpPr>
              <a:spLocks noChangeArrowheads="1"/>
            </p:cNvSpPr>
            <p:nvPr/>
          </p:nvSpPr>
          <p:spPr bwMode="auto">
            <a:xfrm>
              <a:off x="75167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6" name="Oval 33"/>
            <p:cNvSpPr>
              <a:spLocks noChangeArrowheads="1"/>
            </p:cNvSpPr>
            <p:nvPr/>
          </p:nvSpPr>
          <p:spPr bwMode="auto">
            <a:xfrm>
              <a:off x="76191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7" name="Oval 33"/>
            <p:cNvSpPr>
              <a:spLocks noChangeArrowheads="1"/>
            </p:cNvSpPr>
            <p:nvPr/>
          </p:nvSpPr>
          <p:spPr bwMode="auto">
            <a:xfrm>
              <a:off x="77216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8" name="Oval 33"/>
            <p:cNvSpPr>
              <a:spLocks noChangeArrowheads="1"/>
            </p:cNvSpPr>
            <p:nvPr/>
          </p:nvSpPr>
          <p:spPr bwMode="auto">
            <a:xfrm>
              <a:off x="78240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99" name="Oval 33"/>
            <p:cNvSpPr>
              <a:spLocks noChangeArrowheads="1"/>
            </p:cNvSpPr>
            <p:nvPr/>
          </p:nvSpPr>
          <p:spPr bwMode="auto">
            <a:xfrm>
              <a:off x="79265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0" name="Oval 33"/>
            <p:cNvSpPr>
              <a:spLocks noChangeArrowheads="1"/>
            </p:cNvSpPr>
            <p:nvPr/>
          </p:nvSpPr>
          <p:spPr bwMode="auto">
            <a:xfrm>
              <a:off x="80289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1" name="Oval 33"/>
            <p:cNvSpPr>
              <a:spLocks noChangeArrowheads="1"/>
            </p:cNvSpPr>
            <p:nvPr/>
          </p:nvSpPr>
          <p:spPr bwMode="auto">
            <a:xfrm>
              <a:off x="81314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2" name="Oval 33"/>
            <p:cNvSpPr>
              <a:spLocks noChangeArrowheads="1"/>
            </p:cNvSpPr>
            <p:nvPr/>
          </p:nvSpPr>
          <p:spPr bwMode="auto">
            <a:xfrm>
              <a:off x="8233907"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grpSp>
      <p:grpSp>
        <p:nvGrpSpPr>
          <p:cNvPr id="103" name="Gruppo 23"/>
          <p:cNvGrpSpPr/>
          <p:nvPr/>
        </p:nvGrpSpPr>
        <p:grpSpPr>
          <a:xfrm>
            <a:off x="6377797" y="2640358"/>
            <a:ext cx="1878624" cy="1321723"/>
            <a:chOff x="6377797" y="3123334"/>
            <a:chExt cx="1878624" cy="1321723"/>
          </a:xfrm>
        </p:grpSpPr>
        <p:sp>
          <p:nvSpPr>
            <p:cNvPr id="104" name="Oval 33"/>
            <p:cNvSpPr>
              <a:spLocks noChangeArrowheads="1"/>
            </p:cNvSpPr>
            <p:nvPr/>
          </p:nvSpPr>
          <p:spPr bwMode="auto">
            <a:xfrm>
              <a:off x="6377797" y="312333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5" name="Oval 33"/>
            <p:cNvSpPr>
              <a:spLocks noChangeArrowheads="1"/>
            </p:cNvSpPr>
            <p:nvPr/>
          </p:nvSpPr>
          <p:spPr bwMode="auto">
            <a:xfrm>
              <a:off x="6478338" y="3158602"/>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6" name="Oval 33"/>
            <p:cNvSpPr>
              <a:spLocks noChangeArrowheads="1"/>
            </p:cNvSpPr>
            <p:nvPr/>
          </p:nvSpPr>
          <p:spPr bwMode="auto">
            <a:xfrm>
              <a:off x="6578879" y="326737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7" name="Oval 33"/>
            <p:cNvSpPr>
              <a:spLocks noChangeArrowheads="1"/>
            </p:cNvSpPr>
            <p:nvPr/>
          </p:nvSpPr>
          <p:spPr bwMode="auto">
            <a:xfrm>
              <a:off x="6679420" y="341262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8" name="Oval 33"/>
            <p:cNvSpPr>
              <a:spLocks noChangeArrowheads="1"/>
            </p:cNvSpPr>
            <p:nvPr/>
          </p:nvSpPr>
          <p:spPr bwMode="auto">
            <a:xfrm>
              <a:off x="6776151" y="3605860"/>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9" name="Oval 33"/>
            <p:cNvSpPr>
              <a:spLocks noChangeArrowheads="1"/>
            </p:cNvSpPr>
            <p:nvPr/>
          </p:nvSpPr>
          <p:spPr bwMode="auto">
            <a:xfrm>
              <a:off x="6880502" y="3810892"/>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0" name="Oval 33"/>
            <p:cNvSpPr>
              <a:spLocks noChangeArrowheads="1"/>
            </p:cNvSpPr>
            <p:nvPr/>
          </p:nvSpPr>
          <p:spPr bwMode="auto">
            <a:xfrm>
              <a:off x="6981043" y="402611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1" name="Oval 33"/>
            <p:cNvSpPr>
              <a:spLocks noChangeArrowheads="1"/>
            </p:cNvSpPr>
            <p:nvPr/>
          </p:nvSpPr>
          <p:spPr bwMode="auto">
            <a:xfrm>
              <a:off x="7081584" y="420175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2" name="Oval 33"/>
            <p:cNvSpPr>
              <a:spLocks noChangeArrowheads="1"/>
            </p:cNvSpPr>
            <p:nvPr/>
          </p:nvSpPr>
          <p:spPr bwMode="auto">
            <a:xfrm>
              <a:off x="7182125" y="433198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3" name="Oval 33"/>
            <p:cNvSpPr>
              <a:spLocks noChangeArrowheads="1"/>
            </p:cNvSpPr>
            <p:nvPr/>
          </p:nvSpPr>
          <p:spPr bwMode="auto">
            <a:xfrm>
              <a:off x="7282666" y="438653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4" name="Oval 33"/>
            <p:cNvSpPr>
              <a:spLocks noChangeArrowheads="1"/>
            </p:cNvSpPr>
            <p:nvPr/>
          </p:nvSpPr>
          <p:spPr bwMode="auto">
            <a:xfrm>
              <a:off x="7383207" y="4346010"/>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5" name="Oval 33"/>
            <p:cNvSpPr>
              <a:spLocks noChangeArrowheads="1"/>
            </p:cNvSpPr>
            <p:nvPr/>
          </p:nvSpPr>
          <p:spPr bwMode="auto">
            <a:xfrm>
              <a:off x="7483748" y="42412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6" name="Oval 33"/>
            <p:cNvSpPr>
              <a:spLocks noChangeArrowheads="1"/>
            </p:cNvSpPr>
            <p:nvPr/>
          </p:nvSpPr>
          <p:spPr bwMode="auto">
            <a:xfrm>
              <a:off x="7584289" y="402699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7" name="Oval 33"/>
            <p:cNvSpPr>
              <a:spLocks noChangeArrowheads="1"/>
            </p:cNvSpPr>
            <p:nvPr/>
          </p:nvSpPr>
          <p:spPr bwMode="auto">
            <a:xfrm>
              <a:off x="7684830" y="382310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8" name="Oval 33"/>
            <p:cNvSpPr>
              <a:spLocks noChangeArrowheads="1"/>
            </p:cNvSpPr>
            <p:nvPr/>
          </p:nvSpPr>
          <p:spPr bwMode="auto">
            <a:xfrm>
              <a:off x="7785371" y="358314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9" name="Oval 33"/>
            <p:cNvSpPr>
              <a:spLocks noChangeArrowheads="1"/>
            </p:cNvSpPr>
            <p:nvPr/>
          </p:nvSpPr>
          <p:spPr bwMode="auto">
            <a:xfrm>
              <a:off x="7885912" y="340291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0" name="Oval 33"/>
            <p:cNvSpPr>
              <a:spLocks noChangeArrowheads="1"/>
            </p:cNvSpPr>
            <p:nvPr/>
          </p:nvSpPr>
          <p:spPr bwMode="auto">
            <a:xfrm>
              <a:off x="7986453" y="3253943"/>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1" name="Oval 33"/>
            <p:cNvSpPr>
              <a:spLocks noChangeArrowheads="1"/>
            </p:cNvSpPr>
            <p:nvPr/>
          </p:nvSpPr>
          <p:spPr bwMode="auto">
            <a:xfrm>
              <a:off x="8086994" y="31601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2" name="Oval 33"/>
            <p:cNvSpPr>
              <a:spLocks noChangeArrowheads="1"/>
            </p:cNvSpPr>
            <p:nvPr/>
          </p:nvSpPr>
          <p:spPr bwMode="auto">
            <a:xfrm>
              <a:off x="8187538" y="313589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grpSp>
      <p:sp>
        <p:nvSpPr>
          <p:cNvPr id="123" name="Ovale 25"/>
          <p:cNvSpPr/>
          <p:nvPr/>
        </p:nvSpPr>
        <p:spPr>
          <a:xfrm>
            <a:off x="6225207" y="2532598"/>
            <a:ext cx="471942" cy="3214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e 145"/>
          <p:cNvSpPr/>
          <p:nvPr/>
        </p:nvSpPr>
        <p:spPr>
          <a:xfrm>
            <a:off x="7931858" y="2530040"/>
            <a:ext cx="471942" cy="3214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asellaDiTesto 26"/>
          <p:cNvSpPr txBox="1"/>
          <p:nvPr/>
        </p:nvSpPr>
        <p:spPr>
          <a:xfrm>
            <a:off x="6930049" y="1549038"/>
            <a:ext cx="1848409" cy="523220"/>
          </a:xfrm>
          <a:prstGeom prst="rect">
            <a:avLst/>
          </a:prstGeom>
          <a:noFill/>
        </p:spPr>
        <p:txBody>
          <a:bodyPr wrap="square" rtlCol="0">
            <a:spAutoFit/>
          </a:bodyPr>
          <a:lstStyle/>
          <a:p>
            <a:pPr algn="just"/>
            <a:r>
              <a:rPr lang="en-US" sz="1400" dirty="0" smtClean="0"/>
              <a:t>Only these particles are accelerated</a:t>
            </a:r>
            <a:endParaRPr lang="en-US" sz="1400" dirty="0"/>
          </a:p>
        </p:txBody>
      </p:sp>
      <p:cxnSp>
        <p:nvCxnSpPr>
          <p:cNvPr id="126" name="Connettore 2 5"/>
          <p:cNvCxnSpPr>
            <a:stCxn id="125" idx="2"/>
            <a:endCxn id="123" idx="7"/>
          </p:cNvCxnSpPr>
          <p:nvPr/>
        </p:nvCxnSpPr>
        <p:spPr>
          <a:xfrm flipH="1">
            <a:off x="6628035" y="2072258"/>
            <a:ext cx="1226219" cy="50741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7" name="Connettore 2 10"/>
          <p:cNvCxnSpPr>
            <a:stCxn id="125" idx="2"/>
            <a:endCxn id="124" idx="0"/>
          </p:cNvCxnSpPr>
          <p:nvPr/>
        </p:nvCxnSpPr>
        <p:spPr>
          <a:xfrm>
            <a:off x="7854254" y="2072258"/>
            <a:ext cx="313575" cy="45778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8" name="Ovale 96"/>
          <p:cNvSpPr/>
          <p:nvPr/>
        </p:nvSpPr>
        <p:spPr>
          <a:xfrm>
            <a:off x="6505564" y="2868432"/>
            <a:ext cx="1681974" cy="118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Connettore 2 13"/>
          <p:cNvCxnSpPr/>
          <p:nvPr/>
        </p:nvCxnSpPr>
        <p:spPr>
          <a:xfrm flipH="1" flipV="1">
            <a:off x="7941219" y="3879053"/>
            <a:ext cx="292688" cy="3341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6" name="Neutrons"/>
          <p:cNvSpPr txBox="1"/>
          <p:nvPr/>
        </p:nvSpPr>
        <p:spPr>
          <a:xfrm>
            <a:off x="42805" y="6634652"/>
            <a:ext cx="3784339" cy="207990"/>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000" b="1" dirty="0" smtClean="0">
                <a:solidFill>
                  <a:srgbClr val="000000"/>
                </a:solidFill>
                <a:latin typeface="Calibri"/>
              </a:rPr>
              <a:t>Picked from David </a:t>
            </a:r>
            <a:r>
              <a:rPr lang="en-US" sz="1000" b="1" dirty="0" err="1" smtClean="0">
                <a:solidFill>
                  <a:srgbClr val="000000"/>
                </a:solidFill>
                <a:latin typeface="Calibri"/>
              </a:rPr>
              <a:t>Alesini</a:t>
            </a:r>
            <a:r>
              <a:rPr lang="en-US" sz="1000" b="1" dirty="0" smtClean="0">
                <a:solidFill>
                  <a:srgbClr val="000000"/>
                </a:solidFill>
                <a:latin typeface="Calibri"/>
              </a:rPr>
              <a:t> slides-Accelerator Physics CAS 2018</a:t>
            </a:r>
          </a:p>
        </p:txBody>
      </p:sp>
      <p:sp>
        <p:nvSpPr>
          <p:cNvPr id="137" name="Title 1"/>
          <p:cNvSpPr>
            <a:spLocks noGrp="1"/>
          </p:cNvSpPr>
          <p:nvPr>
            <p:ph type="title"/>
          </p:nvPr>
        </p:nvSpPr>
        <p:spPr>
          <a:xfrm>
            <a:off x="1424770" y="145677"/>
            <a:ext cx="6195230" cy="1143000"/>
          </a:xfrm>
        </p:spPr>
        <p:txBody>
          <a:bodyPr/>
          <a:lstStyle/>
          <a:p>
            <a:r>
              <a:rPr lang="en-US" dirty="0" smtClean="0"/>
              <a:t>RF Bunching</a:t>
            </a:r>
            <a:endParaRPr lang="en-US" dirty="0"/>
          </a:p>
        </p:txBody>
      </p:sp>
      <p:sp>
        <p:nvSpPr>
          <p:cNvPr id="138" name="CasellaDiTesto 97"/>
          <p:cNvSpPr txBox="1"/>
          <p:nvPr/>
        </p:nvSpPr>
        <p:spPr>
          <a:xfrm>
            <a:off x="6594699" y="4205684"/>
            <a:ext cx="2631221" cy="738664"/>
          </a:xfrm>
          <a:prstGeom prst="rect">
            <a:avLst/>
          </a:prstGeom>
          <a:noFill/>
        </p:spPr>
        <p:txBody>
          <a:bodyPr wrap="square" rtlCol="0">
            <a:spAutoFit/>
          </a:bodyPr>
          <a:lstStyle/>
          <a:p>
            <a:pPr algn="just"/>
            <a:r>
              <a:rPr lang="en-US" sz="1400" dirty="0" smtClean="0"/>
              <a:t>These particles are not accelerated and basically are lost during the acceleration process</a:t>
            </a:r>
            <a:endParaRPr lang="en-US" sz="1400" dirty="0"/>
          </a:p>
        </p:txBody>
      </p:sp>
    </p:spTree>
    <p:extLst>
      <p:ext uri="{BB962C8B-B14F-4D97-AF65-F5344CB8AC3E}">
        <p14:creationId xmlns:p14="http://schemas.microsoft.com/office/powerpoint/2010/main" val="474597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xit" presetSubtype="0" fill="hold" grpId="1" nodeType="afterEffect">
                                  <p:stCondLst>
                                    <p:cond delay="0"/>
                                  </p:stCondLst>
                                  <p:childTnLst>
                                    <p:animEffect transition="out" filter="fade">
                                      <p:cBhvr>
                                        <p:cTn id="10" dur="250"/>
                                        <p:tgtEl>
                                          <p:spTgt spid="14"/>
                                        </p:tgtEl>
                                      </p:cBhvr>
                                    </p:animEffect>
                                    <p:set>
                                      <p:cBhvr>
                                        <p:cTn id="11" dur="1" fill="hold">
                                          <p:stCondLst>
                                            <p:cond delay="249"/>
                                          </p:stCondLst>
                                        </p:cTn>
                                        <p:tgtEl>
                                          <p:spTgt spid="14"/>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10" presetClass="exit" presetSubtype="0" fill="hold" grpId="1" nodeType="afterEffect">
                                  <p:stCondLst>
                                    <p:cond delay="0"/>
                                  </p:stCondLst>
                                  <p:childTnLst>
                                    <p:animEffect transition="out" filter="fade">
                                      <p:cBhvr>
                                        <p:cTn id="18" dur="250"/>
                                        <p:tgtEl>
                                          <p:spTgt spid="15"/>
                                        </p:tgtEl>
                                      </p:cBhvr>
                                    </p:animEffect>
                                    <p:set>
                                      <p:cBhvr>
                                        <p:cTn id="19" dur="1" fill="hold">
                                          <p:stCondLst>
                                            <p:cond delay="249"/>
                                          </p:stCondLst>
                                        </p:cTn>
                                        <p:tgtEl>
                                          <p:spTgt spid="15"/>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par>
                          <p:cTn id="24" fill="hold">
                            <p:stCondLst>
                              <p:cond delay="1250"/>
                            </p:stCondLst>
                            <p:childTnLst>
                              <p:par>
                                <p:cTn id="25" presetID="10" presetClass="exit" presetSubtype="0" fill="hold" grpId="1"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xit" presetSubtype="0" fill="hold" grpId="1" nodeType="afterEffect">
                                  <p:stCondLst>
                                    <p:cond delay="0"/>
                                  </p:stCondLst>
                                  <p:childTnLst>
                                    <p:animEffect transition="out" filter="fade">
                                      <p:cBhvr>
                                        <p:cTn id="34" dur="250"/>
                                        <p:tgtEl>
                                          <p:spTgt spid="17"/>
                                        </p:tgtEl>
                                      </p:cBhvr>
                                    </p:animEffect>
                                    <p:set>
                                      <p:cBhvr>
                                        <p:cTn id="35" dur="1" fill="hold">
                                          <p:stCondLst>
                                            <p:cond delay="249"/>
                                          </p:stCondLst>
                                        </p:cTn>
                                        <p:tgtEl>
                                          <p:spTgt spid="17"/>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250"/>
                            </p:stCondLst>
                            <p:childTnLst>
                              <p:par>
                                <p:cTn id="41" presetID="10" presetClass="exit" presetSubtype="0" fill="hold" grpId="1" nodeType="afterEffect">
                                  <p:stCondLst>
                                    <p:cond delay="0"/>
                                  </p:stCondLst>
                                  <p:childTnLst>
                                    <p:animEffect transition="out" filter="fade">
                                      <p:cBhvr>
                                        <p:cTn id="42" dur="250"/>
                                        <p:tgtEl>
                                          <p:spTgt spid="20"/>
                                        </p:tgtEl>
                                      </p:cBhvr>
                                    </p:animEffect>
                                    <p:set>
                                      <p:cBhvr>
                                        <p:cTn id="43" dur="1" fill="hold">
                                          <p:stCondLst>
                                            <p:cond delay="249"/>
                                          </p:stCondLst>
                                        </p:cTn>
                                        <p:tgtEl>
                                          <p:spTgt spid="20"/>
                                        </p:tgtEl>
                                        <p:attrNameLst>
                                          <p:attrName>style.visibility</p:attrName>
                                        </p:attrNameLst>
                                      </p:cBhvr>
                                      <p:to>
                                        <p:strVal val="hidden"/>
                                      </p:to>
                                    </p:se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50"/>
                                        <p:tgtEl>
                                          <p:spTgt spid="19"/>
                                        </p:tgtEl>
                                      </p:cBhvr>
                                    </p:animEffect>
                                  </p:childTnLst>
                                </p:cTn>
                              </p:par>
                            </p:childTnLst>
                          </p:cTn>
                        </p:par>
                        <p:par>
                          <p:cTn id="48" fill="hold">
                            <p:stCondLst>
                              <p:cond delay="2750"/>
                            </p:stCondLst>
                            <p:childTnLst>
                              <p:par>
                                <p:cTn id="49" presetID="10" presetClass="exit" presetSubtype="0" fill="hold" grpId="1" nodeType="afterEffect">
                                  <p:stCondLst>
                                    <p:cond delay="0"/>
                                  </p:stCondLst>
                                  <p:childTnLst>
                                    <p:animEffect transition="out" filter="fade">
                                      <p:cBhvr>
                                        <p:cTn id="50" dur="250"/>
                                        <p:tgtEl>
                                          <p:spTgt spid="19"/>
                                        </p:tgtEl>
                                      </p:cBhvr>
                                    </p:animEffect>
                                    <p:set>
                                      <p:cBhvr>
                                        <p:cTn id="51" dur="1" fill="hold">
                                          <p:stCondLst>
                                            <p:cond delay="249"/>
                                          </p:stCondLst>
                                        </p:cTn>
                                        <p:tgtEl>
                                          <p:spTgt spid="19"/>
                                        </p:tgtEl>
                                        <p:attrNameLst>
                                          <p:attrName>style.visibility</p:attrName>
                                        </p:attrNameLst>
                                      </p:cBhvr>
                                      <p:to>
                                        <p:strVal val="hidden"/>
                                      </p:to>
                                    </p:se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childTnLst>
                          </p:cTn>
                        </p:par>
                        <p:par>
                          <p:cTn id="56" fill="hold">
                            <p:stCondLst>
                              <p:cond delay="3250"/>
                            </p:stCondLst>
                            <p:childTnLst>
                              <p:par>
                                <p:cTn id="57" presetID="10" presetClass="exit" presetSubtype="0" fill="hold" grpId="1" nodeType="afterEffect">
                                  <p:stCondLst>
                                    <p:cond delay="0"/>
                                  </p:stCondLst>
                                  <p:childTnLst>
                                    <p:animEffect transition="out" filter="fade">
                                      <p:cBhvr>
                                        <p:cTn id="58" dur="250"/>
                                        <p:tgtEl>
                                          <p:spTgt spid="18"/>
                                        </p:tgtEl>
                                      </p:cBhvr>
                                    </p:animEffect>
                                    <p:set>
                                      <p:cBhvr>
                                        <p:cTn id="59" dur="1" fill="hold">
                                          <p:stCondLst>
                                            <p:cond delay="249"/>
                                          </p:stCondLst>
                                        </p:cTn>
                                        <p:tgtEl>
                                          <p:spTgt spid="18"/>
                                        </p:tgtEl>
                                        <p:attrNameLst>
                                          <p:attrName>style.visibility</p:attrName>
                                        </p:attrNameLst>
                                      </p:cBhvr>
                                      <p:to>
                                        <p:strVal val="hidden"/>
                                      </p:to>
                                    </p:set>
                                  </p:childTnLst>
                                </p:cTn>
                              </p:par>
                            </p:childTnLst>
                          </p:cTn>
                        </p:par>
                        <p:par>
                          <p:cTn id="60" fill="hold">
                            <p:stCondLst>
                              <p:cond delay="3500"/>
                            </p:stCondLst>
                            <p:childTnLst>
                              <p:par>
                                <p:cTn id="61" presetID="10" presetClass="entr" presetSubtype="0" fill="hold" grpId="2"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childTnLst>
                          </p:cTn>
                        </p:par>
                        <p:par>
                          <p:cTn id="64" fill="hold">
                            <p:stCondLst>
                              <p:cond delay="3750"/>
                            </p:stCondLst>
                            <p:childTnLst>
                              <p:par>
                                <p:cTn id="65" presetID="10" presetClass="exit" presetSubtype="0" fill="hold" grpId="3" nodeType="afterEffect">
                                  <p:stCondLst>
                                    <p:cond delay="0"/>
                                  </p:stCondLst>
                                  <p:childTnLst>
                                    <p:animEffect transition="out" filter="fade">
                                      <p:cBhvr>
                                        <p:cTn id="66" dur="250"/>
                                        <p:tgtEl>
                                          <p:spTgt spid="18"/>
                                        </p:tgtEl>
                                      </p:cBhvr>
                                    </p:animEffect>
                                    <p:set>
                                      <p:cBhvr>
                                        <p:cTn id="67" dur="1" fill="hold">
                                          <p:stCondLst>
                                            <p:cond delay="249"/>
                                          </p:stCondLst>
                                        </p:cTn>
                                        <p:tgtEl>
                                          <p:spTgt spid="18"/>
                                        </p:tgtEl>
                                        <p:attrNameLst>
                                          <p:attrName>style.visibility</p:attrName>
                                        </p:attrNameLst>
                                      </p:cBhvr>
                                      <p:to>
                                        <p:strVal val="hidden"/>
                                      </p:to>
                                    </p:set>
                                  </p:childTnLst>
                                </p:cTn>
                              </p:par>
                            </p:childTnLst>
                          </p:cTn>
                        </p:par>
                        <p:par>
                          <p:cTn id="68" fill="hold">
                            <p:stCondLst>
                              <p:cond delay="4000"/>
                            </p:stCondLst>
                            <p:childTnLst>
                              <p:par>
                                <p:cTn id="69" presetID="10" presetClass="entr" presetSubtype="0" fill="hold" grpId="2"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250"/>
                                        <p:tgtEl>
                                          <p:spTgt spid="19"/>
                                        </p:tgtEl>
                                      </p:cBhvr>
                                    </p:animEffect>
                                  </p:childTnLst>
                                </p:cTn>
                              </p:par>
                            </p:childTnLst>
                          </p:cTn>
                        </p:par>
                        <p:par>
                          <p:cTn id="72" fill="hold">
                            <p:stCondLst>
                              <p:cond delay="4250"/>
                            </p:stCondLst>
                            <p:childTnLst>
                              <p:par>
                                <p:cTn id="73" presetID="10" presetClass="exit" presetSubtype="0" fill="hold" grpId="3" nodeType="afterEffect">
                                  <p:stCondLst>
                                    <p:cond delay="0"/>
                                  </p:stCondLst>
                                  <p:childTnLst>
                                    <p:animEffect transition="out" filter="fade">
                                      <p:cBhvr>
                                        <p:cTn id="74" dur="250"/>
                                        <p:tgtEl>
                                          <p:spTgt spid="19"/>
                                        </p:tgtEl>
                                      </p:cBhvr>
                                    </p:animEffect>
                                    <p:set>
                                      <p:cBhvr>
                                        <p:cTn id="75" dur="1" fill="hold">
                                          <p:stCondLst>
                                            <p:cond delay="249"/>
                                          </p:stCondLst>
                                        </p:cTn>
                                        <p:tgtEl>
                                          <p:spTgt spid="19"/>
                                        </p:tgtEl>
                                        <p:attrNameLst>
                                          <p:attrName>style.visibility</p:attrName>
                                        </p:attrNameLst>
                                      </p:cBhvr>
                                      <p:to>
                                        <p:strVal val="hidden"/>
                                      </p:to>
                                    </p:set>
                                  </p:childTnLst>
                                </p:cTn>
                              </p:par>
                            </p:childTnLst>
                          </p:cTn>
                        </p:par>
                        <p:par>
                          <p:cTn id="76" fill="hold">
                            <p:stCondLst>
                              <p:cond delay="4500"/>
                            </p:stCondLst>
                            <p:childTnLst>
                              <p:par>
                                <p:cTn id="77" presetID="10" presetClass="entr" presetSubtype="0" fill="hold" grpId="2"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50"/>
                                        <p:tgtEl>
                                          <p:spTgt spid="20"/>
                                        </p:tgtEl>
                                      </p:cBhvr>
                                    </p:animEffect>
                                  </p:childTnLst>
                                </p:cTn>
                              </p:par>
                            </p:childTnLst>
                          </p:cTn>
                        </p:par>
                        <p:par>
                          <p:cTn id="80" fill="hold">
                            <p:stCondLst>
                              <p:cond delay="4750"/>
                            </p:stCondLst>
                            <p:childTnLst>
                              <p:par>
                                <p:cTn id="81" presetID="10" presetClass="exit" presetSubtype="0" fill="hold" grpId="3" nodeType="afterEffect">
                                  <p:stCondLst>
                                    <p:cond delay="0"/>
                                  </p:stCondLst>
                                  <p:childTnLst>
                                    <p:animEffect transition="out" filter="fade">
                                      <p:cBhvr>
                                        <p:cTn id="82" dur="250"/>
                                        <p:tgtEl>
                                          <p:spTgt spid="20"/>
                                        </p:tgtEl>
                                      </p:cBhvr>
                                    </p:animEffect>
                                    <p:set>
                                      <p:cBhvr>
                                        <p:cTn id="83" dur="1" fill="hold">
                                          <p:stCondLst>
                                            <p:cond delay="249"/>
                                          </p:stCondLst>
                                        </p:cTn>
                                        <p:tgtEl>
                                          <p:spTgt spid="20"/>
                                        </p:tgtEl>
                                        <p:attrNameLst>
                                          <p:attrName>style.visibility</p:attrName>
                                        </p:attrNameLst>
                                      </p:cBhvr>
                                      <p:to>
                                        <p:strVal val="hidden"/>
                                      </p:to>
                                    </p:set>
                                  </p:childTnLst>
                                </p:cTn>
                              </p:par>
                            </p:childTnLst>
                          </p:cTn>
                        </p:par>
                        <p:par>
                          <p:cTn id="84" fill="hold">
                            <p:stCondLst>
                              <p:cond delay="5000"/>
                            </p:stCondLst>
                            <p:childTnLst>
                              <p:par>
                                <p:cTn id="85" presetID="10" presetClass="entr" presetSubtype="0" fill="hold" grpId="2"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50"/>
                                        <p:tgtEl>
                                          <p:spTgt spid="17"/>
                                        </p:tgtEl>
                                      </p:cBhvr>
                                    </p:animEffect>
                                  </p:childTnLst>
                                </p:cTn>
                              </p:par>
                            </p:childTnLst>
                          </p:cTn>
                        </p:par>
                        <p:par>
                          <p:cTn id="88" fill="hold">
                            <p:stCondLst>
                              <p:cond delay="5250"/>
                            </p:stCondLst>
                            <p:childTnLst>
                              <p:par>
                                <p:cTn id="89" presetID="10" presetClass="exit" presetSubtype="0" fill="hold" grpId="3" nodeType="afterEffect">
                                  <p:stCondLst>
                                    <p:cond delay="0"/>
                                  </p:stCondLst>
                                  <p:childTnLst>
                                    <p:animEffect transition="out" filter="fade">
                                      <p:cBhvr>
                                        <p:cTn id="90" dur="250"/>
                                        <p:tgtEl>
                                          <p:spTgt spid="17"/>
                                        </p:tgtEl>
                                      </p:cBhvr>
                                    </p:animEffect>
                                    <p:set>
                                      <p:cBhvr>
                                        <p:cTn id="91" dur="1" fill="hold">
                                          <p:stCondLst>
                                            <p:cond delay="249"/>
                                          </p:stCondLst>
                                        </p:cTn>
                                        <p:tgtEl>
                                          <p:spTgt spid="17"/>
                                        </p:tgtEl>
                                        <p:attrNameLst>
                                          <p:attrName>style.visibility</p:attrName>
                                        </p:attrNameLst>
                                      </p:cBhvr>
                                      <p:to>
                                        <p:strVal val="hidden"/>
                                      </p:to>
                                    </p:set>
                                  </p:childTnLst>
                                </p:cTn>
                              </p:par>
                            </p:childTnLst>
                          </p:cTn>
                        </p:par>
                        <p:par>
                          <p:cTn id="92" fill="hold">
                            <p:stCondLst>
                              <p:cond delay="5500"/>
                            </p:stCondLst>
                            <p:childTnLst>
                              <p:par>
                                <p:cTn id="93" presetID="10" presetClass="entr" presetSubtype="0" fill="hold" grpId="2"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250"/>
                                        <p:tgtEl>
                                          <p:spTgt spid="16"/>
                                        </p:tgtEl>
                                      </p:cBhvr>
                                    </p:animEffect>
                                  </p:childTnLst>
                                </p:cTn>
                              </p:par>
                            </p:childTnLst>
                          </p:cTn>
                        </p:par>
                        <p:par>
                          <p:cTn id="96" fill="hold">
                            <p:stCondLst>
                              <p:cond delay="5750"/>
                            </p:stCondLst>
                            <p:childTnLst>
                              <p:par>
                                <p:cTn id="97" presetID="10" presetClass="exit" presetSubtype="0" fill="hold" grpId="3" nodeType="afterEffect">
                                  <p:stCondLst>
                                    <p:cond delay="0"/>
                                  </p:stCondLst>
                                  <p:childTnLst>
                                    <p:animEffect transition="out" filter="fade">
                                      <p:cBhvr>
                                        <p:cTn id="98" dur="250"/>
                                        <p:tgtEl>
                                          <p:spTgt spid="16"/>
                                        </p:tgtEl>
                                      </p:cBhvr>
                                    </p:animEffect>
                                    <p:set>
                                      <p:cBhvr>
                                        <p:cTn id="99" dur="1" fill="hold">
                                          <p:stCondLst>
                                            <p:cond delay="249"/>
                                          </p:stCondLst>
                                        </p:cTn>
                                        <p:tgtEl>
                                          <p:spTgt spid="16"/>
                                        </p:tgtEl>
                                        <p:attrNameLst>
                                          <p:attrName>style.visibility</p:attrName>
                                        </p:attrNameLst>
                                      </p:cBhvr>
                                      <p:to>
                                        <p:strVal val="hidden"/>
                                      </p:to>
                                    </p:set>
                                  </p:childTnLst>
                                </p:cTn>
                              </p:par>
                            </p:childTnLst>
                          </p:cTn>
                        </p:par>
                        <p:par>
                          <p:cTn id="100" fill="hold">
                            <p:stCondLst>
                              <p:cond delay="6000"/>
                            </p:stCondLst>
                            <p:childTnLst>
                              <p:par>
                                <p:cTn id="101" presetID="10" presetClass="entr" presetSubtype="0" fill="hold" grpId="2" nodeType="after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250"/>
                                        <p:tgtEl>
                                          <p:spTgt spid="15"/>
                                        </p:tgtEl>
                                      </p:cBhvr>
                                    </p:animEffect>
                                  </p:childTnLst>
                                </p:cTn>
                              </p:par>
                            </p:childTnLst>
                          </p:cTn>
                        </p:par>
                        <p:par>
                          <p:cTn id="104" fill="hold">
                            <p:stCondLst>
                              <p:cond delay="6250"/>
                            </p:stCondLst>
                            <p:childTnLst>
                              <p:par>
                                <p:cTn id="105" presetID="10" presetClass="exit" presetSubtype="0" fill="hold" grpId="3" nodeType="afterEffect">
                                  <p:stCondLst>
                                    <p:cond delay="0"/>
                                  </p:stCondLst>
                                  <p:childTnLst>
                                    <p:animEffect transition="out" filter="fade">
                                      <p:cBhvr>
                                        <p:cTn id="106" dur="250"/>
                                        <p:tgtEl>
                                          <p:spTgt spid="15"/>
                                        </p:tgtEl>
                                      </p:cBhvr>
                                    </p:animEffect>
                                    <p:set>
                                      <p:cBhvr>
                                        <p:cTn id="107" dur="1" fill="hold">
                                          <p:stCondLst>
                                            <p:cond delay="249"/>
                                          </p:stCondLst>
                                        </p:cTn>
                                        <p:tgtEl>
                                          <p:spTgt spid="15"/>
                                        </p:tgtEl>
                                        <p:attrNameLst>
                                          <p:attrName>style.visibility</p:attrName>
                                        </p:attrNameLst>
                                      </p:cBhvr>
                                      <p:to>
                                        <p:strVal val="hidden"/>
                                      </p:to>
                                    </p:set>
                                  </p:childTnLst>
                                </p:cTn>
                              </p:par>
                            </p:childTnLst>
                          </p:cTn>
                        </p:par>
                        <p:par>
                          <p:cTn id="108" fill="hold">
                            <p:stCondLst>
                              <p:cond delay="6500"/>
                            </p:stCondLst>
                            <p:childTnLst>
                              <p:par>
                                <p:cTn id="109" presetID="10" presetClass="entr" presetSubtype="0" fill="hold" grpId="2" nodeType="after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250"/>
                                        <p:tgtEl>
                                          <p:spTgt spid="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500"/>
                                        <p:tgtEl>
                                          <p:spTgt spid="23"/>
                                        </p:tgtEl>
                                      </p:cBhvr>
                                    </p:animEffect>
                                  </p:childTnLst>
                                </p:cTn>
                              </p:par>
                              <p:par>
                                <p:cTn id="120" presetID="10" presetClass="entr" presetSubtype="0" fill="hold" nodeType="with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500"/>
                                        <p:tgtEl>
                                          <p:spTgt spid="2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par>
                                <p:cTn id="126" presetID="10" presetClass="entr" presetSubtype="0" fill="hold" nodeType="with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fade">
                                      <p:cBhvr>
                                        <p:cTn id="128" dur="500"/>
                                        <p:tgtEl>
                                          <p:spTgt spid="2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fade">
                                      <p:cBhvr>
                                        <p:cTn id="131" dur="500"/>
                                        <p:tgtEl>
                                          <p:spTgt spid="46"/>
                                        </p:tgtEl>
                                      </p:cBhvr>
                                    </p:animEffect>
                                  </p:childTnLst>
                                </p:cTn>
                              </p:par>
                              <p:par>
                                <p:cTn id="132" presetID="10" presetClass="entr" presetSubtype="0" fill="hold" nodeType="withEffect">
                                  <p:stCondLst>
                                    <p:cond delay="0"/>
                                  </p:stCondLst>
                                  <p:childTnLst>
                                    <p:set>
                                      <p:cBhvr>
                                        <p:cTn id="133" dur="1" fill="hold">
                                          <p:stCondLst>
                                            <p:cond delay="0"/>
                                          </p:stCondLst>
                                        </p:cTn>
                                        <p:tgtEl>
                                          <p:spTgt spid="47"/>
                                        </p:tgtEl>
                                        <p:attrNameLst>
                                          <p:attrName>style.visibility</p:attrName>
                                        </p:attrNameLst>
                                      </p:cBhvr>
                                      <p:to>
                                        <p:strVal val="visible"/>
                                      </p:to>
                                    </p:set>
                                    <p:animEffect transition="in" filter="fade">
                                      <p:cBhvr>
                                        <p:cTn id="134" dur="500"/>
                                        <p:tgtEl>
                                          <p:spTgt spid="4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8"/>
                                        </p:tgtEl>
                                        <p:attrNameLst>
                                          <p:attrName>style.visibility</p:attrName>
                                        </p:attrNameLst>
                                      </p:cBhvr>
                                      <p:to>
                                        <p:strVal val="visible"/>
                                      </p:to>
                                    </p:set>
                                    <p:animEffect transition="in" filter="fade">
                                      <p:cBhvr>
                                        <p:cTn id="137" dur="500"/>
                                        <p:tgtEl>
                                          <p:spTgt spid="48"/>
                                        </p:tgtEl>
                                      </p:cBhvr>
                                    </p:animEffect>
                                  </p:childTnLst>
                                </p:cTn>
                              </p:par>
                              <p:par>
                                <p:cTn id="138" presetID="10" presetClass="entr" presetSubtype="0" fill="hold" nodeType="withEffect">
                                  <p:stCondLst>
                                    <p:cond delay="0"/>
                                  </p:stCondLst>
                                  <p:childTnLst>
                                    <p:set>
                                      <p:cBhvr>
                                        <p:cTn id="139" dur="1" fill="hold">
                                          <p:stCondLst>
                                            <p:cond delay="0"/>
                                          </p:stCondLst>
                                        </p:cTn>
                                        <p:tgtEl>
                                          <p:spTgt spid="49"/>
                                        </p:tgtEl>
                                        <p:attrNameLst>
                                          <p:attrName>style.visibility</p:attrName>
                                        </p:attrNameLst>
                                      </p:cBhvr>
                                      <p:to>
                                        <p:strVal val="visible"/>
                                      </p:to>
                                    </p:set>
                                    <p:animEffect transition="in" filter="fade">
                                      <p:cBhvr>
                                        <p:cTn id="140" dur="500"/>
                                        <p:tgtEl>
                                          <p:spTgt spid="49"/>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0"/>
                                        </p:tgtEl>
                                        <p:attrNameLst>
                                          <p:attrName>style.visibility</p:attrName>
                                        </p:attrNameLst>
                                      </p:cBhvr>
                                      <p:to>
                                        <p:strVal val="visible"/>
                                      </p:to>
                                    </p:set>
                                    <p:animEffect transition="in" filter="fade">
                                      <p:cBhvr>
                                        <p:cTn id="143" dur="500"/>
                                        <p:tgtEl>
                                          <p:spTgt spid="50"/>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1"/>
                                        </p:tgtEl>
                                        <p:attrNameLst>
                                          <p:attrName>style.visibility</p:attrName>
                                        </p:attrNameLst>
                                      </p:cBhvr>
                                      <p:to>
                                        <p:strVal val="visible"/>
                                      </p:to>
                                    </p:set>
                                    <p:animEffect transition="in" filter="fade">
                                      <p:cBhvr>
                                        <p:cTn id="146" dur="500"/>
                                        <p:tgtEl>
                                          <p:spTgt spid="51"/>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fade">
                                      <p:cBhvr>
                                        <p:cTn id="149" dur="500"/>
                                        <p:tgtEl>
                                          <p:spTgt spid="5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3"/>
                                        </p:tgtEl>
                                        <p:attrNameLst>
                                          <p:attrName>style.visibility</p:attrName>
                                        </p:attrNameLst>
                                      </p:cBhvr>
                                      <p:to>
                                        <p:strVal val="visible"/>
                                      </p:to>
                                    </p:set>
                                    <p:animEffect transition="in" filter="fade">
                                      <p:cBhvr>
                                        <p:cTn id="152" dur="500"/>
                                        <p:tgtEl>
                                          <p:spTgt spid="53"/>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4"/>
                                        </p:tgtEl>
                                        <p:attrNameLst>
                                          <p:attrName>style.visibility</p:attrName>
                                        </p:attrNameLst>
                                      </p:cBhvr>
                                      <p:to>
                                        <p:strVal val="visible"/>
                                      </p:to>
                                    </p:set>
                                    <p:animEffect transition="in" filter="fade">
                                      <p:cBhvr>
                                        <p:cTn id="155" dur="500"/>
                                        <p:tgtEl>
                                          <p:spTgt spid="5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55"/>
                                        </p:tgtEl>
                                        <p:attrNameLst>
                                          <p:attrName>style.visibility</p:attrName>
                                        </p:attrNameLst>
                                      </p:cBhvr>
                                      <p:to>
                                        <p:strVal val="visible"/>
                                      </p:to>
                                    </p:set>
                                    <p:animEffect transition="in" filter="fade">
                                      <p:cBhvr>
                                        <p:cTn id="158" dur="500"/>
                                        <p:tgtEl>
                                          <p:spTgt spid="55"/>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56"/>
                                        </p:tgtEl>
                                        <p:attrNameLst>
                                          <p:attrName>style.visibility</p:attrName>
                                        </p:attrNameLst>
                                      </p:cBhvr>
                                      <p:to>
                                        <p:strVal val="visible"/>
                                      </p:to>
                                    </p:set>
                                    <p:animEffect transition="in" filter="fade">
                                      <p:cBhvr>
                                        <p:cTn id="161" dur="500"/>
                                        <p:tgtEl>
                                          <p:spTgt spid="56"/>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57"/>
                                        </p:tgtEl>
                                        <p:attrNameLst>
                                          <p:attrName>style.visibility</p:attrName>
                                        </p:attrNameLst>
                                      </p:cBhvr>
                                      <p:to>
                                        <p:strVal val="visible"/>
                                      </p:to>
                                    </p:set>
                                    <p:animEffect transition="in" filter="fade">
                                      <p:cBhvr>
                                        <p:cTn id="164" dur="500"/>
                                        <p:tgtEl>
                                          <p:spTgt spid="57"/>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58"/>
                                        </p:tgtEl>
                                        <p:attrNameLst>
                                          <p:attrName>style.visibility</p:attrName>
                                        </p:attrNameLst>
                                      </p:cBhvr>
                                      <p:to>
                                        <p:strVal val="visible"/>
                                      </p:to>
                                    </p:set>
                                    <p:animEffect transition="in" filter="fade">
                                      <p:cBhvr>
                                        <p:cTn id="167" dur="500"/>
                                        <p:tgtEl>
                                          <p:spTgt spid="58"/>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fade">
                                      <p:cBhvr>
                                        <p:cTn id="170" dur="500"/>
                                        <p:tgtEl>
                                          <p:spTgt spid="59"/>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60"/>
                                        </p:tgtEl>
                                        <p:attrNameLst>
                                          <p:attrName>style.visibility</p:attrName>
                                        </p:attrNameLst>
                                      </p:cBhvr>
                                      <p:to>
                                        <p:strVal val="visible"/>
                                      </p:to>
                                    </p:set>
                                    <p:animEffect transition="in" filter="fade">
                                      <p:cBhvr>
                                        <p:cTn id="173" dur="500"/>
                                        <p:tgtEl>
                                          <p:spTgt spid="6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62"/>
                                        </p:tgtEl>
                                        <p:attrNameLst>
                                          <p:attrName>style.visibility</p:attrName>
                                        </p:attrNameLst>
                                      </p:cBhvr>
                                      <p:to>
                                        <p:strVal val="visible"/>
                                      </p:to>
                                    </p:set>
                                    <p:animEffect transition="in" filter="fade">
                                      <p:cBhvr>
                                        <p:cTn id="179" dur="500"/>
                                        <p:tgtEl>
                                          <p:spTgt spid="62"/>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63"/>
                                        </p:tgtEl>
                                        <p:attrNameLst>
                                          <p:attrName>style.visibility</p:attrName>
                                        </p:attrNameLst>
                                      </p:cBhvr>
                                      <p:to>
                                        <p:strVal val="visible"/>
                                      </p:to>
                                    </p:set>
                                    <p:animEffect transition="in" filter="fade">
                                      <p:cBhvr>
                                        <p:cTn id="182" dur="500"/>
                                        <p:tgtEl>
                                          <p:spTgt spid="63"/>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64"/>
                                        </p:tgtEl>
                                        <p:attrNameLst>
                                          <p:attrName>style.visibility</p:attrName>
                                        </p:attrNameLst>
                                      </p:cBhvr>
                                      <p:to>
                                        <p:strVal val="visible"/>
                                      </p:to>
                                    </p:set>
                                    <p:animEffect transition="in" filter="fade">
                                      <p:cBhvr>
                                        <p:cTn id="185" dur="500"/>
                                        <p:tgtEl>
                                          <p:spTgt spid="64"/>
                                        </p:tgtEl>
                                      </p:cBhvr>
                                    </p:animEffect>
                                  </p:childTnLst>
                                </p:cTn>
                              </p:par>
                              <p:par>
                                <p:cTn id="186" presetID="10" presetClass="entr" presetSubtype="0" fill="hold" nodeType="withEffect">
                                  <p:stCondLst>
                                    <p:cond delay="0"/>
                                  </p:stCondLst>
                                  <p:childTnLst>
                                    <p:set>
                                      <p:cBhvr>
                                        <p:cTn id="187" dur="1" fill="hold">
                                          <p:stCondLst>
                                            <p:cond delay="0"/>
                                          </p:stCondLst>
                                        </p:cTn>
                                        <p:tgtEl>
                                          <p:spTgt spid="65"/>
                                        </p:tgtEl>
                                        <p:attrNameLst>
                                          <p:attrName>style.visibility</p:attrName>
                                        </p:attrNameLst>
                                      </p:cBhvr>
                                      <p:to>
                                        <p:strVal val="visible"/>
                                      </p:to>
                                    </p:set>
                                    <p:animEffect transition="in" filter="fade">
                                      <p:cBhvr>
                                        <p:cTn id="188" dur="500"/>
                                        <p:tgtEl>
                                          <p:spTgt spid="65"/>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67"/>
                                        </p:tgtEl>
                                        <p:attrNameLst>
                                          <p:attrName>style.visibility</p:attrName>
                                        </p:attrNameLst>
                                      </p:cBhvr>
                                      <p:to>
                                        <p:strVal val="visible"/>
                                      </p:to>
                                    </p:set>
                                    <p:animEffect transition="in" filter="fade">
                                      <p:cBhvr>
                                        <p:cTn id="191" dur="500"/>
                                        <p:tgtEl>
                                          <p:spTgt spid="67"/>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70"/>
                                        </p:tgtEl>
                                        <p:attrNameLst>
                                          <p:attrName>style.visibility</p:attrName>
                                        </p:attrNameLst>
                                      </p:cBhvr>
                                      <p:to>
                                        <p:strVal val="visible"/>
                                      </p:to>
                                    </p:set>
                                    <p:animEffect transition="in" filter="fade">
                                      <p:cBhvr>
                                        <p:cTn id="194" dur="500"/>
                                        <p:tgtEl>
                                          <p:spTgt spid="70"/>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71"/>
                                        </p:tgtEl>
                                        <p:attrNameLst>
                                          <p:attrName>style.visibility</p:attrName>
                                        </p:attrNameLst>
                                      </p:cBhvr>
                                      <p:to>
                                        <p:strVal val="visible"/>
                                      </p:to>
                                    </p:set>
                                    <p:animEffect transition="in" filter="fade">
                                      <p:cBhvr>
                                        <p:cTn id="197" dur="500"/>
                                        <p:tgtEl>
                                          <p:spTgt spid="71"/>
                                        </p:tgtEl>
                                      </p:cBhvr>
                                    </p:animEffect>
                                  </p:childTnLst>
                                </p:cTn>
                              </p:par>
                              <p:par>
                                <p:cTn id="198" presetID="10" presetClass="entr" presetSubtype="0" fill="hold" nodeType="withEffect">
                                  <p:stCondLst>
                                    <p:cond delay="0"/>
                                  </p:stCondLst>
                                  <p:childTnLst>
                                    <p:set>
                                      <p:cBhvr>
                                        <p:cTn id="199" dur="1" fill="hold">
                                          <p:stCondLst>
                                            <p:cond delay="0"/>
                                          </p:stCondLst>
                                        </p:cTn>
                                        <p:tgtEl>
                                          <p:spTgt spid="72"/>
                                        </p:tgtEl>
                                        <p:attrNameLst>
                                          <p:attrName>style.visibility</p:attrName>
                                        </p:attrNameLst>
                                      </p:cBhvr>
                                      <p:to>
                                        <p:strVal val="visible"/>
                                      </p:to>
                                    </p:set>
                                    <p:animEffect transition="in" filter="fade">
                                      <p:cBhvr>
                                        <p:cTn id="200" dur="500"/>
                                        <p:tgtEl>
                                          <p:spTgt spid="72"/>
                                        </p:tgtEl>
                                      </p:cBhvr>
                                    </p:animEffect>
                                  </p:childTnLst>
                                </p:cTn>
                              </p:par>
                              <p:par>
                                <p:cTn id="201" presetID="10" presetClass="entr" presetSubtype="0" fill="hold" nodeType="withEffect">
                                  <p:stCondLst>
                                    <p:cond delay="0"/>
                                  </p:stCondLst>
                                  <p:childTnLst>
                                    <p:set>
                                      <p:cBhvr>
                                        <p:cTn id="202" dur="1" fill="hold">
                                          <p:stCondLst>
                                            <p:cond delay="0"/>
                                          </p:stCondLst>
                                        </p:cTn>
                                        <p:tgtEl>
                                          <p:spTgt spid="73"/>
                                        </p:tgtEl>
                                        <p:attrNameLst>
                                          <p:attrName>style.visibility</p:attrName>
                                        </p:attrNameLst>
                                      </p:cBhvr>
                                      <p:to>
                                        <p:strVal val="visible"/>
                                      </p:to>
                                    </p:set>
                                    <p:animEffect transition="in" filter="fade">
                                      <p:cBhvr>
                                        <p:cTn id="203" dur="500"/>
                                        <p:tgtEl>
                                          <p:spTgt spid="73"/>
                                        </p:tgtEl>
                                      </p:cBhvr>
                                    </p:animEffect>
                                  </p:childTnLst>
                                </p:cTn>
                              </p:par>
                              <p:par>
                                <p:cTn id="204" presetID="10" presetClass="entr" presetSubtype="0" fill="hold" nodeType="withEffect">
                                  <p:stCondLst>
                                    <p:cond delay="0"/>
                                  </p:stCondLst>
                                  <p:childTnLst>
                                    <p:set>
                                      <p:cBhvr>
                                        <p:cTn id="205" dur="1" fill="hold">
                                          <p:stCondLst>
                                            <p:cond delay="0"/>
                                          </p:stCondLst>
                                        </p:cTn>
                                        <p:tgtEl>
                                          <p:spTgt spid="74"/>
                                        </p:tgtEl>
                                        <p:attrNameLst>
                                          <p:attrName>style.visibility</p:attrName>
                                        </p:attrNameLst>
                                      </p:cBhvr>
                                      <p:to>
                                        <p:strVal val="visible"/>
                                      </p:to>
                                    </p:set>
                                    <p:animEffect transition="in" filter="fade">
                                      <p:cBhvr>
                                        <p:cTn id="206" dur="500"/>
                                        <p:tgtEl>
                                          <p:spTgt spid="74"/>
                                        </p:tgtEl>
                                      </p:cBhvr>
                                    </p:animEffect>
                                  </p:childTnLst>
                                </p:cTn>
                              </p:par>
                              <p:par>
                                <p:cTn id="207" presetID="10" presetClass="entr" presetSubtype="0" fill="hold" nodeType="withEffect">
                                  <p:stCondLst>
                                    <p:cond delay="0"/>
                                  </p:stCondLst>
                                  <p:childTnLst>
                                    <p:set>
                                      <p:cBhvr>
                                        <p:cTn id="208" dur="1" fill="hold">
                                          <p:stCondLst>
                                            <p:cond delay="0"/>
                                          </p:stCondLst>
                                        </p:cTn>
                                        <p:tgtEl>
                                          <p:spTgt spid="75"/>
                                        </p:tgtEl>
                                        <p:attrNameLst>
                                          <p:attrName>style.visibility</p:attrName>
                                        </p:attrNameLst>
                                      </p:cBhvr>
                                      <p:to>
                                        <p:strVal val="visible"/>
                                      </p:to>
                                    </p:set>
                                    <p:animEffect transition="in" filter="fade">
                                      <p:cBhvr>
                                        <p:cTn id="209" dur="500"/>
                                        <p:tgtEl>
                                          <p:spTgt spid="75"/>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76"/>
                                        </p:tgtEl>
                                        <p:attrNameLst>
                                          <p:attrName>style.visibility</p:attrName>
                                        </p:attrNameLst>
                                      </p:cBhvr>
                                      <p:to>
                                        <p:strVal val="visible"/>
                                      </p:to>
                                    </p:set>
                                    <p:animEffect transition="in" filter="fade">
                                      <p:cBhvr>
                                        <p:cTn id="212" dur="500"/>
                                        <p:tgtEl>
                                          <p:spTgt spid="76"/>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66"/>
                                        </p:tgtEl>
                                        <p:attrNameLst>
                                          <p:attrName>style.visibility</p:attrName>
                                        </p:attrNameLst>
                                      </p:cBhvr>
                                      <p:to>
                                        <p:strVal val="visible"/>
                                      </p:to>
                                    </p:set>
                                    <p:animEffect transition="in" filter="fade">
                                      <p:cBhvr>
                                        <p:cTn id="215" dur="500"/>
                                        <p:tgtEl>
                                          <p:spTgt spid="66"/>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68"/>
                                        </p:tgtEl>
                                        <p:attrNameLst>
                                          <p:attrName>style.visibility</p:attrName>
                                        </p:attrNameLst>
                                      </p:cBhvr>
                                      <p:to>
                                        <p:strVal val="visible"/>
                                      </p:to>
                                    </p:set>
                                    <p:animEffect transition="in" filter="fade">
                                      <p:cBhvr>
                                        <p:cTn id="218" dur="500"/>
                                        <p:tgtEl>
                                          <p:spTgt spid="68"/>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69"/>
                                        </p:tgtEl>
                                        <p:attrNameLst>
                                          <p:attrName>style.visibility</p:attrName>
                                        </p:attrNameLst>
                                      </p:cBhvr>
                                      <p:to>
                                        <p:strVal val="visible"/>
                                      </p:to>
                                    </p:set>
                                    <p:animEffect transition="in" filter="fade">
                                      <p:cBhvr>
                                        <p:cTn id="221" dur="500"/>
                                        <p:tgtEl>
                                          <p:spTgt spid="69"/>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81"/>
                                        </p:tgtEl>
                                        <p:attrNameLst>
                                          <p:attrName>style.visibility</p:attrName>
                                        </p:attrNameLst>
                                      </p:cBhvr>
                                      <p:to>
                                        <p:strVal val="visible"/>
                                      </p:to>
                                    </p:set>
                                    <p:animEffect transition="in" filter="fade">
                                      <p:cBhvr>
                                        <p:cTn id="226" dur="500"/>
                                        <p:tgtEl>
                                          <p:spTgt spid="81"/>
                                        </p:tgtEl>
                                      </p:cBhvr>
                                    </p:animEffect>
                                  </p:childTnLst>
                                </p:cTn>
                              </p:par>
                              <p:par>
                                <p:cTn id="227" presetID="10" presetClass="entr" presetSubtype="0" fill="hold" nodeType="withEffect">
                                  <p:stCondLst>
                                    <p:cond delay="0"/>
                                  </p:stCondLst>
                                  <p:childTnLst>
                                    <p:set>
                                      <p:cBhvr>
                                        <p:cTn id="228" dur="1" fill="hold">
                                          <p:stCondLst>
                                            <p:cond delay="0"/>
                                          </p:stCondLst>
                                        </p:cTn>
                                        <p:tgtEl>
                                          <p:spTgt spid="80"/>
                                        </p:tgtEl>
                                        <p:attrNameLst>
                                          <p:attrName>style.visibility</p:attrName>
                                        </p:attrNameLst>
                                      </p:cBhvr>
                                      <p:to>
                                        <p:strVal val="visible"/>
                                      </p:to>
                                    </p:set>
                                    <p:animEffect transition="in" filter="fade">
                                      <p:cBhvr>
                                        <p:cTn id="229" dur="500"/>
                                        <p:tgtEl>
                                          <p:spTgt spid="80"/>
                                        </p:tgtEl>
                                      </p:cBhvr>
                                    </p:animEffect>
                                  </p:childTnLst>
                                </p:cTn>
                              </p:par>
                              <p:par>
                                <p:cTn id="230" presetID="10" presetClass="entr" presetSubtype="0" fill="hold" nodeType="withEffect">
                                  <p:stCondLst>
                                    <p:cond delay="0"/>
                                  </p:stCondLst>
                                  <p:childTnLst>
                                    <p:set>
                                      <p:cBhvr>
                                        <p:cTn id="231" dur="1" fill="hold">
                                          <p:stCondLst>
                                            <p:cond delay="0"/>
                                          </p:stCondLst>
                                        </p:cTn>
                                        <p:tgtEl>
                                          <p:spTgt spid="78"/>
                                        </p:tgtEl>
                                        <p:attrNameLst>
                                          <p:attrName>style.visibility</p:attrName>
                                        </p:attrNameLst>
                                      </p:cBhvr>
                                      <p:to>
                                        <p:strVal val="visible"/>
                                      </p:to>
                                    </p:set>
                                    <p:animEffect transition="in" filter="fade">
                                      <p:cBhvr>
                                        <p:cTn id="232" dur="500"/>
                                        <p:tgtEl>
                                          <p:spTgt spid="78"/>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79"/>
                                        </p:tgtEl>
                                        <p:attrNameLst>
                                          <p:attrName>style.visibility</p:attrName>
                                        </p:attrNameLst>
                                      </p:cBhvr>
                                      <p:to>
                                        <p:strVal val="visible"/>
                                      </p:to>
                                    </p:set>
                                    <p:animEffect transition="in" filter="fade">
                                      <p:cBhvr>
                                        <p:cTn id="235" dur="500"/>
                                        <p:tgtEl>
                                          <p:spTgt spid="79"/>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82"/>
                                        </p:tgtEl>
                                        <p:attrNameLst>
                                          <p:attrName>style.visibility</p:attrName>
                                        </p:attrNameLst>
                                      </p:cBhvr>
                                      <p:to>
                                        <p:strVal val="visible"/>
                                      </p:to>
                                    </p:set>
                                    <p:animEffect transition="in" filter="fade">
                                      <p:cBhvr>
                                        <p:cTn id="238" dur="500"/>
                                        <p:tgtEl>
                                          <p:spTgt spid="82"/>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83"/>
                                        </p:tgtEl>
                                        <p:attrNameLst>
                                          <p:attrName>style.visibility</p:attrName>
                                        </p:attrNameLst>
                                      </p:cBhvr>
                                      <p:to>
                                        <p:strVal val="visible"/>
                                      </p:to>
                                    </p:set>
                                    <p:animEffect transition="in" filter="fade">
                                      <p:cBhvr>
                                        <p:cTn id="243" dur="500"/>
                                        <p:tgtEl>
                                          <p:spTgt spid="83"/>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nodeType="clickEffect">
                                  <p:stCondLst>
                                    <p:cond delay="0"/>
                                  </p:stCondLst>
                                  <p:childTnLst>
                                    <p:animEffect transition="out" filter="fade">
                                      <p:cBhvr>
                                        <p:cTn id="247" dur="500"/>
                                        <p:tgtEl>
                                          <p:spTgt spid="83"/>
                                        </p:tgtEl>
                                      </p:cBhvr>
                                    </p:animEffect>
                                    <p:set>
                                      <p:cBhvr>
                                        <p:cTn id="248" dur="1" fill="hold">
                                          <p:stCondLst>
                                            <p:cond delay="499"/>
                                          </p:stCondLst>
                                        </p:cTn>
                                        <p:tgtEl>
                                          <p:spTgt spid="83"/>
                                        </p:tgtEl>
                                        <p:attrNameLst>
                                          <p:attrName>style.visibility</p:attrName>
                                        </p:attrNameLst>
                                      </p:cBhvr>
                                      <p:to>
                                        <p:strVal val="hidden"/>
                                      </p:to>
                                    </p:set>
                                  </p:childTnLst>
                                </p:cTn>
                              </p:par>
                              <p:par>
                                <p:cTn id="249" presetID="10" presetClass="entr" presetSubtype="0" fill="hold" nodeType="withEffect">
                                  <p:stCondLst>
                                    <p:cond delay="0"/>
                                  </p:stCondLst>
                                  <p:childTnLst>
                                    <p:set>
                                      <p:cBhvr>
                                        <p:cTn id="250" dur="1" fill="hold">
                                          <p:stCondLst>
                                            <p:cond delay="0"/>
                                          </p:stCondLst>
                                        </p:cTn>
                                        <p:tgtEl>
                                          <p:spTgt spid="103"/>
                                        </p:tgtEl>
                                        <p:attrNameLst>
                                          <p:attrName>style.visibility</p:attrName>
                                        </p:attrNameLst>
                                      </p:cBhvr>
                                      <p:to>
                                        <p:strVal val="visible"/>
                                      </p:to>
                                    </p:set>
                                    <p:animEffect transition="in" filter="fade">
                                      <p:cBhvr>
                                        <p:cTn id="251" dur="500"/>
                                        <p:tgtEl>
                                          <p:spTgt spid="103"/>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grpId="0" nodeType="clickEffect">
                                  <p:stCondLst>
                                    <p:cond delay="0"/>
                                  </p:stCondLst>
                                  <p:childTnLst>
                                    <p:set>
                                      <p:cBhvr>
                                        <p:cTn id="255" dur="1" fill="hold">
                                          <p:stCondLst>
                                            <p:cond delay="0"/>
                                          </p:stCondLst>
                                        </p:cTn>
                                        <p:tgtEl>
                                          <p:spTgt spid="125"/>
                                        </p:tgtEl>
                                        <p:attrNameLst>
                                          <p:attrName>style.visibility</p:attrName>
                                        </p:attrNameLst>
                                      </p:cBhvr>
                                      <p:to>
                                        <p:strVal val="visible"/>
                                      </p:to>
                                    </p:set>
                                    <p:animEffect transition="in" filter="fade">
                                      <p:cBhvr>
                                        <p:cTn id="256" dur="500"/>
                                        <p:tgtEl>
                                          <p:spTgt spid="125"/>
                                        </p:tgtEl>
                                      </p:cBhvr>
                                    </p:animEffect>
                                  </p:childTnLst>
                                </p:cTn>
                              </p:par>
                              <p:par>
                                <p:cTn id="257" presetID="10" presetClass="entr" presetSubtype="0" fill="hold" nodeType="withEffect">
                                  <p:stCondLst>
                                    <p:cond delay="0"/>
                                  </p:stCondLst>
                                  <p:childTnLst>
                                    <p:set>
                                      <p:cBhvr>
                                        <p:cTn id="258" dur="1" fill="hold">
                                          <p:stCondLst>
                                            <p:cond delay="0"/>
                                          </p:stCondLst>
                                        </p:cTn>
                                        <p:tgtEl>
                                          <p:spTgt spid="126"/>
                                        </p:tgtEl>
                                        <p:attrNameLst>
                                          <p:attrName>style.visibility</p:attrName>
                                        </p:attrNameLst>
                                      </p:cBhvr>
                                      <p:to>
                                        <p:strVal val="visible"/>
                                      </p:to>
                                    </p:set>
                                    <p:animEffect transition="in" filter="fade">
                                      <p:cBhvr>
                                        <p:cTn id="259" dur="500"/>
                                        <p:tgtEl>
                                          <p:spTgt spid="126"/>
                                        </p:tgtEl>
                                      </p:cBhvr>
                                    </p:animEffect>
                                  </p:childTnLst>
                                </p:cTn>
                              </p:par>
                              <p:par>
                                <p:cTn id="260" presetID="10" presetClass="entr" presetSubtype="0" fill="hold" nodeType="withEffect">
                                  <p:stCondLst>
                                    <p:cond delay="0"/>
                                  </p:stCondLst>
                                  <p:childTnLst>
                                    <p:set>
                                      <p:cBhvr>
                                        <p:cTn id="261" dur="1" fill="hold">
                                          <p:stCondLst>
                                            <p:cond delay="0"/>
                                          </p:stCondLst>
                                        </p:cTn>
                                        <p:tgtEl>
                                          <p:spTgt spid="127"/>
                                        </p:tgtEl>
                                        <p:attrNameLst>
                                          <p:attrName>style.visibility</p:attrName>
                                        </p:attrNameLst>
                                      </p:cBhvr>
                                      <p:to>
                                        <p:strVal val="visible"/>
                                      </p:to>
                                    </p:set>
                                    <p:animEffect transition="in" filter="fade">
                                      <p:cBhvr>
                                        <p:cTn id="262" dur="500"/>
                                        <p:tgtEl>
                                          <p:spTgt spid="127"/>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24"/>
                                        </p:tgtEl>
                                        <p:attrNameLst>
                                          <p:attrName>style.visibility</p:attrName>
                                        </p:attrNameLst>
                                      </p:cBhvr>
                                      <p:to>
                                        <p:strVal val="visible"/>
                                      </p:to>
                                    </p:set>
                                    <p:animEffect transition="in" filter="fade">
                                      <p:cBhvr>
                                        <p:cTn id="265" dur="500"/>
                                        <p:tgtEl>
                                          <p:spTgt spid="124"/>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23"/>
                                        </p:tgtEl>
                                        <p:attrNameLst>
                                          <p:attrName>style.visibility</p:attrName>
                                        </p:attrNameLst>
                                      </p:cBhvr>
                                      <p:to>
                                        <p:strVal val="visible"/>
                                      </p:to>
                                    </p:set>
                                    <p:animEffect transition="in" filter="fade">
                                      <p:cBhvr>
                                        <p:cTn id="268" dur="500"/>
                                        <p:tgtEl>
                                          <p:spTgt spid="123"/>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28"/>
                                        </p:tgtEl>
                                        <p:attrNameLst>
                                          <p:attrName>style.visibility</p:attrName>
                                        </p:attrNameLst>
                                      </p:cBhvr>
                                      <p:to>
                                        <p:strVal val="visible"/>
                                      </p:to>
                                    </p:set>
                                    <p:animEffect transition="in" filter="fade">
                                      <p:cBhvr>
                                        <p:cTn id="271" dur="500"/>
                                        <p:tgtEl>
                                          <p:spTgt spid="128"/>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nodeType="clickEffect">
                                  <p:stCondLst>
                                    <p:cond delay="0"/>
                                  </p:stCondLst>
                                  <p:childTnLst>
                                    <p:set>
                                      <p:cBhvr>
                                        <p:cTn id="275" dur="1" fill="hold">
                                          <p:stCondLst>
                                            <p:cond delay="0"/>
                                          </p:stCondLst>
                                        </p:cTn>
                                        <p:tgtEl>
                                          <p:spTgt spid="129"/>
                                        </p:tgtEl>
                                        <p:attrNameLst>
                                          <p:attrName>style.visibility</p:attrName>
                                        </p:attrNameLst>
                                      </p:cBhvr>
                                      <p:to>
                                        <p:strVal val="visible"/>
                                      </p:to>
                                    </p:set>
                                    <p:animEffect transition="in" filter="fade">
                                      <p:cBhvr>
                                        <p:cTn id="276" dur="500"/>
                                        <p:tgtEl>
                                          <p:spTgt spid="12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138"/>
                                        </p:tgtEl>
                                        <p:attrNameLst>
                                          <p:attrName>style.visibility</p:attrName>
                                        </p:attrNameLst>
                                      </p:cBhvr>
                                      <p:to>
                                        <p:strVal val="visible"/>
                                      </p:to>
                                    </p:set>
                                    <p:animEffect transition="in" filter="fade">
                                      <p:cBhvr>
                                        <p:cTn id="27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3" grpId="0"/>
      <p:bldP spid="25" grpId="0"/>
      <p:bldP spid="46" grpId="0"/>
      <p:bldP spid="48"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P spid="67" grpId="0"/>
      <p:bldP spid="68" grpId="0" animBg="1"/>
      <p:bldP spid="69" grpId="0" animBg="1"/>
      <p:bldP spid="70" grpId="0"/>
      <p:bldP spid="71" grpId="0"/>
      <p:bldP spid="76" grpId="0"/>
      <p:bldP spid="79" grpId="0"/>
      <p:bldP spid="81" grpId="0"/>
      <p:bldP spid="82" grpId="0" animBg="1"/>
      <p:bldP spid="123" grpId="0" animBg="1"/>
      <p:bldP spid="124" grpId="0" animBg="1"/>
      <p:bldP spid="125" grpId="0"/>
      <p:bldP spid="128" grpId="0" animBg="1"/>
      <p:bldP spid="1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770" y="145677"/>
            <a:ext cx="5315282" cy="1143000"/>
          </a:xfrm>
        </p:spPr>
        <p:txBody>
          <a:bodyPr>
            <a:normAutofit/>
          </a:bodyPr>
          <a:lstStyle/>
          <a:p>
            <a:r>
              <a:rPr lang="en-US" sz="2800" dirty="0" smtClean="0"/>
              <a:t>Backup-RFQ properties</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32</a:t>
            </a:fld>
            <a:endParaRPr lang="sv-SE" dirty="0">
              <a:solidFill>
                <a:prstClr val="black">
                  <a:tint val="75000"/>
                </a:prstClr>
              </a:solidFill>
              <a:latin typeface="Calibri"/>
            </a:endParaRPr>
          </a:p>
        </p:txBody>
      </p:sp>
      <p:sp>
        <p:nvSpPr>
          <p:cNvPr id="25" name="Rettangolo 2"/>
          <p:cNvSpPr/>
          <p:nvPr/>
        </p:nvSpPr>
        <p:spPr>
          <a:xfrm>
            <a:off x="127000" y="1519367"/>
            <a:ext cx="4913908" cy="1415772"/>
          </a:xfrm>
          <a:prstGeom prst="rect">
            <a:avLst/>
          </a:prstGeom>
        </p:spPr>
        <p:txBody>
          <a:bodyPr wrap="square">
            <a:spAutoFit/>
          </a:bodyPr>
          <a:lstStyle/>
          <a:p>
            <a:pPr algn="just"/>
            <a:r>
              <a:rPr lang="en-US" sz="1600" b="1" i="1" dirty="0" smtClean="0"/>
              <a:t>1-Focusing</a:t>
            </a:r>
          </a:p>
          <a:p>
            <a:pPr algn="just"/>
            <a:r>
              <a:rPr lang="en-US" sz="1400" dirty="0" smtClean="0"/>
              <a:t>The </a:t>
            </a:r>
            <a:r>
              <a:rPr lang="en-US" sz="1400" dirty="0"/>
              <a:t>resonating mode of the </a:t>
            </a:r>
            <a:r>
              <a:rPr lang="en-US" sz="1400" dirty="0" smtClean="0"/>
              <a:t>cavity (</a:t>
            </a:r>
            <a:r>
              <a:rPr lang="en-US" sz="1400" dirty="0"/>
              <a:t>between the four </a:t>
            </a:r>
            <a:r>
              <a:rPr lang="en-US" sz="1400" dirty="0" smtClean="0"/>
              <a:t>electrodes) is </a:t>
            </a:r>
            <a:r>
              <a:rPr lang="en-US" sz="1400" dirty="0"/>
              <a:t>a </a:t>
            </a:r>
            <a:r>
              <a:rPr lang="en-US" sz="1400" b="1" dirty="0"/>
              <a:t>focusing </a:t>
            </a:r>
            <a:r>
              <a:rPr lang="en-US" sz="1400" b="1" dirty="0" smtClean="0"/>
              <a:t>mode</a:t>
            </a:r>
            <a:r>
              <a:rPr lang="en-US" sz="1400" dirty="0" smtClean="0"/>
              <a:t>: </a:t>
            </a:r>
            <a:r>
              <a:rPr lang="en-US" sz="1400" b="1" dirty="0" err="1" smtClean="0"/>
              <a:t>Quadrupole</a:t>
            </a:r>
            <a:r>
              <a:rPr lang="en-US" sz="1400" b="1" dirty="0" smtClean="0"/>
              <a:t> </a:t>
            </a:r>
            <a:r>
              <a:rPr lang="en-US" sz="1400" b="1" dirty="0"/>
              <a:t>mode (TE</a:t>
            </a:r>
            <a:r>
              <a:rPr lang="en-US" sz="1400" b="1" baseline="-25000" dirty="0"/>
              <a:t>210</a:t>
            </a:r>
            <a:r>
              <a:rPr lang="en-US" sz="1400" b="1" dirty="0" smtClean="0"/>
              <a:t>)</a:t>
            </a:r>
            <a:r>
              <a:rPr lang="en-US" sz="1400" dirty="0" smtClean="0"/>
              <a:t>.</a:t>
            </a:r>
            <a:r>
              <a:rPr lang="en-US" sz="1400" dirty="0"/>
              <a:t> </a:t>
            </a:r>
            <a:r>
              <a:rPr lang="en-US" sz="1400" dirty="0" smtClean="0"/>
              <a:t>The alternating voltage </a:t>
            </a:r>
            <a:r>
              <a:rPr lang="en-US" sz="1400" dirty="0"/>
              <a:t>on the electrodes produces an </a:t>
            </a:r>
            <a:r>
              <a:rPr lang="en-US" sz="1400" b="1" dirty="0"/>
              <a:t>alternating focusing channel</a:t>
            </a:r>
            <a:r>
              <a:rPr lang="en-US" sz="1400" dirty="0"/>
              <a:t> </a:t>
            </a:r>
            <a:r>
              <a:rPr lang="en-US" sz="1400" dirty="0" smtClean="0"/>
              <a:t>with </a:t>
            </a:r>
            <a:r>
              <a:rPr lang="en-US" sz="1400" dirty="0"/>
              <a:t>the period of the </a:t>
            </a:r>
            <a:r>
              <a:rPr lang="en-US" sz="1400" dirty="0" smtClean="0"/>
              <a:t>RF (</a:t>
            </a:r>
            <a:r>
              <a:rPr lang="en-US" sz="1400" b="1" dirty="0" smtClean="0"/>
              <a:t>electric </a:t>
            </a:r>
            <a:r>
              <a:rPr lang="en-US" sz="1400" b="1" dirty="0"/>
              <a:t>focusing </a:t>
            </a:r>
            <a:r>
              <a:rPr lang="en-US" sz="1400" dirty="0"/>
              <a:t>does not depend on </a:t>
            </a:r>
            <a:r>
              <a:rPr lang="en-US" sz="1400" dirty="0" smtClean="0"/>
              <a:t>the velocity and is ideal </a:t>
            </a:r>
            <a:r>
              <a:rPr lang="en-US" sz="1400" dirty="0"/>
              <a:t>at low </a:t>
            </a:r>
            <a:r>
              <a:rPr lang="en-US" sz="1400" dirty="0">
                <a:sym typeface="Symbol"/>
              </a:rPr>
              <a:t></a:t>
            </a:r>
            <a:r>
              <a:rPr lang="en-US" sz="1400" dirty="0" smtClean="0"/>
              <a:t>)</a:t>
            </a:r>
            <a:endParaRPr lang="en-US" sz="1400" dirty="0"/>
          </a:p>
        </p:txBody>
      </p:sp>
      <p:sp>
        <p:nvSpPr>
          <p:cNvPr id="27" name="Rettangolo 5"/>
          <p:cNvSpPr/>
          <p:nvPr/>
        </p:nvSpPr>
        <p:spPr>
          <a:xfrm>
            <a:off x="127000" y="3003113"/>
            <a:ext cx="4913908" cy="1200328"/>
          </a:xfrm>
          <a:prstGeom prst="rect">
            <a:avLst/>
          </a:prstGeom>
        </p:spPr>
        <p:txBody>
          <a:bodyPr wrap="square">
            <a:spAutoFit/>
          </a:bodyPr>
          <a:lstStyle/>
          <a:p>
            <a:r>
              <a:rPr lang="en-US" sz="1600" b="1" i="1" dirty="0" smtClean="0"/>
              <a:t>2-Acceleration</a:t>
            </a:r>
            <a:endParaRPr lang="en-US" sz="1600" b="1" i="1" dirty="0"/>
          </a:p>
          <a:p>
            <a:pPr algn="just"/>
            <a:r>
              <a:rPr lang="en-US" sz="1400" dirty="0" smtClean="0"/>
              <a:t>The </a:t>
            </a:r>
            <a:r>
              <a:rPr lang="en-US" sz="1400" dirty="0"/>
              <a:t>vanes have a </a:t>
            </a:r>
            <a:r>
              <a:rPr lang="en-US" sz="1400" b="1" dirty="0"/>
              <a:t>longitudinal modulation </a:t>
            </a:r>
            <a:r>
              <a:rPr lang="en-US" sz="1400" dirty="0" smtClean="0"/>
              <a:t>with period </a:t>
            </a:r>
            <a:r>
              <a:rPr lang="en-US" sz="1400" dirty="0"/>
              <a:t>= </a:t>
            </a:r>
            <a:r>
              <a:rPr lang="en-US" sz="1400" dirty="0" smtClean="0">
                <a:sym typeface="Symbol"/>
              </a:rPr>
              <a:t></a:t>
            </a:r>
            <a:r>
              <a:rPr lang="en-US" sz="1400" baseline="-25000" dirty="0" smtClean="0">
                <a:sym typeface="Symbol"/>
              </a:rPr>
              <a:t>RF</a:t>
            </a:r>
            <a:r>
              <a:rPr lang="en-US" sz="1400" dirty="0" smtClean="0">
                <a:sym typeface="Symbol"/>
              </a:rPr>
              <a:t> </a:t>
            </a:r>
            <a:r>
              <a:rPr lang="en-US" sz="1400" dirty="0" smtClean="0"/>
              <a:t>this </a:t>
            </a:r>
            <a:r>
              <a:rPr lang="en-US" sz="1400" dirty="0"/>
              <a:t>creates a </a:t>
            </a:r>
            <a:r>
              <a:rPr lang="en-US" sz="1400" b="1" dirty="0" smtClean="0"/>
              <a:t>longitudinal component </a:t>
            </a:r>
            <a:r>
              <a:rPr lang="en-US" sz="1400" b="1" dirty="0"/>
              <a:t>of the electric </a:t>
            </a:r>
            <a:r>
              <a:rPr lang="en-US" sz="1400" b="1" dirty="0" smtClean="0"/>
              <a:t>field </a:t>
            </a:r>
            <a:r>
              <a:rPr lang="en-US" sz="1400" dirty="0" smtClean="0"/>
              <a:t>that accelerate the beam (the modulation </a:t>
            </a:r>
            <a:r>
              <a:rPr lang="en-US" sz="1400" dirty="0"/>
              <a:t>corresponds exactly to a </a:t>
            </a:r>
            <a:r>
              <a:rPr lang="en-US" sz="1400" dirty="0" smtClean="0"/>
              <a:t>series of </a:t>
            </a:r>
            <a:r>
              <a:rPr lang="en-US" sz="1400" dirty="0"/>
              <a:t>RF </a:t>
            </a:r>
            <a:r>
              <a:rPr lang="en-US" sz="1400" dirty="0" smtClean="0"/>
              <a:t>gaps).</a:t>
            </a:r>
            <a:endParaRPr lang="en-US" sz="1400" dirty="0"/>
          </a:p>
        </p:txBody>
      </p:sp>
      <p:sp>
        <p:nvSpPr>
          <p:cNvPr id="28" name="Rettangolo 9"/>
          <p:cNvSpPr/>
          <p:nvPr/>
        </p:nvSpPr>
        <p:spPr>
          <a:xfrm>
            <a:off x="108858" y="4239771"/>
            <a:ext cx="4932050" cy="1846659"/>
          </a:xfrm>
          <a:prstGeom prst="rect">
            <a:avLst/>
          </a:prstGeom>
        </p:spPr>
        <p:txBody>
          <a:bodyPr wrap="square">
            <a:spAutoFit/>
          </a:bodyPr>
          <a:lstStyle/>
          <a:p>
            <a:pPr algn="just"/>
            <a:r>
              <a:rPr lang="en-US" sz="1600" b="1" dirty="0" smtClean="0"/>
              <a:t>3-Bunching</a:t>
            </a:r>
            <a:r>
              <a:rPr lang="en-US" sz="1400" b="1" dirty="0" smtClean="0"/>
              <a:t> </a:t>
            </a:r>
          </a:p>
          <a:p>
            <a:pPr algn="just"/>
            <a:r>
              <a:rPr lang="en-US" sz="1400" dirty="0" smtClean="0"/>
              <a:t>The </a:t>
            </a:r>
            <a:r>
              <a:rPr lang="en-US" sz="1400" dirty="0"/>
              <a:t>modulation period (distance </a:t>
            </a:r>
            <a:r>
              <a:rPr lang="en-US" sz="1400" dirty="0" smtClean="0"/>
              <a:t>between maxima</a:t>
            </a:r>
            <a:r>
              <a:rPr lang="en-US" sz="1400" dirty="0"/>
              <a:t>) can be slightly adjusted to </a:t>
            </a:r>
            <a:r>
              <a:rPr lang="en-US" sz="1400" dirty="0" smtClean="0"/>
              <a:t>change the </a:t>
            </a:r>
            <a:r>
              <a:rPr lang="en-US" sz="1400" dirty="0"/>
              <a:t>phase of the beam inside the RFQ </a:t>
            </a:r>
            <a:r>
              <a:rPr lang="en-US" sz="1400" dirty="0" smtClean="0"/>
              <a:t>cells, and </a:t>
            </a:r>
            <a:r>
              <a:rPr lang="en-US" sz="1400" dirty="0"/>
              <a:t>the amplitude of the modulation can </a:t>
            </a:r>
            <a:r>
              <a:rPr lang="en-US" sz="1400" dirty="0" smtClean="0"/>
              <a:t>be changed </a:t>
            </a:r>
            <a:r>
              <a:rPr lang="en-US" sz="1400" dirty="0"/>
              <a:t>to change the accelerating </a:t>
            </a:r>
            <a:r>
              <a:rPr lang="en-US" sz="1400" dirty="0" smtClean="0"/>
              <a:t>gradient. One can </a:t>
            </a:r>
            <a:r>
              <a:rPr lang="en-US" sz="1400" dirty="0"/>
              <a:t>start at -</a:t>
            </a:r>
            <a:r>
              <a:rPr lang="en-US" sz="1400" dirty="0" smtClean="0"/>
              <a:t>90</a:t>
            </a:r>
            <a:r>
              <a:rPr lang="en-US" sz="1400" dirty="0" smtClean="0">
                <a:sym typeface="Symbol"/>
              </a:rPr>
              <a:t></a:t>
            </a:r>
            <a:r>
              <a:rPr lang="en-US" sz="1400" dirty="0" smtClean="0"/>
              <a:t> </a:t>
            </a:r>
            <a:r>
              <a:rPr lang="en-US" sz="1400" dirty="0"/>
              <a:t>phase (linac) </a:t>
            </a:r>
            <a:r>
              <a:rPr lang="en-US" sz="1400" dirty="0" smtClean="0"/>
              <a:t>with some </a:t>
            </a:r>
            <a:r>
              <a:rPr lang="en-US" sz="1400" b="1" dirty="0"/>
              <a:t>bunching cells</a:t>
            </a:r>
            <a:r>
              <a:rPr lang="en-US" sz="1400" dirty="0"/>
              <a:t>, progressively </a:t>
            </a:r>
            <a:r>
              <a:rPr lang="en-US" sz="1400" b="1" dirty="0"/>
              <a:t>bunch </a:t>
            </a:r>
            <a:r>
              <a:rPr lang="en-US" sz="1400" b="1" dirty="0" smtClean="0"/>
              <a:t>the beam </a:t>
            </a:r>
            <a:r>
              <a:rPr lang="en-US" sz="1400" dirty="0"/>
              <a:t>(adiabatic bunching channel), and only </a:t>
            </a:r>
            <a:r>
              <a:rPr lang="en-US" sz="1400" dirty="0" smtClean="0"/>
              <a:t>in the </a:t>
            </a:r>
            <a:r>
              <a:rPr lang="en-US" sz="1400" dirty="0"/>
              <a:t>last cells switch on the </a:t>
            </a:r>
            <a:r>
              <a:rPr lang="en-US" sz="1400" b="1" dirty="0"/>
              <a:t>acceleration</a:t>
            </a:r>
            <a:r>
              <a:rPr lang="en-US" sz="1400" dirty="0"/>
              <a:t>.</a:t>
            </a:r>
          </a:p>
        </p:txBody>
      </p:sp>
      <p:pic>
        <p:nvPicPr>
          <p:cNvPr id="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725" y="1535579"/>
            <a:ext cx="1846269" cy="137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714" y="1535579"/>
            <a:ext cx="1887494" cy="137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Immagine 7"/>
          <p:cNvPicPr>
            <a:picLocks noChangeAspect="1"/>
          </p:cNvPicPr>
          <p:nvPr/>
        </p:nvPicPr>
        <p:blipFill rotWithShape="1">
          <a:blip r:embed="rId4">
            <a:extLst>
              <a:ext uri="{28A0092B-C50C-407E-A947-70E740481C1C}">
                <a14:useLocalDpi xmlns:a14="http://schemas.microsoft.com/office/drawing/2010/main" val="0"/>
              </a:ext>
            </a:extLst>
          </a:blip>
          <a:srcRect l="40464" t="78495" r="16249" b="5931"/>
          <a:stretch/>
        </p:blipFill>
        <p:spPr>
          <a:xfrm>
            <a:off x="5189713" y="4451858"/>
            <a:ext cx="3822221" cy="1031394"/>
          </a:xfrm>
          <a:prstGeom prst="rect">
            <a:avLst/>
          </a:prstGeom>
        </p:spPr>
      </p:pic>
      <p:grpSp>
        <p:nvGrpSpPr>
          <p:cNvPr id="32" name="Gruppo 8"/>
          <p:cNvGrpSpPr/>
          <p:nvPr/>
        </p:nvGrpSpPr>
        <p:grpSpPr>
          <a:xfrm>
            <a:off x="5277732" y="3153873"/>
            <a:ext cx="3659785" cy="1125322"/>
            <a:chOff x="4434991" y="2780910"/>
            <a:chExt cx="4307764" cy="1512208"/>
          </a:xfrm>
        </p:grpSpPr>
        <p:pic>
          <p:nvPicPr>
            <p:cNvPr id="33" name="Immagine 3"/>
            <p:cNvPicPr>
              <a:picLocks noChangeAspect="1"/>
            </p:cNvPicPr>
            <p:nvPr/>
          </p:nvPicPr>
          <p:blipFill rotWithShape="1">
            <a:blip r:embed="rId4">
              <a:extLst>
                <a:ext uri="{28A0092B-C50C-407E-A947-70E740481C1C}">
                  <a14:useLocalDpi xmlns:a14="http://schemas.microsoft.com/office/drawing/2010/main" val="0"/>
                </a:ext>
              </a:extLst>
            </a:blip>
            <a:srcRect l="30481" t="38165" r="3463" b="30918"/>
            <a:stretch/>
          </p:blipFill>
          <p:spPr>
            <a:xfrm>
              <a:off x="4434991" y="2780910"/>
              <a:ext cx="4307764" cy="1512208"/>
            </a:xfrm>
            <a:prstGeom prst="rect">
              <a:avLst/>
            </a:prstGeom>
          </p:spPr>
        </p:pic>
        <p:sp>
          <p:nvSpPr>
            <p:cNvPr id="34" name="Rettangolo 6"/>
            <p:cNvSpPr/>
            <p:nvPr/>
          </p:nvSpPr>
          <p:spPr>
            <a:xfrm>
              <a:off x="6156220" y="2780910"/>
              <a:ext cx="864120" cy="288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5930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33</a:t>
            </a:fld>
            <a:endParaRPr lang="sv-SE" dirty="0">
              <a:solidFill>
                <a:prstClr val="black">
                  <a:tint val="75000"/>
                </a:prstClr>
              </a:solidFill>
              <a:latin typeface="Calibri"/>
            </a:endParaRPr>
          </a:p>
        </p:txBody>
      </p:sp>
      <p:graphicFrame>
        <p:nvGraphicFramePr>
          <p:cNvPr id="5" name="Oggetto 4"/>
          <p:cNvGraphicFramePr>
            <a:graphicFrameLocks noChangeAspect="1"/>
          </p:cNvGraphicFramePr>
          <p:nvPr>
            <p:extLst>
              <p:ext uri="{D42A27DB-BD31-4B8C-83A1-F6EECF244321}">
                <p14:modId xmlns:p14="http://schemas.microsoft.com/office/powerpoint/2010/main" val="2894562087"/>
              </p:ext>
            </p:extLst>
          </p:nvPr>
        </p:nvGraphicFramePr>
        <p:xfrm>
          <a:off x="557679" y="1752283"/>
          <a:ext cx="1316037" cy="596900"/>
        </p:xfrm>
        <a:graphic>
          <a:graphicData uri="http://schemas.openxmlformats.org/presentationml/2006/ole">
            <mc:AlternateContent xmlns:mc="http://schemas.openxmlformats.org/markup-compatibility/2006">
              <mc:Choice xmlns:v="urn:schemas-microsoft-com:vml" Requires="v">
                <p:oleObj spid="_x0000_s5172" name="Equazione" r:id="rId4" imgW="850680" imgH="393480" progId="Equation.3">
                  <p:embed/>
                </p:oleObj>
              </mc:Choice>
              <mc:Fallback>
                <p:oleObj name="Equazione" r:id="rId4" imgW="8506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79" y="1752283"/>
                        <a:ext cx="1316037" cy="596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632630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83560" cy="2144227"/>
          </a:xfrm>
        </p:spPr>
        <p:txBody>
          <a:bodyPr>
            <a:normAutofit/>
          </a:bodyPr>
          <a:lstStyle/>
          <a:p>
            <a:r>
              <a:rPr lang="en-US" sz="2000" dirty="0" smtClean="0">
                <a:latin typeface="Times New Roman"/>
                <a:cs typeface="Times New Roman"/>
              </a:rPr>
              <a:t>What is </a:t>
            </a:r>
            <a:r>
              <a:rPr lang="en-US" sz="2200" dirty="0" smtClean="0">
                <a:latin typeface="Times New Roman"/>
                <a:cs typeface="Times New Roman"/>
              </a:rPr>
              <a:t>the</a:t>
            </a:r>
            <a:r>
              <a:rPr lang="en-US" sz="2000" dirty="0" smtClean="0">
                <a:latin typeface="Times New Roman"/>
                <a:cs typeface="Times New Roman"/>
              </a:rPr>
              <a:t> efficient number of cells?</a:t>
            </a:r>
          </a:p>
          <a:p>
            <a:pPr lvl="1">
              <a:buFont typeface="Courier New"/>
              <a:buChar char="o"/>
            </a:pPr>
            <a:r>
              <a:rPr lang="en-US" sz="1800" dirty="0" smtClean="0">
                <a:latin typeface="Times New Roman"/>
                <a:cs typeface="Times New Roman"/>
              </a:rPr>
              <a:t>From the physical point of view it is desired to increase cells as much as possible</a:t>
            </a:r>
          </a:p>
          <a:p>
            <a:pPr lvl="1">
              <a:buFont typeface="Courier New"/>
              <a:buChar char="o"/>
            </a:pPr>
            <a:r>
              <a:rPr lang="en-US" sz="1800" dirty="0" smtClean="0">
                <a:latin typeface="Times New Roman"/>
                <a:cs typeface="Times New Roman"/>
              </a:rPr>
              <a:t>Practical issues related to cavity construction and its handling limit us in case of increasing number of cells</a:t>
            </a:r>
          </a:p>
          <a:p>
            <a:pPr lvl="1">
              <a:buFont typeface="Courier New"/>
              <a:buChar char="o"/>
            </a:pPr>
            <a:r>
              <a:rPr lang="en-US" sz="1800" dirty="0">
                <a:latin typeface="Times New Roman"/>
                <a:cs typeface="Times New Roman"/>
                <a:sym typeface="Symbol"/>
              </a:rPr>
              <a:t>O</a:t>
            </a:r>
            <a:r>
              <a:rPr lang="en-US" sz="1800" dirty="0" smtClean="0">
                <a:latin typeface="Times New Roman"/>
                <a:cs typeface="Times New Roman"/>
              </a:rPr>
              <a:t>verlap </a:t>
            </a:r>
            <a:r>
              <a:rPr lang="en-US" sz="1800" dirty="0">
                <a:latin typeface="Times New Roman"/>
                <a:cs typeface="Times New Roman"/>
              </a:rPr>
              <a:t>between adjacent modes can be a </a:t>
            </a:r>
            <a:r>
              <a:rPr lang="en-US" sz="1800" dirty="0" smtClean="0">
                <a:latin typeface="Times New Roman"/>
                <a:cs typeface="Times New Roman"/>
              </a:rPr>
              <a:t>problem in increasing number of cells </a:t>
            </a:r>
            <a:r>
              <a:rPr lang="en-US" sz="1800" dirty="0">
                <a:latin typeface="Times New Roman"/>
                <a:cs typeface="Times New Roman"/>
              </a:rPr>
              <a:t>(as example the field uniformity due to machining errors is difficult to tune). </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34</a:t>
            </a:fld>
            <a:endParaRPr lang="sv-SE" dirty="0">
              <a:solidFill>
                <a:prstClr val="black">
                  <a:tint val="75000"/>
                </a:prstClr>
              </a:solidFill>
              <a:latin typeface="Calibri"/>
            </a:endParaRPr>
          </a:p>
        </p:txBody>
      </p:sp>
      <p:sp>
        <p:nvSpPr>
          <p:cNvPr id="5" name="Title 4"/>
          <p:cNvSpPr>
            <a:spLocks noGrp="1"/>
          </p:cNvSpPr>
          <p:nvPr>
            <p:ph type="title"/>
          </p:nvPr>
        </p:nvSpPr>
        <p:spPr/>
        <p:txBody>
          <a:bodyPr/>
          <a:lstStyle/>
          <a:p>
            <a:endParaRPr lang="en-US"/>
          </a:p>
        </p:txBody>
      </p:sp>
      <p:pic>
        <p:nvPicPr>
          <p:cNvPr id="6" name="Picture 5" descr="Screen Shot 2018-12-16 at 11.42.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306" y="3896873"/>
            <a:ext cx="3852566" cy="2961127"/>
          </a:xfrm>
          <a:prstGeom prst="rect">
            <a:avLst/>
          </a:prstGeom>
        </p:spPr>
      </p:pic>
      <p:sp>
        <p:nvSpPr>
          <p:cNvPr id="7" name="Rectangle 6"/>
          <p:cNvSpPr/>
          <p:nvPr/>
        </p:nvSpPr>
        <p:spPr>
          <a:xfrm>
            <a:off x="934651" y="3652673"/>
            <a:ext cx="4291655" cy="923330"/>
          </a:xfrm>
          <a:prstGeom prst="rect">
            <a:avLst/>
          </a:prstGeom>
        </p:spPr>
        <p:txBody>
          <a:bodyPr wrap="square">
            <a:spAutoFit/>
          </a:bodyPr>
          <a:lstStyle/>
          <a:p>
            <a:pPr marL="285750" indent="-285750">
              <a:buFont typeface="Courier New"/>
              <a:buChar char="o"/>
            </a:pPr>
            <a:r>
              <a:rPr lang="en-US" dirty="0" smtClean="0">
                <a:solidFill>
                  <a:srgbClr val="000000"/>
                </a:solidFill>
                <a:latin typeface="Times New Roman"/>
                <a:cs typeface="Times New Roman"/>
                <a:sym typeface="Symbol"/>
              </a:rPr>
              <a:t>HOMs of cavity is a limiting factor in increasing number of </a:t>
            </a:r>
            <a:r>
              <a:rPr lang="en-US" smtClean="0">
                <a:solidFill>
                  <a:srgbClr val="000000"/>
                </a:solidFill>
                <a:latin typeface="Times New Roman"/>
                <a:cs typeface="Times New Roman"/>
                <a:sym typeface="Symbol"/>
              </a:rPr>
              <a:t>cells.</a:t>
            </a:r>
          </a:p>
          <a:p>
            <a:pPr marL="285750" indent="-285750">
              <a:buFont typeface="Courier New"/>
              <a:buChar char="o"/>
            </a:pPr>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39581954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35</a:t>
            </a:fld>
            <a:endParaRPr lang="sv-SE" dirty="0">
              <a:solidFill>
                <a:prstClr val="black">
                  <a:tint val="75000"/>
                </a:prstClr>
              </a:solidFill>
              <a:latin typeface="Calibri"/>
            </a:endParaRPr>
          </a:p>
        </p:txBody>
      </p:sp>
      <p:sp>
        <p:nvSpPr>
          <p:cNvPr id="5" name="Rectangle 4"/>
          <p:cNvSpPr/>
          <p:nvPr/>
        </p:nvSpPr>
        <p:spPr>
          <a:xfrm>
            <a:off x="198444" y="4449124"/>
            <a:ext cx="7202885" cy="1200329"/>
          </a:xfrm>
          <a:prstGeom prst="rect">
            <a:avLst/>
          </a:prstGeom>
        </p:spPr>
        <p:txBody>
          <a:bodyPr wrap="square">
            <a:spAutoFit/>
          </a:bodyPr>
          <a:lstStyle/>
          <a:p>
            <a:r>
              <a:rPr lang="en-US" dirty="0"/>
              <a:t>is the field flatness factor, which should be small to keep the structure insensitive to random-</a:t>
            </a:r>
            <a:r>
              <a:rPr lang="en-US" dirty="0" smtClean="0"/>
              <a:t>cell frequency </a:t>
            </a:r>
            <a:r>
              <a:rPr lang="en-US" dirty="0"/>
              <a:t>errors coming from the mechanical tolerances for production, chemical treatment, and </a:t>
            </a:r>
            <a:r>
              <a:rPr lang="en-US" dirty="0" err="1"/>
              <a:t>cooldown</a:t>
            </a:r>
            <a:r>
              <a:rPr lang="en-US" dirty="0"/>
              <a:t>–warm-up</a:t>
            </a:r>
          </a:p>
          <a:p>
            <a:r>
              <a:rPr lang="en-US" dirty="0"/>
              <a:t>cycles.</a:t>
            </a:r>
          </a:p>
        </p:txBody>
      </p:sp>
      <p:sp>
        <p:nvSpPr>
          <p:cNvPr id="6" name="Rectangle 5"/>
          <p:cNvSpPr/>
          <p:nvPr/>
        </p:nvSpPr>
        <p:spPr>
          <a:xfrm>
            <a:off x="359026" y="1632084"/>
            <a:ext cx="8327774" cy="923330"/>
          </a:xfrm>
          <a:prstGeom prst="rect">
            <a:avLst/>
          </a:prstGeom>
        </p:spPr>
        <p:txBody>
          <a:bodyPr wrap="square">
            <a:spAutoFit/>
          </a:bodyPr>
          <a:lstStyle/>
          <a:p>
            <a:r>
              <a:rPr lang="en-US" dirty="0"/>
              <a:t>For a N-cell standing-wave structure</a:t>
            </a:r>
            <a:r>
              <a:rPr lang="en-US" dirty="0" smtClean="0"/>
              <a:t>, sensitivity </a:t>
            </a:r>
            <a:r>
              <a:rPr lang="en-US" dirty="0"/>
              <a:t>of the accelerating field amplitude </a:t>
            </a:r>
            <a:r>
              <a:rPr lang="en-US" dirty="0" err="1"/>
              <a:t>Eacc,i</a:t>
            </a:r>
            <a:r>
              <a:rPr lang="en-US" dirty="0"/>
              <a:t> in the </a:t>
            </a:r>
            <a:r>
              <a:rPr lang="en-US" dirty="0" err="1"/>
              <a:t>i</a:t>
            </a:r>
            <a:r>
              <a:rPr lang="en-US" dirty="0"/>
              <a:t>-cell to the cell frequency error </a:t>
            </a:r>
            <a:r>
              <a:rPr lang="en-US" dirty="0" err="1"/>
              <a:t>Δωi</a:t>
            </a:r>
            <a:r>
              <a:rPr lang="en-US" dirty="0"/>
              <a:t> </a:t>
            </a:r>
            <a:r>
              <a:rPr lang="en-US" dirty="0" smtClean="0"/>
              <a:t>depends on </a:t>
            </a:r>
            <a:r>
              <a:rPr lang="en-US" dirty="0"/>
              <a:t>the coupling </a:t>
            </a:r>
            <a:r>
              <a:rPr lang="en-US" dirty="0" smtClean="0"/>
              <a:t>strength. When </a:t>
            </a:r>
            <a:r>
              <a:rPr lang="en-US" dirty="0"/>
              <a:t>a structure operates in π mode, the sensitivity is</a:t>
            </a:r>
          </a:p>
        </p:txBody>
      </p:sp>
      <p:pic>
        <p:nvPicPr>
          <p:cNvPr id="8" name="Picture 7" descr="Screen Shot 2018-12-16 at 22.00.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26" y="2874708"/>
            <a:ext cx="1905000" cy="774700"/>
          </a:xfrm>
          <a:prstGeom prst="rect">
            <a:avLst/>
          </a:prstGeom>
        </p:spPr>
      </p:pic>
      <p:pic>
        <p:nvPicPr>
          <p:cNvPr id="9" name="Picture 8" descr="Screen Shot 2018-12-16 at 22.01.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619" y="2874708"/>
            <a:ext cx="1173117" cy="774700"/>
          </a:xfrm>
          <a:prstGeom prst="rect">
            <a:avLst/>
          </a:prstGeom>
        </p:spPr>
      </p:pic>
    </p:spTree>
    <p:extLst>
      <p:ext uri="{BB962C8B-B14F-4D97-AF65-F5344CB8AC3E}">
        <p14:creationId xmlns:p14="http://schemas.microsoft.com/office/powerpoint/2010/main" val="20576803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Neutron and X-ray imaging</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36</a:t>
            </a:fld>
            <a:endParaRPr lang="sv-SE" dirty="0">
              <a:solidFill>
                <a:prstClr val="black">
                  <a:tint val="75000"/>
                </a:prstClr>
              </a:solidFill>
              <a:latin typeface="Calibri"/>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2791" y="1564552"/>
            <a:ext cx="3482099" cy="213801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6" name="Group 5">
            <a:extLst>
              <a:ext uri="{FF2B5EF4-FFF2-40B4-BE49-F238E27FC236}">
                <a16:creationId xmlns="" xmlns:a16="http://schemas.microsoft.com/office/drawing/2014/main" id="{439443B4-C9B8-C244-BA8A-467EB22D29E9}"/>
              </a:ext>
            </a:extLst>
          </p:cNvPr>
          <p:cNvGrpSpPr/>
          <p:nvPr/>
        </p:nvGrpSpPr>
        <p:grpSpPr>
          <a:xfrm>
            <a:off x="146542" y="4249831"/>
            <a:ext cx="2147299" cy="1404793"/>
            <a:chOff x="3975199" y="1484785"/>
            <a:chExt cx="3848993" cy="2526865"/>
          </a:xfrm>
        </p:grpSpPr>
        <p:pic>
          <p:nvPicPr>
            <p:cNvPr id="7" name="Image" descr="Image"/>
            <p:cNvPicPr>
              <a:picLocks noChangeAspect="1"/>
            </p:cNvPicPr>
            <p:nvPr/>
          </p:nvPicPr>
          <p:blipFill rotWithShape="1">
            <a:blip r:embed="rId4">
              <a:extLst/>
            </a:blip>
            <a:srcRect t="-1" b="51044"/>
            <a:stretch/>
          </p:blipFill>
          <p:spPr>
            <a:xfrm>
              <a:off x="3975199" y="1484785"/>
              <a:ext cx="3848993" cy="2526865"/>
            </a:xfrm>
            <a:prstGeom prst="rect">
              <a:avLst/>
            </a:prstGeom>
            <a:ln w="12700">
              <a:miter lim="400000"/>
            </a:ln>
          </p:spPr>
        </p:pic>
        <p:sp>
          <p:nvSpPr>
            <p:cNvPr id="8" name="From PSI website"/>
            <p:cNvSpPr txBox="1"/>
            <p:nvPr/>
          </p:nvSpPr>
          <p:spPr>
            <a:xfrm>
              <a:off x="6644077" y="1484829"/>
              <a:ext cx="1180115" cy="234401"/>
            </a:xfrm>
            <a:prstGeom prst="rect">
              <a:avLst/>
            </a:prstGeom>
            <a:ln w="12700">
              <a:miter lim="400000"/>
            </a:ln>
            <a:extLst>
              <a:ext uri="{C572A759-6A51-4108-AA02-DFA0A04FC94B}">
                <ma14:wrappingTextBoxFlag xmlns:ma14="http://schemas.microsoft.com/office/mac/drawingml/2011/main" val="1"/>
              </a:ext>
            </a:extLst>
          </p:spPr>
          <p:txBody>
            <a:bodyPr lIns="26789" tIns="26789" rIns="26789" bIns="26789" anchor="ctr">
              <a:spAutoFit/>
            </a:bodyPr>
            <a:lstStyle>
              <a:lvl1pPr algn="just" defTabSz="457200">
                <a:defRPr sz="1500">
                  <a:solidFill>
                    <a:srgbClr val="101010"/>
                  </a:solidFill>
                  <a:latin typeface="CMU Serif"/>
                  <a:ea typeface="CMU Serif"/>
                  <a:cs typeface="CMU Serif"/>
                  <a:sym typeface="CMU Serif"/>
                </a:defRPr>
              </a:lvl1pPr>
            </a:lstStyle>
            <a:p>
              <a:pPr defTabSz="342900"/>
              <a:r>
                <a:rPr sz="600" dirty="0"/>
                <a:t>From PSI website</a:t>
              </a:r>
            </a:p>
          </p:txBody>
        </p:sp>
      </p:grpSp>
      <p:sp>
        <p:nvSpPr>
          <p:cNvPr id="9" name="Neutrons"/>
          <p:cNvSpPr txBox="1"/>
          <p:nvPr/>
        </p:nvSpPr>
        <p:spPr>
          <a:xfrm>
            <a:off x="146542" y="4099670"/>
            <a:ext cx="949028" cy="300322"/>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sz="1600" b="1" dirty="0" smtClean="0">
                <a:solidFill>
                  <a:srgbClr val="000000"/>
                </a:solidFill>
                <a:latin typeface="Calibri"/>
              </a:rPr>
              <a:t>Neutrons</a:t>
            </a:r>
            <a:endParaRPr lang="en-US" sz="1600" b="1" dirty="0" smtClean="0">
              <a:solidFill>
                <a:srgbClr val="000000"/>
              </a:solidFill>
              <a:latin typeface="Calibri"/>
            </a:endParaRPr>
          </a:p>
        </p:txBody>
      </p:sp>
      <p:pic>
        <p:nvPicPr>
          <p:cNvPr id="12" name="Image" descr="Image"/>
          <p:cNvPicPr>
            <a:picLocks noChangeAspect="1"/>
          </p:cNvPicPr>
          <p:nvPr/>
        </p:nvPicPr>
        <p:blipFill rotWithShape="1">
          <a:blip r:embed="rId4">
            <a:alphaModFix/>
            <a:extLst/>
          </a:blip>
          <a:srcRect t="48956"/>
          <a:stretch/>
        </p:blipFill>
        <p:spPr>
          <a:xfrm>
            <a:off x="2422410" y="4249855"/>
            <a:ext cx="2167364" cy="1404770"/>
          </a:xfrm>
          <a:prstGeom prst="rect">
            <a:avLst/>
          </a:prstGeom>
          <a:ln w="12700">
            <a:miter lim="400000"/>
          </a:ln>
        </p:spPr>
      </p:pic>
      <p:sp>
        <p:nvSpPr>
          <p:cNvPr id="15" name="Neutrons"/>
          <p:cNvSpPr txBox="1"/>
          <p:nvPr/>
        </p:nvSpPr>
        <p:spPr>
          <a:xfrm>
            <a:off x="2611807" y="4092579"/>
            <a:ext cx="800511" cy="300322"/>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600" b="1" dirty="0" smtClean="0">
                <a:solidFill>
                  <a:srgbClr val="000000"/>
                </a:solidFill>
                <a:latin typeface="Calibri"/>
              </a:rPr>
              <a:t>X-Rays</a:t>
            </a:r>
          </a:p>
        </p:txBody>
      </p:sp>
      <p:pic>
        <p:nvPicPr>
          <p:cNvPr id="16" name="Picture 15" descr="Screen Shot 2018-12-13 at 18.2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7237" y="2540160"/>
            <a:ext cx="4405830" cy="2958772"/>
          </a:xfrm>
          <a:prstGeom prst="rect">
            <a:avLst/>
          </a:prstGeom>
        </p:spPr>
      </p:pic>
      <p:sp>
        <p:nvSpPr>
          <p:cNvPr id="17" name="Neutrons"/>
          <p:cNvSpPr txBox="1"/>
          <p:nvPr/>
        </p:nvSpPr>
        <p:spPr>
          <a:xfrm>
            <a:off x="4717237" y="5410326"/>
            <a:ext cx="1346784" cy="17721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800" b="1" dirty="0" smtClean="0">
                <a:solidFill>
                  <a:schemeClr val="tx1"/>
                </a:solidFill>
                <a:latin typeface="Calibri"/>
              </a:rPr>
              <a:t>Picked from Mamad slides</a:t>
            </a:r>
          </a:p>
        </p:txBody>
      </p:sp>
    </p:spTree>
    <p:extLst>
      <p:ext uri="{BB962C8B-B14F-4D97-AF65-F5344CB8AC3E}">
        <p14:creationId xmlns:p14="http://schemas.microsoft.com/office/powerpoint/2010/main" val="412180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nodeType="clickEffect">
                                  <p:stCondLst>
                                    <p:cond delay="0"/>
                                  </p:stCondLst>
                                  <p:childTnLst>
                                    <p:animEffect transition="out" filter="barn(inVertic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a:t>
            </a:fld>
            <a:endParaRPr lang="sv-SE" dirty="0">
              <a:solidFill>
                <a:prstClr val="black">
                  <a:tint val="75000"/>
                </a:prstClr>
              </a:solidFill>
              <a:latin typeface="Calibri"/>
            </a:endParaRPr>
          </a:p>
        </p:txBody>
      </p:sp>
      <p:pic>
        <p:nvPicPr>
          <p:cNvPr id="5" name="Picture 4"/>
          <p:cNvPicPr>
            <a:picLocks noChangeAspect="1"/>
          </p:cNvPicPr>
          <p:nvPr/>
        </p:nvPicPr>
        <p:blipFill>
          <a:blip r:embed="rId3"/>
          <a:stretch>
            <a:fillRect/>
          </a:stretch>
        </p:blipFill>
        <p:spPr>
          <a:xfrm>
            <a:off x="0" y="0"/>
            <a:ext cx="9144000" cy="5288391"/>
          </a:xfrm>
          <a:prstGeom prst="rect">
            <a:avLst/>
          </a:prstGeom>
        </p:spPr>
      </p:pic>
      <p:pic>
        <p:nvPicPr>
          <p:cNvPr id="6" name="Picture 5"/>
          <p:cNvPicPr>
            <a:picLocks noChangeAspect="1"/>
          </p:cNvPicPr>
          <p:nvPr/>
        </p:nvPicPr>
        <p:blipFill>
          <a:blip r:embed="rId4"/>
          <a:stretch>
            <a:fillRect/>
          </a:stretch>
        </p:blipFill>
        <p:spPr>
          <a:xfrm>
            <a:off x="257960" y="5595945"/>
            <a:ext cx="8707449" cy="1204898"/>
          </a:xfrm>
          <a:prstGeom prst="rect">
            <a:avLst/>
          </a:prstGeom>
        </p:spPr>
      </p:pic>
      <p:sp>
        <p:nvSpPr>
          <p:cNvPr id="7" name="Rounded Rectangle 6"/>
          <p:cNvSpPr/>
          <p:nvPr/>
        </p:nvSpPr>
        <p:spPr>
          <a:xfrm>
            <a:off x="3115384" y="3194615"/>
            <a:ext cx="3641230" cy="257950"/>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084233" y="228186"/>
            <a:ext cx="1582930" cy="178581"/>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985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a:t>
            </a:fld>
            <a:endParaRPr lang="sv-SE" dirty="0">
              <a:solidFill>
                <a:prstClr val="black">
                  <a:tint val="75000"/>
                </a:prstClr>
              </a:solidFill>
              <a:latin typeface="Calibri"/>
            </a:endParaRPr>
          </a:p>
        </p:txBody>
      </p:sp>
      <p:pic>
        <p:nvPicPr>
          <p:cNvPr id="6" name="Picture 5" descr="Screen Shot 2018-12-13 at 18.00.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2654"/>
            <a:ext cx="9144000" cy="5455346"/>
          </a:xfrm>
          <a:prstGeom prst="rect">
            <a:avLst/>
          </a:prstGeom>
        </p:spPr>
      </p:pic>
      <p:sp>
        <p:nvSpPr>
          <p:cNvPr id="7" name="Neutrons"/>
          <p:cNvSpPr txBox="1"/>
          <p:nvPr/>
        </p:nvSpPr>
        <p:spPr>
          <a:xfrm>
            <a:off x="89162" y="6531351"/>
            <a:ext cx="1508836" cy="207990"/>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000" b="1" dirty="0" smtClean="0">
                <a:solidFill>
                  <a:schemeClr val="bg1"/>
                </a:solidFill>
                <a:latin typeface="Calibri"/>
              </a:rPr>
              <a:t>Picked from Mats slides</a:t>
            </a:r>
          </a:p>
        </p:txBody>
      </p:sp>
      <p:sp>
        <p:nvSpPr>
          <p:cNvPr id="8" name="Title 1"/>
          <p:cNvSpPr>
            <a:spLocks noGrp="1"/>
          </p:cNvSpPr>
          <p:nvPr>
            <p:ph type="title"/>
          </p:nvPr>
        </p:nvSpPr>
        <p:spPr>
          <a:xfrm>
            <a:off x="1424770" y="145677"/>
            <a:ext cx="4396063" cy="1143000"/>
          </a:xfrm>
        </p:spPr>
        <p:txBody>
          <a:bodyPr>
            <a:normAutofit/>
          </a:bodyPr>
          <a:lstStyle/>
          <a:p>
            <a:r>
              <a:rPr lang="en-US" sz="2800" dirty="0" smtClean="0"/>
              <a:t>Review on ESS</a:t>
            </a:r>
            <a:endParaRPr lang="en-US" sz="2800" dirty="0"/>
          </a:p>
        </p:txBody>
      </p:sp>
    </p:spTree>
    <p:extLst>
      <p:ext uri="{BB962C8B-B14F-4D97-AF65-F5344CB8AC3E}">
        <p14:creationId xmlns:p14="http://schemas.microsoft.com/office/powerpoint/2010/main" val="24723624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6</a:t>
            </a:fld>
            <a:endParaRPr lang="sv-SE" dirty="0">
              <a:solidFill>
                <a:prstClr val="black">
                  <a:tint val="75000"/>
                </a:prstClr>
              </a:solidFill>
              <a:latin typeface="Calibri"/>
            </a:endParaRPr>
          </a:p>
        </p:txBody>
      </p:sp>
      <p:pic>
        <p:nvPicPr>
          <p:cNvPr id="7" name="Picture 6"/>
          <p:cNvPicPr>
            <a:picLocks noChangeAspect="1"/>
          </p:cNvPicPr>
          <p:nvPr/>
        </p:nvPicPr>
        <p:blipFill>
          <a:blip r:embed="rId3"/>
          <a:stretch>
            <a:fillRect/>
          </a:stretch>
        </p:blipFill>
        <p:spPr>
          <a:xfrm>
            <a:off x="433920" y="331213"/>
            <a:ext cx="8456083" cy="6215809"/>
          </a:xfrm>
          <a:prstGeom prst="rect">
            <a:avLst/>
          </a:prstGeom>
        </p:spPr>
      </p:pic>
      <p:sp>
        <p:nvSpPr>
          <p:cNvPr id="8" name="Neutrons"/>
          <p:cNvSpPr txBox="1"/>
          <p:nvPr/>
        </p:nvSpPr>
        <p:spPr>
          <a:xfrm>
            <a:off x="78577" y="6563100"/>
            <a:ext cx="3784339" cy="207990"/>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000" b="1" dirty="0" smtClean="0">
                <a:solidFill>
                  <a:srgbClr val="000000"/>
                </a:solidFill>
                <a:latin typeface="Calibri"/>
              </a:rPr>
              <a:t>Picked from David </a:t>
            </a:r>
            <a:r>
              <a:rPr lang="en-US" sz="1000" b="1" dirty="0" err="1" smtClean="0">
                <a:solidFill>
                  <a:srgbClr val="000000"/>
                </a:solidFill>
                <a:latin typeface="Calibri"/>
              </a:rPr>
              <a:t>Alesini</a:t>
            </a:r>
            <a:r>
              <a:rPr lang="en-US" sz="1000" b="1" dirty="0" smtClean="0">
                <a:solidFill>
                  <a:srgbClr val="000000"/>
                </a:solidFill>
                <a:latin typeface="Calibri"/>
              </a:rPr>
              <a:t> slides-Accelerator Physics CAS 2018</a:t>
            </a:r>
          </a:p>
        </p:txBody>
      </p:sp>
    </p:spTree>
    <p:extLst>
      <p:ext uri="{BB962C8B-B14F-4D97-AF65-F5344CB8AC3E}">
        <p14:creationId xmlns:p14="http://schemas.microsoft.com/office/powerpoint/2010/main" val="26504590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7</a:t>
            </a:fld>
            <a:endParaRPr lang="sv-SE" dirty="0">
              <a:solidFill>
                <a:prstClr val="black">
                  <a:tint val="75000"/>
                </a:prstClr>
              </a:solidFill>
              <a:latin typeface="Calibri"/>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032719" y="1451349"/>
            <a:ext cx="6936788" cy="5406651"/>
          </a:xfrm>
          <a:prstGeom prst="rect">
            <a:avLst/>
          </a:prstGeom>
        </p:spPr>
      </p:pic>
      <p:pic>
        <p:nvPicPr>
          <p:cNvPr id="6"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25" r="45957" b="58722"/>
          <a:stretch/>
        </p:blipFill>
        <p:spPr bwMode="auto">
          <a:xfrm>
            <a:off x="687537" y="2559275"/>
            <a:ext cx="1182474" cy="86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David\Desktop\MASTER LEZIONI\CAS_2016\3d9c2213f8.jpg"/>
          <p:cNvPicPr>
            <a:picLocks noChangeAspect="1" noChangeArrowheads="1"/>
          </p:cNvPicPr>
          <p:nvPr/>
        </p:nvPicPr>
        <p:blipFill rotWithShape="1">
          <a:blip r:embed="rId5">
            <a:extLst>
              <a:ext uri="{28A0092B-C50C-407E-A947-70E740481C1C}">
                <a14:useLocalDpi xmlns:a14="http://schemas.microsoft.com/office/drawing/2010/main" val="0"/>
              </a:ext>
            </a:extLst>
          </a:blip>
          <a:srcRect t="7143" b="11380"/>
          <a:stretch/>
        </p:blipFill>
        <p:spPr bwMode="auto">
          <a:xfrm>
            <a:off x="3996477" y="3998664"/>
            <a:ext cx="1944880" cy="86947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105"/>
          <p:cNvGrpSpPr/>
          <p:nvPr/>
        </p:nvGrpSpPr>
        <p:grpSpPr>
          <a:xfrm>
            <a:off x="2077001" y="3872299"/>
            <a:ext cx="1666964" cy="1080867"/>
            <a:chOff x="3834394" y="4830671"/>
            <a:chExt cx="3475284" cy="1929490"/>
          </a:xfrm>
        </p:grpSpPr>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4394" y="4830671"/>
              <a:ext cx="3475284" cy="19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9"/>
            <p:cNvSpPr/>
            <p:nvPr/>
          </p:nvSpPr>
          <p:spPr>
            <a:xfrm rot="21379739">
              <a:off x="4540626" y="5837746"/>
              <a:ext cx="200977"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0"/>
            <p:cNvSpPr/>
            <p:nvPr/>
          </p:nvSpPr>
          <p:spPr>
            <a:xfrm rot="21379739">
              <a:off x="4540627" y="6013006"/>
              <a:ext cx="200977"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01"/>
            <p:cNvSpPr/>
            <p:nvPr/>
          </p:nvSpPr>
          <p:spPr>
            <a:xfrm rot="21379739">
              <a:off x="4268820" y="5862042"/>
              <a:ext cx="96615"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02"/>
            <p:cNvSpPr/>
            <p:nvPr/>
          </p:nvSpPr>
          <p:spPr>
            <a:xfrm rot="21379739">
              <a:off x="4268824" y="6037379"/>
              <a:ext cx="94195"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Immagin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727" y="3998664"/>
            <a:ext cx="1303186" cy="867211"/>
          </a:xfrm>
          <a:prstGeom prst="rect">
            <a:avLst/>
          </a:prstGeom>
        </p:spPr>
      </p:pic>
      <p:pic>
        <p:nvPicPr>
          <p:cNvPr id="15" name="Immagin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4828" y="3993615"/>
            <a:ext cx="1514276" cy="1075933"/>
          </a:xfrm>
          <a:prstGeom prst="rect">
            <a:avLst/>
          </a:prstGeom>
        </p:spPr>
      </p:pic>
      <p:sp>
        <p:nvSpPr>
          <p:cNvPr id="16" name="Neutrons"/>
          <p:cNvSpPr txBox="1"/>
          <p:nvPr/>
        </p:nvSpPr>
        <p:spPr>
          <a:xfrm>
            <a:off x="42805" y="6634652"/>
            <a:ext cx="3784339" cy="207990"/>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square" lIns="26789" tIns="26789" rIns="26789" bIns="26789" anchor="ctr">
            <a:spAutoFit/>
          </a:bodyPr>
          <a:lstStyle>
            <a:lvl1pPr algn="just" defTabSz="457200">
              <a:defRPr sz="2700">
                <a:solidFill>
                  <a:srgbClr val="101010"/>
                </a:solidFill>
                <a:latin typeface="CMU Serif"/>
                <a:ea typeface="CMU Serif"/>
                <a:cs typeface="CMU Serif"/>
                <a:sym typeface="CMU Serif"/>
              </a:defRPr>
            </a:lvl1pPr>
          </a:lstStyle>
          <a:p>
            <a:pPr algn="ctr" defTabSz="342900"/>
            <a:r>
              <a:rPr lang="en-US" sz="1000" b="1" dirty="0" smtClean="0">
                <a:solidFill>
                  <a:srgbClr val="000000"/>
                </a:solidFill>
                <a:latin typeface="Calibri"/>
              </a:rPr>
              <a:t>Picked from David </a:t>
            </a:r>
            <a:r>
              <a:rPr lang="en-US" sz="1000" b="1" dirty="0" err="1" smtClean="0">
                <a:solidFill>
                  <a:srgbClr val="000000"/>
                </a:solidFill>
                <a:latin typeface="Calibri"/>
              </a:rPr>
              <a:t>Alesini</a:t>
            </a:r>
            <a:r>
              <a:rPr lang="en-US" sz="1000" b="1" dirty="0" smtClean="0">
                <a:solidFill>
                  <a:srgbClr val="000000"/>
                </a:solidFill>
                <a:latin typeface="Calibri"/>
              </a:rPr>
              <a:t> slides-Accelerator Physics CAS 2018</a:t>
            </a:r>
          </a:p>
        </p:txBody>
      </p:sp>
      <p:grpSp>
        <p:nvGrpSpPr>
          <p:cNvPr id="17" name="Gruppo 27"/>
          <p:cNvGrpSpPr/>
          <p:nvPr/>
        </p:nvGrpSpPr>
        <p:grpSpPr>
          <a:xfrm>
            <a:off x="5909166" y="1669452"/>
            <a:ext cx="2967316" cy="412378"/>
            <a:chOff x="4446493" y="2250140"/>
            <a:chExt cx="2967316" cy="412378"/>
          </a:xfrm>
        </p:grpSpPr>
        <p:sp>
          <p:nvSpPr>
            <p:cNvPr id="18" name="Memoria ad accesso diretto 2"/>
            <p:cNvSpPr/>
            <p:nvPr/>
          </p:nvSpPr>
          <p:spPr>
            <a:xfrm>
              <a:off x="4446493" y="2250141"/>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Memoria ad accesso diretto 11"/>
            <p:cNvSpPr/>
            <p:nvPr/>
          </p:nvSpPr>
          <p:spPr>
            <a:xfrm>
              <a:off x="5226422" y="2250140"/>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Memoria ad accesso diretto 13"/>
            <p:cNvSpPr/>
            <p:nvPr/>
          </p:nvSpPr>
          <p:spPr>
            <a:xfrm>
              <a:off x="6006351" y="2250141"/>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 name="Memoria ad accesso diretto 14"/>
            <p:cNvSpPr/>
            <p:nvPr/>
          </p:nvSpPr>
          <p:spPr>
            <a:xfrm>
              <a:off x="6786280" y="2250141"/>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22" name="Gruppo 10"/>
          <p:cNvGrpSpPr/>
          <p:nvPr/>
        </p:nvGrpSpPr>
        <p:grpSpPr>
          <a:xfrm>
            <a:off x="6438084" y="1875639"/>
            <a:ext cx="2029097" cy="8957"/>
            <a:chOff x="4975411" y="2456327"/>
            <a:chExt cx="2029097" cy="8957"/>
          </a:xfrm>
        </p:grpSpPr>
        <p:cxnSp>
          <p:nvCxnSpPr>
            <p:cNvPr id="23" name="Connettore 2 22"/>
            <p:cNvCxnSpPr/>
            <p:nvPr/>
          </p:nvCxnSpPr>
          <p:spPr>
            <a:xfrm flipH="1">
              <a:off x="6568049" y="2456327"/>
              <a:ext cx="436459"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H="1" flipV="1">
              <a:off x="4975411" y="2465280"/>
              <a:ext cx="436459" cy="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5731298" y="2465281"/>
              <a:ext cx="373666" cy="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uppo 26"/>
          <p:cNvGrpSpPr/>
          <p:nvPr/>
        </p:nvGrpSpPr>
        <p:grpSpPr>
          <a:xfrm>
            <a:off x="6456014" y="1885500"/>
            <a:ext cx="2011167" cy="8954"/>
            <a:chOff x="4984376" y="2796987"/>
            <a:chExt cx="2011167" cy="8954"/>
          </a:xfrm>
        </p:grpSpPr>
        <p:cxnSp>
          <p:nvCxnSpPr>
            <p:cNvPr id="27" name="Connettore 2 4"/>
            <p:cNvCxnSpPr/>
            <p:nvPr/>
          </p:nvCxnSpPr>
          <p:spPr>
            <a:xfrm flipV="1">
              <a:off x="4984376" y="2796987"/>
              <a:ext cx="436459" cy="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18"/>
            <p:cNvCxnSpPr/>
            <p:nvPr/>
          </p:nvCxnSpPr>
          <p:spPr>
            <a:xfrm flipH="1">
              <a:off x="5740263" y="2796988"/>
              <a:ext cx="373666" cy="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5"/>
            <p:cNvCxnSpPr/>
            <p:nvPr/>
          </p:nvCxnSpPr>
          <p:spPr>
            <a:xfrm>
              <a:off x="6559084" y="2805940"/>
              <a:ext cx="436459"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Ovale 32"/>
          <p:cNvSpPr/>
          <p:nvPr/>
        </p:nvSpPr>
        <p:spPr>
          <a:xfrm>
            <a:off x="5598315" y="1861732"/>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e 33"/>
          <p:cNvSpPr/>
          <p:nvPr/>
        </p:nvSpPr>
        <p:spPr>
          <a:xfrm>
            <a:off x="6604316" y="1852781"/>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4"/>
          <p:cNvSpPr/>
          <p:nvPr/>
        </p:nvSpPr>
        <p:spPr>
          <a:xfrm>
            <a:off x="7371839" y="1856800"/>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5"/>
          <p:cNvSpPr/>
          <p:nvPr/>
        </p:nvSpPr>
        <p:spPr>
          <a:xfrm>
            <a:off x="8200988" y="1861732"/>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93321" y="2477329"/>
            <a:ext cx="6083161" cy="1887696"/>
          </a:xfrm>
          <a:prstGeom prst="rect">
            <a:avLst/>
          </a:prstGeom>
          <a:solidFill>
            <a:srgbClr val="FFFFFF"/>
          </a:solidFill>
        </p:spPr>
        <p:txBody>
          <a:bodyPr wrap="square">
            <a:spAutoFit/>
          </a:bodyPr>
          <a:lstStyle/>
          <a:p>
            <a:pPr>
              <a:lnSpc>
                <a:spcPct val="200000"/>
              </a:lnSpc>
            </a:pPr>
            <a:endParaRPr lang="en-US" sz="2000" dirty="0" smtClean="0"/>
          </a:p>
          <a:p>
            <a:pPr>
              <a:lnSpc>
                <a:spcPct val="200000"/>
              </a:lnSpc>
            </a:pPr>
            <a:r>
              <a:rPr lang="en-US" sz="2000" b="1" dirty="0" smtClean="0"/>
              <a:t>	Synchronization of charged particle with RF field</a:t>
            </a:r>
          </a:p>
          <a:p>
            <a:pPr>
              <a:lnSpc>
                <a:spcPct val="200000"/>
              </a:lnSpc>
            </a:pPr>
            <a:endParaRPr lang="en-US" sz="2000" dirty="0"/>
          </a:p>
        </p:txBody>
      </p:sp>
    </p:spTree>
    <p:extLst>
      <p:ext uri="{BB962C8B-B14F-4D97-AF65-F5344CB8AC3E}">
        <p14:creationId xmlns:p14="http://schemas.microsoft.com/office/powerpoint/2010/main" val="523945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par>
                                <p:cTn id="17" presetID="18"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3" presetClass="exit" presetSubtype="10" fill="hold" nodeType="withEffect">
                                  <p:stCondLst>
                                    <p:cond delay="0"/>
                                  </p:stCondLst>
                                  <p:childTnLst>
                                    <p:animEffect transition="out" filter="blinds(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750"/>
                                        <p:tgtEl>
                                          <p:spTgt spid="26"/>
                                        </p:tgtEl>
                                      </p:cBhvr>
                                    </p:animEffect>
                                  </p:childTnLst>
                                </p:cTn>
                              </p:par>
                            </p:childTnLst>
                          </p:cTn>
                        </p:par>
                        <p:par>
                          <p:cTn id="59" fill="hold">
                            <p:stCondLst>
                              <p:cond delay="1250"/>
                            </p:stCondLst>
                            <p:childTnLst>
                              <p:par>
                                <p:cTn id="60" presetID="10" presetClass="exit" presetSubtype="0" fill="hold" nodeType="afterEffect">
                                  <p:stCondLst>
                                    <p:cond delay="100"/>
                                  </p:stCondLst>
                                  <p:childTnLst>
                                    <p:animEffect transition="out" filter="fade">
                                      <p:cBhvr>
                                        <p:cTn id="61" dur="650"/>
                                        <p:tgtEl>
                                          <p:spTgt spid="26"/>
                                        </p:tgtEl>
                                      </p:cBhvr>
                                    </p:animEffect>
                                    <p:set>
                                      <p:cBhvr>
                                        <p:cTn id="62" dur="1" fill="hold">
                                          <p:stCondLst>
                                            <p:cond delay="649"/>
                                          </p:stCondLst>
                                        </p:cTn>
                                        <p:tgtEl>
                                          <p:spTgt spid="26"/>
                                        </p:tgtEl>
                                        <p:attrNameLst>
                                          <p:attrName>style.visibility</p:attrName>
                                        </p:attrNameLst>
                                      </p:cBhvr>
                                      <p:to>
                                        <p:strVal val="hidden"/>
                                      </p:to>
                                    </p:se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50"/>
                                        <p:tgtEl>
                                          <p:spTgt spid="22"/>
                                        </p:tgtEl>
                                      </p:cBhvr>
                                    </p:animEffect>
                                  </p:childTnLst>
                                </p:cTn>
                              </p:par>
                            </p:childTnLst>
                          </p:cTn>
                        </p:par>
                        <p:par>
                          <p:cTn id="67" fill="hold">
                            <p:stCondLst>
                              <p:cond delay="2750"/>
                            </p:stCondLst>
                            <p:childTnLst>
                              <p:par>
                                <p:cTn id="68" presetID="10" presetClass="exit" presetSubtype="0" fill="hold" nodeType="afterEffect">
                                  <p:stCondLst>
                                    <p:cond delay="0"/>
                                  </p:stCondLst>
                                  <p:childTnLst>
                                    <p:animEffect transition="out" filter="fade">
                                      <p:cBhvr>
                                        <p:cTn id="69" dur="750"/>
                                        <p:tgtEl>
                                          <p:spTgt spid="22"/>
                                        </p:tgtEl>
                                      </p:cBhvr>
                                    </p:animEffect>
                                    <p:set>
                                      <p:cBhvr>
                                        <p:cTn id="70" dur="1" fill="hold">
                                          <p:stCondLst>
                                            <p:cond delay="749"/>
                                          </p:stCondLst>
                                        </p:cTn>
                                        <p:tgtEl>
                                          <p:spTgt spid="22"/>
                                        </p:tgtEl>
                                        <p:attrNameLst>
                                          <p:attrName>style.visibility</p:attrName>
                                        </p:attrNameLst>
                                      </p:cBhvr>
                                      <p:to>
                                        <p:strVal val="hidden"/>
                                      </p:to>
                                    </p:se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750"/>
                                        <p:tgtEl>
                                          <p:spTgt spid="26"/>
                                        </p:tgtEl>
                                      </p:cBhvr>
                                    </p:animEffect>
                                  </p:childTnLst>
                                </p:cTn>
                              </p:par>
                            </p:childTnLst>
                          </p:cTn>
                        </p:par>
                        <p:par>
                          <p:cTn id="75" fill="hold">
                            <p:stCondLst>
                              <p:cond delay="4250"/>
                            </p:stCondLst>
                            <p:childTnLst>
                              <p:par>
                                <p:cTn id="76" presetID="10" presetClass="exit" presetSubtype="0" fill="hold" nodeType="afterEffect">
                                  <p:stCondLst>
                                    <p:cond delay="0"/>
                                  </p:stCondLst>
                                  <p:childTnLst>
                                    <p:animEffect transition="out" filter="fade">
                                      <p:cBhvr>
                                        <p:cTn id="77" dur="750"/>
                                        <p:tgtEl>
                                          <p:spTgt spid="26"/>
                                        </p:tgtEl>
                                      </p:cBhvr>
                                    </p:animEffect>
                                    <p:set>
                                      <p:cBhvr>
                                        <p:cTn id="78" dur="1" fill="hold">
                                          <p:stCondLst>
                                            <p:cond delay="749"/>
                                          </p:stCondLst>
                                        </p:cTn>
                                        <p:tgtEl>
                                          <p:spTgt spid="26"/>
                                        </p:tgtEl>
                                        <p:attrNameLst>
                                          <p:attrName>style.visibility</p:attrName>
                                        </p:attrNameLst>
                                      </p:cBhvr>
                                      <p:to>
                                        <p:strVal val="hidden"/>
                                      </p:to>
                                    </p:set>
                                  </p:childTnLst>
                                </p:cTn>
                              </p:par>
                            </p:childTnLst>
                          </p:cTn>
                        </p:par>
                        <p:par>
                          <p:cTn id="79" fill="hold">
                            <p:stCondLst>
                              <p:cond delay="5000"/>
                            </p:stCondLst>
                            <p:childTnLst>
                              <p:par>
                                <p:cTn id="80" presetID="10" presetClass="entr" presetSubtype="0"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750"/>
                                        <p:tgtEl>
                                          <p:spTgt spid="22"/>
                                        </p:tgtEl>
                                      </p:cBhvr>
                                    </p:animEffect>
                                  </p:childTnLst>
                                </p:cTn>
                              </p:par>
                            </p:childTnLst>
                          </p:cTn>
                        </p:par>
                        <p:par>
                          <p:cTn id="83" fill="hold">
                            <p:stCondLst>
                              <p:cond delay="5750"/>
                            </p:stCondLst>
                            <p:childTnLst>
                              <p:par>
                                <p:cTn id="84" presetID="10" presetClass="exit" presetSubtype="0" fill="hold" nodeType="afterEffect">
                                  <p:stCondLst>
                                    <p:cond delay="0"/>
                                  </p:stCondLst>
                                  <p:childTnLst>
                                    <p:animEffect transition="out" filter="fade">
                                      <p:cBhvr>
                                        <p:cTn id="85" dur="750"/>
                                        <p:tgtEl>
                                          <p:spTgt spid="22"/>
                                        </p:tgtEl>
                                      </p:cBhvr>
                                    </p:animEffect>
                                    <p:set>
                                      <p:cBhvr>
                                        <p:cTn id="86" dur="1" fill="hold">
                                          <p:stCondLst>
                                            <p:cond delay="749"/>
                                          </p:stCondLst>
                                        </p:cTn>
                                        <p:tgtEl>
                                          <p:spTgt spid="2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2"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0" nodeType="clickEffect">
                                  <p:stCondLst>
                                    <p:cond delay="0"/>
                                  </p:stCondLst>
                                  <p:childTnLst>
                                    <p:animMotion origin="layout" path="M 1.66667E-6 -7.40741E-7 L 0.11042 -0.00069 " pathEditMode="relative" rAng="0" ptsTypes="AA">
                                      <p:cBhvr>
                                        <p:cTn id="95" dur="2000" fill="hold"/>
                                        <p:tgtEl>
                                          <p:spTgt spid="30"/>
                                        </p:tgtEl>
                                        <p:attrNameLst>
                                          <p:attrName>ppt_x</p:attrName>
                                          <p:attrName>ppt_y</p:attrName>
                                        </p:attrNameLst>
                                      </p:cBhvr>
                                      <p:rCtr x="5521" y="-46"/>
                                    </p:animMotion>
                                  </p:childTnLst>
                                </p:cTn>
                              </p:par>
                            </p:childTnLst>
                          </p:cTn>
                        </p:par>
                        <p:par>
                          <p:cTn id="96" fill="hold">
                            <p:stCondLst>
                              <p:cond delay="2000"/>
                            </p:stCondLst>
                            <p:childTnLst>
                              <p:par>
                                <p:cTn id="97" presetID="10" presetClass="entr" presetSubtype="0" fill="hold"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1000"/>
                                        <p:tgtEl>
                                          <p:spTgt spid="26"/>
                                        </p:tgtEl>
                                      </p:cBhvr>
                                    </p:animEffect>
                                    <p:set>
                                      <p:cBhvr>
                                        <p:cTn id="104" dur="1" fill="hold">
                                          <p:stCondLst>
                                            <p:cond delay="999"/>
                                          </p:stCondLst>
                                        </p:cTn>
                                        <p:tgtEl>
                                          <p:spTgt spid="2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par>
                                <p:cTn id="107" presetID="1" presetClass="entr" presetSubtype="0" fill="hold" grpId="2" nodeType="withEffect">
                                  <p:stCondLst>
                                    <p:cond delay="0"/>
                                  </p:stCondLst>
                                  <p:childTnLst>
                                    <p:set>
                                      <p:cBhvr>
                                        <p:cTn id="108" dur="1" fill="hold">
                                          <p:stCondLst>
                                            <p:cond delay="0"/>
                                          </p:stCondLst>
                                        </p:cTn>
                                        <p:tgtEl>
                                          <p:spTgt spid="31"/>
                                        </p:tgtEl>
                                        <p:attrNameLst>
                                          <p:attrName>style.visibility</p:attrName>
                                        </p:attrNameLst>
                                      </p:cBhvr>
                                      <p:to>
                                        <p:strVal val="visible"/>
                                      </p:to>
                                    </p:set>
                                  </p:childTnLst>
                                </p:cTn>
                              </p:par>
                            </p:childTnLst>
                          </p:cTn>
                        </p:par>
                        <p:par>
                          <p:cTn id="109" fill="hold">
                            <p:stCondLst>
                              <p:cond delay="1000"/>
                            </p:stCondLst>
                            <p:childTnLst>
                              <p:par>
                                <p:cTn id="110" presetID="42" presetClass="path" presetSubtype="0" accel="50000" decel="50000" fill="hold" grpId="0" nodeType="afterEffect">
                                  <p:stCondLst>
                                    <p:cond delay="0"/>
                                  </p:stCondLst>
                                  <p:childTnLst>
                                    <p:animMotion origin="layout" path="M 0.00035 0.00069 L 0.08611 0.00162 " pathEditMode="relative" rAng="0" ptsTypes="AA">
                                      <p:cBhvr>
                                        <p:cTn id="111" dur="2000" fill="hold"/>
                                        <p:tgtEl>
                                          <p:spTgt spid="31"/>
                                        </p:tgtEl>
                                        <p:attrNameLst>
                                          <p:attrName>ppt_x</p:attrName>
                                          <p:attrName>ppt_y</p:attrName>
                                        </p:attrNameLst>
                                      </p:cBhvr>
                                      <p:rCtr x="4288" y="46"/>
                                    </p:animMotion>
                                  </p:childTnLst>
                                </p:cTn>
                              </p:par>
                            </p:childTnLst>
                          </p:cTn>
                        </p:par>
                        <p:par>
                          <p:cTn id="112" fill="hold">
                            <p:stCondLst>
                              <p:cond delay="3000"/>
                            </p:stCondLst>
                            <p:childTnLst>
                              <p:par>
                                <p:cTn id="113" presetID="10" presetClass="entr" presetSubtype="0" fill="hold"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1000"/>
                                        <p:tgtEl>
                                          <p:spTgt spid="22"/>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1000"/>
                                        <p:tgtEl>
                                          <p:spTgt spid="22"/>
                                        </p:tgtEl>
                                      </p:cBhvr>
                                    </p:animEffect>
                                    <p:set>
                                      <p:cBhvr>
                                        <p:cTn id="120" dur="1" fill="hold">
                                          <p:stCondLst>
                                            <p:cond delay="999"/>
                                          </p:stCondLst>
                                        </p:cTn>
                                        <p:tgtEl>
                                          <p:spTgt spid="22"/>
                                        </p:tgtEl>
                                        <p:attrNameLst>
                                          <p:attrName>style.visibility</p:attrName>
                                        </p:attrNameLst>
                                      </p:cBhvr>
                                      <p:to>
                                        <p:strVal val="hidden"/>
                                      </p:to>
                                    </p:set>
                                  </p:childTnLst>
                                </p:cTn>
                              </p:par>
                            </p:childTnLst>
                          </p:cTn>
                        </p:par>
                        <p:par>
                          <p:cTn id="121" fill="hold">
                            <p:stCondLst>
                              <p:cond delay="1000"/>
                            </p:stCondLst>
                            <p:childTnLst>
                              <p:par>
                                <p:cTn id="122" presetID="1" presetClass="exit" presetSubtype="0" fill="hold" grpId="1" nodeType="after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2"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childTnLst>
                          </p:cTn>
                        </p:par>
                        <p:par>
                          <p:cTn id="126" fill="hold">
                            <p:stCondLst>
                              <p:cond delay="1000"/>
                            </p:stCondLst>
                            <p:childTnLst>
                              <p:par>
                                <p:cTn id="127" presetID="42" presetClass="path" presetSubtype="0" accel="50000" decel="50000" fill="hold" grpId="0" nodeType="afterEffect">
                                  <p:stCondLst>
                                    <p:cond delay="0"/>
                                  </p:stCondLst>
                                  <p:childTnLst>
                                    <p:animMotion origin="layout" path="M 0.00226 0.00115 L 0.09063 0.00046 " pathEditMode="relative" rAng="0" ptsTypes="AA">
                                      <p:cBhvr>
                                        <p:cTn id="128" dur="2000" fill="hold"/>
                                        <p:tgtEl>
                                          <p:spTgt spid="32"/>
                                        </p:tgtEl>
                                        <p:attrNameLst>
                                          <p:attrName>ppt_x</p:attrName>
                                          <p:attrName>ppt_y</p:attrName>
                                        </p:attrNameLst>
                                      </p:cBhvr>
                                      <p:rCtr x="4410" y="-46"/>
                                    </p:animMotion>
                                  </p:childTnLst>
                                </p:cTn>
                              </p:par>
                            </p:childTnLst>
                          </p:cTn>
                        </p:par>
                        <p:par>
                          <p:cTn id="129" fill="hold">
                            <p:stCondLst>
                              <p:cond delay="3000"/>
                            </p:stCondLst>
                            <p:childTnLst>
                              <p:par>
                                <p:cTn id="130" presetID="10" presetClass="entr" presetSubtype="0" fill="hold" nodeType="after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fade">
                                      <p:cBhvr>
                                        <p:cTn id="132" dur="10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00"/>
                                        <p:tgtEl>
                                          <p:spTgt spid="26"/>
                                        </p:tgtEl>
                                      </p:cBhvr>
                                    </p:animEffect>
                                    <p:set>
                                      <p:cBhvr>
                                        <p:cTn id="137" dur="1" fill="hold">
                                          <p:stCondLst>
                                            <p:cond delay="999"/>
                                          </p:stCondLst>
                                        </p:cTn>
                                        <p:tgtEl>
                                          <p:spTgt spid="26"/>
                                        </p:tgtEl>
                                        <p:attrNameLst>
                                          <p:attrName>style.visibility</p:attrName>
                                        </p:attrNameLst>
                                      </p:cBhvr>
                                      <p:to>
                                        <p:strVal val="hidden"/>
                                      </p:to>
                                    </p:set>
                                  </p:childTnLst>
                                </p:cTn>
                              </p:par>
                            </p:childTnLst>
                          </p:cTn>
                        </p:par>
                        <p:par>
                          <p:cTn id="138" fill="hold">
                            <p:stCondLst>
                              <p:cond delay="1000"/>
                            </p:stCondLst>
                            <p:childTnLst>
                              <p:par>
                                <p:cTn id="139" presetID="1" presetClass="exit" presetSubtype="0" fill="hold" grpId="1" nodeType="after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ntr" presetSubtype="0" fill="hold" grpId="1" nodeType="withEffect">
                                  <p:stCondLst>
                                    <p:cond delay="0"/>
                                  </p:stCondLst>
                                  <p:childTnLst>
                                    <p:set>
                                      <p:cBhvr>
                                        <p:cTn id="142" dur="1" fill="hold">
                                          <p:stCondLst>
                                            <p:cond delay="0"/>
                                          </p:stCondLst>
                                        </p:cTn>
                                        <p:tgtEl>
                                          <p:spTgt spid="33"/>
                                        </p:tgtEl>
                                        <p:attrNameLst>
                                          <p:attrName>style.visibility</p:attrName>
                                        </p:attrNameLst>
                                      </p:cBhvr>
                                      <p:to>
                                        <p:strVal val="visible"/>
                                      </p:to>
                                    </p:set>
                                  </p:childTnLst>
                                </p:cTn>
                              </p:par>
                            </p:childTnLst>
                          </p:cTn>
                        </p:par>
                        <p:par>
                          <p:cTn id="143" fill="hold">
                            <p:stCondLst>
                              <p:cond delay="1000"/>
                            </p:stCondLst>
                            <p:childTnLst>
                              <p:par>
                                <p:cTn id="144" presetID="42" presetClass="path" presetSubtype="0" accel="50000" decel="50000" fill="hold" grpId="0" nodeType="afterEffect">
                                  <p:stCondLst>
                                    <p:cond delay="0"/>
                                  </p:stCondLst>
                                  <p:childTnLst>
                                    <p:animMotion origin="layout" path="M 1.66667E-6 -7.40741E-7 L 0.11042 -0.00069 " pathEditMode="relative" rAng="0" ptsTypes="AA">
                                      <p:cBhvr>
                                        <p:cTn id="145" dur="2000" fill="hold"/>
                                        <p:tgtEl>
                                          <p:spTgt spid="33"/>
                                        </p:tgtEl>
                                        <p:attrNameLst>
                                          <p:attrName>ppt_x</p:attrName>
                                          <p:attrName>ppt_y</p:attrName>
                                        </p:attrNameLst>
                                      </p:cBhvr>
                                      <p:rCtr x="5521" y="-46"/>
                                    </p:animMotion>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nodeType="clickEffect">
                                  <p:stCondLst>
                                    <p:cond delay="0"/>
                                  </p:stCondLst>
                                  <p:childTnLst>
                                    <p:set>
                                      <p:cBhvr>
                                        <p:cTn id="149" dur="1" fill="hold">
                                          <p:stCondLst>
                                            <p:cond delay="0"/>
                                          </p:stCondLst>
                                        </p:cTn>
                                        <p:tgtEl>
                                          <p:spTgt spid="17"/>
                                        </p:tgtEl>
                                        <p:attrNameLst>
                                          <p:attrName>style.visibility</p:attrName>
                                        </p:attrNameLst>
                                      </p:cBhvr>
                                      <p:to>
                                        <p:strVal val="visible"/>
                                      </p:to>
                                    </p:set>
                                    <p:anim calcmode="lin" valueType="num">
                                      <p:cBhvr additive="base">
                                        <p:cTn id="150" dur="500" fill="hold"/>
                                        <p:tgtEl>
                                          <p:spTgt spid="17"/>
                                        </p:tgtEl>
                                        <p:attrNameLst>
                                          <p:attrName>ppt_x</p:attrName>
                                        </p:attrNameLst>
                                      </p:cBhvr>
                                      <p:tavLst>
                                        <p:tav tm="0">
                                          <p:val>
                                            <p:strVal val="#ppt_x"/>
                                          </p:val>
                                        </p:tav>
                                        <p:tav tm="100000">
                                          <p:val>
                                            <p:strVal val="#ppt_x"/>
                                          </p:val>
                                        </p:tav>
                                      </p:tavLst>
                                    </p:anim>
                                    <p:anim calcmode="lin" valueType="num">
                                      <p:cBhvr additive="base">
                                        <p:cTn id="151" dur="500" fill="hold"/>
                                        <p:tgtEl>
                                          <p:spTgt spid="17"/>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2"/>
                                        </p:tgtEl>
                                        <p:attrNameLst>
                                          <p:attrName>style.visibility</p:attrName>
                                        </p:attrNameLst>
                                      </p:cBhvr>
                                      <p:to>
                                        <p:strVal val="visible"/>
                                      </p:to>
                                    </p:set>
                                    <p:anim calcmode="lin" valueType="num">
                                      <p:cBhvr additive="base">
                                        <p:cTn id="154" dur="500" fill="hold"/>
                                        <p:tgtEl>
                                          <p:spTgt spid="22"/>
                                        </p:tgtEl>
                                        <p:attrNameLst>
                                          <p:attrName>ppt_x</p:attrName>
                                        </p:attrNameLst>
                                      </p:cBhvr>
                                      <p:tavLst>
                                        <p:tav tm="0">
                                          <p:val>
                                            <p:strVal val="#ppt_x"/>
                                          </p:val>
                                        </p:tav>
                                        <p:tav tm="100000">
                                          <p:val>
                                            <p:strVal val="#ppt_x"/>
                                          </p:val>
                                        </p:tav>
                                      </p:tavLst>
                                    </p:anim>
                                    <p:anim calcmode="lin" valueType="num">
                                      <p:cBhvr additive="base">
                                        <p:cTn id="155" dur="500" fill="hold"/>
                                        <p:tgtEl>
                                          <p:spTgt spid="22"/>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6"/>
                                        </p:tgtEl>
                                        <p:attrNameLst>
                                          <p:attrName>style.visibility</p:attrName>
                                        </p:attrNameLst>
                                      </p:cBhvr>
                                      <p:to>
                                        <p:strVal val="visible"/>
                                      </p:to>
                                    </p:set>
                                    <p:anim calcmode="lin" valueType="num">
                                      <p:cBhvr additive="base">
                                        <p:cTn id="158" dur="500" fill="hold"/>
                                        <p:tgtEl>
                                          <p:spTgt spid="26"/>
                                        </p:tgtEl>
                                        <p:attrNameLst>
                                          <p:attrName>ppt_x</p:attrName>
                                        </p:attrNameLst>
                                      </p:cBhvr>
                                      <p:tavLst>
                                        <p:tav tm="0">
                                          <p:val>
                                            <p:strVal val="#ppt_x"/>
                                          </p:val>
                                        </p:tav>
                                        <p:tav tm="100000">
                                          <p:val>
                                            <p:strVal val="#ppt_x"/>
                                          </p:val>
                                        </p:tav>
                                      </p:tavLst>
                                    </p:anim>
                                    <p:anim calcmode="lin" valueType="num">
                                      <p:cBhvr additive="base">
                                        <p:cTn id="159" dur="500" fill="hold"/>
                                        <p:tgtEl>
                                          <p:spTgt spid="26"/>
                                        </p:tgtEl>
                                        <p:attrNameLst>
                                          <p:attrName>ppt_y</p:attrName>
                                        </p:attrNameLst>
                                      </p:cBhvr>
                                      <p:tavLst>
                                        <p:tav tm="0">
                                          <p:val>
                                            <p:strVal val="1+#ppt_h/2"/>
                                          </p:val>
                                        </p:tav>
                                        <p:tav tm="100000">
                                          <p:val>
                                            <p:strVal val="#ppt_y"/>
                                          </p:val>
                                        </p:tav>
                                      </p:tavLst>
                                    </p:anim>
                                  </p:childTnLst>
                                </p:cTn>
                              </p:par>
                              <p:par>
                                <p:cTn id="160" presetID="2" presetClass="entr" presetSubtype="4" fill="hold" grpId="3" nodeType="withEffect">
                                  <p:stCondLst>
                                    <p:cond delay="0"/>
                                  </p:stCondLst>
                                  <p:childTnLst>
                                    <p:set>
                                      <p:cBhvr>
                                        <p:cTn id="161" dur="1" fill="hold">
                                          <p:stCondLst>
                                            <p:cond delay="0"/>
                                          </p:stCondLst>
                                        </p:cTn>
                                        <p:tgtEl>
                                          <p:spTgt spid="30"/>
                                        </p:tgtEl>
                                        <p:attrNameLst>
                                          <p:attrName>style.visibility</p:attrName>
                                        </p:attrNameLst>
                                      </p:cBhvr>
                                      <p:to>
                                        <p:strVal val="visible"/>
                                      </p:to>
                                    </p:set>
                                    <p:anim calcmode="lin" valueType="num">
                                      <p:cBhvr additive="base">
                                        <p:cTn id="162" dur="500" fill="hold"/>
                                        <p:tgtEl>
                                          <p:spTgt spid="30"/>
                                        </p:tgtEl>
                                        <p:attrNameLst>
                                          <p:attrName>ppt_x</p:attrName>
                                        </p:attrNameLst>
                                      </p:cBhvr>
                                      <p:tavLst>
                                        <p:tav tm="0">
                                          <p:val>
                                            <p:strVal val="#ppt_x"/>
                                          </p:val>
                                        </p:tav>
                                        <p:tav tm="100000">
                                          <p:val>
                                            <p:strVal val="#ppt_x"/>
                                          </p:val>
                                        </p:tav>
                                      </p:tavLst>
                                    </p:anim>
                                    <p:anim calcmode="lin" valueType="num">
                                      <p:cBhvr additive="base">
                                        <p:cTn id="163" dur="500" fill="hold"/>
                                        <p:tgtEl>
                                          <p:spTgt spid="30"/>
                                        </p:tgtEl>
                                        <p:attrNameLst>
                                          <p:attrName>ppt_y</p:attrName>
                                        </p:attrNameLst>
                                      </p:cBhvr>
                                      <p:tavLst>
                                        <p:tav tm="0">
                                          <p:val>
                                            <p:strVal val="1+#ppt_h/2"/>
                                          </p:val>
                                        </p:tav>
                                        <p:tav tm="100000">
                                          <p:val>
                                            <p:strVal val="#ppt_y"/>
                                          </p:val>
                                        </p:tav>
                                      </p:tavLst>
                                    </p:anim>
                                  </p:childTnLst>
                                </p:cTn>
                              </p:par>
                              <p:par>
                                <p:cTn id="164" presetID="2" presetClass="entr" presetSubtype="4" fill="hold" grpId="3" nodeType="withEffect">
                                  <p:stCondLst>
                                    <p:cond delay="0"/>
                                  </p:stCondLst>
                                  <p:childTnLst>
                                    <p:set>
                                      <p:cBhvr>
                                        <p:cTn id="165" dur="1" fill="hold">
                                          <p:stCondLst>
                                            <p:cond delay="0"/>
                                          </p:stCondLst>
                                        </p:cTn>
                                        <p:tgtEl>
                                          <p:spTgt spid="31"/>
                                        </p:tgtEl>
                                        <p:attrNameLst>
                                          <p:attrName>style.visibility</p:attrName>
                                        </p:attrNameLst>
                                      </p:cBhvr>
                                      <p:to>
                                        <p:strVal val="visible"/>
                                      </p:to>
                                    </p:set>
                                    <p:anim calcmode="lin" valueType="num">
                                      <p:cBhvr additive="base">
                                        <p:cTn id="166" dur="500" fill="hold"/>
                                        <p:tgtEl>
                                          <p:spTgt spid="31"/>
                                        </p:tgtEl>
                                        <p:attrNameLst>
                                          <p:attrName>ppt_x</p:attrName>
                                        </p:attrNameLst>
                                      </p:cBhvr>
                                      <p:tavLst>
                                        <p:tav tm="0">
                                          <p:val>
                                            <p:strVal val="#ppt_x"/>
                                          </p:val>
                                        </p:tav>
                                        <p:tav tm="100000">
                                          <p:val>
                                            <p:strVal val="#ppt_x"/>
                                          </p:val>
                                        </p:tav>
                                      </p:tavLst>
                                    </p:anim>
                                    <p:anim calcmode="lin" valueType="num">
                                      <p:cBhvr additive="base">
                                        <p:cTn id="167" dur="500" fill="hold"/>
                                        <p:tgtEl>
                                          <p:spTgt spid="31"/>
                                        </p:tgtEl>
                                        <p:attrNameLst>
                                          <p:attrName>ppt_y</p:attrName>
                                        </p:attrNameLst>
                                      </p:cBhvr>
                                      <p:tavLst>
                                        <p:tav tm="0">
                                          <p:val>
                                            <p:strVal val="1+#ppt_h/2"/>
                                          </p:val>
                                        </p:tav>
                                        <p:tav tm="100000">
                                          <p:val>
                                            <p:strVal val="#ppt_y"/>
                                          </p:val>
                                        </p:tav>
                                      </p:tavLst>
                                    </p:anim>
                                  </p:childTnLst>
                                </p:cTn>
                              </p:par>
                              <p:par>
                                <p:cTn id="168" presetID="2" presetClass="entr" presetSubtype="4" fill="hold" grpId="3" nodeType="withEffect">
                                  <p:stCondLst>
                                    <p:cond delay="0"/>
                                  </p:stCondLst>
                                  <p:childTnLst>
                                    <p:set>
                                      <p:cBhvr>
                                        <p:cTn id="169" dur="1" fill="hold">
                                          <p:stCondLst>
                                            <p:cond delay="0"/>
                                          </p:stCondLst>
                                        </p:cTn>
                                        <p:tgtEl>
                                          <p:spTgt spid="32"/>
                                        </p:tgtEl>
                                        <p:attrNameLst>
                                          <p:attrName>style.visibility</p:attrName>
                                        </p:attrNameLst>
                                      </p:cBhvr>
                                      <p:to>
                                        <p:strVal val="visible"/>
                                      </p:to>
                                    </p:set>
                                    <p:anim calcmode="lin" valueType="num">
                                      <p:cBhvr additive="base">
                                        <p:cTn id="170" dur="500" fill="hold"/>
                                        <p:tgtEl>
                                          <p:spTgt spid="32"/>
                                        </p:tgtEl>
                                        <p:attrNameLst>
                                          <p:attrName>ppt_x</p:attrName>
                                        </p:attrNameLst>
                                      </p:cBhvr>
                                      <p:tavLst>
                                        <p:tav tm="0">
                                          <p:val>
                                            <p:strVal val="#ppt_x"/>
                                          </p:val>
                                        </p:tav>
                                        <p:tav tm="100000">
                                          <p:val>
                                            <p:strVal val="#ppt_x"/>
                                          </p:val>
                                        </p:tav>
                                      </p:tavLst>
                                    </p:anim>
                                    <p:anim calcmode="lin" valueType="num">
                                      <p:cBhvr additive="base">
                                        <p:cTn id="171" dur="500" fill="hold"/>
                                        <p:tgtEl>
                                          <p:spTgt spid="32"/>
                                        </p:tgtEl>
                                        <p:attrNameLst>
                                          <p:attrName>ppt_y</p:attrName>
                                        </p:attrNameLst>
                                      </p:cBhvr>
                                      <p:tavLst>
                                        <p:tav tm="0">
                                          <p:val>
                                            <p:strVal val="1+#ppt_h/2"/>
                                          </p:val>
                                        </p:tav>
                                        <p:tav tm="100000">
                                          <p:val>
                                            <p:strVal val="#ppt_y"/>
                                          </p:val>
                                        </p:tav>
                                      </p:tavLst>
                                    </p:anim>
                                  </p:childTnLst>
                                </p:cTn>
                              </p:par>
                              <p:par>
                                <p:cTn id="172" presetID="2" presetClass="entr" presetSubtype="4" fill="hold" grpId="2" nodeType="withEffect">
                                  <p:stCondLst>
                                    <p:cond delay="0"/>
                                  </p:stCondLst>
                                  <p:childTnLst>
                                    <p:set>
                                      <p:cBhvr>
                                        <p:cTn id="173" dur="1" fill="hold">
                                          <p:stCondLst>
                                            <p:cond delay="0"/>
                                          </p:stCondLst>
                                        </p:cTn>
                                        <p:tgtEl>
                                          <p:spTgt spid="33"/>
                                        </p:tgtEl>
                                        <p:attrNameLst>
                                          <p:attrName>style.visibility</p:attrName>
                                        </p:attrNameLst>
                                      </p:cBhvr>
                                      <p:to>
                                        <p:strVal val="visible"/>
                                      </p:to>
                                    </p:set>
                                    <p:anim calcmode="lin" valueType="num">
                                      <p:cBhvr additive="base">
                                        <p:cTn id="174" dur="500" fill="hold"/>
                                        <p:tgtEl>
                                          <p:spTgt spid="33"/>
                                        </p:tgtEl>
                                        <p:attrNameLst>
                                          <p:attrName>ppt_x</p:attrName>
                                        </p:attrNameLst>
                                      </p:cBhvr>
                                      <p:tavLst>
                                        <p:tav tm="0">
                                          <p:val>
                                            <p:strVal val="#ppt_x"/>
                                          </p:val>
                                        </p:tav>
                                        <p:tav tm="100000">
                                          <p:val>
                                            <p:strVal val="#ppt_x"/>
                                          </p:val>
                                        </p:tav>
                                      </p:tavLst>
                                    </p:anim>
                                    <p:anim calcmode="lin" valueType="num">
                                      <p:cBhvr additive="base">
                                        <p:cTn id="175" dur="500" fill="hold"/>
                                        <p:tgtEl>
                                          <p:spTgt spid="33"/>
                                        </p:tgtEl>
                                        <p:attrNameLst>
                                          <p:attrName>ppt_y</p:attrName>
                                        </p:attrNameLst>
                                      </p:cBhvr>
                                      <p:tavLst>
                                        <p:tav tm="0">
                                          <p:val>
                                            <p:strVal val="1+#ppt_h/2"/>
                                          </p:val>
                                        </p:tav>
                                        <p:tav tm="100000">
                                          <p:val>
                                            <p:strVal val="#ppt_y"/>
                                          </p:val>
                                        </p:tav>
                                      </p:tavLst>
                                    </p:anim>
                                  </p:childTnLst>
                                </p:cTn>
                              </p:par>
                              <p:par>
                                <p:cTn id="176" presetID="1" presetClass="exit" presetSubtype="0" fill="hold" nodeType="withEffect">
                                  <p:stCondLst>
                                    <p:cond delay="0"/>
                                  </p:stCondLst>
                                  <p:childTnLst>
                                    <p:set>
                                      <p:cBhvr>
                                        <p:cTn id="177" dur="1" fill="hold">
                                          <p:stCondLst>
                                            <p:cond delay="0"/>
                                          </p:stCondLst>
                                        </p:cTn>
                                        <p:tgtEl>
                                          <p:spTgt spid="17"/>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22"/>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26"/>
                                        </p:tgtEl>
                                        <p:attrNameLst>
                                          <p:attrName>style.visibility</p:attrName>
                                        </p:attrNameLst>
                                      </p:cBhvr>
                                      <p:to>
                                        <p:strVal val="hidden"/>
                                      </p:to>
                                    </p:set>
                                  </p:childTnLst>
                                </p:cTn>
                              </p:par>
                              <p:par>
                                <p:cTn id="182" presetID="1" presetClass="exit" presetSubtype="0" fill="hold" grpId="4" nodeType="withEffect">
                                  <p:stCondLst>
                                    <p:cond delay="0"/>
                                  </p:stCondLst>
                                  <p:childTnLst>
                                    <p:set>
                                      <p:cBhvr>
                                        <p:cTn id="183" dur="1" fill="hold">
                                          <p:stCondLst>
                                            <p:cond delay="0"/>
                                          </p:stCondLst>
                                        </p:cTn>
                                        <p:tgtEl>
                                          <p:spTgt spid="30"/>
                                        </p:tgtEl>
                                        <p:attrNameLst>
                                          <p:attrName>style.visibility</p:attrName>
                                        </p:attrNameLst>
                                      </p:cBhvr>
                                      <p:to>
                                        <p:strVal val="hidden"/>
                                      </p:to>
                                    </p:set>
                                  </p:childTnLst>
                                </p:cTn>
                              </p:par>
                              <p:par>
                                <p:cTn id="184" presetID="1" presetClass="exit" presetSubtype="0" fill="hold" grpId="4" nodeType="withEffect">
                                  <p:stCondLst>
                                    <p:cond delay="0"/>
                                  </p:stCondLst>
                                  <p:childTnLst>
                                    <p:set>
                                      <p:cBhvr>
                                        <p:cTn id="185" dur="1" fill="hold">
                                          <p:stCondLst>
                                            <p:cond delay="0"/>
                                          </p:stCondLst>
                                        </p:cTn>
                                        <p:tgtEl>
                                          <p:spTgt spid="31"/>
                                        </p:tgtEl>
                                        <p:attrNameLst>
                                          <p:attrName>style.visibility</p:attrName>
                                        </p:attrNameLst>
                                      </p:cBhvr>
                                      <p:to>
                                        <p:strVal val="hidden"/>
                                      </p:to>
                                    </p:set>
                                  </p:childTnLst>
                                </p:cTn>
                              </p:par>
                              <p:par>
                                <p:cTn id="186" presetID="1" presetClass="exit" presetSubtype="0" fill="hold" grpId="4" nodeType="withEffect">
                                  <p:stCondLst>
                                    <p:cond delay="0"/>
                                  </p:stCondLst>
                                  <p:childTnLst>
                                    <p:set>
                                      <p:cBhvr>
                                        <p:cTn id="187" dur="1" fill="hold">
                                          <p:stCondLst>
                                            <p:cond delay="0"/>
                                          </p:stCondLst>
                                        </p:cTn>
                                        <p:tgtEl>
                                          <p:spTgt spid="32"/>
                                        </p:tgtEl>
                                        <p:attrNameLst>
                                          <p:attrName>style.visibility</p:attrName>
                                        </p:attrNameLst>
                                      </p:cBhvr>
                                      <p:to>
                                        <p:strVal val="hidden"/>
                                      </p:to>
                                    </p:set>
                                  </p:childTnLst>
                                </p:cTn>
                              </p:par>
                              <p:par>
                                <p:cTn id="188" presetID="1" presetClass="exit" presetSubtype="0" fill="hold" grpId="3" nodeType="withEffect">
                                  <p:stCondLst>
                                    <p:cond delay="0"/>
                                  </p:stCondLst>
                                  <p:childTnLst>
                                    <p:set>
                                      <p:cBhvr>
                                        <p:cTn id="189"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0" grpId="3" animBg="1"/>
      <p:bldP spid="30" grpId="4" animBg="1"/>
      <p:bldP spid="31" grpId="0" animBg="1"/>
      <p:bldP spid="31" grpId="1" animBg="1"/>
      <p:bldP spid="31" grpId="2" animBg="1"/>
      <p:bldP spid="31" grpId="3" animBg="1"/>
      <p:bldP spid="31" grpId="4" animBg="1"/>
      <p:bldP spid="32" grpId="0" animBg="1"/>
      <p:bldP spid="32" grpId="1" animBg="1"/>
      <p:bldP spid="32" grpId="2" animBg="1"/>
      <p:bldP spid="32" grpId="3" animBg="1"/>
      <p:bldP spid="32" grpId="4" animBg="1"/>
      <p:bldP spid="33" grpId="0" animBg="1"/>
      <p:bldP spid="33" grpId="1" animBg="1"/>
      <p:bldP spid="33" grpId="2" animBg="1"/>
      <p:bldP spid="33" grpId="3"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8</a:t>
            </a:fld>
            <a:endParaRPr lang="sv-SE" dirty="0">
              <a:solidFill>
                <a:prstClr val="black">
                  <a:tint val="75000"/>
                </a:prstClr>
              </a:solidFill>
              <a:latin typeface="Calibri"/>
            </a:endParaRPr>
          </a:p>
        </p:txBody>
      </p:sp>
      <p:sp>
        <p:nvSpPr>
          <p:cNvPr id="5" name="Title 1"/>
          <p:cNvSpPr>
            <a:spLocks noGrp="1"/>
          </p:cNvSpPr>
          <p:nvPr>
            <p:ph type="title"/>
          </p:nvPr>
        </p:nvSpPr>
        <p:spPr>
          <a:xfrm>
            <a:off x="1424770" y="145677"/>
            <a:ext cx="4396063" cy="1143000"/>
          </a:xfrm>
        </p:spPr>
        <p:txBody>
          <a:bodyPr>
            <a:normAutofit/>
          </a:bodyPr>
          <a:lstStyle/>
          <a:p>
            <a:r>
              <a:rPr lang="en-US" sz="2800" dirty="0" smtClean="0"/>
              <a:t>Review on ESS</a:t>
            </a:r>
            <a:br>
              <a:rPr lang="en-US" sz="2800" dirty="0" smtClean="0"/>
            </a:br>
            <a:r>
              <a:rPr lang="en-US" sz="2800" dirty="0" smtClean="0"/>
              <a:t>Linac Basics</a:t>
            </a:r>
            <a:endParaRPr lang="en-US" sz="2800" dirty="0"/>
          </a:p>
        </p:txBody>
      </p:sp>
      <p:sp>
        <p:nvSpPr>
          <p:cNvPr id="2" name="Rectangle 1"/>
          <p:cNvSpPr/>
          <p:nvPr/>
        </p:nvSpPr>
        <p:spPr>
          <a:xfrm>
            <a:off x="434228" y="3540211"/>
            <a:ext cx="5715940" cy="430887"/>
          </a:xfrm>
          <a:prstGeom prst="rect">
            <a:avLst/>
          </a:prstGeom>
          <a:solidFill>
            <a:schemeClr val="accent1">
              <a:lumMod val="40000"/>
              <a:lumOff val="60000"/>
            </a:schemeClr>
          </a:solidFill>
        </p:spPr>
        <p:txBody>
          <a:bodyPr wrap="none">
            <a:spAutoFit/>
          </a:bodyPr>
          <a:lstStyle/>
          <a:p>
            <a:r>
              <a:rPr lang="en-US" sz="2200" dirty="0" smtClean="0">
                <a:latin typeface="Times New Roman"/>
                <a:cs typeface="Times New Roman"/>
              </a:rPr>
              <a:t>Why in ESS we use 5 different types of cavities?</a:t>
            </a:r>
            <a:endParaRPr lang="en-US" sz="2200" dirty="0"/>
          </a:p>
        </p:txBody>
      </p:sp>
      <p:pic>
        <p:nvPicPr>
          <p:cNvPr id="14" name="Picture 13"/>
          <p:cNvPicPr>
            <a:picLocks noChangeAspect="1"/>
          </p:cNvPicPr>
          <p:nvPr/>
        </p:nvPicPr>
        <p:blipFill>
          <a:blip r:embed="rId4"/>
          <a:stretch>
            <a:fillRect/>
          </a:stretch>
        </p:blipFill>
        <p:spPr>
          <a:xfrm>
            <a:off x="257960" y="1412488"/>
            <a:ext cx="8707449" cy="1204898"/>
          </a:xfrm>
          <a:prstGeom prst="rect">
            <a:avLst/>
          </a:prstGeom>
        </p:spPr>
      </p:pic>
      <p:pic>
        <p:nvPicPr>
          <p:cNvPr id="15" name="Picture 14" descr="IMG_3631.JPG"/>
          <p:cNvPicPr>
            <a:picLocks noChangeAspect="1"/>
          </p:cNvPicPr>
          <p:nvPr/>
        </p:nvPicPr>
        <p:blipFill rotWithShape="1">
          <a:blip r:embed="rId5">
            <a:extLst>
              <a:ext uri="{28A0092B-C50C-407E-A947-70E740481C1C}">
                <a14:useLocalDpi xmlns:a14="http://schemas.microsoft.com/office/drawing/2010/main" val="0"/>
              </a:ext>
            </a:extLst>
          </a:blip>
          <a:srcRect t="12304" b="33648"/>
          <a:stretch/>
        </p:blipFill>
        <p:spPr>
          <a:xfrm>
            <a:off x="5059576" y="2600454"/>
            <a:ext cx="816292" cy="330890"/>
          </a:xfrm>
          <a:prstGeom prst="rect">
            <a:avLst/>
          </a:prstGeom>
        </p:spPr>
      </p:pic>
      <p:pic>
        <p:nvPicPr>
          <p:cNvPr id="16" name="Picture 15"/>
          <p:cNvPicPr>
            <a:picLocks noChangeAspect="1"/>
          </p:cNvPicPr>
          <p:nvPr/>
        </p:nvPicPr>
        <p:blipFill>
          <a:blip r:embed="rId6"/>
          <a:stretch>
            <a:fillRect/>
          </a:stretch>
        </p:blipFill>
        <p:spPr>
          <a:xfrm>
            <a:off x="4195281" y="2507061"/>
            <a:ext cx="766186" cy="552997"/>
          </a:xfrm>
          <a:prstGeom prst="rect">
            <a:avLst/>
          </a:prstGeom>
        </p:spPr>
      </p:pic>
      <p:pic>
        <p:nvPicPr>
          <p:cNvPr id="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238" t="5981" r="37852" b="41813"/>
          <a:stretch/>
        </p:blipFill>
        <p:spPr bwMode="auto">
          <a:xfrm flipH="1">
            <a:off x="6122765" y="2587890"/>
            <a:ext cx="934507" cy="36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age 7">
            <a:extLst>
              <a:ext uri="{FF2B5EF4-FFF2-40B4-BE49-F238E27FC236}">
                <a16:creationId xmlns:a16="http://schemas.microsoft.com/office/drawing/2014/main" xmlns="" id="{CA529B79-B078-4140-8D22-461663EE37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19166" y="2307264"/>
            <a:ext cx="556650" cy="893425"/>
          </a:xfrm>
          <a:prstGeom prst="rect">
            <a:avLst/>
          </a:prstGeom>
        </p:spPr>
      </p:pic>
      <p:pic>
        <p:nvPicPr>
          <p:cNvPr id="20" name="Picture 4"/>
          <p:cNvPicPr>
            <a:picLocks noChangeAspect="1" noChangeArrowheads="1"/>
          </p:cNvPicPr>
          <p:nvPr/>
        </p:nvPicPr>
        <p:blipFill>
          <a:blip r:embed="rId9">
            <a:extLst>
              <a:ext uri="{28A0092B-C50C-407E-A947-70E740481C1C}">
                <a14:useLocalDpi xmlns:a14="http://schemas.microsoft.com/office/drawing/2010/main" val="0"/>
              </a:ext>
            </a:extLst>
          </a:blip>
          <a:srcRect t="8495" r="26993" b="38225"/>
          <a:stretch>
            <a:fillRect/>
          </a:stretch>
        </p:blipFill>
        <p:spPr bwMode="auto">
          <a:xfrm>
            <a:off x="2709046" y="2425412"/>
            <a:ext cx="901814" cy="52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Object 7"/>
          <p:cNvGraphicFramePr>
            <a:graphicFrameLocks noChangeAspect="1"/>
          </p:cNvGraphicFramePr>
          <p:nvPr>
            <p:extLst>
              <p:ext uri="{D42A27DB-BD31-4B8C-83A1-F6EECF244321}">
                <p14:modId xmlns:p14="http://schemas.microsoft.com/office/powerpoint/2010/main" val="1194819184"/>
              </p:ext>
            </p:extLst>
          </p:nvPr>
        </p:nvGraphicFramePr>
        <p:xfrm>
          <a:off x="6574339" y="3368209"/>
          <a:ext cx="2275448" cy="776682"/>
        </p:xfrm>
        <a:graphic>
          <a:graphicData uri="http://schemas.openxmlformats.org/presentationml/2006/ole">
            <mc:AlternateContent xmlns:mc="http://schemas.openxmlformats.org/markup-compatibility/2006">
              <mc:Choice xmlns:v="urn:schemas-microsoft-com:vml" Requires="v">
                <p:oleObj spid="_x0000_s2437" name="Equazione" r:id="rId10" imgW="1155600" imgH="393480" progId="Equation.3">
                  <p:embed/>
                </p:oleObj>
              </mc:Choice>
              <mc:Fallback>
                <p:oleObj name="Equazione" r:id="rId10" imgW="1155600" imgH="393480" progId="Equation.3">
                  <p:embed/>
                  <p:pic>
                    <p:nvPicPr>
                      <p:cNvPr id="0" name=""/>
                      <p:cNvPicPr>
                        <a:picLocks noChangeAspect="1" noChangeArrowheads="1"/>
                      </p:cNvPicPr>
                      <p:nvPr/>
                    </p:nvPicPr>
                    <p:blipFill>
                      <a:blip r:embed="rId11"/>
                      <a:srcRect/>
                      <a:stretch>
                        <a:fillRect/>
                      </a:stretch>
                    </p:blipFill>
                    <p:spPr bwMode="auto">
                      <a:xfrm>
                        <a:off x="6574339" y="3368209"/>
                        <a:ext cx="2275448" cy="776682"/>
                      </a:xfrm>
                      <a:prstGeom prst="rect">
                        <a:avLst/>
                      </a:prstGeom>
                      <a:noFill/>
                      <a:ln w="28575">
                        <a:noFill/>
                        <a:miter lim="800000"/>
                        <a:headEnd/>
                        <a:tailEnd/>
                      </a:ln>
                    </p:spPr>
                  </p:pic>
                </p:oleObj>
              </mc:Fallback>
            </mc:AlternateContent>
          </a:graphicData>
        </a:graphic>
      </p:graphicFrame>
      <p:graphicFrame>
        <p:nvGraphicFramePr>
          <p:cNvPr id="23" name="Oggetto 11"/>
          <p:cNvGraphicFramePr>
            <a:graphicFrameLocks noChangeAspect="1"/>
          </p:cNvGraphicFramePr>
          <p:nvPr>
            <p:extLst>
              <p:ext uri="{D42A27DB-BD31-4B8C-83A1-F6EECF244321}">
                <p14:modId xmlns:p14="http://schemas.microsoft.com/office/powerpoint/2010/main" val="1770140478"/>
              </p:ext>
            </p:extLst>
          </p:nvPr>
        </p:nvGraphicFramePr>
        <p:xfrm>
          <a:off x="3200944" y="4301600"/>
          <a:ext cx="1555538" cy="356515"/>
        </p:xfrm>
        <a:graphic>
          <a:graphicData uri="http://schemas.openxmlformats.org/presentationml/2006/ole">
            <mc:AlternateContent xmlns:mc="http://schemas.openxmlformats.org/markup-compatibility/2006">
              <mc:Choice xmlns:v="urn:schemas-microsoft-com:vml" Requires="v">
                <p:oleObj spid="_x0000_s2438" name="Equazione" r:id="rId12" imgW="1002960" imgH="241200" progId="Equation.3">
                  <p:embed/>
                </p:oleObj>
              </mc:Choice>
              <mc:Fallback>
                <p:oleObj name="Equazione" r:id="rId12" imgW="1002960" imgH="241200" progId="Equation.3">
                  <p:embed/>
                  <p:pic>
                    <p:nvPicPr>
                      <p:cNvPr id="0" name=""/>
                      <p:cNvPicPr>
                        <a:picLocks noChangeAspect="1" noChangeArrowheads="1"/>
                      </p:cNvPicPr>
                      <p:nvPr/>
                    </p:nvPicPr>
                    <p:blipFill>
                      <a:blip r:embed="rId13"/>
                      <a:srcRect/>
                      <a:stretch>
                        <a:fillRect/>
                      </a:stretch>
                    </p:blipFill>
                    <p:spPr bwMode="auto">
                      <a:xfrm>
                        <a:off x="3200944" y="4301600"/>
                        <a:ext cx="1555538" cy="356515"/>
                      </a:xfrm>
                      <a:prstGeom prst="rect">
                        <a:avLst/>
                      </a:prstGeom>
                      <a:noFill/>
                      <a:ln>
                        <a:noFill/>
                      </a:ln>
                      <a:extLst/>
                    </p:spPr>
                  </p:pic>
                </p:oleObj>
              </mc:Fallback>
            </mc:AlternateContent>
          </a:graphicData>
        </a:graphic>
      </p:graphicFrame>
      <p:sp>
        <p:nvSpPr>
          <p:cNvPr id="24" name="CasellaDiTesto 26"/>
          <p:cNvSpPr txBox="1"/>
          <p:nvPr/>
        </p:nvSpPr>
        <p:spPr>
          <a:xfrm>
            <a:off x="426630" y="4142919"/>
            <a:ext cx="2774314" cy="584776"/>
          </a:xfrm>
          <a:prstGeom prst="rect">
            <a:avLst/>
          </a:prstGeom>
          <a:noFill/>
        </p:spPr>
        <p:txBody>
          <a:bodyPr wrap="square" rtlCol="0">
            <a:spAutoFit/>
          </a:bodyPr>
          <a:lstStyle/>
          <a:p>
            <a:r>
              <a:rPr lang="en-US" sz="1600" dirty="0" smtClean="0"/>
              <a:t>Relativistic factors </a:t>
            </a:r>
          </a:p>
          <a:p>
            <a:r>
              <a:rPr lang="en-US" sz="1600" b="1" i="1" dirty="0" smtClean="0">
                <a:sym typeface="Symbol"/>
              </a:rPr>
              <a:t>=v/c</a:t>
            </a:r>
            <a:r>
              <a:rPr lang="en-US" sz="1600" b="1" dirty="0" smtClean="0">
                <a:sym typeface="Symbol"/>
              </a:rPr>
              <a:t> </a:t>
            </a:r>
            <a:r>
              <a:rPr lang="en-US" sz="1600" dirty="0" smtClean="0">
                <a:sym typeface="Symbol"/>
              </a:rPr>
              <a:t>(&lt;1)</a:t>
            </a:r>
            <a:r>
              <a:rPr lang="en-US" sz="1600" dirty="0" smtClean="0"/>
              <a:t> 		</a:t>
            </a:r>
            <a:r>
              <a:rPr lang="en-US" sz="1600" b="1" i="1" dirty="0">
                <a:sym typeface="Symbol"/>
              </a:rPr>
              <a:t>=E/E</a:t>
            </a:r>
            <a:r>
              <a:rPr lang="en-US" sz="1600" b="1" i="1" baseline="-25000" dirty="0">
                <a:sym typeface="Symbol"/>
              </a:rPr>
              <a:t>0</a:t>
            </a:r>
            <a:r>
              <a:rPr lang="en-US" sz="1600" b="1" i="1" dirty="0">
                <a:sym typeface="Symbol"/>
              </a:rPr>
              <a:t> </a:t>
            </a:r>
            <a:r>
              <a:rPr lang="en-US" sz="1600" dirty="0">
                <a:sym typeface="Symbol"/>
              </a:rPr>
              <a:t>(1</a:t>
            </a:r>
            <a:r>
              <a:rPr lang="en-US" sz="1600" dirty="0" smtClean="0">
                <a:sym typeface="Symbol"/>
              </a:rPr>
              <a:t>)</a:t>
            </a:r>
            <a:endParaRPr lang="en-US" sz="1600" dirty="0"/>
          </a:p>
        </p:txBody>
      </p:sp>
      <p:graphicFrame>
        <p:nvGraphicFramePr>
          <p:cNvPr id="26" name="Oggetto 3"/>
          <p:cNvGraphicFramePr>
            <a:graphicFrameLocks noChangeAspect="1"/>
          </p:cNvGraphicFramePr>
          <p:nvPr>
            <p:extLst>
              <p:ext uri="{D42A27DB-BD31-4B8C-83A1-F6EECF244321}">
                <p14:modId xmlns:p14="http://schemas.microsoft.com/office/powerpoint/2010/main" val="2923167203"/>
              </p:ext>
            </p:extLst>
          </p:nvPr>
        </p:nvGraphicFramePr>
        <p:xfrm>
          <a:off x="434228" y="4833351"/>
          <a:ext cx="1166813" cy="347663"/>
        </p:xfrm>
        <a:graphic>
          <a:graphicData uri="http://schemas.openxmlformats.org/presentationml/2006/ole">
            <mc:AlternateContent xmlns:mc="http://schemas.openxmlformats.org/markup-compatibility/2006">
              <mc:Choice xmlns:v="urn:schemas-microsoft-com:vml" Requires="v">
                <p:oleObj spid="_x0000_s2439" name="Equazione" r:id="rId14" imgW="901440" imgH="279360" progId="Equation.3">
                  <p:embed/>
                </p:oleObj>
              </mc:Choice>
              <mc:Fallback>
                <p:oleObj name="Equazione" r:id="rId14" imgW="901440" imgH="279360" progId="Equation.3">
                  <p:embed/>
                  <p:pic>
                    <p:nvPicPr>
                      <p:cNvPr id="0" name=""/>
                      <p:cNvPicPr>
                        <a:picLocks noChangeAspect="1" noChangeArrowheads="1"/>
                      </p:cNvPicPr>
                      <p:nvPr/>
                    </p:nvPicPr>
                    <p:blipFill>
                      <a:blip r:embed="rId15"/>
                      <a:srcRect/>
                      <a:stretch>
                        <a:fillRect/>
                      </a:stretch>
                    </p:blipFill>
                    <p:spPr bwMode="auto">
                      <a:xfrm>
                        <a:off x="434228" y="4833351"/>
                        <a:ext cx="1166813" cy="347663"/>
                      </a:xfrm>
                      <a:prstGeom prst="rect">
                        <a:avLst/>
                      </a:prstGeom>
                      <a:noFill/>
                      <a:ln w="28575">
                        <a:noFill/>
                      </a:ln>
                    </p:spPr>
                  </p:pic>
                </p:oleObj>
              </mc:Fallback>
            </mc:AlternateContent>
          </a:graphicData>
        </a:graphic>
      </p:graphicFrame>
      <p:graphicFrame>
        <p:nvGraphicFramePr>
          <p:cNvPr id="27" name="Oggetto 10"/>
          <p:cNvGraphicFramePr>
            <a:graphicFrameLocks noChangeAspect="1"/>
          </p:cNvGraphicFramePr>
          <p:nvPr>
            <p:extLst>
              <p:ext uri="{D42A27DB-BD31-4B8C-83A1-F6EECF244321}">
                <p14:modId xmlns:p14="http://schemas.microsoft.com/office/powerpoint/2010/main" val="1988143922"/>
              </p:ext>
            </p:extLst>
          </p:nvPr>
        </p:nvGraphicFramePr>
        <p:xfrm>
          <a:off x="1919166" y="4833351"/>
          <a:ext cx="1165225" cy="347662"/>
        </p:xfrm>
        <a:graphic>
          <a:graphicData uri="http://schemas.openxmlformats.org/presentationml/2006/ole">
            <mc:AlternateContent xmlns:mc="http://schemas.openxmlformats.org/markup-compatibility/2006">
              <mc:Choice xmlns:v="urn:schemas-microsoft-com:vml" Requires="v">
                <p:oleObj spid="_x0000_s2440" name="Equazione" r:id="rId16" imgW="901440" imgH="279360" progId="Equation.3">
                  <p:embed/>
                </p:oleObj>
              </mc:Choice>
              <mc:Fallback>
                <p:oleObj name="Equazione" r:id="rId16" imgW="901440" imgH="279360" progId="Equation.3">
                  <p:embed/>
                  <p:pic>
                    <p:nvPicPr>
                      <p:cNvPr id="0" name=""/>
                      <p:cNvPicPr>
                        <a:picLocks noChangeAspect="1" noChangeArrowheads="1"/>
                      </p:cNvPicPr>
                      <p:nvPr/>
                    </p:nvPicPr>
                    <p:blipFill>
                      <a:blip r:embed="rId17"/>
                      <a:srcRect/>
                      <a:stretch>
                        <a:fillRect/>
                      </a:stretch>
                    </p:blipFill>
                    <p:spPr bwMode="auto">
                      <a:xfrm>
                        <a:off x="1919166" y="4833351"/>
                        <a:ext cx="11652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ggetto 13"/>
          <p:cNvGraphicFramePr>
            <a:graphicFrameLocks noChangeAspect="1"/>
          </p:cNvGraphicFramePr>
          <p:nvPr>
            <p:extLst>
              <p:ext uri="{D42A27DB-BD31-4B8C-83A1-F6EECF244321}">
                <p14:modId xmlns:p14="http://schemas.microsoft.com/office/powerpoint/2010/main" val="1067234094"/>
              </p:ext>
            </p:extLst>
          </p:nvPr>
        </p:nvGraphicFramePr>
        <p:xfrm>
          <a:off x="434228" y="5323098"/>
          <a:ext cx="2681288" cy="481013"/>
        </p:xfrm>
        <a:graphic>
          <a:graphicData uri="http://schemas.openxmlformats.org/presentationml/2006/ole">
            <mc:AlternateContent xmlns:mc="http://schemas.openxmlformats.org/markup-compatibility/2006">
              <mc:Choice xmlns:v="urn:schemas-microsoft-com:vml" Requires="v">
                <p:oleObj spid="_x0000_s2441" name="Equazione" r:id="rId18" imgW="2286000" imgH="393480" progId="Equation.3">
                  <p:embed/>
                </p:oleObj>
              </mc:Choice>
              <mc:Fallback>
                <p:oleObj name="Equazione" r:id="rId18" imgW="2286000" imgH="393480" progId="Equation.3">
                  <p:embed/>
                  <p:pic>
                    <p:nvPicPr>
                      <p:cNvPr id="0" name=""/>
                      <p:cNvPicPr>
                        <a:picLocks noChangeAspect="1" noChangeArrowheads="1"/>
                      </p:cNvPicPr>
                      <p:nvPr/>
                    </p:nvPicPr>
                    <p:blipFill>
                      <a:blip r:embed="rId19"/>
                      <a:srcRect/>
                      <a:stretch>
                        <a:fillRect/>
                      </a:stretch>
                    </p:blipFill>
                    <p:spPr bwMode="auto">
                      <a:xfrm>
                        <a:off x="434228" y="5323098"/>
                        <a:ext cx="2681288" cy="481013"/>
                      </a:xfrm>
                      <a:prstGeom prst="rect">
                        <a:avLst/>
                      </a:prstGeom>
                      <a:noFill/>
                    </p:spPr>
                  </p:pic>
                </p:oleObj>
              </mc:Fallback>
            </mc:AlternateContent>
          </a:graphicData>
        </a:graphic>
      </p:graphicFrame>
      <p:graphicFrame>
        <p:nvGraphicFramePr>
          <p:cNvPr id="29" name="Oggetto 33"/>
          <p:cNvGraphicFramePr>
            <a:graphicFrameLocks noChangeAspect="1"/>
          </p:cNvGraphicFramePr>
          <p:nvPr>
            <p:extLst>
              <p:ext uri="{D42A27DB-BD31-4B8C-83A1-F6EECF244321}">
                <p14:modId xmlns:p14="http://schemas.microsoft.com/office/powerpoint/2010/main" val="1572524945"/>
              </p:ext>
            </p:extLst>
          </p:nvPr>
        </p:nvGraphicFramePr>
        <p:xfrm>
          <a:off x="426630" y="5856296"/>
          <a:ext cx="3720683" cy="697364"/>
        </p:xfrm>
        <a:graphic>
          <a:graphicData uri="http://schemas.openxmlformats.org/presentationml/2006/ole">
            <mc:AlternateContent xmlns:mc="http://schemas.openxmlformats.org/markup-compatibility/2006">
              <mc:Choice xmlns:v="urn:schemas-microsoft-com:vml" Requires="v">
                <p:oleObj spid="_x0000_s2442" name="Equazione" r:id="rId20" imgW="2869920" imgH="558720" progId="Equation.3">
                  <p:embed/>
                </p:oleObj>
              </mc:Choice>
              <mc:Fallback>
                <p:oleObj name="Equazione" r:id="rId20" imgW="2869920" imgH="558720" progId="Equation.3">
                  <p:embed/>
                  <p:pic>
                    <p:nvPicPr>
                      <p:cNvPr id="0" name=""/>
                      <p:cNvPicPr>
                        <a:picLocks noChangeAspect="1" noChangeArrowheads="1"/>
                      </p:cNvPicPr>
                      <p:nvPr/>
                    </p:nvPicPr>
                    <p:blipFill>
                      <a:blip r:embed="rId21"/>
                      <a:srcRect/>
                      <a:stretch>
                        <a:fillRect/>
                      </a:stretch>
                    </p:blipFill>
                    <p:spPr bwMode="auto">
                      <a:xfrm>
                        <a:off x="426630" y="5856296"/>
                        <a:ext cx="3720683" cy="697364"/>
                      </a:xfrm>
                      <a:prstGeom prst="rect">
                        <a:avLst/>
                      </a:prstGeom>
                      <a:solidFill>
                        <a:schemeClr val="bg1"/>
                      </a:solidFill>
                      <a:ln w="28575">
                        <a:noFill/>
                        <a:miter lim="800000"/>
                        <a:headEnd/>
                        <a:tailEnd/>
                      </a:ln>
                    </p:spPr>
                  </p:pic>
                </p:oleObj>
              </mc:Fallback>
            </mc:AlternateContent>
          </a:graphicData>
        </a:graphic>
      </p:graphicFrame>
      <p:pic>
        <p:nvPicPr>
          <p:cNvPr id="30" name="Immagine 24"/>
          <p:cNvPicPr>
            <a:picLocks noChangeAspect="1"/>
          </p:cNvPicPr>
          <p:nvPr/>
        </p:nvPicPr>
        <p:blipFill rotWithShape="1">
          <a:blip r:embed="rId22">
            <a:extLst>
              <a:ext uri="{28A0092B-C50C-407E-A947-70E740481C1C}">
                <a14:useLocalDpi xmlns:a14="http://schemas.microsoft.com/office/drawing/2010/main" val="0"/>
              </a:ext>
            </a:extLst>
          </a:blip>
          <a:srcRect l="4246" t="3674" r="4217" b="54364"/>
          <a:stretch/>
        </p:blipFill>
        <p:spPr>
          <a:xfrm>
            <a:off x="4627383" y="4727696"/>
            <a:ext cx="4464429" cy="1934210"/>
          </a:xfrm>
          <a:prstGeom prst="rect">
            <a:avLst/>
          </a:prstGeom>
        </p:spPr>
      </p:pic>
      <p:sp>
        <p:nvSpPr>
          <p:cNvPr id="31" name="Text Box 30"/>
          <p:cNvSpPr txBox="1">
            <a:spLocks noChangeArrowheads="1"/>
          </p:cNvSpPr>
          <p:nvPr/>
        </p:nvSpPr>
        <p:spPr bwMode="auto">
          <a:xfrm>
            <a:off x="7318569" y="6118153"/>
            <a:ext cx="14934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smtClean="0"/>
              <a:t>Kin. Energy [MeV</a:t>
            </a:r>
            <a:r>
              <a:rPr lang="en-US" sz="1400" dirty="0"/>
              <a:t>]</a:t>
            </a:r>
          </a:p>
        </p:txBody>
      </p:sp>
      <p:sp>
        <p:nvSpPr>
          <p:cNvPr id="32" name="CasellaDiTesto 43"/>
          <p:cNvSpPr txBox="1"/>
          <p:nvPr/>
        </p:nvSpPr>
        <p:spPr>
          <a:xfrm>
            <a:off x="5201129" y="5532884"/>
            <a:ext cx="346570" cy="369332"/>
          </a:xfrm>
          <a:prstGeom prst="rect">
            <a:avLst/>
          </a:prstGeom>
          <a:noFill/>
        </p:spPr>
        <p:txBody>
          <a:bodyPr wrap="none" rtlCol="0">
            <a:spAutoFit/>
          </a:bodyPr>
          <a:lstStyle/>
          <a:p>
            <a:r>
              <a:rPr lang="en-US" b="1" dirty="0" smtClean="0">
                <a:solidFill>
                  <a:srgbClr val="0070C0"/>
                </a:solidFill>
              </a:rPr>
              <a:t>e</a:t>
            </a:r>
            <a:r>
              <a:rPr lang="en-US" b="1" baseline="30000" dirty="0" smtClean="0">
                <a:solidFill>
                  <a:srgbClr val="0070C0"/>
                </a:solidFill>
              </a:rPr>
              <a:t>-</a:t>
            </a:r>
            <a:endParaRPr lang="en-US" b="1" baseline="30000" dirty="0">
              <a:solidFill>
                <a:srgbClr val="0070C0"/>
              </a:solidFill>
            </a:endParaRPr>
          </a:p>
        </p:txBody>
      </p:sp>
      <p:sp>
        <p:nvSpPr>
          <p:cNvPr id="33" name="CasellaDiTesto 44"/>
          <p:cNvSpPr txBox="1"/>
          <p:nvPr/>
        </p:nvSpPr>
        <p:spPr>
          <a:xfrm>
            <a:off x="7955280" y="5181013"/>
            <a:ext cx="383438" cy="369332"/>
          </a:xfrm>
          <a:prstGeom prst="rect">
            <a:avLst/>
          </a:prstGeom>
          <a:noFill/>
        </p:spPr>
        <p:txBody>
          <a:bodyPr wrap="none" rtlCol="0">
            <a:spAutoFit/>
          </a:bodyPr>
          <a:lstStyle/>
          <a:p>
            <a:r>
              <a:rPr lang="en-US" b="1" dirty="0">
                <a:solidFill>
                  <a:srgbClr val="FF0000"/>
                </a:solidFill>
              </a:rPr>
              <a:t>p</a:t>
            </a:r>
            <a:r>
              <a:rPr lang="en-US" b="1" baseline="30000" dirty="0" smtClean="0">
                <a:solidFill>
                  <a:srgbClr val="FF0000"/>
                </a:solidFill>
              </a:rPr>
              <a:t>+</a:t>
            </a:r>
            <a:endParaRPr lang="en-US" b="1" baseline="30000" dirty="0">
              <a:solidFill>
                <a:srgbClr val="FF0000"/>
              </a:solidFill>
            </a:endParaRPr>
          </a:p>
        </p:txBody>
      </p:sp>
      <p:graphicFrame>
        <p:nvGraphicFramePr>
          <p:cNvPr id="25" name="Table 24"/>
          <p:cNvGraphicFramePr>
            <a:graphicFrameLocks noGrp="1"/>
          </p:cNvGraphicFramePr>
          <p:nvPr>
            <p:extLst>
              <p:ext uri="{D42A27DB-BD31-4B8C-83A1-F6EECF244321}">
                <p14:modId xmlns:p14="http://schemas.microsoft.com/office/powerpoint/2010/main" val="1403335886"/>
              </p:ext>
            </p:extLst>
          </p:nvPr>
        </p:nvGraphicFramePr>
        <p:xfrm>
          <a:off x="5201129" y="1670562"/>
          <a:ext cx="3764280" cy="1458575"/>
        </p:xfrm>
        <a:graphic>
          <a:graphicData uri="http://schemas.openxmlformats.org/drawingml/2006/table">
            <a:tbl>
              <a:tblPr/>
              <a:tblGrid>
                <a:gridCol w="1686188">
                  <a:extLst>
                    <a:ext uri="{9D8B030D-6E8A-4147-A177-3AD203B41FA5}">
                      <a16:colId xmlns="" xmlns:a16="http://schemas.microsoft.com/office/drawing/2014/main" val="20000"/>
                    </a:ext>
                  </a:extLst>
                </a:gridCol>
                <a:gridCol w="1039046">
                  <a:extLst>
                    <a:ext uri="{9D8B030D-6E8A-4147-A177-3AD203B41FA5}">
                      <a16:colId xmlns="" xmlns:a16="http://schemas.microsoft.com/office/drawing/2014/main" val="20001"/>
                    </a:ext>
                  </a:extLst>
                </a:gridCol>
                <a:gridCol w="1039046">
                  <a:extLst>
                    <a:ext uri="{9D8B030D-6E8A-4147-A177-3AD203B41FA5}">
                      <a16:colId xmlns="" xmlns:a16="http://schemas.microsoft.com/office/drawing/2014/main" val="20002"/>
                    </a:ext>
                  </a:extLst>
                </a:gridCol>
              </a:tblGrid>
              <a:tr h="291715">
                <a:tc>
                  <a:txBody>
                    <a:bodyPr/>
                    <a:lstStyle/>
                    <a:p>
                      <a:pPr algn="l" fontAlgn="b"/>
                      <a:r>
                        <a:rPr lang="en-US" sz="1400" b="0" i="0" u="none" strike="noStrike" dirty="0">
                          <a:effectLst/>
                          <a:latin typeface="Arial"/>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effectLst/>
                          <a:latin typeface="Arial"/>
                        </a:rPr>
                        <a:t>Electron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400" b="0" i="0" u="none" strike="noStrike">
                          <a:effectLst/>
                          <a:latin typeface="Arial"/>
                        </a:rPr>
                        <a:t>Proton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91715">
                <a:tc>
                  <a:txBody>
                    <a:bodyPr/>
                    <a:lstStyle/>
                    <a:p>
                      <a:pPr algn="l" fontAlgn="b"/>
                      <a:r>
                        <a:rPr lang="en-US" sz="1400" b="0" i="0" u="none" strike="noStrike">
                          <a:effectLst/>
                          <a:latin typeface="Arial"/>
                        </a:rPr>
                        <a:t>Rest mass [Kg]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a:effectLst/>
                          <a:latin typeface="Arial"/>
                        </a:rPr>
                        <a:t>9.11E-31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a:effectLst/>
                          <a:latin typeface="Arial"/>
                        </a:rPr>
                        <a:t>1.67E-27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91715">
                <a:tc>
                  <a:txBody>
                    <a:bodyPr/>
                    <a:lstStyle/>
                    <a:p>
                      <a:pPr algn="l" fontAlgn="b"/>
                      <a:r>
                        <a:rPr lang="en-US" sz="1400" b="0" i="0" u="none" strike="noStrike" dirty="0">
                          <a:effectLst/>
                          <a:latin typeface="Arial"/>
                        </a:rPr>
                        <a:t>Rest mass [MeV]</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dirty="0">
                          <a:effectLst/>
                          <a:latin typeface="Arial"/>
                        </a:rPr>
                        <a:t>0.511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dirty="0">
                          <a:effectLst/>
                          <a:latin typeface="Arial"/>
                        </a:rPr>
                        <a:t>938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91715">
                <a:tc>
                  <a:txBody>
                    <a:bodyPr/>
                    <a:lstStyle/>
                    <a:p>
                      <a:pPr algn="l" fontAlgn="b"/>
                      <a:r>
                        <a:rPr lang="en-US" sz="1400" b="0" i="0" u="none" strike="noStrike" dirty="0">
                          <a:effectLst/>
                          <a:latin typeface="Arial"/>
                        </a:rPr>
                        <a:t>V~0.95 c </a:t>
                      </a:r>
                      <a:r>
                        <a:rPr lang="en-US" sz="1400" b="0" i="0" u="none" strike="noStrike" baseline="0" dirty="0">
                          <a:effectLst/>
                          <a:latin typeface="Arial"/>
                        </a:rPr>
                        <a:t>[MeV]</a:t>
                      </a:r>
                      <a:endParaRPr lang="en-US" sz="1400" b="0" i="0" u="none" strike="noStrike" dirty="0">
                        <a:effectLst/>
                        <a:latin typeface="Arial"/>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dirty="0">
                          <a:effectLst/>
                          <a:latin typeface="Arial"/>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dirty="0">
                          <a:effectLst/>
                          <a:latin typeface="Arial"/>
                        </a:rPr>
                        <a:t>2000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91715">
                <a:tc>
                  <a:txBody>
                    <a:bodyPr/>
                    <a:lstStyle/>
                    <a:p>
                      <a:pPr algn="l" fontAlgn="b"/>
                      <a:r>
                        <a:rPr lang="en-US" sz="1400" b="0" i="0" u="none" strike="noStrike" dirty="0">
                          <a:effectLst/>
                          <a:latin typeface="Arial"/>
                        </a:rPr>
                        <a:t>ratio</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dirty="0">
                          <a:effectLst/>
                          <a:latin typeface="Arial"/>
                        </a:rPr>
                        <a:t>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400" b="0" i="0" u="none" strike="noStrike" dirty="0">
                          <a:effectLst/>
                          <a:latin typeface="Arial"/>
                        </a:rPr>
                        <a:t>1836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188912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strips(downLeft)">
                                      <p:cBhvr>
                                        <p:cTn id="32" dur="500"/>
                                        <p:tgtEl>
                                          <p:spTgt spid="4"/>
                                        </p:tgtEl>
                                      </p:cBhvr>
                                    </p:animEffect>
                                  </p:childTnLst>
                                </p:cTn>
                              </p:par>
                              <p:par>
                                <p:cTn id="33" presetID="18" presetClass="entr" presetSubtype="12"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strips(downLeft)">
                                      <p:cBhvr>
                                        <p:cTn id="35" dur="500"/>
                                        <p:tgtEl>
                                          <p:spTgt spid="30"/>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strips(downLeft)">
                                      <p:cBhvr>
                                        <p:cTn id="38" dur="500"/>
                                        <p:tgtEl>
                                          <p:spTgt spid="31"/>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strips(downLeft)">
                                      <p:cBhvr>
                                        <p:cTn id="41" dur="500"/>
                                        <p:tgtEl>
                                          <p:spTgt spid="32"/>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strips(downLeft)">
                                      <p:cBhvr>
                                        <p:cTn id="44" dur="500"/>
                                        <p:tgtEl>
                                          <p:spTgt spid="33"/>
                                        </p:tgtEl>
                                      </p:cBhvr>
                                    </p:animEffec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9</a:t>
            </a:fld>
            <a:endParaRPr lang="sv-SE" dirty="0">
              <a:solidFill>
                <a:prstClr val="black">
                  <a:tint val="75000"/>
                </a:prstClr>
              </a:solidFill>
              <a:latin typeface="Calibri"/>
            </a:endParaRPr>
          </a:p>
        </p:txBody>
      </p:sp>
      <p:pic>
        <p:nvPicPr>
          <p:cNvPr id="5" name="Picture 4"/>
          <p:cNvPicPr>
            <a:picLocks noChangeAspect="1"/>
          </p:cNvPicPr>
          <p:nvPr/>
        </p:nvPicPr>
        <p:blipFill>
          <a:blip r:embed="rId3">
            <a:alphaModFix/>
          </a:blip>
          <a:stretch>
            <a:fillRect/>
          </a:stretch>
        </p:blipFill>
        <p:spPr>
          <a:xfrm>
            <a:off x="4252047" y="4514401"/>
            <a:ext cx="2998256" cy="2248692"/>
          </a:xfrm>
          <a:prstGeom prst="rect">
            <a:avLst/>
          </a:prstGeom>
        </p:spPr>
      </p:pic>
      <p:pic>
        <p:nvPicPr>
          <p:cNvPr id="7" name="Picture 6"/>
          <p:cNvPicPr>
            <a:picLocks noChangeAspect="1"/>
          </p:cNvPicPr>
          <p:nvPr/>
        </p:nvPicPr>
        <p:blipFill>
          <a:blip r:embed="rId4"/>
          <a:stretch>
            <a:fillRect/>
          </a:stretch>
        </p:blipFill>
        <p:spPr>
          <a:xfrm>
            <a:off x="0" y="1452033"/>
            <a:ext cx="8049996" cy="3014127"/>
          </a:xfrm>
          <a:prstGeom prst="rect">
            <a:avLst/>
          </a:prstGeom>
        </p:spPr>
      </p:pic>
      <p:pic>
        <p:nvPicPr>
          <p:cNvPr id="8" name="Picture 7">
            <a:extLst>
              <a:ext uri="{FF2B5EF4-FFF2-40B4-BE49-F238E27FC236}">
                <a16:creationId xmlns="" xmlns:a16="http://schemas.microsoft.com/office/drawing/2014/main" id="{731839DF-6780-7744-A39C-76F22F19F56D}"/>
              </a:ext>
            </a:extLst>
          </p:cNvPr>
          <p:cNvPicPr>
            <a:picLocks noChangeAspect="1"/>
          </p:cNvPicPr>
          <p:nvPr/>
        </p:nvPicPr>
        <p:blipFill>
          <a:blip r:embed="rId5"/>
          <a:stretch>
            <a:fillRect/>
          </a:stretch>
        </p:blipFill>
        <p:spPr>
          <a:xfrm>
            <a:off x="1241468" y="4466160"/>
            <a:ext cx="1759926" cy="2045964"/>
          </a:xfrm>
          <a:prstGeom prst="rect">
            <a:avLst/>
          </a:prstGeom>
        </p:spPr>
      </p:pic>
      <p:sp>
        <p:nvSpPr>
          <p:cNvPr id="9" name="Rectangle 8"/>
          <p:cNvSpPr/>
          <p:nvPr/>
        </p:nvSpPr>
        <p:spPr>
          <a:xfrm>
            <a:off x="1241468" y="6486094"/>
            <a:ext cx="1759926" cy="276999"/>
          </a:xfrm>
          <a:prstGeom prst="rect">
            <a:avLst/>
          </a:prstGeom>
        </p:spPr>
        <p:txBody>
          <a:bodyPr wrap="square">
            <a:spAutoFit/>
          </a:bodyPr>
          <a:lstStyle/>
          <a:p>
            <a:r>
              <a:rPr lang="en-US" sz="1200" dirty="0" smtClean="0">
                <a:latin typeface="Times New Roman"/>
                <a:cs typeface="Times New Roman"/>
              </a:rPr>
              <a:t>Plasma in ion source</a:t>
            </a:r>
            <a:endParaRPr lang="en-US" sz="1200" dirty="0">
              <a:latin typeface="Times New Roman"/>
              <a:cs typeface="Times New Roman"/>
            </a:endParaRPr>
          </a:p>
        </p:txBody>
      </p:sp>
      <p:cxnSp>
        <p:nvCxnSpPr>
          <p:cNvPr id="12" name="Straight Arrow Connector 11"/>
          <p:cNvCxnSpPr/>
          <p:nvPr/>
        </p:nvCxnSpPr>
        <p:spPr>
          <a:xfrm flipV="1">
            <a:off x="1744539" y="5510076"/>
            <a:ext cx="293083" cy="1022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6"/>
          <a:stretch>
            <a:fillRect/>
          </a:stretch>
        </p:blipFill>
        <p:spPr>
          <a:xfrm>
            <a:off x="4977811" y="0"/>
            <a:ext cx="4166189" cy="576499"/>
          </a:xfrm>
          <a:prstGeom prst="rect">
            <a:avLst/>
          </a:prstGeom>
        </p:spPr>
      </p:pic>
      <p:sp>
        <p:nvSpPr>
          <p:cNvPr id="16" name="Rounded Rectangle 15"/>
          <p:cNvSpPr/>
          <p:nvPr/>
        </p:nvSpPr>
        <p:spPr>
          <a:xfrm>
            <a:off x="5003338" y="62807"/>
            <a:ext cx="767597" cy="492758"/>
          </a:xfrm>
          <a:prstGeom prst="roundRect">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1424770" y="145677"/>
            <a:ext cx="4396063" cy="1143000"/>
          </a:xfrm>
        </p:spPr>
        <p:txBody>
          <a:bodyPr>
            <a:normAutofit fontScale="90000"/>
          </a:bodyPr>
          <a:lstStyle/>
          <a:p>
            <a:r>
              <a:rPr lang="en-US" sz="2800" dirty="0" smtClean="0"/>
              <a:t>Review on ESS</a:t>
            </a:r>
            <a:br>
              <a:rPr lang="en-US" sz="2800" dirty="0" smtClean="0"/>
            </a:br>
            <a:r>
              <a:rPr lang="en-US" sz="2800" dirty="0" smtClean="0"/>
              <a:t>Superconducting cavities section</a:t>
            </a:r>
            <a:endParaRPr lang="en-US" sz="2800" dirty="0"/>
          </a:p>
        </p:txBody>
      </p:sp>
    </p:spTree>
    <p:extLst>
      <p:ext uri="{BB962C8B-B14F-4D97-AF65-F5344CB8AC3E}">
        <p14:creationId xmlns:p14="http://schemas.microsoft.com/office/powerpoint/2010/main" val="42404457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ESS_template.potx" id="{29605D3A-C6B2-47B2-B6C7-2348DA9F8256}" vid="{BB30018D-AF88-48DF-8E0E-30811F7D3F5D}"/>
    </a:ext>
  </a:extLst>
</a:theme>
</file>

<file path=ppt/theme/theme2.xml><?xml version="1.0" encoding="utf-8"?>
<a:theme xmlns:a="http://schemas.openxmlformats.org/drawingml/2006/main" name="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S_template.potx" id="{29605D3A-C6B2-47B2-B6C7-2348DA9F8256}" vid="{22DA3E37-142C-47F4-81D2-BA99E0BD9C23}"/>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27010</TotalTime>
  <Words>3340</Words>
  <Application>Microsoft Macintosh PowerPoint</Application>
  <PresentationFormat>On-screen Show (4:3)</PresentationFormat>
  <Paragraphs>419</Paragraphs>
  <Slides>36</Slides>
  <Notes>23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39" baseType="lpstr">
      <vt:lpstr>ESS Core Powerpoint</vt:lpstr>
      <vt:lpstr>DESY European XFEL</vt:lpstr>
      <vt:lpstr>Equazione</vt:lpstr>
      <vt:lpstr>PowerPoint Presentation</vt:lpstr>
      <vt:lpstr>Outline</vt:lpstr>
      <vt:lpstr>PowerPoint Presentation</vt:lpstr>
      <vt:lpstr>PowerPoint Presentation</vt:lpstr>
      <vt:lpstr>Review on ESS</vt:lpstr>
      <vt:lpstr>PowerPoint Presentation</vt:lpstr>
      <vt:lpstr>PowerPoint Presentation</vt:lpstr>
      <vt:lpstr>Review on ESS Linac Basics</vt:lpstr>
      <vt:lpstr>Review on ESS Superconducting cavities section</vt:lpstr>
      <vt:lpstr>Review on ESS Superconducting cavities section</vt:lpstr>
      <vt:lpstr>Review on ESS Drift Tube Linac</vt:lpstr>
      <vt:lpstr>PowerPoint Presentation</vt:lpstr>
      <vt:lpstr>Review on ESS Superconducting cavities section</vt:lpstr>
      <vt:lpstr>Review on ESS Superconducting cavities section</vt:lpstr>
      <vt:lpstr>PowerPoint Presentation</vt:lpstr>
      <vt:lpstr>Review on ESS Superconducting cavities section</vt:lpstr>
      <vt:lpstr>PowerPoint Presentation</vt:lpstr>
      <vt:lpstr>PowerPoint Presentation</vt:lpstr>
      <vt:lpstr>Elliptical MB cavity Cavity Design</vt:lpstr>
      <vt:lpstr>Elliptical MB cavity Cavity Design</vt:lpstr>
      <vt:lpstr>Elliptical MB cavity Cavity Design</vt:lpstr>
      <vt:lpstr>Elliptical MB cavity Cavity Fabrication &amp; Treatment</vt:lpstr>
      <vt:lpstr>Elliptical MB cavity Cavity Fabrication &amp;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 Bunching</vt:lpstr>
      <vt:lpstr>Backup-RFQ properties</vt:lpstr>
      <vt:lpstr>PowerPoint Presentation</vt:lpstr>
      <vt:lpstr>PowerPoint Presentation</vt:lpstr>
      <vt:lpstr>PowerPoint Presentation</vt:lpstr>
      <vt:lpstr>Neutron and X-ray imaging</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&lt;Project/topic&gt;</dc:title>
  <dc:creator>Rocco Paparella</dc:creator>
  <cp:lastModifiedBy>ESS User</cp:lastModifiedBy>
  <cp:revision>1257</cp:revision>
  <cp:lastPrinted>2017-11-08T16:32:32Z</cp:lastPrinted>
  <dcterms:created xsi:type="dcterms:W3CDTF">2015-03-24T10:23:58Z</dcterms:created>
  <dcterms:modified xsi:type="dcterms:W3CDTF">2018-12-17T11:37:47Z</dcterms:modified>
</cp:coreProperties>
</file>