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notesSlides/_rels/notesSlide2.xml.rels" ContentType="application/vnd.openxmlformats-package.relationships+xml"/>
  <Override PartName="/ppt/notesSlides/notesSlide2.xml" ContentType="application/vnd.openxmlformats-officedocument.presentationml.notesSlide+xml"/>
  <Override PartName="/ppt/_rels/presentation.xml.rels" ContentType="application/vnd.openxmlformats-package.relationships+xml"/>
  <Override PartName="/ppt/media/image21.wmf" ContentType="image/x-wmf"/>
  <Override PartName="/ppt/media/image20.wmf" ContentType="image/x-wmf"/>
  <Override PartName="/ppt/media/image19.wmf" ContentType="image/x-wmf"/>
  <Override PartName="/ppt/media/image18.wmf" ContentType="image/x-wmf"/>
  <Override PartName="/ppt/media/image17.wmf" ContentType="image/x-wmf"/>
  <Override PartName="/ppt/media/image16.wmf" ContentType="image/x-wmf"/>
  <Override PartName="/ppt/media/image15.wmf" ContentType="image/x-wmf"/>
  <Override PartName="/ppt/media/image14.tif" ContentType="image/tiff"/>
  <Override PartName="/ppt/media/image13.wmf" ContentType="image/x-wmf"/>
  <Override PartName="/ppt/media/image12.wmf" ContentType="image/x-wmf"/>
  <Override PartName="/ppt/media/image11.tif" ContentType="image/tiff"/>
  <Override PartName="/ppt/media/image1.jpeg" ContentType="image/jpeg"/>
  <Override PartName="/ppt/media/image7.wmf" ContentType="image/x-wmf"/>
  <Override PartName="/ppt/media/image22.tif" ContentType="image/tiff"/>
  <Override PartName="/ppt/media/image2.tif" ContentType="image/tiff"/>
  <Override PartName="/ppt/media/image3.tif" ContentType="image/tiff"/>
  <Override PartName="/ppt/media/image4.tif" ContentType="image/tiff"/>
  <Override PartName="/ppt/media/image5.tif" ContentType="image/tiff"/>
  <Override PartName="/ppt/media/image6.wmf" ContentType="image/x-wmf"/>
  <Override PartName="/ppt/media/image8.png" ContentType="image/png"/>
  <Override PartName="/ppt/media/image9.tif" ContentType="image/tiff"/>
  <Override PartName="/ppt/media/image10.wmf" ContentType="image/x-wmf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move the slide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sv-SE" sz="2000" spc="-1" strike="noStrike">
                <a:latin typeface="Arial"/>
              </a:rPr>
              <a:t>Click to edit the notes format</a:t>
            </a:r>
            <a:endParaRPr b="0" lang="sv-SE" sz="2000" spc="-1" strike="noStrike"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sv-SE" sz="1400" spc="-1" strike="noStrike">
                <a:latin typeface="Times New Roman"/>
              </a:rPr>
              <a:t>&lt;header&gt;</a:t>
            </a:r>
            <a:endParaRPr b="0" lang="sv-SE" sz="1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sv-SE" sz="1400" spc="-1" strike="noStrike">
                <a:latin typeface="Times New Roman"/>
              </a:rPr>
              <a:t>&lt;date/time&gt;</a:t>
            </a:r>
            <a:endParaRPr b="0" lang="sv-SE" sz="1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sv-SE" sz="1400" spc="-1" strike="noStrike">
                <a:latin typeface="Times New Roman"/>
              </a:rPr>
              <a:t>&lt;footer&gt;</a:t>
            </a:r>
            <a:endParaRPr b="0" lang="sv-SE" sz="1400" spc="-1" strike="noStrike">
              <a:latin typeface="Times New Roman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4BB449D2-705E-436A-BBA8-42A7A5C1F5A5}" type="slidenum">
              <a:rPr b="0" lang="sv-SE" sz="1400" spc="-1" strike="noStrike">
                <a:latin typeface="Times New Roman"/>
              </a:rPr>
              <a:t>&lt;number&gt;</a:t>
            </a:fld>
            <a:endParaRPr b="0" lang="sv-SE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sv-SE" sz="2000" spc="-1" strike="noStrike">
              <a:latin typeface="Arial"/>
            </a:endParaRPr>
          </a:p>
        </p:txBody>
      </p:sp>
      <p:sp>
        <p:nvSpPr>
          <p:cNvPr id="151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77AB3EED-58AE-46E0-9D6B-003C7477AC89}" type="slidenum">
              <a:rPr b="0" lang="sv-SE" sz="1200" spc="-1" strike="noStrike">
                <a:latin typeface="Times New Roman"/>
              </a:rPr>
              <a:t>&lt;number&gt;</a:t>
            </a:fld>
            <a:endParaRPr b="0" lang="sv-SE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6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6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6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6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v-SE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6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6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6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0"/>
            <a:ext cx="8229240" cy="4463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v-SE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6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6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6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6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ff0000"/>
                </a:solidFill>
                <a:latin typeface="Times New Roman"/>
              </a:rPr>
              <a:t>Click to edit Master title style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131400" y="6431400"/>
            <a:ext cx="24530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sv-SE" sz="1200" spc="-1" strike="noStrike">
                <a:solidFill>
                  <a:srgbClr val="8b8b8b"/>
                </a:solidFill>
                <a:latin typeface="Times New Roman"/>
              </a:rPr>
              <a:t>8/23/2019</a:t>
            </a:r>
            <a:endParaRPr b="0" lang="sv-SE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384360" y="6431400"/>
            <a:ext cx="276192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sv-SE" sz="1200" spc="-1" strike="noStrike">
                <a:solidFill>
                  <a:srgbClr val="808080"/>
                </a:solidFill>
                <a:latin typeface="Times New Roman"/>
              </a:rPr>
              <a:t>Lund Ping Aug 2019</a:t>
            </a:r>
            <a:endParaRPr b="0" lang="sv-SE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945840" y="643140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43E63FED-B31D-4DD3-92EA-12A6602DF06A}" type="slidenum">
              <a:rPr b="0" lang="sv-SE" sz="1200" spc="-1" strike="noStrike">
                <a:solidFill>
                  <a:srgbClr val="8b8b8b"/>
                </a:solidFill>
                <a:latin typeface="Times New Roman"/>
              </a:rPr>
              <a:t>&lt;number&gt;</a:t>
            </a:fld>
            <a:endParaRPr b="0" lang="sv-SE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Click to edit the outline text format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2.tif"/><Relationship Id="rId2" Type="http://schemas.openxmlformats.org/officeDocument/2006/relationships/slideLayout" Target="../slideLayouts/slideLayout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tif"/><Relationship Id="rId2" Type="http://schemas.openxmlformats.org/officeDocument/2006/relationships/image" Target="../media/image3.tif"/><Relationship Id="rId3" Type="http://schemas.openxmlformats.org/officeDocument/2006/relationships/slideLayout" Target="../slideLayouts/slideLayout5.xml"/><Relationship Id="rId4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tif"/><Relationship Id="rId2" Type="http://schemas.openxmlformats.org/officeDocument/2006/relationships/image" Target="../media/image5.tif"/><Relationship Id="rId3" Type="http://schemas.openxmlformats.org/officeDocument/2006/relationships/slideLayout" Target="../slideLayouts/slideLayout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wmf"/><Relationship Id="rId2" Type="http://schemas.openxmlformats.org/officeDocument/2006/relationships/image" Target="../media/image7.wmf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tif"/><Relationship Id="rId2" Type="http://schemas.openxmlformats.org/officeDocument/2006/relationships/image" Target="../media/image10.wmf"/><Relationship Id="rId3" Type="http://schemas.openxmlformats.org/officeDocument/2006/relationships/image" Target="../media/image11.tif"/><Relationship Id="rId4" Type="http://schemas.openxmlformats.org/officeDocument/2006/relationships/slideLayout" Target="../slideLayouts/slideLayout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wmf"/><Relationship Id="rId2" Type="http://schemas.openxmlformats.org/officeDocument/2006/relationships/image" Target="../media/image13.wmf"/><Relationship Id="rId3" Type="http://schemas.openxmlformats.org/officeDocument/2006/relationships/image" Target="../media/image14.tif"/><Relationship Id="rId4" Type="http://schemas.openxmlformats.org/officeDocument/2006/relationships/slideLayout" Target="../slideLayouts/slideLayout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wmf"/><Relationship Id="rId2" Type="http://schemas.openxmlformats.org/officeDocument/2006/relationships/image" Target="../media/image16.wmf"/><Relationship Id="rId3" Type="http://schemas.openxmlformats.org/officeDocument/2006/relationships/image" Target="../media/image17.wmf"/><Relationship Id="rId4" Type="http://schemas.openxmlformats.org/officeDocument/2006/relationships/image" Target="../media/image18.wmf"/><Relationship Id="rId5" Type="http://schemas.openxmlformats.org/officeDocument/2006/relationships/image" Target="../media/image19.wmf"/><Relationship Id="rId6" Type="http://schemas.openxmlformats.org/officeDocument/2006/relationships/slideLayout" Target="../slideLayouts/slideLayout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0.wmf"/><Relationship Id="rId2" Type="http://schemas.openxmlformats.org/officeDocument/2006/relationships/image" Target="../media/image21.wmf"/><Relationship Id="rId3" Type="http://schemas.openxmlformats.org/officeDocument/2006/relationships/slideLayout" Target="../slideLayouts/slideLayout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1"/>
          <p:cNvSpPr txBox="1"/>
          <p:nvPr/>
        </p:nvSpPr>
        <p:spPr>
          <a:xfrm>
            <a:off x="457200" y="0"/>
            <a:ext cx="8229240" cy="96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ff0000"/>
                </a:solidFill>
                <a:latin typeface="Times New Roman"/>
              </a:rPr>
              <a:t>Jet quenching in small systems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TextShape 2"/>
          <p:cNvSpPr txBox="1"/>
          <p:nvPr/>
        </p:nvSpPr>
        <p:spPr>
          <a:xfrm>
            <a:off x="131400" y="6431400"/>
            <a:ext cx="24530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sv-SE" sz="1200" spc="-1" strike="noStrike">
                <a:solidFill>
                  <a:srgbClr val="8b8b8b"/>
                </a:solidFill>
                <a:latin typeface="Times New Roman"/>
              </a:rPr>
              <a:t>8/23/2019</a:t>
            </a:r>
            <a:endParaRPr b="0" lang="sv-SE" sz="1200" spc="-1" strike="noStrike">
              <a:latin typeface="Times New Roman"/>
            </a:endParaRPr>
          </a:p>
        </p:txBody>
      </p:sp>
      <p:sp>
        <p:nvSpPr>
          <p:cNvPr id="49" name="TextShape 3"/>
          <p:cNvSpPr txBox="1"/>
          <p:nvPr/>
        </p:nvSpPr>
        <p:spPr>
          <a:xfrm>
            <a:off x="3384360" y="6431400"/>
            <a:ext cx="276192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sv-SE" sz="1200" spc="-1" strike="noStrike">
                <a:solidFill>
                  <a:srgbClr val="808080"/>
                </a:solidFill>
                <a:latin typeface="Times New Roman"/>
              </a:rPr>
              <a:t>Lund Ping Aug 2019</a:t>
            </a:r>
            <a:endParaRPr b="0" lang="sv-SE" sz="1200" spc="-1" strike="noStrike">
              <a:latin typeface="Times New Roman"/>
            </a:endParaRPr>
          </a:p>
        </p:txBody>
      </p:sp>
      <p:sp>
        <p:nvSpPr>
          <p:cNvPr id="50" name="CustomShape 4"/>
          <p:cNvSpPr/>
          <p:nvPr/>
        </p:nvSpPr>
        <p:spPr>
          <a:xfrm>
            <a:off x="3389400" y="762840"/>
            <a:ext cx="220968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sv-SE" sz="2000" spc="-1" strike="noStrike">
                <a:solidFill>
                  <a:srgbClr val="000000"/>
                </a:solidFill>
                <a:latin typeface="Times New Roman"/>
              </a:rPr>
              <a:t>Discussion Group 3</a:t>
            </a:r>
            <a:endParaRPr b="0" lang="sv-SE" sz="2000" spc="-1" strike="noStrike">
              <a:latin typeface="Arial"/>
            </a:endParaRPr>
          </a:p>
        </p:txBody>
      </p:sp>
      <p:pic>
        <p:nvPicPr>
          <p:cNvPr id="51" name="Picture 2" descr=""/>
          <p:cNvPicPr/>
          <p:nvPr/>
        </p:nvPicPr>
        <p:blipFill>
          <a:blip r:embed="rId1"/>
          <a:stretch/>
        </p:blipFill>
        <p:spPr>
          <a:xfrm>
            <a:off x="1545480" y="1564920"/>
            <a:ext cx="6578640" cy="4276080"/>
          </a:xfrm>
          <a:prstGeom prst="rect">
            <a:avLst/>
          </a:prstGeom>
          <a:ln>
            <a:noFill/>
          </a:ln>
        </p:spPr>
      </p:pic>
      <p:sp>
        <p:nvSpPr>
          <p:cNvPr id="52" name="TextShape 5"/>
          <p:cNvSpPr txBox="1"/>
          <p:nvPr/>
        </p:nvSpPr>
        <p:spPr>
          <a:xfrm>
            <a:off x="6945840" y="643140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7122F1BB-942C-4A4C-BE74-38D5FD3A063B}" type="slidenum">
              <a:rPr b="0" lang="sv-SE" sz="1200" spc="-1" strike="noStrike">
                <a:solidFill>
                  <a:srgbClr val="8b8b8b"/>
                </a:solidFill>
                <a:latin typeface="Times New Roman"/>
              </a:rPr>
              <a:t>&lt;number&gt;</a:t>
            </a:fld>
            <a:endParaRPr b="0" lang="sv-SE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457200" y="0"/>
            <a:ext cx="8229240" cy="96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ff0000"/>
                </a:solidFill>
                <a:latin typeface="Times New Roman"/>
              </a:rPr>
              <a:t>Forward neutron tagging in d+Au @ RHIC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TextShape 2"/>
          <p:cNvSpPr txBox="1"/>
          <p:nvPr/>
        </p:nvSpPr>
        <p:spPr>
          <a:xfrm>
            <a:off x="131400" y="6431400"/>
            <a:ext cx="24530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sv-SE" sz="1200" spc="-1" strike="noStrike">
                <a:solidFill>
                  <a:srgbClr val="8b8b8b"/>
                </a:solidFill>
                <a:latin typeface="Times New Roman"/>
              </a:rPr>
              <a:t>8/23/2019</a:t>
            </a:r>
            <a:endParaRPr b="0" lang="sv-SE" sz="1200" spc="-1" strike="noStrike">
              <a:latin typeface="Times New Roman"/>
            </a:endParaRPr>
          </a:p>
        </p:txBody>
      </p:sp>
      <p:sp>
        <p:nvSpPr>
          <p:cNvPr id="139" name="TextShape 3"/>
          <p:cNvSpPr txBox="1"/>
          <p:nvPr/>
        </p:nvSpPr>
        <p:spPr>
          <a:xfrm>
            <a:off x="3384360" y="6431400"/>
            <a:ext cx="276192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sv-SE" sz="1200" spc="-1" strike="noStrike">
                <a:solidFill>
                  <a:srgbClr val="808080"/>
                </a:solidFill>
                <a:latin typeface="Times New Roman"/>
              </a:rPr>
              <a:t>Lund Ping Aug 2019</a:t>
            </a:r>
            <a:endParaRPr b="0" lang="sv-SE" sz="1200" spc="-1" strike="noStrike">
              <a:latin typeface="Times New Roman"/>
            </a:endParaRPr>
          </a:p>
        </p:txBody>
      </p:sp>
      <p:sp>
        <p:nvSpPr>
          <p:cNvPr id="140" name="TextShape 4"/>
          <p:cNvSpPr txBox="1"/>
          <p:nvPr/>
        </p:nvSpPr>
        <p:spPr>
          <a:xfrm>
            <a:off x="6945840" y="643140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4DB93B6E-1540-4331-9268-BAA09459E005}" type="slidenum">
              <a:rPr b="0" lang="sv-SE" sz="1200" spc="-1" strike="noStrike">
                <a:solidFill>
                  <a:srgbClr val="8b8b8b"/>
                </a:solidFill>
                <a:latin typeface="Times New Roman"/>
              </a:rPr>
              <a:t>&lt;number&gt;</a:t>
            </a:fld>
            <a:endParaRPr b="0" lang="sv-SE" sz="1200" spc="-1" strike="noStrike">
              <a:latin typeface="Times New Roman"/>
            </a:endParaRPr>
          </a:p>
        </p:txBody>
      </p:sp>
      <p:pic>
        <p:nvPicPr>
          <p:cNvPr id="141" name="Picture 5" descr=""/>
          <p:cNvPicPr/>
          <p:nvPr/>
        </p:nvPicPr>
        <p:blipFill>
          <a:blip r:embed="rId1"/>
          <a:stretch/>
        </p:blipFill>
        <p:spPr>
          <a:xfrm>
            <a:off x="1695960" y="2618280"/>
            <a:ext cx="5751720" cy="4147200"/>
          </a:xfrm>
          <a:prstGeom prst="rect">
            <a:avLst/>
          </a:prstGeom>
          <a:ln>
            <a:noFill/>
          </a:ln>
        </p:spPr>
      </p:pic>
      <p:sp>
        <p:nvSpPr>
          <p:cNvPr id="142" name="CustomShape 5"/>
          <p:cNvSpPr/>
          <p:nvPr/>
        </p:nvSpPr>
        <p:spPr>
          <a:xfrm>
            <a:off x="5443200" y="2387160"/>
            <a:ext cx="140652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sv-SE" sz="2000" spc="-1" strike="noStrike">
                <a:solidFill>
                  <a:srgbClr val="000000"/>
                </a:solidFill>
                <a:latin typeface="Times New Roman"/>
              </a:rPr>
              <a:t>STAR 2003</a:t>
            </a:r>
            <a:endParaRPr b="0" lang="sv-SE" sz="2000" spc="-1" strike="noStrike">
              <a:latin typeface="Arial"/>
            </a:endParaRPr>
          </a:p>
        </p:txBody>
      </p:sp>
      <p:sp>
        <p:nvSpPr>
          <p:cNvPr id="143" name="CustomShape 6"/>
          <p:cNvSpPr/>
          <p:nvPr/>
        </p:nvSpPr>
        <p:spPr>
          <a:xfrm>
            <a:off x="584280" y="881280"/>
            <a:ext cx="7428240" cy="131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sv-SE" sz="2000" spc="-1" strike="noStrike">
                <a:solidFill>
                  <a:srgbClr val="000000"/>
                </a:solidFill>
                <a:latin typeface="Times New Roman"/>
              </a:rPr>
              <a:t>Additional test of control over geometry in p/d+A</a:t>
            </a:r>
            <a:endParaRPr b="0" lang="sv-SE" sz="2000" spc="-1" strike="noStrike">
              <a:latin typeface="Arial"/>
            </a:endParaRPr>
          </a:p>
          <a:p>
            <a:pPr lvl="1" marL="8002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sv-SE" sz="2000" spc="-1" strike="noStrike">
                <a:solidFill>
                  <a:srgbClr val="000000"/>
                </a:solidFill>
                <a:latin typeface="Times New Roman"/>
              </a:rPr>
              <a:t>Use neutron in ZDC and Hulthen wavefn of the deuteron to tag “peripheral” p+Au events </a:t>
            </a:r>
            <a:endParaRPr b="0" lang="sv-SE" sz="2000" spc="-1" strike="noStrike">
              <a:latin typeface="Arial"/>
            </a:endParaRPr>
          </a:p>
          <a:p>
            <a:pPr lvl="1" marL="8002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sv-SE" sz="2000" spc="-1" strike="noStrike">
                <a:solidFill>
                  <a:srgbClr val="000000"/>
                </a:solidFill>
                <a:latin typeface="Times New Roman"/>
              </a:rPr>
              <a:t>Unfortunately not achievable at LHC due to injection system</a:t>
            </a:r>
            <a:endParaRPr b="0" lang="sv-SE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457200" y="0"/>
            <a:ext cx="8229240" cy="96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ff0000"/>
                </a:solidFill>
                <a:latin typeface="Times New Roman"/>
              </a:rPr>
              <a:t>Summary: jet quenching in small systems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TextShape 2"/>
          <p:cNvSpPr txBox="1"/>
          <p:nvPr/>
        </p:nvSpPr>
        <p:spPr>
          <a:xfrm>
            <a:off x="131400" y="6431400"/>
            <a:ext cx="24530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sv-SE" sz="1200" spc="-1" strike="noStrike">
                <a:solidFill>
                  <a:srgbClr val="8b8b8b"/>
                </a:solidFill>
                <a:latin typeface="Times New Roman"/>
              </a:rPr>
              <a:t>8/23/2019</a:t>
            </a:r>
            <a:endParaRPr b="0" lang="sv-SE" sz="1200" spc="-1" strike="noStrike">
              <a:latin typeface="Times New Roman"/>
            </a:endParaRPr>
          </a:p>
        </p:txBody>
      </p:sp>
      <p:sp>
        <p:nvSpPr>
          <p:cNvPr id="146" name="TextShape 3"/>
          <p:cNvSpPr txBox="1"/>
          <p:nvPr/>
        </p:nvSpPr>
        <p:spPr>
          <a:xfrm>
            <a:off x="3384360" y="6431400"/>
            <a:ext cx="276192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sv-SE" sz="1200" spc="-1" strike="noStrike">
                <a:solidFill>
                  <a:srgbClr val="808080"/>
                </a:solidFill>
                <a:latin typeface="Times New Roman"/>
              </a:rPr>
              <a:t>Lund Ping Aug 2019</a:t>
            </a:r>
            <a:endParaRPr b="0" lang="sv-SE" sz="1200" spc="-1" strike="noStrike">
              <a:latin typeface="Times New Roman"/>
            </a:endParaRPr>
          </a:p>
        </p:txBody>
      </p:sp>
      <p:sp>
        <p:nvSpPr>
          <p:cNvPr id="147" name="TextShape 4"/>
          <p:cNvSpPr txBox="1"/>
          <p:nvPr/>
        </p:nvSpPr>
        <p:spPr>
          <a:xfrm>
            <a:off x="6945840" y="643140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29789C3-2A71-4C24-A8B4-758591D02D31}" type="slidenum">
              <a:rPr b="0" lang="sv-SE" sz="1200" spc="-1" strike="noStrike">
                <a:solidFill>
                  <a:srgbClr val="8b8b8b"/>
                </a:solidFill>
                <a:latin typeface="Times New Roman"/>
              </a:rPr>
              <a:t>&lt;number&gt;</a:t>
            </a:fld>
            <a:endParaRPr b="0" lang="sv-SE" sz="1200" spc="-1" strike="noStrike">
              <a:latin typeface="Times New Roman"/>
            </a:endParaRPr>
          </a:p>
        </p:txBody>
      </p:sp>
      <p:sp>
        <p:nvSpPr>
          <p:cNvPr id="148" name="CustomShape 5"/>
          <p:cNvSpPr/>
          <p:nvPr/>
        </p:nvSpPr>
        <p:spPr>
          <a:xfrm>
            <a:off x="261000" y="963000"/>
            <a:ext cx="8622000" cy="557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sv-SE" sz="2000" spc="-1" strike="noStrike">
                <a:solidFill>
                  <a:srgbClr val="000000"/>
                </a:solidFill>
                <a:latin typeface="Times New Roman"/>
              </a:rPr>
              <a:t>Effects expected to be small</a:t>
            </a:r>
            <a:endParaRPr b="0" lang="sv-SE" sz="20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sv-SE" sz="2000" spc="-1" strike="noStrike">
                <a:solidFill>
                  <a:srgbClr val="000000"/>
                </a:solidFill>
                <a:latin typeface="Times New Roman"/>
              </a:rPr>
              <a:t>Correlation of EA and geometry is challenging: inclusive suppression (RAA) will always have limited systematic precision</a:t>
            </a:r>
            <a:endParaRPr b="0" lang="sv-SE" sz="20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sv-SE" sz="2000" spc="-1" strike="noStrike">
                <a:solidFill>
                  <a:srgbClr val="000000"/>
                </a:solidFill>
                <a:latin typeface="Times New Roman"/>
              </a:rPr>
              <a:t>Most precise measurements utilize coincidences (and potentially substructure)</a:t>
            </a:r>
            <a:endParaRPr b="0" lang="sv-SE" sz="20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sv-SE" sz="2000" spc="-1" strike="noStrike">
                <a:solidFill>
                  <a:srgbClr val="000000"/>
                </a:solidFill>
                <a:latin typeface="Times New Roman"/>
              </a:rPr>
              <a:t>Are current limits significant? Need calculations</a:t>
            </a:r>
            <a:endParaRPr b="0" lang="sv-SE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v-SE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v-SE" sz="2000" spc="-1" strike="noStrike">
                <a:solidFill>
                  <a:srgbClr val="000000"/>
                </a:solidFill>
                <a:latin typeface="Times New Roman"/>
              </a:rPr>
              <a:t>Status of calculations:</a:t>
            </a:r>
            <a:endParaRPr b="0" lang="sv-SE" sz="20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sv-SE" sz="2000" spc="-1" strike="noStrike">
                <a:solidFill>
                  <a:srgbClr val="000000"/>
                </a:solidFill>
                <a:latin typeface="Times New Roman"/>
              </a:rPr>
              <a:t>String approach: First results from Angantyr</a:t>
            </a:r>
            <a:endParaRPr b="0" lang="sv-SE" sz="20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sv-SE" sz="2000" spc="-1" strike="noStrike">
                <a:solidFill>
                  <a:srgbClr val="000000"/>
                </a:solidFill>
                <a:latin typeface="Times New Roman"/>
              </a:rPr>
              <a:t>MC: JEWEL in progress, needs models of medium; no known show-stoppers</a:t>
            </a:r>
            <a:endParaRPr b="0" lang="sv-SE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v-SE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v-SE" sz="2000" spc="-1" strike="noStrike">
                <a:solidFill>
                  <a:srgbClr val="000000"/>
                </a:solidFill>
                <a:latin typeface="Times New Roman"/>
              </a:rPr>
              <a:t>What do we talk about when we talk about high multiplicity in small systems?</a:t>
            </a:r>
            <a:endParaRPr b="0" lang="sv-SE" sz="20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b050"/>
              </a:buClr>
              <a:buFont typeface="Arial"/>
              <a:buChar char="•"/>
            </a:pPr>
            <a:r>
              <a:rPr b="0" lang="sv-SE" sz="2000" spc="-1" strike="noStrike">
                <a:solidFill>
                  <a:srgbClr val="00b050"/>
                </a:solidFill>
                <a:latin typeface="Times New Roman"/>
              </a:rPr>
              <a:t>Are there correlations forward mult ⟺ central hard?  </a:t>
            </a:r>
            <a:r>
              <a:rPr b="0" lang="sv-SE" sz="2000" spc="-1" strike="noStrike">
                <a:solidFill>
                  <a:srgbClr val="ff0000"/>
                </a:solidFill>
                <a:latin typeface="Times New Roman"/>
              </a:rPr>
              <a:t>Angantyr: No! </a:t>
            </a:r>
            <a:endParaRPr b="0" lang="sv-SE" sz="20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b="0" lang="sv-SE" sz="2000" spc="-1" strike="noStrike">
                <a:solidFill>
                  <a:srgbClr val="ff0000"/>
                </a:solidFill>
                <a:latin typeface="Times New Roman"/>
              </a:rPr>
              <a:t>This is an extremely important (and new) result: justifies usage for forward mult as independent characterization of events</a:t>
            </a:r>
            <a:endParaRPr b="0" lang="sv-SE" sz="20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b="0" lang="sv-SE" sz="2000" spc="-1" strike="noStrike">
                <a:solidFill>
                  <a:srgbClr val="ff0000"/>
                </a:solidFill>
                <a:latin typeface="Times New Roman"/>
              </a:rPr>
              <a:t>predictions for pp…</a:t>
            </a:r>
            <a:endParaRPr b="0" lang="sv-SE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v-SE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v-SE" sz="2000" spc="-1" strike="noStrike">
                <a:solidFill>
                  <a:srgbClr val="00b050"/>
                </a:solidFill>
                <a:latin typeface="Times New Roman"/>
              </a:rPr>
              <a:t>We now have a clear path forward to explore jet quenching in small systems in both experiment and theory, and know how to compare them </a:t>
            </a:r>
            <a:endParaRPr b="0" lang="sv-SE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Shape 1"/>
          <p:cNvSpPr txBox="1"/>
          <p:nvPr/>
        </p:nvSpPr>
        <p:spPr>
          <a:xfrm>
            <a:off x="457200" y="0"/>
            <a:ext cx="8229240" cy="96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ff0000"/>
                </a:solidFill>
                <a:latin typeface="Times New Roman"/>
              </a:rPr>
              <a:t>Reminder of issues: poster I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TextShape 2"/>
          <p:cNvSpPr txBox="1"/>
          <p:nvPr/>
        </p:nvSpPr>
        <p:spPr>
          <a:xfrm>
            <a:off x="131400" y="6431400"/>
            <a:ext cx="24530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sv-SE" sz="1200" spc="-1" strike="noStrike">
                <a:solidFill>
                  <a:srgbClr val="8b8b8b"/>
                </a:solidFill>
                <a:latin typeface="Times New Roman"/>
              </a:rPr>
              <a:t>8/23/2019</a:t>
            </a:r>
            <a:endParaRPr b="0" lang="sv-SE" sz="1200" spc="-1" strike="noStrike">
              <a:latin typeface="Times New Roman"/>
            </a:endParaRPr>
          </a:p>
        </p:txBody>
      </p:sp>
      <p:sp>
        <p:nvSpPr>
          <p:cNvPr id="55" name="TextShape 3"/>
          <p:cNvSpPr txBox="1"/>
          <p:nvPr/>
        </p:nvSpPr>
        <p:spPr>
          <a:xfrm>
            <a:off x="3384360" y="6431400"/>
            <a:ext cx="276192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sv-SE" sz="1200" spc="-1" strike="noStrike">
                <a:solidFill>
                  <a:srgbClr val="808080"/>
                </a:solidFill>
                <a:latin typeface="Times New Roman"/>
              </a:rPr>
              <a:t>Lund Ping Aug 2019</a:t>
            </a:r>
            <a:endParaRPr b="0" lang="sv-SE" sz="1200" spc="-1" strike="noStrike">
              <a:latin typeface="Times New Roman"/>
            </a:endParaRPr>
          </a:p>
        </p:txBody>
      </p:sp>
      <p:sp>
        <p:nvSpPr>
          <p:cNvPr id="56" name="TextShape 4"/>
          <p:cNvSpPr txBox="1"/>
          <p:nvPr/>
        </p:nvSpPr>
        <p:spPr>
          <a:xfrm>
            <a:off x="6945840" y="643140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3994C06B-3FB8-4B25-93E9-0548D650B84D}" type="slidenum">
              <a:rPr b="0" lang="sv-SE" sz="1200" spc="-1" strike="noStrike">
                <a:solidFill>
                  <a:srgbClr val="8b8b8b"/>
                </a:solidFill>
                <a:latin typeface="Times New Roman"/>
              </a:rPr>
              <a:t>&lt;number&gt;</a:t>
            </a:fld>
            <a:endParaRPr b="0" lang="sv-SE" sz="1200" spc="-1" strike="noStrike">
              <a:latin typeface="Times New Roman"/>
            </a:endParaRPr>
          </a:p>
        </p:txBody>
      </p:sp>
      <p:pic>
        <p:nvPicPr>
          <p:cNvPr id="57" name="Picture 5" descr=""/>
          <p:cNvPicPr/>
          <p:nvPr/>
        </p:nvPicPr>
        <p:blipFill>
          <a:blip r:embed="rId1"/>
          <a:stretch/>
        </p:blipFill>
        <p:spPr>
          <a:xfrm>
            <a:off x="4572000" y="939240"/>
            <a:ext cx="4507200" cy="5126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8" name="Picture 6" descr=""/>
          <p:cNvPicPr/>
          <p:nvPr/>
        </p:nvPicPr>
        <p:blipFill>
          <a:blip r:embed="rId2"/>
          <a:srcRect l="0" t="0" r="5780" b="0"/>
          <a:stretch/>
        </p:blipFill>
        <p:spPr>
          <a:xfrm>
            <a:off x="131400" y="1528560"/>
            <a:ext cx="4241520" cy="3188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Shape 1"/>
          <p:cNvSpPr txBox="1"/>
          <p:nvPr/>
        </p:nvSpPr>
        <p:spPr>
          <a:xfrm>
            <a:off x="457200" y="0"/>
            <a:ext cx="8229240" cy="96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ff0000"/>
                </a:solidFill>
                <a:latin typeface="Times New Roman"/>
              </a:rPr>
              <a:t>Reminder of issues: poster II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TextShape 2"/>
          <p:cNvSpPr txBox="1"/>
          <p:nvPr/>
        </p:nvSpPr>
        <p:spPr>
          <a:xfrm>
            <a:off x="131400" y="6431400"/>
            <a:ext cx="24530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sv-SE" sz="1200" spc="-1" strike="noStrike">
                <a:solidFill>
                  <a:srgbClr val="8b8b8b"/>
                </a:solidFill>
                <a:latin typeface="Times New Roman"/>
              </a:rPr>
              <a:t>8/23/2019</a:t>
            </a:r>
            <a:endParaRPr b="0" lang="sv-SE" sz="1200" spc="-1" strike="noStrike">
              <a:latin typeface="Times New Roman"/>
            </a:endParaRPr>
          </a:p>
        </p:txBody>
      </p:sp>
      <p:sp>
        <p:nvSpPr>
          <p:cNvPr id="61" name="TextShape 3"/>
          <p:cNvSpPr txBox="1"/>
          <p:nvPr/>
        </p:nvSpPr>
        <p:spPr>
          <a:xfrm>
            <a:off x="3384360" y="6431400"/>
            <a:ext cx="276192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sv-SE" sz="1200" spc="-1" strike="noStrike">
                <a:solidFill>
                  <a:srgbClr val="808080"/>
                </a:solidFill>
                <a:latin typeface="Times New Roman"/>
              </a:rPr>
              <a:t>Lund Ping Aug 2019</a:t>
            </a:r>
            <a:endParaRPr b="0" lang="sv-SE" sz="1200" spc="-1" strike="noStrike">
              <a:latin typeface="Times New Roman"/>
            </a:endParaRPr>
          </a:p>
        </p:txBody>
      </p:sp>
      <p:sp>
        <p:nvSpPr>
          <p:cNvPr id="62" name="TextShape 4"/>
          <p:cNvSpPr txBox="1"/>
          <p:nvPr/>
        </p:nvSpPr>
        <p:spPr>
          <a:xfrm>
            <a:off x="6945840" y="643140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3BC6467D-9B8E-44F9-8AB6-B93EDCF0F170}" type="slidenum">
              <a:rPr b="0" lang="sv-SE" sz="1200" spc="-1" strike="noStrike">
                <a:solidFill>
                  <a:srgbClr val="8b8b8b"/>
                </a:solidFill>
                <a:latin typeface="Times New Roman"/>
              </a:rPr>
              <a:t>&lt;number&gt;</a:t>
            </a:fld>
            <a:endParaRPr b="0" lang="sv-SE" sz="1200" spc="-1" strike="noStrike">
              <a:latin typeface="Times New Roman"/>
            </a:endParaRPr>
          </a:p>
        </p:txBody>
      </p:sp>
      <p:pic>
        <p:nvPicPr>
          <p:cNvPr id="63" name="Picture 5" descr=""/>
          <p:cNvPicPr/>
          <p:nvPr/>
        </p:nvPicPr>
        <p:blipFill>
          <a:blip r:embed="rId1"/>
          <a:srcRect l="0" t="0" r="0" b="62808"/>
          <a:stretch/>
        </p:blipFill>
        <p:spPr>
          <a:xfrm>
            <a:off x="443160" y="835560"/>
            <a:ext cx="4282560" cy="28612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4" name="Picture 6" descr=""/>
          <p:cNvPicPr/>
          <p:nvPr/>
        </p:nvPicPr>
        <p:blipFill>
          <a:blip r:embed="rId2"/>
          <a:srcRect l="0" t="36038" r="0" b="0"/>
          <a:stretch/>
        </p:blipFill>
        <p:spPr>
          <a:xfrm>
            <a:off x="4765320" y="1056960"/>
            <a:ext cx="4352760" cy="5002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5" name="CustomShape 5"/>
          <p:cNvSpPr/>
          <p:nvPr/>
        </p:nvSpPr>
        <p:spPr>
          <a:xfrm>
            <a:off x="443160" y="3812760"/>
            <a:ext cx="3805200" cy="22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sv-SE" sz="2000" spc="-1" strike="noStrike">
                <a:solidFill>
                  <a:srgbClr val="000000"/>
                </a:solidFill>
                <a:latin typeface="Times New Roman"/>
              </a:rPr>
              <a:t>Inclusive and coincidence measurements do not give consistent picture of quenching</a:t>
            </a:r>
            <a:endParaRPr b="0" lang="sv-SE" sz="20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sv-SE" sz="2000" spc="-1" strike="noStrike">
                <a:solidFill>
                  <a:srgbClr val="000000"/>
                </a:solidFill>
                <a:latin typeface="Times New Roman"/>
              </a:rPr>
              <a:t>Coincidence preferred due to issues with &lt;TpA&gt;</a:t>
            </a:r>
            <a:endParaRPr b="0" lang="sv-SE" sz="20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sv-SE" sz="2000" spc="-1" strike="noStrike">
                <a:solidFill>
                  <a:srgbClr val="000000"/>
                </a:solidFill>
                <a:latin typeface="Times New Roman"/>
              </a:rPr>
              <a:t>Is 400 MeV (90% CL) a significant constraint?</a:t>
            </a:r>
            <a:endParaRPr b="0" lang="sv-SE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Shape 1"/>
          <p:cNvSpPr txBox="1"/>
          <p:nvPr/>
        </p:nvSpPr>
        <p:spPr>
          <a:xfrm>
            <a:off x="457200" y="0"/>
            <a:ext cx="8229240" cy="96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ff0000"/>
                </a:solidFill>
                <a:latin typeface="Times New Roman"/>
              </a:rPr>
              <a:t>What is a small system?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TextShape 2"/>
          <p:cNvSpPr txBox="1"/>
          <p:nvPr/>
        </p:nvSpPr>
        <p:spPr>
          <a:xfrm>
            <a:off x="131400" y="6431400"/>
            <a:ext cx="24530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sv-SE" sz="1200" spc="-1" strike="noStrike">
                <a:solidFill>
                  <a:srgbClr val="8b8b8b"/>
                </a:solidFill>
                <a:latin typeface="Times New Roman"/>
              </a:rPr>
              <a:t>8/23/2019</a:t>
            </a:r>
            <a:endParaRPr b="0" lang="sv-SE" sz="1200" spc="-1" strike="noStrike">
              <a:latin typeface="Times New Roman"/>
            </a:endParaRPr>
          </a:p>
        </p:txBody>
      </p:sp>
      <p:sp>
        <p:nvSpPr>
          <p:cNvPr id="68" name="TextShape 3"/>
          <p:cNvSpPr txBox="1"/>
          <p:nvPr/>
        </p:nvSpPr>
        <p:spPr>
          <a:xfrm>
            <a:off x="3384360" y="6431400"/>
            <a:ext cx="276192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sv-SE" sz="1200" spc="-1" strike="noStrike">
                <a:solidFill>
                  <a:srgbClr val="808080"/>
                </a:solidFill>
                <a:latin typeface="Times New Roman"/>
              </a:rPr>
              <a:t>Lund Ping Aug 2019</a:t>
            </a:r>
            <a:endParaRPr b="0" lang="sv-SE" sz="1200" spc="-1" strike="noStrike">
              <a:latin typeface="Times New Roman"/>
            </a:endParaRPr>
          </a:p>
        </p:txBody>
      </p:sp>
      <p:sp>
        <p:nvSpPr>
          <p:cNvPr id="69" name="TextShape 4"/>
          <p:cNvSpPr txBox="1"/>
          <p:nvPr/>
        </p:nvSpPr>
        <p:spPr>
          <a:xfrm>
            <a:off x="6945840" y="643140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606B23B8-3A62-4EFF-BB23-20C10160C792}" type="slidenum">
              <a:rPr b="0" lang="sv-SE" sz="1200" spc="-1" strike="noStrike">
                <a:solidFill>
                  <a:srgbClr val="8b8b8b"/>
                </a:solidFill>
                <a:latin typeface="Times New Roman"/>
              </a:rPr>
              <a:t>&lt;number&gt;</a:t>
            </a:fld>
            <a:endParaRPr b="0" lang="sv-SE" sz="1200" spc="-1" strike="noStrike">
              <a:latin typeface="Times New Roman"/>
            </a:endParaRPr>
          </a:p>
        </p:txBody>
      </p:sp>
      <p:grpSp>
        <p:nvGrpSpPr>
          <p:cNvPr id="70" name="Group 5"/>
          <p:cNvGrpSpPr/>
          <p:nvPr/>
        </p:nvGrpSpPr>
        <p:grpSpPr>
          <a:xfrm>
            <a:off x="457200" y="1064160"/>
            <a:ext cx="7746120" cy="4137480"/>
            <a:chOff x="457200" y="1064160"/>
            <a:chExt cx="7746120" cy="4137480"/>
          </a:xfrm>
        </p:grpSpPr>
        <p:sp>
          <p:nvSpPr>
            <p:cNvPr id="71" name="CustomShape 6"/>
            <p:cNvSpPr/>
            <p:nvPr/>
          </p:nvSpPr>
          <p:spPr>
            <a:xfrm>
              <a:off x="457200" y="1064160"/>
              <a:ext cx="7746120" cy="40543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sv-SE" sz="2000" spc="-1" strike="noStrike">
                  <a:solidFill>
                    <a:srgbClr val="2e474c"/>
                  </a:solidFill>
                  <a:latin typeface="Times New Roman"/>
                </a:rPr>
                <a:t>Is there a continuum pp -&gt; pA -&gt; AA?</a:t>
              </a:r>
              <a:endParaRPr b="0" lang="sv-SE" sz="2000" spc="-1" strike="noStrike">
                <a:latin typeface="Arial"/>
              </a:endParaRPr>
            </a:p>
            <a:p>
              <a:pPr lvl="1" marL="743040" indent="-285480">
                <a:lnSpc>
                  <a:spcPct val="100000"/>
                </a:lnSpc>
                <a:buClr>
                  <a:srgbClr val="2e474c"/>
                </a:buClr>
                <a:buFont typeface="Arial"/>
                <a:buChar char="•"/>
              </a:pPr>
              <a:r>
                <a:rPr b="0" lang="sv-SE" sz="2000" spc="-1" strike="noStrike">
                  <a:solidFill>
                    <a:srgbClr val="2e474c"/>
                  </a:solidFill>
                  <a:latin typeface="Times New Roman"/>
                </a:rPr>
                <a:t>pp -&gt; pA : increase density but not size</a:t>
              </a:r>
              <a:endParaRPr b="0" lang="sv-SE" sz="2000" spc="-1" strike="noStrike">
                <a:latin typeface="Arial"/>
              </a:endParaRPr>
            </a:p>
            <a:p>
              <a:pPr lvl="1" marL="743040" indent="-285480">
                <a:lnSpc>
                  <a:spcPct val="100000"/>
                </a:lnSpc>
                <a:buClr>
                  <a:srgbClr val="2e474c"/>
                </a:buClr>
                <a:buFont typeface="Arial"/>
                <a:buChar char="•"/>
              </a:pPr>
              <a:r>
                <a:rPr b="0" lang="sv-SE" sz="2000" spc="-1" strike="noStrike">
                  <a:solidFill>
                    <a:srgbClr val="2e474c"/>
                  </a:solidFill>
                  <a:latin typeface="Times New Roman"/>
                </a:rPr>
                <a:t>pA -&gt; AA : increase both size and density</a:t>
              </a:r>
              <a:endParaRPr b="0" lang="sv-SE" sz="20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b="0" lang="sv-SE" sz="20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sv-SE" sz="2000" spc="-1" strike="noStrike">
                  <a:solidFill>
                    <a:srgbClr val="2e474c"/>
                  </a:solidFill>
                  <a:latin typeface="Times New Roman"/>
                </a:rPr>
                <a:t>cannot turn effects "on and off” : physics lies in how things change</a:t>
              </a:r>
              <a:endParaRPr b="0" lang="sv-SE" sz="2000" spc="-1" strike="noStrike">
                <a:latin typeface="Arial"/>
              </a:endParaRPr>
            </a:p>
            <a:p>
              <a:pPr lvl="1" marL="743040" indent="-285480">
                <a:lnSpc>
                  <a:spcPct val="100000"/>
                </a:lnSpc>
                <a:buClr>
                  <a:srgbClr val="2e474c"/>
                </a:buClr>
                <a:buFont typeface="Arial"/>
                <a:buChar char="•"/>
              </a:pPr>
              <a:r>
                <a:rPr b="0" lang="sv-SE" sz="2000" spc="-1" strike="noStrike">
                  <a:solidFill>
                    <a:srgbClr val="2e474c"/>
                  </a:solidFill>
                  <a:latin typeface="Times New Roman"/>
                </a:rPr>
                <a:t>systematic check: regions of common EA in different systems</a:t>
              </a:r>
              <a:endParaRPr b="0" lang="sv-SE" sz="20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b="0" lang="sv-SE" sz="20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sv-SE" sz="2000" spc="-1" strike="noStrike">
                  <a:solidFill>
                    <a:srgbClr val="2e474c"/>
                  </a:solidFill>
                  <a:latin typeface="Times New Roman"/>
                </a:rPr>
                <a:t>Scaling quantities:</a:t>
              </a:r>
              <a:endParaRPr b="0" lang="sv-SE" sz="20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b="0" lang="sv-SE" sz="2000" spc="-1" strike="noStrike">
                <a:latin typeface="Arial"/>
              </a:endParaRPr>
            </a:p>
            <a:p>
              <a:pPr marL="285840" indent="-285480">
                <a:lnSpc>
                  <a:spcPct val="100000"/>
                </a:lnSpc>
                <a:buClr>
                  <a:srgbClr val="2e474c"/>
                </a:buClr>
                <a:buFont typeface="Arial"/>
                <a:buChar char="•"/>
              </a:pPr>
              <a:r>
                <a:rPr b="0" lang="sv-SE" sz="2000" spc="-1" strike="noStrike">
                  <a:solidFill>
                    <a:srgbClr val="2e474c"/>
                  </a:solidFill>
                  <a:latin typeface="Times New Roman"/>
                </a:rPr>
                <a:t>Large systems:</a:t>
              </a:r>
              <a:endParaRPr b="0" lang="sv-SE" sz="20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b="0" lang="sv-SE" sz="20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b="0" lang="sv-SE" sz="2000" spc="-1" strike="noStrike">
                <a:latin typeface="Arial"/>
              </a:endParaRPr>
            </a:p>
            <a:p>
              <a:pPr marL="285840" indent="-285480">
                <a:lnSpc>
                  <a:spcPct val="100000"/>
                </a:lnSpc>
                <a:buClr>
                  <a:srgbClr val="2e474c"/>
                </a:buClr>
                <a:buFont typeface="Arial"/>
                <a:buChar char="•"/>
              </a:pPr>
              <a:r>
                <a:rPr b="0" lang="sv-SE" sz="2000" spc="-1" strike="noStrike">
                  <a:solidFill>
                    <a:srgbClr val="2e474c"/>
                  </a:solidFill>
                  <a:latin typeface="Times New Roman"/>
                </a:rPr>
                <a:t>Small systems</a:t>
              </a:r>
              <a:endParaRPr b="0" lang="sv-SE" sz="2000" spc="-1" strike="noStrike">
                <a:latin typeface="Arial"/>
              </a:endParaRPr>
            </a:p>
          </p:txBody>
        </p:sp>
        <p:pic>
          <p:nvPicPr>
            <p:cNvPr id="72" name="Picture 9" descr=""/>
            <p:cNvPicPr/>
            <p:nvPr/>
          </p:nvPicPr>
          <p:blipFill>
            <a:blip r:embed="rId1"/>
            <a:stretch/>
          </p:blipFill>
          <p:spPr>
            <a:xfrm>
              <a:off x="2442240" y="3693600"/>
              <a:ext cx="1556280" cy="6433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10" descr=""/>
            <p:cNvPicPr/>
            <p:nvPr/>
          </p:nvPicPr>
          <p:blipFill>
            <a:blip r:embed="rId2"/>
            <a:stretch/>
          </p:blipFill>
          <p:spPr>
            <a:xfrm>
              <a:off x="2414520" y="4599720"/>
              <a:ext cx="2103840" cy="60192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74" name="Picture 2" descr=""/>
          <p:cNvPicPr/>
          <p:nvPr/>
        </p:nvPicPr>
        <p:blipFill>
          <a:blip r:embed="rId3"/>
          <a:stretch/>
        </p:blipFill>
        <p:spPr>
          <a:xfrm>
            <a:off x="4675320" y="3212280"/>
            <a:ext cx="4110480" cy="3487680"/>
          </a:xfrm>
          <a:prstGeom prst="rect">
            <a:avLst/>
          </a:prstGeom>
          <a:ln>
            <a:noFill/>
          </a:ln>
        </p:spPr>
      </p:pic>
      <p:sp>
        <p:nvSpPr>
          <p:cNvPr id="75" name="CustomShape 7"/>
          <p:cNvSpPr/>
          <p:nvPr/>
        </p:nvSpPr>
        <p:spPr>
          <a:xfrm>
            <a:off x="2096640" y="3576600"/>
            <a:ext cx="2679840" cy="1904040"/>
          </a:xfrm>
          <a:prstGeom prst="ellipse">
            <a:avLst/>
          </a:prstGeom>
          <a:noFill/>
          <a:ln w="15840">
            <a:solidFill>
              <a:srgbClr val="ff0000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6" name="CustomShape 8"/>
          <p:cNvSpPr/>
          <p:nvPr/>
        </p:nvSpPr>
        <p:spPr>
          <a:xfrm>
            <a:off x="7075440" y="6200280"/>
            <a:ext cx="1815120" cy="596160"/>
          </a:xfrm>
          <a:prstGeom prst="ellipse">
            <a:avLst/>
          </a:prstGeom>
          <a:noFill/>
          <a:ln w="15840">
            <a:solidFill>
              <a:srgbClr val="ff0000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7" name="CustomShape 9"/>
          <p:cNvSpPr/>
          <p:nvPr/>
        </p:nvSpPr>
        <p:spPr>
          <a:xfrm>
            <a:off x="4675320" y="5022720"/>
            <a:ext cx="2414160" cy="1192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5840">
            <a:solidFill>
              <a:srgbClr val="ff0000"/>
            </a:solidFill>
            <a:round/>
            <a:tailEnd len="lg" type="triangle" w="lg"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8" name="CustomShape 10"/>
          <p:cNvSpPr/>
          <p:nvPr/>
        </p:nvSpPr>
        <p:spPr>
          <a:xfrm>
            <a:off x="615960" y="5800320"/>
            <a:ext cx="334800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sv-SE" sz="2000" spc="-1" strike="noStrike">
                <a:solidFill>
                  <a:srgbClr val="000000"/>
                </a:solidFill>
                <a:latin typeface="Times New Roman"/>
              </a:rPr>
              <a:t>Other observables: forward ET</a:t>
            </a:r>
            <a:endParaRPr b="0" lang="sv-SE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Shape 1"/>
          <p:cNvSpPr txBox="1"/>
          <p:nvPr/>
        </p:nvSpPr>
        <p:spPr>
          <a:xfrm>
            <a:off x="457200" y="0"/>
            <a:ext cx="8229240" cy="96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78000"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ff0000"/>
                </a:solidFill>
                <a:latin typeface="Times New Roman"/>
              </a:rPr>
              <a:t>What are the theoretical expectations for jet quenching in small systems?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TextShape 2"/>
          <p:cNvSpPr txBox="1"/>
          <p:nvPr/>
        </p:nvSpPr>
        <p:spPr>
          <a:xfrm>
            <a:off x="131400" y="6431400"/>
            <a:ext cx="24530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sv-SE" sz="1200" spc="-1" strike="noStrike">
                <a:solidFill>
                  <a:srgbClr val="8b8b8b"/>
                </a:solidFill>
                <a:latin typeface="Times New Roman"/>
              </a:rPr>
              <a:t>8/23/2019</a:t>
            </a:r>
            <a:endParaRPr b="0" lang="sv-SE" sz="1200" spc="-1" strike="noStrike">
              <a:latin typeface="Times New Roman"/>
            </a:endParaRPr>
          </a:p>
        </p:txBody>
      </p:sp>
      <p:sp>
        <p:nvSpPr>
          <p:cNvPr id="81" name="TextShape 3"/>
          <p:cNvSpPr txBox="1"/>
          <p:nvPr/>
        </p:nvSpPr>
        <p:spPr>
          <a:xfrm>
            <a:off x="3384360" y="6431400"/>
            <a:ext cx="276192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sv-SE" sz="1200" spc="-1" strike="noStrike">
                <a:solidFill>
                  <a:srgbClr val="808080"/>
                </a:solidFill>
                <a:latin typeface="Times New Roman"/>
              </a:rPr>
              <a:t>Lund Ping Aug 2019</a:t>
            </a:r>
            <a:endParaRPr b="0" lang="sv-SE" sz="1200" spc="-1" strike="noStrike">
              <a:latin typeface="Times New Roman"/>
            </a:endParaRPr>
          </a:p>
        </p:txBody>
      </p:sp>
      <p:sp>
        <p:nvSpPr>
          <p:cNvPr id="82" name="TextShape 4"/>
          <p:cNvSpPr txBox="1"/>
          <p:nvPr/>
        </p:nvSpPr>
        <p:spPr>
          <a:xfrm>
            <a:off x="6945840" y="643140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18D65AF8-5066-47BC-8FC3-3B7BF94C8CA1}" type="slidenum">
              <a:rPr b="0" lang="sv-SE" sz="1200" spc="-1" strike="noStrike">
                <a:solidFill>
                  <a:srgbClr val="8b8b8b"/>
                </a:solidFill>
                <a:latin typeface="Times New Roman"/>
              </a:rPr>
              <a:t>&lt;number&gt;</a:t>
            </a:fld>
            <a:endParaRPr b="0" lang="sv-SE" sz="1200" spc="-1" strike="noStrike">
              <a:latin typeface="Times New Roman"/>
            </a:endParaRPr>
          </a:p>
        </p:txBody>
      </p:sp>
      <p:sp>
        <p:nvSpPr>
          <p:cNvPr id="83" name="CustomShape 5"/>
          <p:cNvSpPr/>
          <p:nvPr/>
        </p:nvSpPr>
        <p:spPr>
          <a:xfrm>
            <a:off x="131400" y="1296720"/>
            <a:ext cx="8754840" cy="559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sv-SE" sz="2000" spc="-1" strike="noStrike">
                <a:solidFill>
                  <a:srgbClr val="2e474c"/>
                </a:solidFill>
                <a:latin typeface="Times New Roman"/>
              </a:rPr>
              <a:t>No detailed calculations to date, only parametric projections: </a:t>
            </a:r>
            <a:endParaRPr b="0" lang="sv-SE" sz="2000" spc="-1" strike="noStrike"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2e474c"/>
              </a:buClr>
              <a:buFont typeface="Arial"/>
              <a:buChar char="•"/>
            </a:pPr>
            <a:r>
              <a:rPr b="0" lang="sv-SE" sz="2000" spc="-1" strike="noStrike">
                <a:solidFill>
                  <a:srgbClr val="2e474c"/>
                </a:solidFill>
                <a:latin typeface="Times New Roman"/>
              </a:rPr>
              <a:t>scaling by multiplicity ; assumes continuum large AA →small systems</a:t>
            </a:r>
            <a:endParaRPr b="0" lang="sv-SE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v-SE" sz="20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2e474c"/>
              </a:buClr>
              <a:buFont typeface="StarSymbol"/>
              <a:buAutoNum type="alphaLcParenR"/>
            </a:pPr>
            <a:r>
              <a:rPr b="0" lang="sv-SE" sz="2000" spc="-1" strike="noStrike">
                <a:solidFill>
                  <a:srgbClr val="2e474c"/>
                </a:solidFill>
                <a:latin typeface="Times New Roman"/>
              </a:rPr>
              <a:t>BDMPS approach: </a:t>
            </a:r>
            <a:endParaRPr b="0" lang="sv-SE" sz="2000" spc="-1" strike="noStrike">
              <a:latin typeface="Arial"/>
            </a:endParaRPr>
          </a:p>
          <a:p>
            <a:pPr lvl="1" marL="800280" indent="-342720">
              <a:lnSpc>
                <a:spcPct val="100000"/>
              </a:lnSpc>
              <a:buClr>
                <a:srgbClr val="2e474c"/>
              </a:buClr>
              <a:buFont typeface="Arial"/>
              <a:buChar char="•"/>
            </a:pPr>
            <a:r>
              <a:rPr b="0" lang="sv-SE" sz="2000" spc="-1" strike="noStrike">
                <a:solidFill>
                  <a:srgbClr val="2e474c"/>
                </a:solidFill>
                <a:latin typeface="Times New Roman"/>
              </a:rPr>
              <a:t>soft induced radiation occurs early </a:t>
            </a:r>
            <a:endParaRPr b="0" lang="sv-SE" sz="2000" spc="-1" strike="noStrike">
              <a:latin typeface="Arial"/>
            </a:endParaRPr>
          </a:p>
          <a:p>
            <a:pPr lvl="1" marL="800280" indent="-342720">
              <a:lnSpc>
                <a:spcPct val="100000"/>
              </a:lnSpc>
              <a:buClr>
                <a:srgbClr val="2e474c"/>
              </a:buClr>
              <a:buFont typeface="Arial"/>
              <a:buChar char="•"/>
            </a:pPr>
            <a:r>
              <a:rPr b="0" lang="sv-SE" sz="2000" spc="-1" strike="noStrike">
                <a:solidFill>
                  <a:srgbClr val="2e474c"/>
                </a:solidFill>
                <a:latin typeface="Times New Roman"/>
              </a:rPr>
              <a:t>Signatures: soft, large-angle radiation; softening of fragmentation at low-z</a:t>
            </a:r>
            <a:endParaRPr b="0" lang="sv-SE" sz="2000" spc="-1" strike="noStrike">
              <a:latin typeface="Arial"/>
            </a:endParaRPr>
          </a:p>
          <a:p>
            <a:pPr lvl="1" marL="800280" indent="-342720">
              <a:lnSpc>
                <a:spcPct val="100000"/>
              </a:lnSpc>
              <a:buClr>
                <a:srgbClr val="2e474c"/>
              </a:buClr>
              <a:buFont typeface="Arial"/>
              <a:buChar char="•"/>
            </a:pPr>
            <a:r>
              <a:rPr b="0" lang="sv-SE" sz="2000" spc="-1" strike="noStrike">
                <a:solidFill>
                  <a:srgbClr val="2e474c"/>
                </a:solidFill>
                <a:latin typeface="Times New Roman"/>
              </a:rPr>
              <a:t>Relative effects largest for lowest p</a:t>
            </a:r>
            <a:r>
              <a:rPr b="0" lang="sv-SE" sz="2000" spc="-1" strike="noStrike" baseline="-25000">
                <a:solidFill>
                  <a:srgbClr val="2e474c"/>
                </a:solidFill>
                <a:latin typeface="Times New Roman"/>
              </a:rPr>
              <a:t>T</a:t>
            </a:r>
            <a:r>
              <a:rPr b="0" lang="sv-SE" sz="2000" spc="-1" strike="noStrike" baseline="30000">
                <a:solidFill>
                  <a:srgbClr val="2e474c"/>
                </a:solidFill>
                <a:latin typeface="Times New Roman"/>
              </a:rPr>
              <a:t>jet</a:t>
            </a:r>
            <a:endParaRPr b="0" lang="sv-SE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v-SE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v-SE" sz="2000" spc="-1" strike="noStrike">
                <a:solidFill>
                  <a:srgbClr val="2e474c"/>
                </a:solidFill>
                <a:latin typeface="Times New Roman"/>
              </a:rPr>
              <a:t>(b) Monte Carlo approach (e.g. JEWEL): </a:t>
            </a:r>
            <a:endParaRPr b="0" lang="sv-SE" sz="2000" spc="-1" strike="noStrike"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2e474c"/>
              </a:buClr>
              <a:buFont typeface="Arial"/>
              <a:buChar char="•"/>
            </a:pPr>
            <a:r>
              <a:rPr b="0" lang="sv-SE" sz="2000" spc="-1" strike="noStrike">
                <a:solidFill>
                  <a:srgbClr val="2e474c"/>
                </a:solidFill>
                <a:latin typeface="Times New Roman"/>
              </a:rPr>
              <a:t>Small systems do not present any special barrier: thin medium can be accommodated</a:t>
            </a:r>
            <a:endParaRPr b="0" lang="sv-SE" sz="2000" spc="-1" strike="noStrike"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2e474c"/>
              </a:buClr>
              <a:buFont typeface="Arial"/>
              <a:buChar char="•"/>
            </a:pPr>
            <a:r>
              <a:rPr b="0" lang="sv-SE" sz="2000" spc="-1" strike="noStrike">
                <a:solidFill>
                  <a:srgbClr val="2e474c"/>
                </a:solidFill>
                <a:latin typeface="Times New Roman"/>
              </a:rPr>
              <a:t>needs a medium: hydro, transport; both are discretized</a:t>
            </a:r>
            <a:endParaRPr b="0" lang="sv-SE" sz="2000" spc="-1" strike="noStrike">
              <a:latin typeface="Arial"/>
            </a:endParaRPr>
          </a:p>
          <a:p>
            <a:pPr lvl="2" marL="1200240" indent="-285480">
              <a:lnSpc>
                <a:spcPct val="100000"/>
              </a:lnSpc>
              <a:buClr>
                <a:srgbClr val="2e474c"/>
              </a:buClr>
              <a:buFont typeface="Arial"/>
              <a:buChar char="•"/>
            </a:pPr>
            <a:r>
              <a:rPr b="0" lang="sv-SE" sz="2000" spc="-1" strike="noStrike">
                <a:solidFill>
                  <a:srgbClr val="2e474c"/>
                </a:solidFill>
                <a:latin typeface="Times New Roman"/>
              </a:rPr>
              <a:t>Model of medium needs to be calibrated/tuned on soft observables</a:t>
            </a:r>
            <a:endParaRPr b="0" lang="sv-SE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v-SE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v-SE" sz="2000" spc="-1" strike="noStrike">
                <a:solidFill>
                  <a:srgbClr val="2e474c"/>
                </a:solidFill>
                <a:latin typeface="Times New Roman"/>
              </a:rPr>
              <a:t>(c) Angantyr: jet-medium interaction via shoving mechanism</a:t>
            </a:r>
            <a:endParaRPr b="0" lang="sv-SE" sz="2000" spc="-1" strike="noStrike"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2e474c"/>
              </a:buClr>
              <a:buFont typeface="Arial"/>
              <a:buChar char="•"/>
            </a:pPr>
            <a:r>
              <a:rPr b="0" lang="sv-SE" sz="2000" spc="-1" strike="noStrike">
                <a:solidFill>
                  <a:srgbClr val="2e474c"/>
                </a:solidFill>
                <a:latin typeface="Times New Roman"/>
              </a:rPr>
              <a:t>No external model of medium</a:t>
            </a:r>
            <a:endParaRPr b="0" lang="sv-SE" sz="2000" spc="-1" strike="noStrike"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2e474c"/>
              </a:buClr>
              <a:buFont typeface="Arial"/>
              <a:buChar char="•"/>
            </a:pPr>
            <a:r>
              <a:rPr b="0" lang="sv-SE" sz="2000" spc="-1" strike="noStrike">
                <a:solidFill>
                  <a:srgbClr val="2e474c"/>
                </a:solidFill>
                <a:latin typeface="Times New Roman"/>
              </a:rPr>
              <a:t>Deep connection to flow: same physical mechanism</a:t>
            </a:r>
            <a:endParaRPr b="0" lang="sv-SE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v-SE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457200" y="0"/>
            <a:ext cx="8229240" cy="96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78000"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ff0000"/>
                </a:solidFill>
                <a:latin typeface="Times New Roman"/>
              </a:rPr>
              <a:t>What generates high multiplicity in small systems? How can data check models?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TextShape 2"/>
          <p:cNvSpPr txBox="1"/>
          <p:nvPr/>
        </p:nvSpPr>
        <p:spPr>
          <a:xfrm>
            <a:off x="131400" y="6431400"/>
            <a:ext cx="24530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sv-SE" sz="1200" spc="-1" strike="noStrike">
                <a:solidFill>
                  <a:srgbClr val="8b8b8b"/>
                </a:solidFill>
                <a:latin typeface="Times New Roman"/>
              </a:rPr>
              <a:t>8/23/2019</a:t>
            </a:r>
            <a:endParaRPr b="0" lang="sv-SE" sz="1200" spc="-1" strike="noStrike">
              <a:latin typeface="Times New Roman"/>
            </a:endParaRPr>
          </a:p>
        </p:txBody>
      </p:sp>
      <p:sp>
        <p:nvSpPr>
          <p:cNvPr id="86" name="TextShape 3"/>
          <p:cNvSpPr txBox="1"/>
          <p:nvPr/>
        </p:nvSpPr>
        <p:spPr>
          <a:xfrm>
            <a:off x="3384360" y="6431400"/>
            <a:ext cx="276192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sv-SE" sz="1200" spc="-1" strike="noStrike">
                <a:solidFill>
                  <a:srgbClr val="808080"/>
                </a:solidFill>
                <a:latin typeface="Times New Roman"/>
              </a:rPr>
              <a:t>Lund Ping Aug 2019</a:t>
            </a:r>
            <a:endParaRPr b="0" lang="sv-SE" sz="1200" spc="-1" strike="noStrike">
              <a:latin typeface="Times New Roman"/>
            </a:endParaRPr>
          </a:p>
        </p:txBody>
      </p:sp>
      <p:sp>
        <p:nvSpPr>
          <p:cNvPr id="87" name="TextShape 4"/>
          <p:cNvSpPr txBox="1"/>
          <p:nvPr/>
        </p:nvSpPr>
        <p:spPr>
          <a:xfrm>
            <a:off x="6945840" y="643140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B92FC0EB-ED52-4BD7-B316-AF7878A5C719}" type="slidenum">
              <a:rPr b="0" lang="sv-SE" sz="1200" spc="-1" strike="noStrike">
                <a:solidFill>
                  <a:srgbClr val="8b8b8b"/>
                </a:solidFill>
                <a:latin typeface="Times New Roman"/>
              </a:rPr>
              <a:t>&lt;number&gt;</a:t>
            </a:fld>
            <a:endParaRPr b="0" lang="sv-SE" sz="1200" spc="-1" strike="noStrike">
              <a:latin typeface="Times New Roman"/>
            </a:endParaRPr>
          </a:p>
        </p:txBody>
      </p:sp>
      <p:pic>
        <p:nvPicPr>
          <p:cNvPr id="88" name="Picture 5" descr=""/>
          <p:cNvPicPr/>
          <p:nvPr/>
        </p:nvPicPr>
        <p:blipFill>
          <a:blip r:embed="rId1"/>
          <a:stretch/>
        </p:blipFill>
        <p:spPr>
          <a:xfrm>
            <a:off x="457200" y="1515960"/>
            <a:ext cx="3580200" cy="2291040"/>
          </a:xfrm>
          <a:prstGeom prst="rect">
            <a:avLst/>
          </a:prstGeom>
          <a:ln>
            <a:noFill/>
          </a:ln>
        </p:spPr>
      </p:pic>
      <p:pic>
        <p:nvPicPr>
          <p:cNvPr id="89" name="Picture 6" descr=""/>
          <p:cNvPicPr/>
          <p:nvPr/>
        </p:nvPicPr>
        <p:blipFill>
          <a:blip r:embed="rId2"/>
          <a:stretch/>
        </p:blipFill>
        <p:spPr>
          <a:xfrm>
            <a:off x="800280" y="3719160"/>
            <a:ext cx="3237120" cy="3077280"/>
          </a:xfrm>
          <a:prstGeom prst="rect">
            <a:avLst/>
          </a:prstGeom>
          <a:ln>
            <a:noFill/>
          </a:ln>
        </p:spPr>
      </p:pic>
      <p:sp>
        <p:nvSpPr>
          <p:cNvPr id="90" name="CustomShape 5"/>
          <p:cNvSpPr/>
          <p:nvPr/>
        </p:nvSpPr>
        <p:spPr>
          <a:xfrm>
            <a:off x="113040" y="1021320"/>
            <a:ext cx="907812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sv-SE" sz="2000" spc="-1" strike="noStrike">
                <a:solidFill>
                  <a:srgbClr val="000000"/>
                </a:solidFill>
                <a:latin typeface="Times New Roman"/>
              </a:rPr>
              <a:t>EA bias in p+Pb: how does high-Q^2 process in central region change the distribution?</a:t>
            </a:r>
            <a:endParaRPr b="0" lang="sv-SE" sz="2000" spc="-1" strike="noStrike">
              <a:latin typeface="Arial"/>
            </a:endParaRPr>
          </a:p>
        </p:txBody>
      </p:sp>
      <p:sp>
        <p:nvSpPr>
          <p:cNvPr id="91" name="CustomShape 6"/>
          <p:cNvSpPr/>
          <p:nvPr/>
        </p:nvSpPr>
        <p:spPr>
          <a:xfrm>
            <a:off x="2040840" y="4280400"/>
            <a:ext cx="675360" cy="41040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sv-SE" sz="1800" spc="-1" strike="noStrike">
                <a:solidFill>
                  <a:srgbClr val="ffffff"/>
                </a:solidFill>
                <a:latin typeface="Arial"/>
              </a:rPr>
              <a:t>\</a:t>
            </a:r>
            <a:endParaRPr b="0" lang="sv-SE" sz="1800" spc="-1" strike="noStrike">
              <a:latin typeface="Arial"/>
            </a:endParaRPr>
          </a:p>
        </p:txBody>
      </p:sp>
      <p:sp>
        <p:nvSpPr>
          <p:cNvPr id="92" name="CustomShape 7"/>
          <p:cNvSpPr/>
          <p:nvPr/>
        </p:nvSpPr>
        <p:spPr>
          <a:xfrm rot="20629200">
            <a:off x="2277360" y="4444200"/>
            <a:ext cx="2298240" cy="57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sv-SE" sz="1400" spc="-1" strike="noStrike">
                <a:solidFill>
                  <a:srgbClr val="ff0000"/>
                </a:solidFill>
                <a:latin typeface="Times New Roman"/>
              </a:rPr>
              <a:t>“</a:t>
            </a:r>
            <a:r>
              <a:rPr b="0" lang="sv-SE" sz="1400" spc="-1" strike="noStrike">
                <a:solidFill>
                  <a:srgbClr val="ff0000"/>
                </a:solidFill>
                <a:latin typeface="Times New Roman"/>
              </a:rPr>
              <a:t>Trigger track” in p</a:t>
            </a:r>
            <a:r>
              <a:rPr b="0" lang="sv-SE" sz="1400" spc="-1" strike="noStrike" baseline="-25000">
                <a:solidFill>
                  <a:srgbClr val="ff0000"/>
                </a:solidFill>
                <a:latin typeface="Times New Roman"/>
              </a:rPr>
              <a:t>T</a:t>
            </a:r>
            <a:r>
              <a:rPr b="0" lang="sv-SE" sz="1400" spc="-1" strike="noStrike">
                <a:solidFill>
                  <a:srgbClr val="ff0000"/>
                </a:solidFill>
                <a:latin typeface="Times New Roman"/>
              </a:rPr>
              <a:t> interval </a:t>
            </a:r>
            <a:endParaRPr b="0" lang="sv-SE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v-SE" sz="1400" spc="-1" strike="noStrike">
                <a:solidFill>
                  <a:srgbClr val="ff0000"/>
                </a:solidFill>
                <a:latin typeface="Times New Roman"/>
              </a:rPr>
              <a:t>(e.g. 6&lt;p</a:t>
            </a:r>
            <a:r>
              <a:rPr b="0" lang="sv-SE" sz="1400" spc="-1" strike="noStrike" baseline="-25000">
                <a:solidFill>
                  <a:srgbClr val="ff0000"/>
                </a:solidFill>
                <a:latin typeface="Times New Roman"/>
              </a:rPr>
              <a:t>T</a:t>
            </a:r>
            <a:r>
              <a:rPr b="0" lang="sv-SE" sz="1400" spc="-1" strike="noStrike">
                <a:solidFill>
                  <a:srgbClr val="ff0000"/>
                </a:solidFill>
                <a:latin typeface="Times New Roman"/>
              </a:rPr>
              <a:t>&lt;7 GeV/c) </a:t>
            </a:r>
            <a:endParaRPr b="0" lang="sv-SE" sz="1400" spc="-1" strike="noStrike">
              <a:latin typeface="Arial"/>
            </a:endParaRPr>
          </a:p>
        </p:txBody>
      </p:sp>
      <p:sp>
        <p:nvSpPr>
          <p:cNvPr id="93" name="CustomShape 8"/>
          <p:cNvSpPr/>
          <p:nvPr/>
        </p:nvSpPr>
        <p:spPr>
          <a:xfrm>
            <a:off x="4581720" y="4904280"/>
            <a:ext cx="3619440" cy="131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sv-SE" sz="2000" spc="-1" strike="noStrike">
                <a:solidFill>
                  <a:srgbClr val="000000"/>
                </a:solidFill>
                <a:latin typeface="Times New Roman"/>
              </a:rPr>
              <a:t>Mechanisms:</a:t>
            </a:r>
            <a:endParaRPr b="0" lang="sv-SE" sz="20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sv-SE" sz="2000" spc="-1" strike="noStrike">
                <a:solidFill>
                  <a:srgbClr val="000000"/>
                </a:solidFill>
                <a:latin typeface="Times New Roman"/>
              </a:rPr>
              <a:t>Ncoll bias (geometry)</a:t>
            </a:r>
            <a:endParaRPr b="0" lang="sv-SE" sz="20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sv-SE" sz="2000" spc="-1" strike="noStrike">
                <a:solidFill>
                  <a:srgbClr val="000000"/>
                </a:solidFill>
                <a:latin typeface="Times New Roman"/>
              </a:rPr>
              <a:t>QCD correlations (color flow)</a:t>
            </a:r>
            <a:endParaRPr b="0" lang="sv-SE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v-SE" sz="2000" spc="-1" strike="noStrike">
                <a:solidFill>
                  <a:srgbClr val="000000"/>
                </a:solidFill>
                <a:latin typeface="Times New Roman"/>
              </a:rPr>
              <a:t>p+p also interesting: TBD </a:t>
            </a:r>
            <a:endParaRPr b="0" lang="sv-SE" sz="2000" spc="-1" strike="noStrike">
              <a:latin typeface="Arial"/>
            </a:endParaRPr>
          </a:p>
        </p:txBody>
      </p:sp>
      <p:sp>
        <p:nvSpPr>
          <p:cNvPr id="94" name="CustomShape 9"/>
          <p:cNvSpPr/>
          <p:nvPr/>
        </p:nvSpPr>
        <p:spPr>
          <a:xfrm>
            <a:off x="4139640" y="4691160"/>
            <a:ext cx="18432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95" name="Group 10"/>
          <p:cNvGrpSpPr/>
          <p:nvPr/>
        </p:nvGrpSpPr>
        <p:grpSpPr>
          <a:xfrm>
            <a:off x="4572000" y="1748160"/>
            <a:ext cx="4114440" cy="3260880"/>
            <a:chOff x="4572000" y="1748160"/>
            <a:chExt cx="4114440" cy="3260880"/>
          </a:xfrm>
        </p:grpSpPr>
        <p:grpSp>
          <p:nvGrpSpPr>
            <p:cNvPr id="96" name="Group 11"/>
            <p:cNvGrpSpPr/>
            <p:nvPr/>
          </p:nvGrpSpPr>
          <p:grpSpPr>
            <a:xfrm>
              <a:off x="4572000" y="1748160"/>
              <a:ext cx="4114440" cy="3260880"/>
              <a:chOff x="4572000" y="1748160"/>
              <a:chExt cx="4114440" cy="3260880"/>
            </a:xfrm>
          </p:grpSpPr>
          <p:pic>
            <p:nvPicPr>
              <p:cNvPr id="97" name="Picture 8" descr=""/>
              <p:cNvPicPr/>
              <p:nvPr/>
            </p:nvPicPr>
            <p:blipFill>
              <a:blip r:embed="rId3"/>
              <a:stretch/>
            </p:blipFill>
            <p:spPr>
              <a:xfrm>
                <a:off x="4572000" y="1748160"/>
                <a:ext cx="4114440" cy="326088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98" name="CustomShape 12"/>
              <p:cNvSpPr/>
              <p:nvPr/>
            </p:nvSpPr>
            <p:spPr>
              <a:xfrm>
                <a:off x="5866560" y="3913560"/>
                <a:ext cx="2477520" cy="9903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0000" dir="5400000" dist="2304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/>
            </p:style>
          </p:sp>
        </p:grpSp>
        <p:sp>
          <p:nvSpPr>
            <p:cNvPr id="99" name="CustomShape 13"/>
            <p:cNvSpPr/>
            <p:nvPr/>
          </p:nvSpPr>
          <p:spPr>
            <a:xfrm flipV="1">
              <a:off x="6571080" y="984960"/>
              <a:ext cx="113040" cy="9140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>
              <a:solidFill>
                <a:schemeClr val="tx1"/>
              </a:solidFill>
              <a:round/>
              <a:tailEnd len="med" type="triangle" w="med"/>
            </a:ln>
            <a:effectLst>
              <a:outerShdw blurRad="40000" dir="5400000" dist="2016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</p:grpSp>
      <p:sp>
        <p:nvSpPr>
          <p:cNvPr id="100" name="CustomShape 14"/>
          <p:cNvSpPr/>
          <p:nvPr/>
        </p:nvSpPr>
        <p:spPr>
          <a:xfrm>
            <a:off x="6060600" y="2651040"/>
            <a:ext cx="410760" cy="347040"/>
          </a:xfrm>
          <a:prstGeom prst="ellipse">
            <a:avLst/>
          </a:prstGeom>
          <a:noFill/>
          <a:ln w="38160">
            <a:solidFill>
              <a:schemeClr val="accent2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1" name="CustomShape 15"/>
          <p:cNvSpPr/>
          <p:nvPr/>
        </p:nvSpPr>
        <p:spPr>
          <a:xfrm>
            <a:off x="6471720" y="1794600"/>
            <a:ext cx="410760" cy="347040"/>
          </a:xfrm>
          <a:prstGeom prst="ellipse">
            <a:avLst/>
          </a:prstGeom>
          <a:noFill/>
          <a:ln w="38160">
            <a:solidFill>
              <a:schemeClr val="accent2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2" name="CustomShape 16"/>
          <p:cNvSpPr/>
          <p:nvPr/>
        </p:nvSpPr>
        <p:spPr>
          <a:xfrm>
            <a:off x="5063400" y="2824560"/>
            <a:ext cx="925200" cy="39492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sv-SE" sz="1000" spc="-1" strike="noStrike">
                <a:solidFill>
                  <a:srgbClr val="ff0000"/>
                </a:solidFill>
                <a:latin typeface="Times New Roman"/>
              </a:rPr>
              <a:t>Forward multiplicity</a:t>
            </a:r>
            <a:endParaRPr b="0" lang="sv-SE" sz="1000" spc="-1" strike="noStrike">
              <a:latin typeface="Arial"/>
            </a:endParaRPr>
          </a:p>
        </p:txBody>
      </p:sp>
      <p:sp>
        <p:nvSpPr>
          <p:cNvPr id="103" name="CustomShape 17"/>
          <p:cNvSpPr/>
          <p:nvPr/>
        </p:nvSpPr>
        <p:spPr>
          <a:xfrm>
            <a:off x="6642360" y="1365840"/>
            <a:ext cx="1056240" cy="41508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sv-SE" sz="1000" spc="-1" strike="noStrike">
                <a:solidFill>
                  <a:srgbClr val="ff0000"/>
                </a:solidFill>
                <a:latin typeface="Times New Roman"/>
              </a:rPr>
              <a:t>High p</a:t>
            </a:r>
            <a:r>
              <a:rPr b="0" lang="sv-SE" sz="1000" spc="-1" strike="noStrike" baseline="-25000">
                <a:solidFill>
                  <a:srgbClr val="ff0000"/>
                </a:solidFill>
                <a:latin typeface="Times New Roman"/>
              </a:rPr>
              <a:t>T</a:t>
            </a:r>
            <a:r>
              <a:rPr b="0" lang="sv-SE" sz="1000" spc="-1" strike="noStrike">
                <a:solidFill>
                  <a:srgbClr val="ff0000"/>
                </a:solidFill>
                <a:latin typeface="Times New Roman"/>
              </a:rPr>
              <a:t> track in central barrel</a:t>
            </a:r>
            <a:endParaRPr b="0" lang="sv-SE" sz="1000" spc="-1" strike="noStrike">
              <a:latin typeface="Arial"/>
            </a:endParaRPr>
          </a:p>
        </p:txBody>
      </p:sp>
      <p:sp>
        <p:nvSpPr>
          <p:cNvPr id="104" name="CustomShape 18"/>
          <p:cNvSpPr/>
          <p:nvPr/>
        </p:nvSpPr>
        <p:spPr>
          <a:xfrm rot="18830400">
            <a:off x="1303920" y="5857560"/>
            <a:ext cx="836280" cy="30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sv-SE" sz="1400" spc="-1" strike="noStrike">
                <a:solidFill>
                  <a:srgbClr val="000000"/>
                </a:solidFill>
                <a:latin typeface="Arial"/>
              </a:rPr>
              <a:t>”</a:t>
            </a:r>
            <a:r>
              <a:rPr b="0" lang="sv-SE" sz="1400" spc="-1" strike="noStrike">
                <a:solidFill>
                  <a:srgbClr val="000000"/>
                </a:solidFill>
                <a:latin typeface="Arial"/>
              </a:rPr>
              <a:t>central”</a:t>
            </a:r>
            <a:endParaRPr b="0" lang="sv-SE" sz="1400" spc="-1" strike="noStrike">
              <a:latin typeface="Arial"/>
            </a:endParaRPr>
          </a:p>
        </p:txBody>
      </p:sp>
      <p:sp>
        <p:nvSpPr>
          <p:cNvPr id="105" name="CustomShape 19"/>
          <p:cNvSpPr/>
          <p:nvPr/>
        </p:nvSpPr>
        <p:spPr>
          <a:xfrm rot="18830400">
            <a:off x="2872080" y="5822640"/>
            <a:ext cx="1092240" cy="30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sv-SE" sz="1400" spc="-1" strike="noStrike">
                <a:solidFill>
                  <a:srgbClr val="000000"/>
                </a:solidFill>
                <a:latin typeface="Arial"/>
              </a:rPr>
              <a:t>”</a:t>
            </a:r>
            <a:r>
              <a:rPr b="0" lang="sv-SE" sz="1400" spc="-1" strike="noStrike">
                <a:solidFill>
                  <a:srgbClr val="000000"/>
                </a:solidFill>
                <a:latin typeface="Arial"/>
              </a:rPr>
              <a:t>peripheral”</a:t>
            </a:r>
            <a:endParaRPr b="0" lang="sv-SE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" dur="indefinite" restart="never" nodeType="tmRoot">
          <p:childTnLst>
            <p:seq>
              <p:cTn id="12" dur="indefinite" nodeType="mainSeq">
                <p:childTnLst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289800" y="128880"/>
            <a:ext cx="5461200" cy="96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78000"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ff0000"/>
                </a:solidFill>
                <a:latin typeface="Times New Roman"/>
              </a:rPr>
              <a:t>p+Pb hard process bias: Angantyr vs. ALICE data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TextShape 2"/>
          <p:cNvSpPr txBox="1"/>
          <p:nvPr/>
        </p:nvSpPr>
        <p:spPr>
          <a:xfrm>
            <a:off x="131400" y="6431400"/>
            <a:ext cx="24530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sv-SE" sz="1200" spc="-1" strike="noStrike">
                <a:solidFill>
                  <a:srgbClr val="8b8b8b"/>
                </a:solidFill>
                <a:latin typeface="Times New Roman"/>
              </a:rPr>
              <a:t>8/23/2019</a:t>
            </a:r>
            <a:endParaRPr b="0" lang="sv-SE" sz="1200" spc="-1" strike="noStrike">
              <a:latin typeface="Times New Roman"/>
            </a:endParaRPr>
          </a:p>
        </p:txBody>
      </p:sp>
      <p:sp>
        <p:nvSpPr>
          <p:cNvPr id="108" name="TextShape 3"/>
          <p:cNvSpPr txBox="1"/>
          <p:nvPr/>
        </p:nvSpPr>
        <p:spPr>
          <a:xfrm>
            <a:off x="3384360" y="6431400"/>
            <a:ext cx="276192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sv-SE" sz="1200" spc="-1" strike="noStrike">
                <a:solidFill>
                  <a:srgbClr val="808080"/>
                </a:solidFill>
                <a:latin typeface="Times New Roman"/>
              </a:rPr>
              <a:t>Lund Ping Aug 2019</a:t>
            </a:r>
            <a:endParaRPr b="0" lang="sv-SE" sz="1200" spc="-1" strike="noStrike">
              <a:latin typeface="Times New Roman"/>
            </a:endParaRPr>
          </a:p>
        </p:txBody>
      </p:sp>
      <p:sp>
        <p:nvSpPr>
          <p:cNvPr id="109" name="TextShape 4"/>
          <p:cNvSpPr txBox="1"/>
          <p:nvPr/>
        </p:nvSpPr>
        <p:spPr>
          <a:xfrm>
            <a:off x="6945840" y="643140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C09E20D1-A65F-444E-AA55-641F108E0D2E}" type="slidenum">
              <a:rPr b="0" lang="sv-SE" sz="1200" spc="-1" strike="noStrike">
                <a:solidFill>
                  <a:srgbClr val="8b8b8b"/>
                </a:solidFill>
                <a:latin typeface="Times New Roman"/>
              </a:rPr>
              <a:t>&lt;number&gt;</a:t>
            </a:fld>
            <a:endParaRPr b="0" lang="sv-SE" sz="1200" spc="-1" strike="noStrike">
              <a:latin typeface="Times New Roman"/>
            </a:endParaRPr>
          </a:p>
        </p:txBody>
      </p:sp>
      <p:pic>
        <p:nvPicPr>
          <p:cNvPr id="110" name="Picture 6" descr=""/>
          <p:cNvPicPr/>
          <p:nvPr/>
        </p:nvPicPr>
        <p:blipFill>
          <a:blip r:embed="rId1"/>
          <a:stretch/>
        </p:blipFill>
        <p:spPr>
          <a:xfrm>
            <a:off x="313200" y="1338120"/>
            <a:ext cx="3237120" cy="3077280"/>
          </a:xfrm>
          <a:prstGeom prst="rect">
            <a:avLst/>
          </a:prstGeom>
          <a:ln>
            <a:noFill/>
          </a:ln>
        </p:spPr>
      </p:pic>
      <p:pic>
        <p:nvPicPr>
          <p:cNvPr id="111" name="Picture 10" descr=""/>
          <p:cNvPicPr/>
          <p:nvPr/>
        </p:nvPicPr>
        <p:blipFill>
          <a:blip r:embed="rId2"/>
          <a:stretch/>
        </p:blipFill>
        <p:spPr>
          <a:xfrm>
            <a:off x="3846240" y="1254960"/>
            <a:ext cx="4962600" cy="3219840"/>
          </a:xfrm>
          <a:prstGeom prst="rect">
            <a:avLst/>
          </a:prstGeom>
          <a:ln>
            <a:noFill/>
          </a:ln>
        </p:spPr>
      </p:pic>
      <p:sp>
        <p:nvSpPr>
          <p:cNvPr id="112" name="CustomShape 5"/>
          <p:cNvSpPr/>
          <p:nvPr/>
        </p:nvSpPr>
        <p:spPr>
          <a:xfrm>
            <a:off x="730080" y="4415400"/>
            <a:ext cx="7427880" cy="191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sv-SE" sz="2000" spc="-1" strike="noStrike">
                <a:solidFill>
                  <a:srgbClr val="000000"/>
                </a:solidFill>
                <a:latin typeface="Times New Roman"/>
              </a:rPr>
              <a:t>Excellent agreement of model with data</a:t>
            </a:r>
            <a:endParaRPr b="0" lang="sv-SE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v-SE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v-SE" sz="2000" spc="-1" strike="noStrike">
                <a:solidFill>
                  <a:srgbClr val="000000"/>
                </a:solidFill>
                <a:latin typeface="Times New Roman"/>
              </a:rPr>
              <a:t>Use model to explore the nature of the bias. Possible contributions:</a:t>
            </a:r>
            <a:endParaRPr b="0" lang="sv-SE" sz="20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sv-SE" sz="2000" spc="-1" strike="noStrike">
                <a:solidFill>
                  <a:srgbClr val="000000"/>
                </a:solidFill>
                <a:latin typeface="Times New Roman"/>
              </a:rPr>
              <a:t>Ncoll weighting (geometric bias)</a:t>
            </a:r>
            <a:endParaRPr b="0" lang="sv-SE" sz="20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sv-SE" sz="2000" spc="-1" strike="noStrike">
                <a:solidFill>
                  <a:srgbClr val="000000"/>
                </a:solidFill>
                <a:latin typeface="Times New Roman"/>
              </a:rPr>
              <a:t>Color correlations (strings connect central and forward)</a:t>
            </a:r>
            <a:endParaRPr b="0" lang="sv-SE" sz="20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sv-SE" sz="2000" spc="-1" strike="noStrike">
                <a:solidFill>
                  <a:srgbClr val="000000"/>
                </a:solidFill>
                <a:latin typeface="Times New Roman"/>
              </a:rPr>
              <a:t>Energy-momentum convservation (unlikely at LHC but let’s see…)</a:t>
            </a:r>
            <a:endParaRPr b="0" lang="sv-SE" sz="2000" spc="-1" strike="noStrike">
              <a:latin typeface="Arial"/>
            </a:endParaRPr>
          </a:p>
        </p:txBody>
      </p:sp>
      <p:pic>
        <p:nvPicPr>
          <p:cNvPr id="113" name="Picture 8" descr=""/>
          <p:cNvPicPr/>
          <p:nvPr/>
        </p:nvPicPr>
        <p:blipFill>
          <a:blip r:embed="rId3"/>
          <a:stretch/>
        </p:blipFill>
        <p:spPr>
          <a:xfrm>
            <a:off x="6732000" y="128880"/>
            <a:ext cx="1767960" cy="1325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131400" y="108720"/>
            <a:ext cx="6996600" cy="96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42000"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ff0000"/>
                </a:solidFill>
                <a:latin typeface="Times New Roman"/>
              </a:rPr>
              <a:t>Angantyr: bias in impact parameter distribution due to central hard process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TextShape 2"/>
          <p:cNvSpPr txBox="1"/>
          <p:nvPr/>
        </p:nvSpPr>
        <p:spPr>
          <a:xfrm>
            <a:off x="131400" y="6431400"/>
            <a:ext cx="24530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sv-SE" sz="1200" spc="-1" strike="noStrike">
                <a:solidFill>
                  <a:srgbClr val="8b8b8b"/>
                </a:solidFill>
                <a:latin typeface="Times New Roman"/>
              </a:rPr>
              <a:t>8/23/2019</a:t>
            </a:r>
            <a:endParaRPr b="0" lang="sv-SE" sz="1200" spc="-1" strike="noStrike">
              <a:latin typeface="Times New Roman"/>
            </a:endParaRPr>
          </a:p>
        </p:txBody>
      </p:sp>
      <p:sp>
        <p:nvSpPr>
          <p:cNvPr id="116" name="TextShape 3"/>
          <p:cNvSpPr txBox="1"/>
          <p:nvPr/>
        </p:nvSpPr>
        <p:spPr>
          <a:xfrm>
            <a:off x="3384360" y="6431400"/>
            <a:ext cx="276192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sv-SE" sz="1200" spc="-1" strike="noStrike">
                <a:solidFill>
                  <a:srgbClr val="808080"/>
                </a:solidFill>
                <a:latin typeface="Times New Roman"/>
              </a:rPr>
              <a:t>Lund Ping Aug 2019</a:t>
            </a:r>
            <a:endParaRPr b="0" lang="sv-SE" sz="1200" spc="-1" strike="noStrike">
              <a:latin typeface="Times New Roman"/>
            </a:endParaRPr>
          </a:p>
        </p:txBody>
      </p:sp>
      <p:sp>
        <p:nvSpPr>
          <p:cNvPr id="117" name="TextShape 4"/>
          <p:cNvSpPr txBox="1"/>
          <p:nvPr/>
        </p:nvSpPr>
        <p:spPr>
          <a:xfrm>
            <a:off x="6945840" y="643140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132F93FF-9F0C-4829-BC75-339DB0013B33}" type="slidenum">
              <a:rPr b="0" lang="sv-SE" sz="1200" spc="-1" strike="noStrike">
                <a:solidFill>
                  <a:srgbClr val="8b8b8b"/>
                </a:solidFill>
                <a:latin typeface="Times New Roman"/>
              </a:rPr>
              <a:t>&lt;number&gt;</a:t>
            </a:fld>
            <a:endParaRPr b="0" lang="sv-SE" sz="1200" spc="-1" strike="noStrike">
              <a:latin typeface="Times New Roman"/>
            </a:endParaRPr>
          </a:p>
        </p:txBody>
      </p:sp>
      <p:pic>
        <p:nvPicPr>
          <p:cNvPr id="118" name="Picture 6" descr=""/>
          <p:cNvPicPr/>
          <p:nvPr/>
        </p:nvPicPr>
        <p:blipFill>
          <a:blip r:embed="rId1"/>
          <a:stretch/>
        </p:blipFill>
        <p:spPr>
          <a:xfrm>
            <a:off x="572400" y="1106280"/>
            <a:ext cx="4133880" cy="2682000"/>
          </a:xfrm>
          <a:prstGeom prst="rect">
            <a:avLst/>
          </a:prstGeom>
          <a:ln>
            <a:noFill/>
          </a:ln>
        </p:spPr>
      </p:pic>
      <p:pic>
        <p:nvPicPr>
          <p:cNvPr id="119" name="Picture 8" descr=""/>
          <p:cNvPicPr/>
          <p:nvPr/>
        </p:nvPicPr>
        <p:blipFill>
          <a:blip r:embed="rId2"/>
          <a:stretch/>
        </p:blipFill>
        <p:spPr>
          <a:xfrm>
            <a:off x="4572000" y="1180080"/>
            <a:ext cx="4114440" cy="2669400"/>
          </a:xfrm>
          <a:prstGeom prst="rect">
            <a:avLst/>
          </a:prstGeom>
          <a:ln>
            <a:noFill/>
          </a:ln>
        </p:spPr>
      </p:pic>
      <p:pic>
        <p:nvPicPr>
          <p:cNvPr id="120" name="Picture 12" descr=""/>
          <p:cNvPicPr/>
          <p:nvPr/>
        </p:nvPicPr>
        <p:blipFill>
          <a:blip r:embed="rId3"/>
          <a:stretch/>
        </p:blipFill>
        <p:spPr>
          <a:xfrm>
            <a:off x="4606920" y="3823200"/>
            <a:ext cx="4295880" cy="2787120"/>
          </a:xfrm>
          <a:prstGeom prst="rect">
            <a:avLst/>
          </a:prstGeom>
          <a:ln>
            <a:noFill/>
          </a:ln>
        </p:spPr>
      </p:pic>
      <p:pic>
        <p:nvPicPr>
          <p:cNvPr id="121" name="Picture 14" descr=""/>
          <p:cNvPicPr/>
          <p:nvPr/>
        </p:nvPicPr>
        <p:blipFill>
          <a:blip r:embed="rId4"/>
          <a:stretch/>
        </p:blipFill>
        <p:spPr>
          <a:xfrm>
            <a:off x="572400" y="3900960"/>
            <a:ext cx="3900240" cy="2530440"/>
          </a:xfrm>
          <a:prstGeom prst="rect">
            <a:avLst/>
          </a:prstGeom>
          <a:ln>
            <a:noFill/>
          </a:ln>
        </p:spPr>
      </p:pic>
      <p:pic>
        <p:nvPicPr>
          <p:cNvPr id="122" name="Picture 15" descr=""/>
          <p:cNvPicPr/>
          <p:nvPr/>
        </p:nvPicPr>
        <p:blipFill>
          <a:blip r:embed="rId5"/>
          <a:stretch/>
        </p:blipFill>
        <p:spPr>
          <a:xfrm>
            <a:off x="7352280" y="108720"/>
            <a:ext cx="1334160" cy="1268280"/>
          </a:xfrm>
          <a:prstGeom prst="rect">
            <a:avLst/>
          </a:prstGeom>
          <a:ln>
            <a:noFill/>
          </a:ln>
        </p:spPr>
      </p:pic>
      <p:sp>
        <p:nvSpPr>
          <p:cNvPr id="123" name="CustomShape 5"/>
          <p:cNvSpPr/>
          <p:nvPr/>
        </p:nvSpPr>
        <p:spPr>
          <a:xfrm>
            <a:off x="2071800" y="1060200"/>
            <a:ext cx="775080" cy="305280"/>
          </a:xfrm>
          <a:prstGeom prst="ellipse">
            <a:avLst/>
          </a:prstGeom>
          <a:noFill/>
          <a:ln w="38160">
            <a:solidFill>
              <a:srgbClr val="00b050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4" name="CustomShape 6"/>
          <p:cNvSpPr/>
          <p:nvPr/>
        </p:nvSpPr>
        <p:spPr>
          <a:xfrm>
            <a:off x="6190200" y="3758040"/>
            <a:ext cx="775080" cy="305280"/>
          </a:xfrm>
          <a:prstGeom prst="ellipse">
            <a:avLst/>
          </a:prstGeom>
          <a:noFill/>
          <a:ln w="38160">
            <a:solidFill>
              <a:srgbClr val="00b050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5" name="CustomShape 7"/>
          <p:cNvSpPr/>
          <p:nvPr/>
        </p:nvSpPr>
        <p:spPr>
          <a:xfrm>
            <a:off x="1959840" y="3844800"/>
            <a:ext cx="775080" cy="305280"/>
          </a:xfrm>
          <a:prstGeom prst="ellipse">
            <a:avLst/>
          </a:prstGeom>
          <a:noFill/>
          <a:ln w="38160">
            <a:solidFill>
              <a:srgbClr val="00b050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6" name="CustomShape 8"/>
          <p:cNvSpPr/>
          <p:nvPr/>
        </p:nvSpPr>
        <p:spPr>
          <a:xfrm>
            <a:off x="6052320" y="1135800"/>
            <a:ext cx="775080" cy="305280"/>
          </a:xfrm>
          <a:prstGeom prst="ellipse">
            <a:avLst/>
          </a:prstGeom>
          <a:noFill/>
          <a:ln w="38160">
            <a:solidFill>
              <a:srgbClr val="00b050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7" name="CustomShape 9"/>
          <p:cNvSpPr/>
          <p:nvPr/>
        </p:nvSpPr>
        <p:spPr>
          <a:xfrm>
            <a:off x="2535120" y="5752080"/>
            <a:ext cx="4312800" cy="9133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sv-SE" sz="1800" spc="-1" strike="noStrike">
                <a:solidFill>
                  <a:srgbClr val="000000"/>
                </a:solidFill>
                <a:latin typeface="Times New Roman"/>
              </a:rPr>
              <a:t>Forward mult: strong impact param bias</a:t>
            </a:r>
            <a:endParaRPr b="0" lang="sv-S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v-SE" sz="1800" spc="-1" strike="noStrike">
                <a:solidFill>
                  <a:srgbClr val="000000"/>
                </a:solidFill>
                <a:latin typeface="Times New Roman"/>
              </a:rPr>
              <a:t>Central hard process: no additional bias (!)</a:t>
            </a:r>
            <a:endParaRPr b="0" lang="sv-SE" sz="18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sv-SE" sz="1800" spc="-1" strike="noStrike">
                <a:solidFill>
                  <a:srgbClr val="000000"/>
                </a:solidFill>
                <a:latin typeface="Times New Roman"/>
              </a:rPr>
              <a:t>→</a:t>
            </a:r>
            <a:r>
              <a:rPr b="0" lang="sv-SE" sz="1800" spc="-1" strike="noStrike">
                <a:solidFill>
                  <a:srgbClr val="000000"/>
                </a:solidFill>
                <a:latin typeface="Times New Roman"/>
              </a:rPr>
              <a:t>forward/central are largely decoupled</a:t>
            </a:r>
            <a:endParaRPr b="0" lang="sv-SE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" dur="indefinite" restart="never" nodeType="tmRoot">
          <p:childTnLst>
            <p:seq>
              <p:cTn id="24" dur="indefinite" nodeType="mainSeq">
                <p:childTnLst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457200" y="0"/>
            <a:ext cx="8229240" cy="96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ff0000"/>
                </a:solidFill>
                <a:latin typeface="Times New Roman"/>
              </a:rPr>
              <a:t>New prediction: forward mult bias in pp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TextShape 2"/>
          <p:cNvSpPr txBox="1"/>
          <p:nvPr/>
        </p:nvSpPr>
        <p:spPr>
          <a:xfrm>
            <a:off x="131400" y="6431400"/>
            <a:ext cx="24530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sv-SE" sz="1200" spc="-1" strike="noStrike">
                <a:solidFill>
                  <a:srgbClr val="8b8b8b"/>
                </a:solidFill>
                <a:latin typeface="Times New Roman"/>
              </a:rPr>
              <a:t>8/23/2019</a:t>
            </a:r>
            <a:endParaRPr b="0" lang="sv-SE" sz="1200" spc="-1" strike="noStrike">
              <a:latin typeface="Times New Roman"/>
            </a:endParaRPr>
          </a:p>
        </p:txBody>
      </p:sp>
      <p:sp>
        <p:nvSpPr>
          <p:cNvPr id="130" name="TextShape 3"/>
          <p:cNvSpPr txBox="1"/>
          <p:nvPr/>
        </p:nvSpPr>
        <p:spPr>
          <a:xfrm>
            <a:off x="3384360" y="6431400"/>
            <a:ext cx="276192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sv-SE" sz="1200" spc="-1" strike="noStrike">
                <a:solidFill>
                  <a:srgbClr val="808080"/>
                </a:solidFill>
                <a:latin typeface="Times New Roman"/>
              </a:rPr>
              <a:t>Lund Ping Aug 2019</a:t>
            </a:r>
            <a:endParaRPr b="0" lang="sv-SE" sz="1200" spc="-1" strike="noStrike">
              <a:latin typeface="Times New Roman"/>
            </a:endParaRPr>
          </a:p>
        </p:txBody>
      </p:sp>
      <p:sp>
        <p:nvSpPr>
          <p:cNvPr id="131" name="TextShape 4"/>
          <p:cNvSpPr txBox="1"/>
          <p:nvPr/>
        </p:nvSpPr>
        <p:spPr>
          <a:xfrm>
            <a:off x="6945840" y="643140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52B5AF5A-680C-48D8-A888-B186995DA7CB}" type="slidenum">
              <a:rPr b="0" lang="sv-SE" sz="1200" spc="-1" strike="noStrike">
                <a:solidFill>
                  <a:srgbClr val="8b8b8b"/>
                </a:solidFill>
                <a:latin typeface="Times New Roman"/>
              </a:rPr>
              <a:t>&lt;number&gt;</a:t>
            </a:fld>
            <a:endParaRPr b="0" lang="sv-SE" sz="1200" spc="-1" strike="noStrike">
              <a:latin typeface="Times New Roman"/>
            </a:endParaRPr>
          </a:p>
        </p:txBody>
      </p:sp>
      <p:pic>
        <p:nvPicPr>
          <p:cNvPr id="132" name="Picture 6" descr=""/>
          <p:cNvPicPr/>
          <p:nvPr/>
        </p:nvPicPr>
        <p:blipFill>
          <a:blip r:embed="rId1"/>
          <a:stretch/>
        </p:blipFill>
        <p:spPr>
          <a:xfrm>
            <a:off x="131400" y="1488960"/>
            <a:ext cx="4266720" cy="2768400"/>
          </a:xfrm>
          <a:prstGeom prst="rect">
            <a:avLst/>
          </a:prstGeom>
          <a:ln>
            <a:noFill/>
          </a:ln>
        </p:spPr>
      </p:pic>
      <p:pic>
        <p:nvPicPr>
          <p:cNvPr id="133" name="Picture 8" descr=""/>
          <p:cNvPicPr/>
          <p:nvPr/>
        </p:nvPicPr>
        <p:blipFill>
          <a:blip r:embed="rId2"/>
          <a:stretch/>
        </p:blipFill>
        <p:spPr>
          <a:xfrm>
            <a:off x="4572000" y="1555560"/>
            <a:ext cx="4266720" cy="2768400"/>
          </a:xfrm>
          <a:prstGeom prst="rect">
            <a:avLst/>
          </a:prstGeom>
          <a:ln>
            <a:noFill/>
          </a:ln>
        </p:spPr>
      </p:pic>
      <p:sp>
        <p:nvSpPr>
          <p:cNvPr id="134" name="CustomShape 5"/>
          <p:cNvSpPr/>
          <p:nvPr/>
        </p:nvSpPr>
        <p:spPr>
          <a:xfrm>
            <a:off x="852840" y="919080"/>
            <a:ext cx="302940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sv-SE" sz="2000" spc="-1" strike="noStrike">
                <a:solidFill>
                  <a:srgbClr val="000000"/>
                </a:solidFill>
                <a:latin typeface="Times New Roman"/>
              </a:rPr>
              <a:t>p+Pb: model and data agree</a:t>
            </a:r>
            <a:endParaRPr b="0" lang="sv-SE" sz="2000" spc="-1" strike="noStrike">
              <a:latin typeface="Arial"/>
            </a:endParaRPr>
          </a:p>
        </p:txBody>
      </p:sp>
      <p:sp>
        <p:nvSpPr>
          <p:cNvPr id="135" name="CustomShape 6"/>
          <p:cNvSpPr/>
          <p:nvPr/>
        </p:nvSpPr>
        <p:spPr>
          <a:xfrm>
            <a:off x="5434560" y="919080"/>
            <a:ext cx="254160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sv-SE" sz="2000" spc="-1" strike="noStrike">
                <a:solidFill>
                  <a:srgbClr val="000000"/>
                </a:solidFill>
                <a:latin typeface="Times New Roman"/>
              </a:rPr>
              <a:t>p+p: not yet measured!</a:t>
            </a:r>
            <a:endParaRPr b="0" lang="sv-SE" sz="2000" spc="-1" strike="noStrike">
              <a:latin typeface="Arial"/>
            </a:endParaRPr>
          </a:p>
        </p:txBody>
      </p:sp>
      <p:sp>
        <p:nvSpPr>
          <p:cNvPr id="136" name="CustomShape 7"/>
          <p:cNvSpPr/>
          <p:nvPr/>
        </p:nvSpPr>
        <p:spPr>
          <a:xfrm>
            <a:off x="1679760" y="4784040"/>
            <a:ext cx="5437440" cy="131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sv-SE" sz="2000" spc="-1" strike="noStrike">
                <a:solidFill>
                  <a:srgbClr val="000000"/>
                </a:solidFill>
                <a:latin typeface="Times New Roman"/>
              </a:rPr>
              <a:t>Predict much larger bias in pp than p+Pb</a:t>
            </a:r>
            <a:endParaRPr b="0" lang="sv-SE" sz="20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sv-SE" sz="2000" spc="-1" strike="noStrike">
                <a:solidFill>
                  <a:srgbClr val="000000"/>
                </a:solidFill>
                <a:latin typeface="Times New Roman"/>
              </a:rPr>
              <a:t>what is underlying mechanism?</a:t>
            </a:r>
            <a:endParaRPr b="0" lang="sv-SE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v-SE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v-SE" sz="2000" spc="-1" strike="noStrike">
                <a:solidFill>
                  <a:srgbClr val="000000"/>
                </a:solidFill>
                <a:latin typeface="Times New Roman"/>
              </a:rPr>
              <a:t>This prediction is a great outcome of this workshop</a:t>
            </a:r>
            <a:endParaRPr b="0" lang="sv-SE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ec1d22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ec1d22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14462</TotalTime>
  <Application>LibreOffice/6.1.5.2$Linux_X86_64 LibreOffice_project/10$Build-2</Application>
  <Words>754</Words>
  <Paragraphs>125</Paragraphs>
  <Company>LBNL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2011-06-20T01:07:22Z</dcterms:created>
  <dc:creator>Peter Jacobs</dc:creator>
  <dc:description/>
  <dc:language>en-GB</dc:language>
  <cp:lastModifiedBy>Peter Jacobs</cp:lastModifiedBy>
  <dcterms:modified xsi:type="dcterms:W3CDTF">2019-08-23T08:24:58Z</dcterms:modified>
  <cp:revision>1808</cp:revision>
  <dc:subject/>
  <dc:title>Slide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16.0016</vt:lpwstr>
  </property>
  <property fmtid="{D5CDD505-2E9C-101B-9397-08002B2CF9AE}" pid="3" name="Company">
    <vt:lpwstr>LBNL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On-screen Show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11</vt:i4>
  </property>
</Properties>
</file>