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715" r:id="rId2"/>
    <p:sldId id="807" r:id="rId3"/>
    <p:sldId id="820" r:id="rId4"/>
    <p:sldId id="819" r:id="rId5"/>
    <p:sldId id="818" r:id="rId6"/>
    <p:sldId id="363" r:id="rId7"/>
  </p:sldIdLst>
  <p:sldSz cx="9906000" cy="6858000" type="A4"/>
  <p:notesSz cx="6888163" cy="9623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1pPr>
    <a:lvl2pPr marL="472651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2pPr>
    <a:lvl3pPr marL="945302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3pPr>
    <a:lvl4pPr marL="1417953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4pPr>
    <a:lvl5pPr marL="1890604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5pPr>
    <a:lvl6pPr marL="2363255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6pPr>
    <a:lvl7pPr marL="2835906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7pPr>
    <a:lvl8pPr marL="3308556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8pPr>
    <a:lvl9pPr marL="3781207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2">
          <p15:clr>
            <a:srgbClr val="A4A3A4"/>
          </p15:clr>
        </p15:guide>
        <p15:guide id="2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990099"/>
    <a:srgbClr val="000099"/>
    <a:srgbClr val="FF33CC"/>
    <a:srgbClr val="FF3399"/>
    <a:srgbClr val="008000"/>
    <a:srgbClr val="CC0000"/>
    <a:srgbClr val="FF0066"/>
    <a:srgbClr val="CC00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70" autoAdjust="0"/>
    <p:restoredTop sz="50000" autoAdjust="0"/>
  </p:normalViewPr>
  <p:slideViewPr>
    <p:cSldViewPr>
      <p:cViewPr varScale="1">
        <p:scale>
          <a:sx n="131" d="100"/>
          <a:sy n="131" d="100"/>
        </p:scale>
        <p:origin x="1136" y="2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0" y="-108"/>
      </p:cViewPr>
      <p:guideLst>
        <p:guide orient="horz" pos="3032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he-IL"/>
              <a:t>Ralf Rapp</a:t>
            </a:r>
          </a:p>
          <a:p>
            <a:pPr>
              <a:defRPr/>
            </a:pPr>
            <a:endParaRPr lang="en-US" altLang="he-I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7FA7E80-69BA-4A00-98C5-40F66D230B2C}" type="datetime1">
              <a:rPr lang="en-US"/>
              <a:pPr>
                <a:defRPr/>
              </a:pPr>
              <a:t>9/18/19</a:t>
            </a:fld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he-IL"/>
              <a:t>RHIC II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7A2C29E-75A0-4566-B341-67A371BBB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102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1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41375" y="722313"/>
            <a:ext cx="5213350" cy="3609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570413"/>
            <a:ext cx="5053013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noProof="0"/>
              <a:t>Click to edit Master text styles</a:t>
            </a:r>
          </a:p>
          <a:p>
            <a:pPr lvl="1"/>
            <a:r>
              <a:rPr lang="en-US" altLang="he-IL" noProof="0"/>
              <a:t>Second level</a:t>
            </a:r>
          </a:p>
          <a:p>
            <a:pPr lvl="2"/>
            <a:r>
              <a:rPr lang="en-US" altLang="he-IL" noProof="0"/>
              <a:t>Third level</a:t>
            </a:r>
          </a:p>
          <a:p>
            <a:pPr lvl="3"/>
            <a:r>
              <a:rPr lang="en-US" altLang="he-IL" noProof="0"/>
              <a:t>Fourth level</a:t>
            </a:r>
          </a:p>
          <a:p>
            <a:pPr lvl="4"/>
            <a:r>
              <a:rPr lang="en-US" altLang="he-IL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41EB62E-720B-4536-BAA7-87D76516AE28}" type="datetime1">
              <a:rPr lang="en-US"/>
              <a:pPr>
                <a:defRPr/>
              </a:pPr>
              <a:t>9/18/19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63FA12E-454F-41A0-A132-339EE35CE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79758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1pPr>
    <a:lvl2pPr marL="472651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2pPr>
    <a:lvl3pPr marL="945302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3pPr>
    <a:lvl4pPr marL="141795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4pPr>
    <a:lvl5pPr marL="1890604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5pPr>
    <a:lvl6pPr marL="2363255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35906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08556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781207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48D0654F-038E-4096-97B3-228AC33400F3}" type="datetime1">
              <a:rPr kumimoji="0" lang="en-US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9/18/19</a:t>
            </a:fld>
            <a:endParaRPr kumimoji="0" lang="en-US" altLang="en-US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0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A68722FE-35F8-4B20-B8F2-DDE914395669}" type="slidenum">
              <a:rPr kumimoji="0" lang="en-US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6</a:t>
            </a:fld>
            <a:endParaRPr kumimoji="0" lang="en-US" altLang="en-US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1375" y="722313"/>
            <a:ext cx="5213350" cy="3609975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" y="1708151"/>
            <a:ext cx="9909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31369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971803" y="427039"/>
            <a:ext cx="6932613" cy="1524000"/>
          </a:xfrm>
        </p:spPr>
        <p:txBody>
          <a:bodyPr anchor="b"/>
          <a:lstStyle>
            <a:lvl1pPr>
              <a:lnSpc>
                <a:spcPct val="80000"/>
              </a:lnSpc>
              <a:defRPr sz="4600"/>
            </a:lvl1pPr>
          </a:lstStyle>
          <a:p>
            <a:r>
              <a:rPr lang="en-US" altLang="he-IL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40250" y="1752602"/>
            <a:ext cx="4953000" cy="1752599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500"/>
            </a:lvl1pPr>
          </a:lstStyle>
          <a:p>
            <a:r>
              <a:rPr lang="en-US" altLang="he-IL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302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879850" y="6248402"/>
            <a:ext cx="313690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5946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fld id="{55A2B961-9745-4F51-AD58-1BFFB7B05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224833"/>
      </p:ext>
    </p:extLst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1488013"/>
      </p:ext>
    </p:extLst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228600"/>
            <a:ext cx="2476500" cy="6629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" y="228600"/>
            <a:ext cx="7277100" cy="6629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128764"/>
      </p:ext>
    </p:extLst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2995287"/>
      </p:ext>
    </p:extLst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4423353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9439450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2651" indent="0">
              <a:buNone/>
              <a:defRPr sz="1900"/>
            </a:lvl2pPr>
            <a:lvl3pPr marL="945302" indent="0">
              <a:buNone/>
              <a:defRPr sz="1600"/>
            </a:lvl3pPr>
            <a:lvl4pPr marL="1417953" indent="0">
              <a:buNone/>
              <a:defRPr sz="1400"/>
            </a:lvl4pPr>
            <a:lvl5pPr marL="1890604" indent="0">
              <a:buNone/>
              <a:defRPr sz="1400"/>
            </a:lvl5pPr>
            <a:lvl6pPr marL="2363255" indent="0">
              <a:buNone/>
              <a:defRPr sz="1400"/>
            </a:lvl6pPr>
            <a:lvl7pPr marL="2835906" indent="0">
              <a:buNone/>
              <a:defRPr sz="1400"/>
            </a:lvl7pPr>
            <a:lvl8pPr marL="3308556" indent="0">
              <a:buNone/>
              <a:defRPr sz="1400"/>
            </a:lvl8pPr>
            <a:lvl9pPr marL="378120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6460569"/>
      </p:ext>
    </p:extLst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199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2634174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4580011"/>
      </p:ext>
    </p:extLst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2803489"/>
      </p:ext>
    </p:extLst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7920793"/>
      </p:ext>
    </p:extLst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138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0735721"/>
      </p:ext>
    </p:extLst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1"/>
            <a:ext cx="5943600" cy="5667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2651" indent="0">
              <a:buNone/>
              <a:defRPr sz="2900"/>
            </a:lvl2pPr>
            <a:lvl3pPr marL="945302" indent="0">
              <a:buNone/>
              <a:defRPr sz="2500"/>
            </a:lvl3pPr>
            <a:lvl4pPr marL="1417953" indent="0">
              <a:buNone/>
              <a:defRPr sz="2100"/>
            </a:lvl4pPr>
            <a:lvl5pPr marL="1890604" indent="0">
              <a:buNone/>
              <a:defRPr sz="2100"/>
            </a:lvl5pPr>
            <a:lvl6pPr marL="2363255" indent="0">
              <a:buNone/>
              <a:defRPr sz="2100"/>
            </a:lvl6pPr>
            <a:lvl7pPr marL="2835906" indent="0">
              <a:buNone/>
              <a:defRPr sz="2100"/>
            </a:lvl7pPr>
            <a:lvl8pPr marL="3308556" indent="0">
              <a:buNone/>
              <a:defRPr sz="2100"/>
            </a:lvl8pPr>
            <a:lvl9pPr marL="3781207" indent="0">
              <a:buNone/>
              <a:defRPr sz="2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9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382470"/>
      </p:ext>
    </p:extLst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81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24000"/>
            <a:ext cx="9906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/>
              <a:t>Click to edit Master text styles</a:t>
            </a:r>
          </a:p>
          <a:p>
            <a:pPr lvl="1"/>
            <a:r>
              <a:rPr lang="en-US" altLang="he-IL"/>
              <a:t>Second Level</a:t>
            </a:r>
          </a:p>
          <a:p>
            <a:pPr lvl="2"/>
            <a:r>
              <a:rPr lang="en-US" altLang="he-IL"/>
              <a:t>Third Level</a:t>
            </a:r>
          </a:p>
          <a:p>
            <a:pPr lvl="3"/>
            <a:r>
              <a:rPr lang="en-US" altLang="he-IL"/>
              <a:t>Fourth Level</a:t>
            </a:r>
          </a:p>
          <a:p>
            <a:pPr lvl="4"/>
            <a:r>
              <a:rPr lang="en-US" altLang="he-IL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06" r:id="rId1"/>
    <p:sldLayoutId id="2147488382" r:id="rId2"/>
    <p:sldLayoutId id="2147488383" r:id="rId3"/>
    <p:sldLayoutId id="2147488384" r:id="rId4"/>
    <p:sldLayoutId id="2147488385" r:id="rId5"/>
    <p:sldLayoutId id="2147488386" r:id="rId6"/>
    <p:sldLayoutId id="2147488387" r:id="rId7"/>
    <p:sldLayoutId id="2147488388" r:id="rId8"/>
    <p:sldLayoutId id="2147488389" r:id="rId9"/>
    <p:sldLayoutId id="2147488390" r:id="rId10"/>
    <p:sldLayoutId id="2147488391" r:id="rId11"/>
    <p:sldLayoutId id="2147488392" r:id="rId12"/>
    <p:sldLayoutId id="2147488393" r:id="rId13"/>
  </p:sldLayoutIdLst>
  <p:transition>
    <p:strips dir="rd"/>
  </p:transition>
  <p:hf hdr="0" ftr="0" dt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5pPr>
      <a:lvl6pPr marL="472651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6pPr>
      <a:lvl7pPr marL="945302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7pPr>
      <a:lvl8pPr marL="1417953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8pPr>
      <a:lvl9pPr marL="1890604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9pPr>
    </p:titleStyle>
    <p:bodyStyle>
      <a:lvl1pPr marL="354488" indent="-3544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900" b="1">
          <a:solidFill>
            <a:schemeClr val="tx1"/>
          </a:solidFill>
          <a:latin typeface="+mn-lt"/>
          <a:ea typeface="+mn-ea"/>
          <a:cs typeface="+mn-cs"/>
        </a:defRPr>
      </a:lvl1pPr>
      <a:lvl2pPr marL="768057" indent="-295406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500">
          <a:solidFill>
            <a:schemeClr val="tx1"/>
          </a:solidFill>
          <a:latin typeface="+mn-lt"/>
          <a:cs typeface="+mn-cs"/>
        </a:defRPr>
      </a:lvl2pPr>
      <a:lvl3pPr marL="1181627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100">
          <a:solidFill>
            <a:schemeClr val="tx1"/>
          </a:solidFill>
          <a:latin typeface="+mn-lt"/>
          <a:cs typeface="+mn-cs"/>
        </a:defRPr>
      </a:lvl3pPr>
      <a:lvl4pPr marL="1654278" indent="-2363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100">
          <a:solidFill>
            <a:schemeClr val="tx1"/>
          </a:solidFill>
          <a:latin typeface="Arial" charset="0"/>
          <a:cs typeface="+mn-cs"/>
        </a:defRPr>
      </a:lvl4pPr>
      <a:lvl5pPr marL="2126929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5pPr>
      <a:lvl6pPr marL="2599580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6pPr>
      <a:lvl7pPr marL="3072231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7pPr>
      <a:lvl8pPr marL="3544882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8pPr>
      <a:lvl9pPr marL="4017533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651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302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953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604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3255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90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855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207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828800" y="0"/>
            <a:ext cx="6629144" cy="649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solidFill>
                  <a:schemeClr val="bg2"/>
                </a:solidFill>
              </a:rPr>
              <a:t>Topic 5: Heavy Flavor </a:t>
            </a:r>
            <a:r>
              <a:rPr lang="en-US" altLang="en-US" sz="3600" u="sng" dirty="0">
                <a:solidFill>
                  <a:schemeClr val="bg2"/>
                </a:solidFill>
              </a:rPr>
              <a:t>Summary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685800"/>
            <a:ext cx="9677400" cy="2816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marL="189061" indent="-283590">
              <a:lnSpc>
                <a:spcPct val="14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Interesting measurements:    --  low-</a:t>
            </a:r>
            <a:r>
              <a:rPr lang="en-US" altLang="en-US" sz="2600" b="0" dirty="0" err="1">
                <a:solidFill>
                  <a:srgbClr val="000099"/>
                </a:solidFill>
              </a:rPr>
              <a:t>p</a:t>
            </a:r>
            <a:r>
              <a:rPr lang="en-US" altLang="en-US" sz="2600" b="0" baseline="-25000" dirty="0" err="1">
                <a:solidFill>
                  <a:srgbClr val="000099"/>
                </a:solidFill>
              </a:rPr>
              <a:t>T</a:t>
            </a:r>
            <a:r>
              <a:rPr lang="en-US" altLang="en-US" sz="2600" b="0" dirty="0">
                <a:solidFill>
                  <a:srgbClr val="000099"/>
                </a:solidFill>
              </a:rPr>
              <a:t> D</a:t>
            </a:r>
            <a:r>
              <a:rPr lang="en-US" altLang="en-US" sz="2600" b="0" baseline="30000" dirty="0">
                <a:solidFill>
                  <a:srgbClr val="000099"/>
                </a:solidFill>
              </a:rPr>
              <a:t>0</a:t>
            </a:r>
            <a:r>
              <a:rPr lang="en-US" altLang="en-US" sz="2600" b="0" dirty="0">
                <a:solidFill>
                  <a:srgbClr val="000099"/>
                </a:solidFill>
              </a:rPr>
              <a:t> v</a:t>
            </a:r>
            <a:r>
              <a:rPr lang="en-US" altLang="en-US" sz="2600" b="0" baseline="-25000" dirty="0">
                <a:solidFill>
                  <a:srgbClr val="000099"/>
                </a:solidFill>
              </a:rPr>
              <a:t>2</a:t>
            </a:r>
            <a:r>
              <a:rPr lang="en-US" altLang="en-US" sz="2600" b="0" dirty="0">
                <a:solidFill>
                  <a:srgbClr val="000099"/>
                </a:solidFill>
              </a:rPr>
              <a:t> in </a:t>
            </a:r>
            <a:r>
              <a:rPr lang="en-US" altLang="en-US" sz="2600" b="0" dirty="0" err="1">
                <a:solidFill>
                  <a:srgbClr val="000099"/>
                </a:solidFill>
              </a:rPr>
              <a:t>pA</a:t>
            </a:r>
            <a:endParaRPr lang="en-US" altLang="en-US" sz="2600" b="0" dirty="0">
              <a:solidFill>
                <a:srgbClr val="000099"/>
              </a:solidFill>
            </a:endParaRPr>
          </a:p>
          <a:p>
            <a:pPr>
              <a:lnSpc>
                <a:spcPct val="14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                                                 --  </a:t>
            </a:r>
            <a:r>
              <a:rPr lang="el-GR" altLang="en-US" sz="2600" b="0" dirty="0">
                <a:solidFill>
                  <a:srgbClr val="000099"/>
                </a:solidFill>
              </a:rPr>
              <a:t>ϒ</a:t>
            </a:r>
            <a:r>
              <a:rPr lang="en-US" altLang="en-US" sz="2600" b="0" dirty="0">
                <a:solidFill>
                  <a:srgbClr val="000099"/>
                </a:solidFill>
              </a:rPr>
              <a:t> v</a:t>
            </a:r>
            <a:r>
              <a:rPr lang="en-US" altLang="en-US" sz="2600" b="0" baseline="-25000" dirty="0">
                <a:solidFill>
                  <a:srgbClr val="000099"/>
                </a:solidFill>
              </a:rPr>
              <a:t>2</a:t>
            </a:r>
            <a:r>
              <a:rPr lang="en-US" altLang="en-US" sz="2600" b="0" dirty="0">
                <a:solidFill>
                  <a:srgbClr val="000099"/>
                </a:solidFill>
              </a:rPr>
              <a:t> in </a:t>
            </a:r>
            <a:r>
              <a:rPr lang="en-US" altLang="en-US" sz="2600" b="0" dirty="0" err="1">
                <a:solidFill>
                  <a:srgbClr val="000099"/>
                </a:solidFill>
              </a:rPr>
              <a:t>pA</a:t>
            </a:r>
            <a:endParaRPr lang="en-US" altLang="en-US" sz="2600" b="0" dirty="0">
              <a:solidFill>
                <a:srgbClr val="000099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                                                 --  HF baryon resonances</a:t>
            </a:r>
          </a:p>
          <a:p>
            <a:pPr marL="274320" indent="-274320">
              <a:lnSpc>
                <a:spcPct val="2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Desirable theory:  -- HQ transport in kinetic bulk medium in </a:t>
            </a:r>
            <a:r>
              <a:rPr lang="en-US" altLang="en-US" sz="2600" b="0" dirty="0" err="1">
                <a:solidFill>
                  <a:srgbClr val="000099"/>
                </a:solidFill>
              </a:rPr>
              <a:t>pA</a:t>
            </a:r>
            <a:r>
              <a:rPr lang="en-US" altLang="en-US" sz="2600" b="0" dirty="0">
                <a:solidFill>
                  <a:srgbClr val="000099"/>
                </a:solidFill>
              </a:rPr>
              <a:t>   </a:t>
            </a:r>
          </a:p>
          <a:p>
            <a:pPr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                                 -- reduce spread in </a:t>
            </a:r>
            <a:r>
              <a:rPr lang="en-US" altLang="en-US" sz="2600" b="0" dirty="0" err="1">
                <a:solidFill>
                  <a:srgbClr val="000099"/>
                </a:solidFill>
              </a:rPr>
              <a:t>hadronization</a:t>
            </a:r>
            <a:r>
              <a:rPr lang="en-US" altLang="en-US" sz="2600" b="0" dirty="0">
                <a:solidFill>
                  <a:srgbClr val="000099"/>
                </a:solidFill>
              </a:rPr>
              <a:t> models in AA</a:t>
            </a:r>
          </a:p>
        </p:txBody>
      </p:sp>
    </p:spTree>
  </p:cSld>
  <p:clrMapOvr>
    <a:masterClrMapping/>
  </p:clrMapOvr>
  <p:transition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2000"/>
          </a:xfrm>
        </p:spPr>
        <p:txBody>
          <a:bodyPr/>
          <a:lstStyle/>
          <a:p>
            <a:r>
              <a:rPr lang="en-US" altLang="en-US" sz="3500" dirty="0">
                <a:solidFill>
                  <a:schemeClr val="bg2"/>
                </a:solidFill>
              </a:rPr>
              <a:t>The </a:t>
            </a:r>
            <a:r>
              <a:rPr lang="en-US" altLang="en-US" sz="3500" dirty="0" err="1">
                <a:solidFill>
                  <a:schemeClr val="bg2"/>
                </a:solidFill>
              </a:rPr>
              <a:t>pA</a:t>
            </a:r>
            <a:r>
              <a:rPr lang="en-US" altLang="en-US" sz="3500" dirty="0">
                <a:solidFill>
                  <a:schemeClr val="bg2"/>
                </a:solidFill>
              </a:rPr>
              <a:t> Puzzle: HF Version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965448"/>
            <a:ext cx="4495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Precise (low-) </a:t>
            </a:r>
            <a:r>
              <a:rPr lang="en-US" sz="2400" b="1" dirty="0" err="1">
                <a:solidFill>
                  <a:srgbClr val="990099"/>
                </a:solidFill>
                <a:latin typeface="+mn-lt"/>
              </a:rPr>
              <a:t>p</a:t>
            </a:r>
            <a:r>
              <a:rPr lang="en-US" sz="2400" b="1" baseline="-25000" dirty="0" err="1">
                <a:solidFill>
                  <a:srgbClr val="990099"/>
                </a:solidFill>
                <a:latin typeface="+mn-lt"/>
              </a:rPr>
              <a:t>T</a:t>
            </a:r>
            <a:r>
              <a:rPr lang="en-US" sz="2400" dirty="0">
                <a:solidFill>
                  <a:srgbClr val="0000CC"/>
                </a:solidFill>
                <a:latin typeface="+mn-lt"/>
              </a:rPr>
              <a:t> shape 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comparisons potentially useful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385565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387" y="752475"/>
            <a:ext cx="3333750" cy="3223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92" y="3382790"/>
            <a:ext cx="4070308" cy="263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172074" y="4450140"/>
            <a:ext cx="47101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Re-evaluation of HF transport 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results in kinetic (rather than hydro)   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bulk medium warranted, including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“escape” effects</a:t>
            </a:r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685800"/>
          </a:xfrm>
        </p:spPr>
        <p:txBody>
          <a:bodyPr/>
          <a:lstStyle/>
          <a:p>
            <a:r>
              <a:rPr lang="en-US" altLang="en-US" sz="3500" dirty="0">
                <a:solidFill>
                  <a:schemeClr val="bg2"/>
                </a:solidFill>
              </a:rPr>
              <a:t>Bottom(onium) vs. Charm(onium) Sector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3620869"/>
            <a:ext cx="4659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~0 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dirty="0">
                <a:solidFill>
                  <a:srgbClr val="FF0000"/>
                </a:solidFill>
                <a:latin typeface="Times New Roman"/>
              </a:rPr>
              <a:t>bottom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, 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&gt;0 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for charm</a:t>
            </a:r>
            <a:endParaRPr lang="en-US" sz="2400" b="1" dirty="0">
              <a:solidFill>
                <a:schemeClr val="bg2"/>
              </a:solidFill>
              <a:latin typeface="Times New Roma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8" y="1044102"/>
            <a:ext cx="3884571" cy="2794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027167"/>
            <a:ext cx="3695700" cy="2701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533400"/>
            <a:ext cx="3733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           </a:t>
            </a:r>
            <a:r>
              <a:rPr lang="en-US" sz="2400" b="1" dirty="0">
                <a:solidFill>
                  <a:srgbClr val="000099"/>
                </a:solidFill>
                <a:latin typeface="Times New Roman"/>
              </a:rPr>
              <a:t>HF Muons in </a:t>
            </a:r>
            <a:r>
              <a:rPr lang="en-US" sz="2400" dirty="0">
                <a:solidFill>
                  <a:srgbClr val="000099"/>
                </a:solidFill>
                <a:latin typeface="Times New Roman"/>
              </a:rPr>
              <a:t> </a:t>
            </a:r>
            <a:r>
              <a:rPr lang="en-US" sz="2400" b="1" dirty="0">
                <a:solidFill>
                  <a:schemeClr val="bg2"/>
                </a:solidFill>
                <a:latin typeface="Times New Roman"/>
              </a:rPr>
              <a:t>pp</a:t>
            </a:r>
            <a:endParaRPr lang="en-US" sz="2400" b="1" dirty="0">
              <a:solidFill>
                <a:srgbClr val="000099"/>
              </a:solidFill>
              <a:latin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912" y="564713"/>
            <a:ext cx="3900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dirty="0">
                <a:solidFill>
                  <a:srgbClr val="000099"/>
                </a:solidFill>
                <a:latin typeface="Times New Roman"/>
              </a:rPr>
              <a:t>            </a:t>
            </a:r>
            <a:r>
              <a:rPr lang="en-US" sz="2400" b="1" dirty="0" err="1">
                <a:solidFill>
                  <a:srgbClr val="000099"/>
                </a:solidFill>
                <a:latin typeface="Times New Roman"/>
              </a:rPr>
              <a:t>Quarkonia</a:t>
            </a:r>
            <a:r>
              <a:rPr lang="en-US" sz="2400" b="1" dirty="0">
                <a:solidFill>
                  <a:srgbClr val="000099"/>
                </a:solidFill>
                <a:latin typeface="Times New Roman"/>
              </a:rPr>
              <a:t> in </a:t>
            </a:r>
            <a:r>
              <a:rPr lang="en-US" sz="2400" b="1" dirty="0">
                <a:solidFill>
                  <a:schemeClr val="bg2"/>
                </a:solidFill>
                <a:latin typeface="Times New Roman"/>
              </a:rPr>
              <a:t>AA</a:t>
            </a:r>
            <a:endParaRPr lang="en-US" sz="2400" b="1" dirty="0">
              <a:solidFill>
                <a:srgbClr val="000099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3581400"/>
            <a:ext cx="41258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~0 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b="1" dirty="0">
                <a:solidFill>
                  <a:srgbClr val="FF0000"/>
                </a:solidFill>
                <a:latin typeface="Times New Roman"/>
              </a:rPr>
              <a:t>ϒ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, 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&gt;0 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b="1" dirty="0">
                <a:solidFill>
                  <a:srgbClr val="0000CC"/>
                </a:solidFill>
                <a:latin typeface="Times New Roman"/>
              </a:rPr>
              <a:t>J/</a:t>
            </a:r>
            <a:r>
              <a:rPr lang="en-US" sz="2400" b="1" dirty="0">
                <a:solidFill>
                  <a:srgbClr val="0000CC"/>
                </a:solidFill>
              </a:rPr>
              <a:t>y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4319577"/>
            <a:ext cx="3152775" cy="253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682414" y="4402446"/>
            <a:ext cx="422358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000099"/>
                </a:solidFill>
                <a:latin typeface="Times New Roman"/>
              </a:rPr>
              <a:t>CGC Prediction for </a:t>
            </a:r>
            <a:r>
              <a:rPr lang="en-US" sz="2400" b="1" dirty="0" err="1">
                <a:solidFill>
                  <a:schemeClr val="bg2"/>
                </a:solidFill>
                <a:latin typeface="Times New Roman"/>
              </a:rPr>
              <a:t>pA</a:t>
            </a:r>
            <a:r>
              <a:rPr lang="en-US" sz="2400" b="1" dirty="0">
                <a:solidFill>
                  <a:schemeClr val="bg2"/>
                </a:solidFill>
                <a:latin typeface="Times New Roman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Large </a:t>
            </a:r>
            <a:r>
              <a:rPr lang="en-US" sz="2400" b="1" dirty="0">
                <a:solidFill>
                  <a:schemeClr val="bg2"/>
                </a:solidFill>
                <a:latin typeface="Times New Roman"/>
              </a:rPr>
              <a:t>J/</a:t>
            </a:r>
            <a:r>
              <a:rPr lang="en-US" sz="2400" b="1" dirty="0">
                <a:solidFill>
                  <a:schemeClr val="bg2"/>
                </a:solidFill>
              </a:rPr>
              <a:t>y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and </a:t>
            </a:r>
            <a:r>
              <a:rPr lang="el-GR" sz="2400" b="1" dirty="0">
                <a:solidFill>
                  <a:schemeClr val="bg2"/>
                </a:solidFill>
                <a:latin typeface="Times New Roman"/>
              </a:rPr>
              <a:t>ϒ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from initial-state effects</a:t>
            </a:r>
          </a:p>
          <a:p>
            <a:pPr>
              <a:lnSpc>
                <a:spcPct val="200000"/>
              </a:lnSpc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b="1" dirty="0">
                <a:solidFill>
                  <a:srgbClr val="990099"/>
                </a:solidFill>
                <a:latin typeface="Times New Roman"/>
                <a:sym typeface="Symbol"/>
              </a:rPr>
              <a:t></a:t>
            </a:r>
            <a:r>
              <a:rPr lang="en-US" sz="2400" dirty="0">
                <a:solidFill>
                  <a:srgbClr val="0000CC"/>
                </a:solidFill>
                <a:latin typeface="Times New Roman"/>
                <a:sym typeface="Symbol"/>
              </a:rPr>
              <a:t> discriminatory measurement!</a:t>
            </a:r>
            <a:endParaRPr lang="en-US" sz="2400" dirty="0">
              <a:solidFill>
                <a:srgbClr val="0000CC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685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500" dirty="0">
                <a:solidFill>
                  <a:schemeClr val="bg2"/>
                </a:solidFill>
              </a:rPr>
              <a:t>Heavy-Flavor Hadro-Chemistry: pp + </a:t>
            </a:r>
            <a:r>
              <a:rPr lang="en-US" altLang="en-US" sz="3500" dirty="0" err="1">
                <a:solidFill>
                  <a:schemeClr val="bg2"/>
                </a:solidFill>
              </a:rPr>
              <a:t>pA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5486400"/>
            <a:ext cx="76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Compelling measurement of  excited states: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  test </a:t>
            </a:r>
            <a:r>
              <a:rPr lang="en-US" sz="2400" dirty="0" err="1">
                <a:solidFill>
                  <a:srgbClr val="0000CC"/>
                </a:solidFill>
                <a:latin typeface="Times New Roman"/>
              </a:rPr>
              <a:t>hadronization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models + </a:t>
            </a:r>
            <a:r>
              <a:rPr lang="en-US" sz="2400" dirty="0" err="1">
                <a:solidFill>
                  <a:srgbClr val="0000CC"/>
                </a:solidFill>
                <a:latin typeface="Times New Roman"/>
              </a:rPr>
              <a:t>feeddown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systematics;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  including multiplicity dependence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410827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00200"/>
            <a:ext cx="3338942" cy="226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533400"/>
            <a:ext cx="9067800" cy="108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5pPr>
            <a:lvl6pPr marL="472651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6pPr>
            <a:lvl7pPr marL="945302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7pPr>
            <a:lvl8pPr marL="1417953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8pPr>
            <a:lvl9pPr marL="1890604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9pPr>
          </a:lstStyle>
          <a:p>
            <a:pPr marL="274320" indent="-27432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500" b="0" u="none" kern="0" dirty="0">
                <a:solidFill>
                  <a:srgbClr val="0000CC"/>
                </a:solidFill>
              </a:rPr>
              <a:t>Direct probe of </a:t>
            </a:r>
            <a:r>
              <a:rPr lang="en-US" altLang="en-US" sz="2500" b="0" u="none" kern="0" dirty="0" err="1">
                <a:solidFill>
                  <a:srgbClr val="0000CC"/>
                </a:solidFill>
              </a:rPr>
              <a:t>hadronization</a:t>
            </a:r>
            <a:endParaRPr lang="en-US" altLang="en-US" sz="2500" b="0" u="none" kern="0" dirty="0">
              <a:solidFill>
                <a:srgbClr val="0000CC"/>
              </a:solidFill>
            </a:endParaRPr>
          </a:p>
          <a:p>
            <a:pPr marL="274320" indent="-27432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500" b="0" u="none" kern="0" dirty="0">
                <a:solidFill>
                  <a:srgbClr val="0000CC"/>
                </a:solidFill>
              </a:rPr>
              <a:t>Rich for baryons in hadronic collisions (+ different from </a:t>
            </a:r>
            <a:r>
              <a:rPr lang="en-US" altLang="en-US" sz="2500" u="none" kern="0" dirty="0" err="1">
                <a:solidFill>
                  <a:schemeClr val="bg2"/>
                </a:solidFill>
              </a:rPr>
              <a:t>ee</a:t>
            </a:r>
            <a:r>
              <a:rPr lang="en-US" altLang="en-US" sz="2500" b="0" u="none" kern="0" dirty="0" err="1">
                <a:solidFill>
                  <a:srgbClr val="0000CC"/>
                </a:solidFill>
              </a:rPr>
              <a:t>,</a:t>
            </a:r>
            <a:r>
              <a:rPr lang="en-US" altLang="en-US" sz="2500" u="none" kern="0" dirty="0" err="1">
                <a:solidFill>
                  <a:schemeClr val="bg2"/>
                </a:solidFill>
              </a:rPr>
              <a:t>ep</a:t>
            </a:r>
            <a:r>
              <a:rPr lang="en-US" altLang="en-US" sz="2500" b="0" u="none" kern="0" dirty="0">
                <a:solidFill>
                  <a:srgbClr val="0000CC"/>
                </a:solidFill>
              </a:rPr>
              <a:t>)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50174"/>
            <a:ext cx="2940148" cy="2679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2000"/>
          </a:xfrm>
        </p:spPr>
        <p:txBody>
          <a:bodyPr/>
          <a:lstStyle/>
          <a:p>
            <a:r>
              <a:rPr lang="en-US" altLang="en-US" sz="3500" dirty="0">
                <a:solidFill>
                  <a:schemeClr val="bg2"/>
                </a:solidFill>
              </a:rPr>
              <a:t>Hadro-Chemistry in AA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334000"/>
            <a:ext cx="982980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500" dirty="0">
                <a:solidFill>
                  <a:srgbClr val="0000CC"/>
                </a:solidFill>
                <a:latin typeface="Times New Roman"/>
              </a:rPr>
              <a:t>Need to better scrutinize + benchmark </a:t>
            </a:r>
          </a:p>
          <a:p>
            <a:pPr>
              <a:defRPr/>
            </a:pPr>
            <a:r>
              <a:rPr lang="en-US" sz="2500" dirty="0">
                <a:solidFill>
                  <a:srgbClr val="0000CC"/>
                </a:solidFill>
                <a:latin typeface="Times New Roman"/>
              </a:rPr>
              <a:t> string/fragmentation/coalescence/recombination/stat-</a:t>
            </a:r>
            <a:r>
              <a:rPr lang="en-US" sz="2500" dirty="0" err="1">
                <a:solidFill>
                  <a:srgbClr val="0000CC"/>
                </a:solidFill>
                <a:latin typeface="Times New Roman"/>
              </a:rPr>
              <a:t>hadronization</a:t>
            </a:r>
            <a:r>
              <a:rPr lang="en-US" sz="2500" dirty="0">
                <a:solidFill>
                  <a:srgbClr val="0000CC"/>
                </a:solidFill>
                <a:latin typeface="Times New Roman"/>
              </a:rPr>
              <a:t> models</a:t>
            </a:r>
          </a:p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500" dirty="0">
                <a:solidFill>
                  <a:srgbClr val="0000CC"/>
                </a:solidFill>
                <a:latin typeface="Times New Roman"/>
              </a:rPr>
              <a:t> Differences in RHIC and LHC data?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38" y="1295400"/>
            <a:ext cx="3913362" cy="360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95400"/>
            <a:ext cx="4876800" cy="372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381001"/>
            <a:ext cx="9934575" cy="1371599"/>
          </a:xfrm>
        </p:spPr>
        <p:txBody>
          <a:bodyPr/>
          <a:lstStyle/>
          <a:p>
            <a:pPr>
              <a:lnSpc>
                <a:spcPts val="6203"/>
              </a:lnSpc>
              <a:spcBef>
                <a:spcPts val="1240"/>
              </a:spcBef>
              <a:spcAft>
                <a:spcPts val="621"/>
              </a:spcAft>
            </a:pPr>
            <a:r>
              <a:rPr lang="en-US" altLang="en-US" sz="3900" dirty="0">
                <a:solidFill>
                  <a:schemeClr val="bg2"/>
                </a:solidFill>
              </a:rPr>
              <a:t>Heavy Flavor in Nuclear Collisions</a:t>
            </a:r>
            <a:br>
              <a:rPr lang="en-US" altLang="en-US" sz="3900" dirty="0">
                <a:solidFill>
                  <a:schemeClr val="bg2"/>
                </a:solidFill>
              </a:rPr>
            </a:br>
            <a:endParaRPr lang="en-US" altLang="en-US" sz="3900" dirty="0">
              <a:solidFill>
                <a:srgbClr val="C00000"/>
              </a:solidFill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2" y="2354782"/>
            <a:ext cx="9934575" cy="3284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>
                <a:solidFill>
                  <a:srgbClr val="008000"/>
                </a:solidFill>
              </a:rPr>
              <a:t>   Anton </a:t>
            </a:r>
            <a:r>
              <a:rPr lang="en-US" altLang="he-IL" dirty="0" err="1">
                <a:solidFill>
                  <a:srgbClr val="008000"/>
                </a:solidFill>
              </a:rPr>
              <a:t>Andronic</a:t>
            </a:r>
            <a:r>
              <a:rPr lang="en-US" altLang="he-IL" dirty="0">
                <a:solidFill>
                  <a:srgbClr val="008000"/>
                </a:solidFill>
              </a:rPr>
              <a:t> (</a:t>
            </a:r>
            <a:r>
              <a:rPr lang="en-US" altLang="he-IL" dirty="0" err="1">
                <a:solidFill>
                  <a:srgbClr val="008000"/>
                </a:solidFill>
              </a:rPr>
              <a:t>M</a:t>
            </a:r>
            <a:r>
              <a:rPr lang="en-US" altLang="he-IL" dirty="0" err="1">
                <a:solidFill>
                  <a:srgbClr val="008000"/>
                </a:solidFill>
                <a:latin typeface="Times New Roman"/>
                <a:cs typeface="Times New Roman"/>
              </a:rPr>
              <a:t>ünster</a:t>
            </a:r>
            <a:r>
              <a:rPr lang="en-US" altLang="he-IL" dirty="0">
                <a:solidFill>
                  <a:srgbClr val="008000"/>
                </a:solidFill>
                <a:latin typeface="Times New Roman"/>
                <a:cs typeface="Times New Roman"/>
              </a:rPr>
              <a:t>), Hendrik van </a:t>
            </a:r>
            <a:r>
              <a:rPr lang="en-US" altLang="he-IL" dirty="0" err="1">
                <a:solidFill>
                  <a:srgbClr val="008000"/>
                </a:solidFill>
                <a:latin typeface="Times New Roman"/>
                <a:cs typeface="Times New Roman"/>
              </a:rPr>
              <a:t>Hees</a:t>
            </a:r>
            <a:r>
              <a:rPr lang="en-US" altLang="he-IL" dirty="0">
                <a:solidFill>
                  <a:srgbClr val="008000"/>
                </a:solidFill>
                <a:latin typeface="Times New Roman"/>
                <a:cs typeface="Times New Roman"/>
              </a:rPr>
              <a:t> (Frankfurt),</a:t>
            </a:r>
          </a:p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>
                <a:solidFill>
                  <a:srgbClr val="008000"/>
                </a:solidFill>
                <a:latin typeface="Times New Roman"/>
                <a:cs typeface="Times New Roman"/>
              </a:rPr>
              <a:t>Andrea Rossi  (</a:t>
            </a:r>
            <a:r>
              <a:rPr lang="en-US" altLang="he-IL" dirty="0" err="1">
                <a:solidFill>
                  <a:srgbClr val="008000"/>
                </a:solidFill>
                <a:latin typeface="Times New Roman"/>
                <a:cs typeface="Times New Roman"/>
              </a:rPr>
              <a:t>Padova</a:t>
            </a:r>
            <a:r>
              <a:rPr lang="en-US" altLang="he-IL" dirty="0">
                <a:solidFill>
                  <a:srgbClr val="008000"/>
                </a:solidFill>
                <a:latin typeface="Times New Roman"/>
                <a:cs typeface="Times New Roman"/>
              </a:rPr>
              <a:t>), David </a:t>
            </a:r>
            <a:r>
              <a:rPr lang="en-US" altLang="he-IL" dirty="0" err="1">
                <a:solidFill>
                  <a:srgbClr val="008000"/>
                </a:solidFill>
                <a:latin typeface="Times New Roman"/>
                <a:cs typeface="Times New Roman"/>
              </a:rPr>
              <a:t>Silvermyr</a:t>
            </a:r>
            <a:r>
              <a:rPr lang="en-US" altLang="he-IL" dirty="0">
                <a:solidFill>
                  <a:srgbClr val="008000"/>
                </a:solidFill>
                <a:latin typeface="Times New Roman"/>
                <a:cs typeface="Times New Roman"/>
              </a:rPr>
              <a:t> (Lund),</a:t>
            </a:r>
          </a:p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>
                <a:solidFill>
                  <a:srgbClr val="008000"/>
                </a:solidFill>
              </a:rPr>
              <a:t>Ralf Rapp (College Station)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dirty="0">
                <a:solidFill>
                  <a:srgbClr val="008000"/>
                </a:solidFill>
              </a:rPr>
              <a:t>   </a:t>
            </a:r>
            <a:r>
              <a:rPr lang="en-US" altLang="he-IL" sz="2700" dirty="0">
                <a:solidFill>
                  <a:srgbClr val="003399"/>
                </a:solidFill>
              </a:rPr>
              <a:t> </a:t>
            </a:r>
          </a:p>
          <a:p>
            <a:pPr algn="ctr">
              <a:spcBef>
                <a:spcPts val="621"/>
              </a:spcBef>
              <a:buClrTx/>
              <a:buSzTx/>
              <a:buNone/>
            </a:pPr>
            <a:r>
              <a:rPr lang="en-US" altLang="he-IL" sz="2700" dirty="0">
                <a:solidFill>
                  <a:srgbClr val="003399"/>
                </a:solidFill>
              </a:rPr>
              <a:t>Third International </a:t>
            </a:r>
            <a:r>
              <a:rPr lang="el-GR" altLang="he-IL" sz="2700" dirty="0">
                <a:solidFill>
                  <a:srgbClr val="003399"/>
                </a:solidFill>
                <a:latin typeface="Times New Roman"/>
                <a:cs typeface="Times New Roman"/>
              </a:rPr>
              <a:t>ϸ</a:t>
            </a:r>
            <a:r>
              <a:rPr lang="en-US" altLang="he-IL" sz="2700" dirty="0" err="1">
                <a:solidFill>
                  <a:srgbClr val="003399"/>
                </a:solidFill>
                <a:latin typeface="Times New Roman"/>
                <a:cs typeface="Times New Roman"/>
              </a:rPr>
              <a:t>ing</a:t>
            </a:r>
            <a:r>
              <a:rPr lang="en-US" altLang="he-IL" sz="2700" dirty="0">
                <a:solidFill>
                  <a:srgbClr val="003399"/>
                </a:solidFill>
                <a:latin typeface="Times New Roman"/>
                <a:cs typeface="Times New Roman"/>
              </a:rPr>
              <a:t> on QCD Challenges from </a:t>
            </a:r>
            <a:r>
              <a:rPr lang="en-US" altLang="he-IL" sz="2700" dirty="0">
                <a:solidFill>
                  <a:schemeClr val="bg2"/>
                </a:solidFill>
                <a:latin typeface="Times New Roman"/>
                <a:cs typeface="Times New Roman"/>
              </a:rPr>
              <a:t>pp</a:t>
            </a:r>
            <a:r>
              <a:rPr lang="en-US" altLang="he-IL" sz="2700" dirty="0">
                <a:solidFill>
                  <a:srgbClr val="003399"/>
                </a:solidFill>
                <a:latin typeface="Times New Roman"/>
                <a:cs typeface="Times New Roman"/>
              </a:rPr>
              <a:t> to </a:t>
            </a:r>
            <a:r>
              <a:rPr lang="en-US" altLang="he-IL" sz="2700" dirty="0">
                <a:solidFill>
                  <a:schemeClr val="bg2"/>
                </a:solidFill>
                <a:latin typeface="Times New Roman"/>
                <a:cs typeface="Times New Roman"/>
              </a:rPr>
              <a:t>AA</a:t>
            </a:r>
            <a:endParaRPr lang="en-US" altLang="he-IL" sz="2700" dirty="0">
              <a:solidFill>
                <a:schemeClr val="bg2"/>
              </a:solidFill>
            </a:endParaRPr>
          </a:p>
          <a:p>
            <a:pPr algn="ctr">
              <a:spcBef>
                <a:spcPts val="621"/>
              </a:spcBef>
              <a:buClrTx/>
              <a:buSzTx/>
              <a:buNone/>
            </a:pPr>
            <a:r>
              <a:rPr lang="en-US" altLang="he-IL" sz="2700" dirty="0">
                <a:solidFill>
                  <a:srgbClr val="003399"/>
                </a:solidFill>
              </a:rPr>
              <a:t>Lund University (Sweden), Aug 19-23 , 2019</a:t>
            </a:r>
            <a:endParaRPr lang="en-US" altLang="he-IL" sz="27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Default Design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lnDef>
  </a:objectDefaults>
  <a:extraClrSchemeLst>
    <a:extraClrScheme>
      <a:clrScheme name="Default Desig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78235</TotalTime>
  <Words>268</Words>
  <Application>Microsoft Macintosh PowerPoint</Application>
  <PresentationFormat>A4 Paper (210x297 mm)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Monotype Sorts</vt:lpstr>
      <vt:lpstr>Symbol</vt:lpstr>
      <vt:lpstr>Times New Roman</vt:lpstr>
      <vt:lpstr>Default Design</vt:lpstr>
      <vt:lpstr>PowerPoint Presentation</vt:lpstr>
      <vt:lpstr>The pA Puzzle: HF Version</vt:lpstr>
      <vt:lpstr>Bottom(onium) vs. Charm(onium) Sector</vt:lpstr>
      <vt:lpstr>Heavy-Flavor Hadro-Chemistry: pp + pA</vt:lpstr>
      <vt:lpstr>Hadro-Chemistry in AA</vt:lpstr>
      <vt:lpstr>Heavy Flavor in Nuclear Collisions </vt:lpstr>
    </vt:vector>
  </TitlesOfParts>
  <Company>Texas A&amp;M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Heavy Flavor in QGP</dc:title>
  <dc:creator>Ralf Rapp</dc:creator>
  <cp:lastModifiedBy>Microsoft Office User</cp:lastModifiedBy>
  <cp:revision>2636</cp:revision>
  <cp:lastPrinted>2001-01-30T21:49:47Z</cp:lastPrinted>
  <dcterms:created xsi:type="dcterms:W3CDTF">2000-03-06T13:42:14Z</dcterms:created>
  <dcterms:modified xsi:type="dcterms:W3CDTF">2019-09-18T07:25:17Z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Documents\Talks-powerpoint</vt:lpwstr>
  </property>
</Properties>
</file>