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63" r:id="rId4"/>
    <p:sldId id="264" r:id="rId5"/>
    <p:sldId id="265" r:id="rId6"/>
    <p:sldId id="262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3F103-BC34-4FE4-A40E-EDDEECFDA5D0}" type="datetimeFigureOut">
              <a:rPr lang="en-US" smtClean="0"/>
              <a:pPr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6416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633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091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92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035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91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835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70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1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6E86A4C-8E40-4F87-A4F0-01A0687C5742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871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1914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5/28/2020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7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domb@ldk.lu.s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180320" cy="3566160"/>
          </a:xfrm>
        </p:spPr>
        <p:txBody>
          <a:bodyPr>
            <a:normAutofit/>
          </a:bodyPr>
          <a:lstStyle/>
          <a:p>
            <a:r>
              <a:rPr lang="sv-SE" sz="5400" dirty="0"/>
              <a:t>Mental </a:t>
            </a:r>
            <a:r>
              <a:rPr lang="sv-SE" sz="5400" dirty="0" err="1"/>
              <a:t>health</a:t>
            </a:r>
            <a:r>
              <a:rPr lang="sv-SE" sz="5400" dirty="0"/>
              <a:t> and </a:t>
            </a:r>
            <a:r>
              <a:rPr lang="sv-SE" sz="5400" dirty="0" err="1"/>
              <a:t>educational</a:t>
            </a:r>
            <a:r>
              <a:rPr lang="sv-SE" sz="5400" dirty="0"/>
              <a:t> </a:t>
            </a:r>
            <a:r>
              <a:rPr lang="sv-SE" sz="5400" dirty="0" err="1"/>
              <a:t>rights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4716456" cy="861420"/>
          </a:xfrm>
        </p:spPr>
        <p:txBody>
          <a:bodyPr>
            <a:normAutofit/>
          </a:bodyPr>
          <a:lstStyle/>
          <a:p>
            <a:r>
              <a:rPr lang="en-US" sz="2000" dirty="0"/>
              <a:t>Doctoral student Ombudsman</a:t>
            </a: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48C0684-EAE2-443E-8CA2-B96BFA5B5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The </a:t>
            </a:r>
            <a:r>
              <a:rPr lang="sv-SE" dirty="0" err="1"/>
              <a:t>DOMB’s</a:t>
            </a:r>
            <a:r>
              <a:rPr lang="sv-SE" dirty="0"/>
              <a:t> </a:t>
            </a:r>
            <a:r>
              <a:rPr lang="sv-SE" dirty="0" err="1"/>
              <a:t>role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46B0E33-61DB-461F-A727-857EB9A9C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92968"/>
            <a:ext cx="10234941" cy="4138863"/>
          </a:xfrm>
        </p:spPr>
        <p:txBody>
          <a:bodyPr>
            <a:normAutofit fontScale="85000" lnSpcReduction="20000"/>
          </a:bodyPr>
          <a:lstStyle/>
          <a:p>
            <a:r>
              <a:rPr lang="sv-SE" sz="2400" dirty="0" err="1"/>
              <a:t>Hired</a:t>
            </a:r>
            <a:r>
              <a:rPr lang="sv-SE" sz="2400" dirty="0"/>
              <a:t> by </a:t>
            </a:r>
            <a:r>
              <a:rPr lang="sv-SE" sz="2400" dirty="0" err="1"/>
              <a:t>Lund’s</a:t>
            </a:r>
            <a:r>
              <a:rPr lang="sv-SE" sz="2400" dirty="0"/>
              <a:t> </a:t>
            </a:r>
            <a:r>
              <a:rPr lang="sv-SE" sz="2400" dirty="0" err="1"/>
              <a:t>Doctoral</a:t>
            </a:r>
            <a:r>
              <a:rPr lang="sv-SE" sz="2400" dirty="0"/>
              <a:t> Student Union</a:t>
            </a:r>
          </a:p>
          <a:p>
            <a:r>
              <a:rPr lang="sv-SE" sz="2400" dirty="0"/>
              <a:t>Supports and </a:t>
            </a:r>
            <a:r>
              <a:rPr lang="sv-SE" sz="2400" dirty="0" err="1"/>
              <a:t>advises</a:t>
            </a:r>
            <a:r>
              <a:rPr lang="sv-SE" sz="2400" dirty="0"/>
              <a:t> PhD students </a:t>
            </a:r>
            <a:r>
              <a:rPr lang="sv-SE" sz="2400" dirty="0" err="1"/>
              <a:t>who</a:t>
            </a:r>
            <a:r>
              <a:rPr lang="sv-SE" sz="2400" dirty="0"/>
              <a:t>:</a:t>
            </a:r>
          </a:p>
          <a:p>
            <a:pPr lvl="1"/>
            <a:r>
              <a:rPr lang="sv-SE" sz="2200" dirty="0" err="1"/>
              <a:t>Have</a:t>
            </a:r>
            <a:r>
              <a:rPr lang="sv-SE" sz="2200" dirty="0"/>
              <a:t> </a:t>
            </a:r>
            <a:r>
              <a:rPr lang="sv-SE" sz="2200" dirty="0" err="1"/>
              <a:t>questions</a:t>
            </a:r>
            <a:r>
              <a:rPr lang="sv-SE" sz="2200" dirty="0"/>
              <a:t> </a:t>
            </a:r>
            <a:r>
              <a:rPr lang="sv-SE" sz="2200" dirty="0" err="1"/>
              <a:t>about</a:t>
            </a:r>
            <a:r>
              <a:rPr lang="sv-SE" sz="2200" dirty="0"/>
              <a:t> </a:t>
            </a:r>
            <a:r>
              <a:rPr lang="sv-SE" sz="2200" dirty="0" err="1"/>
              <a:t>rules</a:t>
            </a:r>
            <a:r>
              <a:rPr lang="sv-SE" sz="2200" dirty="0"/>
              <a:t> </a:t>
            </a:r>
            <a:r>
              <a:rPr lang="sv-SE" sz="2200" dirty="0" err="1"/>
              <a:t>related</a:t>
            </a:r>
            <a:r>
              <a:rPr lang="sv-SE" sz="2200" dirty="0"/>
              <a:t> to </a:t>
            </a:r>
            <a:r>
              <a:rPr lang="sv-SE" sz="2200" dirty="0" err="1"/>
              <a:t>third-cycle</a:t>
            </a:r>
            <a:r>
              <a:rPr lang="sv-SE" sz="2200" dirty="0"/>
              <a:t> </a:t>
            </a:r>
            <a:r>
              <a:rPr lang="sv-SE" sz="2200" dirty="0" err="1"/>
              <a:t>education</a:t>
            </a:r>
            <a:endParaRPr lang="sv-SE" sz="2200" dirty="0"/>
          </a:p>
          <a:p>
            <a:pPr lvl="1"/>
            <a:r>
              <a:rPr lang="sv-SE" sz="2200" dirty="0" err="1"/>
              <a:t>Feel</a:t>
            </a:r>
            <a:r>
              <a:rPr lang="sv-SE" sz="2200" dirty="0"/>
              <a:t> </a:t>
            </a:r>
            <a:r>
              <a:rPr lang="sv-SE" sz="2200" dirty="0" err="1"/>
              <a:t>that</a:t>
            </a:r>
            <a:r>
              <a:rPr lang="sv-SE" sz="2200" dirty="0"/>
              <a:t> </a:t>
            </a:r>
            <a:r>
              <a:rPr lang="sv-SE" sz="2200" dirty="0" err="1"/>
              <a:t>their</a:t>
            </a:r>
            <a:r>
              <a:rPr lang="sv-SE" sz="2200" dirty="0"/>
              <a:t> </a:t>
            </a:r>
            <a:r>
              <a:rPr lang="sv-SE" sz="2200" dirty="0" err="1"/>
              <a:t>education-related</a:t>
            </a:r>
            <a:r>
              <a:rPr lang="sv-SE" sz="2200" dirty="0"/>
              <a:t> </a:t>
            </a:r>
            <a:r>
              <a:rPr lang="sv-SE" sz="2200" dirty="0" err="1"/>
              <a:t>rights</a:t>
            </a:r>
            <a:r>
              <a:rPr lang="sv-SE" sz="2200" dirty="0"/>
              <a:t> </a:t>
            </a:r>
            <a:r>
              <a:rPr lang="sv-SE" sz="2200" dirty="0" err="1"/>
              <a:t>might</a:t>
            </a:r>
            <a:r>
              <a:rPr lang="sv-SE" sz="2200" dirty="0"/>
              <a:t> </a:t>
            </a:r>
            <a:r>
              <a:rPr lang="sv-SE" sz="2200" dirty="0" err="1"/>
              <a:t>have</a:t>
            </a:r>
            <a:r>
              <a:rPr lang="sv-SE" sz="2200" dirty="0"/>
              <a:t> </a:t>
            </a:r>
            <a:r>
              <a:rPr lang="sv-SE" sz="2200" dirty="0" err="1"/>
              <a:t>been</a:t>
            </a:r>
            <a:r>
              <a:rPr lang="sv-SE" sz="2200" dirty="0"/>
              <a:t> </a:t>
            </a:r>
            <a:r>
              <a:rPr lang="sv-SE" sz="2200" dirty="0" err="1"/>
              <a:t>violated</a:t>
            </a:r>
            <a:endParaRPr lang="sv-SE" sz="2200" dirty="0"/>
          </a:p>
          <a:p>
            <a:r>
              <a:rPr lang="sv-SE" sz="2400" dirty="0"/>
              <a:t>If a PhD student </a:t>
            </a:r>
            <a:r>
              <a:rPr lang="sv-SE" sz="2400" dirty="0" err="1"/>
              <a:t>wishes</a:t>
            </a:r>
            <a:r>
              <a:rPr lang="sv-SE" sz="2400" dirty="0"/>
              <a:t> I </a:t>
            </a:r>
            <a:r>
              <a:rPr lang="sv-SE" sz="2400" dirty="0" err="1"/>
              <a:t>can</a:t>
            </a:r>
            <a:r>
              <a:rPr lang="sv-SE" sz="2400" dirty="0"/>
              <a:t>:</a:t>
            </a:r>
          </a:p>
          <a:p>
            <a:pPr lvl="1"/>
            <a:r>
              <a:rPr lang="sv-SE" sz="2200" dirty="0" err="1"/>
              <a:t>Accompany</a:t>
            </a:r>
            <a:r>
              <a:rPr lang="sv-SE" sz="2200" dirty="0"/>
              <a:t> </a:t>
            </a:r>
            <a:r>
              <a:rPr lang="sv-SE" sz="2200" dirty="0" err="1"/>
              <a:t>them</a:t>
            </a:r>
            <a:r>
              <a:rPr lang="sv-SE" sz="2200" dirty="0"/>
              <a:t> to meetings </a:t>
            </a:r>
            <a:r>
              <a:rPr lang="sv-SE" sz="2200" dirty="0" err="1"/>
              <a:t>with</a:t>
            </a:r>
            <a:r>
              <a:rPr lang="sv-SE" sz="2200" dirty="0"/>
              <a:t> </a:t>
            </a:r>
            <a:r>
              <a:rPr lang="sv-SE" sz="2200" dirty="0" err="1"/>
              <a:t>university</a:t>
            </a:r>
            <a:r>
              <a:rPr lang="sv-SE" sz="2200" dirty="0"/>
              <a:t> </a:t>
            </a:r>
            <a:r>
              <a:rPr lang="sv-SE" sz="2200" dirty="0" err="1"/>
              <a:t>officials</a:t>
            </a:r>
            <a:endParaRPr lang="sv-SE" sz="2200" dirty="0"/>
          </a:p>
          <a:p>
            <a:pPr lvl="1"/>
            <a:r>
              <a:rPr lang="sv-SE" sz="2200" dirty="0" err="1"/>
              <a:t>Act</a:t>
            </a:r>
            <a:r>
              <a:rPr lang="sv-SE" sz="2200" dirty="0"/>
              <a:t> as a representative or </a:t>
            </a:r>
            <a:r>
              <a:rPr lang="sv-SE" sz="2200" dirty="0" err="1"/>
              <a:t>facilitator</a:t>
            </a:r>
            <a:endParaRPr lang="sv-SE" sz="2200" dirty="0"/>
          </a:p>
          <a:p>
            <a:pPr lvl="1"/>
            <a:r>
              <a:rPr lang="sv-SE" sz="2200" dirty="0" err="1"/>
              <a:t>Help</a:t>
            </a:r>
            <a:r>
              <a:rPr lang="sv-SE" sz="2200" dirty="0"/>
              <a:t> </a:t>
            </a:r>
            <a:r>
              <a:rPr lang="sv-SE" sz="2200" dirty="0" err="1"/>
              <a:t>them</a:t>
            </a:r>
            <a:r>
              <a:rPr lang="sv-SE" sz="2200" dirty="0"/>
              <a:t> </a:t>
            </a:r>
            <a:r>
              <a:rPr lang="sv-SE" sz="2200" dirty="0" err="1"/>
              <a:t>place</a:t>
            </a:r>
            <a:r>
              <a:rPr lang="sv-SE" sz="2200" dirty="0"/>
              <a:t> a formal </a:t>
            </a:r>
            <a:r>
              <a:rPr lang="sv-SE" sz="2200" dirty="0" err="1"/>
              <a:t>complaint</a:t>
            </a:r>
            <a:r>
              <a:rPr lang="sv-SE" sz="2200" dirty="0"/>
              <a:t> to the relevant </a:t>
            </a:r>
            <a:r>
              <a:rPr lang="sv-SE" sz="2200" dirty="0" err="1"/>
              <a:t>authorities</a:t>
            </a:r>
            <a:endParaRPr lang="sv-SE" sz="2200" dirty="0"/>
          </a:p>
          <a:p>
            <a:r>
              <a:rPr lang="sv-SE" sz="2400" dirty="0" err="1"/>
              <a:t>Duty</a:t>
            </a:r>
            <a:r>
              <a:rPr lang="sv-SE" sz="2400" dirty="0"/>
              <a:t> </a:t>
            </a:r>
            <a:r>
              <a:rPr lang="sv-SE" sz="2400" dirty="0" err="1"/>
              <a:t>of</a:t>
            </a:r>
            <a:r>
              <a:rPr lang="sv-SE" sz="2400" dirty="0"/>
              <a:t> </a:t>
            </a:r>
            <a:r>
              <a:rPr lang="sv-SE" sz="2400" dirty="0" err="1"/>
              <a:t>confidentiality</a:t>
            </a:r>
            <a:endParaRPr lang="sv-SE" sz="2400" dirty="0"/>
          </a:p>
          <a:p>
            <a:r>
              <a:rPr lang="sv-SE" sz="2400" dirty="0"/>
              <a:t>No </a:t>
            </a:r>
            <a:r>
              <a:rPr lang="sv-SE" sz="2400" dirty="0" err="1"/>
              <a:t>expertise</a:t>
            </a:r>
            <a:r>
              <a:rPr lang="sv-SE" sz="2400" dirty="0"/>
              <a:t> in mental </a:t>
            </a:r>
            <a:r>
              <a:rPr lang="sv-SE" sz="2400" dirty="0" err="1"/>
              <a:t>health</a:t>
            </a:r>
            <a:r>
              <a:rPr lang="sv-SE" sz="2400" dirty="0"/>
              <a:t> problems. I </a:t>
            </a:r>
            <a:r>
              <a:rPr lang="sv-SE" sz="2400" dirty="0" err="1"/>
              <a:t>refer</a:t>
            </a:r>
            <a:r>
              <a:rPr lang="sv-SE" sz="2400" dirty="0"/>
              <a:t> to: </a:t>
            </a:r>
          </a:p>
          <a:p>
            <a:pPr lvl="1"/>
            <a:r>
              <a:rPr lang="sv-SE" sz="2200" dirty="0"/>
              <a:t>The </a:t>
            </a:r>
            <a:r>
              <a:rPr lang="sv-SE" sz="2200" dirty="0" err="1"/>
              <a:t>Occupational</a:t>
            </a:r>
            <a:r>
              <a:rPr lang="sv-SE" sz="2200" dirty="0"/>
              <a:t> Health Services</a:t>
            </a:r>
          </a:p>
          <a:p>
            <a:pPr lvl="1"/>
            <a:r>
              <a:rPr lang="sv-SE" sz="2200" dirty="0"/>
              <a:t>The student </a:t>
            </a:r>
            <a:r>
              <a:rPr lang="sv-SE" sz="2200" dirty="0" err="1"/>
              <a:t>chaplains</a:t>
            </a:r>
            <a:endParaRPr lang="sv-SE" sz="2200" dirty="0"/>
          </a:p>
          <a:p>
            <a:pPr lvl="1"/>
            <a:r>
              <a:rPr lang="sv-SE" sz="2200" dirty="0"/>
              <a:t>Healthcare centers</a:t>
            </a:r>
          </a:p>
        </p:txBody>
      </p:sp>
    </p:spTree>
    <p:extLst>
      <p:ext uri="{BB962C8B-B14F-4D97-AF65-F5344CB8AC3E}">
        <p14:creationId xmlns:p14="http://schemas.microsoft.com/office/powerpoint/2010/main" val="2369094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6B330D-81FC-42A0-A299-C368F1A74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Mental </a:t>
            </a:r>
            <a:r>
              <a:rPr lang="sv-SE" dirty="0" err="1"/>
              <a:t>health</a:t>
            </a:r>
            <a:r>
              <a:rPr lang="sv-SE" dirty="0"/>
              <a:t> and </a:t>
            </a:r>
            <a:r>
              <a:rPr lang="sv-SE" dirty="0" err="1"/>
              <a:t>educational</a:t>
            </a:r>
            <a:r>
              <a:rPr lang="sv-SE" dirty="0"/>
              <a:t> </a:t>
            </a:r>
            <a:r>
              <a:rPr lang="sv-SE" dirty="0" err="1"/>
              <a:t>rights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AB07CC2-1319-4D2A-84A0-E4505A014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200274"/>
            <a:ext cx="10058400" cy="3668819"/>
          </a:xfrm>
        </p:spPr>
        <p:txBody>
          <a:bodyPr/>
          <a:lstStyle/>
          <a:p>
            <a:r>
              <a:rPr lang="sv-SE" sz="2200" dirty="0" err="1"/>
              <a:t>Causality</a:t>
            </a:r>
            <a:r>
              <a:rPr lang="sv-SE" sz="2200" dirty="0"/>
              <a:t>? </a:t>
            </a:r>
            <a:endParaRPr lang="sv-SE" sz="2200" dirty="0">
              <a:sym typeface="Wingdings" panose="05000000000000000000" pitchFamily="2" charset="2"/>
            </a:endParaRPr>
          </a:p>
          <a:p>
            <a:pPr lvl="1"/>
            <a:r>
              <a:rPr lang="sv-SE" sz="2000" dirty="0">
                <a:sym typeface="Wingdings" panose="05000000000000000000" pitchFamily="2" charset="2"/>
              </a:rPr>
              <a:t>Not </a:t>
            </a:r>
            <a:r>
              <a:rPr lang="sv-SE" sz="2000" dirty="0" err="1">
                <a:sym typeface="Wingdings" panose="05000000000000000000" pitchFamily="2" charset="2"/>
              </a:rPr>
              <a:t>necessarily</a:t>
            </a:r>
            <a:endParaRPr lang="sv-SE" sz="2000" dirty="0">
              <a:sym typeface="Wingdings" panose="05000000000000000000" pitchFamily="2" charset="2"/>
            </a:endParaRPr>
          </a:p>
          <a:p>
            <a:pPr lvl="1"/>
            <a:r>
              <a:rPr lang="sv-SE" sz="2000" dirty="0" err="1">
                <a:sym typeface="Wingdings" panose="05000000000000000000" pitchFamily="2" charset="2"/>
              </a:rPr>
              <a:t>Can</a:t>
            </a:r>
            <a:r>
              <a:rPr lang="sv-SE" sz="2000" dirty="0">
                <a:sym typeface="Wingdings" panose="05000000000000000000" pitchFamily="2" charset="2"/>
              </a:rPr>
              <a:t> be </a:t>
            </a:r>
            <a:r>
              <a:rPr lang="sv-SE" sz="2000" dirty="0" err="1">
                <a:sym typeface="Wingdings" panose="05000000000000000000" pitchFamily="2" charset="2"/>
              </a:rPr>
              <a:t>related</a:t>
            </a:r>
            <a:r>
              <a:rPr lang="sv-SE" sz="2000" dirty="0">
                <a:sym typeface="Wingdings" panose="05000000000000000000" pitchFamily="2" charset="2"/>
              </a:rPr>
              <a:t> in </a:t>
            </a:r>
            <a:r>
              <a:rPr lang="sv-SE" sz="2000" dirty="0" err="1">
                <a:sym typeface="Wingdings" panose="05000000000000000000" pitchFamily="2" charset="2"/>
              </a:rPr>
              <a:t>two</a:t>
            </a:r>
            <a:r>
              <a:rPr lang="sv-SE" sz="2000" dirty="0">
                <a:sym typeface="Wingdings" panose="05000000000000000000" pitchFamily="2" charset="2"/>
              </a:rPr>
              <a:t> </a:t>
            </a:r>
            <a:r>
              <a:rPr lang="sv-SE" sz="2000" dirty="0" err="1">
                <a:sym typeface="Wingdings" panose="05000000000000000000" pitchFamily="2" charset="2"/>
              </a:rPr>
              <a:t>ways</a:t>
            </a:r>
            <a:r>
              <a:rPr lang="sv-SE" sz="2000" dirty="0">
                <a:sym typeface="Wingdings" panose="05000000000000000000" pitchFamily="2" charset="2"/>
              </a:rPr>
              <a:t>:</a:t>
            </a:r>
          </a:p>
          <a:p>
            <a:pPr lvl="2"/>
            <a:r>
              <a:rPr lang="sv-SE" sz="1800" dirty="0">
                <a:sym typeface="Wingdings" panose="05000000000000000000" pitchFamily="2" charset="2"/>
              </a:rPr>
              <a:t>Problems </a:t>
            </a:r>
            <a:r>
              <a:rPr lang="sv-SE" sz="1800" dirty="0" err="1">
                <a:sym typeface="Wingdings" panose="05000000000000000000" pitchFamily="2" charset="2"/>
              </a:rPr>
              <a:t>concerning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educational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rights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might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lead</a:t>
            </a:r>
            <a:r>
              <a:rPr lang="sv-SE" sz="1800" dirty="0">
                <a:sym typeface="Wingdings" panose="05000000000000000000" pitchFamily="2" charset="2"/>
              </a:rPr>
              <a:t> to mental </a:t>
            </a:r>
            <a:r>
              <a:rPr lang="sv-SE" sz="1800" dirty="0" err="1">
                <a:sym typeface="Wingdings" panose="05000000000000000000" pitchFamily="2" charset="2"/>
              </a:rPr>
              <a:t>health</a:t>
            </a:r>
            <a:r>
              <a:rPr lang="sv-SE" sz="1800" dirty="0">
                <a:sym typeface="Wingdings" panose="05000000000000000000" pitchFamily="2" charset="2"/>
              </a:rPr>
              <a:t> problems</a:t>
            </a:r>
          </a:p>
          <a:p>
            <a:pPr lvl="2"/>
            <a:r>
              <a:rPr lang="sv-SE" sz="1800" dirty="0">
                <a:sym typeface="Wingdings" panose="05000000000000000000" pitchFamily="2" charset="2"/>
              </a:rPr>
              <a:t>Mental </a:t>
            </a:r>
            <a:r>
              <a:rPr lang="sv-SE" sz="1800" dirty="0" err="1">
                <a:sym typeface="Wingdings" panose="05000000000000000000" pitchFamily="2" charset="2"/>
              </a:rPr>
              <a:t>health</a:t>
            </a:r>
            <a:r>
              <a:rPr lang="sv-SE" sz="1800" dirty="0">
                <a:sym typeface="Wingdings" panose="05000000000000000000" pitchFamily="2" charset="2"/>
              </a:rPr>
              <a:t> problems </a:t>
            </a:r>
            <a:r>
              <a:rPr lang="sv-SE" sz="1800" dirty="0" err="1">
                <a:sym typeface="Wingdings" panose="05000000000000000000" pitchFamily="2" charset="2"/>
              </a:rPr>
              <a:t>might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entail</a:t>
            </a:r>
            <a:r>
              <a:rPr lang="sv-SE" sz="1800" dirty="0">
                <a:sym typeface="Wingdings" panose="05000000000000000000" pitchFamily="2" charset="2"/>
              </a:rPr>
              <a:t> problems </a:t>
            </a:r>
            <a:r>
              <a:rPr lang="sv-SE" sz="1800" dirty="0" err="1">
                <a:sym typeface="Wingdings" panose="05000000000000000000" pitchFamily="2" charset="2"/>
              </a:rPr>
              <a:t>concerning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educational</a:t>
            </a:r>
            <a:r>
              <a:rPr lang="sv-SE" sz="1800" dirty="0">
                <a:sym typeface="Wingdings" panose="05000000000000000000" pitchFamily="2" charset="2"/>
              </a:rPr>
              <a:t> </a:t>
            </a:r>
            <a:r>
              <a:rPr lang="sv-SE" sz="1800" dirty="0" err="1">
                <a:sym typeface="Wingdings" panose="05000000000000000000" pitchFamily="2" charset="2"/>
              </a:rPr>
              <a:t>rights</a:t>
            </a:r>
            <a:endParaRPr lang="sv-SE" sz="18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785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76B06F-6F21-4B73-ABB5-3B6C56874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800" dirty="0" err="1"/>
              <a:t>Rights</a:t>
            </a:r>
            <a:r>
              <a:rPr lang="sv-SE" sz="3800" dirty="0"/>
              <a:t> problems </a:t>
            </a:r>
            <a:r>
              <a:rPr lang="sv-SE" sz="3800" dirty="0">
                <a:sym typeface="Wingdings" panose="05000000000000000000" pitchFamily="2" charset="2"/>
              </a:rPr>
              <a:t></a:t>
            </a:r>
            <a:r>
              <a:rPr lang="sv-SE" sz="3800" dirty="0"/>
              <a:t> mental </a:t>
            </a:r>
            <a:r>
              <a:rPr lang="sv-SE" sz="3800" dirty="0" err="1"/>
              <a:t>health</a:t>
            </a:r>
            <a:r>
              <a:rPr lang="sv-SE" sz="3800" dirty="0"/>
              <a:t> problems</a:t>
            </a:r>
            <a:endParaRPr lang="en-US" sz="38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1587D14-99B9-4251-8DB5-45F0677837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2105025"/>
            <a:ext cx="8867775" cy="3638550"/>
          </a:xfrm>
        </p:spPr>
        <p:txBody>
          <a:bodyPr>
            <a:normAutofit/>
          </a:bodyPr>
          <a:lstStyle/>
          <a:p>
            <a:r>
              <a:rPr lang="sv-SE" sz="2200" i="1" dirty="0"/>
              <a:t>”The </a:t>
            </a:r>
            <a:r>
              <a:rPr lang="sv-SE" sz="2200" i="1" dirty="0" err="1"/>
              <a:t>number</a:t>
            </a:r>
            <a:r>
              <a:rPr lang="sv-SE" sz="2200" i="1" dirty="0"/>
              <a:t> </a:t>
            </a:r>
            <a:r>
              <a:rPr lang="sv-SE" sz="2200" i="1" dirty="0" err="1"/>
              <a:t>of</a:t>
            </a:r>
            <a:r>
              <a:rPr lang="sv-SE" sz="2200" i="1" dirty="0"/>
              <a:t> </a:t>
            </a:r>
            <a:r>
              <a:rPr lang="sv-SE" sz="2200" i="1" dirty="0" err="1"/>
              <a:t>doctoral</a:t>
            </a:r>
            <a:r>
              <a:rPr lang="sv-SE" sz="2200" i="1" dirty="0"/>
              <a:t> students </a:t>
            </a:r>
            <a:r>
              <a:rPr lang="sv-SE" sz="2200" i="1" dirty="0" err="1"/>
              <a:t>admitted</a:t>
            </a:r>
            <a:r>
              <a:rPr lang="sv-SE" sz="2200" i="1" dirty="0"/>
              <a:t> to </a:t>
            </a:r>
            <a:r>
              <a:rPr lang="sv-SE" sz="2200" i="1" dirty="0" err="1"/>
              <a:t>third-cycle</a:t>
            </a:r>
            <a:r>
              <a:rPr lang="sv-SE" sz="2200" i="1" dirty="0"/>
              <a:t> </a:t>
            </a:r>
            <a:r>
              <a:rPr lang="sv-SE" sz="2200" i="1" dirty="0" err="1"/>
              <a:t>courses</a:t>
            </a:r>
            <a:r>
              <a:rPr lang="sv-SE" sz="2200" i="1" dirty="0"/>
              <a:t> and </a:t>
            </a:r>
            <a:r>
              <a:rPr lang="sv-SE" sz="2200" i="1" dirty="0" err="1"/>
              <a:t>study</a:t>
            </a:r>
            <a:r>
              <a:rPr lang="sv-SE" sz="2200" i="1" dirty="0"/>
              <a:t> </a:t>
            </a:r>
            <a:r>
              <a:rPr lang="sv-SE" sz="2200" i="1" dirty="0" err="1"/>
              <a:t>programmes</a:t>
            </a:r>
            <a:r>
              <a:rPr lang="sv-SE" sz="2200" i="1" dirty="0"/>
              <a:t> </a:t>
            </a:r>
            <a:r>
              <a:rPr lang="sv-SE" sz="2200" i="1" dirty="0" err="1"/>
              <a:t>may</a:t>
            </a:r>
            <a:r>
              <a:rPr lang="sv-SE" sz="2200" i="1" dirty="0"/>
              <a:t> not </a:t>
            </a:r>
            <a:r>
              <a:rPr lang="sv-SE" sz="2200" i="1" dirty="0" err="1"/>
              <a:t>exceed</a:t>
            </a:r>
            <a:r>
              <a:rPr lang="sv-SE" sz="2200" i="1" dirty="0"/>
              <a:t> the </a:t>
            </a:r>
            <a:r>
              <a:rPr lang="sv-SE" sz="2200" i="1" dirty="0" err="1"/>
              <a:t>number</a:t>
            </a:r>
            <a:r>
              <a:rPr lang="sv-SE" sz="2200" i="1" dirty="0"/>
              <a:t> </a:t>
            </a:r>
            <a:r>
              <a:rPr lang="sv-SE" sz="2200" i="1" dirty="0" err="1"/>
              <a:t>that</a:t>
            </a:r>
            <a:r>
              <a:rPr lang="sv-SE" sz="2200" i="1" dirty="0"/>
              <a:t> </a:t>
            </a:r>
            <a:r>
              <a:rPr lang="sv-SE" sz="2200" i="1" dirty="0" err="1"/>
              <a:t>can</a:t>
            </a:r>
            <a:r>
              <a:rPr lang="sv-SE" sz="2200" i="1" dirty="0"/>
              <a:t> be </a:t>
            </a:r>
            <a:r>
              <a:rPr lang="sv-SE" sz="2200" i="1" dirty="0" err="1"/>
              <a:t>offered</a:t>
            </a:r>
            <a:r>
              <a:rPr lang="sv-SE" sz="2200" i="1" dirty="0"/>
              <a:t> supervision and </a:t>
            </a:r>
            <a:r>
              <a:rPr lang="sv-SE" sz="2200" i="1" dirty="0" err="1"/>
              <a:t>otherwise</a:t>
            </a:r>
            <a:r>
              <a:rPr lang="sv-SE" sz="2200" i="1" dirty="0"/>
              <a:t> </a:t>
            </a:r>
            <a:r>
              <a:rPr lang="sv-SE" sz="2200" b="1" i="1" dirty="0"/>
              <a:t>acceptable </a:t>
            </a:r>
            <a:r>
              <a:rPr lang="sv-SE" sz="2200" b="1" i="1" dirty="0" err="1"/>
              <a:t>conditions</a:t>
            </a:r>
            <a:r>
              <a:rPr lang="sv-SE" sz="2200" b="1" i="1" dirty="0"/>
              <a:t> for </a:t>
            </a:r>
            <a:r>
              <a:rPr lang="sv-SE" sz="2200" b="1" i="1" dirty="0" err="1"/>
              <a:t>study</a:t>
            </a:r>
            <a:r>
              <a:rPr lang="sv-SE" sz="2200" i="1" dirty="0"/>
              <a:t> […]”</a:t>
            </a:r>
            <a:br>
              <a:rPr lang="sv-SE" sz="1800" i="1" dirty="0"/>
            </a:br>
            <a:r>
              <a:rPr lang="sv-SE" sz="1800" i="1" dirty="0"/>
              <a:t>- </a:t>
            </a:r>
            <a:r>
              <a:rPr lang="sv-SE" sz="1800" dirty="0"/>
              <a:t>The Swedish </a:t>
            </a:r>
            <a:r>
              <a:rPr lang="sv-SE" sz="1800" dirty="0" err="1"/>
              <a:t>Higher</a:t>
            </a:r>
            <a:r>
              <a:rPr lang="sv-SE" sz="1800" dirty="0"/>
              <a:t> </a:t>
            </a:r>
            <a:r>
              <a:rPr lang="sv-SE" sz="1800" dirty="0" err="1"/>
              <a:t>Education</a:t>
            </a:r>
            <a:r>
              <a:rPr lang="sv-SE" sz="1800" dirty="0"/>
              <a:t> </a:t>
            </a:r>
            <a:r>
              <a:rPr lang="sv-SE" sz="1800" dirty="0" err="1"/>
              <a:t>Ordinance</a:t>
            </a:r>
            <a:r>
              <a:rPr lang="sv-SE" sz="1800" dirty="0"/>
              <a:t>, </a:t>
            </a:r>
            <a:r>
              <a:rPr lang="sv-SE" sz="1800" dirty="0" err="1"/>
              <a:t>chapter</a:t>
            </a:r>
            <a:r>
              <a:rPr lang="sv-SE" sz="1800" dirty="0"/>
              <a:t> 7 </a:t>
            </a:r>
            <a:r>
              <a:rPr lang="sv-SE" sz="1800" dirty="0" err="1"/>
              <a:t>section</a:t>
            </a:r>
            <a:r>
              <a:rPr lang="sv-SE" sz="1800" dirty="0"/>
              <a:t> 34</a:t>
            </a:r>
          </a:p>
          <a:p>
            <a:endParaRPr lang="sv-SE" sz="2200" dirty="0"/>
          </a:p>
          <a:p>
            <a:r>
              <a:rPr lang="sv-SE" sz="2200" dirty="0"/>
              <a:t>Swedish </a:t>
            </a:r>
            <a:r>
              <a:rPr lang="sv-SE" sz="2200" dirty="0" err="1"/>
              <a:t>work</a:t>
            </a:r>
            <a:r>
              <a:rPr lang="sv-SE" sz="2200" dirty="0"/>
              <a:t> </a:t>
            </a:r>
            <a:r>
              <a:rPr lang="sv-SE" sz="2200" dirty="0" err="1"/>
              <a:t>environment</a:t>
            </a:r>
            <a:r>
              <a:rPr lang="sv-SE" sz="2200" dirty="0"/>
              <a:t> </a:t>
            </a:r>
            <a:r>
              <a:rPr lang="sv-SE" sz="2200" dirty="0" err="1"/>
              <a:t>laws</a:t>
            </a:r>
            <a:endParaRPr lang="sv-SE" sz="2200" dirty="0"/>
          </a:p>
          <a:p>
            <a:pPr lvl="1"/>
            <a:r>
              <a:rPr lang="sv-SE" sz="2000" dirty="0" err="1"/>
              <a:t>Employer</a:t>
            </a:r>
            <a:r>
              <a:rPr lang="sv-SE" sz="2000" dirty="0"/>
              <a:t> </a:t>
            </a:r>
            <a:r>
              <a:rPr lang="sv-SE" sz="2000" dirty="0" err="1"/>
              <a:t>responsibility</a:t>
            </a:r>
            <a:r>
              <a:rPr lang="sv-SE" sz="2000" dirty="0"/>
              <a:t> to </a:t>
            </a:r>
            <a:r>
              <a:rPr lang="sv-SE" sz="2000" dirty="0" err="1"/>
              <a:t>work</a:t>
            </a:r>
            <a:r>
              <a:rPr lang="sv-SE" sz="2000" dirty="0"/>
              <a:t> </a:t>
            </a:r>
            <a:r>
              <a:rPr lang="sv-SE" sz="2000" dirty="0" err="1"/>
              <a:t>proactively</a:t>
            </a:r>
            <a:r>
              <a:rPr lang="sv-SE" sz="2000" dirty="0"/>
              <a:t> to </a:t>
            </a:r>
            <a:r>
              <a:rPr lang="sv-SE" sz="2000" dirty="0" err="1"/>
              <a:t>maintain</a:t>
            </a:r>
            <a:r>
              <a:rPr lang="sv-SE" sz="2000" dirty="0"/>
              <a:t> a </a:t>
            </a:r>
            <a:r>
              <a:rPr lang="sv-SE" sz="2000" dirty="0" err="1"/>
              <a:t>good</a:t>
            </a:r>
            <a:r>
              <a:rPr lang="sv-SE" sz="2000" dirty="0"/>
              <a:t> </a:t>
            </a:r>
            <a:r>
              <a:rPr lang="sv-SE" sz="2000" dirty="0" err="1"/>
              <a:t>work</a:t>
            </a:r>
            <a:r>
              <a:rPr lang="sv-SE" sz="2000" dirty="0"/>
              <a:t> </a:t>
            </a:r>
            <a:r>
              <a:rPr lang="sv-SE" sz="2000" dirty="0" err="1"/>
              <a:t>environment</a:t>
            </a:r>
            <a:endParaRPr lang="sv-SE" sz="2000" dirty="0"/>
          </a:p>
          <a:p>
            <a:pPr lvl="1"/>
            <a:r>
              <a:rPr lang="sv-SE" sz="2000" dirty="0" err="1"/>
              <a:t>Both</a:t>
            </a:r>
            <a:r>
              <a:rPr lang="sv-SE" sz="2000" dirty="0"/>
              <a:t> </a:t>
            </a:r>
            <a:r>
              <a:rPr lang="sv-SE" sz="2000" dirty="0" err="1"/>
              <a:t>physical</a:t>
            </a:r>
            <a:r>
              <a:rPr lang="sv-SE" sz="2000" dirty="0"/>
              <a:t> and </a:t>
            </a:r>
            <a:r>
              <a:rPr lang="sv-SE" sz="2000" dirty="0" err="1"/>
              <a:t>psychosocial</a:t>
            </a:r>
            <a:endParaRPr lang="sv-SE" sz="2000" dirty="0"/>
          </a:p>
          <a:p>
            <a:pPr lvl="1"/>
            <a:r>
              <a:rPr lang="sv-SE" sz="2000" dirty="0" err="1"/>
              <a:t>Also</a:t>
            </a:r>
            <a:r>
              <a:rPr lang="sv-SE" sz="2000" dirty="0"/>
              <a:t> </a:t>
            </a:r>
            <a:r>
              <a:rPr lang="sv-SE" sz="2000" dirty="0" err="1"/>
              <a:t>when</a:t>
            </a:r>
            <a:r>
              <a:rPr lang="sv-SE" sz="2000" dirty="0"/>
              <a:t> </a:t>
            </a:r>
            <a:r>
              <a:rPr lang="sv-SE" sz="2000" dirty="0" err="1"/>
              <a:t>you</a:t>
            </a:r>
            <a:r>
              <a:rPr lang="sv-SE" sz="2000" dirty="0"/>
              <a:t> </a:t>
            </a:r>
            <a:r>
              <a:rPr lang="sv-SE" sz="2000" dirty="0" err="1"/>
              <a:t>are</a:t>
            </a:r>
            <a:r>
              <a:rPr lang="sv-SE" sz="2000" dirty="0"/>
              <a:t> </a:t>
            </a:r>
            <a:r>
              <a:rPr lang="sv-SE" sz="2000" dirty="0" err="1"/>
              <a:t>working</a:t>
            </a:r>
            <a:r>
              <a:rPr lang="sv-SE" sz="2000" dirty="0"/>
              <a:t> from </a:t>
            </a:r>
            <a:r>
              <a:rPr lang="sv-SE" sz="2000" dirty="0" err="1"/>
              <a:t>home</a:t>
            </a:r>
            <a:endParaRPr lang="sv-SE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968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FD84CF-A4AE-4CAA-86F9-B848B001B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Examples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57CBBB-2ACB-4208-B68B-C66CC7C81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200" dirty="0"/>
              <a:t>Stress</a:t>
            </a:r>
          </a:p>
          <a:p>
            <a:pPr lvl="1"/>
            <a:r>
              <a:rPr lang="sv-SE" dirty="0" err="1"/>
              <a:t>Risking</a:t>
            </a:r>
            <a:r>
              <a:rPr lang="sv-SE" dirty="0"/>
              <a:t> </a:t>
            </a:r>
            <a:r>
              <a:rPr lang="sv-SE" dirty="0" err="1"/>
              <a:t>burnout</a:t>
            </a:r>
            <a:r>
              <a:rPr lang="sv-SE" dirty="0"/>
              <a:t> is never </a:t>
            </a:r>
            <a:r>
              <a:rPr lang="sv-SE" dirty="0" err="1"/>
              <a:t>worth</a:t>
            </a:r>
            <a:r>
              <a:rPr lang="sv-SE" dirty="0"/>
              <a:t> it!</a:t>
            </a:r>
          </a:p>
          <a:p>
            <a:r>
              <a:rPr lang="sv-SE" sz="2200" dirty="0"/>
              <a:t>Supervisor problems</a:t>
            </a:r>
          </a:p>
          <a:p>
            <a:r>
              <a:rPr lang="sv-SE" sz="2200" dirty="0" err="1"/>
              <a:t>Victimization</a:t>
            </a:r>
            <a:endParaRPr lang="sv-SE" sz="2200" dirty="0"/>
          </a:p>
          <a:p>
            <a:r>
              <a:rPr lang="sv-SE" sz="2200" dirty="0" err="1"/>
              <a:t>Conflicts</a:t>
            </a:r>
            <a:endParaRPr lang="sv-SE" sz="2200" dirty="0"/>
          </a:p>
          <a:p>
            <a:endParaRPr lang="sv-SE" sz="2200" dirty="0"/>
          </a:p>
          <a:p>
            <a:r>
              <a:rPr lang="sv-SE" sz="2200" dirty="0" err="1"/>
              <a:t>Let’s</a:t>
            </a:r>
            <a:r>
              <a:rPr lang="sv-SE" sz="2200" dirty="0"/>
              <a:t> </a:t>
            </a:r>
            <a:r>
              <a:rPr lang="sv-SE" sz="2200" dirty="0" err="1"/>
              <a:t>find</a:t>
            </a:r>
            <a:r>
              <a:rPr lang="sv-SE" sz="2200" dirty="0"/>
              <a:t> a </a:t>
            </a:r>
            <a:r>
              <a:rPr lang="sv-SE" sz="2200"/>
              <a:t>solution to the </a:t>
            </a:r>
            <a:r>
              <a:rPr lang="sv-SE" sz="2200" dirty="0"/>
              <a:t>problem </a:t>
            </a:r>
            <a:r>
              <a:rPr lang="sv-SE" sz="2200" dirty="0" err="1"/>
              <a:t>before</a:t>
            </a:r>
            <a:r>
              <a:rPr lang="sv-SE" sz="2200" dirty="0"/>
              <a:t> it </a:t>
            </a:r>
            <a:r>
              <a:rPr lang="sv-SE" sz="2200" dirty="0" err="1"/>
              <a:t>wears</a:t>
            </a:r>
            <a:r>
              <a:rPr lang="sv-SE" sz="2200" dirty="0"/>
              <a:t> </a:t>
            </a:r>
            <a:r>
              <a:rPr lang="sv-SE" sz="2200" dirty="0" err="1"/>
              <a:t>you</a:t>
            </a:r>
            <a:r>
              <a:rPr lang="sv-SE" sz="2200" dirty="0"/>
              <a:t> down!</a:t>
            </a:r>
          </a:p>
          <a:p>
            <a:endParaRPr lang="sv-SE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FC123F-4BAB-4043-9A9C-12F50E734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800" dirty="0"/>
              <a:t>Mental </a:t>
            </a:r>
            <a:r>
              <a:rPr lang="sv-SE" sz="3800" dirty="0" err="1"/>
              <a:t>health</a:t>
            </a:r>
            <a:r>
              <a:rPr lang="sv-SE" sz="3800" dirty="0"/>
              <a:t> problems</a:t>
            </a:r>
            <a:r>
              <a:rPr lang="sv-SE" sz="3800" dirty="0">
                <a:sym typeface="Wingdings" panose="05000000000000000000" pitchFamily="2" charset="2"/>
              </a:rPr>
              <a:t></a:t>
            </a:r>
            <a:r>
              <a:rPr lang="sv-SE" sz="3800" dirty="0"/>
              <a:t> </a:t>
            </a:r>
            <a:r>
              <a:rPr lang="sv-SE" sz="3800" dirty="0" err="1"/>
              <a:t>rights</a:t>
            </a:r>
            <a:r>
              <a:rPr lang="sv-SE" sz="3800" dirty="0"/>
              <a:t> problems</a:t>
            </a:r>
            <a:endParaRPr lang="en-US" sz="3800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58EA9D8-1E1B-4445-B345-8EAC0A4F7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197768"/>
            <a:ext cx="9833888" cy="3686564"/>
          </a:xfrm>
        </p:spPr>
        <p:txBody>
          <a:bodyPr numCol="2">
            <a:normAutofit/>
          </a:bodyPr>
          <a:lstStyle/>
          <a:p>
            <a:r>
              <a:rPr lang="sv-SE" sz="2200" dirty="0"/>
              <a:t>Go on sick </a:t>
            </a:r>
            <a:r>
              <a:rPr lang="sv-SE" sz="2200" dirty="0" err="1"/>
              <a:t>leave</a:t>
            </a:r>
            <a:r>
              <a:rPr lang="sv-SE" sz="2200" dirty="0"/>
              <a:t> </a:t>
            </a:r>
            <a:r>
              <a:rPr lang="sv-SE" sz="2200" dirty="0" err="1"/>
              <a:t>if</a:t>
            </a:r>
            <a:r>
              <a:rPr lang="sv-SE" sz="2200" dirty="0"/>
              <a:t> </a:t>
            </a:r>
            <a:r>
              <a:rPr lang="sv-SE" sz="2200" dirty="0" err="1"/>
              <a:t>you</a:t>
            </a:r>
            <a:r>
              <a:rPr lang="sv-SE" sz="2200" dirty="0"/>
              <a:t> </a:t>
            </a:r>
            <a:r>
              <a:rPr lang="sv-SE" sz="2200" dirty="0" err="1"/>
              <a:t>are</a:t>
            </a:r>
            <a:r>
              <a:rPr lang="sv-SE" sz="2200" dirty="0"/>
              <a:t> sick!!</a:t>
            </a:r>
          </a:p>
          <a:p>
            <a:br>
              <a:rPr lang="sv-SE" sz="2200" dirty="0"/>
            </a:br>
            <a:r>
              <a:rPr lang="sv-SE" sz="2200" dirty="0" err="1"/>
              <a:t>Perspective</a:t>
            </a:r>
            <a:r>
              <a:rPr lang="sv-SE" sz="2200" dirty="0"/>
              <a:t> on </a:t>
            </a:r>
            <a:r>
              <a:rPr lang="sv-SE" sz="2200" dirty="0" err="1"/>
              <a:t>one’s</a:t>
            </a:r>
            <a:r>
              <a:rPr lang="sv-SE" sz="2200" dirty="0"/>
              <a:t> </a:t>
            </a:r>
            <a:r>
              <a:rPr lang="sv-SE" sz="2200" dirty="0" err="1"/>
              <a:t>condition</a:t>
            </a:r>
            <a:endParaRPr lang="sv-SE" dirty="0"/>
          </a:p>
          <a:p>
            <a:pPr lvl="1"/>
            <a:r>
              <a:rPr lang="sv-SE" sz="2000" dirty="0" err="1"/>
              <a:t>Historical</a:t>
            </a:r>
            <a:r>
              <a:rPr lang="sv-SE" sz="2000" dirty="0"/>
              <a:t> stigma </a:t>
            </a:r>
            <a:r>
              <a:rPr lang="sv-SE" sz="2000" dirty="0" err="1"/>
              <a:t>of</a:t>
            </a:r>
            <a:r>
              <a:rPr lang="sv-SE" sz="2000" dirty="0"/>
              <a:t> mental </a:t>
            </a:r>
            <a:r>
              <a:rPr lang="sv-SE" sz="2000" dirty="0" err="1"/>
              <a:t>illness</a:t>
            </a:r>
            <a:endParaRPr lang="sv-SE" sz="2000" dirty="0"/>
          </a:p>
          <a:p>
            <a:pPr lvl="1"/>
            <a:r>
              <a:rPr lang="sv-SE" sz="2000" dirty="0"/>
              <a:t>Mental </a:t>
            </a:r>
            <a:r>
              <a:rPr lang="sv-SE" sz="2000" dirty="0" err="1"/>
              <a:t>health</a:t>
            </a:r>
            <a:r>
              <a:rPr lang="sv-SE" sz="2000" dirty="0"/>
              <a:t>/</a:t>
            </a:r>
            <a:r>
              <a:rPr lang="sv-SE" sz="2000" dirty="0" err="1"/>
              <a:t>illness</a:t>
            </a:r>
            <a:r>
              <a:rPr lang="sv-SE" sz="2000" dirty="0"/>
              <a:t> is a </a:t>
            </a:r>
            <a:r>
              <a:rPr lang="sv-SE" sz="2000" dirty="0" err="1"/>
              <a:t>scale</a:t>
            </a:r>
            <a:r>
              <a:rPr lang="sv-SE" sz="2000" dirty="0"/>
              <a:t>, not </a:t>
            </a:r>
            <a:r>
              <a:rPr lang="sv-SE" sz="2000" dirty="0" err="1"/>
              <a:t>binary</a:t>
            </a:r>
            <a:endParaRPr lang="sv-SE" sz="2000" dirty="0"/>
          </a:p>
          <a:p>
            <a:pPr marL="201168" lvl="1" indent="0">
              <a:buNone/>
            </a:pPr>
            <a:endParaRPr lang="sv-SE" sz="2000" dirty="0"/>
          </a:p>
          <a:p>
            <a:r>
              <a:rPr lang="sv-SE" sz="2200" dirty="0" err="1"/>
              <a:t>Importance</a:t>
            </a:r>
            <a:r>
              <a:rPr lang="sv-SE" sz="2200" dirty="0"/>
              <a:t> </a:t>
            </a:r>
            <a:r>
              <a:rPr lang="sv-SE" sz="2200" dirty="0" err="1"/>
              <a:t>of</a:t>
            </a:r>
            <a:r>
              <a:rPr lang="sv-SE" sz="2200" dirty="0"/>
              <a:t> sick </a:t>
            </a:r>
            <a:r>
              <a:rPr lang="sv-SE" sz="2200" dirty="0" err="1"/>
              <a:t>leave</a:t>
            </a:r>
            <a:endParaRPr lang="sv-SE" sz="2200" dirty="0"/>
          </a:p>
          <a:p>
            <a:pPr lvl="1"/>
            <a:r>
              <a:rPr lang="sv-SE" sz="2000" dirty="0"/>
              <a:t>Prolongation</a:t>
            </a:r>
          </a:p>
          <a:p>
            <a:pPr lvl="1"/>
            <a:r>
              <a:rPr lang="sv-SE" sz="2000" dirty="0"/>
              <a:t>Right to </a:t>
            </a:r>
            <a:r>
              <a:rPr lang="sv-SE" sz="2000" dirty="0" err="1"/>
              <a:t>resources</a:t>
            </a:r>
            <a:endParaRPr lang="sv-SE" sz="2000" dirty="0"/>
          </a:p>
        </p:txBody>
      </p:sp>
    </p:spTree>
    <p:extLst>
      <p:ext uri="{BB962C8B-B14F-4D97-AF65-F5344CB8AC3E}">
        <p14:creationId xmlns:p14="http://schemas.microsoft.com/office/powerpoint/2010/main" val="2563746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63F57A5-58A0-4781-8364-AE9DD53EC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Contact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E06D1FE-DF40-46F6-933A-E55725AEA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200" dirty="0"/>
              <a:t>Email: </a:t>
            </a:r>
            <a:r>
              <a:rPr lang="sv-SE" sz="2200" dirty="0">
                <a:hlinkClick r:id="rId2"/>
              </a:rPr>
              <a:t>domb@ldk.lu.se</a:t>
            </a:r>
            <a:endParaRPr lang="sv-SE" sz="2200" dirty="0"/>
          </a:p>
          <a:p>
            <a:r>
              <a:rPr lang="sv-SE" sz="2200" dirty="0" err="1"/>
              <a:t>Phone</a:t>
            </a:r>
            <a:r>
              <a:rPr lang="sv-SE" sz="2200" dirty="0"/>
              <a:t>: (+46) 72 251 11 86</a:t>
            </a:r>
          </a:p>
          <a:p>
            <a:r>
              <a:rPr lang="sv-SE" sz="2200" dirty="0" err="1"/>
              <a:t>Lund’s</a:t>
            </a:r>
            <a:r>
              <a:rPr lang="sv-SE" sz="2200" dirty="0"/>
              <a:t> </a:t>
            </a:r>
            <a:r>
              <a:rPr lang="sv-SE" sz="2200" dirty="0" err="1"/>
              <a:t>Doctoral</a:t>
            </a:r>
            <a:r>
              <a:rPr lang="sv-SE" sz="2200" dirty="0"/>
              <a:t> Student Union </a:t>
            </a:r>
            <a:r>
              <a:rPr lang="sv-SE" sz="2200" dirty="0" err="1"/>
              <a:t>webpage</a:t>
            </a:r>
            <a:r>
              <a:rPr lang="sv-SE" sz="2200" dirty="0"/>
              <a:t> </a:t>
            </a:r>
            <a:r>
              <a:rPr lang="sv-SE" sz="2200" dirty="0">
                <a:sym typeface="Wingdings" panose="05000000000000000000" pitchFamily="2" charset="2"/>
              </a:rPr>
              <a:t> ”</a:t>
            </a:r>
            <a:r>
              <a:rPr lang="sv-SE" sz="2200" dirty="0" err="1">
                <a:sym typeface="Wingdings" panose="05000000000000000000" pitchFamily="2" charset="2"/>
              </a:rPr>
              <a:t>Your</a:t>
            </a:r>
            <a:r>
              <a:rPr lang="sv-SE" sz="2200" dirty="0">
                <a:sym typeface="Wingdings" panose="05000000000000000000" pitchFamily="2" charset="2"/>
              </a:rPr>
              <a:t> </a:t>
            </a:r>
            <a:r>
              <a:rPr lang="sv-SE" sz="2200" dirty="0" err="1">
                <a:sym typeface="Wingdings" panose="05000000000000000000" pitchFamily="2" charset="2"/>
              </a:rPr>
              <a:t>Rights</a:t>
            </a:r>
            <a:r>
              <a:rPr lang="sv-SE" sz="2200" dirty="0">
                <a:sym typeface="Wingdings" panose="05000000000000000000" pitchFamily="2" charset="2"/>
              </a:rPr>
              <a:t>”</a:t>
            </a:r>
          </a:p>
          <a:p>
            <a:r>
              <a:rPr lang="sv-SE" sz="2200" dirty="0">
                <a:sym typeface="Wingdings" panose="05000000000000000000" pitchFamily="2" charset="2"/>
              </a:rPr>
              <a:t>Office in the AF Castle in </a:t>
            </a:r>
            <a:r>
              <a:rPr lang="sv-SE" sz="2200" dirty="0" err="1">
                <a:sym typeface="Wingdings" panose="05000000000000000000" pitchFamily="2" charset="2"/>
              </a:rPr>
              <a:t>Lundagård</a:t>
            </a:r>
            <a:endParaRPr lang="sv-SE" sz="2200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22803990"/>
      </p:ext>
    </p:extLst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7119</TotalTime>
  <Words>310</Words>
  <Application>Microsoft Office PowerPoint</Application>
  <PresentationFormat>Bredbild</PresentationFormat>
  <Paragraphs>51</Paragraphs>
  <Slides>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0" baseType="lpstr">
      <vt:lpstr>Calibri</vt:lpstr>
      <vt:lpstr>Calibri Light</vt:lpstr>
      <vt:lpstr>Återblick</vt:lpstr>
      <vt:lpstr>Mental health and educational rights</vt:lpstr>
      <vt:lpstr>The DOMB’s role</vt:lpstr>
      <vt:lpstr>Mental health and educational rights</vt:lpstr>
      <vt:lpstr>Rights problems  mental health problems</vt:lpstr>
      <vt:lpstr>Examples</vt:lpstr>
      <vt:lpstr>Mental health problems rights problems</vt:lpstr>
      <vt:lpstr>Contact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DOMB</dc:title>
  <dc:creator>DOMB LDK</dc:creator>
  <cp:lastModifiedBy> </cp:lastModifiedBy>
  <cp:revision>58</cp:revision>
  <dcterms:created xsi:type="dcterms:W3CDTF">2019-12-12T14:51:56Z</dcterms:created>
  <dcterms:modified xsi:type="dcterms:W3CDTF">2020-05-28T08:11:37Z</dcterms:modified>
</cp:coreProperties>
</file>