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1"/>
  </p:notesMasterIdLst>
  <p:sldIdLst>
    <p:sldId id="256" r:id="rId2"/>
    <p:sldId id="383" r:id="rId3"/>
    <p:sldId id="384" r:id="rId4"/>
    <p:sldId id="386" r:id="rId5"/>
    <p:sldId id="385" r:id="rId6"/>
    <p:sldId id="389" r:id="rId7"/>
    <p:sldId id="390" r:id="rId8"/>
    <p:sldId id="391" r:id="rId9"/>
    <p:sldId id="38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73" autoAdjust="0"/>
    <p:restoredTop sz="94553" autoAdjust="0"/>
  </p:normalViewPr>
  <p:slideViewPr>
    <p:cSldViewPr>
      <p:cViewPr varScale="1">
        <p:scale>
          <a:sx n="75" d="100"/>
          <a:sy n="75" d="100"/>
        </p:scale>
        <p:origin x="-11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5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62049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80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979613" cy="6858000"/>
          </a:xfrm>
          <a:prstGeom prst="rect">
            <a:avLst/>
          </a:prstGeom>
          <a:pattFill prst="dkHorz">
            <a:fgClr>
              <a:schemeClr val="accent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95513" y="2130425"/>
            <a:ext cx="6262687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4292600"/>
            <a:ext cx="4929187" cy="1346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C533B6-DB29-4D3B-B8AE-BC31AC783B4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28" name="Picture 8" descr="logo-ng-shea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3887787" cy="1463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726F-9494-4111-B9D7-79999C92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381000"/>
            <a:ext cx="20415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737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8C77A-F1E9-419F-A2CC-E28E350E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D7C4-BBDA-42E5-A351-026499641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D521-C443-46BD-B393-4AF5CB72D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31F31-4010-488B-BB4A-3047FA044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C219A-8869-4DBB-AC26-890D9019E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185A-87FB-40AE-A2B0-6B8B4A6FB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E436-2C34-4E29-B543-783DD348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13E6B-A243-449E-8D96-0BA31DFB8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B635-9ECA-4FA5-B2C0-7C063E36D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71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0C511D-C383-4DBD-A0E8-BAA16D6428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03" name="Picture 7" descr="logo-ng-shear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4475" y="304800"/>
            <a:ext cx="1584325" cy="596900"/>
          </a:xfrm>
          <a:prstGeom prst="rect">
            <a:avLst/>
          </a:prstGeom>
          <a:noFill/>
        </p:spPr>
      </p:pic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524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991600" y="152400"/>
            <a:ext cx="152400" cy="601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152400" cy="1066800"/>
          </a:xfrm>
          <a:prstGeom prst="rect">
            <a:avLst/>
          </a:prstGeom>
          <a:solidFill>
            <a:srgbClr val="C8004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6172200"/>
            <a:ext cx="152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04800" y="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04800" y="1066800"/>
            <a:ext cx="0" cy="5791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0"/>
            <a:ext cx="152400" cy="152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52400" y="1066800"/>
            <a:ext cx="152400" cy="510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438400"/>
            <a:ext cx="6262687" cy="1470025"/>
          </a:xfrm>
        </p:spPr>
        <p:txBody>
          <a:bodyPr/>
          <a:lstStyle/>
          <a:p>
            <a:r>
              <a:rPr lang="sv-SE" dirty="0" smtClean="0"/>
              <a:t>Scaling up server-side ARC</a:t>
            </a:r>
            <a:endParaRPr lang="ru-RU" sz="2800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572000"/>
            <a:ext cx="5943600" cy="965200"/>
          </a:xfrm>
        </p:spPr>
        <p:txBody>
          <a:bodyPr/>
          <a:lstStyle/>
          <a:p>
            <a:pPr algn="ctr"/>
            <a:endParaRPr lang="hu-HU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Session content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what is our scalability and performance </a:t>
            </a:r>
            <a:r>
              <a:rPr lang="en-US" sz="2000" dirty="0" smtClean="0"/>
              <a:t>targets</a:t>
            </a:r>
          </a:p>
          <a:p>
            <a:r>
              <a:rPr lang="en-US" sz="2000" dirty="0" smtClean="0"/>
              <a:t>scalability </a:t>
            </a:r>
            <a:r>
              <a:rPr lang="en-US" sz="2000" dirty="0"/>
              <a:t>performance test </a:t>
            </a:r>
            <a:r>
              <a:rPr lang="en-US" sz="2000" dirty="0" smtClean="0"/>
              <a:t>results</a:t>
            </a:r>
            <a:endParaRPr lang="en-US" sz="2000" dirty="0"/>
          </a:p>
          <a:p>
            <a:r>
              <a:rPr lang="en-US" sz="2000" dirty="0" smtClean="0"/>
              <a:t>theoretical</a:t>
            </a:r>
            <a:r>
              <a:rPr lang="en-US" sz="2000" dirty="0"/>
              <a:t>, ideal performance</a:t>
            </a:r>
          </a:p>
          <a:p>
            <a:r>
              <a:rPr lang="en-US" sz="2000" dirty="0" smtClean="0"/>
              <a:t>shared </a:t>
            </a:r>
            <a:r>
              <a:rPr lang="en-US" sz="2000" dirty="0" err="1"/>
              <a:t>filesystems</a:t>
            </a:r>
            <a:r>
              <a:rPr lang="en-US" sz="2000" dirty="0"/>
              <a:t> under </a:t>
            </a:r>
            <a:r>
              <a:rPr lang="en-US" sz="2000" dirty="0" smtClean="0"/>
              <a:t>ARC</a:t>
            </a:r>
            <a:endParaRPr lang="en-US" sz="2000" dirty="0"/>
          </a:p>
          <a:p>
            <a:r>
              <a:rPr lang="en-US" sz="2000" dirty="0" smtClean="0"/>
              <a:t>the </a:t>
            </a:r>
            <a:r>
              <a:rPr lang="en-US" sz="2000" dirty="0"/>
              <a:t>control </a:t>
            </a:r>
            <a:r>
              <a:rPr lang="en-US" sz="2000" dirty="0" err="1"/>
              <a:t>dir</a:t>
            </a:r>
            <a:r>
              <a:rPr lang="en-US" sz="2000" dirty="0"/>
              <a:t> and the job* files of A-REX:  implementation details, possible limitations</a:t>
            </a:r>
          </a:p>
          <a:p>
            <a:r>
              <a:rPr lang="en-US" sz="2000" dirty="0" smtClean="0"/>
              <a:t>overview </a:t>
            </a:r>
            <a:r>
              <a:rPr lang="en-US" sz="2000" dirty="0"/>
              <a:t>of </a:t>
            </a:r>
            <a:r>
              <a:rPr lang="en-US" sz="2000" dirty="0" err="1"/>
              <a:t>infosys</a:t>
            </a:r>
            <a:r>
              <a:rPr lang="en-US" sz="2000" dirty="0"/>
              <a:t> processes</a:t>
            </a:r>
          </a:p>
          <a:p>
            <a:r>
              <a:rPr lang="en-US" sz="2000" dirty="0" smtClean="0"/>
              <a:t>data </a:t>
            </a:r>
            <a:r>
              <a:rPr lang="en-US" sz="2000" dirty="0"/>
              <a:t>aspects</a:t>
            </a:r>
          </a:p>
          <a:p>
            <a:r>
              <a:rPr lang="en-US" sz="2000" dirty="0" smtClean="0"/>
              <a:t>multiple </a:t>
            </a:r>
            <a:r>
              <a:rPr lang="en-US" sz="2000" dirty="0"/>
              <a:t>ARC head deployments</a:t>
            </a:r>
          </a:p>
          <a:p>
            <a:r>
              <a:rPr lang="en-US" sz="2000" dirty="0" smtClean="0"/>
              <a:t>possible </a:t>
            </a:r>
            <a:r>
              <a:rPr lang="en-US" sz="2000" dirty="0"/>
              <a:t>directions </a:t>
            </a:r>
            <a:endParaRPr lang="sv-SE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Scalability targets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 smtClean="0"/>
              <a:t>ARC should be able to serve ”real big sites with real big load”</a:t>
            </a:r>
          </a:p>
          <a:p>
            <a:pPr lvl="1"/>
            <a:r>
              <a:rPr lang="sv-SE" sz="2000" dirty="0" smtClean="0"/>
              <a:t>Number of jobs handled by A-REX at least 100k</a:t>
            </a:r>
          </a:p>
          <a:p>
            <a:pPr lvl="1"/>
            <a:r>
              <a:rPr lang="sv-SE" sz="2000" dirty="0" smtClean="0"/>
              <a:t>Number of atomic operations (submit, job status) per second: submit 100 per second, 1000 per second </a:t>
            </a:r>
          </a:p>
          <a:p>
            <a:pPr lvl="1"/>
            <a:r>
              <a:rPr lang="sv-SE" sz="2000" dirty="0" smtClean="0"/>
              <a:t>Data staging: sustain  at least 1000 concurrent data transfers threads</a:t>
            </a:r>
          </a:p>
          <a:p>
            <a:pPr marL="457200" lvl="1" indent="0">
              <a:buNone/>
            </a:pPr>
            <a:endParaRPr lang="sv-SE" sz="2000" dirty="0"/>
          </a:p>
          <a:p>
            <a:r>
              <a:rPr lang="sv-SE" sz="2400" dirty="0" smtClean="0"/>
              <a:t>An ARC server should be able to serve huge amount of (simoultenous) client requests</a:t>
            </a:r>
          </a:p>
          <a:p>
            <a:pPr lvl="1"/>
            <a:r>
              <a:rPr lang="sv-SE" sz="2000" dirty="0" smtClean="0"/>
              <a:t> at least 100 concurent active users</a:t>
            </a:r>
            <a:endParaRPr lang="sv-SE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3/6/2015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 smtClean="0"/>
              <a:t>Load generating ARC server processes</a:t>
            </a:r>
            <a:endParaRPr lang="sv-S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 smtClean="0"/>
              <a:t>LDAP server</a:t>
            </a:r>
          </a:p>
          <a:p>
            <a:pPr lvl="1"/>
            <a:r>
              <a:rPr lang="sv-SE" sz="1600" dirty="0" smtClean="0"/>
              <a:t>Ldap database update </a:t>
            </a:r>
          </a:p>
          <a:p>
            <a:pPr lvl="1"/>
            <a:r>
              <a:rPr lang="sv-SE" sz="1400" dirty="0" smtClean="0"/>
              <a:t>Info collection for LDAP</a:t>
            </a:r>
          </a:p>
          <a:p>
            <a:pPr lvl="3"/>
            <a:r>
              <a:rPr lang="sv-SE" sz="1200" dirty="0" smtClean="0"/>
              <a:t>LRMS info</a:t>
            </a:r>
          </a:p>
          <a:p>
            <a:pPr lvl="3"/>
            <a:r>
              <a:rPr lang="sv-SE" sz="1200" dirty="0" smtClean="0"/>
              <a:t>Controldir job scanning</a:t>
            </a:r>
          </a:p>
          <a:p>
            <a:r>
              <a:rPr lang="sv-SE" sz="1800" dirty="0" smtClean="0"/>
              <a:t>A-REX</a:t>
            </a:r>
          </a:p>
          <a:p>
            <a:pPr lvl="1"/>
            <a:r>
              <a:rPr lang="sv-SE" sz="1600" dirty="0" smtClean="0"/>
              <a:t>EMI-ES interface</a:t>
            </a:r>
          </a:p>
          <a:p>
            <a:pPr lvl="1"/>
            <a:r>
              <a:rPr lang="sv-SE" sz="1600" dirty="0" smtClean="0"/>
              <a:t>LRMS-management</a:t>
            </a:r>
          </a:p>
          <a:p>
            <a:pPr lvl="1"/>
            <a:r>
              <a:rPr lang="sv-SE" sz="1600" dirty="0" smtClean="0"/>
              <a:t>Accounting</a:t>
            </a:r>
          </a:p>
          <a:p>
            <a:pPr lvl="1"/>
            <a:r>
              <a:rPr lang="sv-SE" sz="1600" dirty="0" smtClean="0"/>
              <a:t>Data staging</a:t>
            </a:r>
          </a:p>
          <a:p>
            <a:pPr lvl="1"/>
            <a:r>
              <a:rPr lang="sv-SE" sz="1600" dirty="0"/>
              <a:t>Callouts such as </a:t>
            </a:r>
            <a:r>
              <a:rPr lang="sv-SE" sz="1600" dirty="0" smtClean="0"/>
              <a:t>authplugin</a:t>
            </a:r>
          </a:p>
          <a:p>
            <a:pPr lvl="1"/>
            <a:r>
              <a:rPr lang="sv-SE" sz="1400" dirty="0"/>
              <a:t>Info </a:t>
            </a:r>
            <a:r>
              <a:rPr lang="sv-SE" sz="1400" dirty="0" smtClean="0"/>
              <a:t>collection for EMI-ES (XML)</a:t>
            </a:r>
            <a:endParaRPr lang="sv-SE" sz="1400" dirty="0"/>
          </a:p>
          <a:p>
            <a:pPr lvl="3"/>
            <a:r>
              <a:rPr lang="sv-SE" sz="1200" dirty="0"/>
              <a:t>LRMS info</a:t>
            </a:r>
          </a:p>
          <a:p>
            <a:pPr lvl="3"/>
            <a:r>
              <a:rPr lang="sv-SE" sz="1200" dirty="0"/>
              <a:t>Controldir job </a:t>
            </a:r>
            <a:r>
              <a:rPr lang="sv-SE" sz="1200" dirty="0" smtClean="0"/>
              <a:t>scanning</a:t>
            </a:r>
          </a:p>
          <a:p>
            <a:r>
              <a:rPr lang="sv-SE" sz="1800" dirty="0" smtClean="0"/>
              <a:t>Antique interface (gridftp job plugin with xrsl)</a:t>
            </a:r>
          </a:p>
          <a:p>
            <a:r>
              <a:rPr lang="sv-SE" sz="1800" dirty="0" smtClean="0"/>
              <a:t>Data cache</a:t>
            </a:r>
          </a:p>
          <a:p>
            <a:r>
              <a:rPr lang="sv-SE" sz="1800" i="1" dirty="0" smtClean="0"/>
              <a:t>Info index registration (periodic ldapadd)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Identifying bottlenecks: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LDAP server:</a:t>
            </a:r>
          </a:p>
          <a:p>
            <a:pPr lvl="1"/>
            <a:r>
              <a:rPr lang="sv-SE" dirty="0" smtClean="0"/>
              <a:t>Storing 100k ldap records: not a problem</a:t>
            </a:r>
          </a:p>
          <a:p>
            <a:pPr lvl="1"/>
            <a:r>
              <a:rPr lang="sv-SE" dirty="0" smtClean="0"/>
              <a:t>Serving 100k ldap records: x bytes of data transfer???</a:t>
            </a:r>
          </a:p>
          <a:p>
            <a:r>
              <a:rPr lang="sv-SE" dirty="0" smtClean="0"/>
              <a:t>Database update:</a:t>
            </a:r>
          </a:p>
          <a:p>
            <a:pPr lvl="1"/>
            <a:r>
              <a:rPr lang="sv-SE" dirty="0" smtClean="0"/>
              <a:t>Adding/deleting/modifying 100k ldap entries ???</a:t>
            </a:r>
          </a:p>
          <a:p>
            <a:pPr lvl="2"/>
            <a:r>
              <a:rPr lang="sv-SE" dirty="0" smtClean="0"/>
              <a:t>Size of the file, timeout settings, incomplete trees due to sync problems</a:t>
            </a:r>
          </a:p>
          <a:p>
            <a:pPr marL="457200" lvl="1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bottlencks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Infocollectors (both ldap and xml):</a:t>
            </a:r>
          </a:p>
          <a:p>
            <a:pPr lvl="1"/>
            <a:r>
              <a:rPr lang="sv-SE" dirty="0" smtClean="0"/>
              <a:t>LRMS: get jobstat of 100k jobs from SLURM/Condor ???</a:t>
            </a:r>
          </a:p>
          <a:p>
            <a:pPr lvl="2"/>
            <a:r>
              <a:rPr lang="sv-SE" dirty="0" smtClean="0"/>
              <a:t>Efficiency in terms of  number of calls? Overlap with LRMS-management script calls</a:t>
            </a:r>
          </a:p>
          <a:p>
            <a:pPr lvl="1"/>
            <a:r>
              <a:rPr lang="sv-SE" dirty="0" smtClean="0"/>
              <a:t>Controldir job scanning: reading and processing 5-8 x 100k small files from the controldir</a:t>
            </a:r>
          </a:p>
          <a:p>
            <a:pPr lvl="2"/>
            <a:r>
              <a:rPr lang="sv-SE" dirty="0" smtClean="0"/>
              <a:t>Filesystem cache?,  io schedulling, perl internals</a:t>
            </a:r>
          </a:p>
          <a:p>
            <a:pPr lvl="1"/>
            <a:r>
              <a:rPr lang="sv-SE" dirty="0" smtClean="0"/>
              <a:t>Generated output</a:t>
            </a:r>
          </a:p>
          <a:p>
            <a:pPr lvl="2"/>
            <a:r>
              <a:rPr lang="sv-SE" dirty="0" smtClean="0"/>
              <a:t>100k XML files for A-REX</a:t>
            </a:r>
          </a:p>
          <a:p>
            <a:pPr lvl="2"/>
            <a:r>
              <a:rPr lang="sv-SE" dirty="0" smtClean="0"/>
              <a:t>1 huge LDIF for the ldap database update</a:t>
            </a:r>
          </a:p>
          <a:p>
            <a:pPr lvl="1"/>
            <a:r>
              <a:rPr lang="sv-SE" smtClean="0"/>
              <a:t>Tolerated execution time: minutes, ours???</a:t>
            </a:r>
            <a:endParaRPr lang="sv-SE" dirty="0" smtClean="0"/>
          </a:p>
          <a:p>
            <a:pPr marL="914400" lvl="2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bottlenecks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 smtClean="0"/>
              <a:t>A-REX: </a:t>
            </a:r>
          </a:p>
          <a:p>
            <a:pPr lvl="1"/>
            <a:r>
              <a:rPr lang="sv-SE" sz="1200" dirty="0" smtClean="0"/>
              <a:t>EMI-ES interface:  </a:t>
            </a:r>
          </a:p>
          <a:p>
            <a:pPr lvl="2"/>
            <a:r>
              <a:rPr lang="sv-SE" sz="1200" dirty="0" smtClean="0"/>
              <a:t>What might be the bottlenecks for the creation of 100 jobs per second,  1000 status query per seconds idf any e.g. memory &amp; cpu load for the xml stuff, number of threads,  io for accessing xml files in the controldir?</a:t>
            </a:r>
            <a:endParaRPr lang="sv-SE" sz="1600" dirty="0"/>
          </a:p>
          <a:p>
            <a:pPr lvl="1"/>
            <a:r>
              <a:rPr lang="sv-SE" sz="1600" dirty="0" smtClean="0"/>
              <a:t>LRMS-management, profiling needed for the</a:t>
            </a:r>
          </a:p>
          <a:p>
            <a:pPr lvl="2"/>
            <a:r>
              <a:rPr lang="sv-SE" sz="1200" dirty="0" smtClean="0"/>
              <a:t>read and write jobfiles in the controldir, </a:t>
            </a:r>
          </a:p>
          <a:p>
            <a:pPr lvl="2"/>
            <a:r>
              <a:rPr lang="sv-SE" sz="1200" dirty="0" smtClean="0"/>
              <a:t>execute LRMS commands</a:t>
            </a:r>
            <a:endParaRPr lang="sv-SE" sz="1200" dirty="0"/>
          </a:p>
          <a:p>
            <a:pPr lvl="1"/>
            <a:r>
              <a:rPr lang="sv-SE" sz="1600" dirty="0" smtClean="0"/>
              <a:t>Accounting</a:t>
            </a:r>
          </a:p>
          <a:p>
            <a:pPr lvl="2"/>
            <a:r>
              <a:rPr lang="sv-SE" sz="1200" dirty="0" smtClean="0"/>
              <a:t>Sending the accounting log of 100 k jobs shouldn’t be a problem (data volume ??)</a:t>
            </a:r>
          </a:p>
          <a:p>
            <a:pPr lvl="2"/>
            <a:r>
              <a:rPr lang="sv-SE" sz="1200" dirty="0" smtClean="0"/>
              <a:t>Writing to the controldir ?</a:t>
            </a:r>
            <a:endParaRPr lang="sv-SE" sz="1200" dirty="0"/>
          </a:p>
          <a:p>
            <a:pPr lvl="1"/>
            <a:r>
              <a:rPr lang="sv-SE" sz="1600" dirty="0"/>
              <a:t>Data </a:t>
            </a:r>
            <a:r>
              <a:rPr lang="sv-SE" sz="1600" dirty="0" smtClean="0"/>
              <a:t>staging: </a:t>
            </a:r>
          </a:p>
          <a:p>
            <a:pPr lvl="2"/>
            <a:r>
              <a:rPr lang="sv-SE" sz="1400" dirty="0" smtClean="0"/>
              <a:t>What might be the bottlenecks for managing 1000 conurent data transfer threads?</a:t>
            </a:r>
          </a:p>
          <a:p>
            <a:pPr lvl="2"/>
            <a:r>
              <a:rPr lang="sv-SE" sz="1400" dirty="0" smtClean="0"/>
              <a:t>Reading, writing to the controldir?</a:t>
            </a:r>
          </a:p>
          <a:p>
            <a:pPr lvl="2"/>
            <a:r>
              <a:rPr lang="sv-SE" sz="1400" dirty="0" smtClean="0"/>
              <a:t>What are the effects of data staging proceses on the system load thus on other ARC processes? (any bencmarks?)</a:t>
            </a:r>
          </a:p>
          <a:p>
            <a:pPr lvl="1"/>
            <a:r>
              <a:rPr lang="sv-SE" sz="1800" dirty="0"/>
              <a:t>Callouts such as </a:t>
            </a:r>
            <a:r>
              <a:rPr lang="sv-SE" sz="1800" dirty="0" smtClean="0"/>
              <a:t>authplugin</a:t>
            </a:r>
          </a:p>
          <a:p>
            <a:pPr lvl="2"/>
            <a:r>
              <a:rPr lang="sv-SE" sz="1400" dirty="0" smtClean="0"/>
              <a:t>Any effects, especially if those are per jobs? How about ARGUS?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5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bottlenecks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Antique interface (gridftp job plugin with xrsl</a:t>
            </a:r>
            <a:r>
              <a:rPr lang="sv-SE" dirty="0" smtClean="0"/>
              <a:t>)</a:t>
            </a:r>
          </a:p>
          <a:p>
            <a:pPr marL="800100" lvl="3" indent="-342900">
              <a:buClr>
                <a:srgbClr val="000099"/>
              </a:buClr>
              <a:buFont typeface="Wingdings" pitchFamily="2" charset="2"/>
              <a:buChar char="§"/>
            </a:pPr>
            <a:r>
              <a:rPr lang="sv-SE" sz="1600" dirty="0"/>
              <a:t>What might be the bottlenecks for the creation of 100 jobs per second,  1000 status query per seconds idf any e.g. memory &amp; cpu </a:t>
            </a:r>
            <a:r>
              <a:rPr lang="sv-SE" sz="1600" dirty="0" smtClean="0"/>
              <a:t>load, threads</a:t>
            </a:r>
            <a:r>
              <a:rPr lang="sv-SE" sz="1600" dirty="0"/>
              <a:t>,  io for accessing </a:t>
            </a:r>
            <a:r>
              <a:rPr lang="sv-SE" sz="1600" dirty="0" smtClean="0"/>
              <a:t>files in the </a:t>
            </a:r>
            <a:r>
              <a:rPr lang="sv-SE" sz="1600" dirty="0"/>
              <a:t>controldir</a:t>
            </a:r>
            <a:r>
              <a:rPr lang="sv-SE" sz="1600" dirty="0" smtClean="0"/>
              <a:t>?</a:t>
            </a:r>
            <a:endParaRPr lang="sv-SE" dirty="0"/>
          </a:p>
          <a:p>
            <a:r>
              <a:rPr lang="sv-SE" dirty="0"/>
              <a:t>Data </a:t>
            </a:r>
            <a:r>
              <a:rPr lang="sv-SE" dirty="0" smtClean="0"/>
              <a:t>cache: ???</a:t>
            </a:r>
            <a:endParaRPr lang="sv-SE" dirty="0"/>
          </a:p>
          <a:p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Is the ”controldir” the only problem?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5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-template">
  <a:themeElements>
    <a:clrScheme name="1_nordugrid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1_nordugrid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rdu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ng-template</Template>
  <TotalTime>9231</TotalTime>
  <Words>556</Words>
  <Application>Microsoft Office PowerPoint</Application>
  <PresentationFormat>On-screen Show (4:3)</PresentationFormat>
  <Paragraphs>100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ng-template</vt:lpstr>
      <vt:lpstr>Scaling up server-side ARC</vt:lpstr>
      <vt:lpstr>Session content</vt:lpstr>
      <vt:lpstr>Scalability targets</vt:lpstr>
      <vt:lpstr>Load generating ARC server processes</vt:lpstr>
      <vt:lpstr>Identifying bottlenecks:</vt:lpstr>
      <vt:lpstr>bottlencks</vt:lpstr>
      <vt:lpstr>bottlenecks</vt:lpstr>
      <vt:lpstr>bottlenecks</vt:lpstr>
      <vt:lpstr>Is the ”controldir” the only problem?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status</dc:title>
  <dc:creator>Balazs Konya</dc:creator>
  <cp:lastModifiedBy>Balazs</cp:lastModifiedBy>
  <cp:revision>697</cp:revision>
  <dcterms:created xsi:type="dcterms:W3CDTF">2010-04-30T12:57:51Z</dcterms:created>
  <dcterms:modified xsi:type="dcterms:W3CDTF">2015-06-02T11:52:07Z</dcterms:modified>
</cp:coreProperties>
</file>