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  <p:sldId id="278" r:id="rId27"/>
    <p:sldId id="279" r:id="rId28"/>
    <p:sldId id="280" r:id="rId29"/>
  </p:sldIdLst>
  <p:sldSz cy="5143500" cx="9144000"/>
  <p:notesSz cx="6858000" cy="9144000"/>
  <p:embeddedFontLst>
    <p:embeddedFont>
      <p:font typeface="Proxima Nova"/>
      <p:regular r:id="rId30"/>
      <p:bold r:id="rId31"/>
      <p:italic r:id="rId32"/>
      <p:boldItalic r:id="rId33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1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8" Type="http://schemas.openxmlformats.org/officeDocument/2006/relationships/slide" Target="slides/slide24.xml"/><Relationship Id="rId27" Type="http://schemas.openxmlformats.org/officeDocument/2006/relationships/slide" Target="slides/slide23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29" Type="http://schemas.openxmlformats.org/officeDocument/2006/relationships/slide" Target="slides/slide25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31" Type="http://schemas.openxmlformats.org/officeDocument/2006/relationships/font" Target="fonts/ProximaNova-bold.fntdata"/><Relationship Id="rId30" Type="http://schemas.openxmlformats.org/officeDocument/2006/relationships/font" Target="fonts/ProximaNova-regular.fntdata"/><Relationship Id="rId11" Type="http://schemas.openxmlformats.org/officeDocument/2006/relationships/slide" Target="slides/slide7.xml"/><Relationship Id="rId33" Type="http://schemas.openxmlformats.org/officeDocument/2006/relationships/font" Target="fonts/ProximaNova-boldItalic.fntdata"/><Relationship Id="rId10" Type="http://schemas.openxmlformats.org/officeDocument/2006/relationships/slide" Target="slides/slide6.xml"/><Relationship Id="rId32" Type="http://schemas.openxmlformats.org/officeDocument/2006/relationships/font" Target="fonts/ProximaNova-italic.fntdata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gd83a3d05e4_0_10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7" name="Google Shape;57;gd83a3d05e4_0_10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d3d1f0312b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1" name="Google Shape;131;gd3d1f0312b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6" name="Shape 1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" name="Google Shape;137;gd3d1f0312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8" name="Google Shape;138;gd3d1f0312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gd83a3d05e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5" name="Google Shape;145;gd83a3d05e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gd83a3d05e4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4" name="Google Shape;154;gd83a3d05e4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gd83a3d05e4_0_5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2" name="Google Shape;162;gd83a3d05e4_0_5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8" name="Shape 1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9" name="Google Shape;169;gd83a3d05e4_0_6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0" name="Google Shape;170;gd83a3d05e4_0_6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6" name="Shape 1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7" name="Google Shape;177;gd83a3d05e4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8" name="Google Shape;178;gd83a3d05e4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3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gd83a3d05e4_0_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5" name="Google Shape;185;gd83a3d05e4_0_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d83a3d05e4_0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d83a3d05e4_0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gd83a3d05e4_0_2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1" name="Google Shape;201;gd83a3d05e4_0_2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d4864c9848_0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d4864c9848_0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gd83a3d05e4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09" name="Google Shape;209;gd83a3d05e4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gd83a3d05e4_0_5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8" name="Google Shape;218;gd83a3d05e4_0_5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4" name="Shape 2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" name="Google Shape;225;gd83a3d05e4_0_4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26" name="Google Shape;226;gd83a3d05e4_0_4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gd83a3d05e4_0_7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33" name="Google Shape;233;gd83a3d05e4_0_7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1" name="Shape 2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2" name="Google Shape;242;gd83a3d05e4_0_8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3" name="Google Shape;243;gd83a3d05e4_0_8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d83a3d05e4_0_1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50" name="Google Shape;250;gd83a3d05e4_0_1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3" name="Shape 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" name="Google Shape;74;gd3d1f0312b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5" name="Google Shape;75;gd3d1f0312b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d3d1f0312b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3" name="Google Shape;83;gd3d1f0312b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d4864c9848_0_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0" name="Google Shape;90;gd4864c9848_0_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" name="Google Shape;98;ga253f5008d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9" name="Google Shape;99;ga253f5008d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gd4864c9848_0_1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7" name="Google Shape;107;gd4864c9848_0_1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gd4864c9848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5" name="Google Shape;115;gd4864c9848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gd3d1f0312b_0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4" name="Google Shape;124;gd3d1f0312b_0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bg>
      <p:bgPr>
        <a:solidFill>
          <a:schemeClr val="dk1"/>
        </a:solid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0" name="Google Shape;10;p2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1" name="Google Shape;11;p2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48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400"/>
              <a:buNone/>
              <a:defRPr sz="24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1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50" name="Google Shape;50;p11"/>
          <p:cNvSpPr txBox="1"/>
          <p:nvPr>
            <p:ph hasCustomPrompt="1" type="title"/>
          </p:nvPr>
        </p:nvSpPr>
        <p:spPr>
          <a:xfrm>
            <a:off x="311700" y="991475"/>
            <a:ext cx="8520600" cy="19179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4000"/>
              <a:buNone/>
              <a:defRPr b="1" sz="14000"/>
            </a:lvl9pPr>
          </a:lstStyle>
          <a:p>
            <a:r>
              <a:t>xx%</a:t>
            </a:r>
          </a:p>
        </p:txBody>
      </p:sp>
      <p:sp>
        <p:nvSpPr>
          <p:cNvPr id="51" name="Google Shape;51;p11"/>
          <p:cNvSpPr txBox="1"/>
          <p:nvPr>
            <p:ph idx="1" type="body"/>
          </p:nvPr>
        </p:nvSpPr>
        <p:spPr>
          <a:xfrm>
            <a:off x="311700" y="3071300"/>
            <a:ext cx="8520600" cy="901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52" name="Google Shape;52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bg>
      <p:bgPr>
        <a:solidFill>
          <a:schemeClr val="dk1"/>
        </a:solidFill>
      </p:bgPr>
    </p:bg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5" name="Google Shape;15;p3"/>
          <p:cNvCxnSpPr/>
          <p:nvPr/>
        </p:nvCxnSpPr>
        <p:spPr>
          <a:xfrm>
            <a:off x="0" y="2998150"/>
            <a:ext cx="91440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16" name="Google Shape;16;p3"/>
          <p:cNvSpPr txBox="1"/>
          <p:nvPr>
            <p:ph type="title"/>
          </p:nvPr>
        </p:nvSpPr>
        <p:spPr>
          <a:xfrm>
            <a:off x="510450" y="2057400"/>
            <a:ext cx="8123100" cy="778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3600"/>
              <a:buNone/>
              <a:defRPr sz="36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17" name="Google Shape;17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8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Google Shape;19;p4"/>
          <p:cNvSpPr/>
          <p:nvPr/>
        </p:nvSpPr>
        <p:spPr>
          <a:xfrm>
            <a:off x="0" y="5045700"/>
            <a:ext cx="9144000" cy="978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" name="Google Shape;20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1" name="Google Shape;21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2" name="Google Shape;22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3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5" name="Google Shape;25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6" name="Google Shape;26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7" name="Google Shape;27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30" name="Google Shape;30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31" name="Shape 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Google Shape;32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3" name="Google Shape;33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4" name="Google Shape;34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bg>
      <p:bgPr>
        <a:solidFill>
          <a:schemeClr val="lt2"/>
        </a:solidFill>
      </p:bgPr>
    </p:bg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8"/>
          <p:cNvSpPr txBox="1"/>
          <p:nvPr>
            <p:ph type="title"/>
          </p:nvPr>
        </p:nvSpPr>
        <p:spPr>
          <a:xfrm>
            <a:off x="490250" y="526350"/>
            <a:ext cx="57975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7" name="Google Shape;37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8" name="Shape 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Google Shape;39;p9"/>
          <p:cNvSpPr/>
          <p:nvPr/>
        </p:nvSpPr>
        <p:spPr>
          <a:xfrm>
            <a:off x="4572000" y="7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40" name="Google Shape;40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19050">
            <a:solidFill>
              <a:schemeClr val="lt2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41" name="Google Shape;41;p9"/>
          <p:cNvSpPr txBox="1"/>
          <p:nvPr>
            <p:ph type="title"/>
          </p:nvPr>
        </p:nvSpPr>
        <p:spPr>
          <a:xfrm>
            <a:off x="265500" y="1205825"/>
            <a:ext cx="4045200" cy="1509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42" name="Google Shape;42;p9"/>
          <p:cNvSpPr txBox="1"/>
          <p:nvPr>
            <p:ph idx="1" type="subTitle"/>
          </p:nvPr>
        </p:nvSpPr>
        <p:spPr>
          <a:xfrm>
            <a:off x="265500" y="2769001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43" name="Google Shape;43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Char char="●"/>
              <a:defRPr>
                <a:solidFill>
                  <a:schemeClr val="lt1"/>
                </a:solidFill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●"/>
              <a:defRPr>
                <a:solidFill>
                  <a:schemeClr val="lt1"/>
                </a:solidFill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lt1"/>
              </a:buClr>
              <a:buSzPts val="1400"/>
              <a:buChar char="○"/>
              <a:defRPr>
                <a:solidFill>
                  <a:schemeClr val="lt1"/>
                </a:solidFill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lt1"/>
              </a:buClr>
              <a:buSzPts val="1400"/>
              <a:buChar char="■"/>
              <a:defRPr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44" name="Google Shape;44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5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10"/>
          <p:cNvSpPr txBox="1"/>
          <p:nvPr>
            <p:ph idx="1" type="body"/>
          </p:nvPr>
        </p:nvSpPr>
        <p:spPr>
          <a:xfrm>
            <a:off x="311700" y="423682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</a:lstStyle>
          <a:p/>
        </p:txBody>
      </p:sp>
      <p:sp>
        <p:nvSpPr>
          <p:cNvPr id="47" name="Google Shape;47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pearmint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Proxima Nova"/>
              <a:buNone/>
              <a:defRPr sz="28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1800"/>
              <a:buFont typeface="Proxima Nova"/>
              <a:buChar char="●"/>
              <a:defRPr sz="1800"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●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3"/>
              </a:buClr>
              <a:buSzPts val="1400"/>
              <a:buFont typeface="Proxima Nova"/>
              <a:buChar char="○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3"/>
              </a:buClr>
              <a:buSzPts val="1400"/>
              <a:buFont typeface="Proxima Nova"/>
              <a:buChar char="■"/>
              <a:defRPr>
                <a:solidFill>
                  <a:schemeClr val="accent3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1pPr>
            <a:lvl2pPr lvl="1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2pPr>
            <a:lvl3pPr lvl="2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3pPr>
            <a:lvl4pPr lvl="3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4pPr>
            <a:lvl5pPr lvl="4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5pPr>
            <a:lvl6pPr lvl="5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6pPr>
            <a:lvl7pPr lvl="6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7pPr>
            <a:lvl8pPr lvl="7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8pPr>
            <a:lvl9pPr lvl="8" algn="r">
              <a:buNone/>
              <a:defRPr sz="1000">
                <a:solidFill>
                  <a:schemeClr val="dk1"/>
                </a:solidFill>
                <a:latin typeface="Proxima Nova"/>
                <a:ea typeface="Proxima Nova"/>
                <a:cs typeface="Proxima Nova"/>
                <a:sym typeface="Proxima Nova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4.png"/><Relationship Id="rId4" Type="http://schemas.openxmlformats.org/officeDocument/2006/relationships/image" Target="../media/image6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2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2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1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8.pn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9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5.png"/><Relationship Id="rId4" Type="http://schemas.openxmlformats.org/officeDocument/2006/relationships/image" Target="../media/image14.jpg"/><Relationship Id="rId5" Type="http://schemas.openxmlformats.org/officeDocument/2006/relationships/image" Target="../media/image23.png"/><Relationship Id="rId6" Type="http://schemas.openxmlformats.org/officeDocument/2006/relationships/image" Target="../media/image25.png"/><Relationship Id="rId7" Type="http://schemas.openxmlformats.org/officeDocument/2006/relationships/image" Target="../media/image16.pn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7.png"/><Relationship Id="rId4" Type="http://schemas.openxmlformats.org/officeDocument/2006/relationships/image" Target="../media/image21.pn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20.pn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2.xml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22.png"/><Relationship Id="rId4" Type="http://schemas.openxmlformats.org/officeDocument/2006/relationships/image" Target="../media/image24.png"/><Relationship Id="rId5" Type="http://schemas.openxmlformats.org/officeDocument/2006/relationships/image" Target="../media/image26.pn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4.xml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5.xml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3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.png"/><Relationship Id="rId4" Type="http://schemas.openxmlformats.org/officeDocument/2006/relationships/image" Target="../media/image8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hyperlink" Target="https://doc.vega.izum.si/" TargetMode="External"/><Relationship Id="rId4" Type="http://schemas.openxmlformats.org/officeDocument/2006/relationships/image" Target="../media/image9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png"/><Relationship Id="rId4" Type="http://schemas.openxmlformats.org/officeDocument/2006/relationships/image" Target="../media/image1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13"/>
          <p:cNvSpPr txBox="1"/>
          <p:nvPr>
            <p:ph type="ctrTitle"/>
          </p:nvPr>
        </p:nvSpPr>
        <p:spPr>
          <a:xfrm>
            <a:off x="510450" y="1257300"/>
            <a:ext cx="8123100" cy="1588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Vega EuroHPC &amp; ARC </a:t>
            </a:r>
            <a:endParaRPr/>
          </a:p>
        </p:txBody>
      </p:sp>
      <p:sp>
        <p:nvSpPr>
          <p:cNvPr id="60" name="Google Shape;60;p13"/>
          <p:cNvSpPr txBox="1"/>
          <p:nvPr>
            <p:ph idx="1" type="subTitle"/>
          </p:nvPr>
        </p:nvSpPr>
        <p:spPr>
          <a:xfrm>
            <a:off x="510450" y="3182313"/>
            <a:ext cx="8123100" cy="630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Andrej Filipcic</a:t>
            </a:r>
            <a:endParaRPr/>
          </a:p>
        </p:txBody>
      </p:sp>
      <p:sp>
        <p:nvSpPr>
          <p:cNvPr id="61" name="Google Shape;61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>
                <a:solidFill>
                  <a:schemeClr val="lt1"/>
                </a:solidFill>
              </a:rPr>
              <a:t>‹#›</a:t>
            </a:fld>
            <a:endParaRPr>
              <a:solidFill>
                <a:schemeClr val="lt1"/>
              </a:solidFill>
            </a:endParaRP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2" name="Shape 1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" name="Google Shape;133;p2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Issues</a:t>
            </a:r>
            <a:endParaRPr/>
          </a:p>
        </p:txBody>
      </p:sp>
      <p:sp>
        <p:nvSpPr>
          <p:cNvPr id="134" name="Google Shape;134;p22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Skyway gw no HA support yet, coming in June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Till then 4 groups of nodes with different gws and ip aliases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NAT on one server for outbound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Skyway: no ipv6 support yet, in discussion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ipv6 NAT for outbound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RH 4.18 kernel - very unstable with cgroups memory OOM 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Mitigate: 5.10.34 vanilla kernel + Mellanox drivers (supported) + Lustre drivers (git master + AF fixes)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Further optimizations needed for grid jobs (ATLAS)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In general: HPC world is VERY different, it took a lot of discussions with the vendor to adapt for general purpose machine</a:t>
            </a:r>
            <a:endParaRPr/>
          </a:p>
        </p:txBody>
      </p:sp>
      <p:sp>
        <p:nvSpPr>
          <p:cNvPr id="135" name="Google Shape;135;p2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9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2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Resource allocations</a:t>
            </a:r>
            <a:endParaRPr/>
          </a:p>
        </p:txBody>
      </p:sp>
      <p:sp>
        <p:nvSpPr>
          <p:cNvPr id="141" name="Google Shape;141;p23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35% EuroHPC, 65% Slovenia, independent calls for allocations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Community allocations foreseen for both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ATLAS, Belle-2, LCST, CTA etc. - resource pledges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Eg ATLAS: ~10k cores, 2PB, to be decided later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To be discussed, proposed, when the Ministry defines the access policies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Any EU organization can apply for EuroHPC share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CERN HPC application (beam simulations)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One company R&amp;D (research access)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KTH will apply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Relatively easy to get benchmarking and development access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Slovenian share: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Slovenian research, international collaborations, projects where Slovenia participates,...</a:t>
            </a:r>
            <a:endParaRPr/>
          </a:p>
        </p:txBody>
      </p:sp>
      <p:sp>
        <p:nvSpPr>
          <p:cNvPr id="142" name="Google Shape;142;p2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6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p2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Heavy jobs</a:t>
            </a:r>
            <a:endParaRPr/>
          </a:p>
        </p:txBody>
      </p:sp>
      <p:sp>
        <p:nvSpPr>
          <p:cNvPr id="148" name="Google Shape;148;p24"/>
          <p:cNvSpPr txBox="1"/>
          <p:nvPr>
            <p:ph idx="1" type="body"/>
          </p:nvPr>
        </p:nvSpPr>
        <p:spPr>
          <a:xfrm>
            <a:off x="5539625" y="1152475"/>
            <a:ext cx="36045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</a:rPr>
              <a:t>D</a:t>
            </a:r>
            <a:r>
              <a:rPr lang="en-GB" sz="2800">
                <a:solidFill>
                  <a:schemeClr val="dk1"/>
                </a:solidFill>
              </a:rPr>
              <a:t>igit jobs on ceph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</a:rPr>
              <a:t>	(hdd 16+3)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GB" sz="2800">
                <a:solidFill>
                  <a:schemeClr val="dk1"/>
                </a:solidFill>
              </a:rPr>
              <a:t> https://bigpanda.cern.ch/task/25445935/#plots</a:t>
            </a:r>
            <a:endParaRPr sz="2800">
              <a:solidFill>
                <a:schemeClr val="dk1"/>
              </a:solidFill>
            </a:endParaRPr>
          </a:p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49" name="Google Shape;149;p2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0" name="Google Shape;150;p2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3300" y="1719724"/>
            <a:ext cx="5341523" cy="1621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1" name="Google Shape;151;p2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13300" y="3434975"/>
            <a:ext cx="5352126" cy="1621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p2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Digit killer jobs -score</a:t>
            </a:r>
            <a:endParaRPr/>
          </a:p>
        </p:txBody>
      </p:sp>
      <p:sp>
        <p:nvSpPr>
          <p:cNvPr id="157" name="Google Shape;157;p25"/>
          <p:cNvSpPr txBox="1"/>
          <p:nvPr>
            <p:ph idx="1" type="body"/>
          </p:nvPr>
        </p:nvSpPr>
        <p:spPr>
          <a:xfrm>
            <a:off x="6746950" y="1152475"/>
            <a:ext cx="2085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Still, pretty fast, faster than most of the grid sites</a:t>
            </a:r>
            <a:endParaRPr/>
          </a:p>
        </p:txBody>
      </p:sp>
      <p:sp>
        <p:nvSpPr>
          <p:cNvPr id="158" name="Google Shape;158;p2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59" name="Google Shape;159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46446" y="1399450"/>
            <a:ext cx="5600502" cy="3169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2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Digit profile</a:t>
            </a:r>
            <a:endParaRPr/>
          </a:p>
        </p:txBody>
      </p:sp>
      <p:sp>
        <p:nvSpPr>
          <p:cNvPr id="165" name="Google Shape;165;p26"/>
          <p:cNvSpPr txBox="1"/>
          <p:nvPr>
            <p:ph idx="1" type="body"/>
          </p:nvPr>
        </p:nvSpPr>
        <p:spPr>
          <a:xfrm>
            <a:off x="7801425" y="1152475"/>
            <a:ext cx="12822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66" name="Google Shape;166;p2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67" name="Google Shape;167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45100" y="1197426"/>
            <a:ext cx="7522627" cy="32690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1" name="Shape 1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2" name="Google Shape;172;p2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Digit memory</a:t>
            </a:r>
            <a:endParaRPr/>
          </a:p>
        </p:txBody>
      </p:sp>
      <p:sp>
        <p:nvSpPr>
          <p:cNvPr id="173" name="Google Shape;173;p2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74" name="Google Shape;174;p2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75" name="Google Shape;175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11700" y="1177321"/>
            <a:ext cx="9144003" cy="332631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9" name="Shape 1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0" name="Google Shape;180;p2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Future</a:t>
            </a:r>
            <a:endParaRPr/>
          </a:p>
        </p:txBody>
      </p:sp>
      <p:sp>
        <p:nvSpPr>
          <p:cNvPr id="181" name="Google Shape;181;p2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ATLAS could use most of resources up to know, much less in the future, not clear yet on the exact numbers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ATLAS can quickly fill unused resources (</a:t>
            </a:r>
            <a:r>
              <a:rPr lang="en-GB"/>
              <a:t>especially</a:t>
            </a:r>
            <a:r>
              <a:rPr lang="en-GB"/>
              <a:t> with large jobs)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backfill/preemptive jobs not planned for now - ExclusiveUser node policy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Payload optimizations should target &gt;90% cpu efficiency for all jobs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Likely, part of the SiGNET pledge will move to Vega, including storage</a:t>
            </a:r>
            <a:endParaRPr/>
          </a:p>
        </p:txBody>
      </p:sp>
      <p:sp>
        <p:nvSpPr>
          <p:cNvPr id="182" name="Google Shape;182;p2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6" name="Shape 1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7" name="Google Shape;187;p2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Power consumption</a:t>
            </a:r>
            <a:endParaRPr/>
          </a:p>
        </p:txBody>
      </p:sp>
      <p:sp>
        <p:nvSpPr>
          <p:cNvPr id="188" name="Google Shape;188;p29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89" name="Google Shape;189;p2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0" name="Google Shape;190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64587"/>
            <a:ext cx="8134049" cy="33921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p3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ARC-CE Dashboard</a:t>
            </a:r>
            <a:endParaRPr/>
          </a:p>
        </p:txBody>
      </p:sp>
      <p:sp>
        <p:nvSpPr>
          <p:cNvPr id="196" name="Google Shape;196;p3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97" name="Google Shape;197;p3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98" name="Google Shape;198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152475"/>
            <a:ext cx="6392648" cy="36021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3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ARC-CE Dashboard</a:t>
            </a:r>
            <a:endParaRPr/>
          </a:p>
        </p:txBody>
      </p:sp>
      <p:sp>
        <p:nvSpPr>
          <p:cNvPr id="204" name="Google Shape;204;p3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05" name="Google Shape;205;p3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06" name="Google Shape;206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15525" y="1260575"/>
            <a:ext cx="5334963" cy="33082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Vega/EuroHPC  - IZUM, Maribor, Slovenia</a:t>
            </a:r>
            <a:endParaRPr/>
          </a:p>
        </p:txBody>
      </p:sp>
      <p:sp>
        <p:nvSpPr>
          <p:cNvPr id="67" name="Google Shape;67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2951548"/>
            <a:ext cx="4531501" cy="2087426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NOVICE – HPC-RIVR"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5675" y="966500"/>
            <a:ext cx="2352675" cy="172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565476" y="2933693"/>
            <a:ext cx="4630625" cy="2123128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093975" y="966500"/>
            <a:ext cx="2951526" cy="1967200"/>
          </a:xfrm>
          <a:prstGeom prst="rect">
            <a:avLst/>
          </a:prstGeom>
          <a:noFill/>
          <a:ln>
            <a:noFill/>
          </a:ln>
        </p:spPr>
      </p:pic>
      <p:pic>
        <p:nvPicPr>
          <p:cNvPr descr="ETP4HPC takes part in EuroHPC and names its representatives | etp4hpc" id="72" name="Google Shape;7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7774600" y="127075"/>
            <a:ext cx="1270900" cy="750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0" name="Shape 2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1" name="Google Shape;211;p3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CPU, Network, I/O Profiles</a:t>
            </a:r>
            <a:endParaRPr/>
          </a:p>
        </p:txBody>
      </p:sp>
      <p:sp>
        <p:nvSpPr>
          <p:cNvPr id="212" name="Google Shape;212;p32"/>
          <p:cNvSpPr txBox="1"/>
          <p:nvPr>
            <p:ph idx="1" type="body"/>
          </p:nvPr>
        </p:nvSpPr>
        <p:spPr>
          <a:xfrm>
            <a:off x="6017375" y="1152475"/>
            <a:ext cx="2814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13" name="Google Shape;213;p3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14" name="Google Shape;21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44700" y="1257900"/>
            <a:ext cx="5594527" cy="18848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15" name="Google Shape;215;p3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0" y="3142775"/>
            <a:ext cx="5475876" cy="18449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9" name="Shape 2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0" name="Google Shape;220;p3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Local nvme disk throughput</a:t>
            </a:r>
            <a:endParaRPr/>
          </a:p>
        </p:txBody>
      </p:sp>
      <p:sp>
        <p:nvSpPr>
          <p:cNvPr id="221" name="Google Shape;221;p33"/>
          <p:cNvSpPr txBox="1"/>
          <p:nvPr>
            <p:ph idx="1" type="body"/>
          </p:nvPr>
        </p:nvSpPr>
        <p:spPr>
          <a:xfrm>
            <a:off x="311700" y="3955150"/>
            <a:ext cx="8520600" cy="613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-GB"/>
              <a:t>400-node jobs, reduced lifetime for 1% in 5 days :( (ML modeling, non atlas)</a:t>
            </a:r>
            <a:endParaRPr/>
          </a:p>
        </p:txBody>
      </p:sp>
      <p:sp>
        <p:nvSpPr>
          <p:cNvPr id="222" name="Google Shape;222;p3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23" name="Google Shape;223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10800" y="1187076"/>
            <a:ext cx="7537852" cy="2393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7" name="Shape 2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8" name="Google Shape;228;p3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Optimizations</a:t>
            </a:r>
            <a:endParaRPr/>
          </a:p>
        </p:txBody>
      </p:sp>
      <p:sp>
        <p:nvSpPr>
          <p:cNvPr id="229" name="Google Shape;229;p3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256-core(thread)/node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Too much for AthenaMP, using 64-core, efficiency not too good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Memory: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1GB/core - quite a limiting factor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4 reco jobs do not fit too well, ~0.9-1.1 GB/core - instabilities without swap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Local 2TB nvme - add 50GB swap, maybe not possible on other HPCs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30" name="Google Shape;230;p3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34" name="Shape 2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Google Shape;235;p3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Squids (6)</a:t>
            </a:r>
            <a:endParaRPr/>
          </a:p>
        </p:txBody>
      </p:sp>
      <p:sp>
        <p:nvSpPr>
          <p:cNvPr id="236" name="Google Shape;236;p35"/>
          <p:cNvSpPr txBox="1"/>
          <p:nvPr>
            <p:ph idx="1" type="body"/>
          </p:nvPr>
        </p:nvSpPr>
        <p:spPr>
          <a:xfrm>
            <a:off x="5382375" y="3422950"/>
            <a:ext cx="3450000" cy="114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req/fetch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rPr lang="en-GB"/>
              <a:t>in/out</a:t>
            </a:r>
            <a:endParaRPr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lang="en-GB"/>
              <a:t>Object count</a:t>
            </a:r>
            <a:endParaRPr/>
          </a:p>
        </p:txBody>
      </p:sp>
      <p:sp>
        <p:nvSpPr>
          <p:cNvPr id="237" name="Google Shape;237;p3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238" name="Google Shape;238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1473628"/>
            <a:ext cx="4069800" cy="1587222"/>
          </a:xfrm>
          <a:prstGeom prst="rect">
            <a:avLst/>
          </a:prstGeom>
          <a:noFill/>
          <a:ln>
            <a:noFill/>
          </a:ln>
        </p:spPr>
      </p:pic>
      <p:pic>
        <p:nvPicPr>
          <p:cNvPr id="239" name="Google Shape;239;p3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97925" y="1509550"/>
            <a:ext cx="3885600" cy="151537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0" name="Google Shape;240;p3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700" y="3246600"/>
            <a:ext cx="4286218" cy="1671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44" name="Shape 2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" name="Google Shape;245;p3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ARC issues </a:t>
            </a:r>
            <a:endParaRPr/>
          </a:p>
        </p:txBody>
      </p:sp>
      <p:sp>
        <p:nvSpPr>
          <p:cNvPr id="246" name="Google Shape;246;p3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Fast servers: 0.5TB RAM, 64-cores, SSDs, 200Gb/s Eth, 100Gb/s IB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2 CEs + 4 delivery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Hard to get high file-transfer rate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CPU usage: 300-400%, slow job processing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EMI-ES used for most (ATLAS)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Maximum running jobs - 35k yesterday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BOINC: scaled well on 2 CEs&amp;CERN, Boinc servers had to be upgraded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Simple jobs, only 64-core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All ATLAS job types: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Too much fragmentation on resources, 3 Panda Queues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Explicit use of Slurm partitions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Pilot jobs, xrootd inputs -to bee seen, but NAT will be a bottleneck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ARC clients, very limited in (default) scope</a:t>
            </a:r>
            <a:endParaRPr/>
          </a:p>
        </p:txBody>
      </p:sp>
      <p:sp>
        <p:nvSpPr>
          <p:cNvPr id="247" name="Google Shape;247;p3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2" name="Google Shape;252;p3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Cache organization</a:t>
            </a:r>
            <a:endParaRPr/>
          </a:p>
        </p:txBody>
      </p:sp>
      <p:sp>
        <p:nvSpPr>
          <p:cNvPr id="253" name="Google Shape;253;p37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Storage: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Local NVME on nodes (BeeGFS on demand in future)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Lustre: job and short term storage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Ceph: nvme + HDD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Several storage partitions - limited cache configuration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Tiering? Eg slow -&gt; fast -&gt; local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Currently: ceph hdd readonly, lustre normal cache (before Ceph only)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For ATLAS: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Huge input transfers initially, ~5GB/s for few days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With ~500TB cached - much less (NDGF T1 ~ 10PB) - common inputs, frequently used inputs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For other experiments, eg Belle-2, not clear yet how to use storage, nodes cannot spend time in transfers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&gt;100core nodes will be more frequent in the future, cannot continue with 1-core or 8-core job model</a:t>
            </a:r>
            <a:endParaRPr/>
          </a:p>
          <a:p>
            <a:pPr indent="0" lvl="0" marL="91440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254" name="Google Shape;254;p3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6" name="Shape 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Google Shape;77;p1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Network</a:t>
            </a:r>
            <a:endParaRPr/>
          </a:p>
        </p:txBody>
      </p:sp>
      <p:sp>
        <p:nvSpPr>
          <p:cNvPr id="78" name="Google Shape;78;p15"/>
          <p:cNvSpPr txBox="1"/>
          <p:nvPr>
            <p:ph idx="1" type="body"/>
          </p:nvPr>
        </p:nvSpPr>
        <p:spPr>
          <a:xfrm>
            <a:off x="5674100" y="1152475"/>
            <a:ext cx="31581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Infiniband: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Compute, Lustre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Ethernet: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Ceph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IB Gateway: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4x Mellanox Skyway, 3.2Tb/s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WAN plan: 5x 100Gb/s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200Gb/s to ARNES for now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100Gb/s to Geant/LHCONE</a:t>
            </a:r>
            <a:endParaRPr/>
          </a:p>
        </p:txBody>
      </p:sp>
      <p:sp>
        <p:nvSpPr>
          <p:cNvPr id="79" name="Google Shape;79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80" name="Google Shape;80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19721" y="1246825"/>
            <a:ext cx="4753234" cy="34164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Performance</a:t>
            </a:r>
            <a:endParaRPr/>
          </a:p>
        </p:txBody>
      </p:sp>
      <p:sp>
        <p:nvSpPr>
          <p:cNvPr id="86" name="Google Shape;86;p16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122.880 AMD 7H12 2.6GHz cores, HS06: 14.75/HT, 3.8 MHS06 total, more than ATLAS pledge, 2 and (¼) 8GB/core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+ 60 GPU nodes, 4xA100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DDN Lustre, 1PB, &gt;400 GB/s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Ceph: pacific, 23PB HDD + 700TB nvme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61 servers: 2x 6TB nvme, 24x 16TB HDD, 2x25Gb/s NIC layer3+4 bond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Up to 200 GB/s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Erasure coding: 16+3, 32MB block size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CephFS, RBD, RGW</a:t>
            </a:r>
            <a:endParaRPr/>
          </a:p>
        </p:txBody>
      </p:sp>
      <p:sp>
        <p:nvSpPr>
          <p:cNvPr id="87" name="Google Shape;87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17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BOINC_LONG (SiGNET_BOINC) - pre-production</a:t>
            </a:r>
            <a:endParaRPr/>
          </a:p>
        </p:txBody>
      </p:sp>
      <p:sp>
        <p:nvSpPr>
          <p:cNvPr id="93" name="Google Shape;93;p17"/>
          <p:cNvSpPr txBox="1"/>
          <p:nvPr>
            <p:ph idx="1" type="body"/>
          </p:nvPr>
        </p:nvSpPr>
        <p:spPr>
          <a:xfrm>
            <a:off x="6015300" y="1152475"/>
            <a:ext cx="28170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BOINC_LONG</a:t>
            </a:r>
            <a:endParaRPr sz="1600"/>
          </a:p>
          <a:p>
            <a:pPr indent="-304800" lvl="1" marL="914400" rtl="0" algn="l">
              <a:spcBef>
                <a:spcPts val="0"/>
              </a:spcBef>
              <a:spcAft>
                <a:spcPts val="0"/>
              </a:spcAft>
              <a:buSzPts val="1200"/>
              <a:buChar char="○"/>
            </a:pPr>
            <a:r>
              <a:rPr lang="en-GB" sz="1200"/>
              <a:t>SiGNET_BOINC relabeled</a:t>
            </a:r>
            <a:endParaRPr sz="12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~200k cores (boinc does not show it correctly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~550M G4 events in 10 days 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Vega is 3.8M HS06 (~15/HT) on CPU partition</a:t>
            </a:r>
            <a:endParaRPr sz="1600"/>
          </a:p>
          <a:p>
            <a:pPr indent="-330200" lvl="0" marL="457200" rtl="0" algn="l">
              <a:spcBef>
                <a:spcPts val="0"/>
              </a:spcBef>
              <a:spcAft>
                <a:spcPts val="0"/>
              </a:spcAft>
              <a:buSzPts val="1600"/>
              <a:buChar char="●"/>
            </a:pPr>
            <a:r>
              <a:rPr lang="en-GB" sz="1600"/>
              <a:t>10Gb/s flat HITS output, 1.2kHz event output when 120k cores active (240k HT)</a:t>
            </a:r>
            <a:endParaRPr sz="1600"/>
          </a:p>
        </p:txBody>
      </p:sp>
      <p:sp>
        <p:nvSpPr>
          <p:cNvPr id="94" name="Google Shape;94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95" name="Google Shape;95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5710500" cy="13171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1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2639625"/>
            <a:ext cx="4702950" cy="23514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0" name="Shape 1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Google Shape;101;p1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Vega/EuroHPC ATLAS production</a:t>
            </a:r>
            <a:endParaRPr/>
          </a:p>
        </p:txBody>
      </p:sp>
      <p:sp>
        <p:nvSpPr>
          <p:cNvPr id="102" name="Google Shape;102;p18"/>
          <p:cNvSpPr txBox="1"/>
          <p:nvPr>
            <p:ph idx="1" type="body"/>
          </p:nvPr>
        </p:nvSpPr>
        <p:spPr>
          <a:xfrm>
            <a:off x="6305800" y="1152475"/>
            <a:ext cx="25263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960 CPU nodes  128-core/256-HT used by ATLAS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Details on </a:t>
            </a:r>
            <a:r>
              <a:rPr lang="en-GB" sz="1400" u="sng">
                <a:solidFill>
                  <a:schemeClr val="hlink"/>
                </a:solidFill>
                <a:hlinkClick r:id="rId3"/>
              </a:rPr>
              <a:t>https://doc.vega.izum.si/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Pre-Production</a:t>
            </a:r>
            <a:endParaRPr sz="14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No other users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Some instabilities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~20 nodes off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Some glitches while tuning SLURM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Some spikes due to delayed completion</a:t>
            </a:r>
            <a:endParaRPr sz="10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2 Panda queues:</a:t>
            </a:r>
            <a:endParaRPr sz="1100"/>
          </a:p>
          <a:p>
            <a:pPr indent="-273050" lvl="1" marL="914400" rtl="0" algn="l">
              <a:spcBef>
                <a:spcPts val="0"/>
              </a:spcBef>
              <a:spcAft>
                <a:spcPts val="0"/>
              </a:spcAft>
              <a:buSzPts val="700"/>
              <a:buChar char="○"/>
            </a:pPr>
            <a:r>
              <a:rPr lang="en-GB" sz="700"/>
              <a:t>Vega - 64-core, everything</a:t>
            </a:r>
            <a:endParaRPr sz="700"/>
          </a:p>
          <a:p>
            <a:pPr indent="-273050" lvl="1" marL="914400" rtl="0" algn="l">
              <a:spcBef>
                <a:spcPts val="0"/>
              </a:spcBef>
              <a:spcAft>
                <a:spcPts val="0"/>
              </a:spcAft>
              <a:buSzPts val="700"/>
              <a:buChar char="○"/>
            </a:pPr>
            <a:r>
              <a:rPr lang="en-GB" sz="700"/>
              <a:t>Vega_MCORE - 64-core G4 only</a:t>
            </a:r>
            <a:endParaRPr sz="7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CVMFS, NAT for outbound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aCT/ARC-CE</a:t>
            </a:r>
            <a:endParaRPr sz="1100"/>
          </a:p>
          <a:p>
            <a:pPr indent="-298450" lvl="0" marL="457200" rtl="0" algn="l">
              <a:spcBef>
                <a:spcPts val="0"/>
              </a:spcBef>
              <a:spcAft>
                <a:spcPts val="0"/>
              </a:spcAft>
              <a:buSzPts val="1100"/>
              <a:buChar char="●"/>
            </a:pPr>
            <a:r>
              <a:rPr lang="en-GB" sz="1100"/>
              <a:t>Standard integration</a:t>
            </a:r>
            <a:endParaRPr sz="1100"/>
          </a:p>
        </p:txBody>
      </p:sp>
      <p:sp>
        <p:nvSpPr>
          <p:cNvPr id="103" name="Google Shape;103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04" name="Google Shape;104;p1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170125"/>
            <a:ext cx="6188600" cy="30943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p19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CPU Efficiency</a:t>
            </a:r>
            <a:endParaRPr/>
          </a:p>
        </p:txBody>
      </p:sp>
      <p:sp>
        <p:nvSpPr>
          <p:cNvPr id="110" name="Google Shape;110;p19"/>
          <p:cNvSpPr txBox="1"/>
          <p:nvPr>
            <p:ph idx="1" type="body"/>
          </p:nvPr>
        </p:nvSpPr>
        <p:spPr>
          <a:xfrm>
            <a:off x="6608375" y="1152475"/>
            <a:ext cx="24387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~70-80 % for 64-core jobs</a:t>
            </a:r>
            <a:endParaRPr sz="14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Too short (1-2h)</a:t>
            </a:r>
            <a:endParaRPr sz="1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Some workflows are bad</a:t>
            </a:r>
            <a:endParaRPr sz="14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No infrastructure bottlenecks 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100Gb/s IB</a:t>
            </a:r>
            <a:endParaRPr sz="1000"/>
          </a:p>
          <a:p>
            <a:pPr indent="-292100" lvl="1" marL="914400" rtl="0" algn="l">
              <a:spcBef>
                <a:spcPts val="0"/>
              </a:spcBef>
              <a:spcAft>
                <a:spcPts val="0"/>
              </a:spcAft>
              <a:buSzPts val="1000"/>
              <a:buChar char="○"/>
            </a:pPr>
            <a:r>
              <a:rPr lang="en-GB" sz="1000"/>
              <a:t>3GB/s NVMe</a:t>
            </a:r>
            <a:endParaRPr sz="10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256-core jobs  - far too short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AthenaMP scales well, MT not yet</a:t>
            </a:r>
            <a:endParaRPr sz="1400"/>
          </a:p>
          <a:p>
            <a:pPr indent="-317500" lvl="0" marL="457200" rtl="0" algn="l">
              <a:spcBef>
                <a:spcPts val="0"/>
              </a:spcBef>
              <a:spcAft>
                <a:spcPts val="0"/>
              </a:spcAft>
              <a:buSzPts val="1400"/>
              <a:buChar char="●"/>
            </a:pPr>
            <a:r>
              <a:rPr lang="en-GB" sz="1400"/>
              <a:t>Further SW  optimizations are needed</a:t>
            </a:r>
            <a:endParaRPr sz="1400"/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/>
          </a:p>
        </p:txBody>
      </p:sp>
      <p:sp>
        <p:nvSpPr>
          <p:cNvPr id="111" name="Google Shape;111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12" name="Google Shape;112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170125"/>
            <a:ext cx="6286525" cy="31432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2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Data staging</a:t>
            </a:r>
            <a:endParaRPr/>
          </a:p>
        </p:txBody>
      </p:sp>
      <p:sp>
        <p:nvSpPr>
          <p:cNvPr id="118" name="Google Shape;118;p20"/>
          <p:cNvSpPr txBox="1"/>
          <p:nvPr>
            <p:ph idx="1" type="body"/>
          </p:nvPr>
        </p:nvSpPr>
        <p:spPr>
          <a:xfrm>
            <a:off x="6317900" y="1130938"/>
            <a:ext cx="2668800" cy="3438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ARC-CE cache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NDGF T1 for input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+ CERN-PROD for G4 input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100Gb/s WAN on LHCONE, 500Gb/s this year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22.4. Start with all Jobs, up to 50Gb/s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20Gb/s SiGNET WAN is bottleneck (NDGF dCache pools)</a:t>
            </a:r>
            <a:endParaRPr/>
          </a:p>
        </p:txBody>
      </p:sp>
      <p:sp>
        <p:nvSpPr>
          <p:cNvPr id="119" name="Google Shape;119;p2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  <p:pic>
        <p:nvPicPr>
          <p:cNvPr id="120" name="Google Shape;120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39050" y="1119675"/>
            <a:ext cx="4922974" cy="2002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1" name="Google Shape;121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6700" y="3172875"/>
            <a:ext cx="5794400" cy="18234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2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-GB"/>
              <a:t>Current setup</a:t>
            </a:r>
            <a:endParaRPr/>
          </a:p>
        </p:txBody>
      </p:sp>
      <p:sp>
        <p:nvSpPr>
          <p:cNvPr id="127" name="Google Shape;127;p2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HA management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Slurmctld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Virt partition: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2 ARC-CEs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6 ARC delivery (including ARC-CE)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6 squids - all full for heavy workloads (eg heavy ion overlay etc…), in WLCG monitor</a:t>
            </a:r>
            <a:endParaRPr/>
          </a:p>
          <a:p>
            <a:pPr indent="-342900" lvl="0" marL="457200" rtl="0" algn="l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GB"/>
              <a:t>Queues: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Cpu, max 2 days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Longcpu, max 4 days (limited resources)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Largemem (1TB/node)</a:t>
            </a:r>
            <a:endParaRPr/>
          </a:p>
          <a:p>
            <a:pPr indent="-317500" lvl="1" marL="914400" rtl="0" algn="l"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GB"/>
              <a:t>gpu</a:t>
            </a:r>
            <a:endParaRPr/>
          </a:p>
        </p:txBody>
      </p:sp>
      <p:sp>
        <p:nvSpPr>
          <p:cNvPr id="128" name="Google Shape;128;p2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GB"/>
              <a:t>‹#›</a:t>
            </a:fld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pearmint">
  <a:themeElements>
    <a:clrScheme name="Spearmint">
      <a:dk1>
        <a:srgbClr val="202729"/>
      </a:dk1>
      <a:lt1>
        <a:srgbClr val="FFFFFF"/>
      </a:lt1>
      <a:dk2>
        <a:srgbClr val="4BA173"/>
      </a:dk2>
      <a:lt2>
        <a:srgbClr val="63D297"/>
      </a:lt2>
      <a:accent1>
        <a:srgbClr val="353744"/>
      </a:accent1>
      <a:accent2>
        <a:srgbClr val="424242"/>
      </a:accent2>
      <a:accent3>
        <a:srgbClr val="616161"/>
      </a:accent3>
      <a:accent4>
        <a:srgbClr val="999999"/>
      </a:accent4>
      <a:accent5>
        <a:srgbClr val="FF5252"/>
      </a:accent5>
      <a:accent6>
        <a:srgbClr val="FFF176"/>
      </a:accent6>
      <a:hlink>
        <a:srgbClr val="FF5252"/>
      </a:hlink>
      <a:folHlink>
        <a:srgbClr val="FF525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