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46" r:id="rId2"/>
    <p:sldId id="442" r:id="rId3"/>
    <p:sldId id="443" r:id="rId4"/>
    <p:sldId id="444" r:id="rId5"/>
    <p:sldId id="445" r:id="rId6"/>
    <p:sldId id="400" r:id="rId7"/>
    <p:sldId id="422" r:id="rId8"/>
    <p:sldId id="423" r:id="rId9"/>
    <p:sldId id="426" r:id="rId10"/>
    <p:sldId id="425" r:id="rId11"/>
    <p:sldId id="427" r:id="rId12"/>
    <p:sldId id="428" r:id="rId13"/>
    <p:sldId id="424" r:id="rId14"/>
    <p:sldId id="429" r:id="rId15"/>
    <p:sldId id="417" r:id="rId16"/>
    <p:sldId id="430" r:id="rId17"/>
    <p:sldId id="431" r:id="rId18"/>
    <p:sldId id="432" r:id="rId19"/>
    <p:sldId id="433" r:id="rId20"/>
    <p:sldId id="434" r:id="rId21"/>
    <p:sldId id="435" r:id="rId22"/>
    <p:sldId id="401" r:id="rId23"/>
    <p:sldId id="438" r:id="rId24"/>
    <p:sldId id="439" r:id="rId25"/>
    <p:sldId id="440" r:id="rId26"/>
    <p:sldId id="436" r:id="rId27"/>
    <p:sldId id="437" r:id="rId28"/>
    <p:sldId id="441" r:id="rId29"/>
    <p:sldId id="448" r:id="rId30"/>
    <p:sldId id="449" r:id="rId31"/>
    <p:sldId id="450" r:id="rId32"/>
    <p:sldId id="467" r:id="rId33"/>
    <p:sldId id="451" r:id="rId34"/>
    <p:sldId id="452" r:id="rId35"/>
    <p:sldId id="453" r:id="rId36"/>
    <p:sldId id="454" r:id="rId37"/>
    <p:sldId id="455" r:id="rId38"/>
    <p:sldId id="456" r:id="rId39"/>
    <p:sldId id="457" r:id="rId40"/>
    <p:sldId id="458" r:id="rId41"/>
    <p:sldId id="459" r:id="rId42"/>
    <p:sldId id="460" r:id="rId43"/>
    <p:sldId id="461" r:id="rId44"/>
    <p:sldId id="462" r:id="rId45"/>
    <p:sldId id="463" r:id="rId46"/>
    <p:sldId id="464" r:id="rId47"/>
    <p:sldId id="465" r:id="rId48"/>
    <p:sldId id="466" r:id="rId49"/>
  </p:sldIdLst>
  <p:sldSz cx="9144000" cy="6858000" type="screen4x3"/>
  <p:notesSz cx="6858000" cy="9144000"/>
  <p:defaultTextStyle>
    <a:defPPr>
      <a:defRPr lang="pt-PT"/>
    </a:defPPr>
    <a:lvl1pPr algn="l" rtl="0" fontAlgn="base">
      <a:spcBef>
        <a:spcPct val="0"/>
      </a:spcBef>
      <a:spcAft>
        <a:spcPct val="0"/>
      </a:spcAft>
      <a:defRPr sz="2000" b="1" kern="1200">
        <a:solidFill>
          <a:srgbClr val="0066FF"/>
        </a:solidFill>
        <a:latin typeface="Times New Roman" pitchFamily="18" charset="0"/>
        <a:ea typeface="+mn-ea"/>
        <a:cs typeface="+mn-cs"/>
      </a:defRPr>
    </a:lvl1pPr>
    <a:lvl2pPr marL="457200" algn="l" rtl="0" fontAlgn="base">
      <a:spcBef>
        <a:spcPct val="0"/>
      </a:spcBef>
      <a:spcAft>
        <a:spcPct val="0"/>
      </a:spcAft>
      <a:defRPr sz="2000" b="1" kern="1200">
        <a:solidFill>
          <a:srgbClr val="0066FF"/>
        </a:solidFill>
        <a:latin typeface="Times New Roman" pitchFamily="18" charset="0"/>
        <a:ea typeface="+mn-ea"/>
        <a:cs typeface="+mn-cs"/>
      </a:defRPr>
    </a:lvl2pPr>
    <a:lvl3pPr marL="914400" algn="l" rtl="0" fontAlgn="base">
      <a:spcBef>
        <a:spcPct val="0"/>
      </a:spcBef>
      <a:spcAft>
        <a:spcPct val="0"/>
      </a:spcAft>
      <a:defRPr sz="2000" b="1" kern="1200">
        <a:solidFill>
          <a:srgbClr val="0066FF"/>
        </a:solidFill>
        <a:latin typeface="Times New Roman" pitchFamily="18" charset="0"/>
        <a:ea typeface="+mn-ea"/>
        <a:cs typeface="+mn-cs"/>
      </a:defRPr>
    </a:lvl3pPr>
    <a:lvl4pPr marL="1371600" algn="l" rtl="0" fontAlgn="base">
      <a:spcBef>
        <a:spcPct val="0"/>
      </a:spcBef>
      <a:spcAft>
        <a:spcPct val="0"/>
      </a:spcAft>
      <a:defRPr sz="2000" b="1" kern="1200">
        <a:solidFill>
          <a:srgbClr val="0066FF"/>
        </a:solidFill>
        <a:latin typeface="Times New Roman" pitchFamily="18" charset="0"/>
        <a:ea typeface="+mn-ea"/>
        <a:cs typeface="+mn-cs"/>
      </a:defRPr>
    </a:lvl4pPr>
    <a:lvl5pPr marL="1828800" algn="l" rtl="0" fontAlgn="base">
      <a:spcBef>
        <a:spcPct val="0"/>
      </a:spcBef>
      <a:spcAft>
        <a:spcPct val="0"/>
      </a:spcAft>
      <a:defRPr sz="2000" b="1" kern="1200">
        <a:solidFill>
          <a:srgbClr val="0066FF"/>
        </a:solidFill>
        <a:latin typeface="Times New Roman" pitchFamily="18" charset="0"/>
        <a:ea typeface="+mn-ea"/>
        <a:cs typeface="+mn-cs"/>
      </a:defRPr>
    </a:lvl5pPr>
    <a:lvl6pPr marL="2286000" algn="l" defTabSz="914400" rtl="0" eaLnBrk="1" latinLnBrk="0" hangingPunct="1">
      <a:defRPr sz="2000" b="1" kern="1200">
        <a:solidFill>
          <a:srgbClr val="0066FF"/>
        </a:solidFill>
        <a:latin typeface="Times New Roman" pitchFamily="18" charset="0"/>
        <a:ea typeface="+mn-ea"/>
        <a:cs typeface="+mn-cs"/>
      </a:defRPr>
    </a:lvl6pPr>
    <a:lvl7pPr marL="2743200" algn="l" defTabSz="914400" rtl="0" eaLnBrk="1" latinLnBrk="0" hangingPunct="1">
      <a:defRPr sz="2000" b="1" kern="1200">
        <a:solidFill>
          <a:srgbClr val="0066FF"/>
        </a:solidFill>
        <a:latin typeface="Times New Roman" pitchFamily="18" charset="0"/>
        <a:ea typeface="+mn-ea"/>
        <a:cs typeface="+mn-cs"/>
      </a:defRPr>
    </a:lvl7pPr>
    <a:lvl8pPr marL="3200400" algn="l" defTabSz="914400" rtl="0" eaLnBrk="1" latinLnBrk="0" hangingPunct="1">
      <a:defRPr sz="2000" b="1" kern="1200">
        <a:solidFill>
          <a:srgbClr val="0066FF"/>
        </a:solidFill>
        <a:latin typeface="Times New Roman" pitchFamily="18" charset="0"/>
        <a:ea typeface="+mn-ea"/>
        <a:cs typeface="+mn-cs"/>
      </a:defRPr>
    </a:lvl8pPr>
    <a:lvl9pPr marL="3657600" algn="l" defTabSz="914400" rtl="0" eaLnBrk="1" latinLnBrk="0" hangingPunct="1">
      <a:defRPr sz="2000" b="1" kern="1200">
        <a:solidFill>
          <a:srgbClr val="0066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3333CC"/>
    <a:srgbClr val="000099"/>
    <a:srgbClr val="FF6600"/>
    <a:srgbClr val="FF3300"/>
    <a:srgbClr val="00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1" autoAdjust="0"/>
    <p:restoredTop sz="94660"/>
  </p:normalViewPr>
  <p:slideViewPr>
    <p:cSldViewPr>
      <p:cViewPr varScale="1">
        <p:scale>
          <a:sx n="61" d="100"/>
          <a:sy n="61" d="100"/>
        </p:scale>
        <p:origin x="-17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latin typeface="Arial" charset="0"/>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latin typeface="Arial" charset="0"/>
              </a:defRPr>
            </a:lvl1pPr>
          </a:lstStyle>
          <a:p>
            <a:pPr>
              <a:defRPr/>
            </a:pPr>
            <a:fld id="{3CA62DDB-C824-41A9-B3CB-6798EC085DF1}" type="datetimeFigureOut">
              <a:rPr lang="pt-PT"/>
              <a:pPr>
                <a:defRPr/>
              </a:pPr>
              <a:t>21-10-2021</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smtClean="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latin typeface="Arial" charset="0"/>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latin typeface="Arial" charset="0"/>
              </a:defRPr>
            </a:lvl1pPr>
          </a:lstStyle>
          <a:p>
            <a:pPr>
              <a:defRPr/>
            </a:pPr>
            <a:fld id="{5D9CDC2F-F600-4458-A114-B55D23BC944F}" type="slidenum">
              <a:rPr lang="pt-PT"/>
              <a:pPr>
                <a:defRPr/>
              </a:pPr>
              <a:t>‹#›</a:t>
            </a:fld>
            <a:endParaRPr lang="pt-PT"/>
          </a:p>
        </p:txBody>
      </p:sp>
    </p:spTree>
    <p:extLst>
      <p:ext uri="{BB962C8B-B14F-4D97-AF65-F5344CB8AC3E}">
        <p14:creationId xmlns:p14="http://schemas.microsoft.com/office/powerpoint/2010/main" val="1359819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31748"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4B266E-CD53-46F1-ABA3-DF7A2BD00DC9}" type="slidenum">
              <a:rPr lang="pt-PT" altLang="pt-PT" smtClean="0">
                <a:latin typeface="Arial" charset="0"/>
              </a:rPr>
              <a:pPr eaLnBrk="1" hangingPunct="1">
                <a:spcBef>
                  <a:spcPct val="0"/>
                </a:spcBef>
              </a:pPr>
              <a:t>1</a:t>
            </a:fld>
            <a:endParaRPr lang="pt-PT" altLang="pt-P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32772"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D0B6A2-FF13-40D5-937B-5D0CAE7C5F66}" type="slidenum">
              <a:rPr lang="pt-PT" altLang="pt-PT" smtClean="0">
                <a:latin typeface="Arial" charset="0"/>
              </a:rPr>
              <a:pPr eaLnBrk="1" hangingPunct="1">
                <a:spcBef>
                  <a:spcPct val="0"/>
                </a:spcBef>
              </a:pPr>
              <a:t>3</a:t>
            </a:fld>
            <a:endParaRPr lang="pt-PT" altLang="pt-PT"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5530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84A5B0-749D-445C-8FDE-DD49B1A0FCC8}" type="slidenum">
              <a:rPr lang="pt-PT" altLang="pt-PT" smtClean="0">
                <a:latin typeface="Arial" charset="0"/>
              </a:rPr>
              <a:pPr eaLnBrk="1" hangingPunct="1">
                <a:spcBef>
                  <a:spcPct val="0"/>
                </a:spcBef>
              </a:pPr>
              <a:t>29</a:t>
            </a:fld>
            <a:endParaRPr lang="pt-PT" altLang="pt-P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1C704A75-84B3-4C82-A70B-F807E3F64C34}" type="slidenum">
              <a:rPr lang="pt-PT"/>
              <a:pPr>
                <a:defRPr/>
              </a:pPr>
              <a:t>‹#›</a:t>
            </a:fld>
            <a:endParaRPr lang="pt-PT"/>
          </a:p>
        </p:txBody>
      </p:sp>
    </p:spTree>
    <p:extLst>
      <p:ext uri="{BB962C8B-B14F-4D97-AF65-F5344CB8AC3E}">
        <p14:creationId xmlns:p14="http://schemas.microsoft.com/office/powerpoint/2010/main" val="51939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86176D04-F97D-4EAC-B681-2C01C12F7533}" type="slidenum">
              <a:rPr lang="pt-PT"/>
              <a:pPr>
                <a:defRPr/>
              </a:pPr>
              <a:t>‹#›</a:t>
            </a:fld>
            <a:endParaRPr lang="pt-PT"/>
          </a:p>
        </p:txBody>
      </p:sp>
    </p:spTree>
    <p:extLst>
      <p:ext uri="{BB962C8B-B14F-4D97-AF65-F5344CB8AC3E}">
        <p14:creationId xmlns:p14="http://schemas.microsoft.com/office/powerpoint/2010/main" val="56262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8DF633F3-1536-4AEA-AC28-F9C5F07DA498}" type="slidenum">
              <a:rPr lang="pt-PT"/>
              <a:pPr>
                <a:defRPr/>
              </a:pPr>
              <a:t>‹#›</a:t>
            </a:fld>
            <a:endParaRPr lang="pt-PT"/>
          </a:p>
        </p:txBody>
      </p:sp>
    </p:spTree>
    <p:extLst>
      <p:ext uri="{BB962C8B-B14F-4D97-AF65-F5344CB8AC3E}">
        <p14:creationId xmlns:p14="http://schemas.microsoft.com/office/powerpoint/2010/main" val="234968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457200" y="274638"/>
            <a:ext cx="8229600" cy="585152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72D4608A-FE3C-4BE0-ACE4-B4E85746D369}" type="slidenum">
              <a:rPr lang="pt-PT"/>
              <a:pPr>
                <a:defRPr/>
              </a:pPr>
              <a:t>‹#›</a:t>
            </a:fld>
            <a:endParaRPr lang="pt-PT"/>
          </a:p>
        </p:txBody>
      </p:sp>
    </p:spTree>
    <p:extLst>
      <p:ext uri="{BB962C8B-B14F-4D97-AF65-F5344CB8AC3E}">
        <p14:creationId xmlns:p14="http://schemas.microsoft.com/office/powerpoint/2010/main" val="337053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e 4 objec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PT" smtClean="0"/>
              <a:t>Clique para editar o estilo</a:t>
            </a:r>
            <a:endParaRPr lang="pt-PT"/>
          </a:p>
        </p:txBody>
      </p:sp>
      <p:sp>
        <p:nvSpPr>
          <p:cNvPr id="3" name="Marcador de Posição de Conteúdo 2"/>
          <p:cNvSpPr>
            <a:spLocks noGrp="1"/>
          </p:cNvSpPr>
          <p:nvPr>
            <p:ph sz="quarter" idx="1"/>
          </p:nvPr>
        </p:nvSpPr>
        <p:spPr>
          <a:xfrm>
            <a:off x="457200" y="1600200"/>
            <a:ext cx="4038600" cy="21859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quarter" idx="2"/>
          </p:nvPr>
        </p:nvSpPr>
        <p:spPr>
          <a:xfrm>
            <a:off x="4648200" y="1600200"/>
            <a:ext cx="4038600" cy="21859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e Conteúdo 4"/>
          <p:cNvSpPr>
            <a:spLocks noGrp="1"/>
          </p:cNvSpPr>
          <p:nvPr>
            <p:ph sz="quarter" idx="3"/>
          </p:nvPr>
        </p:nvSpPr>
        <p:spPr>
          <a:xfrm>
            <a:off x="457200" y="3938588"/>
            <a:ext cx="4038600" cy="218757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e Conteúdo 5"/>
          <p:cNvSpPr>
            <a:spLocks noGrp="1"/>
          </p:cNvSpPr>
          <p:nvPr>
            <p:ph sz="quarter" idx="4"/>
          </p:nvPr>
        </p:nvSpPr>
        <p:spPr>
          <a:xfrm>
            <a:off x="4648200" y="3938588"/>
            <a:ext cx="4038600" cy="218757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2FEED443-1A96-4578-A3D0-84E26518059E}" type="slidenum">
              <a:rPr lang="pt-PT"/>
              <a:pPr>
                <a:defRPr/>
              </a:pPr>
              <a:t>‹#›</a:t>
            </a:fld>
            <a:endParaRPr lang="pt-PT"/>
          </a:p>
        </p:txBody>
      </p:sp>
    </p:spTree>
    <p:extLst>
      <p:ext uri="{BB962C8B-B14F-4D97-AF65-F5344CB8AC3E}">
        <p14:creationId xmlns:p14="http://schemas.microsoft.com/office/powerpoint/2010/main" val="161687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ítulo, 1 objecto e 2 objec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quarter" idx="2"/>
          </p:nvPr>
        </p:nvSpPr>
        <p:spPr>
          <a:xfrm>
            <a:off x="4648200" y="1600200"/>
            <a:ext cx="4038600" cy="21859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e Conteúdo 4"/>
          <p:cNvSpPr>
            <a:spLocks noGrp="1"/>
          </p:cNvSpPr>
          <p:nvPr>
            <p:ph sz="quarter" idx="3"/>
          </p:nvPr>
        </p:nvSpPr>
        <p:spPr>
          <a:xfrm>
            <a:off x="4648200" y="3938588"/>
            <a:ext cx="4038600" cy="218757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Rectangle 4"/>
          <p:cNvSpPr>
            <a:spLocks noGrp="1" noChangeArrowheads="1"/>
          </p:cNvSpPr>
          <p:nvPr>
            <p:ph type="dt" sz="half" idx="10"/>
          </p:nvPr>
        </p:nvSpPr>
        <p:spPr>
          <a:ln/>
        </p:spPr>
        <p:txBody>
          <a:bodyPr/>
          <a:lstStyle>
            <a:lvl1pPr>
              <a:defRPr/>
            </a:lvl1pPr>
          </a:lstStyle>
          <a:p>
            <a:pPr>
              <a:defRPr/>
            </a:pPr>
            <a:endParaRPr lang="pt-PT"/>
          </a:p>
        </p:txBody>
      </p:sp>
      <p:sp>
        <p:nvSpPr>
          <p:cNvPr id="7" name="Rectangle 5"/>
          <p:cNvSpPr>
            <a:spLocks noGrp="1" noChangeArrowheads="1"/>
          </p:cNvSpPr>
          <p:nvPr>
            <p:ph type="ftr" sz="quarter" idx="11"/>
          </p:nvPr>
        </p:nvSpPr>
        <p:spPr>
          <a:ln/>
        </p:spPr>
        <p:txBody>
          <a:bodyPr/>
          <a:lstStyle>
            <a:lvl1pPr>
              <a:defRPr/>
            </a:lvl1pPr>
          </a:lstStyle>
          <a:p>
            <a:pPr>
              <a:defRPr/>
            </a:pPr>
            <a:endParaRPr lang="pt-PT"/>
          </a:p>
        </p:txBody>
      </p:sp>
      <p:sp>
        <p:nvSpPr>
          <p:cNvPr id="8" name="Rectangle 6"/>
          <p:cNvSpPr>
            <a:spLocks noGrp="1" noChangeArrowheads="1"/>
          </p:cNvSpPr>
          <p:nvPr>
            <p:ph type="sldNum" sz="quarter" idx="12"/>
          </p:nvPr>
        </p:nvSpPr>
        <p:spPr>
          <a:ln/>
        </p:spPr>
        <p:txBody>
          <a:bodyPr/>
          <a:lstStyle>
            <a:lvl1pPr>
              <a:defRPr/>
            </a:lvl1pPr>
          </a:lstStyle>
          <a:p>
            <a:pPr>
              <a:defRPr/>
            </a:pPr>
            <a:fld id="{4A34D8C1-4BC2-43D0-98EF-47A3F5EA3F8D}" type="slidenum">
              <a:rPr lang="pt-PT"/>
              <a:pPr>
                <a:defRPr/>
              </a:pPr>
              <a:t>‹#›</a:t>
            </a:fld>
            <a:endParaRPr lang="pt-PT"/>
          </a:p>
        </p:txBody>
      </p:sp>
    </p:spTree>
    <p:extLst>
      <p:ext uri="{BB962C8B-B14F-4D97-AF65-F5344CB8AC3E}">
        <p14:creationId xmlns:p14="http://schemas.microsoft.com/office/powerpoint/2010/main" val="188001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DB8FEF2-4A6B-4DCB-A0D6-20E8C416CCC4}" type="slidenum">
              <a:rPr lang="pt-PT"/>
              <a:pPr>
                <a:defRPr/>
              </a:pPr>
              <a:t>‹#›</a:t>
            </a:fld>
            <a:endParaRPr lang="pt-PT"/>
          </a:p>
        </p:txBody>
      </p:sp>
    </p:spTree>
    <p:extLst>
      <p:ext uri="{BB962C8B-B14F-4D97-AF65-F5344CB8AC3E}">
        <p14:creationId xmlns:p14="http://schemas.microsoft.com/office/powerpoint/2010/main" val="288304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BF5FFDFE-45F1-4460-81FC-F9E35C454F70}" type="slidenum">
              <a:rPr lang="pt-PT"/>
              <a:pPr>
                <a:defRPr/>
              </a:pPr>
              <a:t>‹#›</a:t>
            </a:fld>
            <a:endParaRPr lang="pt-PT"/>
          </a:p>
        </p:txBody>
      </p:sp>
    </p:spTree>
    <p:extLst>
      <p:ext uri="{BB962C8B-B14F-4D97-AF65-F5344CB8AC3E}">
        <p14:creationId xmlns:p14="http://schemas.microsoft.com/office/powerpoint/2010/main" val="199451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A39616BA-A774-45EB-B5A2-40F11D074CC8}" type="slidenum">
              <a:rPr lang="pt-PT"/>
              <a:pPr>
                <a:defRPr/>
              </a:pPr>
              <a:t>‹#›</a:t>
            </a:fld>
            <a:endParaRPr lang="pt-PT"/>
          </a:p>
        </p:txBody>
      </p:sp>
    </p:spTree>
    <p:extLst>
      <p:ext uri="{BB962C8B-B14F-4D97-AF65-F5344CB8AC3E}">
        <p14:creationId xmlns:p14="http://schemas.microsoft.com/office/powerpoint/2010/main" val="394124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5CCA22F0-37E1-48D8-B77D-E30450ECCD2A}" type="slidenum">
              <a:rPr lang="pt-PT"/>
              <a:pPr>
                <a:defRPr/>
              </a:pPr>
              <a:t>‹#›</a:t>
            </a:fld>
            <a:endParaRPr lang="pt-PT"/>
          </a:p>
        </p:txBody>
      </p:sp>
    </p:spTree>
    <p:extLst>
      <p:ext uri="{BB962C8B-B14F-4D97-AF65-F5344CB8AC3E}">
        <p14:creationId xmlns:p14="http://schemas.microsoft.com/office/powerpoint/2010/main" val="112903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9B3AC7FB-A815-43F6-A981-51521ADF07EA}" type="slidenum">
              <a:rPr lang="pt-PT"/>
              <a:pPr>
                <a:defRPr/>
              </a:pPr>
              <a:t>‹#›</a:t>
            </a:fld>
            <a:endParaRPr lang="pt-PT"/>
          </a:p>
        </p:txBody>
      </p:sp>
    </p:spTree>
    <p:extLst>
      <p:ext uri="{BB962C8B-B14F-4D97-AF65-F5344CB8AC3E}">
        <p14:creationId xmlns:p14="http://schemas.microsoft.com/office/powerpoint/2010/main" val="63868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A6EAD431-350B-43B0-8947-EFCD2AEA6723}" type="slidenum">
              <a:rPr lang="pt-PT"/>
              <a:pPr>
                <a:defRPr/>
              </a:pPr>
              <a:t>‹#›</a:t>
            </a:fld>
            <a:endParaRPr lang="pt-PT"/>
          </a:p>
        </p:txBody>
      </p:sp>
    </p:spTree>
    <p:extLst>
      <p:ext uri="{BB962C8B-B14F-4D97-AF65-F5344CB8AC3E}">
        <p14:creationId xmlns:p14="http://schemas.microsoft.com/office/powerpoint/2010/main" val="25299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7850B2B-D0CD-4471-AC34-5F94480D448E}" type="slidenum">
              <a:rPr lang="pt-PT"/>
              <a:pPr>
                <a:defRPr/>
              </a:pPr>
              <a:t>‹#›</a:t>
            </a:fld>
            <a:endParaRPr lang="pt-PT"/>
          </a:p>
        </p:txBody>
      </p:sp>
    </p:spTree>
    <p:extLst>
      <p:ext uri="{BB962C8B-B14F-4D97-AF65-F5344CB8AC3E}">
        <p14:creationId xmlns:p14="http://schemas.microsoft.com/office/powerpoint/2010/main" val="125314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51FCBC34-B18F-4E1F-90CD-15A17B93207F}" type="slidenum">
              <a:rPr lang="pt-PT"/>
              <a:pPr>
                <a:defRPr/>
              </a:pPr>
              <a:t>‹#›</a:t>
            </a:fld>
            <a:endParaRPr lang="pt-PT"/>
          </a:p>
        </p:txBody>
      </p:sp>
    </p:spTree>
    <p:extLst>
      <p:ext uri="{BB962C8B-B14F-4D97-AF65-F5344CB8AC3E}">
        <p14:creationId xmlns:p14="http://schemas.microsoft.com/office/powerpoint/2010/main" val="401060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Click to edit Master text styles</a:t>
            </a:r>
          </a:p>
          <a:p>
            <a:pPr lvl="1"/>
            <a:r>
              <a:rPr lang="pt-PT" altLang="pt-PT" smtClean="0"/>
              <a:t>Second level</a:t>
            </a:r>
          </a:p>
          <a:p>
            <a:pPr lvl="2"/>
            <a:r>
              <a:rPr lang="pt-PT" altLang="pt-PT" smtClean="0"/>
              <a:t>Third level</a:t>
            </a:r>
          </a:p>
          <a:p>
            <a:pPr lvl="3"/>
            <a:r>
              <a:rPr lang="pt-PT" altLang="pt-PT" smtClean="0"/>
              <a:t>Fourth level</a:t>
            </a:r>
          </a:p>
          <a:p>
            <a:pPr lvl="4"/>
            <a:r>
              <a:rPr lang="pt-PT" altLang="pt-P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pt-P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pt-P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8761BDEB-9739-4C52-B24F-0295BADE9FF8}"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1438" y="12684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pt-PT" sz="5400" dirty="0">
                <a:solidFill>
                  <a:srgbClr val="000099"/>
                </a:solidFill>
                <a:latin typeface="Times New Roman" pitchFamily="18" charset="0"/>
              </a:rPr>
              <a:t>DARK PHASES OF MULTISCALAR MODELS</a:t>
            </a:r>
            <a:endParaRPr lang="pt-PT" altLang="pt-PT" sz="4000" b="0" dirty="0"/>
          </a:p>
        </p:txBody>
      </p:sp>
      <p:sp>
        <p:nvSpPr>
          <p:cNvPr id="2051" name="Text Box 5"/>
          <p:cNvSpPr txBox="1">
            <a:spLocks noChangeArrowheads="1"/>
          </p:cNvSpPr>
          <p:nvPr/>
        </p:nvSpPr>
        <p:spPr bwMode="auto">
          <a:xfrm>
            <a:off x="71438" y="3395663"/>
            <a:ext cx="9144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600"/>
              </a:spcAft>
              <a:buFontTx/>
              <a:buNone/>
            </a:pPr>
            <a:r>
              <a:rPr lang="pt-PT" altLang="pt-PT" sz="2400"/>
              <a:t>Pedro Ferreira</a:t>
            </a:r>
          </a:p>
          <a:p>
            <a:pPr algn="ctr" eaLnBrk="1" hangingPunct="1">
              <a:spcBef>
                <a:spcPct val="0"/>
              </a:spcBef>
              <a:buFontTx/>
              <a:buNone/>
            </a:pPr>
            <a:r>
              <a:rPr lang="pt-PT" altLang="pt-PT" sz="2400">
                <a:solidFill>
                  <a:srgbClr val="FF0000"/>
                </a:solidFill>
              </a:rPr>
              <a:t>ISEL and CFTC, UL</a:t>
            </a:r>
          </a:p>
          <a:p>
            <a:pPr algn="ctr" eaLnBrk="1" hangingPunct="1">
              <a:spcBef>
                <a:spcPct val="0"/>
              </a:spcBef>
              <a:buFontTx/>
              <a:buNone/>
            </a:pPr>
            <a:r>
              <a:rPr lang="pt-PT" altLang="pt-PT" sz="1800">
                <a:solidFill>
                  <a:srgbClr val="FF0000"/>
                </a:solidFill>
              </a:rPr>
              <a:t>Lisbon, Portugal</a:t>
            </a:r>
          </a:p>
        </p:txBody>
      </p:sp>
      <p:sp>
        <p:nvSpPr>
          <p:cNvPr id="2052" name="Text Box 6"/>
          <p:cNvSpPr txBox="1">
            <a:spLocks noChangeArrowheads="1"/>
          </p:cNvSpPr>
          <p:nvPr/>
        </p:nvSpPr>
        <p:spPr bwMode="auto">
          <a:xfrm>
            <a:off x="0" y="5138738"/>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a:t>Lund, 21/10/2021</a:t>
            </a:r>
          </a:p>
          <a:p>
            <a:pPr algn="ctr" eaLnBrk="1" hangingPunct="1">
              <a:spcBef>
                <a:spcPct val="0"/>
              </a:spcBef>
              <a:buFontTx/>
              <a:buNone/>
            </a:pPr>
            <a:endParaRPr lang="pt-PT" altLang="pt-PT" sz="2000"/>
          </a:p>
          <a:p>
            <a:pPr algn="ctr" eaLnBrk="1" hangingPunct="1">
              <a:spcBef>
                <a:spcPct val="0"/>
              </a:spcBef>
              <a:buFontTx/>
              <a:buNone/>
            </a:pPr>
            <a:r>
              <a:rPr lang="pt-PT" altLang="pt-PT" sz="1600"/>
              <a:t>I. Engeln, P.M. Ferreira, M. Mühlleitner, R. Santos, J. Wittbrodt, JHEP 08 (2020) 085</a:t>
            </a:r>
          </a:p>
          <a:p>
            <a:pPr algn="ctr" eaLnBrk="1" hangingPunct="1">
              <a:spcBef>
                <a:spcPct val="0"/>
              </a:spcBef>
              <a:buFontTx/>
              <a:buNone/>
            </a:pPr>
            <a:endParaRPr lang="pt-PT" altLang="pt-PT" sz="2000"/>
          </a:p>
          <a:p>
            <a:pPr algn="ctr" eaLnBrk="1" hangingPunct="1">
              <a:spcBef>
                <a:spcPct val="0"/>
              </a:spcBef>
              <a:buFontTx/>
              <a:buNone/>
            </a:pPr>
            <a:r>
              <a:rPr lang="pt-PT" altLang="pt-PT" sz="1600">
                <a:solidFill>
                  <a:schemeClr val="accent2"/>
                </a:solidFill>
              </a:rPr>
              <a:t>D. Azevedo, P.M. Ferreira, M.M. Muhleitner , S. Patel, R. Santos, JHEP 1811 (2018) 091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3"/>
          <p:cNvSpPr txBox="1">
            <a:spLocks noChangeArrowheads="1"/>
          </p:cNvSpPr>
          <p:nvPr/>
        </p:nvSpPr>
        <p:spPr bwMode="auto">
          <a:xfrm>
            <a:off x="-252413" y="-179388"/>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400">
                <a:solidFill>
                  <a:srgbClr val="FF0000"/>
                </a:solidFill>
              </a:rPr>
              <a:t>Possible neutral vacua/phases</a:t>
            </a:r>
            <a:endParaRPr lang="pt-PT" altLang="pt-PT" sz="1200">
              <a:solidFill>
                <a:srgbClr val="000000"/>
              </a:solidFill>
            </a:endParaRPr>
          </a:p>
        </p:txBody>
      </p:sp>
      <p:sp>
        <p:nvSpPr>
          <p:cNvPr id="11267" name="TextBox 1"/>
          <p:cNvSpPr txBox="1">
            <a:spLocks noChangeArrowheads="1"/>
          </p:cNvSpPr>
          <p:nvPr/>
        </p:nvSpPr>
        <p:spPr bwMode="auto">
          <a:xfrm>
            <a:off x="-42863" y="612775"/>
            <a:ext cx="91424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a:solidFill>
                  <a:srgbClr val="333399"/>
                </a:solidFill>
                <a:latin typeface="Times New Roman" pitchFamily="18" charset="0"/>
                <a:cs typeface="Times New Roman" pitchFamily="18" charset="0"/>
              </a:rPr>
              <a:t>Depending which vevs are non-zero, there are several possible vacua which preserve or break different symmetries and thus describe different phases of the model, with different phenomenology. In all cases electroweak symmetry breaking occurs.</a:t>
            </a:r>
          </a:p>
        </p:txBody>
      </p:sp>
      <p:sp>
        <p:nvSpPr>
          <p:cNvPr id="11268" name="TextBox 5"/>
          <p:cNvSpPr txBox="1">
            <a:spLocks noChangeArrowheads="1"/>
          </p:cNvSpPr>
          <p:nvPr/>
        </p:nvSpPr>
        <p:spPr bwMode="auto">
          <a:xfrm>
            <a:off x="-42863" y="1844675"/>
            <a:ext cx="921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a:latin typeface="Times New Roman" pitchFamily="18" charset="0"/>
              </a:rPr>
              <a:t>The Broken Phase (BP)</a:t>
            </a:r>
          </a:p>
        </p:txBody>
      </p:sp>
      <p:sp>
        <p:nvSpPr>
          <p:cNvPr id="8" name="TextBox 1"/>
          <p:cNvSpPr txBox="1">
            <a:spLocks noRot="1" noChangeAspect="1" noMove="1" noResize="1" noEditPoints="1" noAdjustHandles="1" noChangeArrowheads="1" noChangeShapeType="1" noTextEdit="1"/>
          </p:cNvSpPr>
          <p:nvPr/>
        </p:nvSpPr>
        <p:spPr bwMode="auto">
          <a:xfrm>
            <a:off x="118276" y="2564904"/>
            <a:ext cx="8820472" cy="4100418"/>
          </a:xfrm>
          <a:prstGeom prst="rect">
            <a:avLst/>
          </a:prstGeom>
          <a:blipFill rotWithShape="1">
            <a:blip r:embed="rId2"/>
            <a:stretch>
              <a:fillRect l="-691" t="-744" b="-178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pt-PT">
                <a:noFill/>
              </a:rPr>
              <a:t> </a:t>
            </a:r>
          </a:p>
        </p:txBody>
      </p:sp>
      <p:pic>
        <p:nvPicPr>
          <p:cNvPr id="112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341688"/>
            <a:ext cx="76676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42863" y="188913"/>
            <a:ext cx="9218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a:latin typeface="Times New Roman" pitchFamily="18" charset="0"/>
              </a:rPr>
              <a:t>The Dark Doublet Phase (DDP)</a:t>
            </a:r>
          </a:p>
        </p:txBody>
      </p:sp>
      <p:sp>
        <p:nvSpPr>
          <p:cNvPr id="12291" name="TextBox 1"/>
          <p:cNvSpPr txBox="1">
            <a:spLocks noChangeArrowheads="1"/>
          </p:cNvSpPr>
          <p:nvPr/>
        </p:nvSpPr>
        <p:spPr bwMode="auto">
          <a:xfrm>
            <a:off x="119063" y="1125538"/>
            <a:ext cx="88201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a:solidFill>
                  <a:srgbClr val="333399"/>
                </a:solidFill>
                <a:latin typeface="Times New Roman" pitchFamily="18" charset="0"/>
                <a:cs typeface="Times New Roman" pitchFamily="18" charset="0"/>
              </a:rPr>
              <a:t>Only one of the doublets, and the singlet, aquire vevs:</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333399"/>
                </a:solidFill>
                <a:latin typeface="Times New Roman" pitchFamily="18" charset="0"/>
                <a:cs typeface="Times New Roman" pitchFamily="18" charset="0"/>
              </a:rPr>
              <a:t>      </a:t>
            </a:r>
            <a:r>
              <a:rPr lang="pt-PT" altLang="pt-PT" sz="2000" i="1">
                <a:latin typeface="Times New Roman" pitchFamily="18" charset="0"/>
                <a:cs typeface="Times New Roman" pitchFamily="18" charset="0"/>
              </a:rPr>
              <a:t>v = 246 GeV</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333399"/>
                </a:solidFill>
                <a:latin typeface="Times New Roman" pitchFamily="18" charset="0"/>
                <a:cs typeface="Times New Roman" pitchFamily="18" charset="0"/>
              </a:rPr>
              <a:t>The discrete symmetry </a:t>
            </a:r>
            <a:r>
              <a:rPr lang="pt-PT" altLang="pt-PT" sz="2000">
                <a:latin typeface="Times New Roman" pitchFamily="18" charset="0"/>
                <a:cs typeface="Times New Roman" pitchFamily="18" charset="0"/>
              </a:rPr>
              <a:t>Z</a:t>
            </a:r>
            <a:r>
              <a:rPr lang="pt-PT" altLang="pt-PT" sz="2000" baseline="-25000">
                <a:latin typeface="Times New Roman" pitchFamily="18" charset="0"/>
                <a:cs typeface="Times New Roman" pitchFamily="18" charset="0"/>
              </a:rPr>
              <a:t>2</a:t>
            </a:r>
            <a:r>
              <a:rPr lang="pt-PT" altLang="pt-PT" sz="2000" baseline="30000">
                <a:latin typeface="Times New Roman" pitchFamily="18" charset="0"/>
                <a:cs typeface="Times New Roman" pitchFamily="18" charset="0"/>
              </a:rPr>
              <a:t>(1)</a:t>
            </a:r>
            <a:r>
              <a:rPr lang="pt-PT" altLang="pt-PT" sz="2000">
                <a:solidFill>
                  <a:srgbClr val="333399"/>
                </a:solidFill>
                <a:latin typeface="Times New Roman" pitchFamily="18" charset="0"/>
                <a:cs typeface="Times New Roman" pitchFamily="18" charset="0"/>
              </a:rPr>
              <a:t> is left unbroken by the vacuum, and </a:t>
            </a:r>
            <a:r>
              <a:rPr lang="pt-PT" altLang="pt-PT" sz="2000" i="1">
                <a:solidFill>
                  <a:srgbClr val="FF0000"/>
                </a:solidFill>
                <a:latin typeface="Times New Roman" pitchFamily="18" charset="0"/>
                <a:cs typeface="Times New Roman" pitchFamily="18" charset="0"/>
              </a:rPr>
              <a:t>the lightest neutral scalar from the second doublet will be a</a:t>
            </a:r>
            <a:r>
              <a:rPr lang="pt-PT" altLang="pt-PT" sz="2000">
                <a:solidFill>
                  <a:srgbClr val="333399"/>
                </a:solidFill>
                <a:latin typeface="Times New Roman" pitchFamily="18" charset="0"/>
                <a:cs typeface="Times New Roman" pitchFamily="18" charset="0"/>
              </a:rPr>
              <a:t> </a:t>
            </a:r>
            <a:r>
              <a:rPr lang="pt-PT" altLang="pt-PT" sz="2000" i="1">
                <a:solidFill>
                  <a:srgbClr val="FF0000"/>
                </a:solidFill>
                <a:latin typeface="Times New Roman" pitchFamily="18" charset="0"/>
                <a:cs typeface="Times New Roman" pitchFamily="18" charset="0"/>
              </a:rPr>
              <a:t>dark matter candidates</a:t>
            </a:r>
            <a:r>
              <a:rPr lang="pt-PT" altLang="pt-PT" sz="2000">
                <a:solidFill>
                  <a:srgbClr val="333399"/>
                </a:solidFill>
                <a:latin typeface="Times New Roman" pitchFamily="18" charset="0"/>
                <a:cs typeface="Times New Roman" pitchFamily="18" charset="0"/>
              </a:rPr>
              <a:t>. </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333399"/>
                </a:solidFill>
                <a:latin typeface="Times New Roman" pitchFamily="18" charset="0"/>
                <a:cs typeface="Times New Roman" pitchFamily="18" charset="0"/>
              </a:rPr>
              <a:t>This phase is the equivalent, within the N2HDM, of the Inert Doublet model, but it has a larger parameter space and is not as constrained by current Dark Matter searches. </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333399"/>
                </a:solidFill>
                <a:latin typeface="Times New Roman" pitchFamily="18" charset="0"/>
                <a:cs typeface="Times New Roman" pitchFamily="18" charset="0"/>
              </a:rPr>
              <a:t>The scalar spectrum includes four “dark” scalars which do not couple to fermions (two neutral scalars, a charged one); the singlet neutral field mixes with the neutral component of the first doublet and yields two CP-even scalars.</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80962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42863" y="188913"/>
            <a:ext cx="9218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a:latin typeface="Times New Roman" pitchFamily="18" charset="0"/>
              </a:rPr>
              <a:t>The Dark Singlet Phase (DSP)</a:t>
            </a:r>
          </a:p>
        </p:txBody>
      </p:sp>
      <p:sp>
        <p:nvSpPr>
          <p:cNvPr id="5" name="TextBox 1"/>
          <p:cNvSpPr txBox="1">
            <a:spLocks noRot="1" noChangeAspect="1" noMove="1" noResize="1" noEditPoints="1" noAdjustHandles="1" noChangeArrowheads="1" noChangeShapeType="1" noTextEdit="1"/>
          </p:cNvSpPr>
          <p:nvPr/>
        </p:nvSpPr>
        <p:spPr bwMode="auto">
          <a:xfrm>
            <a:off x="118276" y="1124744"/>
            <a:ext cx="8820472" cy="5331524"/>
          </a:xfrm>
          <a:prstGeom prst="rect">
            <a:avLst/>
          </a:prstGeom>
          <a:blipFill rotWithShape="1">
            <a:blip r:embed="rId2"/>
            <a:stretch>
              <a:fillRect l="-691" t="-572" r="-1244" b="-114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pt-PT">
                <a:noFill/>
              </a:rPr>
              <a:t> </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593850"/>
            <a:ext cx="80676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42863" y="44450"/>
            <a:ext cx="921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a:latin typeface="Times New Roman" pitchFamily="18" charset="0"/>
              </a:rPr>
              <a:t>The Fully Dark Phase (FDP)</a:t>
            </a:r>
          </a:p>
        </p:txBody>
      </p:sp>
      <p:sp>
        <p:nvSpPr>
          <p:cNvPr id="14339" name="TextBox 1"/>
          <p:cNvSpPr txBox="1">
            <a:spLocks noChangeArrowheads="1"/>
          </p:cNvSpPr>
          <p:nvPr/>
        </p:nvSpPr>
        <p:spPr bwMode="auto">
          <a:xfrm>
            <a:off x="119063" y="692150"/>
            <a:ext cx="88201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a:solidFill>
                  <a:srgbClr val="333399"/>
                </a:solidFill>
                <a:latin typeface="Times New Roman" pitchFamily="18" charset="0"/>
                <a:cs typeface="Times New Roman" pitchFamily="18" charset="0"/>
              </a:rPr>
              <a:t>Only one of the doublets has a vev:</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i="1">
                <a:latin typeface="Times New Roman" pitchFamily="18" charset="0"/>
                <a:cs typeface="Times New Roman" pitchFamily="18" charset="0"/>
              </a:rPr>
              <a:t>     v = 246 GeV</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333399"/>
                </a:solidFill>
                <a:latin typeface="Times New Roman" pitchFamily="18" charset="0"/>
                <a:cs typeface="Times New Roman" pitchFamily="18" charset="0"/>
              </a:rPr>
              <a:t>Both discrete symmetries are preserved by the vacuum, and </a:t>
            </a:r>
            <a:r>
              <a:rPr lang="pt-PT" altLang="pt-PT" sz="2000" i="1">
                <a:solidFill>
                  <a:srgbClr val="FF0000"/>
                </a:solidFill>
                <a:latin typeface="Times New Roman" pitchFamily="18" charset="0"/>
                <a:cs typeface="Times New Roman" pitchFamily="18" charset="0"/>
              </a:rPr>
              <a:t>we can have two stable, dark, neutral scalars</a:t>
            </a:r>
            <a:r>
              <a:rPr lang="pt-PT" altLang="pt-PT" sz="2000">
                <a:solidFill>
                  <a:srgbClr val="333399"/>
                </a:solidFill>
                <a:latin typeface="Times New Roman" pitchFamily="18" charset="0"/>
                <a:cs typeface="Times New Roman" pitchFamily="18" charset="0"/>
              </a:rPr>
              <a:t>. This phase has a single observable scalar, the SM-like Higgs boson, the remainder scalars – neutral and charged –  being “dark” and not interacting with fermions. The preservation of two separate quantum numbers means that there is the possibility of two scalars being stable.   </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78295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5970588"/>
            <a:ext cx="63722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42" name="TextBox 8"/>
          <p:cNvSpPr txBox="1">
            <a:spLocks noChangeArrowheads="1"/>
          </p:cNvSpPr>
          <p:nvPr/>
        </p:nvSpPr>
        <p:spPr bwMode="auto">
          <a:xfrm>
            <a:off x="-80963" y="4562475"/>
            <a:ext cx="9218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a:solidFill>
                  <a:srgbClr val="FF0000"/>
                </a:solidFill>
                <a:latin typeface="Times New Roman" pitchFamily="18" charset="0"/>
              </a:rPr>
              <a:t>The Yukawa Lagrangian</a:t>
            </a:r>
          </a:p>
        </p:txBody>
      </p:sp>
      <p:sp>
        <p:nvSpPr>
          <p:cNvPr id="14343" name="TextBox 1"/>
          <p:cNvSpPr txBox="1">
            <a:spLocks noChangeArrowheads="1"/>
          </p:cNvSpPr>
          <p:nvPr/>
        </p:nvSpPr>
        <p:spPr bwMode="auto">
          <a:xfrm>
            <a:off x="144463" y="5084763"/>
            <a:ext cx="88201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a:solidFill>
                  <a:srgbClr val="333399"/>
                </a:solidFill>
                <a:latin typeface="Times New Roman" pitchFamily="18" charset="0"/>
                <a:cs typeface="Times New Roman" pitchFamily="18" charset="0"/>
              </a:rPr>
              <a:t>In all phases, the Yukawa lagrangian considered is the analogous of a Type-I 2HDM – only one of the doublets couples to all fermions:</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ixaDeTexto 3"/>
          <p:cNvSpPr txBox="1">
            <a:spLocks noChangeArrowheads="1"/>
          </p:cNvSpPr>
          <p:nvPr/>
        </p:nvSpPr>
        <p:spPr bwMode="auto">
          <a:xfrm>
            <a:off x="-288925" y="-171450"/>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400">
                <a:solidFill>
                  <a:srgbClr val="FF0000"/>
                </a:solidFill>
              </a:rPr>
              <a:t>Stability of neutral vacua</a:t>
            </a:r>
            <a:endParaRPr lang="pt-PT" altLang="pt-PT" sz="1200">
              <a:solidFill>
                <a:srgbClr val="000000"/>
              </a:solidFill>
            </a:endParaRPr>
          </a:p>
        </p:txBody>
      </p:sp>
      <p:sp>
        <p:nvSpPr>
          <p:cNvPr id="15363" name="TextBox 1"/>
          <p:cNvSpPr txBox="1">
            <a:spLocks noChangeArrowheads="1"/>
          </p:cNvSpPr>
          <p:nvPr/>
        </p:nvSpPr>
        <p:spPr bwMode="auto">
          <a:xfrm>
            <a:off x="-11113" y="782638"/>
            <a:ext cx="882015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pt-PT" altLang="pt-PT" sz="2000">
                <a:solidFill>
                  <a:srgbClr val="333399"/>
                </a:solidFill>
                <a:latin typeface="Times New Roman" pitchFamily="18" charset="0"/>
                <a:cs typeface="Times New Roman" pitchFamily="18" charset="0"/>
              </a:rPr>
              <a:t>We therefore have different possible vacua, and unlike the 2HDM case, </a:t>
            </a:r>
            <a:r>
              <a:rPr lang="pt-PT" altLang="pt-PT" sz="2000" i="1">
                <a:solidFill>
                  <a:srgbClr val="FF0000"/>
                </a:solidFill>
                <a:latin typeface="Times New Roman" pitchFamily="18" charset="0"/>
                <a:cs typeface="Times New Roman" pitchFamily="18" charset="0"/>
              </a:rPr>
              <a:t>in the N2HDM minima which break different symmetries can coexist</a:t>
            </a:r>
            <a:r>
              <a:rPr lang="pt-PT" altLang="pt-PT" sz="2000" i="1">
                <a:solidFill>
                  <a:srgbClr val="333399"/>
                </a:solidFill>
                <a:latin typeface="Times New Roman" pitchFamily="18" charset="0"/>
                <a:cs typeface="Times New Roman" pitchFamily="18" charset="0"/>
              </a:rPr>
              <a:t>.</a:t>
            </a:r>
          </a:p>
          <a:p>
            <a:pPr eaLnBrk="1" hangingPunct="1">
              <a:spcBef>
                <a:spcPct val="0"/>
              </a:spcBef>
            </a:pPr>
            <a:endParaRPr lang="pt-PT" altLang="pt-PT" sz="2000" i="1">
              <a:solidFill>
                <a:srgbClr val="333399"/>
              </a:solidFill>
              <a:latin typeface="Times New Roman" pitchFamily="18" charset="0"/>
              <a:cs typeface="Times New Roman" pitchFamily="18" charset="0"/>
            </a:endParaRPr>
          </a:p>
          <a:p>
            <a:pPr eaLnBrk="1" hangingPunct="1">
              <a:spcBef>
                <a:spcPct val="0"/>
              </a:spcBef>
            </a:pPr>
            <a:r>
              <a:rPr lang="pt-PT" altLang="pt-PT" sz="2000">
                <a:solidFill>
                  <a:srgbClr val="333399"/>
                </a:solidFill>
                <a:latin typeface="Times New Roman" pitchFamily="18" charset="0"/>
                <a:cs typeface="Times New Roman" pitchFamily="18" charset="0"/>
              </a:rPr>
              <a:t>Therefore it is theoretically possible that, for some selection of parameters, a minimum with correct electroweak symmetry breaking is NOT the global minimum of the theory.</a:t>
            </a: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r>
              <a:rPr lang="pt-PT" altLang="pt-PT" sz="2000">
                <a:solidFill>
                  <a:srgbClr val="333399"/>
                </a:solidFill>
                <a:latin typeface="Times New Roman" pitchFamily="18" charset="0"/>
                <a:cs typeface="Times New Roman" pitchFamily="18" charset="0"/>
              </a:rPr>
              <a:t>Tunelling to a deeper, unacceptable minimum becomes therefore possible – and unlike the SM case, </a:t>
            </a:r>
            <a:r>
              <a:rPr lang="pt-PT" altLang="pt-PT" sz="2000">
                <a:latin typeface="Times New Roman" pitchFamily="18" charset="0"/>
                <a:cs typeface="Times New Roman" pitchFamily="18" charset="0"/>
              </a:rPr>
              <a:t>this would already occur at tree-level</a:t>
            </a:r>
            <a:r>
              <a:rPr lang="pt-PT" altLang="pt-PT" sz="2000">
                <a:solidFill>
                  <a:srgbClr val="333399"/>
                </a:solidFill>
                <a:latin typeface="Times New Roman" pitchFamily="18" charset="0"/>
                <a:cs typeface="Times New Roman" pitchFamily="18" charset="0"/>
              </a:rPr>
              <a:t>....</a:t>
            </a:r>
          </a:p>
        </p:txBody>
      </p:sp>
      <p:pic>
        <p:nvPicPr>
          <p:cNvPr id="6" name="Picture 6" descr="m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644900"/>
            <a:ext cx="49688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292725" y="5661025"/>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pt-PT" altLang="pt-PT" sz="1400">
                <a:solidFill>
                  <a:srgbClr val="0066FF"/>
                </a:solidFill>
                <a:latin typeface="Times New Roman" pitchFamily="18" charset="0"/>
              </a:rPr>
              <a:t>“Our” local minimum -</a:t>
            </a:r>
            <a:endParaRPr lang="pt-PT" altLang="pt-PT" sz="1400">
              <a:solidFill>
                <a:srgbClr val="009900"/>
              </a:solidFill>
              <a:latin typeface="Times New Roman" pitchFamily="18" charset="0"/>
            </a:endParaRPr>
          </a:p>
        </p:txBody>
      </p:sp>
      <p:sp>
        <p:nvSpPr>
          <p:cNvPr id="8" name="Text Box 9"/>
          <p:cNvSpPr txBox="1">
            <a:spLocks noChangeArrowheads="1"/>
          </p:cNvSpPr>
          <p:nvPr/>
        </p:nvSpPr>
        <p:spPr bwMode="auto">
          <a:xfrm>
            <a:off x="1908175" y="6308725"/>
            <a:ext cx="403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pt-PT" altLang="pt-PT" sz="1400">
                <a:solidFill>
                  <a:srgbClr val="0066FF"/>
                </a:solidFill>
                <a:latin typeface="Times New Roman" pitchFamily="18" charset="0"/>
              </a:rPr>
              <a:t>Global minimum – </a:t>
            </a:r>
            <a:r>
              <a:rPr lang="pt-PT" altLang="pt-PT" sz="1400">
                <a:solidFill>
                  <a:srgbClr val="FF3300"/>
                </a:solidFill>
                <a:latin typeface="Times New Roman" pitchFamily="18" charset="0"/>
              </a:rPr>
              <a:t>DIFFERENT EWSB</a:t>
            </a:r>
          </a:p>
        </p:txBody>
      </p:sp>
      <p:sp>
        <p:nvSpPr>
          <p:cNvPr id="15367" name="Oval 10"/>
          <p:cNvSpPr>
            <a:spLocks noChangeArrowheads="1"/>
          </p:cNvSpPr>
          <p:nvPr/>
        </p:nvSpPr>
        <p:spPr bwMode="auto">
          <a:xfrm>
            <a:off x="6084888" y="5229225"/>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pt-PT" altLang="pt-PT" sz="2000">
              <a:solidFill>
                <a:srgbClr val="0066FF"/>
              </a:solidFill>
              <a:latin typeface="Times New Roman" pitchFamily="18" charset="0"/>
            </a:endParaRPr>
          </a:p>
        </p:txBody>
      </p:sp>
      <p:sp>
        <p:nvSpPr>
          <p:cNvPr id="10" name="Oval 11"/>
          <p:cNvSpPr>
            <a:spLocks noChangeArrowheads="1"/>
          </p:cNvSpPr>
          <p:nvPr/>
        </p:nvSpPr>
        <p:spPr bwMode="auto">
          <a:xfrm>
            <a:off x="5867400" y="4652963"/>
            <a:ext cx="179388" cy="179387"/>
          </a:xfrm>
          <a:prstGeom prst="ellipse">
            <a:avLst/>
          </a:prstGeom>
          <a:solidFill>
            <a:srgbClr val="99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pt-PT" altLang="pt-PT" sz="2000">
              <a:solidFill>
                <a:srgbClr val="0066FF"/>
              </a:solidFill>
              <a:latin typeface="Times New Roman" pitchFamily="18" charset="0"/>
            </a:endParaRPr>
          </a:p>
        </p:txBody>
      </p:sp>
      <p:graphicFrame>
        <p:nvGraphicFramePr>
          <p:cNvPr id="11" name="Object 2"/>
          <p:cNvGraphicFramePr>
            <a:graphicFrameLocks noChangeAspect="1"/>
          </p:cNvGraphicFramePr>
          <p:nvPr/>
        </p:nvGraphicFramePr>
        <p:xfrm>
          <a:off x="7307263" y="4143375"/>
          <a:ext cx="1489075" cy="1509713"/>
        </p:xfrm>
        <a:graphic>
          <a:graphicData uri="http://schemas.openxmlformats.org/presentationml/2006/ole">
            <mc:AlternateContent xmlns:mc="http://schemas.openxmlformats.org/markup-compatibility/2006">
              <mc:Choice xmlns:v="urn:schemas-microsoft-com:vml" Requires="v">
                <p:oleObj spid="_x0000_s15397" name="Equation" r:id="rId4" imgW="876300" imgH="889000" progId="Equation.3">
                  <p:embed/>
                </p:oleObj>
              </mc:Choice>
              <mc:Fallback>
                <p:oleObj name="Equation" r:id="rId4" imgW="876300" imgH="889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7263" y="4143375"/>
                        <a:ext cx="1489075" cy="150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3"/>
          <p:cNvGraphicFramePr>
            <a:graphicFrameLocks noChangeAspect="1"/>
          </p:cNvGraphicFramePr>
          <p:nvPr/>
        </p:nvGraphicFramePr>
        <p:xfrm>
          <a:off x="334963" y="5300663"/>
          <a:ext cx="1584325" cy="1584325"/>
        </p:xfrm>
        <a:graphic>
          <a:graphicData uri="http://schemas.openxmlformats.org/presentationml/2006/ole">
            <mc:AlternateContent xmlns:mc="http://schemas.openxmlformats.org/markup-compatibility/2006">
              <mc:Choice xmlns:v="urn:schemas-microsoft-com:vml" Requires="v">
                <p:oleObj spid="_x0000_s15398" name="Equation" r:id="rId6" imgW="889000" imgH="889000" progId="Equation.3">
                  <p:embed/>
                </p:oleObj>
              </mc:Choice>
              <mc:Fallback>
                <p:oleObj name="Equation" r:id="rId6" imgW="889000" imgH="889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963" y="5300663"/>
                        <a:ext cx="15843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accel="50000" decel="50000" fill="hold" grpId="1" nodeType="clickEffect">
                                  <p:stCondLst>
                                    <p:cond delay="0"/>
                                  </p:stCondLst>
                                  <p:childTnLst>
                                    <p:animMotion origin="layout" path="M 0.0026 0.00185 C -0.00469 -0.0132 -0.01094 -0.03056 -0.0224 -0.04051 C -0.02691 -0.04954 -0.02917 -0.04792 -0.03577 -0.05371 C -0.03958 -0.06158 -0.04358 -0.06574 -0.04896 -0.07153 C -0.05139 -0.07408 -0.05295 -0.07824 -0.05573 -0.08056 C -0.06146 -0.08519 -0.07101 -0.08704 -0.07743 -0.08935 C -0.09965 -0.08866 -0.12188 -0.08889 -0.1441 -0.08704 C -0.16406 -0.08519 -0.17379 -0.05857 -0.18577 -0.04259 C -0.18629 -0.04051 -0.18611 -0.03773 -0.18733 -0.03611 C -0.19011 -0.03241 -0.1974 -0.02709 -0.1974 -0.02685 C -0.19965 -0.02269 -0.20278 -0.01898 -0.20399 -0.01389 C -0.2059 -0.00648 -0.20643 -0.00162 -0.21077 0.00393 C -0.21268 0.01203 -0.21458 0.01805 -0.2191 0.02407 C -0.22118 0.03287 -0.22205 0.0419 -0.22396 0.05069 C -0.22604 0.06041 -0.22882 0.06967 -0.23073 0.07963 C -0.23125 0.08634 -0.23143 0.09305 -0.23229 0.09953 C -0.23333 0.10787 -0.23854 0.11736 -0.24063 0.12616 C -0.24271 0.14398 -0.24462 0.16435 -0.25243 0.17963 C -0.25295 0.19074 -0.25556 0.18055 -0.25643 0.19166 C -0.25816 0.19398 -0.25816 0.19606 -0.25643 0.19166 " pathEditMode="relative" rAng="0" ptsTypes="ffffffffffffffffffff">
                                      <p:cBhvr>
                                        <p:cTn id="29" dur="2000" fill="hold"/>
                                        <p:tgtEl>
                                          <p:spTgt spid="10"/>
                                        </p:tgtEl>
                                        <p:attrNameLst>
                                          <p:attrName>ppt_x</p:attrName>
                                          <p:attrName>ppt_y</p:attrName>
                                        </p:attrNameLst>
                                      </p:cBhvr>
                                      <p:rCtr x="-13038" y="5139"/>
                                    </p:animMotion>
                                  </p:childTnLst>
                                </p:cTn>
                              </p:par>
                            </p:childTnLst>
                          </p:cTn>
                        </p:par>
                        <p:par>
                          <p:cTn id="30" fill="hold" nodeType="afterGroup">
                            <p:stCondLst>
                              <p:cond delay="2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p:cNvSpPr txBox="1">
            <a:spLocks noChangeArrowheads="1"/>
          </p:cNvSpPr>
          <p:nvPr/>
        </p:nvSpPr>
        <p:spPr bwMode="auto">
          <a:xfrm>
            <a:off x="-15875" y="620713"/>
            <a:ext cx="88201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We therefore have different possible vacua, and unlike the 2HDM case, </a:t>
            </a:r>
            <a:r>
              <a:rPr lang="pt-PT" altLang="pt-PT" sz="2000" i="1" dirty="0" smtClean="0">
                <a:solidFill>
                  <a:srgbClr val="FF0000"/>
                </a:solidFill>
                <a:latin typeface="Times New Roman" pitchFamily="18" charset="0"/>
                <a:cs typeface="Times New Roman" pitchFamily="18" charset="0"/>
              </a:rPr>
              <a:t>in the N2HDM minima which break different symmetries can coexist</a:t>
            </a:r>
            <a:r>
              <a:rPr lang="pt-PT" altLang="pt-PT" sz="2000" i="1" dirty="0" smtClean="0">
                <a:solidFill>
                  <a:srgbClr val="333399"/>
                </a:solidFill>
                <a:latin typeface="Times New Roman" pitchFamily="18" charset="0"/>
                <a:cs typeface="Times New Roman" pitchFamily="18" charset="0"/>
              </a:rPr>
              <a:t>.</a:t>
            </a:r>
          </a:p>
          <a:p>
            <a:pPr eaLnBrk="1" hangingPunct="1">
              <a:spcBef>
                <a:spcPct val="0"/>
              </a:spcBef>
              <a:defRPr/>
            </a:pPr>
            <a:endParaRPr lang="pt-PT" altLang="pt-PT" sz="2000" i="1"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Therefore it is theoretically possible that, for some selection of parameters, a minimum with correct electroweak symmetry breaking is </a:t>
            </a:r>
            <a:r>
              <a:rPr lang="pt-PT" altLang="pt-PT" sz="2000" dirty="0" smtClean="0">
                <a:solidFill>
                  <a:srgbClr val="FF0000"/>
                </a:solidFill>
                <a:latin typeface="Times New Roman" pitchFamily="18" charset="0"/>
                <a:cs typeface="Times New Roman" pitchFamily="18" charset="0"/>
              </a:rPr>
              <a:t>NOT</a:t>
            </a:r>
            <a:r>
              <a:rPr lang="pt-PT" altLang="pt-PT" sz="2000" dirty="0" smtClean="0">
                <a:solidFill>
                  <a:srgbClr val="333399"/>
                </a:solidFill>
                <a:latin typeface="Times New Roman" pitchFamily="18" charset="0"/>
                <a:cs typeface="Times New Roman" pitchFamily="18" charset="0"/>
              </a:rPr>
              <a:t> the global minimum of the theory. </a:t>
            </a:r>
          </a:p>
          <a:p>
            <a:pPr eaLnBrk="1" hangingPunct="1">
              <a:spcBef>
                <a:spcPct val="0"/>
              </a:spcBef>
              <a:defRPr/>
            </a:pPr>
            <a:endParaRPr lang="pt-PT" altLang="pt-PT" sz="2000" i="1"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i="1" dirty="0" smtClean="0">
                <a:solidFill>
                  <a:schemeClr val="tx2"/>
                </a:solidFill>
                <a:latin typeface="Times New Roman" pitchFamily="18" charset="0"/>
                <a:cs typeface="Times New Roman" pitchFamily="18" charset="0"/>
              </a:rPr>
              <a:t>Tunelling to a deeper, unacceptable minimum becomes therefore possible </a:t>
            </a:r>
            <a:r>
              <a:rPr lang="pt-PT" altLang="pt-PT" sz="2000" dirty="0" smtClean="0">
                <a:solidFill>
                  <a:srgbClr val="333399"/>
                </a:solidFill>
                <a:latin typeface="Times New Roman" pitchFamily="18" charset="0"/>
                <a:cs typeface="Times New Roman" pitchFamily="18" charset="0"/>
              </a:rPr>
              <a:t>– and unlike the SM case, </a:t>
            </a:r>
            <a:r>
              <a:rPr lang="pt-PT" altLang="pt-PT" sz="2000" dirty="0" smtClean="0">
                <a:solidFill>
                  <a:srgbClr val="FF0000"/>
                </a:solidFill>
                <a:latin typeface="Times New Roman" pitchFamily="18" charset="0"/>
                <a:cs typeface="Times New Roman" pitchFamily="18" charset="0"/>
              </a:rPr>
              <a:t>this would already occur at tree-level</a:t>
            </a:r>
            <a:r>
              <a:rPr lang="pt-PT" altLang="pt-PT" sz="2000" dirty="0" smtClean="0">
                <a:solidFill>
                  <a:srgbClr val="333399"/>
                </a:solidFill>
                <a:latin typeface="Times New Roman" pitchFamily="18" charset="0"/>
                <a:cs typeface="Times New Roman" pitchFamily="18" charset="0"/>
              </a:rPr>
              <a:t>....</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It is possible to use a </a:t>
            </a:r>
            <a:r>
              <a:rPr lang="pt-PT" altLang="pt-PT" sz="2000" i="1" dirty="0" smtClean="0">
                <a:solidFill>
                  <a:srgbClr val="FF0000"/>
                </a:solidFill>
                <a:latin typeface="Times New Roman" pitchFamily="18" charset="0"/>
                <a:cs typeface="Times New Roman" pitchFamily="18" charset="0"/>
              </a:rPr>
              <a:t>bilinear formalism </a:t>
            </a:r>
            <a:r>
              <a:rPr lang="pt-PT" altLang="pt-PT" sz="2000" dirty="0" smtClean="0">
                <a:solidFill>
                  <a:srgbClr val="333399"/>
                </a:solidFill>
                <a:latin typeface="Times New Roman" pitchFamily="18" charset="0"/>
                <a:cs typeface="Times New Roman" pitchFamily="18" charset="0"/>
              </a:rPr>
              <a:t>to obtain analytic expressions for  the differences in depth of the potential at two stationary points of different natures – this allows one to draw onclusions about the stability, or lack thereof, of certain minima.</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This saves considerable time when considering vacuum stability in numerical scans, as we know certain types of minima are absolutely stable.</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5" y="1844675"/>
            <a:ext cx="2727325" cy="233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7411" name="TextBox 1"/>
          <p:cNvSpPr txBox="1">
            <a:spLocks noChangeArrowheads="1"/>
          </p:cNvSpPr>
          <p:nvPr/>
        </p:nvSpPr>
        <p:spPr bwMode="auto">
          <a:xfrm>
            <a:off x="-15875" y="620713"/>
            <a:ext cx="88201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pt-PT" altLang="pt-PT" sz="2000">
                <a:solidFill>
                  <a:srgbClr val="333399"/>
                </a:solidFill>
                <a:latin typeface="Times New Roman" pitchFamily="18" charset="0"/>
                <a:cs typeface="Times New Roman" pitchFamily="18" charset="0"/>
              </a:rPr>
              <a:t>Given that we will be comparing the value of the potential at different stationary points, it becomes necssary to “tag” the vevs of the doublets and singlet, which will have different values at different extrema: </a:t>
            </a: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r>
              <a:rPr lang="pt-PT" altLang="pt-PT" sz="2000">
                <a:solidFill>
                  <a:srgbClr val="333399"/>
                </a:solidFill>
                <a:latin typeface="Times New Roman" pitchFamily="18" charset="0"/>
                <a:cs typeface="Times New Roman" pitchFamily="18" charset="0"/>
              </a:rPr>
              <a:t>Likewise, we will encounter scalar masses evaluated at different  phases, which we also “tag” as:  </a:t>
            </a:r>
            <a:r>
              <a:rPr lang="pt-PT" altLang="pt-PT" sz="2000">
                <a:solidFill>
                  <a:srgbClr val="FF0000"/>
                </a:solidFill>
                <a:latin typeface="Times New Roman" pitchFamily="18" charset="0"/>
                <a:cs typeface="Times New Roman" pitchFamily="18" charset="0"/>
              </a:rPr>
              <a:t>“B”</a:t>
            </a:r>
            <a:r>
              <a:rPr lang="pt-PT" altLang="pt-PT" sz="2000">
                <a:solidFill>
                  <a:srgbClr val="333399"/>
                </a:solidFill>
                <a:latin typeface="Times New Roman" pitchFamily="18" charset="0"/>
                <a:cs typeface="Times New Roman" pitchFamily="18" charset="0"/>
              </a:rPr>
              <a:t> for the </a:t>
            </a:r>
            <a:r>
              <a:rPr lang="pt-PT" altLang="pt-PT" sz="2000">
                <a:latin typeface="Times New Roman" pitchFamily="18" charset="0"/>
                <a:cs typeface="Times New Roman" pitchFamily="18" charset="0"/>
              </a:rPr>
              <a:t>Broken Phase</a:t>
            </a:r>
            <a:r>
              <a:rPr lang="pt-PT" altLang="pt-PT" sz="2000">
                <a:solidFill>
                  <a:srgbClr val="333399"/>
                </a:solidFill>
                <a:latin typeface="Times New Roman" pitchFamily="18" charset="0"/>
                <a:cs typeface="Times New Roman" pitchFamily="18" charset="0"/>
              </a:rPr>
              <a:t>; </a:t>
            </a:r>
            <a:r>
              <a:rPr lang="pt-PT" altLang="pt-PT" sz="2000">
                <a:solidFill>
                  <a:srgbClr val="FF0000"/>
                </a:solidFill>
                <a:latin typeface="Times New Roman" pitchFamily="18" charset="0"/>
                <a:cs typeface="Times New Roman" pitchFamily="18" charset="0"/>
              </a:rPr>
              <a:t>“D”</a:t>
            </a:r>
            <a:r>
              <a:rPr lang="pt-PT" altLang="pt-PT" sz="2000">
                <a:solidFill>
                  <a:srgbClr val="333399"/>
                </a:solidFill>
                <a:latin typeface="Times New Roman" pitchFamily="18" charset="0"/>
                <a:cs typeface="Times New Roman" pitchFamily="18" charset="0"/>
              </a:rPr>
              <a:t> for the </a:t>
            </a:r>
            <a:r>
              <a:rPr lang="pt-PT" altLang="pt-PT" sz="2000">
                <a:latin typeface="Times New Roman" pitchFamily="18" charset="0"/>
                <a:cs typeface="Times New Roman" pitchFamily="18" charset="0"/>
              </a:rPr>
              <a:t>Dark Doublet Phase</a:t>
            </a:r>
            <a:r>
              <a:rPr lang="pt-PT" altLang="pt-PT" sz="2000">
                <a:solidFill>
                  <a:srgbClr val="333399"/>
                </a:solidFill>
                <a:latin typeface="Times New Roman" pitchFamily="18" charset="0"/>
                <a:cs typeface="Times New Roman" pitchFamily="18" charset="0"/>
              </a:rPr>
              <a:t>; </a:t>
            </a:r>
            <a:r>
              <a:rPr lang="pt-PT" altLang="pt-PT" sz="2000">
                <a:solidFill>
                  <a:srgbClr val="FF0000"/>
                </a:solidFill>
                <a:latin typeface="Times New Roman" pitchFamily="18" charset="0"/>
                <a:cs typeface="Times New Roman" pitchFamily="18" charset="0"/>
              </a:rPr>
              <a:t>“S”</a:t>
            </a:r>
            <a:r>
              <a:rPr lang="pt-PT" altLang="pt-PT" sz="2000">
                <a:solidFill>
                  <a:srgbClr val="333399"/>
                </a:solidFill>
                <a:latin typeface="Times New Roman" pitchFamily="18" charset="0"/>
                <a:cs typeface="Times New Roman" pitchFamily="18" charset="0"/>
              </a:rPr>
              <a:t> for the </a:t>
            </a:r>
            <a:r>
              <a:rPr lang="pt-PT" altLang="pt-PT" sz="2000">
                <a:latin typeface="Times New Roman" pitchFamily="18" charset="0"/>
                <a:cs typeface="Times New Roman" pitchFamily="18" charset="0"/>
              </a:rPr>
              <a:t>Dark Singlet Phase</a:t>
            </a:r>
            <a:r>
              <a:rPr lang="pt-PT" altLang="pt-PT" sz="2000">
                <a:solidFill>
                  <a:srgbClr val="333399"/>
                </a:solidFill>
                <a:latin typeface="Times New Roman" pitchFamily="18" charset="0"/>
                <a:cs typeface="Times New Roman" pitchFamily="18" charset="0"/>
              </a:rPr>
              <a:t>; and </a:t>
            </a:r>
            <a:r>
              <a:rPr lang="pt-PT" altLang="pt-PT" sz="2000">
                <a:solidFill>
                  <a:srgbClr val="FF0000"/>
                </a:solidFill>
                <a:latin typeface="Times New Roman" pitchFamily="18" charset="0"/>
                <a:cs typeface="Times New Roman" pitchFamily="18" charset="0"/>
              </a:rPr>
              <a:t>“F”</a:t>
            </a:r>
            <a:r>
              <a:rPr lang="pt-PT" altLang="pt-PT" sz="2000">
                <a:solidFill>
                  <a:srgbClr val="333399"/>
                </a:solidFill>
                <a:latin typeface="Times New Roman" pitchFamily="18" charset="0"/>
                <a:cs typeface="Times New Roman" pitchFamily="18" charset="0"/>
              </a:rPr>
              <a:t> for the </a:t>
            </a:r>
            <a:r>
              <a:rPr lang="pt-PT" altLang="pt-PT" sz="2000">
                <a:latin typeface="Times New Roman" pitchFamily="18" charset="0"/>
                <a:cs typeface="Times New Roman" pitchFamily="18" charset="0"/>
              </a:rPr>
              <a:t>Fully Dark Phase</a:t>
            </a:r>
            <a:r>
              <a:rPr lang="pt-PT" altLang="pt-PT" sz="2000">
                <a:solidFill>
                  <a:srgbClr val="333399"/>
                </a:solidFill>
                <a:latin typeface="Times New Roman" pitchFamily="18" charset="0"/>
                <a:cs typeface="Times New Roman" pitchFamily="18" charset="0"/>
              </a:rPr>
              <a:t>.</a:t>
            </a: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79388" y="123825"/>
            <a:ext cx="8624887"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a:solidFill>
                  <a:srgbClr val="333399"/>
                </a:solidFill>
                <a:latin typeface="Times New Roman" pitchFamily="18" charset="0"/>
                <a:cs typeface="Times New Roman" pitchFamily="18" charset="0"/>
              </a:rPr>
              <a:t>To see an example of the bilinear formalism in action, let us assume that a </a:t>
            </a:r>
            <a:r>
              <a:rPr lang="pt-PT" altLang="pt-PT" sz="2000">
                <a:latin typeface="Times New Roman" pitchFamily="18" charset="0"/>
                <a:cs typeface="Times New Roman" pitchFamily="18" charset="0"/>
              </a:rPr>
              <a:t>Broken Phase </a:t>
            </a:r>
            <a:r>
              <a:rPr lang="pt-PT" altLang="pt-PT" sz="2000">
                <a:solidFill>
                  <a:srgbClr val="333399"/>
                </a:solidFill>
                <a:latin typeface="Times New Roman" pitchFamily="18" charset="0"/>
                <a:cs typeface="Times New Roman" pitchFamily="18" charset="0"/>
              </a:rPr>
              <a:t>(</a:t>
            </a:r>
            <a:r>
              <a:rPr lang="pt-PT" altLang="pt-PT" sz="2000">
                <a:solidFill>
                  <a:srgbClr val="00B050"/>
                </a:solidFill>
                <a:latin typeface="Times New Roman" pitchFamily="18" charset="0"/>
                <a:cs typeface="Times New Roman" pitchFamily="18" charset="0"/>
              </a:rPr>
              <a:t>all fields having vevs</a:t>
            </a:r>
            <a:r>
              <a:rPr lang="pt-PT" altLang="pt-PT" sz="2000">
                <a:solidFill>
                  <a:srgbClr val="333399"/>
                </a:solidFill>
                <a:latin typeface="Times New Roman" pitchFamily="18" charset="0"/>
                <a:cs typeface="Times New Roman" pitchFamily="18" charset="0"/>
              </a:rPr>
              <a:t>) stationary point coexists with a </a:t>
            </a:r>
            <a:r>
              <a:rPr lang="pt-PT" altLang="pt-PT" sz="2000">
                <a:latin typeface="Times New Roman" pitchFamily="18" charset="0"/>
                <a:cs typeface="Times New Roman" pitchFamily="18" charset="0"/>
              </a:rPr>
              <a:t>Dark Doublet Phase</a:t>
            </a:r>
            <a:r>
              <a:rPr lang="pt-PT" altLang="pt-PT" sz="2000">
                <a:solidFill>
                  <a:srgbClr val="333399"/>
                </a:solidFill>
                <a:latin typeface="Times New Roman" pitchFamily="18" charset="0"/>
                <a:cs typeface="Times New Roman" pitchFamily="18" charset="0"/>
              </a:rPr>
              <a:t> (</a:t>
            </a:r>
            <a:r>
              <a:rPr lang="pt-PT" altLang="pt-PT" sz="2000">
                <a:solidFill>
                  <a:srgbClr val="00B050"/>
                </a:solidFill>
                <a:latin typeface="Times New Roman" pitchFamily="18" charset="0"/>
                <a:cs typeface="Times New Roman" pitchFamily="18" charset="0"/>
              </a:rPr>
              <a:t>one doublet has no vev, other doublet and singlet do</a:t>
            </a:r>
            <a:r>
              <a:rPr lang="pt-PT" altLang="pt-PT" sz="2000">
                <a:solidFill>
                  <a:srgbClr val="333399"/>
                </a:solidFill>
                <a:latin typeface="Times New Roman" pitchFamily="18" charset="0"/>
                <a:cs typeface="Times New Roman" pitchFamily="18" charset="0"/>
              </a:rPr>
              <a:t>) extremum. It can be shown that the difference of the potential at both extrema is given by</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333399"/>
                </a:solidFill>
                <a:latin typeface="Times New Roman" pitchFamily="18" charset="0"/>
                <a:cs typeface="Times New Roman" pitchFamily="18" charset="0"/>
              </a:rPr>
              <a:t>Notice how the difference of values of the potential  is proportional to the square of a Broken Phase vev, and the squared mass of a scalar in the Dark Doublet Phase.</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FF0000"/>
                </a:solidFill>
                <a:latin typeface="Times New Roman" pitchFamily="18" charset="0"/>
                <a:cs typeface="Times New Roman" pitchFamily="18" charset="0"/>
              </a:rPr>
              <a:t>Therefore, if the Dark Doublet Phase is a minimum, that squared mass will necessarily be positive and we conclude</a:t>
            </a: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endParaRPr lang="pt-PT" altLang="pt-PT" sz="2000">
              <a:solidFill>
                <a:srgbClr val="333399"/>
              </a:solidFill>
              <a:latin typeface="Times New Roman" pitchFamily="18" charset="0"/>
              <a:cs typeface="Times New Roman" pitchFamily="18" charset="0"/>
            </a:endParaRPr>
          </a:p>
          <a:p>
            <a:pPr eaLnBrk="1" hangingPunct="1">
              <a:spcBef>
                <a:spcPct val="0"/>
              </a:spcBef>
              <a:buFontTx/>
              <a:buNone/>
            </a:pPr>
            <a:r>
              <a:rPr lang="pt-PT" altLang="pt-PT" sz="2000">
                <a:solidFill>
                  <a:srgbClr val="333399"/>
                </a:solidFill>
                <a:latin typeface="Times New Roman" pitchFamily="18" charset="0"/>
                <a:cs typeface="Times New Roman" pitchFamily="18" charset="0"/>
              </a:rPr>
              <a:t>It may also be shown that if the DDP is a minimum, </a:t>
            </a:r>
            <a:r>
              <a:rPr lang="pt-PT" altLang="pt-PT" sz="2000" i="1">
                <a:solidFill>
                  <a:srgbClr val="FF0000"/>
                </a:solidFill>
                <a:latin typeface="Times New Roman" pitchFamily="18" charset="0"/>
                <a:cs typeface="Times New Roman" pitchFamily="18" charset="0"/>
              </a:rPr>
              <a:t>the Broken Phase will necessarily be a saddle point</a:t>
            </a:r>
            <a:r>
              <a:rPr lang="pt-PT" altLang="pt-PT" sz="2000">
                <a:solidFill>
                  <a:srgbClr val="333399"/>
                </a:solidFill>
                <a:latin typeface="Times New Roman" pitchFamily="18" charset="0"/>
                <a:cs typeface="Times New Roman" pitchFamily="18" charset="0"/>
              </a:rPr>
              <a:t>, and this expression shows clearly that it lies </a:t>
            </a:r>
            <a:r>
              <a:rPr lang="pt-PT" altLang="pt-PT" sz="2000" i="1">
                <a:solidFill>
                  <a:srgbClr val="006600"/>
                </a:solidFill>
                <a:latin typeface="Times New Roman" pitchFamily="18" charset="0"/>
                <a:cs typeface="Times New Roman" pitchFamily="18" charset="0"/>
              </a:rPr>
              <a:t>above</a:t>
            </a:r>
            <a:r>
              <a:rPr lang="pt-PT" altLang="pt-PT" sz="2000" i="1">
                <a:solidFill>
                  <a:srgbClr val="333399"/>
                </a:solidFill>
                <a:latin typeface="Times New Roman" pitchFamily="18" charset="0"/>
                <a:cs typeface="Times New Roman" pitchFamily="18" charset="0"/>
              </a:rPr>
              <a:t> </a:t>
            </a:r>
            <a:r>
              <a:rPr lang="pt-PT" altLang="pt-PT" sz="2000">
                <a:solidFill>
                  <a:srgbClr val="333399"/>
                </a:solidFill>
                <a:latin typeface="Times New Roman" pitchFamily="18" charset="0"/>
                <a:cs typeface="Times New Roman" pitchFamily="18" charset="0"/>
              </a:rPr>
              <a:t>the DDP minimum.</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44675"/>
            <a:ext cx="4067175"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38" y="4797425"/>
            <a:ext cx="5362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25575"/>
            <a:ext cx="6597650"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9459" name="TextBox 1"/>
          <p:cNvSpPr txBox="1">
            <a:spLocks noChangeArrowheads="1"/>
          </p:cNvSpPr>
          <p:nvPr/>
        </p:nvSpPr>
        <p:spPr bwMode="auto">
          <a:xfrm>
            <a:off x="-15875" y="520700"/>
            <a:ext cx="898048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pt-PT" altLang="pt-PT" sz="2000">
                <a:solidFill>
                  <a:srgbClr val="333399"/>
                </a:solidFill>
                <a:latin typeface="Times New Roman" pitchFamily="18" charset="0"/>
                <a:cs typeface="Times New Roman" pitchFamily="18" charset="0"/>
              </a:rPr>
              <a:t>We can perform similar comparisons between the </a:t>
            </a:r>
            <a:r>
              <a:rPr lang="pt-PT" altLang="pt-PT" sz="2000">
                <a:solidFill>
                  <a:srgbClr val="FF0000"/>
                </a:solidFill>
                <a:latin typeface="Times New Roman" pitchFamily="18" charset="0"/>
                <a:cs typeface="Times New Roman" pitchFamily="18" charset="0"/>
              </a:rPr>
              <a:t>Broken</a:t>
            </a:r>
            <a:r>
              <a:rPr lang="pt-PT" altLang="pt-PT" sz="2000">
                <a:solidFill>
                  <a:srgbClr val="333399"/>
                </a:solidFill>
                <a:latin typeface="Times New Roman" pitchFamily="18" charset="0"/>
                <a:cs typeface="Times New Roman" pitchFamily="18" charset="0"/>
              </a:rPr>
              <a:t>, </a:t>
            </a:r>
            <a:r>
              <a:rPr lang="pt-PT" altLang="pt-PT" sz="2000">
                <a:latin typeface="Times New Roman" pitchFamily="18" charset="0"/>
                <a:cs typeface="Times New Roman" pitchFamily="18" charset="0"/>
              </a:rPr>
              <a:t>Dark Singlet </a:t>
            </a:r>
            <a:r>
              <a:rPr lang="pt-PT" altLang="pt-PT" sz="2000">
                <a:solidFill>
                  <a:srgbClr val="333399"/>
                </a:solidFill>
                <a:latin typeface="Times New Roman" pitchFamily="18" charset="0"/>
                <a:cs typeface="Times New Roman" pitchFamily="18" charset="0"/>
              </a:rPr>
              <a:t>and </a:t>
            </a:r>
            <a:r>
              <a:rPr lang="pt-PT" altLang="pt-PT" sz="2000">
                <a:solidFill>
                  <a:srgbClr val="006600"/>
                </a:solidFill>
                <a:latin typeface="Times New Roman" pitchFamily="18" charset="0"/>
                <a:cs typeface="Times New Roman" pitchFamily="18" charset="0"/>
              </a:rPr>
              <a:t>Fully Dark </a:t>
            </a:r>
            <a:r>
              <a:rPr lang="pt-PT" altLang="pt-PT" sz="2000">
                <a:solidFill>
                  <a:srgbClr val="333399"/>
                </a:solidFill>
                <a:latin typeface="Times New Roman" pitchFamily="18" charset="0"/>
                <a:cs typeface="Times New Roman" pitchFamily="18" charset="0"/>
              </a:rPr>
              <a:t>Phases, and we obtain</a:t>
            </a: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r>
              <a:rPr lang="pt-PT" altLang="pt-PT" sz="2000">
                <a:solidFill>
                  <a:srgbClr val="333399"/>
                </a:solidFill>
                <a:latin typeface="Times New Roman" pitchFamily="18" charset="0"/>
                <a:cs typeface="Times New Roman" pitchFamily="18" charset="0"/>
              </a:rPr>
              <a:t>Similar conclusions apply: whenever there is a DSP or FDP minimum, any Broken Phase extremum that might occur lie </a:t>
            </a:r>
            <a:r>
              <a:rPr lang="pt-PT" altLang="pt-PT" sz="2000">
                <a:solidFill>
                  <a:srgbClr val="006600"/>
                </a:solidFill>
                <a:latin typeface="Times New Roman" pitchFamily="18" charset="0"/>
                <a:cs typeface="Times New Roman" pitchFamily="18" charset="0"/>
              </a:rPr>
              <a:t>ABOVE</a:t>
            </a:r>
            <a:r>
              <a:rPr lang="pt-PT" altLang="pt-PT" sz="2000">
                <a:solidFill>
                  <a:srgbClr val="333399"/>
                </a:solidFill>
                <a:latin typeface="Times New Roman" pitchFamily="18" charset="0"/>
                <a:cs typeface="Times New Roman" pitchFamily="18" charset="0"/>
              </a:rPr>
              <a:t> them. It can also be shown that it would be a saddle point.</a:t>
            </a: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endParaRPr lang="pt-PT" altLang="pt-PT" sz="2000">
              <a:solidFill>
                <a:srgbClr val="333399"/>
              </a:solidFill>
              <a:latin typeface="Times New Roman" pitchFamily="18" charset="0"/>
              <a:cs typeface="Times New Roman" pitchFamily="18" charset="0"/>
            </a:endParaRPr>
          </a:p>
          <a:p>
            <a:pPr eaLnBrk="1" hangingPunct="1">
              <a:spcBef>
                <a:spcPct val="0"/>
              </a:spcBef>
            </a:pPr>
            <a:r>
              <a:rPr lang="pt-PT" altLang="pt-PT" sz="2000">
                <a:solidFill>
                  <a:srgbClr val="333399"/>
                </a:solidFill>
                <a:latin typeface="Times New Roman" pitchFamily="18" charset="0"/>
                <a:cs typeface="Times New Roman" pitchFamily="18" charset="0"/>
              </a:rPr>
              <a:t>But on the other hand, this analysis also shows that </a:t>
            </a:r>
            <a:r>
              <a:rPr lang="pt-PT" altLang="pt-PT" sz="2000" i="1">
                <a:latin typeface="Times New Roman" pitchFamily="18" charset="0"/>
                <a:cs typeface="Times New Roman" pitchFamily="18" charset="0"/>
              </a:rPr>
              <a:t>if the broken phase is a minimum, it is deeper than any other possible neutral extremum in the model </a:t>
            </a:r>
            <a:r>
              <a:rPr lang="pt-PT" altLang="pt-PT" sz="2000" i="1">
                <a:solidFill>
                  <a:srgbClr val="333399"/>
                </a:solidFill>
                <a:latin typeface="Times New Roman" pitchFamily="18" charset="0"/>
                <a:cs typeface="Times New Roman" pitchFamily="18" charset="0"/>
              </a:rPr>
              <a:t>– </a:t>
            </a:r>
            <a:r>
              <a:rPr lang="pt-PT" altLang="pt-PT" sz="2000">
                <a:solidFill>
                  <a:srgbClr val="FF0000"/>
                </a:solidFill>
                <a:latin typeface="Times New Roman" pitchFamily="18" charset="0"/>
                <a:cs typeface="Times New Roman" pitchFamily="18" charset="0"/>
              </a:rPr>
              <a:t>IT WOULD BE THE GLOBAL MINIMUM OF THE THEORY</a:t>
            </a:r>
            <a:r>
              <a:rPr lang="pt-PT" altLang="pt-PT" sz="2000">
                <a:solidFill>
                  <a:srgbClr val="333399"/>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875" y="115888"/>
            <a:ext cx="898048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Similar conclusions hold for the Fully Dark Phase: if it is a minimum, </a:t>
            </a:r>
            <a:r>
              <a:rPr lang="pt-PT" altLang="pt-PT" sz="2000" i="1" dirty="0" smtClean="0">
                <a:solidFill>
                  <a:srgbClr val="FF0000"/>
                </a:solidFill>
                <a:latin typeface="Times New Roman" pitchFamily="18" charset="0"/>
                <a:cs typeface="Times New Roman" pitchFamily="18" charset="0"/>
              </a:rPr>
              <a:t>it will be the global minimum of the theory</a:t>
            </a:r>
            <a:r>
              <a:rPr lang="pt-PT" altLang="pt-PT" sz="2000" dirty="0" smtClean="0">
                <a:solidFill>
                  <a:srgbClr val="333399"/>
                </a:solidFill>
                <a:latin typeface="Times New Roman" pitchFamily="18" charset="0"/>
                <a:cs typeface="Times New Roman" pitchFamily="18" charset="0"/>
              </a:rPr>
              <a:t>. We have already compared the FDP potential with the BP one, and if we do the same for the DDP and DSP cases, we obtain</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     Note that the difference in values of the potential is always proportional to a  </a:t>
            </a: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     squared scalar mass computed at the Fully Dark Phase – so that, if the FDP is</a:t>
            </a: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     a minimum, </a:t>
            </a:r>
            <a:r>
              <a:rPr lang="pt-PT" altLang="pt-PT" sz="2000" i="1" dirty="0" smtClean="0">
                <a:solidFill>
                  <a:srgbClr val="FF0000"/>
                </a:solidFill>
                <a:latin typeface="Times New Roman" pitchFamily="18" charset="0"/>
                <a:cs typeface="Times New Roman" pitchFamily="18" charset="0"/>
              </a:rPr>
              <a:t>it will necessarily be deeper than the DSP and DDP extrema</a:t>
            </a:r>
            <a:r>
              <a:rPr lang="pt-PT" altLang="pt-PT" sz="2000" dirty="0" smtClean="0">
                <a:solidFill>
                  <a:srgbClr val="333399"/>
                </a:solidFill>
                <a:latin typeface="Times New Roman" pitchFamily="18" charset="0"/>
                <a:cs typeface="Times New Roman" pitchFamily="18" charset="0"/>
              </a:rPr>
              <a:t>. </a:t>
            </a: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Stability of a Fully Dark Minimum is therefore guaranteed!</a:t>
            </a:r>
            <a:r>
              <a:rPr lang="pt-PT" altLang="pt-PT" sz="2000" baseline="30000" dirty="0" smtClean="0">
                <a:latin typeface="Times New Roman" pitchFamily="18" charset="0"/>
                <a:cs typeface="Times New Roman" pitchFamily="18" charset="0"/>
              </a:rPr>
              <a:t>*</a:t>
            </a: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What about the Dark Doublet and Dark Singlet phases? For these two phases, the situation is different: </a:t>
            </a:r>
            <a:r>
              <a:rPr lang="pt-PT" altLang="pt-PT" sz="2000" dirty="0" smtClean="0">
                <a:solidFill>
                  <a:srgbClr val="FF0000"/>
                </a:solidFill>
                <a:latin typeface="Times New Roman" pitchFamily="18" charset="0"/>
                <a:cs typeface="Times New Roman" pitchFamily="18" charset="0"/>
              </a:rPr>
              <a:t>DDP and DSP minima can coexist, and neither is </a:t>
            </a:r>
            <a:r>
              <a:rPr lang="pt-PT" altLang="pt-PT" sz="2000" i="1" dirty="0" smtClean="0">
                <a:solidFill>
                  <a:srgbClr val="FF0000"/>
                </a:solidFill>
                <a:latin typeface="Times New Roman" pitchFamily="18" charset="0"/>
                <a:cs typeface="Times New Roman" pitchFamily="18" charset="0"/>
              </a:rPr>
              <a:t>a priori</a:t>
            </a:r>
            <a:r>
              <a:rPr lang="pt-PT" altLang="pt-PT" sz="2000" dirty="0" smtClean="0">
                <a:solidFill>
                  <a:srgbClr val="FF0000"/>
                </a:solidFill>
                <a:latin typeface="Times New Roman" pitchFamily="18" charset="0"/>
                <a:cs typeface="Times New Roman" pitchFamily="18" charset="0"/>
              </a:rPr>
              <a:t> deeper than the other</a:t>
            </a:r>
            <a:r>
              <a:rPr lang="pt-PT" altLang="pt-PT" sz="2000" dirty="0" smtClean="0">
                <a:solidFill>
                  <a:srgbClr val="333399"/>
                </a:solidFill>
                <a:latin typeface="Times New Roman" pitchFamily="18" charset="0"/>
                <a:cs typeface="Times New Roman" pitchFamily="18" charset="0"/>
              </a:rPr>
              <a:t>!</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 </a:t>
            </a:r>
            <a:r>
              <a:rPr lang="pt-PT" altLang="pt-PT" sz="2000" baseline="30000" dirty="0" smtClean="0">
                <a:latin typeface="Times New Roman" pitchFamily="18" charset="0"/>
                <a:cs typeface="Times New Roman" pitchFamily="18" charset="0"/>
              </a:rPr>
              <a:t>*</a:t>
            </a:r>
            <a:r>
              <a:rPr lang="pt-PT" altLang="pt-PT" sz="2000" dirty="0" smtClean="0">
                <a:solidFill>
                  <a:srgbClr val="333399"/>
                </a:solidFill>
                <a:latin typeface="Times New Roman" pitchFamily="18" charset="0"/>
                <a:cs typeface="Times New Roman" pitchFamily="18" charset="0"/>
              </a:rPr>
              <a:t> </a:t>
            </a:r>
            <a:r>
              <a:rPr lang="pt-PT" altLang="pt-PT" sz="2000" dirty="0" smtClean="0">
                <a:latin typeface="Times New Roman" pitchFamily="18" charset="0"/>
                <a:cs typeface="Times New Roman" pitchFamily="18" charset="0"/>
              </a:rPr>
              <a:t>At least against tunelling to other neutral minima, but the possibility of charge breaking for all these phases also has to be taken into account. </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79538"/>
            <a:ext cx="511968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755650" y="188913"/>
            <a:ext cx="7632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a:solidFill>
                  <a:schemeClr val="accent2"/>
                </a:solidFill>
              </a:rPr>
              <a:t>INTERLUDE:</a:t>
            </a:r>
          </a:p>
          <a:p>
            <a:pPr algn="ctr" eaLnBrk="1" hangingPunct="1">
              <a:spcBef>
                <a:spcPct val="0"/>
              </a:spcBef>
              <a:buFontTx/>
              <a:buNone/>
            </a:pPr>
            <a:r>
              <a:rPr lang="pt-PT" altLang="pt-PT">
                <a:solidFill>
                  <a:schemeClr val="accent2"/>
                </a:solidFill>
              </a:rPr>
              <a:t>The Inert Doublet Model (IDM)</a:t>
            </a:r>
          </a:p>
          <a:p>
            <a:pPr algn="ctr" eaLnBrk="1" hangingPunct="1">
              <a:spcBef>
                <a:spcPct val="0"/>
              </a:spcBef>
              <a:buFontTx/>
              <a:buNone/>
            </a:pPr>
            <a:endParaRPr lang="pt-PT" altLang="pt-PT" sz="3600">
              <a:solidFill>
                <a:schemeClr val="accent2"/>
              </a:solidFill>
            </a:endParaRPr>
          </a:p>
        </p:txBody>
      </p:sp>
      <p:pic>
        <p:nvPicPr>
          <p:cNvPr id="3075" name="Picture 2" descr="Image result for and now for something completely different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636713"/>
            <a:ext cx="71755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875" y="317500"/>
            <a:ext cx="8980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In fact, the bilinear formalism applied to Dark Doublet and Dark Singlet stationary points yields</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Notice how the difference in depths of the potential depends on the difference between a combination of vevs and masses computed at each extremum.</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Unlike previous expressions, </a:t>
            </a:r>
            <a:r>
              <a:rPr lang="pt-PT" altLang="pt-PT" sz="2000" dirty="0" smtClean="0">
                <a:solidFill>
                  <a:srgbClr val="FF0000"/>
                </a:solidFill>
                <a:latin typeface="Times New Roman" pitchFamily="18" charset="0"/>
                <a:cs typeface="Times New Roman" pitchFamily="18" charset="0"/>
              </a:rPr>
              <a:t>the sign of this potential difference is not fixed </a:t>
            </a:r>
            <a:r>
              <a:rPr lang="pt-PT" altLang="pt-PT" sz="2000" dirty="0" smtClean="0">
                <a:solidFill>
                  <a:srgbClr val="333399"/>
                </a:solidFill>
                <a:latin typeface="Times New Roman" pitchFamily="18" charset="0"/>
                <a:cs typeface="Times New Roman" pitchFamily="18" charset="0"/>
              </a:rPr>
              <a:t>when either the DDP or DSP are a minimum.</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The phases can in fact coexist in the potential as minima of different depths, and </a:t>
            </a:r>
            <a:r>
              <a:rPr lang="pt-PT" altLang="pt-PT" sz="2000" dirty="0" smtClean="0">
                <a:latin typeface="Times New Roman" pitchFamily="18" charset="0"/>
                <a:cs typeface="Times New Roman" pitchFamily="18" charset="0"/>
              </a:rPr>
              <a:t>different regions of parameter space will have either of them as the global minimum of the model</a:t>
            </a:r>
            <a:r>
              <a:rPr lang="pt-PT" altLang="pt-PT" sz="2000" dirty="0" smtClean="0">
                <a:solidFill>
                  <a:srgbClr val="333399"/>
                </a:solidFill>
                <a:latin typeface="Times New Roman" pitchFamily="18" charset="0"/>
                <a:cs typeface="Times New Roman" pitchFamily="18" charset="0"/>
              </a:rPr>
              <a:t>. </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Thus in order to ensure the stability of a DDP or DSP minimum one will have to compute the tunneling time to an eventual deeper vacuum, and verify whether it is larger than the current age of the Universe.</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131888"/>
            <a:ext cx="8983663" cy="9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50825" y="317500"/>
            <a:ext cx="8713788"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Thus, to summarise:</a:t>
            </a: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latin typeface="Times New Roman" pitchFamily="18" charset="0"/>
                <a:cs typeface="Times New Roman" pitchFamily="18" charset="0"/>
              </a:rPr>
              <a:t>If a minimum of the </a:t>
            </a:r>
            <a:r>
              <a:rPr lang="pt-PT" altLang="pt-PT" sz="2000" dirty="0" smtClean="0">
                <a:solidFill>
                  <a:srgbClr val="FF0000"/>
                </a:solidFill>
                <a:latin typeface="Times New Roman" pitchFamily="18" charset="0"/>
                <a:cs typeface="Times New Roman" pitchFamily="18" charset="0"/>
              </a:rPr>
              <a:t>Broken Phase </a:t>
            </a:r>
            <a:r>
              <a:rPr lang="pt-PT" altLang="pt-PT" sz="2000" dirty="0" smtClean="0">
                <a:latin typeface="Times New Roman" pitchFamily="18" charset="0"/>
                <a:cs typeface="Times New Roman" pitchFamily="18" charset="0"/>
              </a:rPr>
              <a:t>exists, it is the global minimum of the model – extrema of all other phases wil lie above it and be saddle points. Conversely, if a minimum of any of the other phases  exists, any </a:t>
            </a:r>
            <a:r>
              <a:rPr lang="pt-PT" altLang="pt-PT" sz="2000" dirty="0" smtClean="0">
                <a:solidFill>
                  <a:srgbClr val="FF0000"/>
                </a:solidFill>
                <a:latin typeface="Times New Roman" pitchFamily="18" charset="0"/>
                <a:cs typeface="Times New Roman" pitchFamily="18" charset="0"/>
              </a:rPr>
              <a:t>Broken Phase</a:t>
            </a:r>
            <a:r>
              <a:rPr lang="pt-PT" altLang="pt-PT" sz="2000" dirty="0" smtClean="0">
                <a:latin typeface="Times New Roman" pitchFamily="18" charset="0"/>
                <a:cs typeface="Times New Roman" pitchFamily="18" charset="0"/>
              </a:rPr>
              <a:t> extremum lies above it and is a saddle point.</a:t>
            </a:r>
          </a:p>
          <a:p>
            <a:pPr eaLnBrk="1" hangingPunct="1">
              <a:spcBef>
                <a:spcPct val="0"/>
              </a:spcBef>
              <a:defRPr/>
            </a:pPr>
            <a:endParaRPr lang="pt-PT" altLang="pt-PT" sz="2000" dirty="0" smtClean="0">
              <a:latin typeface="Times New Roman" pitchFamily="18" charset="0"/>
              <a:cs typeface="Times New Roman" pitchFamily="18" charset="0"/>
            </a:endParaRPr>
          </a:p>
          <a:p>
            <a:pPr eaLnBrk="1" hangingPunct="1">
              <a:spcBef>
                <a:spcPct val="0"/>
              </a:spcBef>
              <a:defRPr/>
            </a:pPr>
            <a:r>
              <a:rPr lang="pt-PT" altLang="pt-PT" sz="2000" dirty="0" smtClean="0">
                <a:latin typeface="Times New Roman" pitchFamily="18" charset="0"/>
                <a:cs typeface="Times New Roman" pitchFamily="18" charset="0"/>
              </a:rPr>
              <a:t>Similarly, if the </a:t>
            </a:r>
            <a:r>
              <a:rPr lang="pt-PT" altLang="pt-PT" sz="2000" dirty="0" smtClean="0">
                <a:solidFill>
                  <a:srgbClr val="FF0000"/>
                </a:solidFill>
                <a:latin typeface="Times New Roman" pitchFamily="18" charset="0"/>
                <a:cs typeface="Times New Roman" pitchFamily="18" charset="0"/>
              </a:rPr>
              <a:t>Fully Dark Phase </a:t>
            </a:r>
            <a:r>
              <a:rPr lang="pt-PT" altLang="pt-PT" sz="2000" dirty="0" smtClean="0">
                <a:latin typeface="Times New Roman" pitchFamily="18" charset="0"/>
                <a:cs typeface="Times New Roman" pitchFamily="18" charset="0"/>
              </a:rPr>
              <a:t>is a minimum it is the global minimum. But if any other phase is a minimum, the FDP is a saddle point necessarily lying above it.</a:t>
            </a:r>
          </a:p>
          <a:p>
            <a:pPr eaLnBrk="1" hangingPunct="1">
              <a:spcBef>
                <a:spcPct val="0"/>
              </a:spcBef>
              <a:defRPr/>
            </a:pPr>
            <a:endParaRPr lang="pt-PT" altLang="pt-PT" sz="2000" dirty="0" smtClean="0">
              <a:latin typeface="Times New Roman" pitchFamily="18" charset="0"/>
              <a:cs typeface="Times New Roman" pitchFamily="18" charset="0"/>
            </a:endParaRPr>
          </a:p>
          <a:p>
            <a:pPr eaLnBrk="1" hangingPunct="1">
              <a:spcBef>
                <a:spcPct val="0"/>
              </a:spcBef>
              <a:defRPr/>
            </a:pPr>
            <a:r>
              <a:rPr lang="pt-PT" altLang="pt-PT" sz="2000" dirty="0" smtClean="0">
                <a:latin typeface="Times New Roman" pitchFamily="18" charset="0"/>
                <a:cs typeface="Times New Roman" pitchFamily="18" charset="0"/>
              </a:rPr>
              <a:t>There can be coexisting minima of the </a:t>
            </a:r>
            <a:r>
              <a:rPr lang="pt-PT" altLang="pt-PT" sz="2000" dirty="0" smtClean="0">
                <a:solidFill>
                  <a:srgbClr val="FF0000"/>
                </a:solidFill>
                <a:latin typeface="Times New Roman" pitchFamily="18" charset="0"/>
                <a:cs typeface="Times New Roman" pitchFamily="18" charset="0"/>
              </a:rPr>
              <a:t>Dark Doublet </a:t>
            </a:r>
            <a:r>
              <a:rPr lang="pt-PT" altLang="pt-PT" sz="2000" dirty="0" smtClean="0">
                <a:latin typeface="Times New Roman" pitchFamily="18" charset="0"/>
                <a:cs typeface="Times New Roman" pitchFamily="18" charset="0"/>
              </a:rPr>
              <a:t>and </a:t>
            </a:r>
            <a:r>
              <a:rPr lang="pt-PT" altLang="pt-PT" sz="2000" dirty="0" smtClean="0">
                <a:solidFill>
                  <a:srgbClr val="FF0000"/>
                </a:solidFill>
                <a:latin typeface="Times New Roman" pitchFamily="18" charset="0"/>
                <a:cs typeface="Times New Roman" pitchFamily="18" charset="0"/>
              </a:rPr>
              <a:t>Dark Singlet </a:t>
            </a:r>
            <a:r>
              <a:rPr lang="pt-PT" altLang="pt-PT" sz="2000" dirty="0" smtClean="0">
                <a:latin typeface="Times New Roman" pitchFamily="18" charset="0"/>
                <a:cs typeface="Times New Roman" pitchFamily="18" charset="0"/>
              </a:rPr>
              <a:t>phases. Either phase can be the global minimum of the theory, depending on the choice of parameters.</a:t>
            </a:r>
          </a:p>
          <a:p>
            <a:pPr eaLnBrk="1" hangingPunct="1">
              <a:spcBef>
                <a:spcPct val="0"/>
              </a:spcBef>
              <a:defRPr/>
            </a:pPr>
            <a:endParaRPr lang="pt-PT" altLang="pt-PT" sz="2000" dirty="0" smtClean="0">
              <a:latin typeface="Times New Roman" pitchFamily="18" charset="0"/>
              <a:cs typeface="Times New Roman" pitchFamily="18" charset="0"/>
            </a:endParaRPr>
          </a:p>
          <a:p>
            <a:pPr marL="0" indent="0" eaLnBrk="1" hangingPunct="1">
              <a:spcBef>
                <a:spcPct val="0"/>
              </a:spcBef>
              <a:buFontTx/>
              <a:buNone/>
              <a:defRPr/>
            </a:pPr>
            <a:endParaRPr lang="pt-PT" altLang="pt-PT" sz="2000" dirty="0" smtClean="0">
              <a:solidFill>
                <a:srgbClr val="3333CC"/>
              </a:solidFill>
              <a:latin typeface="Times New Roman" pitchFamily="18" charset="0"/>
              <a:cs typeface="Times New Roman" pitchFamily="18" charset="0"/>
            </a:endParaRP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A numerical study of the properties of each of the phases reveals interesting aspects of each of them.</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6988" y="36513"/>
            <a:ext cx="9117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pt-PT" altLang="pt-PT" sz="2000">
                <a:solidFill>
                  <a:srgbClr val="009900"/>
                </a:solidFill>
                <a:latin typeface="Times New Roman" pitchFamily="18" charset="0"/>
              </a:rPr>
              <a:t>IN ALL NUMERICAL ANALYSES PRESENTED, BASIC CONSTRAINTS WERE TAKEN INTO ACCOUNT VIA THE </a:t>
            </a:r>
            <a:r>
              <a:rPr lang="pt-PT" altLang="pt-PT" sz="2000" i="1">
                <a:latin typeface="Times New Roman" pitchFamily="18" charset="0"/>
              </a:rPr>
              <a:t>SCANNERS</a:t>
            </a:r>
            <a:r>
              <a:rPr lang="pt-PT" altLang="pt-PT" sz="2000">
                <a:solidFill>
                  <a:srgbClr val="009900"/>
                </a:solidFill>
                <a:latin typeface="Times New Roman" pitchFamily="18" charset="0"/>
              </a:rPr>
              <a:t> CODE.</a:t>
            </a:r>
          </a:p>
        </p:txBody>
      </p:sp>
      <p:sp>
        <p:nvSpPr>
          <p:cNvPr id="23555" name="TextBox 5"/>
          <p:cNvSpPr txBox="1">
            <a:spLocks noChangeArrowheads="1"/>
          </p:cNvSpPr>
          <p:nvPr/>
        </p:nvSpPr>
        <p:spPr bwMode="auto">
          <a:xfrm>
            <a:off x="26988" y="765175"/>
            <a:ext cx="89376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pt-PT" altLang="pt-PT" sz="2000">
                <a:solidFill>
                  <a:srgbClr val="000099"/>
                </a:solidFill>
                <a:latin typeface="Times New Roman" pitchFamily="18" charset="0"/>
              </a:rPr>
              <a:t>The scalar potential must be </a:t>
            </a:r>
            <a:r>
              <a:rPr lang="pt-PT" altLang="pt-PT" sz="2000" i="1">
                <a:solidFill>
                  <a:srgbClr val="FF0000"/>
                </a:solidFill>
                <a:latin typeface="Times New Roman" pitchFamily="18" charset="0"/>
              </a:rPr>
              <a:t>BOUNDED FROM BELOW</a:t>
            </a:r>
            <a:r>
              <a:rPr lang="pt-PT" altLang="pt-PT" sz="2000">
                <a:solidFill>
                  <a:srgbClr val="000099"/>
                </a:solidFill>
                <a:latin typeface="Times New Roman" pitchFamily="18" charset="0"/>
              </a:rPr>
              <a:t> and  preserve </a:t>
            </a:r>
            <a:r>
              <a:rPr lang="pt-PT" altLang="pt-PT" sz="2000" i="1">
                <a:solidFill>
                  <a:srgbClr val="FF0000"/>
                </a:solidFill>
                <a:latin typeface="Times New Roman" pitchFamily="18" charset="0"/>
              </a:rPr>
              <a:t>UNITARITY</a:t>
            </a:r>
            <a:r>
              <a:rPr lang="pt-PT" altLang="pt-PT" sz="2000">
                <a:solidFill>
                  <a:srgbClr val="000099"/>
                </a:solidFill>
                <a:latin typeface="Times New Roman" pitchFamily="18" charset="0"/>
              </a:rPr>
              <a:t>.</a:t>
            </a:r>
          </a:p>
          <a:p>
            <a:pPr eaLnBrk="1" hangingPunct="1">
              <a:spcBef>
                <a:spcPct val="0"/>
              </a:spcBef>
            </a:pPr>
            <a:endParaRPr lang="pt-PT" altLang="pt-PT" sz="2000">
              <a:solidFill>
                <a:srgbClr val="000099"/>
              </a:solidFill>
              <a:latin typeface="Times New Roman" pitchFamily="18" charset="0"/>
            </a:endParaRPr>
          </a:p>
          <a:p>
            <a:pPr eaLnBrk="1" hangingPunct="1">
              <a:spcBef>
                <a:spcPct val="0"/>
              </a:spcBef>
            </a:pPr>
            <a:r>
              <a:rPr lang="pt-PT" altLang="pt-PT" sz="2000">
                <a:solidFill>
                  <a:srgbClr val="000099"/>
                </a:solidFill>
                <a:latin typeface="Times New Roman" pitchFamily="18" charset="0"/>
              </a:rPr>
              <a:t>Any phase must reproduce </a:t>
            </a:r>
            <a:r>
              <a:rPr lang="pt-PT" altLang="pt-PT" sz="2000">
                <a:solidFill>
                  <a:srgbClr val="FF0000"/>
                </a:solidFill>
                <a:latin typeface="Times New Roman" pitchFamily="18" charset="0"/>
              </a:rPr>
              <a:t>ALL</a:t>
            </a:r>
            <a:r>
              <a:rPr lang="pt-PT" altLang="pt-PT" sz="2000">
                <a:solidFill>
                  <a:srgbClr val="000099"/>
                </a:solidFill>
                <a:latin typeface="Times New Roman" pitchFamily="18" charset="0"/>
              </a:rPr>
              <a:t> the SM’s experimental results. In particular, they must comply with </a:t>
            </a:r>
            <a:r>
              <a:rPr lang="pt-PT" altLang="pt-PT" sz="2000" i="1">
                <a:solidFill>
                  <a:srgbClr val="FF0000"/>
                </a:solidFill>
                <a:latin typeface="Times New Roman" pitchFamily="18" charset="0"/>
              </a:rPr>
              <a:t>ELECTROWEAK PRECISION DATA</a:t>
            </a:r>
            <a:r>
              <a:rPr lang="pt-PT" altLang="pt-PT" sz="2000">
                <a:solidFill>
                  <a:srgbClr val="000099"/>
                </a:solidFill>
                <a:latin typeface="Times New Roman" pitchFamily="18" charset="0"/>
              </a:rPr>
              <a:t>. </a:t>
            </a:r>
          </a:p>
          <a:p>
            <a:pPr eaLnBrk="1" hangingPunct="1">
              <a:spcBef>
                <a:spcPct val="0"/>
              </a:spcBef>
            </a:pPr>
            <a:endParaRPr lang="pt-PT" altLang="pt-PT" sz="2000">
              <a:solidFill>
                <a:srgbClr val="000099"/>
              </a:solidFill>
              <a:latin typeface="Times New Roman" pitchFamily="18" charset="0"/>
            </a:endParaRPr>
          </a:p>
          <a:p>
            <a:pPr eaLnBrk="1" hangingPunct="1">
              <a:spcBef>
                <a:spcPct val="0"/>
              </a:spcBef>
            </a:pPr>
            <a:r>
              <a:rPr lang="pt-PT" altLang="pt-PT" sz="2000">
                <a:solidFill>
                  <a:srgbClr val="000099"/>
                </a:solidFill>
                <a:latin typeface="Times New Roman" pitchFamily="18" charset="0"/>
              </a:rPr>
              <a:t>Substantial constraints to multiscalar models’ parameter space comes from requiring compliance with B-physics data (the </a:t>
            </a:r>
            <a:r>
              <a:rPr lang="pt-PT" altLang="pt-PT" sz="2000">
                <a:solidFill>
                  <a:srgbClr val="FF0000"/>
                </a:solidFill>
                <a:latin typeface="Times New Roman" pitchFamily="18" charset="0"/>
              </a:rPr>
              <a:t>b→ s </a:t>
            </a:r>
            <a:r>
              <a:rPr lang="el-GR" altLang="pt-PT" sz="2000">
                <a:solidFill>
                  <a:srgbClr val="FF0000"/>
                </a:solidFill>
                <a:latin typeface="Times New Roman" pitchFamily="18" charset="0"/>
              </a:rPr>
              <a:t>γ</a:t>
            </a:r>
            <a:r>
              <a:rPr lang="pt-PT" altLang="pt-PT" sz="2000">
                <a:solidFill>
                  <a:srgbClr val="FF0000"/>
                </a:solidFill>
                <a:latin typeface="Times New Roman" pitchFamily="18" charset="0"/>
              </a:rPr>
              <a:t> measurements</a:t>
            </a:r>
            <a:r>
              <a:rPr lang="pt-PT" altLang="pt-PT" sz="2000">
                <a:solidFill>
                  <a:srgbClr val="000099"/>
                </a:solidFill>
                <a:latin typeface="Times New Roman" pitchFamily="18" charset="0"/>
              </a:rPr>
              <a:t>, for instance) and the existence of a scalar with mass equal to 125 GeV and properties very similar to those of the SM (</a:t>
            </a:r>
            <a:r>
              <a:rPr lang="pt-PT" altLang="pt-PT" sz="2000" i="1">
                <a:solidFill>
                  <a:srgbClr val="FF0000"/>
                </a:solidFill>
                <a:latin typeface="Times New Roman" pitchFamily="18" charset="0"/>
              </a:rPr>
              <a:t>ALIGNMENT LIMIT</a:t>
            </a:r>
            <a:r>
              <a:rPr lang="pt-PT" altLang="pt-PT" sz="2000">
                <a:solidFill>
                  <a:srgbClr val="000099"/>
                </a:solidFill>
                <a:latin typeface="Times New Roman" pitchFamily="18" charset="0"/>
              </a:rPr>
              <a:t>).</a:t>
            </a:r>
          </a:p>
          <a:p>
            <a:pPr eaLnBrk="1" hangingPunct="1">
              <a:spcBef>
                <a:spcPct val="0"/>
              </a:spcBef>
            </a:pPr>
            <a:endParaRPr lang="pt-PT" altLang="pt-PT" sz="2000">
              <a:solidFill>
                <a:srgbClr val="000099"/>
              </a:solidFill>
              <a:latin typeface="Times New Roman" pitchFamily="18" charset="0"/>
            </a:endParaRPr>
          </a:p>
          <a:p>
            <a:pPr eaLnBrk="1" hangingPunct="1">
              <a:spcBef>
                <a:spcPct val="0"/>
              </a:spcBef>
            </a:pPr>
            <a:r>
              <a:rPr lang="pt-PT" altLang="pt-PT" sz="2000">
                <a:latin typeface="Times New Roman" pitchFamily="18" charset="0"/>
              </a:rPr>
              <a:t>HIGGSBOUNDS</a:t>
            </a:r>
            <a:r>
              <a:rPr lang="pt-PT" altLang="pt-PT" sz="2000">
                <a:solidFill>
                  <a:srgbClr val="000099"/>
                </a:solidFill>
                <a:latin typeface="Times New Roman" pitchFamily="18" charset="0"/>
              </a:rPr>
              <a:t> and </a:t>
            </a:r>
            <a:r>
              <a:rPr lang="pt-PT" altLang="pt-PT" sz="2000">
                <a:latin typeface="Times New Roman" pitchFamily="18" charset="0"/>
              </a:rPr>
              <a:t>HIGGSSIGNALS</a:t>
            </a:r>
            <a:r>
              <a:rPr lang="pt-PT" altLang="pt-PT" sz="2000">
                <a:solidFill>
                  <a:srgbClr val="000099"/>
                </a:solidFill>
                <a:latin typeface="Times New Roman" pitchFamily="18" charset="0"/>
              </a:rPr>
              <a:t> were also used to account for all current experimental results for the scalar sector.</a:t>
            </a:r>
          </a:p>
          <a:p>
            <a:pPr eaLnBrk="1" hangingPunct="1">
              <a:spcBef>
                <a:spcPct val="0"/>
              </a:spcBef>
            </a:pPr>
            <a:endParaRPr lang="pt-PT" altLang="pt-PT" sz="2000">
              <a:solidFill>
                <a:srgbClr val="000099"/>
              </a:solidFill>
              <a:latin typeface="Times New Roman" pitchFamily="18" charset="0"/>
            </a:endParaRPr>
          </a:p>
          <a:p>
            <a:pPr eaLnBrk="1" hangingPunct="1">
              <a:spcBef>
                <a:spcPct val="0"/>
              </a:spcBef>
            </a:pPr>
            <a:r>
              <a:rPr lang="pt-PT" altLang="pt-PT" sz="2000">
                <a:solidFill>
                  <a:srgbClr val="000099"/>
                </a:solidFill>
                <a:latin typeface="Times New Roman" pitchFamily="18" charset="0"/>
              </a:rPr>
              <a:t>Dark Matter constraints, namely, </a:t>
            </a:r>
            <a:r>
              <a:rPr lang="en-US" altLang="pt-PT" sz="2000">
                <a:solidFill>
                  <a:srgbClr val="000099"/>
                </a:solidFill>
                <a:latin typeface="Times New Roman" pitchFamily="18" charset="0"/>
              </a:rPr>
              <a:t>the </a:t>
            </a:r>
            <a:r>
              <a:rPr lang="en-US" altLang="pt-PT" sz="2000">
                <a:solidFill>
                  <a:srgbClr val="006600"/>
                </a:solidFill>
                <a:latin typeface="Times New Roman" pitchFamily="18" charset="0"/>
              </a:rPr>
              <a:t>relic density </a:t>
            </a:r>
            <a:r>
              <a:rPr lang="en-US" altLang="pt-PT" sz="2000">
                <a:solidFill>
                  <a:srgbClr val="000099"/>
                </a:solidFill>
                <a:latin typeface="Times New Roman" pitchFamily="18" charset="0"/>
              </a:rPr>
              <a:t>and </a:t>
            </a:r>
            <a:r>
              <a:rPr lang="en-US" altLang="pt-PT" sz="2000">
                <a:solidFill>
                  <a:srgbClr val="006600"/>
                </a:solidFill>
                <a:latin typeface="Times New Roman" pitchFamily="18" charset="0"/>
              </a:rPr>
              <a:t>direct detection cross sections </a:t>
            </a:r>
            <a:r>
              <a:rPr lang="en-US" altLang="pt-PT" sz="2000">
                <a:solidFill>
                  <a:srgbClr val="000099"/>
                </a:solidFill>
                <a:latin typeface="Times New Roman" pitchFamily="18" charset="0"/>
              </a:rPr>
              <a:t>are calculated using </a:t>
            </a:r>
            <a:r>
              <a:rPr lang="en-US" altLang="pt-PT" sz="2000">
                <a:latin typeface="Times New Roman" pitchFamily="18" charset="0"/>
              </a:rPr>
              <a:t>MicrOMEGAs</a:t>
            </a:r>
            <a:r>
              <a:rPr lang="en-US" altLang="pt-PT" sz="2000">
                <a:solidFill>
                  <a:srgbClr val="000099"/>
                </a:solidFill>
                <a:latin typeface="Times New Roman" pitchFamily="18" charset="0"/>
              </a:rPr>
              <a:t>. The relic density is required not to oversaturate the observed relic abundance by more than 2</a:t>
            </a:r>
            <a:r>
              <a:rPr lang="el-GR" altLang="pt-PT" sz="2000">
                <a:solidFill>
                  <a:srgbClr val="000099"/>
                </a:solidFill>
                <a:latin typeface="Times New Roman" pitchFamily="18" charset="0"/>
              </a:rPr>
              <a:t>σ</a:t>
            </a:r>
            <a:r>
              <a:rPr lang="en-US" altLang="pt-PT" sz="2000">
                <a:solidFill>
                  <a:srgbClr val="000099"/>
                </a:solidFill>
                <a:latin typeface="Times New Roman" pitchFamily="18" charset="0"/>
              </a:rPr>
              <a:t> and the Xenon1T direct detection bound is imposed.</a:t>
            </a:r>
            <a:endParaRPr lang="pt-PT" altLang="pt-PT" sz="2000">
              <a:solidFill>
                <a:srgbClr val="000099"/>
              </a:solidFill>
              <a:latin typeface="Times New Roman" pitchFamily="18" charset="0"/>
            </a:endParaRPr>
          </a:p>
          <a:p>
            <a:pPr eaLnBrk="1" hangingPunct="1">
              <a:spcBef>
                <a:spcPct val="0"/>
              </a:spcBef>
            </a:pPr>
            <a:endParaRPr lang="pt-PT" altLang="pt-PT" sz="2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3"/>
          <p:cNvSpPr txBox="1">
            <a:spLocks noChangeArrowheads="1"/>
          </p:cNvSpPr>
          <p:nvPr/>
        </p:nvSpPr>
        <p:spPr bwMode="auto">
          <a:xfrm>
            <a:off x="-288925" y="-171450"/>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400">
                <a:solidFill>
                  <a:srgbClr val="FF0000"/>
                </a:solidFill>
              </a:rPr>
              <a:t>Is it Possible to Distinguish These Phases Experimentally?</a:t>
            </a:r>
            <a:endParaRPr lang="pt-PT" altLang="pt-PT" sz="1200">
              <a:solidFill>
                <a:srgbClr val="000000"/>
              </a:solidFill>
            </a:endParaRPr>
          </a:p>
        </p:txBody>
      </p:sp>
      <p:sp>
        <p:nvSpPr>
          <p:cNvPr id="24579" name="TextBox 5"/>
          <p:cNvSpPr txBox="1">
            <a:spLocks noChangeArrowheads="1"/>
          </p:cNvSpPr>
          <p:nvPr/>
        </p:nvSpPr>
        <p:spPr bwMode="auto">
          <a:xfrm>
            <a:off x="-9525" y="812800"/>
            <a:ext cx="91487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pt-PT" sz="2000" dirty="0">
                <a:solidFill>
                  <a:srgbClr val="000099"/>
                </a:solidFill>
                <a:latin typeface="Times New Roman" pitchFamily="18" charset="0"/>
              </a:rPr>
              <a:t>The discovery of a charged Higgs boson through its fermionic decays would immediately exclude the </a:t>
            </a:r>
            <a:r>
              <a:rPr lang="en-US" altLang="pt-PT" sz="2000" dirty="0">
                <a:latin typeface="Times New Roman" pitchFamily="18" charset="0"/>
              </a:rPr>
              <a:t>Dark Doublet</a:t>
            </a:r>
            <a:r>
              <a:rPr lang="en-US" altLang="pt-PT" sz="2000" dirty="0">
                <a:solidFill>
                  <a:srgbClr val="000099"/>
                </a:solidFill>
                <a:latin typeface="Times New Roman" pitchFamily="18" charset="0"/>
              </a:rPr>
              <a:t> and the </a:t>
            </a:r>
            <a:r>
              <a:rPr lang="en-US" altLang="pt-PT" sz="2000" dirty="0">
                <a:latin typeface="Times New Roman" pitchFamily="18" charset="0"/>
              </a:rPr>
              <a:t>Fully Dark </a:t>
            </a:r>
            <a:r>
              <a:rPr lang="en-US" altLang="pt-PT" sz="2000" dirty="0">
                <a:solidFill>
                  <a:srgbClr val="000099"/>
                </a:solidFill>
                <a:latin typeface="Times New Roman" pitchFamily="18" charset="0"/>
              </a:rPr>
              <a:t>phases, given that in those phases the charged scalar would be one of the “dark” particles, without fermionic interactions. The </a:t>
            </a:r>
            <a:r>
              <a:rPr lang="en-US" altLang="pt-PT" sz="2000" dirty="0">
                <a:latin typeface="Times New Roman" pitchFamily="18" charset="0"/>
              </a:rPr>
              <a:t>Fully Broken </a:t>
            </a:r>
            <a:r>
              <a:rPr lang="en-US" altLang="pt-PT" sz="2000" dirty="0">
                <a:solidFill>
                  <a:srgbClr val="000099"/>
                </a:solidFill>
                <a:latin typeface="Times New Roman" pitchFamily="18" charset="0"/>
              </a:rPr>
              <a:t>and </a:t>
            </a:r>
            <a:r>
              <a:rPr lang="en-US" altLang="pt-PT" sz="2000" dirty="0">
                <a:latin typeface="Times New Roman" pitchFamily="18" charset="0"/>
              </a:rPr>
              <a:t>Dark Singlet </a:t>
            </a:r>
            <a:r>
              <a:rPr lang="en-US" altLang="pt-PT" sz="2000" dirty="0">
                <a:solidFill>
                  <a:srgbClr val="000099"/>
                </a:solidFill>
                <a:latin typeface="Times New Roman" pitchFamily="18" charset="0"/>
              </a:rPr>
              <a:t>phases would still be allowed, of course.</a:t>
            </a:r>
          </a:p>
          <a:p>
            <a:pPr eaLnBrk="1" hangingPunct="1">
              <a:spcBef>
                <a:spcPct val="0"/>
              </a:spcBef>
            </a:pPr>
            <a:endParaRPr lang="en-US" altLang="pt-PT" sz="2000" dirty="0">
              <a:solidFill>
                <a:srgbClr val="000099"/>
              </a:solidFill>
              <a:latin typeface="Times New Roman" pitchFamily="18" charset="0"/>
            </a:endParaRPr>
          </a:p>
          <a:p>
            <a:pPr eaLnBrk="1" hangingPunct="1">
              <a:spcBef>
                <a:spcPct val="0"/>
              </a:spcBef>
            </a:pPr>
            <a:r>
              <a:rPr lang="en-US" altLang="pt-PT" sz="2000" dirty="0">
                <a:solidFill>
                  <a:srgbClr val="000099"/>
                </a:solidFill>
                <a:latin typeface="Times New Roman" pitchFamily="18" charset="0"/>
              </a:rPr>
              <a:t>Likewise, the discovery of </a:t>
            </a:r>
            <a:r>
              <a:rPr lang="en-US" altLang="pt-PT" sz="2000" dirty="0">
                <a:solidFill>
                  <a:srgbClr val="FF0000"/>
                </a:solidFill>
                <a:latin typeface="Times New Roman" pitchFamily="18" charset="0"/>
              </a:rPr>
              <a:t>three extra neutral scalars </a:t>
            </a:r>
            <a:r>
              <a:rPr lang="en-US" altLang="pt-PT" sz="2000" dirty="0">
                <a:solidFill>
                  <a:srgbClr val="000099"/>
                </a:solidFill>
                <a:latin typeface="Times New Roman" pitchFamily="18" charset="0"/>
              </a:rPr>
              <a:t>in the visible sector would </a:t>
            </a:r>
            <a:r>
              <a:rPr lang="en-US" altLang="pt-PT" sz="2000" i="1" dirty="0">
                <a:latin typeface="Times New Roman" pitchFamily="18" charset="0"/>
              </a:rPr>
              <a:t>exclude all phases except the broken phase</a:t>
            </a:r>
            <a:r>
              <a:rPr lang="en-US" altLang="pt-PT" sz="2000" dirty="0">
                <a:solidFill>
                  <a:srgbClr val="000099"/>
                </a:solidFill>
                <a:latin typeface="Times New Roman" pitchFamily="18" charset="0"/>
              </a:rPr>
              <a:t>.</a:t>
            </a:r>
          </a:p>
          <a:p>
            <a:pPr eaLnBrk="1" hangingPunct="1">
              <a:spcBef>
                <a:spcPct val="0"/>
              </a:spcBef>
            </a:pPr>
            <a:endParaRPr lang="en-US" altLang="pt-PT" sz="2000" dirty="0">
              <a:solidFill>
                <a:srgbClr val="000099"/>
              </a:solidFill>
              <a:latin typeface="Times New Roman" pitchFamily="18" charset="0"/>
            </a:endParaRPr>
          </a:p>
          <a:p>
            <a:pPr eaLnBrk="1" hangingPunct="1">
              <a:spcBef>
                <a:spcPct val="0"/>
              </a:spcBef>
            </a:pPr>
            <a:r>
              <a:rPr lang="pt-PT" altLang="pt-PT" sz="2000" dirty="0">
                <a:solidFill>
                  <a:srgbClr val="000099"/>
                </a:solidFill>
                <a:latin typeface="Times New Roman" pitchFamily="18" charset="0"/>
              </a:rPr>
              <a:t>Precision </a:t>
            </a:r>
            <a:r>
              <a:rPr lang="pt-PT" altLang="pt-PT" sz="2000" dirty="0" smtClean="0">
                <a:solidFill>
                  <a:srgbClr val="000099"/>
                </a:solidFill>
                <a:latin typeface="Times New Roman" pitchFamily="18" charset="0"/>
              </a:rPr>
              <a:t>measurements </a:t>
            </a:r>
            <a:r>
              <a:rPr lang="pt-PT" altLang="pt-PT" sz="2000" dirty="0">
                <a:solidFill>
                  <a:srgbClr val="000099"/>
                </a:solidFill>
                <a:latin typeface="Times New Roman" pitchFamily="18" charset="0"/>
              </a:rPr>
              <a:t>of the discovered Higgs boson, however, could also provide hints as to the existence of these phases, and help in distinguishing them.</a:t>
            </a:r>
          </a:p>
          <a:p>
            <a:pPr eaLnBrk="1" hangingPunct="1">
              <a:spcBef>
                <a:spcPct val="0"/>
              </a:spcBef>
            </a:pPr>
            <a:endParaRPr lang="pt-PT" altLang="pt-PT" sz="2000" dirty="0">
              <a:solidFill>
                <a:srgbClr val="000099"/>
              </a:solidFill>
              <a:latin typeface="Times New Roman" pitchFamily="18" charset="0"/>
            </a:endParaRPr>
          </a:p>
          <a:p>
            <a:pPr eaLnBrk="1" hangingPunct="1">
              <a:spcBef>
                <a:spcPct val="0"/>
              </a:spcBef>
            </a:pPr>
            <a:r>
              <a:rPr lang="pt-PT" altLang="pt-PT" sz="2000" dirty="0">
                <a:solidFill>
                  <a:srgbClr val="000099"/>
                </a:solidFill>
                <a:latin typeface="Times New Roman" pitchFamily="18" charset="0"/>
              </a:rPr>
              <a:t>An obvious starting point in the Higgs diphoton decay, which gets contributions from the charged scalar, whether it is “dark” or “visible”. This could </a:t>
            </a:r>
            <a:r>
              <a:rPr lang="pt-PT" altLang="pt-PT" sz="2000" dirty="0" smtClean="0">
                <a:solidFill>
                  <a:srgbClr val="000099"/>
                </a:solidFill>
                <a:latin typeface="Times New Roman" pitchFamily="18" charset="0"/>
              </a:rPr>
              <a:t>impact the </a:t>
            </a:r>
            <a:r>
              <a:rPr lang="pt-PT" altLang="pt-PT" sz="2000" dirty="0">
                <a:solidFill>
                  <a:srgbClr val="000099"/>
                </a:solidFill>
                <a:latin typeface="Times New Roman" pitchFamily="18" charset="0"/>
              </a:rPr>
              <a:t>diphoton signal strength measured at LHC,</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5829300"/>
            <a:ext cx="4940300" cy="79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333375"/>
            <a:ext cx="6103937" cy="488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5603" name="CaixaDeTexto 3"/>
          <p:cNvSpPr txBox="1">
            <a:spLocks noChangeArrowheads="1"/>
          </p:cNvSpPr>
          <p:nvPr/>
        </p:nvSpPr>
        <p:spPr bwMode="auto">
          <a:xfrm>
            <a:off x="-288925" y="-171450"/>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400">
                <a:solidFill>
                  <a:srgbClr val="FF0000"/>
                </a:solidFill>
              </a:rPr>
              <a:t>Higgs Diphoton Signal Strength for the Four N2HDM Phases</a:t>
            </a:r>
            <a:endParaRPr lang="pt-PT" altLang="pt-PT" sz="1200">
              <a:solidFill>
                <a:srgbClr val="000000"/>
              </a:solidFill>
            </a:endParaRPr>
          </a:p>
        </p:txBody>
      </p:sp>
      <p:sp>
        <p:nvSpPr>
          <p:cNvPr id="4" name="TextBox 3"/>
          <p:cNvSpPr txBox="1">
            <a:spLocks noRot="1" noChangeAspect="1" noMove="1" noResize="1" noEditPoints="1" noAdjustHandles="1" noChangeArrowheads="1" noChangeShapeType="1" noTextEdit="1"/>
          </p:cNvSpPr>
          <p:nvPr/>
        </p:nvSpPr>
        <p:spPr>
          <a:xfrm>
            <a:off x="3131840" y="5157192"/>
            <a:ext cx="2373201" cy="1323439"/>
          </a:xfrm>
          <a:prstGeom prst="rect">
            <a:avLst/>
          </a:prstGeom>
          <a:blipFill rotWithShape="1">
            <a:blip r:embed="rId3"/>
            <a:stretch>
              <a:fillRect t="-2304" b="-7373"/>
            </a:stretch>
          </a:blipFill>
        </p:spPr>
        <p:txBody>
          <a:bodyPr/>
          <a:lstStyle/>
          <a:p>
            <a:pPr>
              <a:defRPr/>
            </a:pPr>
            <a:r>
              <a:rPr lang="pt-PT">
                <a:noFill/>
              </a:rPr>
              <a:t> </a:t>
            </a:r>
          </a:p>
        </p:txBody>
      </p:sp>
      <p:sp>
        <p:nvSpPr>
          <p:cNvPr id="7" name="TextBox 6"/>
          <p:cNvSpPr txBox="1">
            <a:spLocks noRot="1" noChangeAspect="1" noMove="1" noResize="1" noEditPoints="1" noAdjustHandles="1" noChangeArrowheads="1" noChangeShapeType="1" noTextEdit="1"/>
          </p:cNvSpPr>
          <p:nvPr/>
        </p:nvSpPr>
        <p:spPr>
          <a:xfrm>
            <a:off x="6156176" y="5157192"/>
            <a:ext cx="2952328" cy="1631216"/>
          </a:xfrm>
          <a:prstGeom prst="rect">
            <a:avLst/>
          </a:prstGeom>
          <a:blipFill rotWithShape="1">
            <a:blip r:embed="rId4"/>
            <a:stretch>
              <a:fillRect l="-2066" t="-1866" r="-3719" b="-5597"/>
            </a:stretch>
          </a:blipFill>
        </p:spPr>
        <p:txBody>
          <a:bodyPr/>
          <a:lstStyle/>
          <a:p>
            <a:pPr>
              <a:defRPr/>
            </a:pPr>
            <a:r>
              <a:rPr lang="pt-PT">
                <a:noFill/>
              </a:rPr>
              <a:t> </a:t>
            </a:r>
          </a:p>
        </p:txBody>
      </p:sp>
      <p:sp>
        <p:nvSpPr>
          <p:cNvPr id="25606" name="TextBox 5"/>
          <p:cNvSpPr txBox="1">
            <a:spLocks noChangeArrowheads="1"/>
          </p:cNvSpPr>
          <p:nvPr/>
        </p:nvSpPr>
        <p:spPr bwMode="auto">
          <a:xfrm>
            <a:off x="179388" y="1557338"/>
            <a:ext cx="198596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a:latin typeface="Times New Roman" pitchFamily="18" charset="0"/>
              </a:rPr>
              <a:t>The existence of several CP-even states opens the possibility that the 125 GeV state is not necessarily the lightest one. </a:t>
            </a:r>
          </a:p>
          <a:p>
            <a:pPr eaLnBrk="1" hangingPunct="1">
              <a:spcBef>
                <a:spcPct val="0"/>
              </a:spcBef>
              <a:buFontTx/>
              <a:buNone/>
            </a:pPr>
            <a:endParaRPr lang="pt-PT" altLang="pt-PT" sz="1800">
              <a:latin typeface="Times New Roman" pitchFamily="18" charset="0"/>
            </a:endParaRPr>
          </a:p>
          <a:p>
            <a:pPr eaLnBrk="1" hangingPunct="1">
              <a:spcBef>
                <a:spcPct val="0"/>
              </a:spcBef>
              <a:buFontTx/>
              <a:buNone/>
            </a:pPr>
            <a:r>
              <a:rPr lang="pt-PT" altLang="pt-PT" sz="1800">
                <a:latin typeface="Times New Roman" pitchFamily="18" charset="0"/>
              </a:rPr>
              <a:t>Several possibilities are explored here.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3"/>
          <p:cNvSpPr txBox="1">
            <a:spLocks noChangeArrowheads="1"/>
          </p:cNvSpPr>
          <p:nvPr/>
        </p:nvSpPr>
        <p:spPr bwMode="auto">
          <a:xfrm>
            <a:off x="-288925" y="-171450"/>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400">
                <a:solidFill>
                  <a:srgbClr val="FF0000"/>
                </a:solidFill>
              </a:rPr>
              <a:t>Extra Scalars’ Behaviour in Different Phases</a:t>
            </a:r>
            <a:endParaRPr lang="pt-PT" altLang="pt-PT" sz="1200">
              <a:solidFill>
                <a:srgbClr val="000000"/>
              </a:solidFill>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738"/>
            <a:ext cx="9244013"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 name="TextBox 5"/>
          <p:cNvSpPr txBox="1">
            <a:spLocks noChangeArrowheads="1"/>
          </p:cNvSpPr>
          <p:nvPr/>
        </p:nvSpPr>
        <p:spPr bwMode="auto">
          <a:xfrm>
            <a:off x="23813" y="4221163"/>
            <a:ext cx="91043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For the phases for which one could have extra visible scalars (not FDP, of course), decays to tau or photon pairs could, for some regions of parameter space, distinguish between several of the phases.</a:t>
            </a: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The DDP, for instance, would have enhanced diphoton decays for the extra neutral scalar for masses below 150 GeV, much more than what occurs for the other phases. Di-tau decays, however, would be suppressed for the DDP above that same mass.    </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566738"/>
            <a:ext cx="6229350"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7651" name="CaixaDeTexto 3"/>
          <p:cNvSpPr txBox="1">
            <a:spLocks noChangeArrowheads="1"/>
          </p:cNvSpPr>
          <p:nvPr/>
        </p:nvSpPr>
        <p:spPr bwMode="auto">
          <a:xfrm>
            <a:off x="-288925" y="-171450"/>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400">
                <a:solidFill>
                  <a:srgbClr val="FF0000"/>
                </a:solidFill>
              </a:rPr>
              <a:t>Dark Matter Constraints for all Phases</a:t>
            </a:r>
            <a:endParaRPr lang="pt-PT" altLang="pt-PT" sz="1200">
              <a:solidFill>
                <a:srgbClr val="000000"/>
              </a:solidFill>
            </a:endParaRPr>
          </a:p>
        </p:txBody>
      </p:sp>
      <p:sp>
        <p:nvSpPr>
          <p:cNvPr id="4" name="TextBox 3"/>
          <p:cNvSpPr txBox="1">
            <a:spLocks noChangeArrowheads="1"/>
          </p:cNvSpPr>
          <p:nvPr/>
        </p:nvSpPr>
        <p:spPr bwMode="auto">
          <a:xfrm>
            <a:off x="0" y="5229225"/>
            <a:ext cx="91043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The Nucleon-Dark Matter direct detection cross section can have values well below 10</a:t>
            </a:r>
            <a:r>
              <a:rPr lang="pt-PT" altLang="pt-PT" sz="2000" baseline="30000" dirty="0" smtClean="0">
                <a:solidFill>
                  <a:srgbClr val="333399"/>
                </a:solidFill>
                <a:latin typeface="Times New Roman" pitchFamily="18" charset="0"/>
                <a:cs typeface="Times New Roman" pitchFamily="18" charset="0"/>
              </a:rPr>
              <a:t>-12</a:t>
            </a:r>
            <a:r>
              <a:rPr lang="pt-PT" altLang="pt-PT" sz="2000" dirty="0" smtClean="0">
                <a:solidFill>
                  <a:srgbClr val="333399"/>
                </a:solidFill>
                <a:latin typeface="Times New Roman" pitchFamily="18" charset="0"/>
                <a:cs typeface="Times New Roman" pitchFamily="18" charset="0"/>
              </a:rPr>
              <a:t> (the </a:t>
            </a:r>
            <a:r>
              <a:rPr lang="pt-PT" altLang="pt-PT" sz="2000" i="1" dirty="0" smtClean="0">
                <a:solidFill>
                  <a:srgbClr val="006600"/>
                </a:solidFill>
                <a:latin typeface="Times New Roman" pitchFamily="18" charset="0"/>
                <a:cs typeface="Times New Roman" pitchFamily="18" charset="0"/>
              </a:rPr>
              <a:t>neutrino floor</a:t>
            </a:r>
            <a:r>
              <a:rPr lang="pt-PT" altLang="pt-PT" sz="2000" dirty="0" smtClean="0">
                <a:solidFill>
                  <a:srgbClr val="333399"/>
                </a:solidFill>
                <a:latin typeface="Times New Roman" pitchFamily="18" charset="0"/>
                <a:cs typeface="Times New Roman" pitchFamily="18" charset="0"/>
              </a:rPr>
              <a:t>) for all phases, and as such current experimental limits can be easily satisfied, even saturating the relic density bound. Notice how the FDP has contributions from two Dark Matter particles.</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5473700" cy="387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8675" name="TextBox 4"/>
          <p:cNvSpPr txBox="1">
            <a:spLocks noChangeArrowheads="1"/>
          </p:cNvSpPr>
          <p:nvPr/>
        </p:nvSpPr>
        <p:spPr bwMode="auto">
          <a:xfrm>
            <a:off x="50800" y="3914775"/>
            <a:ext cx="91043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pt-PT" sz="2000" dirty="0">
                <a:solidFill>
                  <a:srgbClr val="333399"/>
                </a:solidFill>
                <a:latin typeface="Times New Roman" pitchFamily="18" charset="0"/>
                <a:cs typeface="Times New Roman" pitchFamily="18" charset="0"/>
              </a:rPr>
              <a:t>All phases, except for the DDP, </a:t>
            </a:r>
            <a:r>
              <a:rPr lang="en-US" altLang="pt-PT" sz="2000" dirty="0">
                <a:solidFill>
                  <a:srgbClr val="FF0000"/>
                </a:solidFill>
                <a:latin typeface="Times New Roman" pitchFamily="18" charset="0"/>
                <a:cs typeface="Times New Roman" pitchFamily="18" charset="0"/>
              </a:rPr>
              <a:t>have regions of parameter space for which the relic density is saturated </a:t>
            </a:r>
            <a:r>
              <a:rPr lang="en-US" altLang="pt-PT" sz="2000" dirty="0">
                <a:solidFill>
                  <a:srgbClr val="333399"/>
                </a:solidFill>
                <a:latin typeface="Times New Roman" pitchFamily="18" charset="0"/>
                <a:cs typeface="Times New Roman" pitchFamily="18" charset="0"/>
              </a:rPr>
              <a:t>– and so Dark matter is fully explained within the N2HDM for that phase – for all values of Dark Matter mass  above </a:t>
            </a:r>
            <a:r>
              <a:rPr lang="en-US" altLang="pt-PT" sz="2000" dirty="0" err="1">
                <a:latin typeface="Times New Roman" pitchFamily="18" charset="0"/>
                <a:cs typeface="Times New Roman" pitchFamily="18" charset="0"/>
              </a:rPr>
              <a:t>m</a:t>
            </a:r>
            <a:r>
              <a:rPr lang="en-US" altLang="pt-PT" sz="2000" baseline="-25000" dirty="0" err="1">
                <a:latin typeface="Times New Roman" pitchFamily="18" charset="0"/>
                <a:cs typeface="Times New Roman" pitchFamily="18" charset="0"/>
              </a:rPr>
              <a:t>h</a:t>
            </a:r>
            <a:r>
              <a:rPr lang="en-US" altLang="pt-PT" sz="2000" dirty="0">
                <a:latin typeface="Times New Roman" pitchFamily="18" charset="0"/>
                <a:cs typeface="Times New Roman" pitchFamily="18" charset="0"/>
              </a:rPr>
              <a:t>/2</a:t>
            </a:r>
            <a:r>
              <a:rPr lang="en-US" altLang="pt-PT" sz="2000" dirty="0">
                <a:solidFill>
                  <a:srgbClr val="333399"/>
                </a:solidFill>
                <a:latin typeface="Times New Roman" pitchFamily="18" charset="0"/>
                <a:cs typeface="Times New Roman" pitchFamily="18" charset="0"/>
              </a:rPr>
              <a:t>. </a:t>
            </a:r>
          </a:p>
          <a:p>
            <a:pPr eaLnBrk="1" hangingPunct="1">
              <a:spcBef>
                <a:spcPct val="0"/>
              </a:spcBef>
              <a:buFontTx/>
              <a:buNone/>
            </a:pPr>
            <a:endParaRPr lang="en-US" altLang="pt-PT" sz="2000" dirty="0">
              <a:solidFill>
                <a:srgbClr val="333399"/>
              </a:solidFill>
              <a:latin typeface="Times New Roman" pitchFamily="18" charset="0"/>
              <a:cs typeface="Times New Roman" pitchFamily="18" charset="0"/>
            </a:endParaRPr>
          </a:p>
          <a:p>
            <a:pPr eaLnBrk="1" hangingPunct="1">
              <a:spcBef>
                <a:spcPct val="0"/>
              </a:spcBef>
              <a:buFontTx/>
              <a:buNone/>
            </a:pPr>
            <a:r>
              <a:rPr lang="en-US" altLang="pt-PT" sz="2000" dirty="0">
                <a:solidFill>
                  <a:srgbClr val="333399"/>
                </a:solidFill>
                <a:latin typeface="Times New Roman" pitchFamily="18" charset="0"/>
                <a:cs typeface="Times New Roman" pitchFamily="18" charset="0"/>
              </a:rPr>
              <a:t>The DDP has a DM mass region between about 100 and 500 GeV where it is not possible to find parameters such that the relic density is saturated, and therefore  and extra DM candidates would be needed. </a:t>
            </a:r>
            <a:r>
              <a:rPr lang="en-US" altLang="pt-PT" sz="2000" dirty="0">
                <a:latin typeface="Times New Roman" pitchFamily="18" charset="0"/>
                <a:cs typeface="Times New Roman" pitchFamily="18" charset="0"/>
              </a:rPr>
              <a:t>Remember that the DDP is </a:t>
            </a:r>
            <a:r>
              <a:rPr lang="en-US" altLang="pt-PT" sz="2000" dirty="0" smtClean="0">
                <a:latin typeface="Times New Roman" pitchFamily="18" charset="0"/>
                <a:cs typeface="Times New Roman" pitchFamily="18" charset="0"/>
              </a:rPr>
              <a:t>analog </a:t>
            </a:r>
            <a:r>
              <a:rPr lang="en-US" altLang="pt-PT" sz="2000" dirty="0">
                <a:latin typeface="Times New Roman" pitchFamily="18" charset="0"/>
                <a:cs typeface="Times New Roman" pitchFamily="18" charset="0"/>
              </a:rPr>
              <a:t>of the IDM, and it has been reported that for the Inert doublet Model, the relic density cannot be saturated for DM masses between about 75 and 500 GeV</a:t>
            </a:r>
            <a:r>
              <a:rPr lang="en-US" altLang="pt-PT" sz="2000" dirty="0">
                <a:solidFill>
                  <a:srgbClr val="333399"/>
                </a:solidFill>
                <a:latin typeface="Times New Roman" pitchFamily="18" charset="0"/>
                <a:cs typeface="Times New Roman" pitchFamily="18" charset="0"/>
              </a:rPr>
              <a:t>.</a:t>
            </a:r>
            <a:endParaRPr lang="pt-PT" altLang="pt-PT" sz="2000" dirty="0">
              <a:solidFill>
                <a:srgbClr val="33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ixaDeTexto 3"/>
          <p:cNvSpPr txBox="1">
            <a:spLocks noChangeArrowheads="1"/>
          </p:cNvSpPr>
          <p:nvPr/>
        </p:nvSpPr>
        <p:spPr bwMode="auto">
          <a:xfrm>
            <a:off x="-288925" y="-171450"/>
            <a:ext cx="94281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dirty="0">
              <a:solidFill>
                <a:srgbClr val="000000"/>
              </a:solidFill>
            </a:endParaRPr>
          </a:p>
          <a:p>
            <a:pPr algn="ctr" eaLnBrk="1" hangingPunct="1">
              <a:spcBef>
                <a:spcPct val="0"/>
              </a:spcBef>
              <a:buFontTx/>
              <a:buNone/>
            </a:pPr>
            <a:r>
              <a:rPr lang="pt-PT" altLang="pt-PT" dirty="0" smtClean="0">
                <a:solidFill>
                  <a:srgbClr val="FF0000"/>
                </a:solidFill>
              </a:rPr>
              <a:t>CONCLUSIONS (I)</a:t>
            </a:r>
            <a:endParaRPr lang="pt-PT" altLang="pt-PT" sz="1200" dirty="0">
              <a:solidFill>
                <a:srgbClr val="000000"/>
              </a:solidFill>
            </a:endParaRPr>
          </a:p>
        </p:txBody>
      </p:sp>
      <p:sp>
        <p:nvSpPr>
          <p:cNvPr id="29699" name="TextBox 5"/>
          <p:cNvSpPr txBox="1">
            <a:spLocks noChangeArrowheads="1"/>
          </p:cNvSpPr>
          <p:nvPr/>
        </p:nvSpPr>
        <p:spPr bwMode="auto">
          <a:xfrm>
            <a:off x="-9525" y="1281113"/>
            <a:ext cx="9148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pt-PT" altLang="pt-PT" sz="2400">
                <a:solidFill>
                  <a:srgbClr val="000099"/>
                </a:solidFill>
                <a:latin typeface="Times New Roman" pitchFamily="18" charset="0"/>
              </a:rPr>
              <a:t>With two discrete symmetries applied, the N2HDM can have several different vacua yielding Dark matter candidates.</a:t>
            </a:r>
          </a:p>
          <a:p>
            <a:pPr eaLnBrk="1" hangingPunct="1">
              <a:spcBef>
                <a:spcPct val="0"/>
              </a:spcBef>
            </a:pPr>
            <a:endParaRPr lang="pt-PT" altLang="pt-PT" sz="2400">
              <a:solidFill>
                <a:srgbClr val="000099"/>
              </a:solidFill>
              <a:latin typeface="Times New Roman" pitchFamily="18" charset="0"/>
            </a:endParaRPr>
          </a:p>
          <a:p>
            <a:pPr eaLnBrk="1" hangingPunct="1">
              <a:spcBef>
                <a:spcPct val="0"/>
              </a:spcBef>
            </a:pPr>
            <a:r>
              <a:rPr lang="pt-PT" altLang="pt-PT" sz="2400">
                <a:latin typeface="Times New Roman" pitchFamily="18" charset="0"/>
              </a:rPr>
              <a:t>An analytical calculation revealed that minima of two of the possible phases would be absolutely stable, two others wouldn’t.</a:t>
            </a:r>
          </a:p>
          <a:p>
            <a:pPr eaLnBrk="1" hangingPunct="1">
              <a:spcBef>
                <a:spcPct val="0"/>
              </a:spcBef>
            </a:pPr>
            <a:endParaRPr lang="pt-PT" altLang="pt-PT" sz="2400">
              <a:solidFill>
                <a:srgbClr val="000099"/>
              </a:solidFill>
              <a:latin typeface="Times New Roman" pitchFamily="18" charset="0"/>
            </a:endParaRPr>
          </a:p>
          <a:p>
            <a:pPr eaLnBrk="1" hangingPunct="1">
              <a:spcBef>
                <a:spcPct val="0"/>
              </a:spcBef>
            </a:pPr>
            <a:r>
              <a:rPr lang="pt-PT" altLang="pt-PT" sz="2400">
                <a:solidFill>
                  <a:srgbClr val="000099"/>
                </a:solidFill>
                <a:latin typeface="Times New Roman" pitchFamily="18" charset="0"/>
              </a:rPr>
              <a:t>All phases can conform to existing LHC and Dark Matter experimental constraints.</a:t>
            </a:r>
          </a:p>
          <a:p>
            <a:pPr eaLnBrk="1" hangingPunct="1">
              <a:spcBef>
                <a:spcPct val="0"/>
              </a:spcBef>
            </a:pPr>
            <a:endParaRPr lang="pt-PT" altLang="pt-PT" sz="2400">
              <a:solidFill>
                <a:srgbClr val="000099"/>
              </a:solidFill>
              <a:latin typeface="Times New Roman" pitchFamily="18" charset="0"/>
            </a:endParaRPr>
          </a:p>
          <a:p>
            <a:pPr eaLnBrk="1" hangingPunct="1">
              <a:spcBef>
                <a:spcPct val="0"/>
              </a:spcBef>
            </a:pPr>
            <a:r>
              <a:rPr lang="pt-PT" altLang="pt-PT" sz="2400">
                <a:latin typeface="Times New Roman" pitchFamily="18" charset="0"/>
              </a:rPr>
              <a:t>Higgs precision measurements, and new scalars’ properties, could in principle help distinguish between the several phases.</a:t>
            </a:r>
          </a:p>
          <a:p>
            <a:pPr eaLnBrk="1" hangingPunct="1">
              <a:spcBef>
                <a:spcPct val="0"/>
              </a:spcBef>
            </a:pPr>
            <a:endParaRPr lang="pt-PT" altLang="pt-PT" sz="2400">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1169" y="126876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pt-PT" sz="9600" dirty="0" smtClean="0">
                <a:solidFill>
                  <a:srgbClr val="000099"/>
                </a:solidFill>
                <a:latin typeface="Times New Roman" pitchFamily="18" charset="0"/>
              </a:rPr>
              <a:t>CP IN THE DARK</a:t>
            </a:r>
            <a:endParaRPr lang="pt-PT" altLang="pt-PT" sz="7200" b="0" dirty="0"/>
          </a:p>
        </p:txBody>
      </p:sp>
      <p:sp>
        <p:nvSpPr>
          <p:cNvPr id="2052" name="Text Box 6"/>
          <p:cNvSpPr txBox="1">
            <a:spLocks noChangeArrowheads="1"/>
          </p:cNvSpPr>
          <p:nvPr/>
        </p:nvSpPr>
        <p:spPr bwMode="auto">
          <a:xfrm>
            <a:off x="0" y="5743631"/>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sz="1800" dirty="0" smtClean="0">
                <a:solidFill>
                  <a:schemeClr val="accent2"/>
                </a:solidFill>
              </a:rPr>
              <a:t>D. Azevedo, P.M. Ferreira, M.M. Muhleitner , S. Patel, R. Santos, </a:t>
            </a:r>
          </a:p>
          <a:p>
            <a:pPr algn="ctr" eaLnBrk="1" hangingPunct="1">
              <a:spcBef>
                <a:spcPct val="0"/>
              </a:spcBef>
              <a:buFontTx/>
              <a:buNone/>
            </a:pPr>
            <a:r>
              <a:rPr lang="pt-PT" sz="1800" dirty="0" smtClean="0">
                <a:solidFill>
                  <a:schemeClr val="accent2"/>
                </a:solidFill>
              </a:rPr>
              <a:t>JHEP </a:t>
            </a:r>
            <a:r>
              <a:rPr lang="pt-PT" sz="1800" dirty="0">
                <a:solidFill>
                  <a:schemeClr val="accent2"/>
                </a:solidFill>
              </a:rPr>
              <a:t>1811 (2018) 091</a:t>
            </a:r>
            <a:r>
              <a:rPr lang="pt-PT" altLang="pt-PT" sz="1800" dirty="0" smtClean="0">
                <a:solidFill>
                  <a:schemeClr val="accent2"/>
                </a:solidFill>
              </a:rPr>
              <a:t>   </a:t>
            </a:r>
          </a:p>
          <a:p>
            <a:pPr algn="ctr" eaLnBrk="1" hangingPunct="1">
              <a:spcBef>
                <a:spcPct val="0"/>
              </a:spcBef>
              <a:buFontTx/>
              <a:buNone/>
            </a:pPr>
            <a:endParaRPr lang="pt-PT" altLang="pt-PT" sz="1800" dirty="0" smtClean="0">
              <a:solidFill>
                <a:schemeClr val="accent2"/>
              </a:solidFill>
            </a:endParaRPr>
          </a:p>
        </p:txBody>
      </p:sp>
    </p:spTree>
    <p:extLst>
      <p:ext uri="{BB962C8B-B14F-4D97-AF65-F5344CB8AC3E}">
        <p14:creationId xmlns:p14="http://schemas.microsoft.com/office/powerpoint/2010/main" val="46847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3"/>
          <p:cNvSpPr txBox="1">
            <a:spLocks noChangeArrowheads="1"/>
          </p:cNvSpPr>
          <p:nvPr/>
        </p:nvSpPr>
        <p:spPr bwMode="auto">
          <a:xfrm>
            <a:off x="0" y="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p>
          <a:p>
            <a:pPr algn="ctr" eaLnBrk="1" hangingPunct="1">
              <a:spcBef>
                <a:spcPct val="0"/>
              </a:spcBef>
              <a:buFontTx/>
              <a:buNone/>
            </a:pPr>
            <a:r>
              <a:rPr lang="pt-PT" altLang="pt-PT" sz="2800">
                <a:solidFill>
                  <a:srgbClr val="FF0000"/>
                </a:solidFill>
              </a:rPr>
              <a:t>The Two-Higgs Doublet potential</a:t>
            </a:r>
            <a:endParaRPr lang="pt-PT" altLang="pt-PT" sz="1400"/>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785938"/>
            <a:ext cx="56880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aixaDeTexto 6"/>
          <p:cNvSpPr txBox="1">
            <a:spLocks noChangeArrowheads="1"/>
          </p:cNvSpPr>
          <p:nvPr/>
        </p:nvSpPr>
        <p:spPr bwMode="auto">
          <a:xfrm>
            <a:off x="1357313" y="2928938"/>
            <a:ext cx="714375"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pt-PT" altLang="pt-PT" sz="1800" b="0"/>
          </a:p>
        </p:txBody>
      </p:sp>
      <p:sp>
        <p:nvSpPr>
          <p:cNvPr id="4101" name="CaixaDeTexto 8"/>
          <p:cNvSpPr txBox="1">
            <a:spLocks noChangeArrowheads="1"/>
          </p:cNvSpPr>
          <p:nvPr/>
        </p:nvSpPr>
        <p:spPr bwMode="auto">
          <a:xfrm>
            <a:off x="142875" y="44370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400" dirty="0">
                <a:solidFill>
                  <a:srgbClr val="0000FF"/>
                </a:solidFill>
                <a:latin typeface="Times New Roman" pitchFamily="18" charset="0"/>
                <a:cs typeface="Times New Roman" pitchFamily="18" charset="0"/>
              </a:rPr>
              <a:t>m</a:t>
            </a:r>
            <a:r>
              <a:rPr lang="pt-PT" altLang="pt-PT" sz="2400" baseline="30000" dirty="0">
                <a:solidFill>
                  <a:srgbClr val="0000FF"/>
                </a:solidFill>
                <a:latin typeface="Times New Roman" pitchFamily="18" charset="0"/>
                <a:cs typeface="Times New Roman" pitchFamily="18" charset="0"/>
              </a:rPr>
              <a:t>2</a:t>
            </a:r>
            <a:r>
              <a:rPr lang="pt-PT" altLang="pt-PT" sz="2400" baseline="-25000" dirty="0">
                <a:solidFill>
                  <a:srgbClr val="0000FF"/>
                </a:solidFill>
                <a:latin typeface="Times New Roman" pitchFamily="18" charset="0"/>
                <a:cs typeface="Times New Roman" pitchFamily="18" charset="0"/>
              </a:rPr>
              <a:t>12</a:t>
            </a:r>
            <a:r>
              <a:rPr lang="pt-PT" altLang="pt-PT" sz="2400" dirty="0">
                <a:latin typeface="Times New Roman" pitchFamily="18" charset="0"/>
                <a:cs typeface="Times New Roman" pitchFamily="18" charset="0"/>
              </a:rPr>
              <a:t>, </a:t>
            </a:r>
            <a:r>
              <a:rPr lang="el-GR" altLang="pt-PT" sz="2400" dirty="0">
                <a:solidFill>
                  <a:srgbClr val="0000FF"/>
                </a:solidFill>
                <a:latin typeface="Times New Roman" pitchFamily="18" charset="0"/>
                <a:cs typeface="Times New Roman" pitchFamily="18" charset="0"/>
              </a:rPr>
              <a:t>λ</a:t>
            </a:r>
            <a:r>
              <a:rPr lang="pt-PT" altLang="pt-PT" sz="2400" baseline="-25000" dirty="0">
                <a:solidFill>
                  <a:srgbClr val="0000FF"/>
                </a:solidFill>
                <a:latin typeface="Times New Roman" pitchFamily="18" charset="0"/>
                <a:cs typeface="Times New Roman" pitchFamily="18" charset="0"/>
              </a:rPr>
              <a:t>5</a:t>
            </a:r>
            <a:r>
              <a:rPr lang="pt-PT" altLang="pt-PT" sz="2400" dirty="0">
                <a:latin typeface="Times New Roman" pitchFamily="18" charset="0"/>
                <a:cs typeface="Times New Roman" pitchFamily="18" charset="0"/>
              </a:rPr>
              <a:t>, </a:t>
            </a:r>
            <a:r>
              <a:rPr lang="el-GR" altLang="pt-PT" sz="2400" dirty="0">
                <a:solidFill>
                  <a:srgbClr val="0000FF"/>
                </a:solidFill>
                <a:latin typeface="Times New Roman" pitchFamily="18" charset="0"/>
              </a:rPr>
              <a:t>λ</a:t>
            </a:r>
            <a:r>
              <a:rPr lang="pt-PT" altLang="pt-PT" sz="2400" baseline="-25000" dirty="0">
                <a:solidFill>
                  <a:srgbClr val="0000FF"/>
                </a:solidFill>
                <a:latin typeface="Times New Roman" pitchFamily="18" charset="0"/>
              </a:rPr>
              <a:t>6</a:t>
            </a:r>
            <a:r>
              <a:rPr lang="pt-PT" altLang="pt-PT" sz="2400" b="0" dirty="0">
                <a:latin typeface="Times New Roman" pitchFamily="18" charset="0"/>
              </a:rPr>
              <a:t> </a:t>
            </a:r>
            <a:r>
              <a:rPr lang="pt-PT" altLang="pt-PT" sz="1800" b="0" dirty="0"/>
              <a:t>and</a:t>
            </a:r>
            <a:r>
              <a:rPr lang="pt-PT" altLang="pt-PT" sz="2400" b="0" dirty="0">
                <a:latin typeface="Times New Roman" pitchFamily="18" charset="0"/>
              </a:rPr>
              <a:t> </a:t>
            </a:r>
            <a:r>
              <a:rPr lang="el-GR" altLang="pt-PT" sz="2400" dirty="0">
                <a:solidFill>
                  <a:srgbClr val="0000FF"/>
                </a:solidFill>
                <a:latin typeface="Times New Roman" pitchFamily="18" charset="0"/>
              </a:rPr>
              <a:t>λ</a:t>
            </a:r>
            <a:r>
              <a:rPr lang="pt-PT" altLang="pt-PT" sz="2400" baseline="-25000" dirty="0">
                <a:solidFill>
                  <a:srgbClr val="0000FF"/>
                </a:solidFill>
                <a:latin typeface="Times New Roman" pitchFamily="18" charset="0"/>
              </a:rPr>
              <a:t>7</a:t>
            </a:r>
            <a:r>
              <a:rPr lang="pt-PT" altLang="pt-PT" sz="2400" dirty="0">
                <a:latin typeface="Times New Roman" pitchFamily="18" charset="0"/>
              </a:rPr>
              <a:t> </a:t>
            </a:r>
            <a:r>
              <a:rPr lang="pt-PT" altLang="pt-PT" sz="1800" dirty="0">
                <a:latin typeface="Times New Roman" pitchFamily="18" charset="0"/>
              </a:rPr>
              <a:t>complex</a:t>
            </a:r>
            <a:r>
              <a:rPr lang="pt-PT" altLang="pt-PT" sz="2400" dirty="0">
                <a:latin typeface="Times New Roman" pitchFamily="18" charset="0"/>
              </a:rPr>
              <a:t> -</a:t>
            </a:r>
            <a:r>
              <a:rPr lang="pt-PT" altLang="pt-PT" sz="1800" dirty="0"/>
              <a:t> seemingly </a:t>
            </a:r>
            <a:r>
              <a:rPr lang="pt-PT" altLang="pt-PT" sz="1800" dirty="0">
                <a:solidFill>
                  <a:srgbClr val="FF0000"/>
                </a:solidFill>
              </a:rPr>
              <a:t>14</a:t>
            </a:r>
            <a:r>
              <a:rPr lang="pt-PT" altLang="pt-PT" sz="1800" dirty="0"/>
              <a:t> independent real parameters</a:t>
            </a:r>
          </a:p>
        </p:txBody>
      </p:sp>
      <p:sp>
        <p:nvSpPr>
          <p:cNvPr id="4102" name="CaixaDeTexto 8"/>
          <p:cNvSpPr txBox="1">
            <a:spLocks noChangeArrowheads="1"/>
          </p:cNvSpPr>
          <p:nvPr/>
        </p:nvSpPr>
        <p:spPr bwMode="auto">
          <a:xfrm>
            <a:off x="720725" y="1011238"/>
            <a:ext cx="7488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a:solidFill>
                  <a:srgbClr val="000099"/>
                </a:solidFill>
                <a:latin typeface="Times New Roman" pitchFamily="18" charset="0"/>
              </a:rPr>
              <a:t>Most general SU(2) × U(1) scalar potential:</a:t>
            </a:r>
          </a:p>
        </p:txBody>
      </p:sp>
      <p:grpSp>
        <p:nvGrpSpPr>
          <p:cNvPr id="4103" name="Grupo 8"/>
          <p:cNvGrpSpPr>
            <a:grpSpLocks/>
          </p:cNvGrpSpPr>
          <p:nvPr/>
        </p:nvGrpSpPr>
        <p:grpSpPr bwMode="auto">
          <a:xfrm>
            <a:off x="1116013" y="1765300"/>
            <a:ext cx="7092950" cy="2327275"/>
            <a:chOff x="1116013" y="1844824"/>
            <a:chExt cx="7092950" cy="2327275"/>
          </a:xfrm>
        </p:grpSpPr>
        <p:pic>
          <p:nvPicPr>
            <p:cNvPr id="41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844824"/>
              <a:ext cx="70929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CaixaDeTexto 7"/>
            <p:cNvSpPr txBox="1">
              <a:spLocks noChangeArrowheads="1"/>
            </p:cNvSpPr>
            <p:nvPr/>
          </p:nvSpPr>
          <p:spPr bwMode="auto">
            <a:xfrm>
              <a:off x="1403648" y="2204864"/>
              <a:ext cx="21602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pt-PT" altLang="pt-PT" sz="2000">
                <a:solidFill>
                  <a:srgbClr val="0066FF"/>
                </a:solidFill>
                <a:latin typeface="Times New Roman" pitchFamily="18" charset="0"/>
              </a:endParaRPr>
            </a:p>
          </p:txBody>
        </p:sp>
      </p:grpSp>
      <p:sp>
        <p:nvSpPr>
          <p:cNvPr id="10" name="Rectângulo 9"/>
          <p:cNvSpPr>
            <a:spLocks noChangeArrowheads="1"/>
          </p:cNvSpPr>
          <p:nvPr/>
        </p:nvSpPr>
        <p:spPr bwMode="auto">
          <a:xfrm>
            <a:off x="-180975" y="5084763"/>
            <a:ext cx="9324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a:latin typeface="Times New Roman" pitchFamily="18" charset="0"/>
              </a:rPr>
              <a:t>Most frequently studied model: </a:t>
            </a:r>
            <a:r>
              <a:rPr lang="pt-PT" altLang="pt-PT" sz="2000" dirty="0">
                <a:solidFill>
                  <a:srgbClr val="0066FF"/>
                </a:solidFill>
                <a:latin typeface="Times New Roman" pitchFamily="18" charset="0"/>
              </a:rPr>
              <a:t>softly broken theory with a Z</a:t>
            </a:r>
            <a:r>
              <a:rPr lang="pt-PT" altLang="pt-PT" sz="2000" baseline="-25000" dirty="0">
                <a:solidFill>
                  <a:srgbClr val="0066FF"/>
                </a:solidFill>
                <a:latin typeface="Times New Roman" pitchFamily="18" charset="0"/>
              </a:rPr>
              <a:t>2</a:t>
            </a:r>
            <a:r>
              <a:rPr lang="pt-PT" altLang="pt-PT" sz="2000" dirty="0">
                <a:solidFill>
                  <a:srgbClr val="0066FF"/>
                </a:solidFill>
                <a:latin typeface="Times New Roman" pitchFamily="18" charset="0"/>
              </a:rPr>
              <a:t> symmetry,</a:t>
            </a:r>
          </a:p>
          <a:p>
            <a:pPr algn="ctr" eaLnBrk="1" hangingPunct="1">
              <a:spcBef>
                <a:spcPct val="0"/>
              </a:spcBef>
              <a:buFontTx/>
              <a:buNone/>
            </a:pPr>
            <a:endParaRPr lang="pt-PT" altLang="pt-PT" sz="2000" dirty="0">
              <a:solidFill>
                <a:srgbClr val="0066FF"/>
              </a:solidFill>
              <a:latin typeface="Times New Roman" pitchFamily="18" charset="0"/>
            </a:endParaRPr>
          </a:p>
          <a:p>
            <a:pPr algn="ctr" eaLnBrk="1" hangingPunct="1">
              <a:spcBef>
                <a:spcPct val="0"/>
              </a:spcBef>
              <a:buFontTx/>
              <a:buNone/>
            </a:pPr>
            <a:r>
              <a:rPr lang="el-GR" altLang="pt-PT" sz="2000" dirty="0">
                <a:solidFill>
                  <a:srgbClr val="FF0000"/>
                </a:solidFill>
                <a:latin typeface="Times New Roman" pitchFamily="18" charset="0"/>
              </a:rPr>
              <a:t>Φ</a:t>
            </a:r>
            <a:r>
              <a:rPr lang="pt-PT" altLang="pt-PT" sz="2000" baseline="-25000" dirty="0">
                <a:solidFill>
                  <a:srgbClr val="FF0000"/>
                </a:solidFill>
                <a:latin typeface="Times New Roman" pitchFamily="18" charset="0"/>
              </a:rPr>
              <a:t>1</a:t>
            </a:r>
            <a:r>
              <a:rPr lang="pt-PT" altLang="pt-PT" sz="2000" dirty="0">
                <a:solidFill>
                  <a:srgbClr val="FF0000"/>
                </a:solidFill>
                <a:latin typeface="Times New Roman" pitchFamily="18" charset="0"/>
              </a:rPr>
              <a:t> → - </a:t>
            </a:r>
            <a:r>
              <a:rPr lang="el-GR" altLang="pt-PT" sz="2000" dirty="0">
                <a:solidFill>
                  <a:srgbClr val="FF0000"/>
                </a:solidFill>
                <a:latin typeface="Times New Roman" pitchFamily="18" charset="0"/>
              </a:rPr>
              <a:t>Φ</a:t>
            </a:r>
            <a:r>
              <a:rPr lang="pt-PT" altLang="pt-PT" sz="2000" baseline="-25000" dirty="0">
                <a:solidFill>
                  <a:srgbClr val="FF0000"/>
                </a:solidFill>
                <a:latin typeface="Times New Roman" pitchFamily="18" charset="0"/>
              </a:rPr>
              <a:t>1</a:t>
            </a:r>
            <a:r>
              <a:rPr lang="pt-PT" altLang="pt-PT" sz="2000" dirty="0">
                <a:solidFill>
                  <a:srgbClr val="FF0000"/>
                </a:solidFill>
                <a:latin typeface="Times New Roman" pitchFamily="18" charset="0"/>
              </a:rPr>
              <a:t> and </a:t>
            </a:r>
            <a:r>
              <a:rPr lang="el-GR" altLang="pt-PT" sz="2000" dirty="0">
                <a:solidFill>
                  <a:srgbClr val="FF0000"/>
                </a:solidFill>
                <a:latin typeface="Times New Roman" pitchFamily="18" charset="0"/>
              </a:rPr>
              <a:t>Φ</a:t>
            </a:r>
            <a:r>
              <a:rPr lang="pt-PT" altLang="pt-PT" sz="2000" baseline="-25000" dirty="0">
                <a:solidFill>
                  <a:srgbClr val="FF0000"/>
                </a:solidFill>
                <a:latin typeface="Times New Roman" pitchFamily="18" charset="0"/>
              </a:rPr>
              <a:t>2</a:t>
            </a:r>
            <a:r>
              <a:rPr lang="pt-PT" altLang="pt-PT" sz="2000" dirty="0">
                <a:solidFill>
                  <a:srgbClr val="FF0000"/>
                </a:solidFill>
                <a:latin typeface="Times New Roman" pitchFamily="18" charset="0"/>
              </a:rPr>
              <a:t> →  </a:t>
            </a:r>
            <a:r>
              <a:rPr lang="el-GR" altLang="pt-PT" sz="2000" dirty="0">
                <a:solidFill>
                  <a:srgbClr val="FF0000"/>
                </a:solidFill>
                <a:latin typeface="Times New Roman" pitchFamily="18" charset="0"/>
              </a:rPr>
              <a:t>Φ</a:t>
            </a:r>
            <a:r>
              <a:rPr lang="pt-PT" altLang="pt-PT" sz="2000" baseline="-25000" dirty="0">
                <a:solidFill>
                  <a:srgbClr val="FF0000"/>
                </a:solidFill>
                <a:latin typeface="Times New Roman" pitchFamily="18" charset="0"/>
              </a:rPr>
              <a:t>2</a:t>
            </a:r>
            <a:r>
              <a:rPr lang="pt-PT" altLang="pt-PT" sz="2000" dirty="0">
                <a:solidFill>
                  <a:srgbClr val="000099"/>
                </a:solidFill>
                <a:latin typeface="Times New Roman" pitchFamily="18" charset="0"/>
              </a:rPr>
              <a:t>, meaning </a:t>
            </a:r>
            <a:r>
              <a:rPr lang="el-GR" altLang="pt-PT" sz="2000" dirty="0">
                <a:solidFill>
                  <a:srgbClr val="000099"/>
                </a:solidFill>
                <a:latin typeface="Times New Roman" pitchFamily="18" charset="0"/>
              </a:rPr>
              <a:t>λ</a:t>
            </a:r>
            <a:r>
              <a:rPr lang="pt-PT" altLang="pt-PT" sz="2000" baseline="-25000" dirty="0">
                <a:solidFill>
                  <a:srgbClr val="000099"/>
                </a:solidFill>
                <a:latin typeface="Times New Roman" pitchFamily="18" charset="0"/>
              </a:rPr>
              <a:t>6</a:t>
            </a:r>
            <a:r>
              <a:rPr lang="pt-PT" altLang="pt-PT" sz="2000" dirty="0">
                <a:solidFill>
                  <a:srgbClr val="000099"/>
                </a:solidFill>
                <a:latin typeface="Times New Roman" pitchFamily="18" charset="0"/>
              </a:rPr>
              <a:t>, </a:t>
            </a:r>
            <a:r>
              <a:rPr lang="el-GR" altLang="pt-PT" sz="2000" dirty="0">
                <a:solidFill>
                  <a:srgbClr val="000099"/>
                </a:solidFill>
                <a:latin typeface="Times New Roman" pitchFamily="18" charset="0"/>
              </a:rPr>
              <a:t>λ</a:t>
            </a:r>
            <a:r>
              <a:rPr lang="pt-PT" altLang="pt-PT" sz="2000" baseline="-25000" dirty="0">
                <a:solidFill>
                  <a:srgbClr val="000099"/>
                </a:solidFill>
                <a:latin typeface="Times New Roman" pitchFamily="18" charset="0"/>
              </a:rPr>
              <a:t>7 </a:t>
            </a:r>
            <a:r>
              <a:rPr lang="pt-PT" altLang="pt-PT" sz="2000" dirty="0">
                <a:solidFill>
                  <a:srgbClr val="000099"/>
                </a:solidFill>
                <a:latin typeface="Times New Roman" pitchFamily="18" charset="0"/>
              </a:rPr>
              <a:t>= 0. </a:t>
            </a:r>
          </a:p>
          <a:p>
            <a:pPr algn="ctr" eaLnBrk="1" hangingPunct="1">
              <a:spcBef>
                <a:spcPct val="0"/>
              </a:spcBef>
              <a:buFontTx/>
              <a:buNone/>
            </a:pPr>
            <a:endParaRPr lang="pt-PT" altLang="pt-PT" sz="2000" dirty="0">
              <a:solidFill>
                <a:srgbClr val="FF0000"/>
              </a:solidFill>
              <a:latin typeface="Times New Roman" pitchFamily="18" charset="0"/>
            </a:endParaRPr>
          </a:p>
          <a:p>
            <a:pPr algn="ctr" eaLnBrk="1" hangingPunct="1">
              <a:spcBef>
                <a:spcPct val="0"/>
              </a:spcBef>
              <a:buFontTx/>
              <a:buNone/>
            </a:pPr>
            <a:r>
              <a:rPr lang="pt-PT" altLang="pt-PT" sz="2000" dirty="0">
                <a:solidFill>
                  <a:srgbClr val="FF0000"/>
                </a:solidFill>
                <a:latin typeface="Times New Roman" pitchFamily="18" charset="0"/>
              </a:rPr>
              <a:t> It avoids potentially large flavour-changing neutral currents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17"/>
              <p:cNvSpPr txBox="1">
                <a:spLocks noChangeArrowheads="1"/>
              </p:cNvSpPr>
              <p:nvPr/>
            </p:nvSpPr>
            <p:spPr bwMode="auto">
              <a:xfrm>
                <a:off x="32409" y="44624"/>
                <a:ext cx="9111591" cy="45858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THE MODEL</a:t>
                </a:r>
                <a:endParaRPr lang="pt-PT" altLang="pt-PT" sz="2000" dirty="0" smtClean="0">
                  <a:solidFill>
                    <a:schemeClr val="tx2"/>
                  </a:solidFill>
                  <a:latin typeface="Times New Roman" pitchFamily="18" charset="0"/>
                </a:endParaRPr>
              </a:p>
              <a:p>
                <a:pPr eaLnBrk="1" hangingPunct="1">
                  <a:spcBef>
                    <a:spcPct val="0"/>
                  </a:spcBef>
                  <a:buFontTx/>
                  <a:buNone/>
                </a:pPr>
                <a:endParaRPr lang="pt-PT" altLang="pt-PT" sz="2000" dirty="0">
                  <a:solidFill>
                    <a:schemeClr val="tx2"/>
                  </a:solidFill>
                  <a:latin typeface="Times New Roman" pitchFamily="18" charset="0"/>
                </a:endParaRPr>
              </a:p>
              <a:p>
                <a:pPr eaLnBrk="1" hangingPunct="1">
                  <a:spcBef>
                    <a:spcPct val="0"/>
                  </a:spcBef>
                  <a:buFontTx/>
                  <a:buNone/>
                </a:pPr>
                <a:endParaRPr lang="pt-PT" altLang="pt-PT" sz="2000" dirty="0" smtClean="0">
                  <a:solidFill>
                    <a:schemeClr val="tx2"/>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Two SU(2) doublets of hypercharge </a:t>
                </a:r>
                <a:r>
                  <a:rPr lang="pt-PT" altLang="pt-PT" sz="2000" dirty="0" smtClean="0">
                    <a:latin typeface="Times New Roman" pitchFamily="18" charset="0"/>
                  </a:rPr>
                  <a:t>Y = 1</a:t>
                </a:r>
                <a:r>
                  <a:rPr lang="pt-PT" altLang="pt-PT" sz="2000" dirty="0" smtClean="0">
                    <a:solidFill>
                      <a:srgbClr val="000099"/>
                    </a:solidFill>
                    <a:latin typeface="Times New Roman" pitchFamily="18" charset="0"/>
                  </a:rPr>
                  <a:t>, </a:t>
                </a:r>
                <a14:m>
                  <m:oMath xmlns:m="http://schemas.openxmlformats.org/officeDocument/2006/math">
                    <m:sSub>
                      <m:sSubPr>
                        <m:ctrlPr>
                          <a:rPr lang="pt-PT" altLang="pt-PT" sz="2000" i="1" smtClean="0">
                            <a:solidFill>
                              <a:schemeClr val="tx1"/>
                            </a:solidFill>
                            <a:latin typeface="Cambria Math"/>
                          </a:rPr>
                        </m:ctrlPr>
                      </m:sSubPr>
                      <m:e>
                        <m:r>
                          <a:rPr lang="pt-PT" altLang="pt-PT" sz="2000" i="1">
                            <a:solidFill>
                              <a:schemeClr val="tx1"/>
                            </a:solidFill>
                            <a:latin typeface="Cambria Math"/>
                            <a:ea typeface="Cambria Math"/>
                          </a:rPr>
                          <m:t>𝚽</m:t>
                        </m:r>
                      </m:e>
                      <m:sub>
                        <m:r>
                          <a:rPr lang="pt-PT" altLang="pt-PT" sz="2000" b="1" i="1" smtClean="0">
                            <a:solidFill>
                              <a:schemeClr val="tx1"/>
                            </a:solidFill>
                            <a:latin typeface="Cambria Math"/>
                          </a:rPr>
                          <m:t>𝟏</m:t>
                        </m:r>
                      </m:sub>
                    </m:sSub>
                  </m:oMath>
                </a14:m>
                <a:r>
                  <a:rPr lang="pt-PT" altLang="pt-PT" sz="2000" dirty="0" smtClean="0">
                    <a:solidFill>
                      <a:srgbClr val="000099"/>
                    </a:solidFill>
                    <a:latin typeface="Times New Roman" pitchFamily="18" charset="0"/>
                  </a:rPr>
                  <a:t> and </a:t>
                </a:r>
                <a14:m>
                  <m:oMath xmlns:m="http://schemas.openxmlformats.org/officeDocument/2006/math">
                    <m:sSub>
                      <m:sSubPr>
                        <m:ctrlPr>
                          <a:rPr lang="pt-PT" altLang="pt-PT" sz="2000" i="1" smtClean="0">
                            <a:solidFill>
                              <a:schemeClr val="tx1"/>
                            </a:solidFill>
                            <a:latin typeface="Cambria Math"/>
                          </a:rPr>
                        </m:ctrlPr>
                      </m:sSubPr>
                      <m:e>
                        <m:r>
                          <a:rPr lang="pt-PT" altLang="pt-PT" sz="2000" i="1">
                            <a:solidFill>
                              <a:schemeClr val="tx1"/>
                            </a:solidFill>
                            <a:latin typeface="Cambria Math"/>
                            <a:ea typeface="Cambria Math"/>
                          </a:rPr>
                          <m:t>𝚽</m:t>
                        </m:r>
                      </m:e>
                      <m:sub>
                        <m:r>
                          <a:rPr lang="pt-PT" altLang="pt-PT" sz="2000" b="1" i="1" smtClean="0">
                            <a:solidFill>
                              <a:schemeClr val="tx1"/>
                            </a:solidFill>
                            <a:latin typeface="Cambria Math"/>
                          </a:rPr>
                          <m:t>𝟐</m:t>
                        </m:r>
                      </m:sub>
                    </m:sSub>
                  </m:oMath>
                </a14:m>
                <a:r>
                  <a:rPr lang="pt-PT" altLang="pt-PT" sz="2000" dirty="0" smtClean="0">
                    <a:solidFill>
                      <a:srgbClr val="000099"/>
                    </a:solidFill>
                    <a:latin typeface="Times New Roman" pitchFamily="18" charset="0"/>
                  </a:rPr>
                  <a:t>, with an added </a:t>
                </a:r>
                <a:r>
                  <a:rPr lang="pt-PT" altLang="pt-PT" sz="2000" dirty="0" smtClean="0">
                    <a:solidFill>
                      <a:srgbClr val="FF0000"/>
                    </a:solidFill>
                    <a:latin typeface="Times New Roman" pitchFamily="18" charset="0"/>
                  </a:rPr>
                  <a:t>REAL SINGLET </a:t>
                </a:r>
                <a14:m>
                  <m:oMath xmlns:m="http://schemas.openxmlformats.org/officeDocument/2006/math">
                    <m:sSub>
                      <m:sSubPr>
                        <m:ctrlPr>
                          <a:rPr lang="pt-PT" altLang="pt-PT" sz="2000" i="1" smtClean="0">
                            <a:solidFill>
                              <a:srgbClr val="FF0000"/>
                            </a:solidFill>
                            <a:latin typeface="Cambria Math"/>
                          </a:rPr>
                        </m:ctrlPr>
                      </m:sSubPr>
                      <m:e>
                        <m:r>
                          <a:rPr lang="pt-PT" altLang="pt-PT" sz="2000" i="1" smtClean="0">
                            <a:solidFill>
                              <a:srgbClr val="FF0000"/>
                            </a:solidFill>
                            <a:latin typeface="Cambria Math"/>
                            <a:ea typeface="Cambria Math"/>
                          </a:rPr>
                          <m:t>𝚽</m:t>
                        </m:r>
                      </m:e>
                      <m:sub>
                        <m:r>
                          <a:rPr lang="pt-PT" altLang="pt-PT" sz="2000" b="1" i="1" smtClean="0">
                            <a:solidFill>
                              <a:srgbClr val="FF0000"/>
                            </a:solidFill>
                            <a:latin typeface="Cambria Math"/>
                          </a:rPr>
                          <m:t>𝑺</m:t>
                        </m:r>
                      </m:sub>
                    </m:sSub>
                  </m:oMath>
                </a14:m>
                <a:r>
                  <a:rPr lang="pt-PT" altLang="pt-PT" sz="2000" dirty="0" smtClean="0">
                    <a:solidFill>
                      <a:srgbClr val="000099"/>
                    </a:solidFill>
                    <a:latin typeface="Times New Roman" pitchFamily="18" charset="0"/>
                  </a:rPr>
                  <a:t> (</a:t>
                </a:r>
                <a:r>
                  <a:rPr lang="pt-PT" altLang="pt-PT" sz="2000" dirty="0" smtClean="0">
                    <a:latin typeface="Times New Roman" pitchFamily="18" charset="0"/>
                  </a:rPr>
                  <a:t>no hypercharge</a:t>
                </a:r>
                <a:r>
                  <a:rPr lang="pt-PT" altLang="pt-PT" sz="2000" dirty="0" smtClean="0">
                    <a:solidFill>
                      <a:srgbClr val="000099"/>
                    </a:solidFill>
                    <a:latin typeface="Times New Roman" pitchFamily="18" charset="0"/>
                  </a:rPr>
                  <a:t>).</a:t>
                </a: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Reproduces the LHC-observed Higgs boson phenomenology perfectly – </a:t>
                </a:r>
                <a:r>
                  <a:rPr lang="pt-PT" altLang="pt-PT" sz="2000" dirty="0" smtClean="0">
                    <a:solidFill>
                      <a:srgbClr val="006600"/>
                    </a:solidFill>
                    <a:latin typeface="Times New Roman" pitchFamily="18" charset="0"/>
                  </a:rPr>
                  <a:t>VERY SIMILAR TO THE INERT MODEL</a:t>
                </a:r>
                <a:r>
                  <a:rPr lang="pt-PT" altLang="pt-PT" sz="2000" dirty="0" smtClean="0">
                    <a:solidFill>
                      <a:srgbClr val="000099"/>
                    </a:solidFill>
                    <a:latin typeface="Times New Roman" pitchFamily="18" charset="0"/>
                  </a:rPr>
                  <a:t>.</a:t>
                </a: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Includes dark matter candidates, </a:t>
                </a:r>
                <a:r>
                  <a:rPr lang="pt-PT" altLang="pt-PT" sz="2000" dirty="0" smtClean="0">
                    <a:solidFill>
                      <a:srgbClr val="006600"/>
                    </a:solidFill>
                    <a:latin typeface="Times New Roman" pitchFamily="18" charset="0"/>
                  </a:rPr>
                  <a:t>WHICH COMPLY WITH ALL CURRENT EXPERIMENTAL BOUNDS</a:t>
                </a:r>
                <a:r>
                  <a:rPr lang="pt-PT" altLang="pt-PT" sz="2000" dirty="0" smtClean="0">
                    <a:solidFill>
                      <a:srgbClr val="000099"/>
                    </a:solidFill>
                    <a:latin typeface="Times New Roman" pitchFamily="18" charset="0"/>
                  </a:rPr>
                  <a:t>.</a:t>
                </a:r>
              </a:p>
              <a:p>
                <a:pPr marL="285750" indent="-285750" eaLnBrk="1" hangingPunct="1">
                  <a:spcBef>
                    <a:spcPct val="0"/>
                  </a:spcBef>
                </a:pPr>
                <a:endParaRPr lang="pt-PT" altLang="pt-PT" sz="1800" dirty="0">
                  <a:solidFill>
                    <a:srgbClr val="000099"/>
                  </a:solidFill>
                  <a:latin typeface="Times New Roman" pitchFamily="18" charset="0"/>
                </a:endParaRPr>
              </a:p>
              <a:p>
                <a:pPr marL="285750" indent="-285750" eaLnBrk="1" hangingPunct="1">
                  <a:spcBef>
                    <a:spcPct val="0"/>
                  </a:spcBef>
                </a:pPr>
                <a:r>
                  <a:rPr lang="pt-PT" altLang="pt-PT" sz="1800" dirty="0" smtClean="0">
                    <a:solidFill>
                      <a:srgbClr val="000099"/>
                    </a:solidFill>
                    <a:latin typeface="Times New Roman" pitchFamily="18" charset="0"/>
                  </a:rPr>
                  <a:t>Has </a:t>
                </a:r>
                <a:r>
                  <a:rPr lang="pt-PT" altLang="pt-PT" sz="1800" dirty="0" smtClean="0">
                    <a:solidFill>
                      <a:srgbClr val="FF0000"/>
                    </a:solidFill>
                    <a:latin typeface="Times New Roman" pitchFamily="18" charset="0"/>
                  </a:rPr>
                  <a:t>EXPLICIT CP VIOLATION IN THE SCALAR SECTOR</a:t>
                </a:r>
                <a:r>
                  <a:rPr lang="pt-PT" altLang="pt-PT" sz="1800" dirty="0" smtClean="0">
                    <a:solidFill>
                      <a:srgbClr val="000099"/>
                    </a:solidFill>
                    <a:latin typeface="Times New Roman" pitchFamily="18" charset="0"/>
                  </a:rPr>
                  <a:t>.</a:t>
                </a:r>
              </a:p>
              <a:p>
                <a:pPr marL="285750" indent="-285750" eaLnBrk="1" hangingPunct="1">
                  <a:spcBef>
                    <a:spcPct val="0"/>
                  </a:spcBef>
                </a:pPr>
                <a:endParaRPr lang="pt-PT" altLang="pt-PT" sz="1800" dirty="0">
                  <a:solidFill>
                    <a:srgbClr val="000099"/>
                  </a:solidFill>
                  <a:latin typeface="Times New Roman" pitchFamily="18" charset="0"/>
                </a:endParaRPr>
              </a:p>
              <a:p>
                <a:pPr eaLnBrk="1" hangingPunct="1">
                  <a:spcBef>
                    <a:spcPct val="0"/>
                  </a:spcBef>
                  <a:buFontTx/>
                  <a:buNone/>
                </a:pPr>
                <a:endParaRPr lang="pt-PT" altLang="pt-PT" sz="1800" dirty="0">
                  <a:solidFill>
                    <a:schemeClr val="tx2"/>
                  </a:solidFill>
                  <a:latin typeface="Times New Roman" pitchFamily="18" charset="0"/>
                </a:endParaRPr>
              </a:p>
            </p:txBody>
          </p:sp>
        </mc:Choice>
        <mc:Fallback xmlns="">
          <p:sp>
            <p:nvSpPr>
              <p:cNvPr id="4" name="TextBox 17"/>
              <p:cNvSpPr txBox="1">
                <a:spLocks noRot="1" noChangeAspect="1" noMove="1" noResize="1" noEditPoints="1" noAdjustHandles="1" noChangeArrowheads="1" noChangeShapeType="1" noTextEdit="1"/>
              </p:cNvSpPr>
              <p:nvPr/>
            </p:nvSpPr>
            <p:spPr bwMode="auto">
              <a:xfrm>
                <a:off x="32409" y="44624"/>
                <a:ext cx="9111591" cy="4585871"/>
              </a:xfrm>
              <a:prstGeom prst="rect">
                <a:avLst/>
              </a:prstGeom>
              <a:blipFill rotWithShape="1">
                <a:blip r:embed="rId2"/>
                <a:stretch>
                  <a:fillRect l="-669" t="-6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noFill/>
                  </a:rPr>
                  <a:t> </a:t>
                </a:r>
              </a:p>
            </p:txBody>
          </p:sp>
        </mc:Fallback>
      </mc:AlternateContent>
      <p:sp>
        <p:nvSpPr>
          <p:cNvPr id="5" name="TextBox 17"/>
          <p:cNvSpPr txBox="1">
            <a:spLocks noChangeArrowheads="1"/>
          </p:cNvSpPr>
          <p:nvPr/>
        </p:nvSpPr>
        <p:spPr bwMode="auto">
          <a:xfrm>
            <a:off x="0" y="4221088"/>
            <a:ext cx="911159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0"/>
              </a:spcBef>
            </a:pPr>
            <a:r>
              <a:rPr lang="pt-PT" altLang="pt-PT" sz="2000" dirty="0" smtClean="0">
                <a:solidFill>
                  <a:srgbClr val="FF0000"/>
                </a:solidFill>
                <a:latin typeface="Times New Roman" pitchFamily="18" charset="0"/>
              </a:rPr>
              <a:t>HOWEVER, THAT CP VIOLATION IS “CONFINED” TO THE DARK SECTOR.</a:t>
            </a:r>
          </a:p>
          <a:p>
            <a:pPr marL="285750" indent="-285750" eaLnBrk="1" hangingPunct="1">
              <a:spcBef>
                <a:spcPct val="0"/>
              </a:spcBef>
            </a:pPr>
            <a:endParaRPr lang="pt-PT" altLang="pt-PT" sz="2000" dirty="0">
              <a:solidFill>
                <a:srgbClr val="FF0000"/>
              </a:solidFill>
              <a:latin typeface="Times New Roman" pitchFamily="18" charset="0"/>
            </a:endParaRPr>
          </a:p>
          <a:p>
            <a:pPr marL="285750" indent="-285750" eaLnBrk="1" hangingPunct="1">
              <a:spcBef>
                <a:spcPct val="0"/>
              </a:spcBef>
            </a:pPr>
            <a:r>
              <a:rPr lang="pt-PT" altLang="pt-PT" sz="2000" dirty="0" smtClean="0">
                <a:solidFill>
                  <a:srgbClr val="FF0000"/>
                </a:solidFill>
                <a:latin typeface="Times New Roman" pitchFamily="18" charset="0"/>
              </a:rPr>
              <a:t>THE 125 GeV HIGGS WILL BEHAVE LIKE A CP-EVEN SCALAR, WITHOUT SIGNS OF MIXING WITH CP-ODD STATES</a:t>
            </a:r>
            <a:r>
              <a:rPr lang="pt-PT" altLang="pt-PT" sz="2000" dirty="0" smtClean="0">
                <a:solidFill>
                  <a:srgbClr val="000099"/>
                </a:solidFill>
                <a:latin typeface="Times New Roman" pitchFamily="18" charset="0"/>
              </a:rPr>
              <a:t>.</a:t>
            </a:r>
          </a:p>
          <a:p>
            <a:pPr marL="285750" indent="-285750" eaLnBrk="1" hangingPunct="1">
              <a:spcBef>
                <a:spcPct val="0"/>
              </a:spcBef>
            </a:pPr>
            <a:endParaRPr lang="pt-PT" altLang="pt-PT" sz="1800" dirty="0">
              <a:solidFill>
                <a:srgbClr val="000099"/>
              </a:solidFill>
              <a:latin typeface="Times New Roman" pitchFamily="18" charset="0"/>
            </a:endParaRPr>
          </a:p>
          <a:p>
            <a:pPr marL="285750" indent="-285750" eaLnBrk="1" hangingPunct="1">
              <a:spcBef>
                <a:spcPct val="0"/>
              </a:spcBef>
            </a:pPr>
            <a:r>
              <a:rPr lang="pt-PT" altLang="pt-PT" sz="1800" dirty="0">
                <a:solidFill>
                  <a:srgbClr val="000099"/>
                </a:solidFill>
                <a:latin typeface="Times New Roman" pitchFamily="18" charset="0"/>
              </a:rPr>
              <a:t>Inspired by </a:t>
            </a:r>
            <a:r>
              <a:rPr lang="pt-PT" altLang="pt-PT" sz="1800" i="1" dirty="0">
                <a:latin typeface="Times New Roman" pitchFamily="18" charset="0"/>
              </a:rPr>
              <a:t>A. Cordero-Cid, J. </a:t>
            </a:r>
            <a:r>
              <a:rPr lang="pt-PT" altLang="pt-PT" sz="1800" i="1" dirty="0" smtClean="0">
                <a:latin typeface="Times New Roman" pitchFamily="18" charset="0"/>
              </a:rPr>
              <a:t>Hernandez-Sanchez</a:t>
            </a:r>
            <a:r>
              <a:rPr lang="pt-PT" altLang="pt-PT" sz="1800" i="1" dirty="0">
                <a:latin typeface="Times New Roman" pitchFamily="18" charset="0"/>
              </a:rPr>
              <a:t>, V. Keus, S. F. King, S. Moretti, D. Rojas, and D. Sokolowska, JHEP 12, </a:t>
            </a:r>
            <a:r>
              <a:rPr lang="pt-PT" altLang="pt-PT" sz="1800" i="1" dirty="0" smtClean="0">
                <a:latin typeface="Times New Roman" pitchFamily="18" charset="0"/>
              </a:rPr>
              <a:t>014 (2016</a:t>
            </a:r>
            <a:r>
              <a:rPr lang="pt-PT" altLang="pt-PT" sz="1800" i="1" dirty="0">
                <a:latin typeface="Times New Roman" pitchFamily="18" charset="0"/>
              </a:rPr>
              <a:t>), 1608.01673</a:t>
            </a:r>
            <a:r>
              <a:rPr lang="pt-PT" altLang="pt-PT" sz="1800" dirty="0">
                <a:solidFill>
                  <a:srgbClr val="000099"/>
                </a:solidFill>
                <a:latin typeface="Times New Roman" pitchFamily="18" charset="0"/>
              </a:rPr>
              <a:t>.</a:t>
            </a:r>
          </a:p>
        </p:txBody>
      </p:sp>
    </p:spTree>
    <p:extLst>
      <p:ext uri="{BB962C8B-B14F-4D97-AF65-F5344CB8AC3E}">
        <p14:creationId xmlns:p14="http://schemas.microsoft.com/office/powerpoint/2010/main" val="2068530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0" y="188640"/>
            <a:ext cx="9094459"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1800" dirty="0" smtClean="0">
                <a:solidFill>
                  <a:srgbClr val="FF0000"/>
                </a:solidFill>
                <a:latin typeface="Times New Roman" pitchFamily="18" charset="0"/>
              </a:rPr>
              <a:t>OUR SCALAR POTENTIAL</a:t>
            </a:r>
            <a:r>
              <a:rPr lang="pt-PT" altLang="pt-PT" sz="1800" dirty="0" smtClean="0">
                <a:solidFill>
                  <a:schemeClr val="accent2"/>
                </a:solidFill>
                <a:latin typeface="Times New Roman" pitchFamily="18" charset="0"/>
              </a:rPr>
              <a:t>: we choose to impose a discrete symmetry on the model; the two doublets and the </a:t>
            </a:r>
            <a:r>
              <a:rPr lang="pt-PT" altLang="pt-PT" sz="1800" dirty="0" smtClean="0">
                <a:solidFill>
                  <a:srgbClr val="006600"/>
                </a:solidFill>
                <a:latin typeface="Times New Roman" pitchFamily="18" charset="0"/>
              </a:rPr>
              <a:t>real</a:t>
            </a:r>
            <a:r>
              <a:rPr lang="pt-PT" altLang="pt-PT" sz="1800" dirty="0" smtClean="0">
                <a:solidFill>
                  <a:schemeClr val="accent2"/>
                </a:solidFill>
                <a:latin typeface="Times New Roman" pitchFamily="18" charset="0"/>
              </a:rPr>
              <a:t> singlet transform as</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Further, we impose a </a:t>
            </a:r>
            <a:r>
              <a:rPr lang="pt-PT" altLang="pt-PT" sz="1800" i="1" dirty="0" smtClean="0">
                <a:solidFill>
                  <a:schemeClr val="accent2"/>
                </a:solidFill>
                <a:latin typeface="Times New Roman" pitchFamily="18" charset="0"/>
              </a:rPr>
              <a:t>CP symmetry </a:t>
            </a:r>
            <a:r>
              <a:rPr lang="pt-PT" altLang="pt-PT" sz="1800" dirty="0" smtClean="0">
                <a:solidFill>
                  <a:schemeClr val="accent2"/>
                </a:solidFill>
                <a:latin typeface="Times New Roman" pitchFamily="18" charset="0"/>
              </a:rPr>
              <a:t>of the form</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r>
              <a:rPr lang="pt-PT" altLang="pt-PT" sz="1800" dirty="0" smtClean="0">
                <a:solidFill>
                  <a:schemeClr val="accent2"/>
                </a:solidFill>
                <a:latin typeface="Times New Roman" pitchFamily="18" charset="0"/>
              </a:rPr>
              <a:t>The scalar potential therefore becomes</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r>
              <a:rPr lang="pt-PT" altLang="pt-PT" sz="1800" dirty="0">
                <a:solidFill>
                  <a:schemeClr val="accent2"/>
                </a:solidFill>
                <a:latin typeface="Times New Roman" pitchFamily="18" charset="0"/>
              </a:rPr>
              <a:t>w</a:t>
            </a:r>
            <a:r>
              <a:rPr lang="pt-PT" altLang="pt-PT" sz="1800" dirty="0" smtClean="0">
                <a:solidFill>
                  <a:schemeClr val="accent2"/>
                </a:solidFill>
                <a:latin typeface="Times New Roman" pitchFamily="18" charset="0"/>
              </a:rPr>
              <a:t>here, with the exception of </a:t>
            </a:r>
            <a:r>
              <a:rPr lang="pt-PT" altLang="pt-PT" sz="1800" i="1" dirty="0" smtClean="0">
                <a:solidFill>
                  <a:srgbClr val="FF0000"/>
                </a:solidFill>
                <a:latin typeface="Times New Roman" pitchFamily="18" charset="0"/>
              </a:rPr>
              <a:t>A</a:t>
            </a:r>
            <a:r>
              <a:rPr lang="pt-PT" altLang="pt-PT" sz="1800" dirty="0" smtClean="0">
                <a:solidFill>
                  <a:schemeClr val="accent2"/>
                </a:solidFill>
                <a:latin typeface="Times New Roman" pitchFamily="18" charset="0"/>
              </a:rPr>
              <a:t>, all the parameters are </a:t>
            </a:r>
            <a:r>
              <a:rPr lang="pt-PT" altLang="pt-PT" sz="1800" i="1" dirty="0" smtClean="0">
                <a:solidFill>
                  <a:srgbClr val="FF0000"/>
                </a:solidFill>
                <a:latin typeface="Times New Roman" pitchFamily="18" charset="0"/>
              </a:rPr>
              <a:t>REAL</a:t>
            </a:r>
            <a:r>
              <a:rPr lang="pt-PT" altLang="pt-PT" sz="1800" dirty="0" smtClean="0">
                <a:solidFill>
                  <a:schemeClr val="accent2"/>
                </a:solidFill>
                <a:latin typeface="Times New Roman" pitchFamily="18" charset="0"/>
              </a:rPr>
              <a:t>.</a:t>
            </a:r>
          </a:p>
          <a:p>
            <a:pPr eaLnBrk="1" hangingPunct="1">
              <a:spcBef>
                <a:spcPct val="0"/>
              </a:spcBef>
              <a:buFontTx/>
              <a:buNone/>
            </a:pPr>
            <a:endParaRPr lang="pt-PT" altLang="pt-PT" sz="1800" dirty="0">
              <a:solidFill>
                <a:schemeClr val="accent2"/>
              </a:solidFill>
              <a:latin typeface="Times New Roman" pitchFamily="18" charset="0"/>
            </a:endParaRPr>
          </a:p>
          <a:p>
            <a:pPr eaLnBrk="1" hangingPunct="1">
              <a:spcBef>
                <a:spcPct val="0"/>
              </a:spcBef>
              <a:buFontTx/>
              <a:buNone/>
            </a:pPr>
            <a:endParaRPr lang="pt-PT" altLang="pt-PT" sz="1800" dirty="0" smtClean="0">
              <a:solidFill>
                <a:schemeClr val="accent2"/>
              </a:solidFill>
              <a:latin typeface="Times New Roman" pitchFamily="18" charset="0"/>
            </a:endParaRPr>
          </a:p>
          <a:p>
            <a:pPr eaLnBrk="1" hangingPunct="1">
              <a:spcBef>
                <a:spcPct val="0"/>
              </a:spcBef>
              <a:buFontTx/>
              <a:buNone/>
            </a:pPr>
            <a:endParaRPr lang="pt-PT" altLang="pt-PT" sz="1800" dirty="0">
              <a:solidFill>
                <a:schemeClr val="accent2"/>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894" y="1124744"/>
            <a:ext cx="5553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8" y="3788561"/>
            <a:ext cx="9111591" cy="180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354431" y="3615483"/>
            <a:ext cx="2305801"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extBox 2"/>
          <p:cNvSpPr txBox="1"/>
          <p:nvPr/>
        </p:nvSpPr>
        <p:spPr>
          <a:xfrm>
            <a:off x="6876256" y="3788561"/>
            <a:ext cx="2016224" cy="402985"/>
          </a:xfrm>
          <a:prstGeom prst="rect">
            <a:avLst/>
          </a:prstGeom>
          <a:noFill/>
        </p:spPr>
        <p:txBody>
          <a:bodyPr wrap="square" rtlCol="0">
            <a:spAutoFit/>
          </a:bodyPr>
          <a:lstStyle/>
          <a:p>
            <a:r>
              <a:rPr lang="pt-PT" dirty="0" smtClean="0">
                <a:solidFill>
                  <a:srgbClr val="006600"/>
                </a:solidFill>
              </a:rPr>
              <a:t>CUBIC TERM!</a:t>
            </a:r>
            <a:endParaRPr lang="pt-PT" dirty="0">
              <a:solidFill>
                <a:srgbClr val="0066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09" y="2420888"/>
            <a:ext cx="8053043"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6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3"/>
          <p:cNvSpPr txBox="1">
            <a:spLocks noChangeArrowheads="1"/>
          </p:cNvSpPr>
          <p:nvPr/>
        </p:nvSpPr>
        <p:spPr bwMode="auto">
          <a:xfrm>
            <a:off x="-252413" y="-179388"/>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dirty="0">
              <a:solidFill>
                <a:srgbClr val="000000"/>
              </a:solidFill>
            </a:endParaRPr>
          </a:p>
          <a:p>
            <a:pPr algn="ctr" eaLnBrk="1" hangingPunct="1">
              <a:spcBef>
                <a:spcPct val="0"/>
              </a:spcBef>
              <a:buFontTx/>
              <a:buNone/>
            </a:pPr>
            <a:r>
              <a:rPr lang="pt-PT" altLang="pt-PT" sz="2400" dirty="0" smtClean="0">
                <a:solidFill>
                  <a:srgbClr val="FF0000"/>
                </a:solidFill>
              </a:rPr>
              <a:t>Comparison with previous N2HDM</a:t>
            </a:r>
            <a:endParaRPr lang="pt-PT" altLang="pt-PT" sz="1200" dirty="0">
              <a:solidFill>
                <a:srgbClr val="000000"/>
              </a:solidFill>
            </a:endParaRPr>
          </a:p>
        </p:txBody>
      </p:sp>
      <p:sp>
        <p:nvSpPr>
          <p:cNvPr id="5" name="TextBox 1"/>
          <p:cNvSpPr txBox="1">
            <a:spLocks noChangeArrowheads="1"/>
          </p:cNvSpPr>
          <p:nvPr/>
        </p:nvSpPr>
        <p:spPr bwMode="auto">
          <a:xfrm>
            <a:off x="-127001" y="692696"/>
            <a:ext cx="91424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With the two Z</a:t>
            </a:r>
            <a:r>
              <a:rPr lang="pt-PT" altLang="pt-PT" sz="2000" baseline="-25000" dirty="0" smtClean="0">
                <a:solidFill>
                  <a:srgbClr val="333399"/>
                </a:solidFill>
                <a:latin typeface="Times New Roman" pitchFamily="18" charset="0"/>
                <a:cs typeface="Times New Roman" pitchFamily="18" charset="0"/>
              </a:rPr>
              <a:t>2</a:t>
            </a:r>
            <a:r>
              <a:rPr lang="pt-PT" altLang="pt-PT" sz="2000" dirty="0" smtClean="0">
                <a:solidFill>
                  <a:srgbClr val="333399"/>
                </a:solidFill>
                <a:latin typeface="Times New Roman" pitchFamily="18" charset="0"/>
                <a:cs typeface="Times New Roman" pitchFamily="18" charset="0"/>
              </a:rPr>
              <a:t> symmetries chosen, the  scalar potential </a:t>
            </a:r>
            <a:r>
              <a:rPr lang="pt-PT" altLang="pt-PT" sz="2000" dirty="0" smtClean="0">
                <a:solidFill>
                  <a:srgbClr val="333399"/>
                </a:solidFill>
                <a:latin typeface="Times New Roman" pitchFamily="18" charset="0"/>
                <a:cs typeface="Times New Roman" pitchFamily="18" charset="0"/>
              </a:rPr>
              <a:t>was</a:t>
            </a: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     with all parameters  taken, without loss of generality, real. </a:t>
            </a: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endParaRPr lang="pt-PT" altLang="pt-PT" sz="2000" dirty="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 Now: </a:t>
            </a: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52513"/>
            <a:ext cx="6945313" cy="197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7" y="4478348"/>
            <a:ext cx="9111591" cy="180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350360" y="4305270"/>
            <a:ext cx="2305801"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p:cNvSpPr txBox="1"/>
          <p:nvPr/>
        </p:nvSpPr>
        <p:spPr>
          <a:xfrm>
            <a:off x="6872185" y="4478348"/>
            <a:ext cx="2016224" cy="402985"/>
          </a:xfrm>
          <a:prstGeom prst="rect">
            <a:avLst/>
          </a:prstGeom>
          <a:noFill/>
        </p:spPr>
        <p:txBody>
          <a:bodyPr wrap="square" rtlCol="0">
            <a:spAutoFit/>
          </a:bodyPr>
          <a:lstStyle/>
          <a:p>
            <a:r>
              <a:rPr lang="pt-PT" dirty="0" smtClean="0">
                <a:solidFill>
                  <a:srgbClr val="006600"/>
                </a:solidFill>
              </a:rPr>
              <a:t>CUBIC TERM!</a:t>
            </a:r>
            <a:endParaRPr lang="pt-PT" dirty="0">
              <a:solidFill>
                <a:srgbClr val="006600"/>
              </a:solidFill>
            </a:endParaRPr>
          </a:p>
        </p:txBody>
      </p:sp>
    </p:spTree>
    <p:extLst>
      <p:ext uri="{BB962C8B-B14F-4D97-AF65-F5344CB8AC3E}">
        <p14:creationId xmlns:p14="http://schemas.microsoft.com/office/powerpoint/2010/main" val="35334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7"/>
              <p:cNvSpPr txBox="1">
                <a:spLocks noChangeArrowheads="1"/>
              </p:cNvSpPr>
              <p:nvPr/>
            </p:nvSpPr>
            <p:spPr bwMode="auto">
              <a:xfrm>
                <a:off x="49540" y="188640"/>
                <a:ext cx="9094459" cy="80945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0"/>
                  </a:spcBef>
                </a:pPr>
                <a:r>
                  <a:rPr lang="pt-PT" altLang="pt-PT" sz="2000" dirty="0" smtClean="0">
                    <a:solidFill>
                      <a:srgbClr val="FF0000"/>
                    </a:solidFill>
                    <a:latin typeface="Times New Roman" pitchFamily="18" charset="0"/>
                  </a:rPr>
                  <a:t>2HDM + Real Singlet = Next-2HDM = N2HDM. </a:t>
                </a:r>
                <a:r>
                  <a:rPr lang="pt-PT" altLang="pt-PT" sz="2000" dirty="0" smtClean="0">
                    <a:solidFill>
                      <a:schemeClr val="accent2"/>
                    </a:solidFill>
                    <a:latin typeface="Times New Roman" pitchFamily="18" charset="0"/>
                  </a:rPr>
                  <a:t>Bounded from below, unitarity and electroweak precision variables S, T and U already known, used results from</a:t>
                </a:r>
              </a:p>
              <a:p>
                <a:pPr eaLnBrk="1" hangingPunct="1">
                  <a:spcBef>
                    <a:spcPct val="0"/>
                  </a:spcBef>
                  <a:buFontTx/>
                  <a:buNone/>
                </a:pPr>
                <a:endParaRPr lang="pt-PT" altLang="pt-PT" sz="2000" dirty="0">
                  <a:solidFill>
                    <a:schemeClr val="accent2"/>
                  </a:solidFill>
                  <a:latin typeface="Times New Roman" pitchFamily="18" charset="0"/>
                </a:endParaRPr>
              </a:p>
              <a:p>
                <a:pPr eaLnBrk="1" hangingPunct="1">
                  <a:spcBef>
                    <a:spcPct val="0"/>
                  </a:spcBef>
                  <a:buFontTx/>
                  <a:buNone/>
                </a:pPr>
                <a:endParaRPr lang="pt-PT" altLang="pt-PT" sz="2000" dirty="0" smtClean="0">
                  <a:solidFill>
                    <a:schemeClr val="accent2"/>
                  </a:solidFill>
                  <a:latin typeface="Times New Roman" pitchFamily="18" charset="0"/>
                </a:endParaRPr>
              </a:p>
              <a:p>
                <a:pPr marL="285750" indent="-285750" eaLnBrk="1" hangingPunct="1">
                  <a:spcBef>
                    <a:spcPct val="0"/>
                  </a:spcBef>
                </a:pPr>
                <a:r>
                  <a:rPr lang="pt-PT" altLang="pt-PT" sz="2000" dirty="0" smtClean="0">
                    <a:solidFill>
                      <a:schemeClr val="accent2"/>
                    </a:solidFill>
                    <a:latin typeface="Times New Roman" pitchFamily="18" charset="0"/>
                  </a:rPr>
                  <a:t>The discrete symmetry imposed prevents the occurrence of FCNC in the model, it is extended to the Yukawa sector so that only </a:t>
                </a:r>
                <a14:m>
                  <m:oMath xmlns:m="http://schemas.openxmlformats.org/officeDocument/2006/math">
                    <m:sSub>
                      <m:sSubPr>
                        <m:ctrlPr>
                          <a:rPr lang="pt-PT" altLang="pt-PT" sz="2000" i="1">
                            <a:latin typeface="Cambria Math"/>
                          </a:rPr>
                        </m:ctrlPr>
                      </m:sSubPr>
                      <m:e>
                        <m:r>
                          <a:rPr lang="pt-PT" altLang="pt-PT" sz="2000" i="1">
                            <a:latin typeface="Cambria Math"/>
                            <a:ea typeface="Cambria Math"/>
                          </a:rPr>
                          <m:t>𝚽</m:t>
                        </m:r>
                      </m:e>
                      <m:sub>
                        <m:r>
                          <a:rPr lang="pt-PT" altLang="pt-PT" sz="2000" i="1">
                            <a:latin typeface="Cambria Math"/>
                          </a:rPr>
                          <m:t>𝟏</m:t>
                        </m:r>
                      </m:sub>
                    </m:sSub>
                  </m:oMath>
                </a14:m>
                <a:r>
                  <a:rPr lang="pt-PT" altLang="pt-PT" sz="2000" dirty="0">
                    <a:solidFill>
                      <a:srgbClr val="000099"/>
                    </a:solidFill>
                    <a:latin typeface="Times New Roman" pitchFamily="18" charset="0"/>
                  </a:rPr>
                  <a:t> </a:t>
                </a:r>
                <a:r>
                  <a:rPr lang="pt-PT" altLang="pt-PT" sz="2000" dirty="0" smtClean="0">
                    <a:solidFill>
                      <a:srgbClr val="000099"/>
                    </a:solidFill>
                    <a:latin typeface="Times New Roman" pitchFamily="18" charset="0"/>
                  </a:rPr>
                  <a:t>couples to all fermions (type I-like model),</a:t>
                </a: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r>
                  <a:rPr lang="pt-PT" altLang="pt-PT" sz="2000" dirty="0" smtClean="0">
                    <a:solidFill>
                      <a:srgbClr val="FF0000"/>
                    </a:solidFill>
                    <a:latin typeface="Times New Roman" pitchFamily="18" charset="0"/>
                  </a:rPr>
                  <a:t>The CKM matrix is generated as in the SM – through complex Yukawa matrices which explicitly break CP in the fermion sector. But there is an added source of CP violation...</a:t>
                </a:r>
                <a:endParaRPr lang="pt-PT" altLang="pt-PT" sz="2000" dirty="0">
                  <a:solidFill>
                    <a:srgbClr val="FF0000"/>
                  </a:solidFill>
                  <a:latin typeface="Times New Roman" pitchFamily="18" charset="0"/>
                </a:endParaRP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The second doublet and the singlet have “dark charge”, and therefore will originate dark matter – the lightest scalar from the dark sector will be stable.</a:t>
                </a: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The complex parameter </a:t>
                </a:r>
                <a:r>
                  <a:rPr lang="pt-PT" altLang="pt-PT" sz="2000" i="1" dirty="0" smtClean="0">
                    <a:solidFill>
                      <a:srgbClr val="FF0000"/>
                    </a:solidFill>
                    <a:latin typeface="Times New Roman" pitchFamily="18" charset="0"/>
                  </a:rPr>
                  <a:t>A</a:t>
                </a:r>
                <a:r>
                  <a:rPr lang="pt-PT" altLang="pt-PT" sz="2000" dirty="0" smtClean="0">
                    <a:solidFill>
                      <a:srgbClr val="000099"/>
                    </a:solidFill>
                    <a:latin typeface="Times New Roman" pitchFamily="18" charset="0"/>
                  </a:rPr>
                  <a:t> explicitly breaks CP in this model, as we will see.</a:t>
                </a:r>
                <a:endParaRPr lang="pt-PT" altLang="pt-PT" sz="2000" dirty="0">
                  <a:solidFill>
                    <a:srgbClr val="000099"/>
                  </a:solidFill>
                  <a:latin typeface="Times New Roman" pitchFamily="18" charset="0"/>
                </a:endParaRPr>
              </a:p>
              <a:p>
                <a:pPr eaLnBrk="1" hangingPunct="1">
                  <a:spcBef>
                    <a:spcPct val="0"/>
                  </a:spcBef>
                  <a:buNone/>
                </a:pPr>
                <a:endParaRPr lang="pt-PT" altLang="pt-PT" sz="2000" dirty="0" smtClean="0">
                  <a:solidFill>
                    <a:srgbClr val="000099"/>
                  </a:solidFill>
                  <a:latin typeface="Times New Roman" pitchFamily="18" charset="0"/>
                </a:endParaRP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chemeClr val="accent2"/>
                  </a:solidFill>
                  <a:latin typeface="Times New Roman" pitchFamily="18" charset="0"/>
                </a:endParaRPr>
              </a:p>
              <a:p>
                <a:pPr eaLnBrk="1" hangingPunct="1">
                  <a:spcBef>
                    <a:spcPct val="0"/>
                  </a:spcBef>
                  <a:buFontTx/>
                  <a:buNone/>
                </a:pPr>
                <a:endParaRPr lang="pt-PT" altLang="pt-PT" sz="2000" dirty="0">
                  <a:solidFill>
                    <a:schemeClr val="accent2"/>
                  </a:solidFill>
                  <a:latin typeface="Times New Roman" pitchFamily="18" charset="0"/>
                </a:endParaRPr>
              </a:p>
            </p:txBody>
          </p:sp>
        </mc:Choice>
        <mc:Fallback xmlns="">
          <p:sp>
            <p:nvSpPr>
              <p:cNvPr id="13" name="TextBox 17"/>
              <p:cNvSpPr txBox="1">
                <a:spLocks noRot="1" noChangeAspect="1" noMove="1" noResize="1" noEditPoints="1" noAdjustHandles="1" noChangeArrowheads="1" noChangeShapeType="1" noTextEdit="1"/>
              </p:cNvSpPr>
              <p:nvPr/>
            </p:nvSpPr>
            <p:spPr bwMode="auto">
              <a:xfrm>
                <a:off x="49540" y="188640"/>
                <a:ext cx="9094459" cy="8094524"/>
              </a:xfrm>
              <a:prstGeom prst="rect">
                <a:avLst/>
              </a:prstGeom>
              <a:blipFill rotWithShape="1">
                <a:blip r:embed="rId2"/>
                <a:stretch>
                  <a:fillRect l="-536" t="-377" r="-11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72" y="1299382"/>
            <a:ext cx="8640000" cy="25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98" y="2924944"/>
            <a:ext cx="8022469" cy="60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021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0" y="188640"/>
            <a:ext cx="9094459"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SPONTANEOUS SYMMETRY BREAKING</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A vacuum where </a:t>
            </a:r>
            <a:r>
              <a:rPr lang="pt-PT" altLang="pt-PT" sz="2000" dirty="0" smtClean="0">
                <a:latin typeface="Times New Roman" pitchFamily="18" charset="0"/>
              </a:rPr>
              <a:t>only the first doublet gains a vev </a:t>
            </a:r>
            <a:r>
              <a:rPr lang="pt-PT" altLang="pt-PT" sz="2000" dirty="0" smtClean="0">
                <a:solidFill>
                  <a:srgbClr val="333399"/>
                </a:solidFill>
                <a:latin typeface="Times New Roman" pitchFamily="18" charset="0"/>
              </a:rPr>
              <a:t>is possible, provided the parameters of the potential obey</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with </a:t>
            </a:r>
            <a:r>
              <a:rPr lang="pt-PT" altLang="pt-PT" sz="2000" i="1" dirty="0" smtClean="0">
                <a:solidFill>
                  <a:srgbClr val="006600"/>
                </a:solidFill>
                <a:latin typeface="Times New Roman" pitchFamily="18" charset="0"/>
              </a:rPr>
              <a:t>v = 246 GeV</a:t>
            </a:r>
            <a:r>
              <a:rPr lang="pt-PT" altLang="pt-PT" sz="2000" dirty="0" smtClean="0">
                <a:solidFill>
                  <a:srgbClr val="333399"/>
                </a:solidFill>
                <a:latin typeface="Times New Roman" pitchFamily="18" charset="0"/>
              </a:rPr>
              <a:t>. The doublets can be expressed as </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with </a:t>
            </a:r>
            <a:r>
              <a:rPr lang="pt-PT" altLang="pt-PT" sz="2000" i="1" dirty="0" smtClean="0">
                <a:solidFill>
                  <a:srgbClr val="006600"/>
                </a:solidFill>
                <a:latin typeface="Times New Roman" pitchFamily="18" charset="0"/>
              </a:rPr>
              <a:t>h</a:t>
            </a:r>
            <a:r>
              <a:rPr lang="pt-PT" altLang="pt-PT" sz="2000" dirty="0" smtClean="0">
                <a:solidFill>
                  <a:srgbClr val="333399"/>
                </a:solidFill>
                <a:latin typeface="Times New Roman" pitchFamily="18" charset="0"/>
              </a:rPr>
              <a:t> the 125 GeV scalar, with mass given by</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The charged scalar has mass</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This is all very IDM-like, but the differences start in the dark neutral scalars...</a:t>
            </a: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56" y="1556792"/>
            <a:ext cx="2323548" cy="5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318" y="2852936"/>
            <a:ext cx="6457017" cy="90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162" y="4437112"/>
            <a:ext cx="1744904" cy="47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0657" y="5171258"/>
            <a:ext cx="2587487" cy="74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067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0" y="188640"/>
            <a:ext cx="9094459" cy="84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NEUTRAL SCALARS MIXING</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The </a:t>
            </a:r>
            <a:r>
              <a:rPr lang="pt-PT" altLang="pt-PT" sz="2000" dirty="0" smtClean="0">
                <a:solidFill>
                  <a:srgbClr val="33CC33"/>
                </a:solidFill>
                <a:latin typeface="Times New Roman" pitchFamily="18" charset="0"/>
              </a:rPr>
              <a:t>two neutral components of the second doublet mix with the real singlet</a:t>
            </a:r>
            <a:r>
              <a:rPr lang="pt-PT" altLang="pt-PT" sz="2000" dirty="0" smtClean="0">
                <a:solidFill>
                  <a:srgbClr val="333399"/>
                </a:solidFill>
                <a:latin typeface="Times New Roman" pitchFamily="18" charset="0"/>
              </a:rPr>
              <a:t>, yielding a 3×3 mass matrix,</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diagonalized by </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such that </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with</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algn="ctr" eaLnBrk="1" hangingPunct="1">
              <a:spcBef>
                <a:spcPct val="0"/>
              </a:spcBef>
              <a:buFontTx/>
              <a:buNone/>
            </a:pPr>
            <a:r>
              <a:rPr lang="pt-PT" altLang="pt-PT" sz="2000" dirty="0" smtClean="0">
                <a:solidFill>
                  <a:srgbClr val="FF0000"/>
                </a:solidFill>
                <a:latin typeface="Times New Roman" pitchFamily="18" charset="0"/>
              </a:rPr>
              <a:t>(all angles in the interval –</a:t>
            </a:r>
            <a:r>
              <a:rPr lang="el-GR" altLang="pt-PT" sz="2000" dirty="0" smtClean="0">
                <a:solidFill>
                  <a:srgbClr val="FF0000"/>
                </a:solidFill>
                <a:latin typeface="Times New Roman" pitchFamily="18" charset="0"/>
              </a:rPr>
              <a:t>π</a:t>
            </a:r>
            <a:r>
              <a:rPr lang="pt-PT" altLang="pt-PT" sz="2000" dirty="0" smtClean="0">
                <a:solidFill>
                  <a:srgbClr val="FF0000"/>
                </a:solidFill>
                <a:latin typeface="Times New Roman" pitchFamily="18" charset="0"/>
              </a:rPr>
              <a:t>/2 to </a:t>
            </a:r>
            <a:r>
              <a:rPr lang="el-GR" altLang="pt-PT" sz="2000" dirty="0">
                <a:solidFill>
                  <a:srgbClr val="FF0000"/>
                </a:solidFill>
                <a:latin typeface="Times New Roman" pitchFamily="18" charset="0"/>
              </a:rPr>
              <a:t>π</a:t>
            </a:r>
            <a:r>
              <a:rPr lang="pt-PT" altLang="pt-PT" sz="2000" dirty="0" smtClean="0">
                <a:solidFill>
                  <a:srgbClr val="FF0000"/>
                </a:solidFill>
                <a:latin typeface="Times New Roman" pitchFamily="18" charset="0"/>
              </a:rPr>
              <a:t>/2, without loss of generality)  </a:t>
            </a: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21" y="1556792"/>
            <a:ext cx="6110095" cy="118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76600"/>
            <a:ext cx="3867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157" y="3928125"/>
            <a:ext cx="22002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710" y="5013176"/>
            <a:ext cx="8039445" cy="116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685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17"/>
              <p:cNvSpPr txBox="1">
                <a:spLocks noChangeArrowheads="1"/>
              </p:cNvSpPr>
              <p:nvPr/>
            </p:nvSpPr>
            <p:spPr bwMode="auto">
              <a:xfrm>
                <a:off x="-17863" y="-12838"/>
                <a:ext cx="9094459" cy="7573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pt-PT" altLang="pt-PT" sz="2000" dirty="0" smtClean="0">
                  <a:solidFill>
                    <a:schemeClr val="accent2"/>
                  </a:solidFill>
                  <a:latin typeface="Times New Roman" pitchFamily="18" charset="0"/>
                </a:endParaRPr>
              </a:p>
              <a:p>
                <a:pPr marL="285750" indent="-285750" eaLnBrk="1" hangingPunct="1">
                  <a:spcBef>
                    <a:spcPct val="0"/>
                  </a:spcBef>
                </a:pPr>
                <a:r>
                  <a:rPr lang="pt-PT" altLang="pt-PT" sz="2000" dirty="0" smtClean="0">
                    <a:solidFill>
                      <a:schemeClr val="accent2"/>
                    </a:solidFill>
                    <a:latin typeface="Times New Roman" pitchFamily="18" charset="0"/>
                  </a:rPr>
                  <a:t>The phenomenolegy of </a:t>
                </a:r>
                <a:r>
                  <a:rPr lang="pt-PT" altLang="pt-PT" sz="2000" i="1" dirty="0" smtClean="0">
                    <a:solidFill>
                      <a:schemeClr val="accent2"/>
                    </a:solidFill>
                    <a:latin typeface="Times New Roman" pitchFamily="18" charset="0"/>
                  </a:rPr>
                  <a:t>h</a:t>
                </a:r>
                <a:r>
                  <a:rPr lang="pt-PT" altLang="pt-PT" sz="2000" dirty="0" smtClean="0">
                    <a:solidFill>
                      <a:schemeClr val="accent2"/>
                    </a:solidFill>
                    <a:latin typeface="Times New Roman" pitchFamily="18" charset="0"/>
                  </a:rPr>
                  <a:t> is virtually identical to the SM Higgs (there is still a charged Higgs contribution to the diphoton signal, but it’ll be small). Neutral dark scalar masses </a:t>
                </a:r>
                <a:r>
                  <a:rPr lang="pt-PT" altLang="pt-PT" sz="2000" dirty="0" smtClean="0">
                    <a:solidFill>
                      <a:srgbClr val="006600"/>
                    </a:solidFill>
                    <a:latin typeface="Times New Roman" pitchFamily="18" charset="0"/>
                  </a:rPr>
                  <a:t>chosen above 70 GeV</a:t>
                </a:r>
                <a:r>
                  <a:rPr lang="pt-PT" altLang="pt-PT" sz="2000" dirty="0" smtClean="0">
                    <a:solidFill>
                      <a:schemeClr val="accent2"/>
                    </a:solidFill>
                    <a:latin typeface="Times New Roman" pitchFamily="18" charset="0"/>
                  </a:rPr>
                  <a:t>, so no discalar decays for </a:t>
                </a:r>
                <a:r>
                  <a:rPr lang="pt-PT" altLang="pt-PT" sz="2000" i="1" dirty="0" smtClean="0">
                    <a:solidFill>
                      <a:schemeClr val="accent2"/>
                    </a:solidFill>
                    <a:latin typeface="Times New Roman" pitchFamily="18" charset="0"/>
                  </a:rPr>
                  <a:t>h</a:t>
                </a:r>
                <a:r>
                  <a:rPr lang="pt-PT" altLang="pt-PT" sz="2000" dirty="0" smtClean="0">
                    <a:solidFill>
                      <a:schemeClr val="accent2"/>
                    </a:solidFill>
                    <a:latin typeface="Times New Roman" pitchFamily="18" charset="0"/>
                  </a:rPr>
                  <a:t> occur.</a:t>
                </a:r>
                <a:endParaRPr lang="pt-PT" altLang="pt-PT" sz="2000" dirty="0" smtClean="0">
                  <a:solidFill>
                    <a:srgbClr val="000099"/>
                  </a:solidFill>
                  <a:latin typeface="Times New Roman" pitchFamily="18" charset="0"/>
                </a:endParaRP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Charged scalar  does not couple to fermions – </a:t>
                </a:r>
                <a:r>
                  <a:rPr lang="pt-PT" altLang="pt-PT" sz="2000" dirty="0" smtClean="0">
                    <a:solidFill>
                      <a:srgbClr val="FF0000"/>
                    </a:solidFill>
                    <a:latin typeface="Times New Roman" pitchFamily="18" charset="0"/>
                  </a:rPr>
                  <a:t>all B-physics and LEP constraints satisfied</a:t>
                </a:r>
                <a:r>
                  <a:rPr lang="pt-PT" altLang="pt-PT" sz="2000" dirty="0" smtClean="0">
                    <a:solidFill>
                      <a:srgbClr val="000099"/>
                    </a:solidFill>
                    <a:latin typeface="Times New Roman" pitchFamily="18" charset="0"/>
                  </a:rPr>
                  <a:t>.</a:t>
                </a: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Dark matter constraints implemented using </a:t>
                </a:r>
                <a:r>
                  <a:rPr lang="pt-PT" altLang="pt-PT" sz="2000" dirty="0" smtClean="0">
                    <a:solidFill>
                      <a:srgbClr val="FF0000"/>
                    </a:solidFill>
                    <a:latin typeface="Times New Roman" pitchFamily="18" charset="0"/>
                  </a:rPr>
                  <a:t>MicrOMEGAS</a:t>
                </a:r>
                <a:r>
                  <a:rPr lang="pt-PT" altLang="pt-PT" sz="2000" dirty="0" smtClean="0">
                    <a:solidFill>
                      <a:srgbClr val="000099"/>
                    </a:solidFill>
                    <a:latin typeface="Times New Roman" pitchFamily="18" charset="0"/>
                  </a:rPr>
                  <a:t>, with the latest results from </a:t>
                </a:r>
                <a:r>
                  <a:rPr lang="pt-PT" altLang="pt-PT" sz="2000" dirty="0" smtClean="0">
                    <a:solidFill>
                      <a:srgbClr val="FF0000"/>
                    </a:solidFill>
                    <a:latin typeface="Times New Roman" pitchFamily="18" charset="0"/>
                  </a:rPr>
                  <a:t>PLANCK</a:t>
                </a:r>
                <a:r>
                  <a:rPr lang="pt-PT" altLang="pt-PT" sz="2000" dirty="0" smtClean="0">
                    <a:solidFill>
                      <a:srgbClr val="000099"/>
                    </a:solidFill>
                    <a:latin typeface="Times New Roman" pitchFamily="18" charset="0"/>
                  </a:rPr>
                  <a:t> and </a:t>
                </a:r>
                <a:r>
                  <a:rPr lang="pt-PT" altLang="pt-PT" sz="2000" dirty="0" smtClean="0">
                    <a:solidFill>
                      <a:srgbClr val="FF0000"/>
                    </a:solidFill>
                    <a:latin typeface="Times New Roman" pitchFamily="18" charset="0"/>
                  </a:rPr>
                  <a:t>Xenon1T</a:t>
                </a:r>
                <a:r>
                  <a:rPr lang="pt-PT" altLang="pt-PT" sz="2000" dirty="0" smtClean="0">
                    <a:solidFill>
                      <a:srgbClr val="000099"/>
                    </a:solidFill>
                    <a:latin typeface="Times New Roman" pitchFamily="18" charset="0"/>
                  </a:rPr>
                  <a:t>.</a:t>
                </a: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smtClean="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Model implemented in ScannerS, extra scalars’ masses chosen between </a:t>
                </a:r>
                <a:r>
                  <a:rPr lang="pt-PT" altLang="pt-PT" sz="2000" dirty="0" smtClean="0">
                    <a:solidFill>
                      <a:srgbClr val="FF0000"/>
                    </a:solidFill>
                    <a:latin typeface="Times New Roman" pitchFamily="18" charset="0"/>
                  </a:rPr>
                  <a:t>70 and 1000 GeV</a:t>
                </a:r>
                <a:r>
                  <a:rPr lang="pt-PT" altLang="pt-PT" sz="2000" dirty="0" smtClean="0">
                    <a:solidFill>
                      <a:srgbClr val="000099"/>
                    </a:solidFill>
                    <a:latin typeface="Times New Roman" pitchFamily="18" charset="0"/>
                  </a:rPr>
                  <a:t>, quartic couplings allowed ample variations in their BFB and perturbative allowed ranges. Quadratic parameters</a:t>
                </a:r>
                <a14:m>
                  <m:oMath xmlns:m="http://schemas.openxmlformats.org/officeDocument/2006/math">
                    <m:sSub>
                      <m:sSubPr>
                        <m:ctrlPr>
                          <a:rPr lang="pt-PT" altLang="pt-PT" sz="2000" i="1">
                            <a:solidFill>
                              <a:srgbClr val="000099"/>
                            </a:solidFill>
                            <a:latin typeface="Cambria Math"/>
                          </a:rPr>
                        </m:ctrlPr>
                      </m:sSubPr>
                      <m:e>
                        <m:sSup>
                          <m:sSupPr>
                            <m:ctrlPr>
                              <a:rPr lang="pt-PT" altLang="pt-PT" sz="2000" i="1">
                                <a:solidFill>
                                  <a:srgbClr val="000099"/>
                                </a:solidFill>
                                <a:latin typeface="Cambria Math"/>
                              </a:rPr>
                            </m:ctrlPr>
                          </m:sSupPr>
                          <m:e>
                            <m:r>
                              <a:rPr lang="pt-PT" altLang="pt-PT" sz="2000" i="1">
                                <a:solidFill>
                                  <a:srgbClr val="000099"/>
                                </a:solidFill>
                                <a:latin typeface="Cambria Math"/>
                              </a:rPr>
                              <m:t>𝒎</m:t>
                            </m:r>
                          </m:e>
                          <m:sup>
                            <m:r>
                              <a:rPr lang="pt-PT" altLang="pt-PT" sz="2000" i="1">
                                <a:solidFill>
                                  <a:srgbClr val="000099"/>
                                </a:solidFill>
                                <a:latin typeface="Cambria Math"/>
                              </a:rPr>
                              <m:t>𝟐</m:t>
                            </m:r>
                          </m:sup>
                        </m:sSup>
                      </m:e>
                      <m:sub>
                        <m:r>
                          <a:rPr lang="pt-PT" altLang="pt-PT" sz="2000" b="1" i="1" smtClean="0">
                            <a:solidFill>
                              <a:srgbClr val="000099"/>
                            </a:solidFill>
                            <a:latin typeface="Cambria Math"/>
                          </a:rPr>
                          <m:t>𝟐𝟐</m:t>
                        </m:r>
                      </m:sub>
                    </m:sSub>
                  </m:oMath>
                </a14:m>
                <a:r>
                  <a:rPr lang="pt-PT" altLang="pt-PT" sz="2000" dirty="0" smtClean="0">
                    <a:solidFill>
                      <a:srgbClr val="000099"/>
                    </a:solidFill>
                    <a:latin typeface="Times New Roman" pitchFamily="18" charset="0"/>
                  </a:rPr>
                  <a:t> </a:t>
                </a:r>
                <a:r>
                  <a:rPr lang="pt-PT" altLang="pt-PT" sz="2000" dirty="0" smtClean="0">
                    <a:solidFill>
                      <a:srgbClr val="000099"/>
                    </a:solidFill>
                    <a:latin typeface="Times New Roman" pitchFamily="18" charset="0"/>
                  </a:rPr>
                  <a:t>and </a:t>
                </a:r>
                <a14:m>
                  <m:oMath xmlns:m="http://schemas.openxmlformats.org/officeDocument/2006/math">
                    <m:sSub>
                      <m:sSubPr>
                        <m:ctrlPr>
                          <a:rPr lang="pt-PT" altLang="pt-PT" sz="2000" i="1">
                            <a:solidFill>
                              <a:srgbClr val="000099"/>
                            </a:solidFill>
                            <a:latin typeface="Cambria Math"/>
                          </a:rPr>
                        </m:ctrlPr>
                      </m:sSubPr>
                      <m:e>
                        <m:sSup>
                          <m:sSupPr>
                            <m:ctrlPr>
                              <a:rPr lang="pt-PT" altLang="pt-PT" sz="2000" i="1">
                                <a:solidFill>
                                  <a:srgbClr val="000099"/>
                                </a:solidFill>
                                <a:latin typeface="Cambria Math"/>
                              </a:rPr>
                            </m:ctrlPr>
                          </m:sSupPr>
                          <m:e>
                            <m:r>
                              <a:rPr lang="pt-PT" altLang="pt-PT" sz="2000" i="1">
                                <a:solidFill>
                                  <a:srgbClr val="000099"/>
                                </a:solidFill>
                                <a:latin typeface="Cambria Math"/>
                              </a:rPr>
                              <m:t>𝒎</m:t>
                            </m:r>
                          </m:e>
                          <m:sup>
                            <m:r>
                              <a:rPr lang="pt-PT" altLang="pt-PT" sz="2000" i="1">
                                <a:solidFill>
                                  <a:srgbClr val="000099"/>
                                </a:solidFill>
                                <a:latin typeface="Cambria Math"/>
                              </a:rPr>
                              <m:t>𝟐</m:t>
                            </m:r>
                          </m:sup>
                        </m:sSup>
                      </m:e>
                      <m:sub>
                        <m:r>
                          <a:rPr lang="pt-PT" altLang="pt-PT" sz="2000" b="1" i="1" smtClean="0">
                            <a:solidFill>
                              <a:srgbClr val="000099"/>
                            </a:solidFill>
                            <a:latin typeface="Cambria Math"/>
                          </a:rPr>
                          <m:t>𝑺</m:t>
                        </m:r>
                      </m:sub>
                    </m:sSub>
                  </m:oMath>
                </a14:m>
                <a:r>
                  <a:rPr lang="pt-PT" altLang="pt-PT" sz="2000" dirty="0" smtClean="0">
                    <a:solidFill>
                      <a:srgbClr val="000099"/>
                    </a:solidFill>
                    <a:latin typeface="Times New Roman" pitchFamily="18" charset="0"/>
                  </a:rPr>
                  <a:t> chosen between 0 and 10</a:t>
                </a:r>
                <a:r>
                  <a:rPr lang="pt-PT" altLang="pt-PT" sz="2000" baseline="30000" dirty="0" smtClean="0">
                    <a:solidFill>
                      <a:srgbClr val="000099"/>
                    </a:solidFill>
                    <a:latin typeface="Times New Roman" pitchFamily="18" charset="0"/>
                  </a:rPr>
                  <a:t>6</a:t>
                </a:r>
                <a:r>
                  <a:rPr lang="pt-PT" altLang="pt-PT" sz="2000" dirty="0" smtClean="0">
                    <a:solidFill>
                      <a:srgbClr val="000099"/>
                    </a:solidFill>
                    <a:latin typeface="Times New Roman" pitchFamily="18" charset="0"/>
                  </a:rPr>
                  <a:t>  GeV</a:t>
                </a:r>
                <a:r>
                  <a:rPr lang="pt-PT" altLang="pt-PT" sz="2000" baseline="30000" dirty="0" smtClean="0">
                    <a:solidFill>
                      <a:srgbClr val="000099"/>
                    </a:solidFill>
                    <a:latin typeface="Times New Roman" pitchFamily="18" charset="0"/>
                  </a:rPr>
                  <a:t>2</a:t>
                </a:r>
                <a:r>
                  <a:rPr lang="pt-PT" altLang="pt-PT" sz="2000" dirty="0" smtClean="0">
                    <a:solidFill>
                      <a:srgbClr val="000099"/>
                    </a:solidFill>
                    <a:latin typeface="Times New Roman" pitchFamily="18" charset="0"/>
                  </a:rPr>
                  <a:t>.</a:t>
                </a: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r>
                  <a:rPr lang="pt-PT" altLang="pt-PT" sz="2000" dirty="0" smtClean="0">
                    <a:solidFill>
                      <a:srgbClr val="000099"/>
                    </a:solidFill>
                    <a:latin typeface="Times New Roman" pitchFamily="18" charset="0"/>
                  </a:rPr>
                  <a:t>Lower values of dark matter masses “D”  possible in the model, but would presumably require some finetuning to ensure decays </a:t>
                </a:r>
                <a:r>
                  <a:rPr lang="pt-PT" altLang="pt-PT" sz="2000" i="1" dirty="0" smtClean="0">
                    <a:solidFill>
                      <a:srgbClr val="FF0000"/>
                    </a:solidFill>
                    <a:latin typeface="Times New Roman" pitchFamily="18" charset="0"/>
                  </a:rPr>
                  <a:t>h → DD</a:t>
                </a:r>
                <a:r>
                  <a:rPr lang="pt-PT" altLang="pt-PT" sz="2000" dirty="0">
                    <a:solidFill>
                      <a:srgbClr val="000099"/>
                    </a:solidFill>
                    <a:latin typeface="Times New Roman" pitchFamily="18" charset="0"/>
                  </a:rPr>
                  <a:t> </a:t>
                </a:r>
                <a:r>
                  <a:rPr lang="pt-PT" altLang="pt-PT" sz="2000" dirty="0" smtClean="0">
                    <a:solidFill>
                      <a:srgbClr val="000099"/>
                    </a:solidFill>
                    <a:latin typeface="Times New Roman" pitchFamily="18" charset="0"/>
                  </a:rPr>
                  <a:t>did not ruin the Higgs invisible width results.  </a:t>
                </a:r>
              </a:p>
              <a:p>
                <a:pPr marL="285750" indent="-285750" eaLnBrk="1" hangingPunct="1">
                  <a:spcBef>
                    <a:spcPct val="0"/>
                  </a:spcBef>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chemeClr val="accent2"/>
                  </a:solidFill>
                  <a:latin typeface="Times New Roman" pitchFamily="18" charset="0"/>
                </a:endParaRPr>
              </a:p>
              <a:p>
                <a:pPr eaLnBrk="1" hangingPunct="1">
                  <a:spcBef>
                    <a:spcPct val="0"/>
                  </a:spcBef>
                  <a:buFontTx/>
                  <a:buNone/>
                </a:pPr>
                <a:endParaRPr lang="pt-PT" altLang="pt-PT" sz="2000" dirty="0">
                  <a:solidFill>
                    <a:schemeClr val="accent2"/>
                  </a:solidFill>
                  <a:latin typeface="Times New Roman" pitchFamily="18" charset="0"/>
                </a:endParaRPr>
              </a:p>
            </p:txBody>
          </p:sp>
        </mc:Choice>
        <mc:Fallback>
          <p:sp>
            <p:nvSpPr>
              <p:cNvPr id="4" name="TextBox 17"/>
              <p:cNvSpPr txBox="1">
                <a:spLocks noRot="1" noChangeAspect="1" noMove="1" noResize="1" noEditPoints="1" noAdjustHandles="1" noChangeArrowheads="1" noChangeShapeType="1" noTextEdit="1"/>
              </p:cNvSpPr>
              <p:nvPr/>
            </p:nvSpPr>
            <p:spPr bwMode="auto">
              <a:xfrm>
                <a:off x="-17863" y="-12838"/>
                <a:ext cx="9094459" cy="7573996"/>
              </a:xfrm>
              <a:prstGeom prst="rect">
                <a:avLst/>
              </a:prstGeom>
              <a:blipFill rotWithShape="1">
                <a:blip r:embed="rId2"/>
                <a:stretch>
                  <a:fillRect l="-5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noFill/>
                  </a:rPr>
                  <a:t> </a:t>
                </a:r>
              </a:p>
            </p:txBody>
          </p:sp>
        </mc:Fallback>
      </mc:AlternateContent>
    </p:spTree>
    <p:extLst>
      <p:ext uri="{BB962C8B-B14F-4D97-AF65-F5344CB8AC3E}">
        <p14:creationId xmlns:p14="http://schemas.microsoft.com/office/powerpoint/2010/main" val="227745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76672"/>
            <a:ext cx="5326862" cy="4320000"/>
          </a:xfrm>
          <a:prstGeom prst="rect">
            <a:avLst/>
          </a:prstGeom>
        </p:spPr>
      </p:pic>
      <p:sp>
        <p:nvSpPr>
          <p:cNvPr id="6" name="TextBox 17"/>
          <p:cNvSpPr txBox="1">
            <a:spLocks noChangeArrowheads="1"/>
          </p:cNvSpPr>
          <p:nvPr/>
        </p:nvSpPr>
        <p:spPr bwMode="auto">
          <a:xfrm>
            <a:off x="49540" y="188640"/>
            <a:ext cx="9094459"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DIPHOTON WIDTH FOR h</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Easily reproduces the SM expected value, charged Higgs contributions at most yield a ~20% deviation.</a:t>
            </a: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spTree>
    <p:extLst>
      <p:ext uri="{BB962C8B-B14F-4D97-AF65-F5344CB8AC3E}">
        <p14:creationId xmlns:p14="http://schemas.microsoft.com/office/powerpoint/2010/main" val="3159701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7"/>
          <p:cNvSpPr txBox="1">
            <a:spLocks noChangeArrowheads="1"/>
          </p:cNvSpPr>
          <p:nvPr/>
        </p:nvSpPr>
        <p:spPr bwMode="auto">
          <a:xfrm>
            <a:off x="-24408" y="59804"/>
            <a:ext cx="9094459"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DARK MATTER OBSERVABLES</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Both the relic density (</a:t>
            </a:r>
            <a:r>
              <a:rPr lang="pt-PT" altLang="pt-PT" sz="2000" dirty="0" smtClean="0">
                <a:solidFill>
                  <a:srgbClr val="FF0000"/>
                </a:solidFill>
                <a:latin typeface="Times New Roman" pitchFamily="18" charset="0"/>
              </a:rPr>
              <a:t>LEFT</a:t>
            </a:r>
            <a:r>
              <a:rPr lang="pt-PT" altLang="pt-PT" sz="2000" dirty="0" smtClean="0">
                <a:solidFill>
                  <a:srgbClr val="000099"/>
                </a:solidFill>
                <a:latin typeface="Times New Roman" pitchFamily="18" charset="0"/>
              </a:rPr>
              <a:t>) and direct detection limits (</a:t>
            </a:r>
            <a:r>
              <a:rPr lang="pt-PT" altLang="pt-PT" sz="2000" dirty="0" smtClean="0">
                <a:solidFill>
                  <a:srgbClr val="FF0000"/>
                </a:solidFill>
                <a:latin typeface="Times New Roman" pitchFamily="18" charset="0"/>
              </a:rPr>
              <a:t>RIGHT</a:t>
            </a:r>
            <a:r>
              <a:rPr lang="pt-PT" altLang="pt-PT" sz="2000" dirty="0" smtClean="0">
                <a:solidFill>
                  <a:srgbClr val="000099"/>
                </a:solidFill>
                <a:latin typeface="Times New Roman" pitchFamily="18" charset="0"/>
              </a:rPr>
              <a:t>) easily accounted for in the parameter space scanned. </a:t>
            </a:r>
            <a:r>
              <a:rPr lang="en-US" altLang="pt-PT" sz="2000" dirty="0" smtClean="0">
                <a:solidFill>
                  <a:srgbClr val="000099"/>
                </a:solidFill>
                <a:latin typeface="Times New Roman" pitchFamily="18" charset="0"/>
              </a:rPr>
              <a:t>Grey line </a:t>
            </a:r>
            <a:r>
              <a:rPr lang="en-US" altLang="pt-PT" sz="2000" dirty="0">
                <a:solidFill>
                  <a:srgbClr val="000099"/>
                </a:solidFill>
                <a:latin typeface="Times New Roman" pitchFamily="18" charset="0"/>
              </a:rPr>
              <a:t>represents the latest </a:t>
            </a:r>
            <a:r>
              <a:rPr lang="en-US" altLang="pt-PT" sz="2000" dirty="0" smtClean="0">
                <a:solidFill>
                  <a:srgbClr val="000099"/>
                </a:solidFill>
                <a:latin typeface="Times New Roman" pitchFamily="18" charset="0"/>
              </a:rPr>
              <a:t>XENON1T results.</a:t>
            </a: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8" y="1052736"/>
            <a:ext cx="4295823" cy="3600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449" y="1052736"/>
            <a:ext cx="4295823" cy="3600000"/>
          </a:xfrm>
          <a:prstGeom prst="rect">
            <a:avLst/>
          </a:prstGeom>
        </p:spPr>
      </p:pic>
    </p:spTree>
    <p:extLst>
      <p:ext uri="{BB962C8B-B14F-4D97-AF65-F5344CB8AC3E}">
        <p14:creationId xmlns:p14="http://schemas.microsoft.com/office/powerpoint/2010/main" val="2580519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1" y="166514"/>
            <a:ext cx="9094459" cy="77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CP VIOLATION IN THE SCALAR SECTOR</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CP violation occurs in the model, due to the mixing between two neutral, real, components and the imaginary neutral one. This leads to kinetic terms of the form</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Which in turn implies that </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are possible – thus, the h</a:t>
            </a:r>
            <a:r>
              <a:rPr lang="pt-PT" altLang="pt-PT" sz="2000" baseline="-25000" dirty="0" smtClean="0">
                <a:solidFill>
                  <a:srgbClr val="000099"/>
                </a:solidFill>
                <a:latin typeface="Times New Roman" pitchFamily="18" charset="0"/>
              </a:rPr>
              <a:t>i</a:t>
            </a:r>
            <a:r>
              <a:rPr lang="pt-PT" altLang="pt-PT" sz="2000" dirty="0" smtClean="0">
                <a:solidFill>
                  <a:srgbClr val="000099"/>
                </a:solidFill>
                <a:latin typeface="Times New Roman" pitchFamily="18" charset="0"/>
              </a:rPr>
              <a:t> particles cannot have definite CP quantum numbers.</a:t>
            </a: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Observation of </a:t>
            </a:r>
            <a:r>
              <a:rPr lang="pt-PT" altLang="pt-PT" sz="2000" i="1" dirty="0" smtClean="0">
                <a:solidFill>
                  <a:srgbClr val="000099"/>
                </a:solidFill>
                <a:latin typeface="Times New Roman" pitchFamily="18" charset="0"/>
              </a:rPr>
              <a:t>all</a:t>
            </a:r>
            <a:r>
              <a:rPr lang="pt-PT" altLang="pt-PT" sz="2000" dirty="0" smtClean="0">
                <a:solidFill>
                  <a:srgbClr val="000099"/>
                </a:solidFill>
                <a:latin typeface="Times New Roman" pitchFamily="18" charset="0"/>
              </a:rPr>
              <a:t> vertices of the Z into two scalars would thus in principle be a confirmation CP violation in the scalar sector of the model. But since some of those scalars are dark matter this complicates things – </a:t>
            </a:r>
            <a:r>
              <a:rPr lang="pt-PT" altLang="pt-PT" sz="2000" i="1" dirty="0" smtClean="0">
                <a:solidFill>
                  <a:srgbClr val="FF0000"/>
                </a:solidFill>
                <a:latin typeface="Times New Roman" pitchFamily="18" charset="0"/>
              </a:rPr>
              <a:t>eventual occurrence of these decays yields final states identical to those of other dark matter models, regardless of the CP properties of the particles</a:t>
            </a:r>
            <a:r>
              <a:rPr lang="pt-PT" altLang="pt-PT" sz="2000" dirty="0" smtClean="0">
                <a:solidFill>
                  <a:srgbClr val="000099"/>
                </a:solidFill>
                <a:latin typeface="Times New Roman" pitchFamily="18" charset="0"/>
              </a:rPr>
              <a:t>. Thus this could not probe the CP nature of the model.</a:t>
            </a: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00808"/>
            <a:ext cx="7694909" cy="63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3" y="3300276"/>
            <a:ext cx="7200000" cy="58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1560" y="3212976"/>
            <a:ext cx="741682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13642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16"/>
          <p:cNvSpPr txBox="1">
            <a:spLocks noChangeArrowheads="1"/>
          </p:cNvSpPr>
          <p:nvPr/>
        </p:nvSpPr>
        <p:spPr bwMode="auto">
          <a:xfrm>
            <a:off x="-26988" y="-26988"/>
            <a:ext cx="914400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800">
                <a:solidFill>
                  <a:srgbClr val="FF0000"/>
                </a:solidFill>
                <a:latin typeface="Times New Roman" pitchFamily="18" charset="0"/>
              </a:rPr>
              <a:t>Inert vacua – preserve Z</a:t>
            </a:r>
            <a:r>
              <a:rPr lang="pt-PT" altLang="pt-PT" sz="2800" baseline="-25000">
                <a:solidFill>
                  <a:srgbClr val="FF0000"/>
                </a:solidFill>
                <a:latin typeface="Times New Roman" pitchFamily="18" charset="0"/>
              </a:rPr>
              <a:t>2</a:t>
            </a:r>
            <a:r>
              <a:rPr lang="pt-PT" altLang="pt-PT" sz="2800">
                <a:solidFill>
                  <a:srgbClr val="FF0000"/>
                </a:solidFill>
                <a:latin typeface="Times New Roman" pitchFamily="18" charset="0"/>
              </a:rPr>
              <a:t> symmetry</a:t>
            </a:r>
          </a:p>
        </p:txBody>
      </p:sp>
      <p:grpSp>
        <p:nvGrpSpPr>
          <p:cNvPr id="3" name="Group 12"/>
          <p:cNvGrpSpPr>
            <a:grpSpLocks/>
          </p:cNvGrpSpPr>
          <p:nvPr/>
        </p:nvGrpSpPr>
        <p:grpSpPr bwMode="auto">
          <a:xfrm>
            <a:off x="250825" y="765175"/>
            <a:ext cx="8893175" cy="1550988"/>
            <a:chOff x="0" y="986"/>
            <a:chExt cx="5602" cy="977"/>
          </a:xfrm>
        </p:grpSpPr>
        <p:sp>
          <p:nvSpPr>
            <p:cNvPr id="5127" name="Text Box 7"/>
            <p:cNvSpPr txBox="1">
              <a:spLocks noChangeArrowheads="1"/>
            </p:cNvSpPr>
            <p:nvPr/>
          </p:nvSpPr>
          <p:spPr bwMode="auto">
            <a:xfrm>
              <a:off x="0" y="1207"/>
              <a:ext cx="560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pt-PT" altLang="pt-PT" sz="1800">
                  <a:solidFill>
                    <a:srgbClr val="000099"/>
                  </a:solidFill>
                  <a:latin typeface="Times New Roman" pitchFamily="18" charset="0"/>
                </a:rPr>
                <a:t>The</a:t>
              </a:r>
              <a:r>
                <a:rPr lang="pt-PT" altLang="pt-PT" sz="1800">
                  <a:solidFill>
                    <a:srgbClr val="0066FF"/>
                  </a:solidFill>
                  <a:latin typeface="Times New Roman" pitchFamily="18" charset="0"/>
                </a:rPr>
                <a:t>  </a:t>
              </a:r>
              <a:r>
                <a:rPr lang="pt-PT" altLang="pt-PT" sz="1800">
                  <a:solidFill>
                    <a:srgbClr val="FF0000"/>
                  </a:solidFill>
                  <a:latin typeface="Times New Roman" pitchFamily="18" charset="0"/>
                </a:rPr>
                <a:t>INERT</a:t>
              </a:r>
              <a:r>
                <a:rPr lang="pt-PT" altLang="pt-PT" sz="1800">
                  <a:solidFill>
                    <a:srgbClr val="FF3300"/>
                  </a:solidFill>
                  <a:latin typeface="Times New Roman" pitchFamily="18" charset="0"/>
                </a:rPr>
                <a:t> </a:t>
              </a:r>
              <a:r>
                <a:rPr lang="pt-PT" altLang="pt-PT" sz="1800">
                  <a:solidFill>
                    <a:srgbClr val="000099"/>
                  </a:solidFill>
                  <a:latin typeface="Times New Roman" pitchFamily="18" charset="0"/>
                </a:rPr>
                <a:t>minimum,</a:t>
              </a:r>
            </a:p>
            <a:p>
              <a:pPr eaLnBrk="1" hangingPunct="1">
                <a:spcBef>
                  <a:spcPct val="0"/>
                </a:spcBef>
              </a:pPr>
              <a:endParaRPr lang="pt-PT" altLang="pt-PT" sz="1800">
                <a:solidFill>
                  <a:srgbClr val="0066FF"/>
                </a:solidFill>
                <a:latin typeface="Times New Roman" pitchFamily="18" charset="0"/>
              </a:endParaRPr>
            </a:p>
            <a:p>
              <a:pPr eaLnBrk="1" hangingPunct="1">
                <a:spcBef>
                  <a:spcPct val="0"/>
                </a:spcBef>
              </a:pPr>
              <a:endParaRPr lang="pt-PT" altLang="pt-PT" sz="1800">
                <a:solidFill>
                  <a:srgbClr val="0066FF"/>
                </a:solidFill>
                <a:latin typeface="Times New Roman" pitchFamily="18" charset="0"/>
              </a:endParaRPr>
            </a:p>
            <a:p>
              <a:pPr eaLnBrk="1" hangingPunct="1">
                <a:spcBef>
                  <a:spcPct val="0"/>
                </a:spcBef>
              </a:pPr>
              <a:r>
                <a:rPr lang="pt-PT" altLang="pt-PT" sz="1800">
                  <a:solidFill>
                    <a:srgbClr val="006600"/>
                  </a:solidFill>
                  <a:latin typeface="Times New Roman" pitchFamily="18" charset="0"/>
                </a:rPr>
                <a:t>Since only </a:t>
              </a:r>
              <a:r>
                <a:rPr lang="el-GR" altLang="pt-PT" sz="1800">
                  <a:solidFill>
                    <a:srgbClr val="006600"/>
                  </a:solidFill>
                  <a:latin typeface="Times New Roman" pitchFamily="18" charset="0"/>
                </a:rPr>
                <a:t>Φ</a:t>
              </a:r>
              <a:r>
                <a:rPr lang="pt-PT" altLang="pt-PT" sz="1800" baseline="-25000">
                  <a:solidFill>
                    <a:srgbClr val="006600"/>
                  </a:solidFill>
                  <a:latin typeface="Times New Roman" pitchFamily="18" charset="0"/>
                </a:rPr>
                <a:t>1</a:t>
              </a:r>
              <a:r>
                <a:rPr lang="pt-PT" altLang="pt-PT" sz="1800">
                  <a:solidFill>
                    <a:srgbClr val="006600"/>
                  </a:solidFill>
                  <a:latin typeface="Times New Roman" pitchFamily="18" charset="0"/>
                </a:rPr>
                <a:t> has Yukawa couplings, fermions are massive  </a:t>
              </a:r>
              <a:r>
                <a:rPr lang="pt-PT" altLang="pt-PT" sz="1800">
                  <a:solidFill>
                    <a:srgbClr val="000099"/>
                  </a:solidFill>
                  <a:latin typeface="Times New Roman" pitchFamily="18" charset="0"/>
                </a:rPr>
                <a:t>– “</a:t>
              </a:r>
              <a:r>
                <a:rPr lang="pt-PT" altLang="pt-PT" sz="1800">
                  <a:solidFill>
                    <a:srgbClr val="FF0000"/>
                  </a:solidFill>
                  <a:latin typeface="Times New Roman" pitchFamily="18" charset="0"/>
                </a:rPr>
                <a:t>OUR</a:t>
              </a:r>
              <a:r>
                <a:rPr lang="pt-PT" altLang="pt-PT" sz="1800">
                  <a:solidFill>
                    <a:srgbClr val="000099"/>
                  </a:solidFill>
                  <a:latin typeface="Times New Roman" pitchFamily="18" charset="0"/>
                </a:rPr>
                <a:t>” minimum.</a:t>
              </a:r>
              <a:endParaRPr lang="pt-PT" altLang="pt-PT" sz="1800">
                <a:solidFill>
                  <a:srgbClr val="0066FF"/>
                </a:solidFill>
                <a:latin typeface="Times New Roman" pitchFamily="18" charset="0"/>
              </a:endParaRPr>
            </a:p>
          </p:txBody>
        </p:sp>
        <p:graphicFrame>
          <p:nvGraphicFramePr>
            <p:cNvPr id="5128" name="Object 6"/>
            <p:cNvGraphicFramePr>
              <a:graphicFrameLocks noChangeAspect="1"/>
            </p:cNvGraphicFramePr>
            <p:nvPr/>
          </p:nvGraphicFramePr>
          <p:xfrm>
            <a:off x="2303" y="986"/>
            <a:ext cx="3156" cy="640"/>
          </p:xfrm>
          <a:graphic>
            <a:graphicData uri="http://schemas.openxmlformats.org/presentationml/2006/ole">
              <mc:AlternateContent xmlns:mc="http://schemas.openxmlformats.org/markup-compatibility/2006">
                <mc:Choice xmlns:v="urn:schemas-microsoft-com:vml" Requires="v">
                  <p:oleObj spid="_x0000_s5142" name="Equation" r:id="rId3" imgW="2374900" imgH="482600" progId="Equation.3">
                    <p:embed/>
                  </p:oleObj>
                </mc:Choice>
                <mc:Fallback>
                  <p:oleObj name="Equation" r:id="rId3" imgW="23749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 y="986"/>
                          <a:ext cx="3156" cy="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 name="TextBox 8"/>
          <p:cNvSpPr txBox="1">
            <a:spLocks noChangeArrowheads="1"/>
          </p:cNvSpPr>
          <p:nvPr/>
        </p:nvSpPr>
        <p:spPr bwMode="auto">
          <a:xfrm>
            <a:off x="152400" y="2349500"/>
            <a:ext cx="87852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a:solidFill>
                  <a:srgbClr val="FF0000"/>
                </a:solidFill>
                <a:latin typeface="Times New Roman" pitchFamily="18" charset="0"/>
              </a:rPr>
              <a:t>WHY BOTHER?</a:t>
            </a:r>
          </a:p>
          <a:p>
            <a:pPr eaLnBrk="1" hangingPunct="1">
              <a:spcBef>
                <a:spcPct val="0"/>
              </a:spcBef>
              <a:buFontTx/>
              <a:buNone/>
            </a:pPr>
            <a:endParaRPr lang="pt-PT" altLang="pt-PT" sz="2000" dirty="0">
              <a:solidFill>
                <a:srgbClr val="0066FF"/>
              </a:solidFill>
              <a:latin typeface="Times New Roman" pitchFamily="18" charset="0"/>
            </a:endParaRPr>
          </a:p>
          <a:p>
            <a:pPr eaLnBrk="1" hangingPunct="1">
              <a:spcBef>
                <a:spcPct val="0"/>
              </a:spcBef>
              <a:buFontTx/>
              <a:buNone/>
            </a:pPr>
            <a:r>
              <a:rPr lang="pt-PT" altLang="pt-PT" sz="2000" dirty="0">
                <a:solidFill>
                  <a:srgbClr val="0066FF"/>
                </a:solidFill>
                <a:latin typeface="Times New Roman" pitchFamily="18" charset="0"/>
              </a:rPr>
              <a:t> </a:t>
            </a:r>
            <a:r>
              <a:rPr lang="pt-PT" altLang="pt-PT" sz="2000" dirty="0">
                <a:latin typeface="Times New Roman" pitchFamily="18" charset="0"/>
              </a:rPr>
              <a:t>In the inert minimum, the second doublet originates perfect Dark Matter candidates – </a:t>
            </a:r>
            <a:r>
              <a:rPr lang="pt-PT" altLang="pt-PT" sz="2000" dirty="0">
                <a:solidFill>
                  <a:srgbClr val="000099"/>
                </a:solidFill>
                <a:latin typeface="Times New Roman" pitchFamily="18" charset="0"/>
              </a:rPr>
              <a:t>the Z</a:t>
            </a:r>
            <a:r>
              <a:rPr lang="pt-PT" altLang="pt-PT" sz="2000" baseline="-25000" dirty="0">
                <a:solidFill>
                  <a:srgbClr val="000099"/>
                </a:solidFill>
                <a:latin typeface="Times New Roman" pitchFamily="18" charset="0"/>
              </a:rPr>
              <a:t>2</a:t>
            </a:r>
            <a:r>
              <a:rPr lang="pt-PT" altLang="pt-PT" sz="2000" dirty="0">
                <a:solidFill>
                  <a:srgbClr val="000099"/>
                </a:solidFill>
                <a:latin typeface="Times New Roman" pitchFamily="18" charset="0"/>
              </a:rPr>
              <a:t> quantum number of “darkness” is preserved  and scalrs from the second doublet can only be produced in pairs</a:t>
            </a:r>
            <a:r>
              <a:rPr lang="pt-PT" altLang="pt-PT" sz="2000" dirty="0">
                <a:latin typeface="Times New Roman" pitchFamily="18" charset="0"/>
              </a:rPr>
              <a:t>.</a:t>
            </a:r>
          </a:p>
          <a:p>
            <a:pPr eaLnBrk="1" hangingPunct="1">
              <a:spcBef>
                <a:spcPct val="0"/>
              </a:spcBef>
              <a:buFontTx/>
              <a:buNone/>
            </a:pPr>
            <a:endParaRPr lang="pt-PT" altLang="pt-PT" sz="2000" dirty="0">
              <a:latin typeface="Times New Roman" pitchFamily="18" charset="0"/>
            </a:endParaRPr>
          </a:p>
          <a:p>
            <a:pPr eaLnBrk="1" hangingPunct="1">
              <a:spcBef>
                <a:spcPct val="0"/>
              </a:spcBef>
              <a:buFontTx/>
              <a:buNone/>
            </a:pPr>
            <a:r>
              <a:rPr lang="pt-PT" altLang="pt-PT" sz="2000" dirty="0">
                <a:latin typeface="Times New Roman" pitchFamily="18" charset="0"/>
              </a:rPr>
              <a:t>Inert neutral scalars do not couple to fermions or have triple vertices with gauge bosons. Only possible with </a:t>
            </a:r>
            <a:r>
              <a:rPr lang="pt-PT" altLang="pt-PT" sz="2000" dirty="0">
                <a:solidFill>
                  <a:srgbClr val="FF0000"/>
                </a:solidFill>
                <a:latin typeface="Times New Roman" pitchFamily="18" charset="0"/>
              </a:rPr>
              <a:t>EXACT</a:t>
            </a:r>
            <a:r>
              <a:rPr lang="pt-PT" altLang="pt-PT" sz="2000" dirty="0">
                <a:latin typeface="Times New Roman" pitchFamily="18" charset="0"/>
              </a:rPr>
              <a:t> Z</a:t>
            </a:r>
            <a:r>
              <a:rPr lang="pt-PT" altLang="pt-PT" sz="2000" baseline="-25000" dirty="0">
                <a:latin typeface="Times New Roman" pitchFamily="18" charset="0"/>
              </a:rPr>
              <a:t>2</a:t>
            </a:r>
            <a:r>
              <a:rPr lang="pt-PT" altLang="pt-PT" sz="2000" dirty="0">
                <a:latin typeface="Times New Roman" pitchFamily="18" charset="0"/>
              </a:rPr>
              <a:t> symmetry – m</a:t>
            </a:r>
            <a:r>
              <a:rPr lang="pt-PT" altLang="pt-PT" sz="2000" baseline="-25000" dirty="0">
                <a:latin typeface="Times New Roman" pitchFamily="18" charset="0"/>
              </a:rPr>
              <a:t>12</a:t>
            </a:r>
            <a:r>
              <a:rPr lang="pt-PT" altLang="pt-PT" sz="2000" dirty="0">
                <a:latin typeface="Times New Roman" pitchFamily="18" charset="0"/>
              </a:rPr>
              <a:t> term must be zero.</a:t>
            </a:r>
          </a:p>
          <a:p>
            <a:pPr eaLnBrk="1" hangingPunct="1">
              <a:spcBef>
                <a:spcPct val="0"/>
              </a:spcBef>
              <a:buFontTx/>
              <a:buNone/>
            </a:pPr>
            <a:endParaRPr lang="pt-PT" altLang="pt-PT" sz="2000" dirty="0">
              <a:latin typeface="Times New Roman" pitchFamily="18" charset="0"/>
            </a:endParaRPr>
          </a:p>
          <a:p>
            <a:pPr eaLnBrk="1" hangingPunct="1">
              <a:spcBef>
                <a:spcPct val="0"/>
              </a:spcBef>
              <a:buFontTx/>
              <a:buNone/>
            </a:pPr>
            <a:endParaRPr lang="pt-PT" altLang="pt-PT" sz="2000" dirty="0">
              <a:latin typeface="Times New Roman" pitchFamily="18" charset="0"/>
            </a:endParaRPr>
          </a:p>
        </p:txBody>
      </p:sp>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8" y="5373688"/>
            <a:ext cx="888206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Rectangle 10"/>
          <p:cNvSpPr/>
          <p:nvPr/>
        </p:nvSpPr>
        <p:spPr bwMode="auto">
          <a:xfrm>
            <a:off x="3078163" y="5453063"/>
            <a:ext cx="2376487" cy="593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1" y="166514"/>
            <a:ext cx="9094459"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a:solidFill>
                  <a:srgbClr val="FF0000"/>
                </a:solidFill>
                <a:latin typeface="Times New Roman" pitchFamily="18" charset="0"/>
              </a:rPr>
              <a:t>CP VIOLATION IN THE SCALAR SECTOR</a:t>
            </a: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A clear sign of CP violation in the model is the fact that CPV form factors in vertices such as ZZZ and ZWW are </a:t>
            </a:r>
            <a:r>
              <a:rPr lang="pt-PT" altLang="pt-PT" sz="2000" dirty="0" smtClean="0">
                <a:solidFill>
                  <a:srgbClr val="FF0000"/>
                </a:solidFill>
                <a:latin typeface="Times New Roman" pitchFamily="18" charset="0"/>
              </a:rPr>
              <a:t>NON-ZERO</a:t>
            </a:r>
            <a:r>
              <a:rPr lang="pt-PT" altLang="pt-PT" sz="2000" dirty="0" smtClean="0">
                <a:solidFill>
                  <a:srgbClr val="000099"/>
                </a:solidFill>
                <a:latin typeface="Times New Roman" pitchFamily="18" charset="0"/>
              </a:rPr>
              <a:t> due to neutral scalar mixing. For instance, there is a single  diagram contributing to the CPV form factor in ZZZ, namely </a:t>
            </a: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with the CPV form factor defined by</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89" y="5529627"/>
            <a:ext cx="8036287" cy="93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203848" y="5529627"/>
            <a:ext cx="648072" cy="9357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717" y="1950856"/>
            <a:ext cx="3169630" cy="267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804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1" y="166514"/>
            <a:ext cx="909445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a:solidFill>
                  <a:srgbClr val="FF0000"/>
                </a:solidFill>
                <a:latin typeface="Times New Roman" pitchFamily="18" charset="0"/>
              </a:rPr>
              <a:t>CP VIOLATION IN THE SCALAR SECTOR</a:t>
            </a: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The CPV form factor is given in terms of </a:t>
            </a:r>
            <a:r>
              <a:rPr lang="pt-PT" altLang="pt-PT" sz="2000" i="1" dirty="0" smtClean="0">
                <a:latin typeface="Times New Roman" pitchFamily="18" charset="0"/>
              </a:rPr>
              <a:t>LoopTools</a:t>
            </a:r>
            <a:r>
              <a:rPr lang="pt-PT" altLang="pt-PT" sz="2000" dirty="0" smtClean="0">
                <a:solidFill>
                  <a:srgbClr val="000099"/>
                </a:solidFill>
                <a:latin typeface="Times New Roman" pitchFamily="18" charset="0"/>
              </a:rPr>
              <a:t> functions by (assuming two on-shell Z’s, </a:t>
            </a:r>
            <a:r>
              <a:rPr lang="pt-PT" altLang="pt-PT" sz="2000" dirty="0" smtClean="0">
                <a:solidFill>
                  <a:srgbClr val="006600"/>
                </a:solidFill>
                <a:latin typeface="Times New Roman" pitchFamily="18" charset="0"/>
              </a:rPr>
              <a:t>p</a:t>
            </a:r>
            <a:r>
              <a:rPr lang="pt-PT" altLang="pt-PT" sz="2000" baseline="-25000" dirty="0" smtClean="0">
                <a:solidFill>
                  <a:srgbClr val="006600"/>
                </a:solidFill>
                <a:latin typeface="Times New Roman" pitchFamily="18" charset="0"/>
              </a:rPr>
              <a:t>1</a:t>
            </a:r>
            <a:r>
              <a:rPr lang="pt-PT" altLang="pt-PT" sz="2000" dirty="0" smtClean="0">
                <a:solidFill>
                  <a:srgbClr val="006600"/>
                </a:solidFill>
                <a:latin typeface="Times New Roman" pitchFamily="18" charset="0"/>
              </a:rPr>
              <a:t> the four-momentum of the off-shell third Z</a:t>
            </a:r>
            <a:r>
              <a:rPr lang="pt-PT" altLang="pt-PT" sz="2000" dirty="0" smtClean="0">
                <a:solidFill>
                  <a:srgbClr val="000099"/>
                </a:solidFill>
                <a:latin typeface="Times New Roman" pitchFamily="18" charset="0"/>
              </a:rPr>
              <a:t>)</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For our model, in terms of elements of  the rotation matrix R,</a:t>
            </a: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333399"/>
                </a:solidFill>
                <a:latin typeface="Times New Roman" pitchFamily="18" charset="0"/>
              </a:rPr>
              <a:t>Thus, notice that without the mixing between real and imaginary </a:t>
            </a:r>
          </a:p>
          <a:p>
            <a:pPr eaLnBrk="1" hangingPunct="1">
              <a:spcBef>
                <a:spcPct val="0"/>
              </a:spcBef>
              <a:buFontTx/>
              <a:buNone/>
            </a:pPr>
            <a:r>
              <a:rPr lang="pt-PT" altLang="pt-PT" sz="2000" dirty="0" smtClean="0">
                <a:solidFill>
                  <a:srgbClr val="333399"/>
                </a:solidFill>
                <a:latin typeface="Times New Roman" pitchFamily="18" charset="0"/>
              </a:rPr>
              <a:t>scalar components, one would obtain </a:t>
            </a:r>
            <a:r>
              <a:rPr lang="pt-PT" altLang="pt-PT" sz="2000" i="1" dirty="0" smtClean="0">
                <a:latin typeface="Times New Roman" pitchFamily="18" charset="0"/>
              </a:rPr>
              <a:t>f</a:t>
            </a:r>
            <a:r>
              <a:rPr lang="pt-PT" altLang="pt-PT" sz="2000" i="1" baseline="-25000" dirty="0" smtClean="0">
                <a:latin typeface="Times New Roman" pitchFamily="18" charset="0"/>
              </a:rPr>
              <a:t>4</a:t>
            </a:r>
            <a:r>
              <a:rPr lang="pt-PT" altLang="pt-PT" sz="2000" i="1" dirty="0" smtClean="0">
                <a:latin typeface="Times New Roman" pitchFamily="18" charset="0"/>
              </a:rPr>
              <a:t> = 0 </a:t>
            </a:r>
            <a:r>
              <a:rPr lang="pt-PT" altLang="pt-PT" sz="2000" dirty="0" smtClean="0">
                <a:solidFill>
                  <a:srgbClr val="333399"/>
                </a:solidFill>
                <a:latin typeface="Times New Roman" pitchFamily="18" charset="0"/>
              </a:rPr>
              <a:t>(no CPV).</a:t>
            </a:r>
            <a:endParaRPr lang="pt-PT" altLang="pt-PT" sz="2000" dirty="0">
              <a:solidFill>
                <a:srgbClr val="333399"/>
              </a:solidFill>
              <a:latin typeface="Times New Roman" pitchFamily="18"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487" y="3426519"/>
            <a:ext cx="57816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7" y="1772816"/>
            <a:ext cx="76295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86072" y="1785655"/>
            <a:ext cx="7946367"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1" y="1772817"/>
            <a:ext cx="8953380" cy="486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78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1" y="166514"/>
            <a:ext cx="909445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COMPARISON WITH THE C2HDM</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This same observable occurs, as a sign of CPV, in the Complex 2HDM (C2HDM), but there three diagrams contribute to it:</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In our model the two latter diagrams vanish due to the discrete symmetry imposed.  This simplifies considerably the expression for </a:t>
            </a:r>
            <a:r>
              <a:rPr lang="pt-PT" altLang="pt-PT" sz="2000" dirty="0" smtClean="0">
                <a:latin typeface="Times New Roman" pitchFamily="18" charset="0"/>
              </a:rPr>
              <a:t>f</a:t>
            </a:r>
            <a:r>
              <a:rPr lang="pt-PT" altLang="pt-PT" sz="2000" baseline="-25000" dirty="0" smtClean="0">
                <a:latin typeface="Times New Roman" pitchFamily="18" charset="0"/>
              </a:rPr>
              <a:t>4</a:t>
            </a:r>
            <a:r>
              <a:rPr lang="pt-PT" altLang="pt-PT" sz="2000" dirty="0" smtClean="0">
                <a:solidFill>
                  <a:srgbClr val="000099"/>
                </a:solidFill>
                <a:latin typeface="Times New Roman" pitchFamily="18" charset="0"/>
              </a:rPr>
              <a:t>, but typically also reduces the magnitude of the form factor, compared to that obtained in the C2HDM.</a:t>
            </a: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90" y="1916832"/>
            <a:ext cx="6977686" cy="227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1" y="5798825"/>
            <a:ext cx="9094459" cy="58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560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17"/>
              <p:cNvSpPr txBox="1">
                <a:spLocks noChangeArrowheads="1"/>
              </p:cNvSpPr>
              <p:nvPr/>
            </p:nvSpPr>
            <p:spPr bwMode="auto">
              <a:xfrm>
                <a:off x="86053" y="180628"/>
                <a:ext cx="9094459" cy="689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CP VIOLATION</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Momentum dependence on the off-shell Z does influence the magnitude</a:t>
                </a:r>
              </a:p>
              <a:p>
                <a:pPr eaLnBrk="1" hangingPunct="1">
                  <a:spcBef>
                    <a:spcPct val="0"/>
                  </a:spcBef>
                  <a:buFontTx/>
                  <a:buNone/>
                </a:pPr>
                <a:r>
                  <a:rPr lang="pt-PT" altLang="pt-PT" sz="2000" dirty="0" smtClean="0">
                    <a:solidFill>
                      <a:srgbClr val="000099"/>
                    </a:solidFill>
                    <a:latin typeface="Times New Roman" pitchFamily="18" charset="0"/>
                  </a:rPr>
                  <a:t>of f</a:t>
                </a:r>
                <a:r>
                  <a:rPr lang="pt-PT" altLang="pt-PT" sz="2000" baseline="-25000" dirty="0" smtClean="0">
                    <a:solidFill>
                      <a:srgbClr val="000099"/>
                    </a:solidFill>
                    <a:latin typeface="Times New Roman" pitchFamily="18" charset="0"/>
                  </a:rPr>
                  <a:t>4</a:t>
                </a:r>
                <a:r>
                  <a:rPr lang="pt-PT" altLang="pt-PT" sz="2000" dirty="0" smtClean="0">
                    <a:solidFill>
                      <a:srgbClr val="000099"/>
                    </a:solidFill>
                    <a:latin typeface="Times New Roman" pitchFamily="18" charset="0"/>
                  </a:rPr>
                  <a:t>, </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Maximum value allowed for </a:t>
                </a:r>
                <a:r>
                  <a:rPr lang="pt-PT" altLang="pt-PT" sz="2000" dirty="0" smtClean="0">
                    <a:solidFill>
                      <a:srgbClr val="FF0000"/>
                    </a:solidFill>
                    <a:latin typeface="Times New Roman" pitchFamily="18" charset="0"/>
                  </a:rPr>
                  <a:t>f</a:t>
                </a:r>
                <a:r>
                  <a:rPr lang="pt-PT" altLang="pt-PT" sz="2000" baseline="-25000" dirty="0" smtClean="0">
                    <a:solidFill>
                      <a:srgbClr val="FF0000"/>
                    </a:solidFill>
                    <a:latin typeface="Times New Roman" pitchFamily="18" charset="0"/>
                  </a:rPr>
                  <a:t>123</a:t>
                </a:r>
                <a:r>
                  <a:rPr lang="pt-PT" altLang="pt-PT" sz="2000" dirty="0" smtClean="0">
                    <a:solidFill>
                      <a:srgbClr val="000099"/>
                    </a:solidFill>
                    <a:latin typeface="Times New Roman" pitchFamily="18" charset="0"/>
                  </a:rPr>
                  <a:t> is </a:t>
                </a:r>
                <a14:m>
                  <m:oMath xmlns:m="http://schemas.openxmlformats.org/officeDocument/2006/math">
                    <m:r>
                      <a:rPr lang="pt-PT" altLang="pt-PT" sz="2000" b="1" i="1" smtClean="0">
                        <a:solidFill>
                          <a:srgbClr val="000099"/>
                        </a:solidFill>
                        <a:latin typeface="Cambria Math"/>
                      </a:rPr>
                      <m:t>(</m:t>
                    </m:r>
                    <m:f>
                      <m:fPr>
                        <m:type m:val="lin"/>
                        <m:ctrlPr>
                          <a:rPr lang="pt-PT" altLang="pt-PT" sz="2000" b="1" i="1" smtClean="0">
                            <a:solidFill>
                              <a:srgbClr val="000099"/>
                            </a:solidFill>
                            <a:latin typeface="Cambria Math"/>
                          </a:rPr>
                        </m:ctrlPr>
                      </m:fPr>
                      <m:num>
                        <m:r>
                          <a:rPr lang="pt-PT" altLang="pt-PT" sz="2000" b="1" i="1" smtClean="0">
                            <a:solidFill>
                              <a:srgbClr val="000099"/>
                            </a:solidFill>
                            <a:latin typeface="Cambria Math"/>
                          </a:rPr>
                          <m:t>𝟏</m:t>
                        </m:r>
                      </m:num>
                      <m:den>
                        <m:rad>
                          <m:radPr>
                            <m:degHide m:val="on"/>
                            <m:ctrlPr>
                              <a:rPr lang="pt-PT" altLang="pt-PT" sz="2000" b="1" i="1" smtClean="0">
                                <a:solidFill>
                                  <a:srgbClr val="000099"/>
                                </a:solidFill>
                                <a:latin typeface="Cambria Math"/>
                              </a:rPr>
                            </m:ctrlPr>
                          </m:radPr>
                          <m:deg/>
                          <m:e>
                            <m:r>
                              <a:rPr lang="pt-PT" altLang="pt-PT" sz="2000" b="1" i="1" smtClean="0">
                                <a:solidFill>
                                  <a:srgbClr val="000099"/>
                                </a:solidFill>
                                <a:latin typeface="Cambria Math"/>
                              </a:rPr>
                              <m:t>𝟑</m:t>
                            </m:r>
                          </m:e>
                        </m:rad>
                        <m:sSup>
                          <m:sSupPr>
                            <m:ctrlPr>
                              <a:rPr lang="pt-PT" altLang="pt-PT" sz="2000" b="1" i="1" smtClean="0">
                                <a:solidFill>
                                  <a:srgbClr val="000099"/>
                                </a:solidFill>
                                <a:latin typeface="Cambria Math"/>
                              </a:rPr>
                            </m:ctrlPr>
                          </m:sSupPr>
                          <m:e>
                            <m:r>
                              <a:rPr lang="pt-PT" altLang="pt-PT" sz="2000" b="1" i="1" smtClean="0">
                                <a:solidFill>
                                  <a:srgbClr val="000099"/>
                                </a:solidFill>
                                <a:latin typeface="Cambria Math"/>
                              </a:rPr>
                              <m:t>)</m:t>
                            </m:r>
                          </m:e>
                          <m:sup>
                            <m:r>
                              <a:rPr lang="pt-PT" altLang="pt-PT" sz="2000" b="1" i="1" smtClean="0">
                                <a:solidFill>
                                  <a:srgbClr val="000099"/>
                                </a:solidFill>
                                <a:latin typeface="Cambria Math"/>
                              </a:rPr>
                              <m:t>𝟑</m:t>
                            </m:r>
                          </m:sup>
                        </m:sSup>
                      </m:den>
                    </m:f>
                  </m:oMath>
                </a14:m>
                <a:r>
                  <a:rPr lang="pt-PT" altLang="pt-PT" sz="2000" b="1" dirty="0" smtClean="0">
                    <a:solidFill>
                      <a:srgbClr val="000099"/>
                    </a:solidFill>
                    <a:latin typeface="Times New Roman" pitchFamily="18" charset="0"/>
                  </a:rPr>
                  <a:t>, </a:t>
                </a:r>
                <a:r>
                  <a:rPr lang="pt-PT" altLang="pt-PT" sz="2000" b="1" dirty="0" smtClean="0">
                    <a:solidFill>
                      <a:srgbClr val="FF0000"/>
                    </a:solidFill>
                    <a:latin typeface="Times New Roman" pitchFamily="18" charset="0"/>
                  </a:rPr>
                  <a:t>red points </a:t>
                </a:r>
                <a:r>
                  <a:rPr lang="pt-PT" altLang="pt-PT" sz="2000" b="1" dirty="0" smtClean="0">
                    <a:solidFill>
                      <a:srgbClr val="000099"/>
                    </a:solidFill>
                    <a:latin typeface="Times New Roman" pitchFamily="18" charset="0"/>
                  </a:rPr>
                  <a:t>correspond to all neutral scalars having masses below 200 GeV. </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None/>
                </a:pPr>
                <a:r>
                  <a:rPr lang="pt-PT" altLang="pt-PT" sz="2000" dirty="0" smtClean="0">
                    <a:solidFill>
                      <a:srgbClr val="333399"/>
                    </a:solidFill>
                    <a:latin typeface="Times New Roman" pitchFamily="18" charset="0"/>
                  </a:rPr>
                  <a:t>For comparison, in the C2HDM, due to the alignment limit, smaller maximum values of </a:t>
                </a:r>
                <a:r>
                  <a:rPr lang="pt-PT" altLang="pt-PT" sz="2000" dirty="0">
                    <a:solidFill>
                      <a:srgbClr val="FF0000"/>
                    </a:solidFill>
                    <a:latin typeface="Times New Roman" pitchFamily="18" charset="0"/>
                  </a:rPr>
                  <a:t>f</a:t>
                </a:r>
                <a:r>
                  <a:rPr lang="pt-PT" altLang="pt-PT" sz="2000" baseline="-25000" dirty="0">
                    <a:solidFill>
                      <a:srgbClr val="FF0000"/>
                    </a:solidFill>
                    <a:latin typeface="Times New Roman" pitchFamily="18" charset="0"/>
                  </a:rPr>
                  <a:t>123</a:t>
                </a:r>
                <a:r>
                  <a:rPr lang="pt-PT" altLang="pt-PT" sz="2000" dirty="0">
                    <a:solidFill>
                      <a:srgbClr val="000099"/>
                    </a:solidFill>
                    <a:latin typeface="Times New Roman" pitchFamily="18" charset="0"/>
                  </a:rPr>
                  <a:t> </a:t>
                </a:r>
                <a:r>
                  <a:rPr lang="pt-PT" altLang="pt-PT" sz="2000" dirty="0" smtClean="0">
                    <a:solidFill>
                      <a:srgbClr val="000099"/>
                    </a:solidFill>
                    <a:latin typeface="Times New Roman" pitchFamily="18" charset="0"/>
                  </a:rPr>
                  <a:t>would be expected. </a:t>
                </a: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mc:Choice>
        <mc:Fallback xmlns="">
          <p:sp>
            <p:nvSpPr>
              <p:cNvPr id="5" name="TextBox 17"/>
              <p:cNvSpPr txBox="1">
                <a:spLocks noRot="1" noChangeAspect="1" noMove="1" noResize="1" noEditPoints="1" noAdjustHandles="1" noChangeArrowheads="1" noChangeShapeType="1" noTextEdit="1"/>
              </p:cNvSpPr>
              <p:nvPr/>
            </p:nvSpPr>
            <p:spPr bwMode="auto">
              <a:xfrm>
                <a:off x="86053" y="180628"/>
                <a:ext cx="9094459" cy="6892400"/>
              </a:xfrm>
              <a:prstGeom prst="rect">
                <a:avLst/>
              </a:prstGeom>
              <a:blipFill rotWithShape="1">
                <a:blip r:embed="rId2"/>
                <a:stretch>
                  <a:fillRect l="-670" t="-4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8" y="1484784"/>
            <a:ext cx="8633334"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648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1" y="166514"/>
            <a:ext cx="9094459"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CP VIOLATION – EXPLICIT OR SPONTANEOUS?</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Non-zero values for f</a:t>
            </a:r>
            <a:r>
              <a:rPr lang="pt-PT" altLang="pt-PT" sz="2000" baseline="-25000" dirty="0" smtClean="0">
                <a:solidFill>
                  <a:srgbClr val="000099"/>
                </a:solidFill>
                <a:latin typeface="Times New Roman" pitchFamily="18" charset="0"/>
              </a:rPr>
              <a:t>4</a:t>
            </a:r>
            <a:r>
              <a:rPr lang="pt-PT" altLang="pt-PT" sz="2000" dirty="0" smtClean="0">
                <a:solidFill>
                  <a:srgbClr val="000099"/>
                </a:solidFill>
                <a:latin typeface="Times New Roman" pitchFamily="18" charset="0"/>
              </a:rPr>
              <a:t> implies, without a doubt, that CP violation occurs. But what type?</a:t>
            </a:r>
          </a:p>
          <a:p>
            <a:pPr eaLnBrk="1" hangingPunct="1">
              <a:spcBef>
                <a:spcPct val="0"/>
              </a:spcBef>
              <a:buFontTx/>
              <a:buNone/>
            </a:pPr>
            <a:endParaRPr lang="pt-PT" altLang="pt-PT" sz="2000" dirty="0">
              <a:solidFill>
                <a:srgbClr val="000099"/>
              </a:solidFill>
              <a:latin typeface="Times New Roman" pitchFamily="18" charset="0"/>
            </a:endParaRPr>
          </a:p>
          <a:p>
            <a:pPr marL="342900" indent="-342900" eaLnBrk="1" hangingPunct="1">
              <a:spcBef>
                <a:spcPct val="0"/>
              </a:spcBef>
            </a:pPr>
            <a:r>
              <a:rPr lang="pt-PT" altLang="pt-PT" sz="2000" dirty="0" smtClean="0">
                <a:solidFill>
                  <a:srgbClr val="000099"/>
                </a:solidFill>
                <a:latin typeface="Times New Roman" pitchFamily="18" charset="0"/>
              </a:rPr>
              <a:t>The presence of a complex phase in the potential suggests  </a:t>
            </a:r>
            <a:r>
              <a:rPr lang="pt-PT" altLang="pt-PT" sz="2000" dirty="0" smtClean="0">
                <a:solidFill>
                  <a:srgbClr val="FF0000"/>
                </a:solidFill>
                <a:latin typeface="Times New Roman" pitchFamily="18" charset="0"/>
              </a:rPr>
              <a:t>EXPLICIT CP BREAKING</a:t>
            </a:r>
            <a:r>
              <a:rPr lang="pt-PT" altLang="pt-PT" sz="2000" dirty="0" smtClean="0">
                <a:solidFill>
                  <a:srgbClr val="000099"/>
                </a:solidFill>
                <a:latin typeface="Times New Roman" pitchFamily="18" charset="0"/>
              </a:rPr>
              <a:t>, but that is </a:t>
            </a:r>
            <a:r>
              <a:rPr lang="pt-PT" altLang="pt-PT" sz="2000" i="1" dirty="0" smtClean="0">
                <a:solidFill>
                  <a:srgbClr val="000099"/>
                </a:solidFill>
                <a:latin typeface="Times New Roman" pitchFamily="18" charset="0"/>
              </a:rPr>
              <a:t>not</a:t>
            </a:r>
            <a:r>
              <a:rPr lang="pt-PT" altLang="pt-PT" sz="2000" dirty="0" smtClean="0">
                <a:solidFill>
                  <a:srgbClr val="000099"/>
                </a:solidFill>
                <a:latin typeface="Times New Roman" pitchFamily="18" charset="0"/>
              </a:rPr>
              <a:t> mandatory. The potential violates the following CP symmetry,</a:t>
            </a:r>
          </a:p>
          <a:p>
            <a:pPr marL="342900" indent="-342900" eaLnBrk="1" hangingPunct="1">
              <a:spcBef>
                <a:spcPct val="0"/>
              </a:spcBef>
            </a:pPr>
            <a:endParaRPr lang="pt-PT" altLang="pt-PT" sz="2000" dirty="0">
              <a:solidFill>
                <a:srgbClr val="000099"/>
              </a:solidFill>
              <a:latin typeface="Times New Roman" pitchFamily="18" charset="0"/>
            </a:endParaRPr>
          </a:p>
          <a:p>
            <a:pPr marL="342900" indent="-342900" eaLnBrk="1" hangingPunct="1">
              <a:spcBef>
                <a:spcPct val="0"/>
              </a:spcBef>
            </a:pPr>
            <a:endParaRPr lang="pt-PT" altLang="pt-PT" sz="2000" dirty="0" smtClean="0">
              <a:solidFill>
                <a:srgbClr val="000099"/>
              </a:solidFill>
              <a:latin typeface="Times New Roman" pitchFamily="18" charset="0"/>
            </a:endParaRPr>
          </a:p>
          <a:p>
            <a:pPr eaLnBrk="1" hangingPunct="1">
              <a:spcBef>
                <a:spcPct val="0"/>
              </a:spcBef>
              <a:buNone/>
            </a:pPr>
            <a:r>
              <a:rPr lang="pt-PT" altLang="pt-PT" sz="2000" dirty="0">
                <a:solidFill>
                  <a:srgbClr val="FF0000"/>
                </a:solidFill>
                <a:latin typeface="Times New Roman" pitchFamily="18" charset="0"/>
              </a:rPr>
              <a:t> </a:t>
            </a:r>
            <a:r>
              <a:rPr lang="pt-PT" altLang="pt-PT" sz="2000" dirty="0" smtClean="0">
                <a:solidFill>
                  <a:srgbClr val="FF0000"/>
                </a:solidFill>
                <a:latin typeface="Times New Roman" pitchFamily="18" charset="0"/>
              </a:rPr>
              <a:t>     (notice that the singlet does not transform)</a:t>
            </a:r>
          </a:p>
          <a:p>
            <a:pPr marL="342900" indent="-342900" eaLnBrk="1" hangingPunct="1">
              <a:spcBef>
                <a:spcPct val="0"/>
              </a:spcBef>
            </a:pPr>
            <a:endParaRPr lang="pt-PT" altLang="pt-PT" sz="2000" dirty="0">
              <a:solidFill>
                <a:srgbClr val="000099"/>
              </a:solidFill>
              <a:latin typeface="Times New Roman" pitchFamily="18" charset="0"/>
            </a:endParaRPr>
          </a:p>
          <a:p>
            <a:pPr marL="342900" indent="-342900" eaLnBrk="1" hangingPunct="1">
              <a:spcBef>
                <a:spcPct val="0"/>
              </a:spcBef>
            </a:pPr>
            <a:r>
              <a:rPr lang="pt-PT" altLang="pt-PT" sz="2000" dirty="0" smtClean="0">
                <a:solidFill>
                  <a:srgbClr val="000099"/>
                </a:solidFill>
                <a:latin typeface="Times New Roman" pitchFamily="18" charset="0"/>
              </a:rPr>
              <a:t>However, conceivably another CP symmetry could occur for which the potential is invariant...</a:t>
            </a:r>
            <a:endParaRPr lang="pt-PT" altLang="pt-PT" sz="2000" dirty="0">
              <a:solidFill>
                <a:srgbClr val="000099"/>
              </a:solidFill>
              <a:latin typeface="Times New Roman" pitchFamily="18" charset="0"/>
            </a:endParaRPr>
          </a:p>
          <a:p>
            <a:pPr marL="342900" indent="-342900" eaLnBrk="1" hangingPunct="1">
              <a:spcBef>
                <a:spcPct val="0"/>
              </a:spcBef>
            </a:pPr>
            <a:endParaRPr lang="pt-PT" altLang="pt-PT" sz="2000" dirty="0" smtClean="0">
              <a:solidFill>
                <a:srgbClr val="000099"/>
              </a:solidFill>
              <a:latin typeface="Times New Roman" pitchFamily="18" charset="0"/>
            </a:endParaRPr>
          </a:p>
          <a:p>
            <a:pPr marL="342900" indent="-342900" eaLnBrk="1" hangingPunct="1">
              <a:spcBef>
                <a:spcPct val="0"/>
              </a:spcBef>
            </a:pPr>
            <a:r>
              <a:rPr lang="pt-PT" altLang="pt-PT" sz="2000" dirty="0" smtClean="0">
                <a:solidFill>
                  <a:srgbClr val="000099"/>
                </a:solidFill>
                <a:latin typeface="Times New Roman" pitchFamily="18" charset="0"/>
              </a:rPr>
              <a:t>Notice, though, that the vacuum of the model PRESERVES the above CP transformation, and still there is CP violation – thus the CP violation is </a:t>
            </a:r>
            <a:r>
              <a:rPr lang="pt-PT" altLang="pt-PT" sz="2000" dirty="0" smtClean="0">
                <a:solidFill>
                  <a:srgbClr val="00B050"/>
                </a:solidFill>
                <a:latin typeface="Times New Roman" pitchFamily="18" charset="0"/>
              </a:rPr>
              <a:t>NOT SPONTANEOUS</a:t>
            </a:r>
            <a:r>
              <a:rPr lang="pt-PT" altLang="pt-PT" sz="2000" dirty="0" smtClean="0">
                <a:solidFill>
                  <a:srgbClr val="000099"/>
                </a:solidFill>
                <a:latin typeface="Times New Roman" pitchFamily="18" charset="0"/>
              </a:rPr>
              <a:t>, but rather, as expected, </a:t>
            </a:r>
            <a:r>
              <a:rPr lang="pt-PT" altLang="pt-PT" sz="2000" dirty="0" smtClean="0">
                <a:solidFill>
                  <a:srgbClr val="FF0000"/>
                </a:solidFill>
                <a:latin typeface="Times New Roman" pitchFamily="18" charset="0"/>
              </a:rPr>
              <a:t>EXPLICIT</a:t>
            </a:r>
            <a:r>
              <a:rPr lang="pt-PT" altLang="pt-PT" sz="2000" dirty="0" smtClean="0">
                <a:solidFill>
                  <a:srgbClr val="000099"/>
                </a:solidFill>
                <a:latin typeface="Times New Roman" pitchFamily="18" charset="0"/>
              </a:rPr>
              <a:t>.</a:t>
            </a: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2996952"/>
            <a:ext cx="64198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145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17"/>
              <p:cNvSpPr txBox="1">
                <a:spLocks noChangeArrowheads="1"/>
              </p:cNvSpPr>
              <p:nvPr/>
            </p:nvSpPr>
            <p:spPr bwMode="auto">
              <a:xfrm>
                <a:off x="49541" y="166514"/>
                <a:ext cx="8914947" cy="102779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EXPERIMENTAL HINTS OF CP VIOLATION</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Experimentalists use the following Lagrangian triple vertex parametrization,</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where </a:t>
                </a:r>
                <a:r>
                  <a:rPr lang="pt-PT" altLang="pt-PT" sz="2000" dirty="0" smtClean="0">
                    <a:solidFill>
                      <a:srgbClr val="FF0000"/>
                    </a:solidFill>
                    <a:latin typeface="Times New Roman" pitchFamily="18" charset="0"/>
                  </a:rPr>
                  <a:t>f</a:t>
                </a:r>
                <a:r>
                  <a:rPr lang="pt-PT" altLang="pt-PT" sz="2000" baseline="-25000" dirty="0" smtClean="0">
                    <a:solidFill>
                      <a:srgbClr val="FF0000"/>
                    </a:solidFill>
                    <a:latin typeface="Times New Roman" pitchFamily="18" charset="0"/>
                  </a:rPr>
                  <a:t>4</a:t>
                </a:r>
                <a:r>
                  <a:rPr lang="pt-PT" altLang="pt-PT" sz="2000" dirty="0" smtClean="0">
                    <a:solidFill>
                      <a:srgbClr val="000099"/>
                    </a:solidFill>
                    <a:latin typeface="Times New Roman" pitchFamily="18" charset="0"/>
                  </a:rPr>
                  <a:t> again violates CP. But in this formulation the form factor is constant with the external momentum and real. Measurements of ZZ production cross section yield limits, of order </a:t>
                </a:r>
                <a:r>
                  <a:rPr lang="pt-PT" altLang="pt-PT" sz="2000" dirty="0" smtClean="0">
                    <a:solidFill>
                      <a:srgbClr val="FF0000"/>
                    </a:solidFill>
                    <a:latin typeface="Times New Roman" pitchFamily="18" charset="0"/>
                  </a:rPr>
                  <a:t>10</a:t>
                </a:r>
                <a:r>
                  <a:rPr lang="pt-PT" altLang="pt-PT" sz="2000" baseline="30000" dirty="0" smtClean="0">
                    <a:solidFill>
                      <a:srgbClr val="FF0000"/>
                    </a:solidFill>
                    <a:latin typeface="Times New Roman" pitchFamily="18" charset="0"/>
                  </a:rPr>
                  <a:t>-4</a:t>
                </a:r>
                <a:r>
                  <a:rPr lang="pt-PT" altLang="pt-PT" sz="2000" dirty="0" smtClean="0">
                    <a:solidFill>
                      <a:srgbClr val="000099"/>
                    </a:solidFill>
                    <a:latin typeface="Times New Roman" pitchFamily="18" charset="0"/>
                  </a:rPr>
                  <a:t>, on </a:t>
                </a:r>
                <a:r>
                  <a:rPr lang="pt-PT" altLang="pt-PT" sz="2000" dirty="0">
                    <a:solidFill>
                      <a:srgbClr val="FF0000"/>
                    </a:solidFill>
                    <a:latin typeface="Times New Roman" pitchFamily="18" charset="0"/>
                  </a:rPr>
                  <a:t>f</a:t>
                </a:r>
                <a:r>
                  <a:rPr lang="pt-PT" altLang="pt-PT" sz="2000" baseline="-25000" dirty="0">
                    <a:solidFill>
                      <a:srgbClr val="FF0000"/>
                    </a:solidFill>
                    <a:latin typeface="Times New Roman" pitchFamily="18" charset="0"/>
                  </a:rPr>
                  <a:t>4</a:t>
                </a:r>
                <a:r>
                  <a:rPr lang="pt-PT" altLang="pt-PT" sz="2000" dirty="0">
                    <a:solidFill>
                      <a:srgbClr val="000099"/>
                    </a:solidFill>
                    <a:latin typeface="Times New Roman" pitchFamily="18" charset="0"/>
                  </a:rPr>
                  <a:t> </a:t>
                </a:r>
                <a:r>
                  <a:rPr lang="pt-PT" altLang="pt-PT" sz="2000" dirty="0" smtClean="0">
                    <a:solidFill>
                      <a:srgbClr val="000099"/>
                    </a:solidFill>
                    <a:latin typeface="Times New Roman" pitchFamily="18" charset="0"/>
                  </a:rPr>
                  <a:t>. But the comparison isn’t straightforward...</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Asymmetries can be constructed, such as, for                  with unpolarized beams,</a:t>
                </a: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Maximum value allowed for </a:t>
                </a:r>
                <a:r>
                  <a:rPr lang="pt-PT" altLang="pt-PT" sz="2000" dirty="0" smtClean="0">
                    <a:solidFill>
                      <a:srgbClr val="FF0000"/>
                    </a:solidFill>
                    <a:latin typeface="Times New Roman" pitchFamily="18" charset="0"/>
                  </a:rPr>
                  <a:t>f</a:t>
                </a:r>
                <a:r>
                  <a:rPr lang="pt-PT" altLang="pt-PT" sz="2000" baseline="-25000" dirty="0" smtClean="0">
                    <a:solidFill>
                      <a:srgbClr val="FF0000"/>
                    </a:solidFill>
                    <a:latin typeface="Times New Roman" pitchFamily="18" charset="0"/>
                  </a:rPr>
                  <a:t>123</a:t>
                </a:r>
                <a:r>
                  <a:rPr lang="pt-PT" altLang="pt-PT" sz="2000" dirty="0" smtClean="0">
                    <a:solidFill>
                      <a:srgbClr val="000099"/>
                    </a:solidFill>
                    <a:latin typeface="Times New Roman" pitchFamily="18" charset="0"/>
                  </a:rPr>
                  <a:t> is </a:t>
                </a:r>
                <a14:m>
                  <m:oMath xmlns:m="http://schemas.openxmlformats.org/officeDocument/2006/math">
                    <m:r>
                      <a:rPr lang="pt-PT" altLang="pt-PT" sz="2000" b="1" i="1" smtClean="0">
                        <a:solidFill>
                          <a:srgbClr val="000099"/>
                        </a:solidFill>
                        <a:latin typeface="Cambria Math"/>
                      </a:rPr>
                      <m:t>(</m:t>
                    </m:r>
                    <m:f>
                      <m:fPr>
                        <m:type m:val="lin"/>
                        <m:ctrlPr>
                          <a:rPr lang="pt-PT" altLang="pt-PT" sz="2000" b="1" i="1" smtClean="0">
                            <a:solidFill>
                              <a:srgbClr val="000099"/>
                            </a:solidFill>
                            <a:latin typeface="Cambria Math"/>
                          </a:rPr>
                        </m:ctrlPr>
                      </m:fPr>
                      <m:num>
                        <m:r>
                          <a:rPr lang="pt-PT" altLang="pt-PT" sz="2000" b="1" i="1" smtClean="0">
                            <a:solidFill>
                              <a:srgbClr val="000099"/>
                            </a:solidFill>
                            <a:latin typeface="Cambria Math"/>
                          </a:rPr>
                          <m:t>𝟏</m:t>
                        </m:r>
                      </m:num>
                      <m:den>
                        <m:rad>
                          <m:radPr>
                            <m:degHide m:val="on"/>
                            <m:ctrlPr>
                              <a:rPr lang="pt-PT" altLang="pt-PT" sz="2000" b="1" i="1" smtClean="0">
                                <a:solidFill>
                                  <a:srgbClr val="000099"/>
                                </a:solidFill>
                                <a:latin typeface="Cambria Math"/>
                              </a:rPr>
                            </m:ctrlPr>
                          </m:radPr>
                          <m:deg/>
                          <m:e>
                            <m:r>
                              <a:rPr lang="pt-PT" altLang="pt-PT" sz="2000" b="1" i="1" smtClean="0">
                                <a:solidFill>
                                  <a:srgbClr val="000099"/>
                                </a:solidFill>
                                <a:latin typeface="Cambria Math"/>
                              </a:rPr>
                              <m:t>𝟑</m:t>
                            </m:r>
                          </m:e>
                        </m:rad>
                        <m:sSup>
                          <m:sSupPr>
                            <m:ctrlPr>
                              <a:rPr lang="pt-PT" altLang="pt-PT" sz="2000" b="1" i="1" smtClean="0">
                                <a:solidFill>
                                  <a:srgbClr val="000099"/>
                                </a:solidFill>
                                <a:latin typeface="Cambria Math"/>
                              </a:rPr>
                            </m:ctrlPr>
                          </m:sSupPr>
                          <m:e>
                            <m:r>
                              <a:rPr lang="pt-PT" altLang="pt-PT" sz="2000" b="1" i="1" smtClean="0">
                                <a:solidFill>
                                  <a:srgbClr val="000099"/>
                                </a:solidFill>
                                <a:latin typeface="Cambria Math"/>
                              </a:rPr>
                              <m:t>)</m:t>
                            </m:r>
                          </m:e>
                          <m:sup>
                            <m:r>
                              <a:rPr lang="pt-PT" altLang="pt-PT" sz="2000" b="1" i="1" smtClean="0">
                                <a:solidFill>
                                  <a:srgbClr val="000099"/>
                                </a:solidFill>
                                <a:latin typeface="Cambria Math"/>
                              </a:rPr>
                              <m:t>𝟑</m:t>
                            </m:r>
                          </m:sup>
                        </m:sSup>
                      </m:den>
                    </m:f>
                  </m:oMath>
                </a14:m>
                <a:r>
                  <a:rPr lang="pt-PT" altLang="pt-PT" sz="2000" b="1" dirty="0" smtClean="0">
                    <a:solidFill>
                      <a:srgbClr val="000099"/>
                    </a:solidFill>
                    <a:latin typeface="Times New Roman" pitchFamily="18" charset="0"/>
                  </a:rPr>
                  <a:t>, </a:t>
                </a:r>
                <a:r>
                  <a:rPr lang="pt-PT" altLang="pt-PT" sz="2000" b="1" dirty="0" smtClean="0">
                    <a:solidFill>
                      <a:srgbClr val="FF0000"/>
                    </a:solidFill>
                    <a:latin typeface="Times New Roman" pitchFamily="18" charset="0"/>
                  </a:rPr>
                  <a:t>red points </a:t>
                </a:r>
                <a:r>
                  <a:rPr lang="pt-PT" altLang="pt-PT" sz="2000" b="1" dirty="0" smtClean="0">
                    <a:solidFill>
                      <a:srgbClr val="000099"/>
                    </a:solidFill>
                    <a:latin typeface="Times New Roman" pitchFamily="18" charset="0"/>
                  </a:rPr>
                  <a:t>correspond to all neutral scalars having masses below 200 GeV. </a:t>
                </a:r>
              </a:p>
              <a:p>
                <a:pPr eaLnBrk="1" hangingPunct="1">
                  <a:spcBef>
                    <a:spcPct val="0"/>
                  </a:spcBef>
                  <a:buFontTx/>
                  <a:buNone/>
                </a:pPr>
                <a:endParaRPr lang="pt-PT" altLang="pt-PT" sz="2000" dirty="0">
                  <a:solidFill>
                    <a:srgbClr val="000099"/>
                  </a:solidFill>
                  <a:latin typeface="Times New Roman" pitchFamily="18" charset="0"/>
                </a:endParaRPr>
              </a:p>
              <a:p>
                <a:pPr marL="285750" indent="-285750" eaLnBrk="1" hangingPunct="1">
                  <a:spcBef>
                    <a:spcPct val="0"/>
                  </a:spcBef>
                </a:pPr>
                <a:endParaRPr lang="pt-PT" altLang="pt-PT" sz="2000" dirty="0">
                  <a:solidFill>
                    <a:srgbClr val="333399"/>
                  </a:solidFill>
                  <a:latin typeface="Times New Roman" pitchFamily="18" charset="0"/>
                </a:endParaRPr>
              </a:p>
              <a:p>
                <a:pPr eaLnBrk="1" hangingPunct="1">
                  <a:spcBef>
                    <a:spcPct val="0"/>
                  </a:spcBef>
                  <a:buFontTx/>
                  <a:buNone/>
                </a:pPr>
                <a:endParaRPr lang="pt-PT" altLang="pt-PT" sz="2000" dirty="0">
                  <a:solidFill>
                    <a:srgbClr val="333399"/>
                  </a:solidFill>
                  <a:latin typeface="Times New Roman" pitchFamily="18" charset="0"/>
                </a:endParaRPr>
              </a:p>
            </p:txBody>
          </p:sp>
        </mc:Choice>
        <mc:Fallback xmlns="">
          <p:sp>
            <p:nvSpPr>
              <p:cNvPr id="4" name="TextBox 17"/>
              <p:cNvSpPr txBox="1">
                <a:spLocks noRot="1" noChangeAspect="1" noMove="1" noResize="1" noEditPoints="1" noAdjustHandles="1" noChangeArrowheads="1" noChangeShapeType="1" noTextEdit="1"/>
              </p:cNvSpPr>
              <p:nvPr/>
            </p:nvSpPr>
            <p:spPr bwMode="auto">
              <a:xfrm>
                <a:off x="49541" y="166514"/>
                <a:ext cx="8914947" cy="10277942"/>
              </a:xfrm>
              <a:prstGeom prst="rect">
                <a:avLst/>
              </a:prstGeom>
              <a:blipFill rotWithShape="1">
                <a:blip r:embed="rId2"/>
                <a:stretch>
                  <a:fillRect l="-684" t="-297" r="-4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 y="1340768"/>
            <a:ext cx="917816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3" y="4437112"/>
            <a:ext cx="9165754" cy="80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665525"/>
            <a:ext cx="2448620" cy="42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3933056"/>
            <a:ext cx="102870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161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9541" y="166514"/>
            <a:ext cx="891494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EXPERIMENTAL HINTS OF CP VIOLATION</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Too small to measure...?</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Other asymmetries, involving other vertices and other form factors, are also possible, but the magnitudes obtained are similar.</a:t>
            </a:r>
            <a:endParaRPr lang="pt-PT" altLang="pt-PT" sz="2000" dirty="0">
              <a:solidFill>
                <a:srgbClr val="333399"/>
              </a:solidFill>
              <a:latin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393" y="620688"/>
            <a:ext cx="5495814" cy="416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843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1" y="166514"/>
            <a:ext cx="891494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pt-PT" altLang="pt-PT" sz="2000" dirty="0" smtClean="0">
                <a:solidFill>
                  <a:srgbClr val="FF0000"/>
                </a:solidFill>
                <a:latin typeface="Times New Roman" pitchFamily="18" charset="0"/>
              </a:rPr>
              <a:t>EXPERIMENTAL HINTS OF CP VIOLATION – THE ZW</a:t>
            </a:r>
            <a:r>
              <a:rPr lang="pt-PT" altLang="pt-PT" sz="2000" baseline="30000" dirty="0" smtClean="0">
                <a:solidFill>
                  <a:srgbClr val="FF0000"/>
                </a:solidFill>
                <a:latin typeface="Times New Roman" pitchFamily="18" charset="0"/>
              </a:rPr>
              <a:t>+</a:t>
            </a:r>
            <a:r>
              <a:rPr lang="pt-PT" altLang="pt-PT" sz="2000" dirty="0" smtClean="0">
                <a:solidFill>
                  <a:srgbClr val="FF0000"/>
                </a:solidFill>
                <a:latin typeface="Times New Roman" pitchFamily="18" charset="0"/>
              </a:rPr>
              <a:t>W</a:t>
            </a:r>
            <a:r>
              <a:rPr lang="pt-PT" altLang="pt-PT" sz="2000" baseline="30000" dirty="0" smtClean="0">
                <a:solidFill>
                  <a:srgbClr val="FF0000"/>
                </a:solidFill>
                <a:latin typeface="Times New Roman" pitchFamily="18" charset="0"/>
              </a:rPr>
              <a:t>-</a:t>
            </a:r>
            <a:r>
              <a:rPr lang="pt-PT" altLang="pt-PT" sz="2000" dirty="0" smtClean="0">
                <a:solidFill>
                  <a:srgbClr val="FF0000"/>
                </a:solidFill>
                <a:latin typeface="Times New Roman" pitchFamily="18" charset="0"/>
              </a:rPr>
              <a:t> VERTEX</a:t>
            </a:r>
            <a:endParaRPr lang="pt-PT" altLang="pt-PT" sz="2000" dirty="0">
              <a:solidFill>
                <a:srgbClr val="FF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marL="342900" indent="-342900" eaLnBrk="1" hangingPunct="1">
              <a:spcBef>
                <a:spcPct val="0"/>
              </a:spcBef>
            </a:pPr>
            <a:r>
              <a:rPr lang="pt-PT" altLang="pt-PT" sz="2000" dirty="0" smtClean="0">
                <a:solidFill>
                  <a:srgbClr val="000099"/>
                </a:solidFill>
                <a:latin typeface="Times New Roman" pitchFamily="18" charset="0"/>
              </a:rPr>
              <a:t>Discrete symmetry eliminates all but one diagram contributing to the CPV form factor in the ZWW vertex. </a:t>
            </a:r>
          </a:p>
          <a:p>
            <a:pPr marL="342900" indent="-342900" eaLnBrk="1" hangingPunct="1">
              <a:spcBef>
                <a:spcPct val="0"/>
              </a:spcBef>
            </a:pPr>
            <a:endParaRPr lang="pt-PT" altLang="pt-PT" sz="2000" dirty="0">
              <a:solidFill>
                <a:srgbClr val="000099"/>
              </a:solidFill>
              <a:latin typeface="Times New Roman" pitchFamily="18" charset="0"/>
            </a:endParaRPr>
          </a:p>
          <a:p>
            <a:pPr marL="342900" indent="-342900" eaLnBrk="1" hangingPunct="1">
              <a:spcBef>
                <a:spcPct val="0"/>
              </a:spcBef>
            </a:pPr>
            <a:r>
              <a:rPr lang="pt-PT" altLang="pt-PT" sz="2000" dirty="0" smtClean="0">
                <a:solidFill>
                  <a:srgbClr val="000099"/>
                </a:solidFill>
                <a:latin typeface="Times New Roman" pitchFamily="18" charset="0"/>
              </a:rPr>
              <a:t>Simple expression: </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r>
              <a:rPr lang="pt-PT" altLang="pt-PT" sz="2000" dirty="0" smtClean="0">
                <a:solidFill>
                  <a:srgbClr val="000099"/>
                </a:solidFill>
                <a:latin typeface="Times New Roman" pitchFamily="18" charset="0"/>
              </a:rPr>
              <a:t>     Notice this form factor now involves the charged mass as well.      </a:t>
            </a:r>
          </a:p>
          <a:p>
            <a:pPr eaLnBrk="1" hangingPunct="1">
              <a:spcBef>
                <a:spcPct val="0"/>
              </a:spcBef>
              <a:buFontTx/>
              <a:buNone/>
            </a:pPr>
            <a:endParaRPr lang="pt-PT" altLang="pt-PT" sz="2000" dirty="0" smtClean="0">
              <a:solidFill>
                <a:srgbClr val="000099"/>
              </a:solidFill>
              <a:latin typeface="Times New Roman" pitchFamily="18" charset="0"/>
            </a:endParaRPr>
          </a:p>
          <a:p>
            <a:pPr marL="342900" indent="-342900" eaLnBrk="1" hangingPunct="1">
              <a:spcBef>
                <a:spcPct val="0"/>
              </a:spcBef>
            </a:pPr>
            <a:r>
              <a:rPr lang="pt-PT" altLang="pt-PT" sz="2000" dirty="0" smtClean="0">
                <a:solidFill>
                  <a:srgbClr val="000099"/>
                </a:solidFill>
                <a:latin typeface="Times New Roman" pitchFamily="18" charset="0"/>
              </a:rPr>
              <a:t>Can yield larger values of the CPV form factor than the corresponding ZZZ quantity, by a factor of ten. But still seems to be too small an effect to yet measure...</a:t>
            </a:r>
          </a:p>
          <a:p>
            <a:pPr eaLnBrk="1" hangingPunct="1">
              <a:spcBef>
                <a:spcPct val="0"/>
              </a:spcBef>
              <a:buFontTx/>
              <a:buNone/>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628800"/>
            <a:ext cx="55340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822" y="3888432"/>
            <a:ext cx="3890383"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769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a:spLocks noChangeArrowheads="1"/>
          </p:cNvSpPr>
          <p:nvPr/>
        </p:nvSpPr>
        <p:spPr bwMode="auto">
          <a:xfrm>
            <a:off x="49541" y="166514"/>
            <a:ext cx="8914947"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0" algn="ctr" eaLnBrk="1" hangingPunct="1">
              <a:spcBef>
                <a:spcPct val="0"/>
              </a:spcBef>
              <a:buNone/>
            </a:pPr>
            <a:r>
              <a:rPr lang="pt-PT" altLang="pt-PT" dirty="0">
                <a:solidFill>
                  <a:srgbClr val="FF0000"/>
                </a:solidFill>
                <a:latin typeface="Times New Roman" pitchFamily="18" charset="0"/>
              </a:rPr>
              <a:t>CONCLUSIONS (</a:t>
            </a:r>
            <a:r>
              <a:rPr lang="pt-PT" altLang="pt-PT" dirty="0" smtClean="0">
                <a:solidFill>
                  <a:srgbClr val="FF0000"/>
                </a:solidFill>
                <a:latin typeface="Times New Roman" pitchFamily="18" charset="0"/>
              </a:rPr>
              <a:t>II)</a:t>
            </a:r>
            <a:endParaRPr lang="pt-PT" altLang="pt-PT" sz="1800" dirty="0">
              <a:solidFill>
                <a:srgbClr val="000000"/>
              </a:solidFill>
              <a:latin typeface="Times New Roman" pitchFamily="18" charset="0"/>
            </a:endParaRPr>
          </a:p>
          <a:p>
            <a:pPr eaLnBrk="1" hangingPunct="1">
              <a:spcBef>
                <a:spcPct val="0"/>
              </a:spcBef>
              <a:buFontTx/>
              <a:buNone/>
            </a:pPr>
            <a:endParaRPr lang="pt-PT" altLang="pt-PT" sz="2000" dirty="0" smtClean="0">
              <a:solidFill>
                <a:srgbClr val="333399"/>
              </a:solidFill>
              <a:latin typeface="Times New Roman" pitchFamily="18" charset="0"/>
            </a:endParaRPr>
          </a:p>
          <a:p>
            <a:pPr marL="342900" indent="-342900" eaLnBrk="1" hangingPunct="1">
              <a:spcBef>
                <a:spcPct val="0"/>
              </a:spcBef>
            </a:pPr>
            <a:r>
              <a:rPr lang="pt-PT" altLang="pt-PT" sz="2000" dirty="0" smtClean="0">
                <a:solidFill>
                  <a:srgbClr val="003300"/>
                </a:solidFill>
                <a:latin typeface="Times New Roman" pitchFamily="18" charset="0"/>
              </a:rPr>
              <a:t>A 2HDM complemented with a real singlet and a discrete symmetry yields a model with explicit CPV in the scalar sector and dark matter.</a:t>
            </a:r>
          </a:p>
          <a:p>
            <a:pPr marL="342900" indent="-342900" eaLnBrk="1" hangingPunct="1">
              <a:spcBef>
                <a:spcPct val="0"/>
              </a:spcBef>
            </a:pPr>
            <a:endParaRPr lang="pt-PT" altLang="pt-PT" sz="2000" dirty="0" smtClean="0">
              <a:solidFill>
                <a:srgbClr val="000099"/>
              </a:solidFill>
              <a:latin typeface="Times New Roman" pitchFamily="18" charset="0"/>
            </a:endParaRPr>
          </a:p>
          <a:p>
            <a:pPr marL="342900" indent="-342900" eaLnBrk="1" hangingPunct="1">
              <a:spcBef>
                <a:spcPct val="0"/>
              </a:spcBef>
            </a:pPr>
            <a:r>
              <a:rPr lang="pt-PT" altLang="pt-PT" sz="2000" dirty="0" smtClean="0">
                <a:solidFill>
                  <a:srgbClr val="006600"/>
                </a:solidFill>
                <a:latin typeface="Times New Roman" pitchFamily="18" charset="0"/>
              </a:rPr>
              <a:t>Current dark matter bounds are easily satisfied by the model, without the need for any fine tuning.</a:t>
            </a:r>
          </a:p>
          <a:p>
            <a:pPr marL="342900" indent="-342900" eaLnBrk="1" hangingPunct="1">
              <a:spcBef>
                <a:spcPct val="0"/>
              </a:spcBef>
            </a:pPr>
            <a:endParaRPr lang="pt-PT" altLang="pt-PT" sz="2000" dirty="0">
              <a:solidFill>
                <a:srgbClr val="000099"/>
              </a:solidFill>
              <a:latin typeface="Times New Roman" pitchFamily="18" charset="0"/>
            </a:endParaRPr>
          </a:p>
          <a:p>
            <a:pPr marL="342900" indent="-342900" eaLnBrk="1" hangingPunct="1">
              <a:spcBef>
                <a:spcPct val="0"/>
              </a:spcBef>
            </a:pPr>
            <a:r>
              <a:rPr lang="pt-PT" altLang="pt-PT" sz="2000" dirty="0" smtClean="0">
                <a:solidFill>
                  <a:srgbClr val="000099"/>
                </a:solidFill>
                <a:latin typeface="Times New Roman" pitchFamily="18" charset="0"/>
              </a:rPr>
              <a:t>CPV occurs exclusively in the “dark” sector – the LHC-observed scalar would behave (up to small loop effects) as a true scalar.</a:t>
            </a:r>
          </a:p>
          <a:p>
            <a:pPr marL="342900" indent="-342900" eaLnBrk="1" hangingPunct="1">
              <a:spcBef>
                <a:spcPct val="0"/>
              </a:spcBef>
            </a:pPr>
            <a:endParaRPr lang="pt-PT" altLang="pt-PT" sz="2000" dirty="0">
              <a:solidFill>
                <a:srgbClr val="000099"/>
              </a:solidFill>
              <a:latin typeface="Times New Roman" pitchFamily="18" charset="0"/>
            </a:endParaRPr>
          </a:p>
          <a:p>
            <a:pPr marL="342900" indent="-342900" eaLnBrk="1" hangingPunct="1">
              <a:spcBef>
                <a:spcPct val="0"/>
              </a:spcBef>
            </a:pPr>
            <a:r>
              <a:rPr lang="pt-PT" altLang="pt-PT" sz="2000" dirty="0" smtClean="0">
                <a:latin typeface="Times New Roman" pitchFamily="18" charset="0"/>
              </a:rPr>
              <a:t>CPV manifests itself in the observable sector in anomalous triple gauge couplings, in the ZZZ or ZWW vertices, among others.</a:t>
            </a:r>
          </a:p>
          <a:p>
            <a:pPr marL="342900" indent="-342900" eaLnBrk="1" hangingPunct="1">
              <a:spcBef>
                <a:spcPct val="0"/>
              </a:spcBef>
            </a:pPr>
            <a:endParaRPr lang="pt-PT" altLang="pt-PT" sz="2000" dirty="0">
              <a:solidFill>
                <a:srgbClr val="000099"/>
              </a:solidFill>
              <a:latin typeface="Times New Roman" pitchFamily="18" charset="0"/>
            </a:endParaRPr>
          </a:p>
          <a:p>
            <a:pPr marL="342900" indent="-342900" eaLnBrk="1" hangingPunct="1">
              <a:spcBef>
                <a:spcPct val="0"/>
              </a:spcBef>
            </a:pPr>
            <a:r>
              <a:rPr lang="pt-PT" altLang="pt-PT" sz="2000" dirty="0" smtClean="0">
                <a:solidFill>
                  <a:srgbClr val="006600"/>
                </a:solidFill>
                <a:latin typeface="Times New Roman" pitchFamily="18" charset="0"/>
              </a:rPr>
              <a:t>Current experimental bounds on the CPV form factors are orders of magnitude above the values predicted for our model, but the comparison between theory and what the experimentalists set bounds on does not seem trivial...</a:t>
            </a:r>
          </a:p>
          <a:p>
            <a:pPr eaLnBrk="1" hangingPunct="1">
              <a:spcBef>
                <a:spcPct val="0"/>
              </a:spcBef>
              <a:buNone/>
            </a:pPr>
            <a:endParaRPr lang="pt-PT" altLang="pt-PT" sz="2000" dirty="0" smtClean="0">
              <a:solidFill>
                <a:srgbClr val="000099"/>
              </a:solidFill>
              <a:latin typeface="Times New Roman" pitchFamily="18" charset="0"/>
            </a:endParaRPr>
          </a:p>
          <a:p>
            <a:pPr marL="342900" indent="-342900" eaLnBrk="1" hangingPunct="1">
              <a:spcBef>
                <a:spcPct val="0"/>
              </a:spcBef>
            </a:pPr>
            <a:endParaRPr lang="pt-PT" altLang="pt-PT" sz="2000" dirty="0">
              <a:solidFill>
                <a:srgbClr val="000099"/>
              </a:solidFill>
              <a:latin typeface="Times New Roman" pitchFamily="18" charset="0"/>
            </a:endParaRPr>
          </a:p>
          <a:p>
            <a:pPr marL="342900" indent="-342900" eaLnBrk="1" hangingPunct="1">
              <a:spcBef>
                <a:spcPct val="0"/>
              </a:spcBef>
            </a:pPr>
            <a:endParaRPr lang="pt-PT" altLang="pt-PT" sz="2000" dirty="0">
              <a:solidFill>
                <a:srgbClr val="000099"/>
              </a:solidFill>
              <a:latin typeface="Times New Roman" pitchFamily="18" charset="0"/>
            </a:endParaRPr>
          </a:p>
          <a:p>
            <a:pPr eaLnBrk="1" hangingPunct="1">
              <a:spcBef>
                <a:spcPct val="0"/>
              </a:spcBef>
              <a:buFontTx/>
              <a:buNone/>
            </a:pPr>
            <a:endParaRPr lang="pt-PT" altLang="pt-PT" sz="2000" dirty="0" smtClean="0">
              <a:solidFill>
                <a:srgbClr val="000099"/>
              </a:solidFill>
              <a:latin typeface="Times New Roman" pitchFamily="18" charset="0"/>
            </a:endParaRPr>
          </a:p>
          <a:p>
            <a:pPr eaLnBrk="1" hangingPunct="1">
              <a:spcBef>
                <a:spcPct val="0"/>
              </a:spcBef>
              <a:buFontTx/>
              <a:buNone/>
            </a:pPr>
            <a:endParaRPr lang="pt-PT" altLang="pt-PT" sz="2000" dirty="0">
              <a:solidFill>
                <a:srgbClr val="000099"/>
              </a:solidFill>
              <a:latin typeface="Times New Roman" pitchFamily="18" charset="0"/>
            </a:endParaRPr>
          </a:p>
        </p:txBody>
      </p:sp>
    </p:spTree>
    <p:extLst>
      <p:ext uri="{BB962C8B-B14F-4D97-AF65-F5344CB8AC3E}">
        <p14:creationId xmlns:p14="http://schemas.microsoft.com/office/powerpoint/2010/main" val="156182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250825" y="260350"/>
            <a:ext cx="8893175"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pt-PT" altLang="pt-PT" sz="2000" dirty="0">
                <a:solidFill>
                  <a:srgbClr val="000099"/>
                </a:solidFill>
                <a:latin typeface="Times New Roman" pitchFamily="18" charset="0"/>
              </a:rPr>
              <a:t>Model has very interesting phenomenology.</a:t>
            </a:r>
          </a:p>
          <a:p>
            <a:pPr eaLnBrk="1" hangingPunct="1">
              <a:spcBef>
                <a:spcPct val="0"/>
              </a:spcBef>
            </a:pPr>
            <a:endParaRPr lang="pt-PT" altLang="pt-PT" sz="2000" dirty="0">
              <a:solidFill>
                <a:srgbClr val="000099"/>
              </a:solidFill>
              <a:latin typeface="Times New Roman" pitchFamily="18" charset="0"/>
            </a:endParaRPr>
          </a:p>
          <a:p>
            <a:pPr eaLnBrk="1" hangingPunct="1">
              <a:spcBef>
                <a:spcPct val="0"/>
              </a:spcBef>
            </a:pPr>
            <a:r>
              <a:rPr lang="pt-PT" altLang="pt-PT" sz="2000" dirty="0">
                <a:solidFill>
                  <a:srgbClr val="000099"/>
                </a:solidFill>
                <a:latin typeface="Times New Roman" pitchFamily="18" charset="0"/>
              </a:rPr>
              <a:t>Presence of </a:t>
            </a:r>
            <a:r>
              <a:rPr lang="pt-PT" altLang="pt-PT" sz="2000" i="1" dirty="0">
                <a:solidFill>
                  <a:srgbClr val="006600"/>
                </a:solidFill>
                <a:latin typeface="Times New Roman" pitchFamily="18" charset="0"/>
              </a:rPr>
              <a:t>inert</a:t>
            </a:r>
            <a:r>
              <a:rPr lang="pt-PT" altLang="pt-PT" sz="2000" dirty="0">
                <a:solidFill>
                  <a:srgbClr val="000099"/>
                </a:solidFill>
                <a:latin typeface="Times New Roman" pitchFamily="18" charset="0"/>
              </a:rPr>
              <a:t> charged scalar could impact the </a:t>
            </a:r>
            <a:r>
              <a:rPr lang="pt-PT" altLang="pt-PT" sz="2000" dirty="0">
                <a:solidFill>
                  <a:srgbClr val="FF0000"/>
                </a:solidFill>
                <a:latin typeface="Times New Roman" pitchFamily="18" charset="0"/>
              </a:rPr>
              <a:t>diphoton width </a:t>
            </a:r>
            <a:r>
              <a:rPr lang="pt-PT" altLang="pt-PT" sz="2000" dirty="0">
                <a:solidFill>
                  <a:srgbClr val="000099"/>
                </a:solidFill>
                <a:latin typeface="Times New Roman" pitchFamily="18" charset="0"/>
              </a:rPr>
              <a:t>of the observed 125 GeV scalar.</a:t>
            </a:r>
          </a:p>
          <a:p>
            <a:pPr eaLnBrk="1" hangingPunct="1">
              <a:spcBef>
                <a:spcPct val="0"/>
              </a:spcBef>
            </a:pPr>
            <a:endParaRPr lang="pt-PT" altLang="pt-PT" sz="2000" dirty="0">
              <a:solidFill>
                <a:srgbClr val="000099"/>
              </a:solidFill>
              <a:latin typeface="Times New Roman" pitchFamily="18" charset="0"/>
            </a:endParaRPr>
          </a:p>
          <a:p>
            <a:pPr eaLnBrk="1" hangingPunct="1">
              <a:spcBef>
                <a:spcPct val="0"/>
              </a:spcBef>
            </a:pPr>
            <a:r>
              <a:rPr lang="pt-PT" altLang="pt-PT" sz="2000" dirty="0">
                <a:solidFill>
                  <a:srgbClr val="FF0000"/>
                </a:solidFill>
                <a:latin typeface="Times New Roman" pitchFamily="18" charset="0"/>
              </a:rPr>
              <a:t>Scalar dark sector can yield good matter candidates.</a:t>
            </a:r>
          </a:p>
          <a:p>
            <a:pPr eaLnBrk="1" hangingPunct="1">
              <a:spcBef>
                <a:spcPct val="0"/>
              </a:spcBef>
            </a:pPr>
            <a:endParaRPr lang="pt-PT" altLang="pt-PT" sz="2000" dirty="0">
              <a:solidFill>
                <a:srgbClr val="000099"/>
              </a:solidFill>
              <a:latin typeface="Times New Roman" pitchFamily="18" charset="0"/>
            </a:endParaRPr>
          </a:p>
          <a:p>
            <a:pPr eaLnBrk="1" hangingPunct="1">
              <a:spcBef>
                <a:spcPct val="0"/>
              </a:spcBef>
            </a:pPr>
            <a:r>
              <a:rPr lang="pt-PT" altLang="pt-PT" sz="2000" dirty="0">
                <a:solidFill>
                  <a:srgbClr val="000099"/>
                </a:solidFill>
                <a:latin typeface="Times New Roman" pitchFamily="18" charset="0"/>
              </a:rPr>
              <a:t>Current constraints from dark matter searches (Planck, Xenon1T, ...) can be reproduced by the model...</a:t>
            </a:r>
          </a:p>
          <a:p>
            <a:pPr eaLnBrk="1" hangingPunct="1">
              <a:spcBef>
                <a:spcPct val="0"/>
              </a:spcBef>
            </a:pPr>
            <a:endParaRPr lang="pt-PT" altLang="pt-PT" sz="2000" dirty="0">
              <a:solidFill>
                <a:srgbClr val="000099"/>
              </a:solidFill>
              <a:latin typeface="Times New Roman" pitchFamily="18" charset="0"/>
            </a:endParaRPr>
          </a:p>
          <a:p>
            <a:pPr eaLnBrk="1" hangingPunct="1">
              <a:spcBef>
                <a:spcPct val="0"/>
              </a:spcBef>
            </a:pPr>
            <a:r>
              <a:rPr lang="pt-PT" altLang="pt-PT" sz="2000" dirty="0">
                <a:solidFill>
                  <a:srgbClr val="000099"/>
                </a:solidFill>
                <a:latin typeface="Times New Roman" pitchFamily="18" charset="0"/>
              </a:rPr>
              <a:t>... But the </a:t>
            </a:r>
            <a:r>
              <a:rPr lang="pt-PT" altLang="pt-PT" sz="2000" dirty="0">
                <a:solidFill>
                  <a:srgbClr val="FF0000"/>
                </a:solidFill>
                <a:latin typeface="Times New Roman" pitchFamily="18" charset="0"/>
              </a:rPr>
              <a:t>available parameter space is quite constrained </a:t>
            </a:r>
            <a:r>
              <a:rPr lang="pt-PT" altLang="pt-PT" sz="2000" dirty="0">
                <a:solidFill>
                  <a:srgbClr val="000099"/>
                </a:solidFill>
                <a:latin typeface="Times New Roman" pitchFamily="18" charset="0"/>
              </a:rPr>
              <a:t>(not many parameters to “adjust” to comply with different observables) and even a little fine-tuned.</a:t>
            </a:r>
          </a:p>
          <a:p>
            <a:pPr eaLnBrk="1" hangingPunct="1">
              <a:spcBef>
                <a:spcPct val="0"/>
              </a:spcBef>
            </a:pPr>
            <a:endParaRPr lang="pt-PT" altLang="pt-PT" sz="2000" dirty="0">
              <a:solidFill>
                <a:srgbClr val="000099"/>
              </a:solidFill>
              <a:latin typeface="Times New Roman" pitchFamily="18" charset="0"/>
            </a:endParaRPr>
          </a:p>
          <a:p>
            <a:pPr eaLnBrk="1" hangingPunct="1">
              <a:spcBef>
                <a:spcPct val="0"/>
              </a:spcBef>
            </a:pPr>
            <a:r>
              <a:rPr lang="pt-PT" altLang="pt-PT" sz="2000" dirty="0">
                <a:solidFill>
                  <a:srgbClr val="00B050"/>
                </a:solidFill>
                <a:latin typeface="Times New Roman" pitchFamily="18" charset="0"/>
              </a:rPr>
              <a:t>Absolutely no possibility of CP violation in the scalar sector of the IDM, the Z</a:t>
            </a:r>
            <a:r>
              <a:rPr lang="pt-PT" altLang="pt-PT" sz="2000" baseline="-25000" dirty="0">
                <a:solidFill>
                  <a:srgbClr val="00B050"/>
                </a:solidFill>
                <a:latin typeface="Times New Roman" pitchFamily="18" charset="0"/>
              </a:rPr>
              <a:t>2</a:t>
            </a:r>
            <a:r>
              <a:rPr lang="pt-PT" altLang="pt-PT" sz="2000" dirty="0">
                <a:solidFill>
                  <a:srgbClr val="00B050"/>
                </a:solidFill>
                <a:latin typeface="Times New Roman" pitchFamily="18" charset="0"/>
              </a:rPr>
              <a:t> symmetry prevents it</a:t>
            </a:r>
            <a:r>
              <a:rPr lang="pt-PT" altLang="pt-PT" sz="2000" dirty="0">
                <a:solidFill>
                  <a:srgbClr val="000099"/>
                </a:solidFill>
                <a:latin typeface="Times New Roman" pitchFamily="18" charset="0"/>
              </a:rPr>
              <a:t>. </a:t>
            </a:r>
          </a:p>
          <a:p>
            <a:pPr eaLnBrk="1" hangingPunct="1">
              <a:spcBef>
                <a:spcPct val="0"/>
              </a:spcBef>
            </a:pPr>
            <a:endParaRPr lang="pt-PT" altLang="pt-PT" sz="2000" dirty="0">
              <a:solidFill>
                <a:srgbClr val="000099"/>
              </a:solidFill>
              <a:latin typeface="Times New Roman" pitchFamily="18" charset="0"/>
            </a:endParaRPr>
          </a:p>
          <a:p>
            <a:pPr eaLnBrk="1" hangingPunct="1">
              <a:spcBef>
                <a:spcPct val="0"/>
              </a:spcBef>
            </a:pPr>
            <a:r>
              <a:rPr lang="pt-PT" altLang="pt-PT" sz="2000" dirty="0">
                <a:solidFill>
                  <a:srgbClr val="000099"/>
                </a:solidFill>
                <a:latin typeface="Times New Roman" pitchFamily="18" charset="0"/>
              </a:rPr>
              <a:t>To get larger parameter spaces and more interesting phenomenologies (e.g. </a:t>
            </a:r>
            <a:r>
              <a:rPr lang="pt-PT" altLang="pt-PT" sz="2000" dirty="0" smtClean="0">
                <a:solidFill>
                  <a:srgbClr val="000099"/>
                </a:solidFill>
                <a:latin typeface="Times New Roman" pitchFamily="18" charset="0"/>
              </a:rPr>
              <a:t>CP violation </a:t>
            </a:r>
            <a:r>
              <a:rPr lang="pt-PT" altLang="pt-PT" sz="2000" i="1" dirty="0" smtClean="0">
                <a:solidFill>
                  <a:srgbClr val="FF0000"/>
                </a:solidFill>
                <a:latin typeface="Times New Roman" pitchFamily="18" charset="0"/>
              </a:rPr>
              <a:t>with</a:t>
            </a:r>
            <a:r>
              <a:rPr lang="pt-PT" altLang="pt-PT" sz="2000" i="1" dirty="0" smtClean="0">
                <a:solidFill>
                  <a:srgbClr val="000099"/>
                </a:solidFill>
                <a:latin typeface="Times New Roman" pitchFamily="18" charset="0"/>
              </a:rPr>
              <a:t> </a:t>
            </a:r>
            <a:r>
              <a:rPr lang="pt-PT" altLang="pt-PT" sz="2000" dirty="0" smtClean="0">
                <a:solidFill>
                  <a:srgbClr val="000099"/>
                </a:solidFill>
                <a:latin typeface="Times New Roman" pitchFamily="18" charset="0"/>
              </a:rPr>
              <a:t>Dark Matter as well) </a:t>
            </a:r>
            <a:r>
              <a:rPr lang="pt-PT" altLang="pt-PT" sz="2000" dirty="0">
                <a:solidFill>
                  <a:srgbClr val="000099"/>
                </a:solidFill>
                <a:latin typeface="Times New Roman" pitchFamily="18" charset="0"/>
              </a:rPr>
              <a:t>we need to go to higher field contents – the N2HDM, for instance.</a:t>
            </a:r>
            <a:endParaRPr lang="pt-PT" altLang="pt-PT" sz="2000" dirty="0">
              <a:solidFill>
                <a:srgbClr val="0066FF"/>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53975"/>
            <a:ext cx="8997950" cy="701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ixaDeTexto 3"/>
          <p:cNvSpPr txBox="1">
            <a:spLocks noChangeArrowheads="1"/>
          </p:cNvSpPr>
          <p:nvPr/>
        </p:nvSpPr>
        <p:spPr bwMode="auto">
          <a:xfrm>
            <a:off x="31750" y="-179388"/>
            <a:ext cx="9144000"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800">
                <a:solidFill>
                  <a:srgbClr val="FF0000"/>
                </a:solidFill>
              </a:rPr>
              <a:t>The Next-to-Two Higgs Doublet Model (N2HDM)</a:t>
            </a:r>
            <a:endParaRPr lang="pt-PT" altLang="pt-PT" sz="1400">
              <a:solidFill>
                <a:srgbClr val="000000"/>
              </a:solidFill>
            </a:endParaRPr>
          </a:p>
        </p:txBody>
      </p:sp>
      <p:sp>
        <p:nvSpPr>
          <p:cNvPr id="37891" name="TextBox 1"/>
          <p:cNvSpPr txBox="1">
            <a:spLocks noChangeArrowheads="1"/>
          </p:cNvSpPr>
          <p:nvPr/>
        </p:nvSpPr>
        <p:spPr bwMode="auto">
          <a:xfrm>
            <a:off x="0" y="908050"/>
            <a:ext cx="91424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The </a:t>
            </a:r>
            <a:r>
              <a:rPr lang="pt-PT" altLang="pt-PT" sz="2000" dirty="0" smtClean="0">
                <a:solidFill>
                  <a:srgbClr val="006600"/>
                </a:solidFill>
                <a:latin typeface="Times New Roman" pitchFamily="18" charset="0"/>
                <a:cs typeface="Times New Roman" pitchFamily="18" charset="0"/>
              </a:rPr>
              <a:t>Next-to-2HDM (N2HDM) </a:t>
            </a:r>
            <a:r>
              <a:rPr lang="pt-PT" altLang="pt-PT" sz="2000" dirty="0" smtClean="0">
                <a:solidFill>
                  <a:srgbClr val="333399"/>
                </a:solidFill>
                <a:latin typeface="Times New Roman" pitchFamily="18" charset="0"/>
                <a:cs typeface="Times New Roman" pitchFamily="18" charset="0"/>
              </a:rPr>
              <a:t>contains two hypercharge Y = 1 scalar doublets, </a:t>
            </a:r>
            <a:r>
              <a:rPr lang="el-GR" altLang="pt-PT" sz="2000" dirty="0" smtClean="0">
                <a:solidFill>
                  <a:srgbClr val="333399"/>
                </a:solidFill>
                <a:latin typeface="Times New Roman" pitchFamily="18" charset="0"/>
                <a:cs typeface="Times New Roman" pitchFamily="18" charset="0"/>
              </a:rPr>
              <a:t>Φ</a:t>
            </a:r>
            <a:r>
              <a:rPr lang="pt-PT" altLang="pt-PT" sz="2000" baseline="-25000" dirty="0" smtClean="0">
                <a:solidFill>
                  <a:srgbClr val="333399"/>
                </a:solidFill>
                <a:latin typeface="Times New Roman" pitchFamily="18" charset="0"/>
                <a:cs typeface="Times New Roman" pitchFamily="18" charset="0"/>
              </a:rPr>
              <a:t>1  </a:t>
            </a:r>
            <a:r>
              <a:rPr lang="pt-PT" altLang="pt-PT" sz="2000" dirty="0" smtClean="0">
                <a:solidFill>
                  <a:srgbClr val="333399"/>
                </a:solidFill>
                <a:latin typeface="Times New Roman" pitchFamily="18" charset="0"/>
                <a:cs typeface="Times New Roman" pitchFamily="18" charset="0"/>
              </a:rPr>
              <a:t>and </a:t>
            </a:r>
            <a:r>
              <a:rPr lang="el-GR" altLang="pt-PT" sz="2000" dirty="0" smtClean="0">
                <a:solidFill>
                  <a:srgbClr val="333399"/>
                </a:solidFill>
                <a:latin typeface="Times New Roman" pitchFamily="18" charset="0"/>
                <a:cs typeface="Times New Roman" pitchFamily="18" charset="0"/>
              </a:rPr>
              <a:t>Φ</a:t>
            </a:r>
            <a:r>
              <a:rPr lang="pt-PT" altLang="pt-PT" sz="2000" baseline="-25000" dirty="0" smtClean="0">
                <a:solidFill>
                  <a:srgbClr val="333399"/>
                </a:solidFill>
                <a:latin typeface="Times New Roman" pitchFamily="18" charset="0"/>
                <a:cs typeface="Times New Roman" pitchFamily="18" charset="0"/>
              </a:rPr>
              <a:t>2</a:t>
            </a:r>
            <a:r>
              <a:rPr lang="pt-PT" altLang="pt-PT" sz="2000" dirty="0" smtClean="0">
                <a:solidFill>
                  <a:srgbClr val="333399"/>
                </a:solidFill>
                <a:latin typeface="Times New Roman" pitchFamily="18" charset="0"/>
                <a:cs typeface="Times New Roman" pitchFamily="18" charset="0"/>
              </a:rPr>
              <a:t>, and a real scalar gauge singlet, </a:t>
            </a:r>
            <a:r>
              <a:rPr lang="el-GR" altLang="pt-PT" sz="2000" dirty="0" smtClean="0">
                <a:solidFill>
                  <a:srgbClr val="333399"/>
                </a:solidFill>
                <a:latin typeface="Times New Roman" pitchFamily="18" charset="0"/>
                <a:cs typeface="Times New Roman" pitchFamily="18" charset="0"/>
              </a:rPr>
              <a:t>Φ</a:t>
            </a:r>
            <a:r>
              <a:rPr lang="pt-PT" altLang="pt-PT" sz="2000" baseline="-25000" dirty="0" smtClean="0">
                <a:solidFill>
                  <a:srgbClr val="333399"/>
                </a:solidFill>
                <a:latin typeface="Times New Roman" pitchFamily="18" charset="0"/>
                <a:cs typeface="Times New Roman" pitchFamily="18" charset="0"/>
              </a:rPr>
              <a:t>S</a:t>
            </a:r>
            <a:r>
              <a:rPr lang="pt-PT" altLang="pt-PT" sz="2000" dirty="0" smtClean="0">
                <a:solidFill>
                  <a:srgbClr val="333399"/>
                </a:solidFill>
                <a:latin typeface="Times New Roman" pitchFamily="18" charset="0"/>
                <a:cs typeface="Times New Roman" pitchFamily="18" charset="0"/>
              </a:rPr>
              <a:t>. </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There are several versions of this model, depending on the extra symmetries imposed.</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We consider two discrete Z</a:t>
            </a:r>
            <a:r>
              <a:rPr lang="pt-PT" altLang="pt-PT" sz="2000" baseline="-25000" dirty="0" smtClean="0">
                <a:solidFill>
                  <a:srgbClr val="333399"/>
                </a:solidFill>
                <a:latin typeface="Times New Roman" pitchFamily="18" charset="0"/>
                <a:cs typeface="Times New Roman" pitchFamily="18" charset="0"/>
              </a:rPr>
              <a:t>2</a:t>
            </a:r>
            <a:r>
              <a:rPr lang="pt-PT" altLang="pt-PT" sz="2000" dirty="0" smtClean="0">
                <a:solidFill>
                  <a:srgbClr val="333399"/>
                </a:solidFill>
                <a:latin typeface="Times New Roman" pitchFamily="18" charset="0"/>
                <a:cs typeface="Times New Roman" pitchFamily="18" charset="0"/>
              </a:rPr>
              <a:t> symmetries, of the form</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      and</a:t>
            </a: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Vacua which preserve one or both of these symmetries may yield viable Dark Matter candidates.</a:t>
            </a: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3284538"/>
            <a:ext cx="63436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4568825"/>
            <a:ext cx="63817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ixaDeTexto 3"/>
          <p:cNvSpPr txBox="1">
            <a:spLocks noChangeArrowheads="1"/>
          </p:cNvSpPr>
          <p:nvPr/>
        </p:nvSpPr>
        <p:spPr bwMode="auto">
          <a:xfrm>
            <a:off x="-252413" y="-179388"/>
            <a:ext cx="9428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solidFill>
                <a:srgbClr val="000000"/>
              </a:solidFill>
            </a:endParaRPr>
          </a:p>
          <a:p>
            <a:pPr algn="ctr" eaLnBrk="1" hangingPunct="1">
              <a:spcBef>
                <a:spcPct val="0"/>
              </a:spcBef>
              <a:buFontTx/>
              <a:buNone/>
            </a:pPr>
            <a:r>
              <a:rPr lang="pt-PT" altLang="pt-PT" sz="2400">
                <a:solidFill>
                  <a:srgbClr val="FF0000"/>
                </a:solidFill>
              </a:rPr>
              <a:t>Scalar potential and spontaneous symmetry breaking</a:t>
            </a:r>
            <a:endParaRPr lang="pt-PT" altLang="pt-PT" sz="1200">
              <a:solidFill>
                <a:srgbClr val="000000"/>
              </a:solidFill>
            </a:endParaRPr>
          </a:p>
        </p:txBody>
      </p:sp>
      <p:sp>
        <p:nvSpPr>
          <p:cNvPr id="5" name="TextBox 1"/>
          <p:cNvSpPr txBox="1">
            <a:spLocks noChangeArrowheads="1"/>
          </p:cNvSpPr>
          <p:nvPr/>
        </p:nvSpPr>
        <p:spPr bwMode="auto">
          <a:xfrm>
            <a:off x="-42863" y="592138"/>
            <a:ext cx="9142413"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With the two Z</a:t>
            </a:r>
            <a:r>
              <a:rPr lang="pt-PT" altLang="pt-PT" sz="2000" baseline="-25000" dirty="0" smtClean="0">
                <a:solidFill>
                  <a:srgbClr val="333399"/>
                </a:solidFill>
                <a:latin typeface="Times New Roman" pitchFamily="18" charset="0"/>
                <a:cs typeface="Times New Roman" pitchFamily="18" charset="0"/>
              </a:rPr>
              <a:t>2</a:t>
            </a:r>
            <a:r>
              <a:rPr lang="pt-PT" altLang="pt-PT" sz="2000" dirty="0" smtClean="0">
                <a:solidFill>
                  <a:srgbClr val="333399"/>
                </a:solidFill>
                <a:latin typeface="Times New Roman" pitchFamily="18" charset="0"/>
                <a:cs typeface="Times New Roman" pitchFamily="18" charset="0"/>
              </a:rPr>
              <a:t> symmetries chosen, the  scalar potential becomes</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marL="0" indent="0" eaLnBrk="1" hangingPunct="1">
              <a:spcBef>
                <a:spcPct val="0"/>
              </a:spcBef>
              <a:buFontTx/>
              <a:buNone/>
              <a:defRPr/>
            </a:pPr>
            <a:r>
              <a:rPr lang="pt-PT" altLang="pt-PT" sz="2000" dirty="0" smtClean="0">
                <a:solidFill>
                  <a:srgbClr val="333399"/>
                </a:solidFill>
                <a:latin typeface="Times New Roman" pitchFamily="18" charset="0"/>
                <a:cs typeface="Times New Roman" pitchFamily="18" charset="0"/>
              </a:rPr>
              <a:t>     with all parameters  taken, without loss of generality, real. </a:t>
            </a:r>
          </a:p>
          <a:p>
            <a:pPr marL="0" indent="0" eaLnBrk="1" hangingPunct="1">
              <a:spcBef>
                <a:spcPct val="0"/>
              </a:spcBef>
              <a:buFontTx/>
              <a:buNone/>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The most general  neutral vacuum has vevs </a:t>
            </a:r>
            <a:r>
              <a:rPr lang="pt-PT" altLang="pt-PT" sz="2000" dirty="0" smtClean="0">
                <a:solidFill>
                  <a:srgbClr val="FF0000"/>
                </a:solidFill>
                <a:latin typeface="Times New Roman" pitchFamily="18" charset="0"/>
                <a:cs typeface="Times New Roman" pitchFamily="18" charset="0"/>
              </a:rPr>
              <a:t>v</a:t>
            </a:r>
            <a:r>
              <a:rPr lang="pt-PT" altLang="pt-PT" sz="2000" baseline="-25000" dirty="0" smtClean="0">
                <a:solidFill>
                  <a:srgbClr val="FF0000"/>
                </a:solidFill>
                <a:latin typeface="Times New Roman" pitchFamily="18" charset="0"/>
                <a:cs typeface="Times New Roman" pitchFamily="18" charset="0"/>
              </a:rPr>
              <a:t>1</a:t>
            </a:r>
            <a:r>
              <a:rPr lang="pt-PT" altLang="pt-PT" sz="2000" dirty="0" smtClean="0">
                <a:solidFill>
                  <a:srgbClr val="333399"/>
                </a:solidFill>
                <a:latin typeface="Times New Roman" pitchFamily="18" charset="0"/>
                <a:cs typeface="Times New Roman" pitchFamily="18" charset="0"/>
              </a:rPr>
              <a:t>, </a:t>
            </a:r>
            <a:r>
              <a:rPr lang="pt-PT" altLang="pt-PT" sz="2000" dirty="0" smtClean="0">
                <a:solidFill>
                  <a:srgbClr val="FF0000"/>
                </a:solidFill>
                <a:latin typeface="Times New Roman" pitchFamily="18" charset="0"/>
                <a:cs typeface="Times New Roman" pitchFamily="18" charset="0"/>
              </a:rPr>
              <a:t>v</a:t>
            </a:r>
            <a:r>
              <a:rPr lang="pt-PT" altLang="pt-PT" sz="2000" baseline="-25000" dirty="0" smtClean="0">
                <a:solidFill>
                  <a:srgbClr val="FF0000"/>
                </a:solidFill>
                <a:latin typeface="Times New Roman" pitchFamily="18" charset="0"/>
                <a:cs typeface="Times New Roman" pitchFamily="18" charset="0"/>
              </a:rPr>
              <a:t>2</a:t>
            </a:r>
            <a:r>
              <a:rPr lang="pt-PT" altLang="pt-PT" sz="2000" dirty="0" smtClean="0">
                <a:solidFill>
                  <a:srgbClr val="FF0000"/>
                </a:solidFill>
                <a:latin typeface="Times New Roman" pitchFamily="18" charset="0"/>
                <a:cs typeface="Times New Roman" pitchFamily="18" charset="0"/>
              </a:rPr>
              <a:t> </a:t>
            </a:r>
            <a:r>
              <a:rPr lang="pt-PT" altLang="pt-PT" sz="2000" dirty="0" smtClean="0">
                <a:solidFill>
                  <a:srgbClr val="333399"/>
                </a:solidFill>
                <a:latin typeface="Times New Roman" pitchFamily="18" charset="0"/>
                <a:cs typeface="Times New Roman" pitchFamily="18" charset="0"/>
              </a:rPr>
              <a:t>for the doublets and </a:t>
            </a:r>
            <a:r>
              <a:rPr lang="pt-PT" altLang="pt-PT" sz="2000" dirty="0" smtClean="0">
                <a:solidFill>
                  <a:srgbClr val="FF0000"/>
                </a:solidFill>
                <a:latin typeface="Times New Roman" pitchFamily="18" charset="0"/>
                <a:cs typeface="Times New Roman" pitchFamily="18" charset="0"/>
              </a:rPr>
              <a:t>v</a:t>
            </a:r>
            <a:r>
              <a:rPr lang="pt-PT" altLang="pt-PT" sz="2000" baseline="-25000" dirty="0" smtClean="0">
                <a:solidFill>
                  <a:srgbClr val="FF0000"/>
                </a:solidFill>
                <a:latin typeface="Times New Roman" pitchFamily="18" charset="0"/>
                <a:cs typeface="Times New Roman" pitchFamily="18" charset="0"/>
              </a:rPr>
              <a:t>S</a:t>
            </a:r>
            <a:r>
              <a:rPr lang="pt-PT" altLang="pt-PT" sz="2000" dirty="0" smtClean="0">
                <a:solidFill>
                  <a:srgbClr val="333399"/>
                </a:solidFill>
                <a:latin typeface="Times New Roman" pitchFamily="18" charset="0"/>
                <a:cs typeface="Times New Roman" pitchFamily="18" charset="0"/>
              </a:rPr>
              <a:t> for the singlet,</a:t>
            </a: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endParaRPr lang="pt-PT" altLang="pt-PT" sz="2000" dirty="0" smtClean="0">
              <a:solidFill>
                <a:srgbClr val="333399"/>
              </a:solidFill>
              <a:latin typeface="Times New Roman" pitchFamily="18" charset="0"/>
              <a:cs typeface="Times New Roman" pitchFamily="18" charset="0"/>
            </a:endParaRPr>
          </a:p>
          <a:p>
            <a:pPr eaLnBrk="1" hangingPunct="1">
              <a:spcBef>
                <a:spcPct val="0"/>
              </a:spcBef>
              <a:defRPr/>
            </a:pPr>
            <a:r>
              <a:rPr lang="pt-PT" altLang="pt-PT" sz="2000" dirty="0" smtClean="0">
                <a:solidFill>
                  <a:srgbClr val="333399"/>
                </a:solidFill>
                <a:latin typeface="Times New Roman" pitchFamily="18" charset="0"/>
                <a:cs typeface="Times New Roman" pitchFamily="18" charset="0"/>
              </a:rPr>
              <a:t>Spontaneous CP breaking is not possible in this model (unless one introduces  soft breaking terms), so all these vevs are </a:t>
            </a:r>
            <a:r>
              <a:rPr lang="pt-PT" altLang="pt-PT" sz="2000" i="1" dirty="0" smtClean="0">
                <a:solidFill>
                  <a:srgbClr val="FF0000"/>
                </a:solidFill>
                <a:latin typeface="Times New Roman" pitchFamily="18" charset="0"/>
                <a:cs typeface="Times New Roman" pitchFamily="18" charset="0"/>
              </a:rPr>
              <a:t>real</a:t>
            </a:r>
            <a:r>
              <a:rPr lang="pt-PT" altLang="pt-PT" sz="2000" dirty="0" smtClean="0">
                <a:solidFill>
                  <a:srgbClr val="333399"/>
                </a:solidFill>
                <a:latin typeface="Times New Roman" pitchFamily="18" charset="0"/>
                <a:cs typeface="Times New Roman" pitchFamily="18" charset="0"/>
              </a:rPr>
              <a:t>.</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52513"/>
            <a:ext cx="6945313" cy="197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4376738"/>
            <a:ext cx="68580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7"/>
          <p:cNvSpPr txBox="1">
            <a:spLocks noChangeArrowheads="1"/>
          </p:cNvSpPr>
          <p:nvPr/>
        </p:nvSpPr>
        <p:spPr bwMode="auto">
          <a:xfrm>
            <a:off x="49213" y="0"/>
            <a:ext cx="9094787"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a:solidFill>
                  <a:srgbClr val="FF0000"/>
                </a:solidFill>
                <a:latin typeface="Times New Roman" pitchFamily="18" charset="0"/>
              </a:rPr>
              <a:t>(</a:t>
            </a:r>
            <a:r>
              <a:rPr lang="pt-PT" altLang="pt-PT" sz="2400">
                <a:solidFill>
                  <a:srgbClr val="FF0000"/>
                </a:solidFill>
                <a:latin typeface="Times New Roman" pitchFamily="18" charset="0"/>
              </a:rPr>
              <a:t>ASIDE</a:t>
            </a:r>
            <a:r>
              <a:rPr lang="pt-PT" altLang="pt-PT">
                <a:solidFill>
                  <a:srgbClr val="FF0000"/>
                </a:solidFill>
                <a:latin typeface="Times New Roman" pitchFamily="18" charset="0"/>
              </a:rPr>
              <a:t>:</a:t>
            </a:r>
            <a:endParaRPr lang="pt-PT" altLang="pt-PT">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r>
              <a:rPr lang="pt-PT" altLang="pt-PT" sz="1800">
                <a:solidFill>
                  <a:schemeClr val="accent2"/>
                </a:solidFill>
                <a:latin typeface="Times New Roman" pitchFamily="18" charset="0"/>
              </a:rPr>
              <a:t>If the field content was the same but the discrete symmetry was different,</a:t>
            </a: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r>
              <a:rPr lang="pt-PT" altLang="pt-PT" sz="1800">
                <a:solidFill>
                  <a:schemeClr val="accent2"/>
                </a:solidFill>
                <a:latin typeface="Times New Roman" pitchFamily="18" charset="0"/>
              </a:rPr>
              <a:t>the scalar potential would become quite different, </a:t>
            </a: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r>
              <a:rPr lang="pt-PT" altLang="pt-PT" sz="1800">
                <a:solidFill>
                  <a:schemeClr val="accent2"/>
                </a:solidFill>
                <a:latin typeface="Times New Roman" pitchFamily="18" charset="0"/>
              </a:rPr>
              <a:t>where, with the exception of </a:t>
            </a:r>
            <a:r>
              <a:rPr lang="pt-PT" altLang="pt-PT" sz="1800" i="1">
                <a:solidFill>
                  <a:srgbClr val="FF0000"/>
                </a:solidFill>
                <a:latin typeface="Times New Roman" pitchFamily="18" charset="0"/>
              </a:rPr>
              <a:t>A</a:t>
            </a:r>
            <a:r>
              <a:rPr lang="pt-PT" altLang="pt-PT" sz="1800">
                <a:solidFill>
                  <a:schemeClr val="accent2"/>
                </a:solidFill>
                <a:latin typeface="Times New Roman" pitchFamily="18" charset="0"/>
              </a:rPr>
              <a:t>, all the parameters are </a:t>
            </a:r>
            <a:r>
              <a:rPr lang="pt-PT" altLang="pt-PT" sz="1800" i="1">
                <a:solidFill>
                  <a:srgbClr val="FF0000"/>
                </a:solidFill>
                <a:latin typeface="Times New Roman" pitchFamily="18" charset="0"/>
              </a:rPr>
              <a:t>REAL</a:t>
            </a:r>
            <a:r>
              <a:rPr lang="pt-PT" altLang="pt-PT" sz="1800">
                <a:solidFill>
                  <a:schemeClr val="accent2"/>
                </a:solidFill>
                <a:latin typeface="Times New Roman" pitchFamily="18" charset="0"/>
              </a:rPr>
              <a:t>.</a:t>
            </a: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r>
              <a:rPr lang="pt-PT" altLang="pt-PT" sz="1800">
                <a:solidFill>
                  <a:schemeClr val="accent2"/>
                </a:solidFill>
                <a:latin typeface="Times New Roman" pitchFamily="18" charset="0"/>
              </a:rPr>
              <a:t>This model would have the possibility of explicit CP violation and a much different phenomenology. </a:t>
            </a: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r>
              <a:rPr lang="pt-PT" altLang="pt-PT" sz="1800">
                <a:solidFill>
                  <a:schemeClr val="accent2"/>
                </a:solidFill>
                <a:latin typeface="Times New Roman" pitchFamily="18" charset="0"/>
              </a:rPr>
              <a:t>							    </a:t>
            </a:r>
            <a:r>
              <a:rPr lang="pt-PT" altLang="pt-PT" sz="2400">
                <a:solidFill>
                  <a:srgbClr val="FF0000"/>
                </a:solidFill>
                <a:latin typeface="Times New Roman" pitchFamily="18" charset="0"/>
              </a:rPr>
              <a:t>END OF ASIDE)</a:t>
            </a: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a:p>
            <a:pPr eaLnBrk="1" hangingPunct="1">
              <a:spcBef>
                <a:spcPct val="0"/>
              </a:spcBef>
              <a:buFontTx/>
              <a:buNone/>
            </a:pPr>
            <a:endParaRPr lang="pt-PT" altLang="pt-PT" sz="1800">
              <a:solidFill>
                <a:schemeClr val="accent2"/>
              </a:solidFill>
              <a:latin typeface="Times New Roman" pitchFamily="18" charset="0"/>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268413"/>
            <a:ext cx="55530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2378075"/>
            <a:ext cx="91122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354513" y="2205038"/>
            <a:ext cx="2305050"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0246" name="TextBox 2"/>
          <p:cNvSpPr txBox="1">
            <a:spLocks noChangeArrowheads="1"/>
          </p:cNvSpPr>
          <p:nvPr/>
        </p:nvSpPr>
        <p:spPr bwMode="auto">
          <a:xfrm>
            <a:off x="6875463" y="2378075"/>
            <a:ext cx="20177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PT" altLang="pt-PT" sz="2000">
                <a:solidFill>
                  <a:srgbClr val="006600"/>
                </a:solidFill>
                <a:latin typeface="Times New Roman" pitchFamily="18" charset="0"/>
              </a:rPr>
              <a:t>CUBIC TERM!</a:t>
            </a:r>
          </a:p>
        </p:txBody>
      </p:sp>
      <p:sp>
        <p:nvSpPr>
          <p:cNvPr id="10247" name="Text Box 6"/>
          <p:cNvSpPr txBox="1">
            <a:spLocks noChangeArrowheads="1"/>
          </p:cNvSpPr>
          <p:nvPr/>
        </p:nvSpPr>
        <p:spPr bwMode="auto">
          <a:xfrm>
            <a:off x="0" y="5565775"/>
            <a:ext cx="65389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pt-PT" altLang="pt-PT" sz="1800"/>
          </a:p>
          <a:p>
            <a:pPr algn="ctr" eaLnBrk="1" hangingPunct="1">
              <a:spcBef>
                <a:spcPct val="0"/>
              </a:spcBef>
              <a:buFontTx/>
              <a:buNone/>
            </a:pPr>
            <a:r>
              <a:rPr lang="pt-PT" altLang="pt-PT" sz="1600"/>
              <a:t>D. Azevedo, P.M. Ferreira, M.M. Muhleitner , S. Patel, R. Santos, </a:t>
            </a:r>
          </a:p>
          <a:p>
            <a:pPr algn="ctr" eaLnBrk="1" hangingPunct="1">
              <a:spcBef>
                <a:spcPct val="0"/>
              </a:spcBef>
              <a:buFontTx/>
              <a:buNone/>
            </a:pPr>
            <a:r>
              <a:rPr lang="pt-PT" altLang="pt-PT" sz="1600"/>
              <a:t>JHEP 1811 (2018) 091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9331</TotalTime>
  <Words>4302</Words>
  <Application>Microsoft Office PowerPoint</Application>
  <PresentationFormat>On-screen Show (4:3)</PresentationFormat>
  <Paragraphs>603</Paragraphs>
  <Slides>48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ferreira</dc:creator>
  <cp:lastModifiedBy>Ferreira</cp:lastModifiedBy>
  <cp:revision>490</cp:revision>
  <dcterms:created xsi:type="dcterms:W3CDTF">2009-09-13T16:18:37Z</dcterms:created>
  <dcterms:modified xsi:type="dcterms:W3CDTF">2021-10-21T11:13:52Z</dcterms:modified>
</cp:coreProperties>
</file>