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9" r:id="rId5"/>
    <p:sldId id="274" r:id="rId6"/>
    <p:sldId id="265" r:id="rId7"/>
    <p:sldId id="289" r:id="rId8"/>
    <p:sldId id="283" r:id="rId9"/>
    <p:sldId id="287" r:id="rId10"/>
    <p:sldId id="279" r:id="rId11"/>
    <p:sldId id="280" r:id="rId12"/>
    <p:sldId id="286" r:id="rId13"/>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ine Krogh Hemme" initials="NKH" lastIdx="1" clrIdx="0">
    <p:extLst>
      <p:ext uri="{19B8F6BF-5375-455C-9EA6-DF929625EA0E}">
        <p15:presenceInfo xmlns:p15="http://schemas.microsoft.com/office/powerpoint/2012/main" userId="Nicoline Krogh Hem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3F7"/>
    <a:srgbClr val="ACB0D4"/>
    <a:srgbClr val="37375B"/>
    <a:srgbClr val="454573"/>
    <a:srgbClr val="5E5E9C"/>
    <a:srgbClr val="33312E"/>
    <a:srgbClr val="6D6DA7"/>
    <a:srgbClr val="4F4F83"/>
    <a:srgbClr val="AE6445"/>
    <a:srgbClr val="7B8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67215" autoAdjust="0"/>
  </p:normalViewPr>
  <p:slideViewPr>
    <p:cSldViewPr snapToGrid="0">
      <p:cViewPr>
        <p:scale>
          <a:sx n="76" d="100"/>
          <a:sy n="76" d="100"/>
        </p:scale>
        <p:origin x="1962"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183FAE-5948-4589-83E3-E895E3BC08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Nicoline Hemme</a:t>
            </a:r>
            <a:endParaRPr lang="en-SE"/>
          </a:p>
        </p:txBody>
      </p:sp>
      <p:sp>
        <p:nvSpPr>
          <p:cNvPr id="3" name="Date Placeholder 2">
            <a:extLst>
              <a:ext uri="{FF2B5EF4-FFF2-40B4-BE49-F238E27FC236}">
                <a16:creationId xmlns:a16="http://schemas.microsoft.com/office/drawing/2014/main" id="{22EF5126-748D-48B2-9592-504D37ED80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SE"/>
              <a:t>2021-09-13</a:t>
            </a:r>
          </a:p>
        </p:txBody>
      </p:sp>
      <p:sp>
        <p:nvSpPr>
          <p:cNvPr id="4" name="Footer Placeholder 3">
            <a:extLst>
              <a:ext uri="{FF2B5EF4-FFF2-40B4-BE49-F238E27FC236}">
                <a16:creationId xmlns:a16="http://schemas.microsoft.com/office/drawing/2014/main" id="{8818922D-E550-42AD-87A1-1898495033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E265982C-A579-4DF0-9CEF-AF381D05DE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F34FE-9E58-4566-82B6-CC54D2E97443}" type="slidenum">
              <a:rPr lang="en-SE" smtClean="0"/>
              <a:t>‹#›</a:t>
            </a:fld>
            <a:endParaRPr lang="en-SE"/>
          </a:p>
        </p:txBody>
      </p:sp>
    </p:spTree>
    <p:extLst>
      <p:ext uri="{BB962C8B-B14F-4D97-AF65-F5344CB8AC3E}">
        <p14:creationId xmlns:p14="http://schemas.microsoft.com/office/powerpoint/2010/main" val="105938289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Nicoline Hemme</a:t>
            </a:r>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SE"/>
              <a:t>2021-09-13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7C24C-6FDE-4E55-BC15-64C0FFCF8F2A}" type="slidenum">
              <a:rPr lang="en-SE" smtClean="0"/>
              <a:t>‹#›</a:t>
            </a:fld>
            <a:endParaRPr lang="en-SE"/>
          </a:p>
        </p:txBody>
      </p:sp>
    </p:spTree>
    <p:extLst>
      <p:ext uri="{BB962C8B-B14F-4D97-AF65-F5344CB8AC3E}">
        <p14:creationId xmlns:p14="http://schemas.microsoft.com/office/powerpoint/2010/main" val="106036476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1</a:t>
            </a:fld>
            <a:endParaRPr lang="en-SE"/>
          </a:p>
        </p:txBody>
      </p:sp>
    </p:spTree>
    <p:extLst>
      <p:ext uri="{BB962C8B-B14F-4D97-AF65-F5344CB8AC3E}">
        <p14:creationId xmlns:p14="http://schemas.microsoft.com/office/powerpoint/2010/main" val="28044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2</a:t>
            </a:fld>
            <a:endParaRPr lang="en-SE"/>
          </a:p>
        </p:txBody>
      </p:sp>
    </p:spTree>
    <p:extLst>
      <p:ext uri="{BB962C8B-B14F-4D97-AF65-F5344CB8AC3E}">
        <p14:creationId xmlns:p14="http://schemas.microsoft.com/office/powerpoint/2010/main" val="140672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3</a:t>
            </a:fld>
            <a:endParaRPr lang="en-SE"/>
          </a:p>
        </p:txBody>
      </p:sp>
    </p:spTree>
    <p:extLst>
      <p:ext uri="{BB962C8B-B14F-4D97-AF65-F5344CB8AC3E}">
        <p14:creationId xmlns:p14="http://schemas.microsoft.com/office/powerpoint/2010/main" val="342124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4</a:t>
            </a:fld>
            <a:endParaRPr lang="en-SE"/>
          </a:p>
        </p:txBody>
      </p:sp>
    </p:spTree>
    <p:extLst>
      <p:ext uri="{BB962C8B-B14F-4D97-AF65-F5344CB8AC3E}">
        <p14:creationId xmlns:p14="http://schemas.microsoft.com/office/powerpoint/2010/main" val="207153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5</a:t>
            </a:fld>
            <a:endParaRPr lang="en-SE"/>
          </a:p>
        </p:txBody>
      </p:sp>
    </p:spTree>
    <p:extLst>
      <p:ext uri="{BB962C8B-B14F-4D97-AF65-F5344CB8AC3E}">
        <p14:creationId xmlns:p14="http://schemas.microsoft.com/office/powerpoint/2010/main" val="153198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6</a:t>
            </a:fld>
            <a:endParaRPr lang="en-SE"/>
          </a:p>
        </p:txBody>
      </p:sp>
    </p:spTree>
    <p:extLst>
      <p:ext uri="{BB962C8B-B14F-4D97-AF65-F5344CB8AC3E}">
        <p14:creationId xmlns:p14="http://schemas.microsoft.com/office/powerpoint/2010/main" val="175412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7</a:t>
            </a:fld>
            <a:endParaRPr lang="en-SE"/>
          </a:p>
        </p:txBody>
      </p:sp>
    </p:spTree>
    <p:extLst>
      <p:ext uri="{BB962C8B-B14F-4D97-AF65-F5344CB8AC3E}">
        <p14:creationId xmlns:p14="http://schemas.microsoft.com/office/powerpoint/2010/main" val="325388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8</a:t>
            </a:fld>
            <a:endParaRPr lang="en-SE"/>
          </a:p>
        </p:txBody>
      </p:sp>
    </p:spTree>
    <p:extLst>
      <p:ext uri="{BB962C8B-B14F-4D97-AF65-F5344CB8AC3E}">
        <p14:creationId xmlns:p14="http://schemas.microsoft.com/office/powerpoint/2010/main" val="20690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en-GB"/>
              <a:t>Nicoline Hemme</a:t>
            </a:r>
            <a:endParaRPr lang="en-SE"/>
          </a:p>
        </p:txBody>
      </p:sp>
      <p:sp>
        <p:nvSpPr>
          <p:cNvPr id="5" name="Date Placeholder 4"/>
          <p:cNvSpPr>
            <a:spLocks noGrp="1"/>
          </p:cNvSpPr>
          <p:nvPr>
            <p:ph type="dt" idx="1"/>
          </p:nvPr>
        </p:nvSpPr>
        <p:spPr/>
        <p:txBody>
          <a:bodyPr/>
          <a:lstStyle/>
          <a:p>
            <a:r>
              <a:rPr lang="en-SE"/>
              <a:t>2021-09-13</a:t>
            </a:r>
          </a:p>
        </p:txBody>
      </p:sp>
      <p:sp>
        <p:nvSpPr>
          <p:cNvPr id="6" name="Slide Number Placeholder 5"/>
          <p:cNvSpPr>
            <a:spLocks noGrp="1"/>
          </p:cNvSpPr>
          <p:nvPr>
            <p:ph type="sldNum" sz="quarter" idx="5"/>
          </p:nvPr>
        </p:nvSpPr>
        <p:spPr/>
        <p:txBody>
          <a:bodyPr/>
          <a:lstStyle/>
          <a:p>
            <a:fld id="{74A7C24C-6FDE-4E55-BC15-64C0FFCF8F2A}" type="slidenum">
              <a:rPr lang="en-SE" smtClean="0"/>
              <a:t>9</a:t>
            </a:fld>
            <a:endParaRPr lang="en-SE"/>
          </a:p>
        </p:txBody>
      </p:sp>
    </p:spTree>
    <p:extLst>
      <p:ext uri="{BB962C8B-B14F-4D97-AF65-F5344CB8AC3E}">
        <p14:creationId xmlns:p14="http://schemas.microsoft.com/office/powerpoint/2010/main" val="37833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79B6-CC37-4928-8DF0-B0D24E98E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F1A1F5FA-87A1-4830-BBDD-EDD0A64E1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711A6DF2-69E9-45E9-84A3-45F270454B1B}"/>
              </a:ext>
            </a:extLst>
          </p:cNvPr>
          <p:cNvSpPr>
            <a:spLocks noGrp="1"/>
          </p:cNvSpPr>
          <p:nvPr>
            <p:ph type="dt" sz="half" idx="10"/>
          </p:nvPr>
        </p:nvSpPr>
        <p:spPr/>
        <p:txBody>
          <a:bodyPr/>
          <a:lstStyle/>
          <a:p>
            <a:fld id="{7D152C1B-5C4C-4131-8E8D-F7C7F89D9C51}" type="datetime8">
              <a:rPr lang="en-SE" smtClean="0"/>
              <a:t>2021-10-21 06:48</a:t>
            </a:fld>
            <a:endParaRPr lang="en-SE"/>
          </a:p>
        </p:txBody>
      </p:sp>
      <p:sp>
        <p:nvSpPr>
          <p:cNvPr id="5" name="Footer Placeholder 4">
            <a:extLst>
              <a:ext uri="{FF2B5EF4-FFF2-40B4-BE49-F238E27FC236}">
                <a16:creationId xmlns:a16="http://schemas.microsoft.com/office/drawing/2014/main" id="{BFD7362F-F3E9-4BD4-882A-E82CE1C1E02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C353B00-9D46-4114-92C8-ED41B51761EE}"/>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142616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6FCF-BEC7-43E7-9B05-3C896B29B504}"/>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FAC8B589-D9E9-40DD-A14B-44402B7EC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0D2F1DC1-53CB-4551-B0C7-97AC8048D5FE}"/>
              </a:ext>
            </a:extLst>
          </p:cNvPr>
          <p:cNvSpPr>
            <a:spLocks noGrp="1"/>
          </p:cNvSpPr>
          <p:nvPr>
            <p:ph type="dt" sz="half" idx="10"/>
          </p:nvPr>
        </p:nvSpPr>
        <p:spPr/>
        <p:txBody>
          <a:bodyPr/>
          <a:lstStyle/>
          <a:p>
            <a:fld id="{5A44751E-DD26-4450-A9A9-673C75D6EF91}" type="datetime8">
              <a:rPr lang="en-SE" smtClean="0"/>
              <a:t>2021-10-21 06:48</a:t>
            </a:fld>
            <a:endParaRPr lang="en-SE"/>
          </a:p>
        </p:txBody>
      </p:sp>
      <p:sp>
        <p:nvSpPr>
          <p:cNvPr id="5" name="Footer Placeholder 4">
            <a:extLst>
              <a:ext uri="{FF2B5EF4-FFF2-40B4-BE49-F238E27FC236}">
                <a16:creationId xmlns:a16="http://schemas.microsoft.com/office/drawing/2014/main" id="{7E4F6357-3912-4280-8028-12BDFDBC288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E38FDE6-CEBF-4438-9B4A-1A12072911C3}"/>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25077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8C325-D139-4EB7-89DB-922B422A12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EB077B4B-D78E-47D5-9FA1-87D8232424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DD8CC81-8490-4560-94F8-BF45C65EEED6}"/>
              </a:ext>
            </a:extLst>
          </p:cNvPr>
          <p:cNvSpPr>
            <a:spLocks noGrp="1"/>
          </p:cNvSpPr>
          <p:nvPr>
            <p:ph type="dt" sz="half" idx="10"/>
          </p:nvPr>
        </p:nvSpPr>
        <p:spPr/>
        <p:txBody>
          <a:bodyPr/>
          <a:lstStyle/>
          <a:p>
            <a:fld id="{F390A84B-17F7-4BBE-9878-9DFCEE38B010}" type="datetime8">
              <a:rPr lang="en-SE" smtClean="0"/>
              <a:t>2021-10-21 06:48</a:t>
            </a:fld>
            <a:endParaRPr lang="en-SE"/>
          </a:p>
        </p:txBody>
      </p:sp>
      <p:sp>
        <p:nvSpPr>
          <p:cNvPr id="5" name="Footer Placeholder 4">
            <a:extLst>
              <a:ext uri="{FF2B5EF4-FFF2-40B4-BE49-F238E27FC236}">
                <a16:creationId xmlns:a16="http://schemas.microsoft.com/office/drawing/2014/main" id="{1BCD6DE2-98DE-4992-B4FE-F4D444FDA25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93BE488-C7D5-4724-9076-12BFB16A1D5B}"/>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374721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9F64-4476-41E6-BE59-F492B0DABFC7}"/>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C2B7797C-3BCE-449F-AF49-EB3C7BCEF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BE2EEB5-EBC2-47A2-9145-573E91919C34}"/>
              </a:ext>
            </a:extLst>
          </p:cNvPr>
          <p:cNvSpPr>
            <a:spLocks noGrp="1"/>
          </p:cNvSpPr>
          <p:nvPr>
            <p:ph type="dt" sz="half" idx="10"/>
          </p:nvPr>
        </p:nvSpPr>
        <p:spPr/>
        <p:txBody>
          <a:bodyPr/>
          <a:lstStyle/>
          <a:p>
            <a:fld id="{838742B9-C74F-4985-BFDD-723811EF26FC}" type="datetime8">
              <a:rPr lang="en-SE" smtClean="0"/>
              <a:t>2021-10-21 06:48</a:t>
            </a:fld>
            <a:endParaRPr lang="en-SE"/>
          </a:p>
        </p:txBody>
      </p:sp>
      <p:sp>
        <p:nvSpPr>
          <p:cNvPr id="5" name="Footer Placeholder 4">
            <a:extLst>
              <a:ext uri="{FF2B5EF4-FFF2-40B4-BE49-F238E27FC236}">
                <a16:creationId xmlns:a16="http://schemas.microsoft.com/office/drawing/2014/main" id="{CF25E4A2-9244-4BC5-9530-641DC67FFD1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7D47E0F-8FD4-4262-A0D6-B32C7937C5A6}"/>
              </a:ext>
            </a:extLst>
          </p:cNvPr>
          <p:cNvSpPr>
            <a:spLocks noGrp="1"/>
          </p:cNvSpPr>
          <p:nvPr>
            <p:ph type="sldNum" sz="quarter" idx="12"/>
          </p:nvPr>
        </p:nvSpPr>
        <p:spPr>
          <a:xfrm>
            <a:off x="9220200" y="6356349"/>
            <a:ext cx="2743200" cy="365125"/>
          </a:xfrm>
        </p:spPr>
        <p:txBody>
          <a:bodyPr/>
          <a:lstStyle>
            <a:lvl1pPr>
              <a:defRPr>
                <a:latin typeface="Verdana" panose="020B0604030504040204" pitchFamily="34" charset="0"/>
                <a:ea typeface="Verdana" panose="020B0604030504040204" pitchFamily="34" charset="0"/>
              </a:defRPr>
            </a:lvl1pPr>
          </a:lstStyle>
          <a:p>
            <a:fld id="{8F1DF4F7-37B4-42BA-B06E-9480607DEFEA}" type="slidenum">
              <a:rPr lang="en-SE" smtClean="0"/>
              <a:pPr/>
              <a:t>‹#›</a:t>
            </a:fld>
            <a:endParaRPr lang="en-SE" dirty="0"/>
          </a:p>
        </p:txBody>
      </p:sp>
    </p:spTree>
    <p:extLst>
      <p:ext uri="{BB962C8B-B14F-4D97-AF65-F5344CB8AC3E}">
        <p14:creationId xmlns:p14="http://schemas.microsoft.com/office/powerpoint/2010/main" val="153359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F232-DB53-48B1-8C8C-08B351CC8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2E8A0EE0-0647-42F7-963C-74F138930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3A14EE-D90E-4BC6-B8AF-5F82BA53D0AD}"/>
              </a:ext>
            </a:extLst>
          </p:cNvPr>
          <p:cNvSpPr>
            <a:spLocks noGrp="1"/>
          </p:cNvSpPr>
          <p:nvPr>
            <p:ph type="dt" sz="half" idx="10"/>
          </p:nvPr>
        </p:nvSpPr>
        <p:spPr/>
        <p:txBody>
          <a:bodyPr/>
          <a:lstStyle/>
          <a:p>
            <a:fld id="{528BDAB4-926F-401E-87B8-0E0D6AD7B1FC}" type="datetime8">
              <a:rPr lang="en-SE" smtClean="0"/>
              <a:t>2021-10-21 06:48</a:t>
            </a:fld>
            <a:endParaRPr lang="en-SE"/>
          </a:p>
        </p:txBody>
      </p:sp>
      <p:sp>
        <p:nvSpPr>
          <p:cNvPr id="5" name="Footer Placeholder 4">
            <a:extLst>
              <a:ext uri="{FF2B5EF4-FFF2-40B4-BE49-F238E27FC236}">
                <a16:creationId xmlns:a16="http://schemas.microsoft.com/office/drawing/2014/main" id="{C5D5BEF6-C83E-4B54-9926-DDE903CDBA2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3297EA3-814A-4516-832B-122719634AB3}"/>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305006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D4A-3BC5-4DC2-B642-4D02F73C9B8D}"/>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9771583D-C325-44F3-B8F6-A8992F48B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EE8A36CD-3E78-4BC1-BDB3-B43553EC19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8F977637-52FE-401B-86F8-6410C8201F11}"/>
              </a:ext>
            </a:extLst>
          </p:cNvPr>
          <p:cNvSpPr>
            <a:spLocks noGrp="1"/>
          </p:cNvSpPr>
          <p:nvPr>
            <p:ph type="dt" sz="half" idx="10"/>
          </p:nvPr>
        </p:nvSpPr>
        <p:spPr/>
        <p:txBody>
          <a:bodyPr/>
          <a:lstStyle/>
          <a:p>
            <a:fld id="{FAF1BB03-836F-4607-84E0-DA0EA4A0C180}" type="datetime8">
              <a:rPr lang="en-SE" smtClean="0"/>
              <a:t>2021-10-21 06:48</a:t>
            </a:fld>
            <a:endParaRPr lang="en-SE"/>
          </a:p>
        </p:txBody>
      </p:sp>
      <p:sp>
        <p:nvSpPr>
          <p:cNvPr id="6" name="Footer Placeholder 5">
            <a:extLst>
              <a:ext uri="{FF2B5EF4-FFF2-40B4-BE49-F238E27FC236}">
                <a16:creationId xmlns:a16="http://schemas.microsoft.com/office/drawing/2014/main" id="{A4D5EE80-CEB7-4F4D-92A6-CE9A695EB64E}"/>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1B087C49-DF77-457A-A325-534338538C28}"/>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178404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003D-653F-44CF-BD28-0F39B7ECECDB}"/>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4358CFBA-8362-4B1F-84AD-A7019C3E4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C2476-2239-4221-A623-2CFB61FE01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6A51E5AE-F1D3-4C3F-85B6-10E16EBF7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3329A-58E1-41FB-BE0B-9D6101386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6E876F74-314A-4BE4-800F-B3740BBC43D2}"/>
              </a:ext>
            </a:extLst>
          </p:cNvPr>
          <p:cNvSpPr>
            <a:spLocks noGrp="1"/>
          </p:cNvSpPr>
          <p:nvPr>
            <p:ph type="dt" sz="half" idx="10"/>
          </p:nvPr>
        </p:nvSpPr>
        <p:spPr/>
        <p:txBody>
          <a:bodyPr/>
          <a:lstStyle/>
          <a:p>
            <a:fld id="{D3A38037-2DD3-4C5B-9CFA-2E4DB8AA1BF2}" type="datetime8">
              <a:rPr lang="en-SE" smtClean="0"/>
              <a:t>2021-10-21 06:48</a:t>
            </a:fld>
            <a:endParaRPr lang="en-SE"/>
          </a:p>
        </p:txBody>
      </p:sp>
      <p:sp>
        <p:nvSpPr>
          <p:cNvPr id="8" name="Footer Placeholder 7">
            <a:extLst>
              <a:ext uri="{FF2B5EF4-FFF2-40B4-BE49-F238E27FC236}">
                <a16:creationId xmlns:a16="http://schemas.microsoft.com/office/drawing/2014/main" id="{1753F1D3-926B-461D-85AC-B5BFD28A059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4F153C4B-CA7C-43B4-A13E-7DBBDCE17C47}"/>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10394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2DB09-42E7-4D00-A275-9E1E8E72D0F9}"/>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3C5210C2-54D4-41B2-9447-77AD65DE9BDF}"/>
              </a:ext>
            </a:extLst>
          </p:cNvPr>
          <p:cNvSpPr>
            <a:spLocks noGrp="1"/>
          </p:cNvSpPr>
          <p:nvPr>
            <p:ph type="dt" sz="half" idx="10"/>
          </p:nvPr>
        </p:nvSpPr>
        <p:spPr/>
        <p:txBody>
          <a:bodyPr/>
          <a:lstStyle/>
          <a:p>
            <a:fld id="{ACE6E93C-0E8A-4981-AD76-45EDE26E5781}" type="datetime8">
              <a:rPr lang="en-SE" smtClean="0"/>
              <a:t>2021-10-21 06:48</a:t>
            </a:fld>
            <a:endParaRPr lang="en-SE"/>
          </a:p>
        </p:txBody>
      </p:sp>
      <p:sp>
        <p:nvSpPr>
          <p:cNvPr id="4" name="Footer Placeholder 3">
            <a:extLst>
              <a:ext uri="{FF2B5EF4-FFF2-40B4-BE49-F238E27FC236}">
                <a16:creationId xmlns:a16="http://schemas.microsoft.com/office/drawing/2014/main" id="{0130CFF4-FFF1-42CF-8DFE-EDC2727E6A60}"/>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D06CE5B9-CCCA-45DE-8770-6CDAC0D2390E}"/>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295933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ABE59-F5ED-4011-9D88-EEE340424DD8}"/>
              </a:ext>
            </a:extLst>
          </p:cNvPr>
          <p:cNvSpPr>
            <a:spLocks noGrp="1"/>
          </p:cNvSpPr>
          <p:nvPr>
            <p:ph type="dt" sz="half" idx="10"/>
          </p:nvPr>
        </p:nvSpPr>
        <p:spPr/>
        <p:txBody>
          <a:bodyPr/>
          <a:lstStyle/>
          <a:p>
            <a:fld id="{07E9BA33-1AF5-4CAC-A274-CB04FCA17C84}" type="datetime8">
              <a:rPr lang="en-SE" smtClean="0"/>
              <a:t>2021-10-21 06:48</a:t>
            </a:fld>
            <a:endParaRPr lang="en-SE"/>
          </a:p>
        </p:txBody>
      </p:sp>
      <p:sp>
        <p:nvSpPr>
          <p:cNvPr id="3" name="Footer Placeholder 2">
            <a:extLst>
              <a:ext uri="{FF2B5EF4-FFF2-40B4-BE49-F238E27FC236}">
                <a16:creationId xmlns:a16="http://schemas.microsoft.com/office/drawing/2014/main" id="{6D8BE4AA-79E5-4BFC-9AFB-8222FDB016B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666F419A-6D0D-4251-A987-F710A68B4E21}"/>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102145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9206-2CA3-44E7-8491-62C4E95F6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F6D9BE51-CA13-448E-B6A4-F0F5D6EE9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8129F69D-C295-4930-A0B1-B97EA8A6C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8EFFB-2076-4EBD-B702-A5918BFAA1F1}"/>
              </a:ext>
            </a:extLst>
          </p:cNvPr>
          <p:cNvSpPr>
            <a:spLocks noGrp="1"/>
          </p:cNvSpPr>
          <p:nvPr>
            <p:ph type="dt" sz="half" idx="10"/>
          </p:nvPr>
        </p:nvSpPr>
        <p:spPr/>
        <p:txBody>
          <a:bodyPr/>
          <a:lstStyle/>
          <a:p>
            <a:fld id="{4FCCDDBF-C6AA-4607-B864-1C04B3B17281}" type="datetime8">
              <a:rPr lang="en-SE" smtClean="0"/>
              <a:t>2021-10-21 06:48</a:t>
            </a:fld>
            <a:endParaRPr lang="en-SE"/>
          </a:p>
        </p:txBody>
      </p:sp>
      <p:sp>
        <p:nvSpPr>
          <p:cNvPr id="6" name="Footer Placeholder 5">
            <a:extLst>
              <a:ext uri="{FF2B5EF4-FFF2-40B4-BE49-F238E27FC236}">
                <a16:creationId xmlns:a16="http://schemas.microsoft.com/office/drawing/2014/main" id="{A71A3144-F186-4A0C-A5ED-B79B9248FEF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A4EFDFD-A010-4648-BF59-F351D609111E}"/>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216674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179-B6BD-4D99-A02F-03B88DFC5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A7D57B03-3253-4739-A373-7BF474A2C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E4340B4-CE78-43DD-8635-4FFAB28F2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CAFB7-F31D-45DA-9B32-D603FB694352}"/>
              </a:ext>
            </a:extLst>
          </p:cNvPr>
          <p:cNvSpPr>
            <a:spLocks noGrp="1"/>
          </p:cNvSpPr>
          <p:nvPr>
            <p:ph type="dt" sz="half" idx="10"/>
          </p:nvPr>
        </p:nvSpPr>
        <p:spPr/>
        <p:txBody>
          <a:bodyPr/>
          <a:lstStyle/>
          <a:p>
            <a:fld id="{2AFB6D35-E3BC-4CCC-8B4E-1B348A7EEFFF}" type="datetime8">
              <a:rPr lang="en-SE" smtClean="0"/>
              <a:t>2021-10-21 06:48</a:t>
            </a:fld>
            <a:endParaRPr lang="en-SE"/>
          </a:p>
        </p:txBody>
      </p:sp>
      <p:sp>
        <p:nvSpPr>
          <p:cNvPr id="6" name="Footer Placeholder 5">
            <a:extLst>
              <a:ext uri="{FF2B5EF4-FFF2-40B4-BE49-F238E27FC236}">
                <a16:creationId xmlns:a16="http://schemas.microsoft.com/office/drawing/2014/main" id="{ADEB0606-83D3-4431-9627-63F838B2831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4FC7EF63-287A-40B2-9C48-AFE1A2CCB898}"/>
              </a:ext>
            </a:extLst>
          </p:cNvPr>
          <p:cNvSpPr>
            <a:spLocks noGrp="1"/>
          </p:cNvSpPr>
          <p:nvPr>
            <p:ph type="sldNum" sz="quarter" idx="12"/>
          </p:nvPr>
        </p:nvSpPr>
        <p:spPr/>
        <p:txBody>
          <a:bodyPr/>
          <a:lstStyle/>
          <a:p>
            <a:fld id="{8F1DF4F7-37B4-42BA-B06E-9480607DEFEA}" type="slidenum">
              <a:rPr lang="en-SE" smtClean="0"/>
              <a:t>‹#›</a:t>
            </a:fld>
            <a:endParaRPr lang="en-SE"/>
          </a:p>
        </p:txBody>
      </p:sp>
    </p:spTree>
    <p:extLst>
      <p:ext uri="{BB962C8B-B14F-4D97-AF65-F5344CB8AC3E}">
        <p14:creationId xmlns:p14="http://schemas.microsoft.com/office/powerpoint/2010/main" val="113373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04117-549B-41C8-8F43-8094D417C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CCBA87EB-20A6-4112-A048-4DF4F17FB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00405662-5FC5-4CB9-BB9A-377FD2FF4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D6812-82BC-42F7-BF4E-45758B73E7A7}" type="datetime8">
              <a:rPr lang="en-SE" smtClean="0"/>
              <a:t>2021-10-21 06:48</a:t>
            </a:fld>
            <a:endParaRPr lang="en-SE"/>
          </a:p>
        </p:txBody>
      </p:sp>
      <p:sp>
        <p:nvSpPr>
          <p:cNvPr id="5" name="Footer Placeholder 4">
            <a:extLst>
              <a:ext uri="{FF2B5EF4-FFF2-40B4-BE49-F238E27FC236}">
                <a16:creationId xmlns:a16="http://schemas.microsoft.com/office/drawing/2014/main" id="{CE57AB53-4023-4882-BF34-CC5C5DB21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664399E5-001B-450A-972E-812503338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DF4F7-37B4-42BA-B06E-9480607DEFEA}" type="slidenum">
              <a:rPr lang="en-SE" smtClean="0"/>
              <a:t>‹#›</a:t>
            </a:fld>
            <a:endParaRPr lang="en-SE"/>
          </a:p>
        </p:txBody>
      </p:sp>
    </p:spTree>
    <p:extLst>
      <p:ext uri="{BB962C8B-B14F-4D97-AF65-F5344CB8AC3E}">
        <p14:creationId xmlns:p14="http://schemas.microsoft.com/office/powerpoint/2010/main" val="130957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nowmass21.org/sta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caterina.doglioni@cern.ch" TargetMode="External"/><Relationship Id="rId4" Type="http://schemas.openxmlformats.org/officeDocument/2006/relationships/hyperlink" Target="mailto:nicolinehemme@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pic>
        <p:nvPicPr>
          <p:cNvPr id="1026" name="Picture 2" descr="Why do galaxies spin? |">
            <a:extLst>
              <a:ext uri="{FF2B5EF4-FFF2-40B4-BE49-F238E27FC236}">
                <a16:creationId xmlns:a16="http://schemas.microsoft.com/office/drawing/2014/main" id="{06B46064-4C1A-45B4-BC5D-B6E3C6E2E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02" y="-246581"/>
            <a:ext cx="11896230" cy="774671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F2D7C6-6F9D-46ED-93E6-551E6B5152A2}"/>
              </a:ext>
            </a:extLst>
          </p:cNvPr>
          <p:cNvSpPr/>
          <p:nvPr/>
        </p:nvSpPr>
        <p:spPr>
          <a:xfrm>
            <a:off x="-1" y="-955497"/>
            <a:ext cx="6318607" cy="9164549"/>
          </a:xfrm>
          <a:prstGeom prst="rect">
            <a:avLst/>
          </a:prstGeom>
          <a:solidFill>
            <a:srgbClr val="33312E"/>
          </a:solidFill>
          <a:ln>
            <a:solidFill>
              <a:srgbClr val="33312E"/>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extBox 1">
            <a:extLst>
              <a:ext uri="{FF2B5EF4-FFF2-40B4-BE49-F238E27FC236}">
                <a16:creationId xmlns:a16="http://schemas.microsoft.com/office/drawing/2014/main" id="{D210F10D-E368-43B9-9F60-FCCD8A80952F}"/>
              </a:ext>
            </a:extLst>
          </p:cNvPr>
          <p:cNvSpPr txBox="1"/>
          <p:nvPr/>
        </p:nvSpPr>
        <p:spPr>
          <a:xfrm>
            <a:off x="129499" y="1137603"/>
            <a:ext cx="5763802" cy="954107"/>
          </a:xfrm>
          <a:prstGeom prst="rect">
            <a:avLst/>
          </a:prstGeom>
          <a:noFill/>
        </p:spPr>
        <p:txBody>
          <a:bodyPr wrap="square" rtlCol="0">
            <a:spAutoFit/>
          </a:bodyPr>
          <a:lstStyle/>
          <a:p>
            <a:r>
              <a:rPr lang="en-GB" sz="2800" dirty="0">
                <a:solidFill>
                  <a:srgbClr val="F8F3F7"/>
                </a:solidFill>
                <a:latin typeface="Verdana" panose="020B0604030504040204" pitchFamily="34" charset="0"/>
                <a:ea typeface="Verdana" panose="020B0604030504040204" pitchFamily="34" charset="0"/>
              </a:rPr>
              <a:t>Studies of Dark Showers for Present and Future Colliders</a:t>
            </a:r>
            <a:endParaRPr lang="en-SE" sz="2800" dirty="0">
              <a:solidFill>
                <a:srgbClr val="F8F3F7"/>
              </a:solidFill>
              <a:latin typeface="Verdana" panose="020B0604030504040204" pitchFamily="34" charset="0"/>
              <a:ea typeface="Verdana" panose="020B0604030504040204" pitchFamily="34" charset="0"/>
            </a:endParaRPr>
          </a:p>
        </p:txBody>
      </p:sp>
      <p:cxnSp>
        <p:nvCxnSpPr>
          <p:cNvPr id="5" name="Straight Connector 4">
            <a:extLst>
              <a:ext uri="{FF2B5EF4-FFF2-40B4-BE49-F238E27FC236}">
                <a16:creationId xmlns:a16="http://schemas.microsoft.com/office/drawing/2014/main" id="{DE6BC6DA-D0DB-46E2-9157-9A1558007FD5}"/>
              </a:ext>
            </a:extLst>
          </p:cNvPr>
          <p:cNvCxnSpPr>
            <a:cxnSpLocks/>
          </p:cNvCxnSpPr>
          <p:nvPr/>
        </p:nvCxnSpPr>
        <p:spPr>
          <a:xfrm>
            <a:off x="205483" y="2188396"/>
            <a:ext cx="5147353" cy="0"/>
          </a:xfrm>
          <a:prstGeom prst="line">
            <a:avLst/>
          </a:prstGeom>
          <a:ln w="57150">
            <a:solidFill>
              <a:srgbClr val="5E5E9C"/>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D47CD63-D9DA-4B65-ACAC-38835D218BA2}"/>
              </a:ext>
            </a:extLst>
          </p:cNvPr>
          <p:cNvSpPr txBox="1"/>
          <p:nvPr/>
        </p:nvSpPr>
        <p:spPr>
          <a:xfrm>
            <a:off x="129499" y="2285083"/>
            <a:ext cx="5763802" cy="784830"/>
          </a:xfrm>
          <a:prstGeom prst="rect">
            <a:avLst/>
          </a:prstGeom>
          <a:noFill/>
        </p:spPr>
        <p:txBody>
          <a:bodyPr wrap="square" rtlCol="0">
            <a:spAutoFit/>
          </a:bodyPr>
          <a:lstStyle/>
          <a:p>
            <a:r>
              <a:rPr lang="en-GB" sz="2000" dirty="0">
                <a:solidFill>
                  <a:srgbClr val="F8F3F7"/>
                </a:solidFill>
                <a:latin typeface="Verdana" panose="020B0604030504040204" pitchFamily="34" charset="0"/>
                <a:ea typeface="Verdana" panose="020B0604030504040204" pitchFamily="34" charset="0"/>
              </a:rPr>
              <a:t>by Nicoline Hemme</a:t>
            </a:r>
          </a:p>
          <a:p>
            <a:pPr>
              <a:spcBef>
                <a:spcPts val="600"/>
              </a:spcBef>
            </a:pPr>
            <a:r>
              <a:rPr lang="en-GB" sz="2000" dirty="0">
                <a:solidFill>
                  <a:srgbClr val="F8F3F7"/>
                </a:solidFill>
                <a:latin typeface="Verdana" panose="020B0604030504040204" pitchFamily="34" charset="0"/>
                <a:ea typeface="Verdana" panose="020B0604030504040204" pitchFamily="34" charset="0"/>
              </a:rPr>
              <a:t>Supervisor: Caterina Doglioni</a:t>
            </a:r>
          </a:p>
        </p:txBody>
      </p:sp>
      <p:sp>
        <p:nvSpPr>
          <p:cNvPr id="12" name="TextBox 11">
            <a:extLst>
              <a:ext uri="{FF2B5EF4-FFF2-40B4-BE49-F238E27FC236}">
                <a16:creationId xmlns:a16="http://schemas.microsoft.com/office/drawing/2014/main" id="{987FE85A-CC44-4307-B632-CC3A12E841BB}"/>
              </a:ext>
            </a:extLst>
          </p:cNvPr>
          <p:cNvSpPr txBox="1"/>
          <p:nvPr/>
        </p:nvSpPr>
        <p:spPr>
          <a:xfrm>
            <a:off x="8600952" y="6611779"/>
            <a:ext cx="3591048" cy="246221"/>
          </a:xfrm>
          <a:prstGeom prst="rect">
            <a:avLst/>
          </a:prstGeom>
          <a:noFill/>
        </p:spPr>
        <p:txBody>
          <a:bodyPr wrap="non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Image Source: ESO/IDA/Danish </a:t>
            </a:r>
            <a:r>
              <a:rPr lang="en-GB" sz="1000" dirty="0">
                <a:solidFill>
                  <a:schemeClr val="bg2">
                    <a:lumMod val="50000"/>
                  </a:schemeClr>
                </a:solidFill>
                <a:latin typeface="Verdana" panose="020B0604030504040204" pitchFamily="34" charset="0"/>
                <a:ea typeface="Verdana" panose="020B0604030504040204" pitchFamily="34" charset="0"/>
                <a:cs typeface="Calibri" panose="020F0502020204030204" pitchFamily="34" charset="0"/>
              </a:rPr>
              <a:t>|</a:t>
            </a:r>
            <a:r>
              <a:rPr lang="en-GB" sz="1000" dirty="0">
                <a:solidFill>
                  <a:schemeClr val="bg2">
                    <a:lumMod val="50000"/>
                  </a:schemeClr>
                </a:solidFill>
                <a:latin typeface="Verdana" panose="020B0604030504040204" pitchFamily="34" charset="0"/>
                <a:ea typeface="Verdana" panose="020B0604030504040204" pitchFamily="34" charset="0"/>
              </a:rPr>
              <a:t> M100 &amp; SN 2006X</a:t>
            </a:r>
            <a:endParaRPr lang="en-SE" sz="1000" dirty="0">
              <a:solidFill>
                <a:schemeClr val="bg2">
                  <a:lumMod val="50000"/>
                </a:schemeClr>
              </a:solidFill>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B9F80F30-9220-49CA-8639-EF0ACAEB04C5}"/>
              </a:ext>
            </a:extLst>
          </p:cNvPr>
          <p:cNvSpPr txBox="1"/>
          <p:nvPr/>
        </p:nvSpPr>
        <p:spPr>
          <a:xfrm>
            <a:off x="129500" y="46038"/>
            <a:ext cx="12062500" cy="307777"/>
          </a:xfrm>
          <a:prstGeom prst="rect">
            <a:avLst/>
          </a:prstGeom>
          <a:noFill/>
        </p:spPr>
        <p:txBody>
          <a:bodyPr wrap="square" rtlCol="0">
            <a:spAutoFit/>
          </a:bodyPr>
          <a:lstStyle/>
          <a:p>
            <a:r>
              <a:rPr lang="en-GB" sz="1400" dirty="0">
                <a:solidFill>
                  <a:srgbClr val="F8F3F7"/>
                </a:solidFill>
                <a:latin typeface="Verdana" panose="020B0604030504040204" pitchFamily="34" charset="0"/>
                <a:ea typeface="Verdana" panose="020B0604030504040204" pitchFamily="34" charset="0"/>
              </a:rPr>
              <a:t>October 2021 </a:t>
            </a:r>
            <a:endParaRPr lang="en-SE" sz="1400" dirty="0">
              <a:solidFill>
                <a:srgbClr val="F8F3F7"/>
              </a:solidFill>
              <a:latin typeface="Verdana" panose="020B0604030504040204" pitchFamily="34" charset="0"/>
              <a:ea typeface="Verdana" panose="020B0604030504040204" pitchFamily="34" charset="0"/>
            </a:endParaRPr>
          </a:p>
        </p:txBody>
      </p:sp>
      <p:pic>
        <p:nvPicPr>
          <p:cNvPr id="17" name="Picture 16" descr="Logo, company name&#10;&#10;Description automatically generated">
            <a:extLst>
              <a:ext uri="{FF2B5EF4-FFF2-40B4-BE49-F238E27FC236}">
                <a16:creationId xmlns:a16="http://schemas.microsoft.com/office/drawing/2014/main" id="{3D32B326-FE46-4073-97C3-1B23B6F2D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82" y="4548554"/>
            <a:ext cx="1693762" cy="2136450"/>
          </a:xfrm>
          <a:prstGeom prst="rect">
            <a:avLst/>
          </a:prstGeom>
        </p:spPr>
      </p:pic>
    </p:spTree>
    <p:extLst>
      <p:ext uri="{BB962C8B-B14F-4D97-AF65-F5344CB8AC3E}">
        <p14:creationId xmlns:p14="http://schemas.microsoft.com/office/powerpoint/2010/main" val="143849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The Dark Sector</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599777"/>
            <a:ext cx="11195538" cy="4577186"/>
          </a:xfrm>
        </p:spPr>
        <p:txBody>
          <a:bodyPr>
            <a:normAutofit/>
          </a:bodyPr>
          <a:lstStyle/>
          <a:p>
            <a:pPr marL="0" indent="0">
              <a:spcAft>
                <a:spcPts val="600"/>
              </a:spcAft>
              <a:buNone/>
            </a:pPr>
            <a:r>
              <a:rPr lang="en-GB" sz="2400" dirty="0">
                <a:solidFill>
                  <a:srgbClr val="F8F3F7"/>
                </a:solidFill>
                <a:latin typeface="Verdana" panose="020B0604030504040204" pitchFamily="34" charset="0"/>
                <a:ea typeface="Verdana" panose="020B0604030504040204" pitchFamily="34" charset="0"/>
              </a:rPr>
              <a:t>A sector consisting of </a:t>
            </a:r>
            <a:r>
              <a:rPr lang="en-GB" sz="2400" i="1" dirty="0">
                <a:solidFill>
                  <a:srgbClr val="F8F3F7"/>
                </a:solidFill>
                <a:latin typeface="Verdana" panose="020B0604030504040204" pitchFamily="34" charset="0"/>
                <a:ea typeface="Verdana" panose="020B0604030504040204" pitchFamily="34" charset="0"/>
              </a:rPr>
              <a:t>several</a:t>
            </a:r>
            <a:r>
              <a:rPr lang="en-GB" sz="2400" dirty="0">
                <a:solidFill>
                  <a:srgbClr val="F8F3F7"/>
                </a:solidFill>
                <a:latin typeface="Verdana" panose="020B0604030504040204" pitchFamily="34" charset="0"/>
                <a:ea typeface="Verdana" panose="020B0604030504040204" pitchFamily="34" charset="0"/>
              </a:rPr>
              <a:t> dark particles that </a:t>
            </a:r>
          </a:p>
          <a:p>
            <a:pPr lvl="1">
              <a:spcAft>
                <a:spcPts val="600"/>
              </a:spcAft>
            </a:pPr>
            <a:r>
              <a:rPr lang="en-GB" sz="2200" dirty="0">
                <a:solidFill>
                  <a:srgbClr val="F8F3F7"/>
                </a:solidFill>
                <a:latin typeface="Verdana" panose="020B0604030504040204" pitchFamily="34" charset="0"/>
                <a:ea typeface="Verdana" panose="020B0604030504040204" pitchFamily="34" charset="0"/>
              </a:rPr>
              <a:t>can interact with each other through some force</a:t>
            </a:r>
          </a:p>
          <a:p>
            <a:pPr lvl="1">
              <a:spcAft>
                <a:spcPts val="600"/>
              </a:spcAft>
            </a:pPr>
            <a:r>
              <a:rPr lang="en-GB" sz="2200" dirty="0">
                <a:solidFill>
                  <a:srgbClr val="F8F3F7"/>
                </a:solidFill>
                <a:latin typeface="Verdana" panose="020B0604030504040204" pitchFamily="34" charset="0"/>
                <a:ea typeface="Verdana" panose="020B0604030504040204" pitchFamily="34" charset="0"/>
              </a:rPr>
              <a:t>only interacts with the SM through some portal(s)</a:t>
            </a:r>
          </a:p>
          <a:p>
            <a:pPr marL="0" indent="0">
              <a:buNone/>
            </a:pPr>
            <a:endParaRPr lang="en-GB" sz="1800" dirty="0">
              <a:solidFill>
                <a:srgbClr val="F8F3F7"/>
              </a:solidFill>
              <a:latin typeface="Verdana" panose="020B0604030504040204" pitchFamily="34" charset="0"/>
              <a:ea typeface="Verdana" panose="020B0604030504040204" pitchFamily="34" charset="0"/>
            </a:endParaRPr>
          </a:p>
          <a:p>
            <a:pPr marL="0" indent="0">
              <a:spcAft>
                <a:spcPts val="600"/>
              </a:spcAft>
              <a:buNone/>
            </a:pPr>
            <a:r>
              <a:rPr lang="en-GB" sz="2400" b="1" dirty="0">
                <a:solidFill>
                  <a:srgbClr val="F8F3F7"/>
                </a:solidFill>
                <a:latin typeface="Verdana" panose="020B0604030504040204" pitchFamily="34" charset="0"/>
                <a:ea typeface="Verdana" panose="020B0604030504040204" pitchFamily="34" charset="0"/>
              </a:rPr>
              <a:t>Our dark sector class of models </a:t>
            </a:r>
            <a:r>
              <a:rPr lang="en-GB" sz="2400" dirty="0">
                <a:solidFill>
                  <a:srgbClr val="F8F3F7"/>
                </a:solidFill>
                <a:latin typeface="Verdana" panose="020B0604030504040204" pitchFamily="34" charset="0"/>
                <a:ea typeface="Verdana" panose="020B0604030504040204" pitchFamily="34" charset="0"/>
              </a:rPr>
              <a:t>in focus (one out of many):</a:t>
            </a:r>
          </a:p>
          <a:p>
            <a:pPr lvl="1">
              <a:spcAft>
                <a:spcPts val="600"/>
              </a:spcAft>
            </a:pPr>
            <a:r>
              <a:rPr lang="en-GB" sz="2200" dirty="0">
                <a:solidFill>
                  <a:srgbClr val="F8F3F7"/>
                </a:solidFill>
                <a:latin typeface="Verdana" panose="020B0604030504040204" pitchFamily="34" charset="0"/>
                <a:ea typeface="Verdana" panose="020B0604030504040204" pitchFamily="34" charset="0"/>
              </a:rPr>
              <a:t>Strongly interacting QCD-like theory </a:t>
            </a:r>
            <a:r>
              <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rPr>
              <a:t>→ dark quarks and hadrons</a:t>
            </a:r>
            <a:endParaRPr lang="en-GB" sz="2200" dirty="0">
              <a:solidFill>
                <a:srgbClr val="F8F3F7"/>
              </a:solidFill>
              <a:latin typeface="Verdana" panose="020B0604030504040204" pitchFamily="34" charset="0"/>
              <a:ea typeface="Verdana" panose="020B0604030504040204" pitchFamily="34" charset="0"/>
            </a:endParaRPr>
          </a:p>
          <a:p>
            <a:pPr lvl="1">
              <a:spcAft>
                <a:spcPts val="600"/>
              </a:spcAft>
            </a:pPr>
            <a:r>
              <a:rPr lang="en-GB" sz="2200" dirty="0">
                <a:solidFill>
                  <a:srgbClr val="F8F3F7"/>
                </a:solidFill>
                <a:latin typeface="Verdana" panose="020B0604030504040204" pitchFamily="34" charset="0"/>
                <a:ea typeface="Verdana" panose="020B0604030504040204" pitchFamily="34" charset="0"/>
              </a:rPr>
              <a:t>Possibility of a QCD-like parton shower within the dark sector               </a:t>
            </a:r>
            <a:r>
              <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rPr>
              <a:t>→ dark showers and dark jets</a:t>
            </a:r>
            <a:endParaRPr lang="en-GB" sz="2200" dirty="0">
              <a:solidFill>
                <a:srgbClr val="F8F3F7"/>
              </a:solidFill>
              <a:latin typeface="Verdana" panose="020B0604030504040204" pitchFamily="34" charset="0"/>
              <a:ea typeface="Verdana" panose="020B0604030504040204" pitchFamily="34" charset="0"/>
            </a:endParaRPr>
          </a:p>
          <a:p>
            <a:pPr lvl="1"/>
            <a:r>
              <a:rPr lang="en-GB" sz="2200" dirty="0">
                <a:solidFill>
                  <a:srgbClr val="F8F3F7"/>
                </a:solidFill>
                <a:latin typeface="Verdana" panose="020B0604030504040204" pitchFamily="34" charset="0"/>
                <a:ea typeface="Verdana" panose="020B0604030504040204" pitchFamily="34" charset="0"/>
              </a:rPr>
              <a:t>Some dark hadron may decay into SM particles</a:t>
            </a:r>
          </a:p>
          <a:p>
            <a:pPr marL="457200" lvl="1" indent="0">
              <a:spcBef>
                <a:spcPts val="0"/>
              </a:spcBef>
              <a:spcAft>
                <a:spcPts val="600"/>
              </a:spcAft>
              <a:buNone/>
            </a:pPr>
            <a:r>
              <a:rPr lang="en-GB" sz="2200" dirty="0">
                <a:solidFill>
                  <a:srgbClr val="F8F3F7"/>
                </a:solidFill>
                <a:latin typeface="Verdana" panose="020B0604030504040204" pitchFamily="34" charset="0"/>
                <a:ea typeface="Verdana" panose="020B0604030504040204" pitchFamily="34" charset="0"/>
              </a:rPr>
              <a:t>  through a vector boson portal (Z’)</a:t>
            </a:r>
          </a:p>
        </p:txBody>
      </p:sp>
      <p:sp>
        <p:nvSpPr>
          <p:cNvPr id="8" name="TextBox 7">
            <a:extLst>
              <a:ext uri="{FF2B5EF4-FFF2-40B4-BE49-F238E27FC236}">
                <a16:creationId xmlns:a16="http://schemas.microsoft.com/office/drawing/2014/main" id="{1D6C578F-F739-4545-8DCA-61F5937FD9D0}"/>
              </a:ext>
            </a:extLst>
          </p:cNvPr>
          <p:cNvSpPr txBox="1"/>
          <p:nvPr/>
        </p:nvSpPr>
        <p:spPr>
          <a:xfrm>
            <a:off x="5568463" y="695265"/>
            <a:ext cx="4578497" cy="400110"/>
          </a:xfrm>
          <a:prstGeom prst="rect">
            <a:avLst/>
          </a:prstGeom>
          <a:noFill/>
        </p:spPr>
        <p:txBody>
          <a:bodyPr wrap="none" rtlCol="0">
            <a:spAutoFit/>
          </a:bodyPr>
          <a:lstStyle/>
          <a:p>
            <a:r>
              <a:rPr lang="en-GB" sz="2000" dirty="0">
                <a:solidFill>
                  <a:srgbClr val="F8F3F7"/>
                </a:solidFill>
                <a:latin typeface="Verdana" panose="020B0604030504040204" pitchFamily="34" charset="0"/>
                <a:ea typeface="Verdana" panose="020B0604030504040204" pitchFamily="34" charset="0"/>
              </a:rPr>
              <a:t>Dark Sector Models </a:t>
            </a:r>
            <a:r>
              <a:rPr lang="en-GB" sz="2000" dirty="0">
                <a:solidFill>
                  <a:schemeClr val="bg2">
                    <a:lumMod val="50000"/>
                  </a:schemeClr>
                </a:solidFill>
                <a:latin typeface="Verdana" panose="020B0604030504040204" pitchFamily="34" charset="0"/>
                <a:ea typeface="Verdana" panose="020B0604030504040204" pitchFamily="34" charset="0"/>
              </a:rPr>
              <a:t>Dark Showers</a:t>
            </a:r>
            <a:endParaRPr lang="en-SE" sz="2000" dirty="0">
              <a:solidFill>
                <a:schemeClr val="bg2">
                  <a:lumMod val="50000"/>
                </a:schemeClr>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5287108" y="574859"/>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466E6D7-F007-4AEF-869C-42190EBFDC54}"/>
              </a:ext>
            </a:extLst>
          </p:cNvPr>
          <p:cNvSpPr>
            <a:spLocks noGrp="1"/>
          </p:cNvSpPr>
          <p:nvPr>
            <p:ph type="sldNum" sz="quarter" idx="12"/>
          </p:nvPr>
        </p:nvSpPr>
        <p:spPr/>
        <p:txBody>
          <a:bodyPr/>
          <a:lstStyle/>
          <a:p>
            <a:fld id="{8F1DF4F7-37B4-42BA-B06E-9480607DEFEA}" type="slidenum">
              <a:rPr lang="en-SE" smtClean="0"/>
              <a:t>2</a:t>
            </a:fld>
            <a:endParaRPr lang="en-SE"/>
          </a:p>
        </p:txBody>
      </p:sp>
      <p:pic>
        <p:nvPicPr>
          <p:cNvPr id="14" name="Picture 13" descr="A picture containing text, vector graphics&#10;&#10;Description automatically generated">
            <a:extLst>
              <a:ext uri="{FF2B5EF4-FFF2-40B4-BE49-F238E27FC236}">
                <a16:creationId xmlns:a16="http://schemas.microsoft.com/office/drawing/2014/main" id="{3BE4C771-D65D-46E4-AB54-D3D0AAF9AC75}"/>
              </a:ext>
            </a:extLst>
          </p:cNvPr>
          <p:cNvPicPr>
            <a:picLocks noChangeAspect="1"/>
          </p:cNvPicPr>
          <p:nvPr/>
        </p:nvPicPr>
        <p:blipFill rotWithShape="1">
          <a:blip r:embed="rId3">
            <a:extLst>
              <a:ext uri="{28A0092B-C50C-407E-A947-70E740481C1C}">
                <a14:useLocalDpi xmlns:a14="http://schemas.microsoft.com/office/drawing/2010/main" val="0"/>
              </a:ext>
            </a:extLst>
          </a:blip>
          <a:srcRect l="50040" t="40370" r="30100" b="51779"/>
          <a:stretch/>
        </p:blipFill>
        <p:spPr>
          <a:xfrm>
            <a:off x="10855829" y="3639043"/>
            <a:ext cx="1828279" cy="1021910"/>
          </a:xfrm>
          <a:prstGeom prst="rect">
            <a:avLst/>
          </a:prstGeom>
        </p:spPr>
      </p:pic>
      <p:pic>
        <p:nvPicPr>
          <p:cNvPr id="15" name="Picture 14" descr="A picture containing text, vector graphics&#10;&#10;Description automatically generated">
            <a:extLst>
              <a:ext uri="{FF2B5EF4-FFF2-40B4-BE49-F238E27FC236}">
                <a16:creationId xmlns:a16="http://schemas.microsoft.com/office/drawing/2014/main" id="{28D08B96-77F3-43F7-BE96-1FE172FF247F}"/>
              </a:ext>
            </a:extLst>
          </p:cNvPr>
          <p:cNvPicPr>
            <a:picLocks noChangeAspect="1"/>
          </p:cNvPicPr>
          <p:nvPr/>
        </p:nvPicPr>
        <p:blipFill rotWithShape="1">
          <a:blip r:embed="rId3">
            <a:extLst>
              <a:ext uri="{28A0092B-C50C-407E-A947-70E740481C1C}">
                <a14:useLocalDpi xmlns:a14="http://schemas.microsoft.com/office/drawing/2010/main" val="0"/>
              </a:ext>
            </a:extLst>
          </a:blip>
          <a:srcRect l="33323" t="40370" r="51424" b="51779"/>
          <a:stretch/>
        </p:blipFill>
        <p:spPr>
          <a:xfrm>
            <a:off x="9954368" y="3179673"/>
            <a:ext cx="1404157" cy="1021909"/>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C67294D4-340E-4D90-8A8C-CA691403DBA7}"/>
              </a:ext>
            </a:extLst>
          </p:cNvPr>
          <p:cNvPicPr>
            <a:picLocks noChangeAspect="1"/>
          </p:cNvPicPr>
          <p:nvPr/>
        </p:nvPicPr>
        <p:blipFill rotWithShape="1">
          <a:blip r:embed="rId4">
            <a:extLst>
              <a:ext uri="{28A0092B-C50C-407E-A947-70E740481C1C}">
                <a14:useLocalDpi xmlns:a14="http://schemas.microsoft.com/office/drawing/2010/main" val="0"/>
              </a:ext>
            </a:extLst>
          </a:blip>
          <a:srcRect l="25649" t="23327" r="34289" b="59074"/>
          <a:stretch/>
        </p:blipFill>
        <p:spPr>
          <a:xfrm>
            <a:off x="7939492" y="4489000"/>
            <a:ext cx="3283198" cy="2039303"/>
          </a:xfrm>
          <a:prstGeom prst="rect">
            <a:avLst/>
          </a:prstGeom>
        </p:spPr>
      </p:pic>
    </p:spTree>
    <p:extLst>
      <p:ext uri="{BB962C8B-B14F-4D97-AF65-F5344CB8AC3E}">
        <p14:creationId xmlns:p14="http://schemas.microsoft.com/office/powerpoint/2010/main" val="23287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The Dark Sector</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599776"/>
                <a:ext cx="11769969" cy="5121697"/>
              </a:xfrm>
            </p:spPr>
            <p:txBody>
              <a:bodyPr>
                <a:normAutofit/>
              </a:bodyPr>
              <a:lstStyle/>
              <a:p>
                <a:pPr marL="0" indent="0">
                  <a:buNone/>
                </a:pPr>
                <a:r>
                  <a:rPr lang="en-GB" sz="2400" b="1" dirty="0">
                    <a:solidFill>
                      <a:srgbClr val="F8F3F7"/>
                    </a:solidFill>
                    <a:latin typeface="Verdana" panose="020B0604030504040204" pitchFamily="34" charset="0"/>
                    <a:ea typeface="Verdana" panose="020B0604030504040204" pitchFamily="34" charset="0"/>
                  </a:rPr>
                  <a:t>3 types of dark showers that we’re interested in</a:t>
                </a:r>
              </a:p>
              <a:p>
                <a:pPr marL="457200" lvl="1" indent="0">
                  <a:spcBef>
                    <a:spcPts val="1200"/>
                  </a:spcBef>
                  <a:buNone/>
                </a:pPr>
                <a:r>
                  <a:rPr lang="en-GB" sz="2000" dirty="0">
                    <a:solidFill>
                      <a:srgbClr val="F8F3F7"/>
                    </a:solidFill>
                    <a:latin typeface="Verdana" panose="020B0604030504040204" pitchFamily="34" charset="0"/>
                    <a:ea typeface="Verdana" panose="020B0604030504040204" pitchFamily="34" charset="0"/>
                  </a:rPr>
                  <a:t>Invisible shower</a:t>
                </a:r>
              </a:p>
              <a:p>
                <a:pPr marL="457200" lvl="1" indent="0">
                  <a:buNone/>
                </a:pPr>
                <a:r>
                  <a:rPr lang="en-GB" sz="2000" dirty="0">
                    <a:solidFill>
                      <a:srgbClr val="F8F3F7"/>
                    </a:solidFill>
                    <a:latin typeface="Calibri" panose="020F0502020204030204" pitchFamily="34" charset="0"/>
                    <a:ea typeface="Verdana" panose="020B0604030504040204" pitchFamily="34" charset="0"/>
                    <a:cs typeface="Calibri" panose="020F0502020204030204" pitchFamily="34" charset="0"/>
                  </a:rPr>
                  <a:t>	→</a:t>
                </a:r>
                <a:r>
                  <a:rPr lang="en-GB" sz="2000" dirty="0">
                    <a:solidFill>
                      <a:srgbClr val="F8F3F7"/>
                    </a:solidFill>
                    <a:latin typeface="Verdana" panose="020B0604030504040204" pitchFamily="34" charset="0"/>
                    <a:ea typeface="Verdana" panose="020B0604030504040204" pitchFamily="34" charset="0"/>
                  </a:rPr>
                  <a:t> No dark hadrons decay to the SM</a:t>
                </a:r>
              </a:p>
              <a:p>
                <a:pPr marL="457200" lvl="1" indent="0">
                  <a:buNone/>
                </a:pPr>
                <a:endParaRPr lang="en-GB" sz="2000" dirty="0">
                  <a:solidFill>
                    <a:srgbClr val="F8F3F7"/>
                  </a:solidFill>
                  <a:latin typeface="Verdana" panose="020B0604030504040204" pitchFamily="34" charset="0"/>
                  <a:ea typeface="Verdana" panose="020B0604030504040204" pitchFamily="34" charset="0"/>
                </a:endParaRPr>
              </a:p>
              <a:p>
                <a:pPr marL="457200" lvl="1" indent="0">
                  <a:buNone/>
                </a:pPr>
                <a:endParaRPr lang="en-GB" sz="2000" dirty="0">
                  <a:solidFill>
                    <a:srgbClr val="F8F3F7"/>
                  </a:solidFill>
                  <a:latin typeface="Verdana" panose="020B0604030504040204" pitchFamily="34" charset="0"/>
                  <a:ea typeface="Verdana" panose="020B0604030504040204" pitchFamily="34" charset="0"/>
                </a:endParaRPr>
              </a:p>
              <a:p>
                <a:pPr marL="457200" lvl="1" indent="0">
                  <a:buNone/>
                </a:pPr>
                <a:r>
                  <a:rPr lang="en-GB" sz="2000" dirty="0">
                    <a:solidFill>
                      <a:srgbClr val="F8F3F7"/>
                    </a:solidFill>
                    <a:latin typeface="Verdana" panose="020B0604030504040204" pitchFamily="34" charset="0"/>
                    <a:ea typeface="Verdana" panose="020B0604030504040204" pitchFamily="34" charset="0"/>
                  </a:rPr>
                  <a:t>Visible shower</a:t>
                </a:r>
              </a:p>
              <a:p>
                <a:pPr marL="457200" lvl="1" indent="0">
                  <a:buNone/>
                </a:pPr>
                <a:r>
                  <a:rPr lang="en-GB" sz="2000" dirty="0">
                    <a:solidFill>
                      <a:srgbClr val="F8F3F7"/>
                    </a:solidFill>
                    <a:latin typeface="Calibri" panose="020F0502020204030204" pitchFamily="34" charset="0"/>
                    <a:ea typeface="Verdana" panose="020B0604030504040204" pitchFamily="34" charset="0"/>
                    <a:cs typeface="Calibri" panose="020F0502020204030204" pitchFamily="34" charset="0"/>
                  </a:rPr>
                  <a:t>	→ </a:t>
                </a:r>
                <a:r>
                  <a:rPr lang="en-GB" sz="2000" dirty="0">
                    <a:solidFill>
                      <a:srgbClr val="F8F3F7"/>
                    </a:solidFill>
                    <a:latin typeface="Verdana" panose="020B0604030504040204" pitchFamily="34" charset="0"/>
                    <a:ea typeface="Verdana" panose="020B0604030504040204" pitchFamily="34" charset="0"/>
                  </a:rPr>
                  <a:t>All dark hadrons decay to the SM</a:t>
                </a:r>
              </a:p>
              <a:p>
                <a:pPr marL="457200" lvl="1" indent="0">
                  <a:buNone/>
                </a:pPr>
                <a:endParaRPr lang="en-GB" sz="2000" dirty="0">
                  <a:solidFill>
                    <a:srgbClr val="F8F3F7"/>
                  </a:solidFill>
                  <a:latin typeface="Verdana" panose="020B0604030504040204" pitchFamily="34" charset="0"/>
                  <a:ea typeface="Verdana" panose="020B0604030504040204" pitchFamily="34" charset="0"/>
                </a:endParaRPr>
              </a:p>
              <a:p>
                <a:pPr marL="457200" lvl="1" indent="0">
                  <a:buNone/>
                </a:pPr>
                <a:endParaRPr lang="en-GB" sz="2000" dirty="0">
                  <a:solidFill>
                    <a:srgbClr val="F8F3F7"/>
                  </a:solidFill>
                  <a:latin typeface="Verdana" panose="020B0604030504040204" pitchFamily="34" charset="0"/>
                  <a:ea typeface="Verdana" panose="020B0604030504040204" pitchFamily="34" charset="0"/>
                </a:endParaRPr>
              </a:p>
              <a:p>
                <a:pPr marL="457200" lvl="1" indent="0">
                  <a:buNone/>
                </a:pPr>
                <a:r>
                  <a:rPr lang="en-GB" sz="2000" dirty="0">
                    <a:solidFill>
                      <a:srgbClr val="F8F3F7"/>
                    </a:solidFill>
                    <a:latin typeface="Verdana" panose="020B0604030504040204" pitchFamily="34" charset="0"/>
                    <a:ea typeface="Verdana" panose="020B0604030504040204" pitchFamily="34" charset="0"/>
                  </a:rPr>
                  <a:t>Semi-visible shower</a:t>
                </a:r>
              </a:p>
              <a:p>
                <a:pPr marL="457200" lvl="1" indent="0">
                  <a:buNone/>
                </a:pPr>
                <a:r>
                  <a:rPr lang="en-GB" sz="2000" dirty="0">
                    <a:solidFill>
                      <a:srgbClr val="F8F3F7"/>
                    </a:solidFill>
                    <a:latin typeface="Calibri" panose="020F0502020204030204" pitchFamily="34" charset="0"/>
                    <a:ea typeface="Verdana" panose="020B0604030504040204" pitchFamily="34" charset="0"/>
                    <a:cs typeface="Calibri" panose="020F0502020204030204" pitchFamily="34" charset="0"/>
                  </a:rPr>
                  <a:t>	→ </a:t>
                </a:r>
                <a:r>
                  <a:rPr lang="en-GB" sz="2000" dirty="0">
                    <a:solidFill>
                      <a:srgbClr val="F8F3F7"/>
                    </a:solidFill>
                    <a:latin typeface="Verdana" panose="020B0604030504040204" pitchFamily="34" charset="0"/>
                    <a:ea typeface="Verdana" panose="020B0604030504040204" pitchFamily="34" charset="0"/>
                  </a:rPr>
                  <a:t>Some dark hadrons decay to the SM</a:t>
                </a:r>
                <a:endParaRPr lang="en-GB" sz="2000" dirty="0">
                  <a:solidFill>
                    <a:srgbClr val="F8F3F7"/>
                  </a:solidFill>
                  <a:latin typeface="Verdana" panose="020B0604030504040204" pitchFamily="34" charset="0"/>
                  <a:ea typeface="Verdana" panose="020B0604030504040204" pitchFamily="34" charset="0"/>
                  <a:cs typeface="Calibri" panose="020F0502020204030204" pitchFamily="34" charset="0"/>
                </a:endParaRPr>
              </a:p>
              <a:p>
                <a:pPr marL="457200" lvl="1" indent="0">
                  <a:buNone/>
                </a:pPr>
                <a:endParaRPr lang="en-GB" sz="2000" dirty="0">
                  <a:solidFill>
                    <a:srgbClr val="F8F3F7"/>
                  </a:solidFill>
                  <a:latin typeface="Verdana" panose="020B0604030504040204" pitchFamily="34" charset="0"/>
                  <a:ea typeface="Verdana" panose="020B0604030504040204" pitchFamily="34" charset="0"/>
                  <a:cs typeface="Calibri" panose="020F0502020204030204" pitchFamily="34" charset="0"/>
                </a:endParaRPr>
              </a:p>
              <a:p>
                <a:pPr marL="0" indent="0">
                  <a:buNone/>
                </a:pPr>
                <a:r>
                  <a:rPr lang="en-GB" sz="2000" dirty="0">
                    <a:solidFill>
                      <a:srgbClr val="F8F3F7"/>
                    </a:solidFill>
                    <a:latin typeface="Verdana" panose="020B0604030504040204" pitchFamily="34" charset="0"/>
                    <a:ea typeface="Verdana" panose="020B0604030504040204" pitchFamily="34" charset="0"/>
                  </a:rPr>
                  <a:t>Described by </a:t>
                </a:r>
                <a14:m>
                  <m:oMath xmlns:m="http://schemas.openxmlformats.org/officeDocument/2006/math">
                    <m:sSub>
                      <m:sSubPr>
                        <m:ctrlPr>
                          <a:rPr lang="x-IV_mathan" sz="2000" i="1">
                            <a:solidFill>
                              <a:srgbClr val="F8F3F7"/>
                            </a:solidFill>
                            <a:latin typeface="Cambria Math" panose="02040503050406030204" pitchFamily="18" charset="0"/>
                          </a:rPr>
                        </m:ctrlPr>
                      </m:sSubPr>
                      <m:e>
                        <m:r>
                          <a:rPr lang="x-IV_mathan" sz="2000">
                            <a:solidFill>
                              <a:srgbClr val="F8F3F7"/>
                            </a:solidFill>
                            <a:latin typeface="Cambria Math" panose="02040503050406030204" pitchFamily="18" charset="0"/>
                          </a:rPr>
                          <m:t>𝑟</m:t>
                        </m:r>
                      </m:e>
                      <m:sub>
                        <m:r>
                          <a:rPr lang="x-IV_mathan" sz="2000">
                            <a:solidFill>
                              <a:srgbClr val="F8F3F7"/>
                            </a:solidFill>
                            <a:latin typeface="Cambria Math" panose="02040503050406030204" pitchFamily="18" charset="0"/>
                          </a:rPr>
                          <m:t>𝑖𝑛𝑣</m:t>
                        </m:r>
                      </m:sub>
                    </m:sSub>
                    <m:r>
                      <a:rPr lang="x-IV_mathan" sz="2000">
                        <a:solidFill>
                          <a:srgbClr val="F8F3F7"/>
                        </a:solidFill>
                        <a:latin typeface="Cambria Math" panose="02040503050406030204" pitchFamily="18" charset="0"/>
                      </a:rPr>
                      <m:t>=</m:t>
                    </m:r>
                    <m:d>
                      <m:dPr>
                        <m:begChr m:val="⟨"/>
                        <m:endChr m:val="⟩"/>
                        <m:ctrlPr>
                          <a:rPr lang="x-IV_mathan" sz="2000" i="1">
                            <a:solidFill>
                              <a:srgbClr val="F8F3F7"/>
                            </a:solidFill>
                            <a:latin typeface="Cambria Math" panose="02040503050406030204" pitchFamily="18" charset="0"/>
                          </a:rPr>
                        </m:ctrlPr>
                      </m:dPr>
                      <m:e>
                        <m:f>
                          <m:fPr>
                            <m:ctrlPr>
                              <a:rPr lang="x-IV_mathan" sz="2000" i="1">
                                <a:solidFill>
                                  <a:srgbClr val="F8F3F7"/>
                                </a:solidFill>
                                <a:latin typeface="Cambria Math" panose="02040503050406030204" pitchFamily="18" charset="0"/>
                              </a:rPr>
                            </m:ctrlPr>
                          </m:fPr>
                          <m:num>
                            <m:r>
                              <a:rPr lang="x-IV_mathan" sz="2000">
                                <a:solidFill>
                                  <a:srgbClr val="F8F3F7"/>
                                </a:solidFill>
                                <a:latin typeface="Cambria Math" panose="02040503050406030204" pitchFamily="18" charset="0"/>
                              </a:rPr>
                              <m:t>#</m:t>
                            </m:r>
                            <m:r>
                              <a:rPr lang="x-IV_mathan" sz="2000" i="1">
                                <a:solidFill>
                                  <a:srgbClr val="F8F3F7"/>
                                </a:solidFill>
                                <a:latin typeface="Cambria Math" panose="02040503050406030204" pitchFamily="18" charset="0"/>
                              </a:rPr>
                              <m:t> </m:t>
                            </m:r>
                            <m:r>
                              <m:rPr>
                                <m:sty m:val="p"/>
                              </m:rPr>
                              <a:rPr lang="x-IV_mathan" sz="2000">
                                <a:solidFill>
                                  <a:srgbClr val="F8F3F7"/>
                                </a:solidFill>
                                <a:latin typeface="Cambria Math" panose="02040503050406030204" pitchFamily="18" charset="0"/>
                              </a:rPr>
                              <m:t>of</m:t>
                            </m:r>
                            <m:r>
                              <a:rPr lang="en-GB" sz="2000" b="0" i="1" smtClean="0">
                                <a:solidFill>
                                  <a:srgbClr val="F8F3F7"/>
                                </a:solidFill>
                                <a:latin typeface="Cambria Math" panose="02040503050406030204" pitchFamily="18" charset="0"/>
                              </a:rPr>
                              <m:t> </m:t>
                            </m:r>
                            <m:r>
                              <m:rPr>
                                <m:sty m:val="p"/>
                              </m:rPr>
                              <a:rPr lang="x-IV_mathan" sz="2000">
                                <a:solidFill>
                                  <a:srgbClr val="F8F3F7"/>
                                </a:solidFill>
                                <a:latin typeface="Cambria Math" panose="02040503050406030204" pitchFamily="18" charset="0"/>
                              </a:rPr>
                              <m:t>stable</m:t>
                            </m:r>
                            <m:r>
                              <a:rPr lang="en-GB" sz="2000" b="0" i="1" smtClean="0">
                                <a:solidFill>
                                  <a:srgbClr val="F8F3F7"/>
                                </a:solidFill>
                                <a:latin typeface="Cambria Math" panose="02040503050406030204" pitchFamily="18" charset="0"/>
                              </a:rPr>
                              <m:t> </m:t>
                            </m:r>
                            <m:r>
                              <m:rPr>
                                <m:sty m:val="p"/>
                              </m:rPr>
                              <a:rPr lang="en-GB" sz="2000" b="0" i="0" smtClean="0">
                                <a:solidFill>
                                  <a:srgbClr val="F8F3F7"/>
                                </a:solidFill>
                                <a:latin typeface="Cambria Math" panose="02040503050406030204" pitchFamily="18" charset="0"/>
                              </a:rPr>
                              <m:t>dark</m:t>
                            </m:r>
                            <m:r>
                              <a:rPr lang="x-IV_mathan" sz="2000" i="1">
                                <a:solidFill>
                                  <a:srgbClr val="F8F3F7"/>
                                </a:solidFill>
                                <a:latin typeface="Cambria Math" panose="02040503050406030204" pitchFamily="18" charset="0"/>
                              </a:rPr>
                              <m:t> </m:t>
                            </m:r>
                            <m:r>
                              <m:rPr>
                                <m:sty m:val="p"/>
                              </m:rPr>
                              <a:rPr lang="x-IV_mathan" sz="2000">
                                <a:solidFill>
                                  <a:srgbClr val="F8F3F7"/>
                                </a:solidFill>
                                <a:latin typeface="Cambria Math" panose="02040503050406030204" pitchFamily="18" charset="0"/>
                              </a:rPr>
                              <m:t>hadrons</m:t>
                            </m:r>
                          </m:num>
                          <m:den>
                            <m:r>
                              <a:rPr lang="x-IV_mathan" sz="2000">
                                <a:solidFill>
                                  <a:srgbClr val="F8F3F7"/>
                                </a:solidFill>
                                <a:latin typeface="Cambria Math" panose="02040503050406030204" pitchFamily="18" charset="0"/>
                              </a:rPr>
                              <m:t>#</m:t>
                            </m:r>
                            <m:r>
                              <a:rPr lang="x-IV_mathan" sz="2000" i="1">
                                <a:solidFill>
                                  <a:srgbClr val="F8F3F7"/>
                                </a:solidFill>
                                <a:latin typeface="Cambria Math" panose="02040503050406030204" pitchFamily="18" charset="0"/>
                              </a:rPr>
                              <m:t> </m:t>
                            </m:r>
                            <m:r>
                              <m:rPr>
                                <m:sty m:val="p"/>
                              </m:rPr>
                              <a:rPr lang="x-IV_mathan" sz="2000">
                                <a:solidFill>
                                  <a:srgbClr val="F8F3F7"/>
                                </a:solidFill>
                                <a:latin typeface="Cambria Math" panose="02040503050406030204" pitchFamily="18" charset="0"/>
                              </a:rPr>
                              <m:t>of</m:t>
                            </m:r>
                            <m:r>
                              <a:rPr lang="x-IV_mathan" sz="2000" i="1">
                                <a:solidFill>
                                  <a:srgbClr val="F8F3F7"/>
                                </a:solidFill>
                                <a:latin typeface="Cambria Math" panose="02040503050406030204" pitchFamily="18" charset="0"/>
                              </a:rPr>
                              <m:t> </m:t>
                            </m:r>
                            <m:r>
                              <m:rPr>
                                <m:sty m:val="p"/>
                              </m:rPr>
                              <a:rPr lang="en-GB" sz="2000" b="0" i="0" smtClean="0">
                                <a:solidFill>
                                  <a:srgbClr val="F8F3F7"/>
                                </a:solidFill>
                                <a:latin typeface="Cambria Math" panose="02040503050406030204" pitchFamily="18" charset="0"/>
                              </a:rPr>
                              <m:t>dark</m:t>
                            </m:r>
                            <m:r>
                              <a:rPr lang="en-GB" sz="2000" b="0" i="1" smtClean="0">
                                <a:solidFill>
                                  <a:srgbClr val="F8F3F7"/>
                                </a:solidFill>
                                <a:latin typeface="Cambria Math" panose="02040503050406030204" pitchFamily="18" charset="0"/>
                              </a:rPr>
                              <m:t> </m:t>
                            </m:r>
                            <m:r>
                              <m:rPr>
                                <m:sty m:val="p"/>
                              </m:rPr>
                              <a:rPr lang="x-IV_mathan" sz="2000">
                                <a:solidFill>
                                  <a:srgbClr val="F8F3F7"/>
                                </a:solidFill>
                                <a:latin typeface="Cambria Math" panose="02040503050406030204" pitchFamily="18" charset="0"/>
                              </a:rPr>
                              <m:t>hadrons</m:t>
                            </m:r>
                          </m:den>
                        </m:f>
                      </m:e>
                    </m:d>
                  </m:oMath>
                </a14:m>
                <a:endParaRPr lang="en-GB" b="1" dirty="0">
                  <a:solidFill>
                    <a:srgbClr val="F8F3F7"/>
                  </a:solidFill>
                  <a:latin typeface="Verdana" panose="020B0604030504040204" pitchFamily="34" charset="0"/>
                  <a:ea typeface="Verdana" panose="020B0604030504040204" pitchFamily="34" charset="0"/>
                </a:endParaRPr>
              </a:p>
              <a:p>
                <a:pPr marL="457200" lvl="1" indent="0">
                  <a:buNone/>
                </a:pPr>
                <a:endParaRPr lang="en-GB" sz="2000" dirty="0">
                  <a:solidFill>
                    <a:srgbClr val="F8F3F7"/>
                  </a:solidFill>
                  <a:latin typeface="Verdana" panose="020B0604030504040204" pitchFamily="34" charset="0"/>
                  <a:ea typeface="Verdana" panose="020B0604030504040204" pitchFamily="34" charset="0"/>
                  <a:cs typeface="Calibri" panose="020F0502020204030204" pitchFamily="34" charset="0"/>
                </a:endParaRPr>
              </a:p>
            </p:txBody>
          </p:sp>
        </mc:Choice>
        <mc:Fallback>
          <p:sp>
            <p:nvSpPr>
              <p:cNvPr id="6" name="Content Placeholder 5">
                <a:extLst>
                  <a:ext uri="{FF2B5EF4-FFF2-40B4-BE49-F238E27FC236}">
                    <a16:creationId xmlns:a16="http://schemas.microsoft.com/office/drawing/2014/main" id="{A4FC0AA1-8B7A-4884-B497-86088B1EA0DA}"/>
                  </a:ext>
                </a:extLst>
              </p:cNvPr>
              <p:cNvSpPr>
                <a:spLocks noGrp="1" noRot="1" noChangeAspect="1" noMove="1" noResize="1" noEditPoints="1" noAdjustHandles="1" noChangeArrowheads="1" noChangeShapeType="1" noTextEdit="1"/>
              </p:cNvSpPr>
              <p:nvPr>
                <p:ph idx="1"/>
              </p:nvPr>
            </p:nvSpPr>
            <p:spPr>
              <a:xfrm>
                <a:off x="422031" y="1599776"/>
                <a:ext cx="11769969" cy="5121697"/>
              </a:xfrm>
              <a:blipFill>
                <a:blip r:embed="rId3"/>
                <a:stretch>
                  <a:fillRect l="-777" t="-1665"/>
                </a:stretch>
              </a:blipFill>
            </p:spPr>
            <p:txBody>
              <a:bodyPr/>
              <a:lstStyle/>
              <a:p>
                <a:r>
                  <a:rPr lang="en-SE">
                    <a:noFill/>
                  </a:rPr>
                  <a:t> </a:t>
                </a:r>
              </a:p>
            </p:txBody>
          </p:sp>
        </mc:Fallback>
      </mc:AlternateContent>
      <p:sp>
        <p:nvSpPr>
          <p:cNvPr id="8" name="TextBox 7">
            <a:extLst>
              <a:ext uri="{FF2B5EF4-FFF2-40B4-BE49-F238E27FC236}">
                <a16:creationId xmlns:a16="http://schemas.microsoft.com/office/drawing/2014/main" id="{1D6C578F-F739-4545-8DCA-61F5937FD9D0}"/>
              </a:ext>
            </a:extLst>
          </p:cNvPr>
          <p:cNvSpPr txBox="1"/>
          <p:nvPr/>
        </p:nvSpPr>
        <p:spPr>
          <a:xfrm>
            <a:off x="5568463" y="695265"/>
            <a:ext cx="4578497" cy="400110"/>
          </a:xfrm>
          <a:prstGeom prst="rect">
            <a:avLst/>
          </a:prstGeom>
          <a:noFill/>
        </p:spPr>
        <p:txBody>
          <a:bodyPr wrap="none" rtlCol="0">
            <a:spAutoFit/>
          </a:bodyPr>
          <a:lstStyle/>
          <a:p>
            <a:r>
              <a:rPr lang="en-GB" sz="2000" dirty="0">
                <a:solidFill>
                  <a:schemeClr val="bg2">
                    <a:lumMod val="50000"/>
                  </a:schemeClr>
                </a:solidFill>
                <a:latin typeface="Verdana" panose="020B0604030504040204" pitchFamily="34" charset="0"/>
                <a:ea typeface="Verdana" panose="020B0604030504040204" pitchFamily="34" charset="0"/>
              </a:rPr>
              <a:t>Dark Sector Models </a:t>
            </a:r>
            <a:r>
              <a:rPr lang="en-GB" sz="2000" dirty="0">
                <a:solidFill>
                  <a:srgbClr val="F8F3F7"/>
                </a:solidFill>
                <a:latin typeface="Verdana" panose="020B0604030504040204" pitchFamily="34" charset="0"/>
                <a:ea typeface="Verdana" panose="020B0604030504040204" pitchFamily="34" charset="0"/>
              </a:rPr>
              <a:t>Dark Showers</a:t>
            </a:r>
            <a:endParaRPr lang="en-SE" sz="2000" dirty="0">
              <a:solidFill>
                <a:srgbClr val="F8F3F7"/>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5287108" y="574859"/>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C8A9A0-F6E2-4FFF-9A41-ED5FB3AC4695}"/>
              </a:ext>
            </a:extLst>
          </p:cNvPr>
          <p:cNvSpPr>
            <a:spLocks noGrp="1"/>
          </p:cNvSpPr>
          <p:nvPr>
            <p:ph type="sldNum" sz="quarter" idx="12"/>
          </p:nvPr>
        </p:nvSpPr>
        <p:spPr/>
        <p:txBody>
          <a:bodyPr/>
          <a:lstStyle/>
          <a:p>
            <a:fld id="{8F1DF4F7-37B4-42BA-B06E-9480607DEFEA}" type="slidenum">
              <a:rPr lang="en-SE" smtClean="0"/>
              <a:t>3</a:t>
            </a:fld>
            <a:endParaRPr lang="en-SE"/>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930C4E-D91D-4E64-A8B6-103565EE965D}"/>
                  </a:ext>
                </a:extLst>
              </p:cNvPr>
              <p:cNvSpPr txBox="1"/>
              <p:nvPr/>
            </p:nvSpPr>
            <p:spPr>
              <a:xfrm>
                <a:off x="9018868" y="2377521"/>
                <a:ext cx="95326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x-IV_mathan" sz="1400" i="1" smtClean="0">
                              <a:solidFill>
                                <a:srgbClr val="F8F3F7"/>
                              </a:solidFill>
                              <a:latin typeface="Cambria Math" panose="02040503050406030204" pitchFamily="18" charset="0"/>
                            </a:rPr>
                          </m:ctrlPr>
                        </m:sSubPr>
                        <m:e>
                          <m:r>
                            <a:rPr lang="x-IV_mathan" sz="1400">
                              <a:solidFill>
                                <a:srgbClr val="F8F3F7"/>
                              </a:solidFill>
                              <a:latin typeface="Cambria Math" panose="02040503050406030204" pitchFamily="18" charset="0"/>
                            </a:rPr>
                            <m:t>𝑟</m:t>
                          </m:r>
                        </m:e>
                        <m:sub>
                          <m:r>
                            <a:rPr lang="x-IV_mathan" sz="1400">
                              <a:solidFill>
                                <a:srgbClr val="F8F3F7"/>
                              </a:solidFill>
                              <a:latin typeface="Cambria Math" panose="02040503050406030204" pitchFamily="18" charset="0"/>
                            </a:rPr>
                            <m:t>𝑖𝑛𝑣</m:t>
                          </m:r>
                        </m:sub>
                      </m:sSub>
                      <m:r>
                        <a:rPr lang="en-GB" sz="1400" b="0" i="1" smtClean="0">
                          <a:solidFill>
                            <a:srgbClr val="F8F3F7"/>
                          </a:solidFill>
                          <a:latin typeface="Cambria Math" panose="02040503050406030204" pitchFamily="18" charset="0"/>
                        </a:rPr>
                        <m:t>=1</m:t>
                      </m:r>
                    </m:oMath>
                  </m:oMathPara>
                </a14:m>
                <a:endParaRPr lang="en-SE" sz="1400" dirty="0"/>
              </a:p>
            </p:txBody>
          </p:sp>
        </mc:Choice>
        <mc:Fallback xmlns="">
          <p:sp>
            <p:nvSpPr>
              <p:cNvPr id="12" name="TextBox 11">
                <a:extLst>
                  <a:ext uri="{FF2B5EF4-FFF2-40B4-BE49-F238E27FC236}">
                    <a16:creationId xmlns:a16="http://schemas.microsoft.com/office/drawing/2014/main" id="{D3930C4E-D91D-4E64-A8B6-103565EE965D}"/>
                  </a:ext>
                </a:extLst>
              </p:cNvPr>
              <p:cNvSpPr txBox="1">
                <a:spLocks noRot="1" noChangeAspect="1" noMove="1" noResize="1" noEditPoints="1" noAdjustHandles="1" noChangeArrowheads="1" noChangeShapeType="1" noTextEdit="1"/>
              </p:cNvSpPr>
              <p:nvPr/>
            </p:nvSpPr>
            <p:spPr>
              <a:xfrm>
                <a:off x="9018868" y="2377521"/>
                <a:ext cx="953265"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7A6CEB-2B8B-41CC-8E86-6C8D9D03CB94}"/>
                  </a:ext>
                </a:extLst>
              </p:cNvPr>
              <p:cNvSpPr txBox="1"/>
              <p:nvPr/>
            </p:nvSpPr>
            <p:spPr>
              <a:xfrm>
                <a:off x="10372743" y="3700892"/>
                <a:ext cx="95326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x-IV_mathan" sz="1400" i="1" smtClean="0">
                              <a:solidFill>
                                <a:srgbClr val="F8F3F7"/>
                              </a:solidFill>
                              <a:latin typeface="Cambria Math" panose="02040503050406030204" pitchFamily="18" charset="0"/>
                            </a:rPr>
                          </m:ctrlPr>
                        </m:sSubPr>
                        <m:e>
                          <m:r>
                            <a:rPr lang="x-IV_mathan" sz="1400">
                              <a:solidFill>
                                <a:srgbClr val="F8F3F7"/>
                              </a:solidFill>
                              <a:latin typeface="Cambria Math" panose="02040503050406030204" pitchFamily="18" charset="0"/>
                            </a:rPr>
                            <m:t>𝑟</m:t>
                          </m:r>
                        </m:e>
                        <m:sub>
                          <m:r>
                            <a:rPr lang="x-IV_mathan" sz="1400">
                              <a:solidFill>
                                <a:srgbClr val="F8F3F7"/>
                              </a:solidFill>
                              <a:latin typeface="Cambria Math" panose="02040503050406030204" pitchFamily="18" charset="0"/>
                            </a:rPr>
                            <m:t>𝑖𝑛𝑣</m:t>
                          </m:r>
                        </m:sub>
                      </m:sSub>
                      <m:r>
                        <a:rPr lang="en-GB" sz="1400" b="0" i="1" smtClean="0">
                          <a:solidFill>
                            <a:srgbClr val="F8F3F7"/>
                          </a:solidFill>
                          <a:latin typeface="Cambria Math" panose="02040503050406030204" pitchFamily="18" charset="0"/>
                        </a:rPr>
                        <m:t>=0</m:t>
                      </m:r>
                    </m:oMath>
                  </m:oMathPara>
                </a14:m>
                <a:endParaRPr lang="en-SE" sz="1400" dirty="0"/>
              </a:p>
            </p:txBody>
          </p:sp>
        </mc:Choice>
        <mc:Fallback xmlns="">
          <p:sp>
            <p:nvSpPr>
              <p:cNvPr id="14" name="TextBox 13">
                <a:extLst>
                  <a:ext uri="{FF2B5EF4-FFF2-40B4-BE49-F238E27FC236}">
                    <a16:creationId xmlns:a16="http://schemas.microsoft.com/office/drawing/2014/main" id="{1F7A6CEB-2B8B-41CC-8E86-6C8D9D03CB94}"/>
                  </a:ext>
                </a:extLst>
              </p:cNvPr>
              <p:cNvSpPr txBox="1">
                <a:spLocks noRot="1" noChangeAspect="1" noMove="1" noResize="1" noEditPoints="1" noAdjustHandles="1" noChangeArrowheads="1" noChangeShapeType="1" noTextEdit="1"/>
              </p:cNvSpPr>
              <p:nvPr/>
            </p:nvSpPr>
            <p:spPr>
              <a:xfrm>
                <a:off x="10372743" y="3700892"/>
                <a:ext cx="953265"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37B804-93EE-4FD2-B2DD-311EAC422A71}"/>
                  </a:ext>
                </a:extLst>
              </p:cNvPr>
              <p:cNvSpPr txBox="1"/>
              <p:nvPr/>
            </p:nvSpPr>
            <p:spPr>
              <a:xfrm>
                <a:off x="9273374" y="5177735"/>
                <a:ext cx="18034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F8F3F7"/>
                          </a:solidFill>
                          <a:latin typeface="Cambria Math" panose="02040503050406030204" pitchFamily="18" charset="0"/>
                        </a:rPr>
                        <m:t>0</m:t>
                      </m:r>
                      <m:r>
                        <a:rPr lang="en-GB" sz="1400" b="0" i="1" smtClean="0">
                          <a:solidFill>
                            <a:srgbClr val="F8F3F7"/>
                          </a:solidFill>
                          <a:latin typeface="Cambria Math" panose="02040503050406030204" pitchFamily="18" charset="0"/>
                          <a:ea typeface="Cambria Math" panose="02040503050406030204" pitchFamily="18" charset="0"/>
                        </a:rPr>
                        <m:t>&lt;</m:t>
                      </m:r>
                      <m:sSub>
                        <m:sSubPr>
                          <m:ctrlPr>
                            <a:rPr lang="x-IV_mathan" sz="1400" i="1" smtClean="0">
                              <a:solidFill>
                                <a:srgbClr val="F8F3F7"/>
                              </a:solidFill>
                              <a:latin typeface="Cambria Math" panose="02040503050406030204" pitchFamily="18" charset="0"/>
                            </a:rPr>
                          </m:ctrlPr>
                        </m:sSubPr>
                        <m:e>
                          <m:r>
                            <a:rPr lang="x-IV_mathan" sz="1400">
                              <a:solidFill>
                                <a:srgbClr val="F8F3F7"/>
                              </a:solidFill>
                              <a:latin typeface="Cambria Math" panose="02040503050406030204" pitchFamily="18" charset="0"/>
                            </a:rPr>
                            <m:t>𝑟</m:t>
                          </m:r>
                        </m:e>
                        <m:sub>
                          <m:r>
                            <a:rPr lang="x-IV_mathan" sz="1400">
                              <a:solidFill>
                                <a:srgbClr val="F8F3F7"/>
                              </a:solidFill>
                              <a:latin typeface="Cambria Math" panose="02040503050406030204" pitchFamily="18" charset="0"/>
                            </a:rPr>
                            <m:t>𝑖𝑛𝑣</m:t>
                          </m:r>
                        </m:sub>
                      </m:sSub>
                      <m:r>
                        <a:rPr lang="en-GB" sz="1400" i="1">
                          <a:solidFill>
                            <a:srgbClr val="F8F3F7"/>
                          </a:solidFill>
                          <a:latin typeface="Cambria Math" panose="02040503050406030204" pitchFamily="18" charset="0"/>
                          <a:ea typeface="Cambria Math" panose="02040503050406030204" pitchFamily="18" charset="0"/>
                        </a:rPr>
                        <m:t>&lt;</m:t>
                      </m:r>
                      <m:r>
                        <a:rPr lang="en-GB" sz="1400" b="0" i="1" smtClean="0">
                          <a:solidFill>
                            <a:srgbClr val="F8F3F7"/>
                          </a:solidFill>
                          <a:latin typeface="Cambria Math" panose="02040503050406030204" pitchFamily="18" charset="0"/>
                        </a:rPr>
                        <m:t>1</m:t>
                      </m:r>
                    </m:oMath>
                  </m:oMathPara>
                </a14:m>
                <a:endParaRPr lang="en-SE" sz="1400" dirty="0"/>
              </a:p>
            </p:txBody>
          </p:sp>
        </mc:Choice>
        <mc:Fallback xmlns="">
          <p:sp>
            <p:nvSpPr>
              <p:cNvPr id="15" name="TextBox 14">
                <a:extLst>
                  <a:ext uri="{FF2B5EF4-FFF2-40B4-BE49-F238E27FC236}">
                    <a16:creationId xmlns:a16="http://schemas.microsoft.com/office/drawing/2014/main" id="{BC37B804-93EE-4FD2-B2DD-311EAC422A71}"/>
                  </a:ext>
                </a:extLst>
              </p:cNvPr>
              <p:cNvSpPr txBox="1">
                <a:spLocks noRot="1" noChangeAspect="1" noMove="1" noResize="1" noEditPoints="1" noAdjustHandles="1" noChangeArrowheads="1" noChangeShapeType="1" noTextEdit="1"/>
              </p:cNvSpPr>
              <p:nvPr/>
            </p:nvSpPr>
            <p:spPr>
              <a:xfrm>
                <a:off x="9273374" y="5177735"/>
                <a:ext cx="1803400" cy="307777"/>
              </a:xfrm>
              <a:prstGeom prst="rect">
                <a:avLst/>
              </a:prstGeom>
              <a:blipFill>
                <a:blip r:embed="rId6"/>
                <a:stretch>
                  <a:fillRect/>
                </a:stretch>
              </a:blipFill>
            </p:spPr>
            <p:txBody>
              <a:bodyPr/>
              <a:lstStyle/>
              <a:p>
                <a:r>
                  <a:rPr lang="en-SE">
                    <a:noFill/>
                  </a:rPr>
                  <a:t> </a:t>
                </a:r>
              </a:p>
            </p:txBody>
          </p:sp>
        </mc:Fallback>
      </mc:AlternateContent>
      <p:pic>
        <p:nvPicPr>
          <p:cNvPr id="22" name="Picture 21" descr="A picture containing text, vector graphics&#10;&#10;Description automatically generated">
            <a:extLst>
              <a:ext uri="{FF2B5EF4-FFF2-40B4-BE49-F238E27FC236}">
                <a16:creationId xmlns:a16="http://schemas.microsoft.com/office/drawing/2014/main" id="{71DD4C10-0E96-4D16-BAF9-8FD947C32BA5}"/>
              </a:ext>
            </a:extLst>
          </p:cNvPr>
          <p:cNvPicPr>
            <a:picLocks noChangeAspect="1"/>
          </p:cNvPicPr>
          <p:nvPr/>
        </p:nvPicPr>
        <p:blipFill rotWithShape="1">
          <a:blip r:embed="rId7">
            <a:extLst>
              <a:ext uri="{28A0092B-C50C-407E-A947-70E740481C1C}">
                <a14:useLocalDpi xmlns:a14="http://schemas.microsoft.com/office/drawing/2010/main" val="0"/>
              </a:ext>
            </a:extLst>
          </a:blip>
          <a:srcRect l="33323" t="23327" r="29576" b="50000"/>
          <a:stretch/>
        </p:blipFill>
        <p:spPr>
          <a:xfrm rot="3977279">
            <a:off x="6466706" y="1479281"/>
            <a:ext cx="2391022" cy="2430527"/>
          </a:xfrm>
          <a:prstGeom prst="rect">
            <a:avLst/>
          </a:prstGeom>
        </p:spPr>
      </p:pic>
      <p:pic>
        <p:nvPicPr>
          <p:cNvPr id="25" name="Picture 24" descr="A picture containing text, vector graphics&#10;&#10;Description automatically generated">
            <a:extLst>
              <a:ext uri="{FF2B5EF4-FFF2-40B4-BE49-F238E27FC236}">
                <a16:creationId xmlns:a16="http://schemas.microsoft.com/office/drawing/2014/main" id="{98312536-F709-42E2-8BC5-8B67852EBAA9}"/>
              </a:ext>
            </a:extLst>
          </p:cNvPr>
          <p:cNvPicPr>
            <a:picLocks noChangeAspect="1"/>
          </p:cNvPicPr>
          <p:nvPr/>
        </p:nvPicPr>
        <p:blipFill rotWithShape="1">
          <a:blip r:embed="rId7">
            <a:extLst>
              <a:ext uri="{28A0092B-C50C-407E-A947-70E740481C1C}">
                <a14:useLocalDpi xmlns:a14="http://schemas.microsoft.com/office/drawing/2010/main" val="0"/>
              </a:ext>
            </a:extLst>
          </a:blip>
          <a:srcRect l="22769" t="68168" r="29838" b="14074"/>
          <a:stretch/>
        </p:blipFill>
        <p:spPr>
          <a:xfrm rot="21350132">
            <a:off x="7547386" y="3085065"/>
            <a:ext cx="3120529" cy="1653241"/>
          </a:xfrm>
          <a:prstGeom prst="rect">
            <a:avLst/>
          </a:prstGeom>
        </p:spPr>
      </p:pic>
      <p:pic>
        <p:nvPicPr>
          <p:cNvPr id="28" name="Picture 27" descr="A picture containing text, vector graphics&#10;&#10;Description automatically generated">
            <a:extLst>
              <a:ext uri="{FF2B5EF4-FFF2-40B4-BE49-F238E27FC236}">
                <a16:creationId xmlns:a16="http://schemas.microsoft.com/office/drawing/2014/main" id="{1EA82B15-4831-41E0-BB84-0A77678062D2}"/>
              </a:ext>
            </a:extLst>
          </p:cNvPr>
          <p:cNvPicPr>
            <a:picLocks noChangeAspect="1"/>
          </p:cNvPicPr>
          <p:nvPr/>
        </p:nvPicPr>
        <p:blipFill rotWithShape="1">
          <a:blip r:embed="rId7">
            <a:extLst>
              <a:ext uri="{28A0092B-C50C-407E-A947-70E740481C1C}">
                <a14:useLocalDpi xmlns:a14="http://schemas.microsoft.com/office/drawing/2010/main" val="0"/>
              </a:ext>
            </a:extLst>
          </a:blip>
          <a:srcRect l="26596" t="50000" r="29314" b="29446"/>
          <a:stretch/>
        </p:blipFill>
        <p:spPr>
          <a:xfrm rot="20596895">
            <a:off x="6419215" y="4409888"/>
            <a:ext cx="3088593" cy="2035812"/>
          </a:xfrm>
          <a:prstGeom prst="rect">
            <a:avLst/>
          </a:prstGeom>
        </p:spPr>
      </p:pic>
    </p:spTree>
    <p:extLst>
      <p:ext uri="{BB962C8B-B14F-4D97-AF65-F5344CB8AC3E}">
        <p14:creationId xmlns:p14="http://schemas.microsoft.com/office/powerpoint/2010/main" val="25218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Searching for Dark Showers</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599776"/>
                <a:ext cx="5194998" cy="5121697"/>
              </a:xfrm>
            </p:spPr>
            <p:txBody>
              <a:bodyPr>
                <a:normAutofit/>
              </a:bodyPr>
              <a:lstStyle/>
              <a:p>
                <a:pPr marL="0" indent="0">
                  <a:buFont typeface="Arial" panose="020B0604020202020204" pitchFamily="34" charset="0"/>
                  <a:buNone/>
                </a:pPr>
                <a:r>
                  <a:rPr lang="en-GB" sz="2400" dirty="0">
                    <a:solidFill>
                      <a:srgbClr val="F8F3F7"/>
                    </a:solidFill>
                    <a:latin typeface="Verdana" panose="020B0604030504040204" pitchFamily="34" charset="0"/>
                    <a:ea typeface="Verdana" panose="020B0604030504040204" pitchFamily="34" charset="0"/>
                  </a:rPr>
                  <a:t>How can we see the invisible?</a:t>
                </a:r>
              </a:p>
              <a:p>
                <a:pPr marL="0" indent="0">
                  <a:buFont typeface="Arial" panose="020B0604020202020204" pitchFamily="34" charset="0"/>
                  <a:buNone/>
                </a:pPr>
                <a:r>
                  <a:rPr lang="en-GB" sz="2400" b="1" dirty="0">
                    <a:solidFill>
                      <a:srgbClr val="F8F3F7"/>
                    </a:solidFill>
                    <a:latin typeface="Verdana" panose="020B0604030504040204" pitchFamily="34" charset="0"/>
                    <a:ea typeface="Verdana" panose="020B0604030504040204" pitchFamily="34" charset="0"/>
                  </a:rPr>
                  <a:t>Missing Transverse Energy</a:t>
                </a:r>
              </a:p>
              <a:p>
                <a:pPr marL="0" indent="0">
                  <a:buFont typeface="Arial" panose="020B0604020202020204" pitchFamily="34" charset="0"/>
                  <a:buNone/>
                </a:pPr>
                <a:endParaRPr lang="en-GB" sz="2400" b="1" dirty="0">
                  <a:solidFill>
                    <a:srgbClr val="F8F3F7"/>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sz="2400" b="1" dirty="0">
                  <a:solidFill>
                    <a:srgbClr val="F8F3F7"/>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sz="2400" b="1" dirty="0">
                  <a:solidFill>
                    <a:srgbClr val="F8F3F7"/>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sz="2400" b="1" dirty="0">
                  <a:solidFill>
                    <a:srgbClr val="F8F3F7"/>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sz="2400" b="1" dirty="0">
                  <a:solidFill>
                    <a:srgbClr val="F8F3F7"/>
                  </a:solidFill>
                  <a:latin typeface="Verdana" panose="020B0604030504040204" pitchFamily="34" charset="0"/>
                  <a:ea typeface="Verdana" panose="020B0604030504040204" pitchFamily="34" charset="0"/>
                </a:endParaRPr>
              </a:p>
              <a:p>
                <a:pPr marL="0" indent="0">
                  <a:buNone/>
                </a:pPr>
                <a:r>
                  <a:rPr lang="en-GB" sz="2200" dirty="0">
                    <a:solidFill>
                      <a:srgbClr val="F8F3F7"/>
                    </a:solidFill>
                    <a:latin typeface="Verdana" panose="020B0604030504040204" pitchFamily="34" charset="0"/>
                    <a:ea typeface="Verdana" panose="020B0604030504040204" pitchFamily="34" charset="0"/>
                  </a:rPr>
                  <a:t>Standard searches use a pre-selection cut </a:t>
                </a:r>
                <a14:m>
                  <m:oMath xmlns:m="http://schemas.openxmlformats.org/officeDocument/2006/math">
                    <m:r>
                      <a:rPr lang="en-GB" sz="2200" i="1">
                        <a:solidFill>
                          <a:srgbClr val="F8F3F7"/>
                        </a:solidFill>
                        <a:latin typeface="Cambria Math" panose="02040503050406030204" pitchFamily="18" charset="0"/>
                        <a:ea typeface="Cambria Math" panose="02040503050406030204" pitchFamily="18" charset="0"/>
                      </a:rPr>
                      <m:t>∆</m:t>
                    </m:r>
                    <m:r>
                      <a:rPr lang="en-GB" sz="2200" i="1" smtClean="0">
                        <a:solidFill>
                          <a:srgbClr val="F8F3F7"/>
                        </a:solidFill>
                        <a:latin typeface="Cambria Math" panose="02040503050406030204" pitchFamily="18" charset="0"/>
                        <a:ea typeface="Cambria Math" panose="02040503050406030204" pitchFamily="18" charset="0"/>
                      </a:rPr>
                      <m:t>𝜙</m:t>
                    </m:r>
                    <m:r>
                      <a:rPr lang="en-GB" sz="2200" i="1">
                        <a:solidFill>
                          <a:srgbClr val="F8F3F7"/>
                        </a:solidFill>
                        <a:latin typeface="Cambria Math" panose="02040503050406030204" pitchFamily="18" charset="0"/>
                        <a:ea typeface="Cambria Math" panose="02040503050406030204" pitchFamily="18" charset="0"/>
                      </a:rPr>
                      <m:t>&gt;</m:t>
                    </m:r>
                  </m:oMath>
                </a14:m>
                <a:r>
                  <a:rPr lang="en-GB" sz="600" dirty="0">
                    <a:solidFill>
                      <a:srgbClr val="F8F3F7"/>
                    </a:solidFill>
                    <a:latin typeface="Verdana" panose="020B0604030504040204" pitchFamily="34" charset="0"/>
                    <a:ea typeface="Verdana" panose="020B0604030504040204" pitchFamily="34" charset="0"/>
                  </a:rPr>
                  <a:t> </a:t>
                </a:r>
                <a:r>
                  <a:rPr lang="en-GB" sz="2200" dirty="0">
                    <a:solidFill>
                      <a:srgbClr val="F8F3F7"/>
                    </a:solidFill>
                    <a:latin typeface="Verdana" panose="020B0604030504040204" pitchFamily="34" charset="0"/>
                    <a:ea typeface="Verdana" panose="020B0604030504040204" pitchFamily="34" charset="0"/>
                  </a:rPr>
                  <a:t>0.4 – why and can we get around it?</a:t>
                </a:r>
              </a:p>
              <a:p>
                <a:pPr marL="0" indent="0">
                  <a:spcBef>
                    <a:spcPts val="1800"/>
                  </a:spcBef>
                  <a:buNone/>
                </a:pPr>
                <a:r>
                  <a:rPr lang="en-GB" sz="2200" dirty="0">
                    <a:solidFill>
                      <a:srgbClr val="F8F3F7"/>
                    </a:solidFill>
                    <a:latin typeface="Verdana" panose="020B0604030504040204" pitchFamily="34" charset="0"/>
                    <a:ea typeface="Verdana" panose="020B0604030504040204" pitchFamily="34" charset="0"/>
                  </a:rPr>
                  <a:t>Use </a:t>
                </a:r>
                <a14:m>
                  <m:oMath xmlns:m="http://schemas.openxmlformats.org/officeDocument/2006/math">
                    <m:r>
                      <a:rPr lang="en-GB" sz="2200" i="1">
                        <a:solidFill>
                          <a:srgbClr val="F8F3F7"/>
                        </a:solidFill>
                        <a:latin typeface="Cambria Math" panose="02040503050406030204" pitchFamily="18" charset="0"/>
                        <a:ea typeface="Cambria Math" panose="02040503050406030204" pitchFamily="18" charset="0"/>
                      </a:rPr>
                      <m:t>∆</m:t>
                    </m:r>
                    <m:r>
                      <a:rPr lang="en-GB" sz="2200" i="1">
                        <a:solidFill>
                          <a:srgbClr val="F8F3F7"/>
                        </a:solidFill>
                        <a:latin typeface="Cambria Math" panose="02040503050406030204" pitchFamily="18" charset="0"/>
                        <a:ea typeface="Cambria Math" panose="02040503050406030204" pitchFamily="18" charset="0"/>
                      </a:rPr>
                      <m:t>𝜙</m:t>
                    </m:r>
                    <m:r>
                      <a:rPr lang="en-GB" sz="2200" i="1">
                        <a:solidFill>
                          <a:srgbClr val="F8F3F7"/>
                        </a:solidFill>
                        <a:latin typeface="Cambria Math" panose="02040503050406030204" pitchFamily="18" charset="0"/>
                        <a:ea typeface="Cambria Math" panose="02040503050406030204" pitchFamily="18" charset="0"/>
                      </a:rPr>
                      <m:t>&lt;</m:t>
                    </m:r>
                  </m:oMath>
                </a14:m>
                <a:r>
                  <a:rPr lang="en-GB" sz="2200" dirty="0">
                    <a:solidFill>
                      <a:srgbClr val="F8F3F7"/>
                    </a:solidFill>
                    <a:latin typeface="Verdana" panose="020B0604030504040204" pitchFamily="34" charset="0"/>
                    <a:ea typeface="Verdana" panose="020B0604030504040204" pitchFamily="34" charset="0"/>
                  </a:rPr>
                  <a:t> 0.4 and MET </a:t>
                </a:r>
                <a14:m>
                  <m:oMath xmlns:m="http://schemas.openxmlformats.org/officeDocument/2006/math">
                    <m:r>
                      <a:rPr lang="en-GB" sz="2200" i="1">
                        <a:solidFill>
                          <a:srgbClr val="F8F3F7"/>
                        </a:solidFill>
                        <a:latin typeface="Cambria Math" panose="02040503050406030204" pitchFamily="18" charset="0"/>
                        <a:ea typeface="Cambria Math" panose="02040503050406030204" pitchFamily="18" charset="0"/>
                      </a:rPr>
                      <m:t>&gt;</m:t>
                    </m:r>
                  </m:oMath>
                </a14:m>
                <a:r>
                  <a:rPr lang="en-GB" sz="2200" dirty="0">
                    <a:solidFill>
                      <a:srgbClr val="F8F3F7"/>
                    </a:solidFill>
                    <a:latin typeface="Verdana" panose="020B0604030504040204" pitchFamily="34" charset="0"/>
                    <a:ea typeface="Verdana" panose="020B0604030504040204" pitchFamily="34" charset="0"/>
                  </a:rPr>
                  <a:t> 800 GeV </a:t>
                </a:r>
              </a:p>
              <a:p>
                <a:pPr marL="0" indent="0">
                  <a:buFont typeface="Arial" panose="020B0604020202020204" pitchFamily="34" charset="0"/>
                  <a:buNone/>
                </a:pPr>
                <a:endParaRPr lang="en-GB" sz="2200" b="1" dirty="0">
                  <a:solidFill>
                    <a:srgbClr val="F8F3F7"/>
                  </a:solidFill>
                  <a:latin typeface="Verdana" panose="020B0604030504040204" pitchFamily="34" charset="0"/>
                  <a:ea typeface="Verdana" panose="020B0604030504040204" pitchFamily="34" charset="0"/>
                </a:endParaRPr>
              </a:p>
            </p:txBody>
          </p:sp>
        </mc:Choice>
        <mc:Fallback xmlns="">
          <p:sp>
            <p:nvSpPr>
              <p:cNvPr id="6" name="Content Placeholder 5">
                <a:extLst>
                  <a:ext uri="{FF2B5EF4-FFF2-40B4-BE49-F238E27FC236}">
                    <a16:creationId xmlns:a16="http://schemas.microsoft.com/office/drawing/2014/main" id="{A4FC0AA1-8B7A-4884-B497-86088B1EA0DA}"/>
                  </a:ext>
                </a:extLst>
              </p:cNvPr>
              <p:cNvSpPr>
                <a:spLocks noGrp="1" noRot="1" noChangeAspect="1" noMove="1" noResize="1" noEditPoints="1" noAdjustHandles="1" noChangeArrowheads="1" noChangeShapeType="1" noTextEdit="1"/>
              </p:cNvSpPr>
              <p:nvPr>
                <p:ph idx="1"/>
              </p:nvPr>
            </p:nvSpPr>
            <p:spPr>
              <a:xfrm>
                <a:off x="422031" y="1599776"/>
                <a:ext cx="5194998" cy="5121697"/>
              </a:xfrm>
              <a:blipFill>
                <a:blip r:embed="rId3"/>
                <a:stretch>
                  <a:fillRect l="-1761" t="-1665"/>
                </a:stretch>
              </a:blipFill>
            </p:spPr>
            <p:txBody>
              <a:bodyPr/>
              <a:lstStyle/>
              <a:p>
                <a:r>
                  <a:rPr lang="en-SE">
                    <a:noFill/>
                  </a:rPr>
                  <a:t> </a:t>
                </a:r>
              </a:p>
            </p:txBody>
          </p:sp>
        </mc:Fallback>
      </mc:AlternateContent>
      <p:sp>
        <p:nvSpPr>
          <p:cNvPr id="8" name="TextBox 7">
            <a:extLst>
              <a:ext uri="{FF2B5EF4-FFF2-40B4-BE49-F238E27FC236}">
                <a16:creationId xmlns:a16="http://schemas.microsoft.com/office/drawing/2014/main" id="{1D6C578F-F739-4545-8DCA-61F5937FD9D0}"/>
              </a:ext>
            </a:extLst>
          </p:cNvPr>
          <p:cNvSpPr txBox="1"/>
          <p:nvPr/>
        </p:nvSpPr>
        <p:spPr>
          <a:xfrm>
            <a:off x="8988853" y="376436"/>
            <a:ext cx="2820131" cy="1015663"/>
          </a:xfrm>
          <a:prstGeom prst="rect">
            <a:avLst/>
          </a:prstGeom>
          <a:noFill/>
        </p:spPr>
        <p:txBody>
          <a:bodyPr wrap="none" rtlCol="0">
            <a:spAutoFit/>
          </a:bodyPr>
          <a:lstStyle/>
          <a:p>
            <a:r>
              <a:rPr lang="en-GB" sz="2000" dirty="0">
                <a:solidFill>
                  <a:srgbClr val="F8F3F7"/>
                </a:solidFill>
                <a:latin typeface="Verdana" panose="020B0604030504040204" pitchFamily="34" charset="0"/>
                <a:ea typeface="Verdana" panose="020B0604030504040204" pitchFamily="34" charset="0"/>
              </a:rPr>
              <a:t>MET Strategies</a:t>
            </a:r>
          </a:p>
          <a:p>
            <a:r>
              <a:rPr lang="en-GB" sz="2000" dirty="0">
                <a:solidFill>
                  <a:schemeClr val="bg2">
                    <a:lumMod val="50000"/>
                  </a:schemeClr>
                </a:solidFill>
                <a:latin typeface="Verdana" panose="020B0604030504040204" pitchFamily="34" charset="0"/>
                <a:ea typeface="Verdana" panose="020B0604030504040204" pitchFamily="34" charset="0"/>
              </a:rPr>
              <a:t>Resonance Searches</a:t>
            </a:r>
          </a:p>
          <a:p>
            <a:r>
              <a:rPr lang="en-GB" sz="2000" dirty="0">
                <a:solidFill>
                  <a:schemeClr val="bg2">
                    <a:lumMod val="50000"/>
                  </a:schemeClr>
                </a:solidFill>
                <a:latin typeface="Verdana" panose="020B0604030504040204" pitchFamily="34" charset="0"/>
                <a:ea typeface="Verdana" panose="020B0604030504040204" pitchFamily="34" charset="0"/>
              </a:rPr>
              <a:t>Benchmark Models</a:t>
            </a:r>
            <a:endParaRPr lang="en-SE" sz="2000" dirty="0">
              <a:solidFill>
                <a:schemeClr val="bg2">
                  <a:lumMod val="50000"/>
                </a:schemeClr>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8727818" y="574858"/>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CD937C-8252-46F8-B6E2-E2220088F853}"/>
              </a:ext>
            </a:extLst>
          </p:cNvPr>
          <p:cNvSpPr/>
          <p:nvPr/>
        </p:nvSpPr>
        <p:spPr>
          <a:xfrm>
            <a:off x="5611584" y="1539884"/>
            <a:ext cx="6373585" cy="235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 name="Slide Number Placeholder 2">
            <a:extLst>
              <a:ext uri="{FF2B5EF4-FFF2-40B4-BE49-F238E27FC236}">
                <a16:creationId xmlns:a16="http://schemas.microsoft.com/office/drawing/2014/main" id="{43C8A9A0-F6E2-4FFF-9A41-ED5FB3AC4695}"/>
              </a:ext>
            </a:extLst>
          </p:cNvPr>
          <p:cNvSpPr>
            <a:spLocks noGrp="1"/>
          </p:cNvSpPr>
          <p:nvPr>
            <p:ph type="sldNum" sz="quarter" idx="12"/>
          </p:nvPr>
        </p:nvSpPr>
        <p:spPr/>
        <p:txBody>
          <a:bodyPr/>
          <a:lstStyle/>
          <a:p>
            <a:fld id="{8F1DF4F7-37B4-42BA-B06E-9480607DEFEA}" type="slidenum">
              <a:rPr lang="en-SE" smtClean="0"/>
              <a:t>4</a:t>
            </a:fld>
            <a:endParaRPr lang="en-SE"/>
          </a:p>
        </p:txBody>
      </p:sp>
      <p:sp>
        <p:nvSpPr>
          <p:cNvPr id="28" name="TextBox 27">
            <a:extLst>
              <a:ext uri="{FF2B5EF4-FFF2-40B4-BE49-F238E27FC236}">
                <a16:creationId xmlns:a16="http://schemas.microsoft.com/office/drawing/2014/main" id="{FE8449A9-19C0-4F77-AA31-45481968BC64}"/>
              </a:ext>
            </a:extLst>
          </p:cNvPr>
          <p:cNvSpPr txBox="1"/>
          <p:nvPr/>
        </p:nvSpPr>
        <p:spPr>
          <a:xfrm>
            <a:off x="5542571" y="3905996"/>
            <a:ext cx="5194998" cy="553998"/>
          </a:xfrm>
          <a:prstGeom prst="rect">
            <a:avLst/>
          </a:prstGeom>
          <a:noFill/>
        </p:spPr>
        <p:txBody>
          <a:bodyPr wrap="squar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Reference: “LHC Searches for Dark Sector Showers” by T. Cohen, M. </a:t>
            </a:r>
            <a:r>
              <a:rPr lang="en-GB" sz="1000" dirty="0" err="1">
                <a:solidFill>
                  <a:schemeClr val="bg2">
                    <a:lumMod val="50000"/>
                  </a:schemeClr>
                </a:solidFill>
                <a:latin typeface="Verdana" panose="020B0604030504040204" pitchFamily="34" charset="0"/>
                <a:ea typeface="Verdana" panose="020B0604030504040204" pitchFamily="34" charset="0"/>
              </a:rPr>
              <a:t>Lisanti</a:t>
            </a:r>
            <a:r>
              <a:rPr lang="en-GB" sz="1000" dirty="0">
                <a:solidFill>
                  <a:schemeClr val="bg2">
                    <a:lumMod val="50000"/>
                  </a:schemeClr>
                </a:solidFill>
                <a:latin typeface="Verdana" panose="020B0604030504040204" pitchFamily="34" charset="0"/>
                <a:ea typeface="Verdana" panose="020B0604030504040204" pitchFamily="34" charset="0"/>
              </a:rPr>
              <a:t>, H. K. Lou and S. Mishra-Sharma (2017)</a:t>
            </a:r>
          </a:p>
          <a:p>
            <a:endParaRPr lang="en-SE" sz="1000" dirty="0">
              <a:solidFill>
                <a:schemeClr val="bg2">
                  <a:lumMod val="50000"/>
                </a:schemeClr>
              </a:solidFill>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782CE74F-91D6-4459-A0A8-C014C2EDA6A6}"/>
              </a:ext>
            </a:extLst>
          </p:cNvPr>
          <p:cNvSpPr/>
          <p:nvPr/>
        </p:nvSpPr>
        <p:spPr>
          <a:xfrm>
            <a:off x="5611584" y="3901575"/>
            <a:ext cx="6373585" cy="2449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050" name="Picture 2" descr="FIG. 6: (Left) ∆φ distributions for the Standard Model backgrounds. (Right) Missing energy distributions for the Standard Model backgrounds with a cut of ∆φ &gt; 0.4 (solid) and ∆φ &lt; 0.4 (dashed). No trigger or preselection cuts are applied, except for the requirement that ET &gt; 200 GeV in the left panel.">
            <a:extLst>
              <a:ext uri="{FF2B5EF4-FFF2-40B4-BE49-F238E27FC236}">
                <a16:creationId xmlns:a16="http://schemas.microsoft.com/office/drawing/2014/main" id="{A776EDA4-DEC1-4166-83BB-FD56DFBD6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200" y="4049360"/>
            <a:ext cx="6098379" cy="2294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5: Kinematic distributions for ∆φ (left) and missing energy (right) before trigger and preselection cuts are applied. The distributions correspond to the vector contact operator, with Md = 10 GeV and rinv = 0, 0.3, 0.6, 1.0 (blue, green, red and purple, respectively).">
            <a:extLst>
              <a:ext uri="{FF2B5EF4-FFF2-40B4-BE49-F238E27FC236}">
                <a16:creationId xmlns:a16="http://schemas.microsoft.com/office/drawing/2014/main" id="{E65C64C3-51D2-4209-B967-7877D0A3A8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7018" r="87"/>
          <a:stretch/>
        </p:blipFill>
        <p:spPr bwMode="auto">
          <a:xfrm>
            <a:off x="5686042" y="1638300"/>
            <a:ext cx="6223537" cy="22129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726EA87-F5DD-42B3-845B-1C48ECFC258B}"/>
              </a:ext>
            </a:extLst>
          </p:cNvPr>
          <p:cNvSpPr txBox="1"/>
          <p:nvPr/>
        </p:nvSpPr>
        <p:spPr>
          <a:xfrm>
            <a:off x="5531757" y="6369113"/>
            <a:ext cx="5194998" cy="553998"/>
          </a:xfrm>
          <a:prstGeom prst="rect">
            <a:avLst/>
          </a:prstGeom>
          <a:noFill/>
        </p:spPr>
        <p:txBody>
          <a:bodyPr wrap="squar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Reference: “LHC Searches for Dark Sector Showers” by T. Cohen, M. </a:t>
            </a:r>
            <a:r>
              <a:rPr lang="en-GB" sz="1000" dirty="0" err="1">
                <a:solidFill>
                  <a:schemeClr val="bg2">
                    <a:lumMod val="50000"/>
                  </a:schemeClr>
                </a:solidFill>
                <a:latin typeface="Verdana" panose="020B0604030504040204" pitchFamily="34" charset="0"/>
                <a:ea typeface="Verdana" panose="020B0604030504040204" pitchFamily="34" charset="0"/>
              </a:rPr>
              <a:t>Lisanti</a:t>
            </a:r>
            <a:r>
              <a:rPr lang="en-GB" sz="1000" dirty="0">
                <a:solidFill>
                  <a:schemeClr val="bg2">
                    <a:lumMod val="50000"/>
                  </a:schemeClr>
                </a:solidFill>
                <a:latin typeface="Verdana" panose="020B0604030504040204" pitchFamily="34" charset="0"/>
                <a:ea typeface="Verdana" panose="020B0604030504040204" pitchFamily="34" charset="0"/>
              </a:rPr>
              <a:t>, H. K. Lou and S. Mishra-Sharma (2017)</a:t>
            </a:r>
          </a:p>
          <a:p>
            <a:endParaRPr lang="en-SE" sz="1000" dirty="0">
              <a:solidFill>
                <a:schemeClr val="bg2">
                  <a:lumMod val="50000"/>
                </a:schemeClr>
              </a:solidFill>
              <a:latin typeface="Verdana" panose="020B0604030504040204" pitchFamily="34" charset="0"/>
              <a:ea typeface="Verdana" panose="020B060403050404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45DCAB-51AA-4BD6-BCBC-253299D254AA}"/>
                  </a:ext>
                </a:extLst>
              </p:cNvPr>
              <p:cNvSpPr txBox="1"/>
              <p:nvPr/>
            </p:nvSpPr>
            <p:spPr>
              <a:xfrm>
                <a:off x="823892" y="2442857"/>
                <a:ext cx="95326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x-IV_mathan" sz="1400" i="1" smtClean="0">
                              <a:solidFill>
                                <a:srgbClr val="F8F3F7"/>
                              </a:solidFill>
                              <a:latin typeface="Cambria Math" panose="02040503050406030204" pitchFamily="18" charset="0"/>
                            </a:rPr>
                          </m:ctrlPr>
                        </m:sSubPr>
                        <m:e>
                          <m:r>
                            <a:rPr lang="x-IV_mathan" sz="1400">
                              <a:solidFill>
                                <a:srgbClr val="F8F3F7"/>
                              </a:solidFill>
                              <a:latin typeface="Cambria Math" panose="02040503050406030204" pitchFamily="18" charset="0"/>
                            </a:rPr>
                            <m:t>𝑟</m:t>
                          </m:r>
                        </m:e>
                        <m:sub>
                          <m:r>
                            <a:rPr lang="x-IV_mathan" sz="1400">
                              <a:solidFill>
                                <a:srgbClr val="F8F3F7"/>
                              </a:solidFill>
                              <a:latin typeface="Cambria Math" panose="02040503050406030204" pitchFamily="18" charset="0"/>
                            </a:rPr>
                            <m:t>𝑖𝑛𝑣</m:t>
                          </m:r>
                        </m:sub>
                      </m:sSub>
                      <m:r>
                        <a:rPr lang="en-GB" sz="1400" b="0" i="1" smtClean="0">
                          <a:solidFill>
                            <a:srgbClr val="F8F3F7"/>
                          </a:solidFill>
                          <a:latin typeface="Cambria Math" panose="02040503050406030204" pitchFamily="18" charset="0"/>
                        </a:rPr>
                        <m:t>=1</m:t>
                      </m:r>
                    </m:oMath>
                  </m:oMathPara>
                </a14:m>
                <a:endParaRPr lang="en-SE" sz="1400" dirty="0"/>
              </a:p>
            </p:txBody>
          </p:sp>
        </mc:Choice>
        <mc:Fallback xmlns="">
          <p:sp>
            <p:nvSpPr>
              <p:cNvPr id="23" name="TextBox 22">
                <a:extLst>
                  <a:ext uri="{FF2B5EF4-FFF2-40B4-BE49-F238E27FC236}">
                    <a16:creationId xmlns:a16="http://schemas.microsoft.com/office/drawing/2014/main" id="{7145DCAB-51AA-4BD6-BCBC-253299D254AA}"/>
                  </a:ext>
                </a:extLst>
              </p:cNvPr>
              <p:cNvSpPr txBox="1">
                <a:spLocks noRot="1" noChangeAspect="1" noMove="1" noResize="1" noEditPoints="1" noAdjustHandles="1" noChangeArrowheads="1" noChangeShapeType="1" noTextEdit="1"/>
              </p:cNvSpPr>
              <p:nvPr/>
            </p:nvSpPr>
            <p:spPr>
              <a:xfrm>
                <a:off x="823892" y="2442857"/>
                <a:ext cx="953265" cy="307777"/>
              </a:xfrm>
              <a:prstGeom prst="rect">
                <a:avLst/>
              </a:prstGeom>
              <a:blipFill>
                <a:blip r:embed="rId6"/>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EF6C88F-625E-469E-BAF0-464531824473}"/>
                  </a:ext>
                </a:extLst>
              </p:cNvPr>
              <p:cNvSpPr txBox="1"/>
              <p:nvPr/>
            </p:nvSpPr>
            <p:spPr>
              <a:xfrm>
                <a:off x="2711367" y="2482982"/>
                <a:ext cx="18034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F8F3F7"/>
                          </a:solidFill>
                          <a:latin typeface="Cambria Math" panose="02040503050406030204" pitchFamily="18" charset="0"/>
                        </a:rPr>
                        <m:t>0</m:t>
                      </m:r>
                      <m:r>
                        <a:rPr lang="en-GB" sz="1400" b="0" i="1" smtClean="0">
                          <a:solidFill>
                            <a:srgbClr val="F8F3F7"/>
                          </a:solidFill>
                          <a:latin typeface="Cambria Math" panose="02040503050406030204" pitchFamily="18" charset="0"/>
                          <a:ea typeface="Cambria Math" panose="02040503050406030204" pitchFamily="18" charset="0"/>
                        </a:rPr>
                        <m:t>&lt;</m:t>
                      </m:r>
                      <m:sSub>
                        <m:sSubPr>
                          <m:ctrlPr>
                            <a:rPr lang="x-IV_mathan" sz="1400" i="1" smtClean="0">
                              <a:solidFill>
                                <a:srgbClr val="F8F3F7"/>
                              </a:solidFill>
                              <a:latin typeface="Cambria Math" panose="02040503050406030204" pitchFamily="18" charset="0"/>
                            </a:rPr>
                          </m:ctrlPr>
                        </m:sSubPr>
                        <m:e>
                          <m:r>
                            <a:rPr lang="x-IV_mathan" sz="1400">
                              <a:solidFill>
                                <a:srgbClr val="F8F3F7"/>
                              </a:solidFill>
                              <a:latin typeface="Cambria Math" panose="02040503050406030204" pitchFamily="18" charset="0"/>
                            </a:rPr>
                            <m:t>𝑟</m:t>
                          </m:r>
                        </m:e>
                        <m:sub>
                          <m:r>
                            <a:rPr lang="x-IV_mathan" sz="1400">
                              <a:solidFill>
                                <a:srgbClr val="F8F3F7"/>
                              </a:solidFill>
                              <a:latin typeface="Cambria Math" panose="02040503050406030204" pitchFamily="18" charset="0"/>
                            </a:rPr>
                            <m:t>𝑖𝑛𝑣</m:t>
                          </m:r>
                        </m:sub>
                      </m:sSub>
                      <m:r>
                        <a:rPr lang="en-GB" sz="1400" i="1">
                          <a:solidFill>
                            <a:srgbClr val="F8F3F7"/>
                          </a:solidFill>
                          <a:latin typeface="Cambria Math" panose="02040503050406030204" pitchFamily="18" charset="0"/>
                          <a:ea typeface="Cambria Math" panose="02040503050406030204" pitchFamily="18" charset="0"/>
                        </a:rPr>
                        <m:t>&lt;</m:t>
                      </m:r>
                      <m:r>
                        <a:rPr lang="en-GB" sz="1400" b="0" i="1" smtClean="0">
                          <a:solidFill>
                            <a:srgbClr val="F8F3F7"/>
                          </a:solidFill>
                          <a:latin typeface="Cambria Math" panose="02040503050406030204" pitchFamily="18" charset="0"/>
                        </a:rPr>
                        <m:t>1</m:t>
                      </m:r>
                    </m:oMath>
                  </m:oMathPara>
                </a14:m>
                <a:endParaRPr lang="en-SE" sz="1400" dirty="0"/>
              </a:p>
            </p:txBody>
          </p:sp>
        </mc:Choice>
        <mc:Fallback xmlns="">
          <p:sp>
            <p:nvSpPr>
              <p:cNvPr id="26" name="TextBox 25">
                <a:extLst>
                  <a:ext uri="{FF2B5EF4-FFF2-40B4-BE49-F238E27FC236}">
                    <a16:creationId xmlns:a16="http://schemas.microsoft.com/office/drawing/2014/main" id="{6EF6C88F-625E-469E-BAF0-464531824473}"/>
                  </a:ext>
                </a:extLst>
              </p:cNvPr>
              <p:cNvSpPr txBox="1">
                <a:spLocks noRot="1" noChangeAspect="1" noMove="1" noResize="1" noEditPoints="1" noAdjustHandles="1" noChangeArrowheads="1" noChangeShapeType="1" noTextEdit="1"/>
              </p:cNvSpPr>
              <p:nvPr/>
            </p:nvSpPr>
            <p:spPr>
              <a:xfrm>
                <a:off x="2711367" y="2482982"/>
                <a:ext cx="1803400" cy="307777"/>
              </a:xfrm>
              <a:prstGeom prst="rect">
                <a:avLst/>
              </a:prstGeom>
              <a:blipFill>
                <a:blip r:embed="rId7"/>
                <a:stretch>
                  <a:fillRect/>
                </a:stretch>
              </a:blipFill>
            </p:spPr>
            <p:txBody>
              <a:bodyPr/>
              <a:lstStyle/>
              <a:p>
                <a:r>
                  <a:rPr lang="en-SE">
                    <a:noFill/>
                  </a:rPr>
                  <a:t> </a:t>
                </a:r>
              </a:p>
            </p:txBody>
          </p:sp>
        </mc:Fallback>
      </mc:AlternateContent>
      <p:pic>
        <p:nvPicPr>
          <p:cNvPr id="10" name="Picture 9" descr="A picture containing diagram&#10;&#10;Description automatically generated">
            <a:extLst>
              <a:ext uri="{FF2B5EF4-FFF2-40B4-BE49-F238E27FC236}">
                <a16:creationId xmlns:a16="http://schemas.microsoft.com/office/drawing/2014/main" id="{4AA09C4E-8A6A-48D6-9762-3C77E78EDF1D}"/>
              </a:ext>
            </a:extLst>
          </p:cNvPr>
          <p:cNvPicPr>
            <a:picLocks noChangeAspect="1"/>
          </p:cNvPicPr>
          <p:nvPr/>
        </p:nvPicPr>
        <p:blipFill rotWithShape="1">
          <a:blip r:embed="rId8">
            <a:extLst>
              <a:ext uri="{28A0092B-C50C-407E-A947-70E740481C1C}">
                <a14:useLocalDpi xmlns:a14="http://schemas.microsoft.com/office/drawing/2010/main" val="0"/>
              </a:ext>
            </a:extLst>
          </a:blip>
          <a:srcRect l="29348" t="21058" r="33471" b="47593"/>
          <a:stretch/>
        </p:blipFill>
        <p:spPr>
          <a:xfrm>
            <a:off x="0" y="2466886"/>
            <a:ext cx="2276293" cy="271365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38D873B3-9350-4132-87B6-E88BF5FD148A}"/>
              </a:ext>
            </a:extLst>
          </p:cNvPr>
          <p:cNvPicPr>
            <a:picLocks noChangeAspect="1"/>
          </p:cNvPicPr>
          <p:nvPr/>
        </p:nvPicPr>
        <p:blipFill rotWithShape="1">
          <a:blip r:embed="rId8">
            <a:extLst>
              <a:ext uri="{28A0092B-C50C-407E-A947-70E740481C1C}">
                <a14:useLocalDpi xmlns:a14="http://schemas.microsoft.com/office/drawing/2010/main" val="0"/>
              </a:ext>
            </a:extLst>
          </a:blip>
          <a:srcRect l="26616" t="53103" r="26191" b="29817"/>
          <a:stretch/>
        </p:blipFill>
        <p:spPr>
          <a:xfrm>
            <a:off x="2191748" y="3049513"/>
            <a:ext cx="3025931" cy="1548397"/>
          </a:xfrm>
          <a:prstGeom prst="rect">
            <a:avLst/>
          </a:prstGeom>
        </p:spPr>
      </p:pic>
    </p:spTree>
    <p:extLst>
      <p:ext uri="{BB962C8B-B14F-4D97-AF65-F5344CB8AC3E}">
        <p14:creationId xmlns:p14="http://schemas.microsoft.com/office/powerpoint/2010/main" val="39493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25" grpId="0" animBg="1"/>
      <p:bldP spid="20"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3889A7-0B0A-4A87-A9B8-84B9BB1086E6}"/>
              </a:ext>
            </a:extLst>
          </p:cNvPr>
          <p:cNvSpPr/>
          <p:nvPr/>
        </p:nvSpPr>
        <p:spPr>
          <a:xfrm>
            <a:off x="485657" y="3581400"/>
            <a:ext cx="3870443" cy="2688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1F276DA0-780F-4F3B-977C-833788E2F601}"/>
              </a:ext>
            </a:extLst>
          </p:cNvPr>
          <p:cNvSpPr/>
          <p:nvPr/>
        </p:nvSpPr>
        <p:spPr>
          <a:xfrm>
            <a:off x="6041046" y="4137181"/>
            <a:ext cx="5612360" cy="212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Searching for Dark Showers</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2" y="1599776"/>
                <a:ext cx="5619014" cy="5121697"/>
              </a:xfrm>
            </p:spPr>
            <p:txBody>
              <a:bodyPr>
                <a:normAutofit/>
              </a:bodyPr>
              <a:lstStyle/>
              <a:p>
                <a:pPr marL="0" indent="0">
                  <a:buFont typeface="Arial" panose="020B0604020202020204" pitchFamily="34" charset="0"/>
                  <a:buNone/>
                </a:pPr>
                <a:r>
                  <a:rPr lang="en-GB" sz="2200" dirty="0">
                    <a:solidFill>
                      <a:srgbClr val="F8F3F7"/>
                    </a:solidFill>
                    <a:latin typeface="Verdana" panose="020B0604030504040204" pitchFamily="34" charset="0"/>
                    <a:ea typeface="Verdana" panose="020B0604030504040204" pitchFamily="34" charset="0"/>
                  </a:rPr>
                  <a:t>Resonance search – maybe we can find a new Z’ boson?</a:t>
                </a:r>
              </a:p>
              <a:p>
                <a:pPr marL="0" indent="0">
                  <a:buFont typeface="Arial" panose="020B0604020202020204" pitchFamily="34" charset="0"/>
                  <a:buNone/>
                </a:pPr>
                <a:r>
                  <a:rPr lang="en-GB" sz="2200" dirty="0">
                    <a:solidFill>
                      <a:srgbClr val="F8F3F7"/>
                    </a:solidFill>
                    <a:latin typeface="Verdana" panose="020B0604030504040204" pitchFamily="34" charset="0"/>
                    <a:ea typeface="Verdana" panose="020B0604030504040204" pitchFamily="34" charset="0"/>
                  </a:rPr>
                  <a:t>Effective </a:t>
                </a:r>
                <a14:m>
                  <m:oMath xmlns:m="http://schemas.openxmlformats.org/officeDocument/2006/math">
                    <m:sSub>
                      <m:sSubPr>
                        <m:ctrlPr>
                          <a:rPr lang="x-IV_mathan" sz="2200" i="1" smtClean="0">
                            <a:solidFill>
                              <a:srgbClr val="F8F3F7"/>
                            </a:solidFill>
                            <a:latin typeface="Cambria Math" panose="02040503050406030204" pitchFamily="18" charset="0"/>
                          </a:rPr>
                        </m:ctrlPr>
                      </m:sSubPr>
                      <m:e>
                        <m:r>
                          <a:rPr lang="x-IV_mathan" sz="2200">
                            <a:solidFill>
                              <a:srgbClr val="F8F3F7"/>
                            </a:solidFill>
                            <a:latin typeface="Cambria Math" panose="02040503050406030204" pitchFamily="18" charset="0"/>
                          </a:rPr>
                          <m:t>𝑟</m:t>
                        </m:r>
                      </m:e>
                      <m:sub>
                        <m:r>
                          <a:rPr lang="x-IV_mathan" sz="2200">
                            <a:solidFill>
                              <a:srgbClr val="F8F3F7"/>
                            </a:solidFill>
                            <a:latin typeface="Cambria Math" panose="02040503050406030204" pitchFamily="18" charset="0"/>
                          </a:rPr>
                          <m:t>𝑖𝑛𝑣</m:t>
                        </m:r>
                      </m:sub>
                    </m:sSub>
                  </m:oMath>
                </a14:m>
                <a:r>
                  <a:rPr lang="en-GB" sz="2200" dirty="0">
                    <a:solidFill>
                      <a:srgbClr val="F8F3F7"/>
                    </a:solidFill>
                    <a:latin typeface="Verdana" panose="020B0604030504040204" pitchFamily="34" charset="0"/>
                    <a:ea typeface="Verdana" panose="020B0604030504040204" pitchFamily="34" charset="0"/>
                  </a:rPr>
                  <a:t> fluctuates </a:t>
                </a:r>
              </a:p>
              <a:p>
                <a:pPr marL="457200" lvl="1" indent="0">
                  <a:spcBef>
                    <a:spcPts val="0"/>
                  </a:spcBef>
                  <a:buFont typeface="Arial" panose="020B0604020202020204" pitchFamily="34" charset="0"/>
                  <a:buNone/>
                </a:pPr>
                <a:r>
                  <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rPr>
                  <a:t>→ washes out peak</a:t>
                </a:r>
              </a:p>
              <a:p>
                <a:pPr marL="457200" lvl="1" indent="0">
                  <a:spcBef>
                    <a:spcPts val="0"/>
                  </a:spcBef>
                  <a:buNone/>
                </a:pPr>
                <a:r>
                  <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rPr>
                  <a:t>→ use transverse mass </a:t>
                </a:r>
                <a:r>
                  <a:rPr lang="en-GB" sz="2200" dirty="0">
                    <a:solidFill>
                      <a:srgbClr val="F8F3F7"/>
                    </a:solidFill>
                    <a:latin typeface="Verdana" panose="020B0604030504040204" pitchFamily="34" charset="0"/>
                    <a:ea typeface="Verdana" panose="020B0604030504040204" pitchFamily="34" charset="0"/>
                  </a:rPr>
                  <a:t>M</a:t>
                </a:r>
                <a:r>
                  <a:rPr lang="en-GB" sz="2200" baseline="-25000" dirty="0">
                    <a:solidFill>
                      <a:srgbClr val="F8F3F7"/>
                    </a:solidFill>
                    <a:latin typeface="Verdana" panose="020B0604030504040204" pitchFamily="34" charset="0"/>
                    <a:ea typeface="Verdana" panose="020B0604030504040204" pitchFamily="34" charset="0"/>
                  </a:rPr>
                  <a:t>T</a:t>
                </a:r>
                <a:endPar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endParaRPr>
              </a:p>
              <a:p>
                <a:pPr marL="457200" lvl="1" indent="0">
                  <a:spcBef>
                    <a:spcPts val="0"/>
                  </a:spcBef>
                  <a:buFont typeface="Arial" panose="020B0604020202020204" pitchFamily="34" charset="0"/>
                  <a:buNone/>
                </a:pPr>
                <a:endParaRPr lang="en-GB" sz="2200" dirty="0">
                  <a:solidFill>
                    <a:srgbClr val="F8F3F7"/>
                  </a:solidFill>
                  <a:latin typeface="Verdana" panose="020B0604030504040204" pitchFamily="34" charset="0"/>
                  <a:ea typeface="Verdana" panose="020B0604030504040204" pitchFamily="34" charset="0"/>
                  <a:cs typeface="Calibri" panose="020F0502020204030204" pitchFamily="34" charset="0"/>
                </a:endParaRPr>
              </a:p>
            </p:txBody>
          </p:sp>
        </mc:Choice>
        <mc:Fallback xmlns="">
          <p:sp>
            <p:nvSpPr>
              <p:cNvPr id="6" name="Content Placeholder 5">
                <a:extLst>
                  <a:ext uri="{FF2B5EF4-FFF2-40B4-BE49-F238E27FC236}">
                    <a16:creationId xmlns:a16="http://schemas.microsoft.com/office/drawing/2014/main" id="{A4FC0AA1-8B7A-4884-B497-86088B1EA0DA}"/>
                  </a:ext>
                </a:extLst>
              </p:cNvPr>
              <p:cNvSpPr>
                <a:spLocks noGrp="1" noRot="1" noChangeAspect="1" noMove="1" noResize="1" noEditPoints="1" noAdjustHandles="1" noChangeArrowheads="1" noChangeShapeType="1" noTextEdit="1"/>
              </p:cNvSpPr>
              <p:nvPr>
                <p:ph idx="1"/>
              </p:nvPr>
            </p:nvSpPr>
            <p:spPr>
              <a:xfrm>
                <a:off x="422032" y="1599776"/>
                <a:ext cx="5619014" cy="5121697"/>
              </a:xfrm>
              <a:blipFill>
                <a:blip r:embed="rId3"/>
                <a:stretch>
                  <a:fillRect l="-1410" t="-1308"/>
                </a:stretch>
              </a:blipFill>
            </p:spPr>
            <p:txBody>
              <a:bodyPr/>
              <a:lstStyle/>
              <a:p>
                <a:r>
                  <a:rPr lang="en-SE">
                    <a:noFill/>
                  </a:rPr>
                  <a:t> </a:t>
                </a:r>
              </a:p>
            </p:txBody>
          </p:sp>
        </mc:Fallback>
      </mc:AlternateContent>
      <p:cxnSp>
        <p:nvCxnSpPr>
          <p:cNvPr id="9" name="Straight Connector 8">
            <a:extLst>
              <a:ext uri="{FF2B5EF4-FFF2-40B4-BE49-F238E27FC236}">
                <a16:creationId xmlns:a16="http://schemas.microsoft.com/office/drawing/2014/main" id="{0B22EFE5-24D6-4828-8EA6-CC199BC328DE}"/>
              </a:ext>
            </a:extLst>
          </p:cNvPr>
          <p:cNvCxnSpPr/>
          <p:nvPr/>
        </p:nvCxnSpPr>
        <p:spPr>
          <a:xfrm>
            <a:off x="8727818" y="574858"/>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C8A9A0-F6E2-4FFF-9A41-ED5FB3AC4695}"/>
              </a:ext>
            </a:extLst>
          </p:cNvPr>
          <p:cNvSpPr>
            <a:spLocks noGrp="1"/>
          </p:cNvSpPr>
          <p:nvPr>
            <p:ph type="sldNum" sz="quarter" idx="12"/>
          </p:nvPr>
        </p:nvSpPr>
        <p:spPr/>
        <p:txBody>
          <a:bodyPr/>
          <a:lstStyle/>
          <a:p>
            <a:fld id="{8F1DF4F7-37B4-42BA-B06E-9480607DEFEA}" type="slidenum">
              <a:rPr lang="en-SE" smtClean="0"/>
              <a:t>5</a:t>
            </a:fld>
            <a:endParaRPr lang="en-SE"/>
          </a:p>
        </p:txBody>
      </p:sp>
      <p:sp>
        <p:nvSpPr>
          <p:cNvPr id="10" name="TextBox 9">
            <a:extLst>
              <a:ext uri="{FF2B5EF4-FFF2-40B4-BE49-F238E27FC236}">
                <a16:creationId xmlns:a16="http://schemas.microsoft.com/office/drawing/2014/main" id="{FCD263F8-FC71-4649-9AEE-36EC2568FAD7}"/>
              </a:ext>
            </a:extLst>
          </p:cNvPr>
          <p:cNvSpPr txBox="1"/>
          <p:nvPr/>
        </p:nvSpPr>
        <p:spPr>
          <a:xfrm>
            <a:off x="8988853" y="376436"/>
            <a:ext cx="2820131" cy="1015663"/>
          </a:xfrm>
          <a:prstGeom prst="rect">
            <a:avLst/>
          </a:prstGeom>
          <a:noFill/>
        </p:spPr>
        <p:txBody>
          <a:bodyPr wrap="none" rtlCol="0">
            <a:spAutoFit/>
          </a:bodyPr>
          <a:lstStyle/>
          <a:p>
            <a:r>
              <a:rPr lang="en-GB" sz="2000" dirty="0">
                <a:solidFill>
                  <a:schemeClr val="bg2">
                    <a:lumMod val="50000"/>
                  </a:schemeClr>
                </a:solidFill>
                <a:latin typeface="Verdana" panose="020B0604030504040204" pitchFamily="34" charset="0"/>
                <a:ea typeface="Verdana" panose="020B0604030504040204" pitchFamily="34" charset="0"/>
              </a:rPr>
              <a:t>MET Strategies</a:t>
            </a:r>
          </a:p>
          <a:p>
            <a:r>
              <a:rPr lang="en-GB" sz="2000" dirty="0">
                <a:solidFill>
                  <a:srgbClr val="F8F3F7"/>
                </a:solidFill>
                <a:latin typeface="Verdana" panose="020B0604030504040204" pitchFamily="34" charset="0"/>
                <a:ea typeface="Verdana" panose="020B0604030504040204" pitchFamily="34" charset="0"/>
              </a:rPr>
              <a:t>Resonance Searches</a:t>
            </a:r>
          </a:p>
          <a:p>
            <a:r>
              <a:rPr lang="en-GB" sz="2000" dirty="0">
                <a:solidFill>
                  <a:schemeClr val="bg2">
                    <a:lumMod val="50000"/>
                  </a:schemeClr>
                </a:solidFill>
                <a:latin typeface="Verdana" panose="020B0604030504040204" pitchFamily="34" charset="0"/>
                <a:ea typeface="Verdana" panose="020B0604030504040204" pitchFamily="34" charset="0"/>
              </a:rPr>
              <a:t>Benchmark Models</a:t>
            </a:r>
            <a:endParaRPr lang="en-SE" sz="2000" dirty="0">
              <a:solidFill>
                <a:schemeClr val="bg2">
                  <a:lumMod val="50000"/>
                </a:schemeClr>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66269772-85E7-4B7F-9668-768559A5CA4B}"/>
              </a:ext>
            </a:extLst>
          </p:cNvPr>
          <p:cNvSpPr txBox="1"/>
          <p:nvPr/>
        </p:nvSpPr>
        <p:spPr>
          <a:xfrm>
            <a:off x="432351" y="6304002"/>
            <a:ext cx="4362743" cy="553998"/>
          </a:xfrm>
          <a:prstGeom prst="rect">
            <a:avLst/>
          </a:prstGeom>
          <a:noFill/>
        </p:spPr>
        <p:txBody>
          <a:bodyPr wrap="squar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Reference: “LHC Searches for Dark Sector Showers” by T. Cohen, M. </a:t>
            </a:r>
            <a:r>
              <a:rPr lang="en-GB" sz="1000" dirty="0" err="1">
                <a:solidFill>
                  <a:schemeClr val="bg2">
                    <a:lumMod val="50000"/>
                  </a:schemeClr>
                </a:solidFill>
                <a:latin typeface="Verdana" panose="020B0604030504040204" pitchFamily="34" charset="0"/>
                <a:ea typeface="Verdana" panose="020B0604030504040204" pitchFamily="34" charset="0"/>
              </a:rPr>
              <a:t>Lisanti</a:t>
            </a:r>
            <a:r>
              <a:rPr lang="en-GB" sz="1000" dirty="0">
                <a:solidFill>
                  <a:schemeClr val="bg2">
                    <a:lumMod val="50000"/>
                  </a:schemeClr>
                </a:solidFill>
                <a:latin typeface="Verdana" panose="020B0604030504040204" pitchFamily="34" charset="0"/>
                <a:ea typeface="Verdana" panose="020B0604030504040204" pitchFamily="34" charset="0"/>
              </a:rPr>
              <a:t>, H. K. Lou and S. Mishra-Sharma (2017)</a:t>
            </a:r>
          </a:p>
          <a:p>
            <a:endParaRPr lang="en-SE" sz="1000" dirty="0">
              <a:solidFill>
                <a:schemeClr val="bg2">
                  <a:lumMod val="50000"/>
                </a:schemeClr>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C4FBE29D-1BCD-417E-9D7D-5CA30A24CA4C}"/>
              </a:ext>
            </a:extLst>
          </p:cNvPr>
          <p:cNvSpPr txBox="1"/>
          <p:nvPr/>
        </p:nvSpPr>
        <p:spPr>
          <a:xfrm>
            <a:off x="5946027" y="6259853"/>
            <a:ext cx="5700725" cy="707886"/>
          </a:xfrm>
          <a:prstGeom prst="rect">
            <a:avLst/>
          </a:prstGeom>
          <a:noFill/>
        </p:spPr>
        <p:txBody>
          <a:bodyPr wrap="squar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Reference: “</a:t>
            </a:r>
            <a:r>
              <a:rPr lang="en-US" sz="1000" dirty="0">
                <a:solidFill>
                  <a:schemeClr val="bg2">
                    <a:lumMod val="50000"/>
                  </a:schemeClr>
                </a:solidFill>
                <a:latin typeface="Verdana" panose="020B0604030504040204" pitchFamily="34" charset="0"/>
                <a:ea typeface="Verdana" panose="020B0604030504040204" pitchFamily="34" charset="0"/>
              </a:rPr>
              <a:t>Strongly interacting dark sectors in the early Universe and at the LHC through a simplified portal</a:t>
            </a:r>
            <a:r>
              <a:rPr lang="en-GB" sz="1000" dirty="0">
                <a:solidFill>
                  <a:schemeClr val="bg2">
                    <a:lumMod val="50000"/>
                  </a:schemeClr>
                </a:solidFill>
                <a:latin typeface="Verdana" panose="020B0604030504040204" pitchFamily="34" charset="0"/>
                <a:ea typeface="Verdana" panose="020B0604030504040204" pitchFamily="34" charset="0"/>
              </a:rPr>
              <a:t>” by E. </a:t>
            </a:r>
            <a:r>
              <a:rPr lang="en-GB" sz="1000" dirty="0" err="1">
                <a:solidFill>
                  <a:schemeClr val="bg2">
                    <a:lumMod val="50000"/>
                  </a:schemeClr>
                </a:solidFill>
                <a:latin typeface="Verdana" panose="020B0604030504040204" pitchFamily="34" charset="0"/>
                <a:ea typeface="Verdana" panose="020B0604030504040204" pitchFamily="34" charset="0"/>
              </a:rPr>
              <a:t>Bernreuther</a:t>
            </a:r>
            <a:r>
              <a:rPr lang="en-GB" sz="1000" dirty="0">
                <a:solidFill>
                  <a:schemeClr val="bg2">
                    <a:lumMod val="50000"/>
                  </a:schemeClr>
                </a:solidFill>
                <a:latin typeface="Verdana" panose="020B0604030504040204" pitchFamily="34" charset="0"/>
                <a:ea typeface="Verdana" panose="020B0604030504040204" pitchFamily="34" charset="0"/>
              </a:rPr>
              <a:t>, F. </a:t>
            </a:r>
            <a:r>
              <a:rPr lang="en-GB" sz="1000" dirty="0" err="1">
                <a:solidFill>
                  <a:schemeClr val="bg2">
                    <a:lumMod val="50000"/>
                  </a:schemeClr>
                </a:solidFill>
                <a:latin typeface="Verdana" panose="020B0604030504040204" pitchFamily="34" charset="0"/>
                <a:ea typeface="Verdana" panose="020B0604030504040204" pitchFamily="34" charset="0"/>
              </a:rPr>
              <a:t>Kahlhoefer</a:t>
            </a:r>
            <a:r>
              <a:rPr lang="en-GB" sz="1000" dirty="0">
                <a:solidFill>
                  <a:schemeClr val="bg2">
                    <a:lumMod val="50000"/>
                  </a:schemeClr>
                </a:solidFill>
                <a:latin typeface="Verdana" panose="020B0604030504040204" pitchFamily="34" charset="0"/>
                <a:ea typeface="Verdana" panose="020B0604030504040204" pitchFamily="34" charset="0"/>
              </a:rPr>
              <a:t>, M. </a:t>
            </a:r>
            <a:r>
              <a:rPr lang="en-GB" sz="1000" dirty="0" err="1">
                <a:solidFill>
                  <a:schemeClr val="bg2">
                    <a:lumMod val="50000"/>
                  </a:schemeClr>
                </a:solidFill>
                <a:latin typeface="Verdana" panose="020B0604030504040204" pitchFamily="34" charset="0"/>
                <a:ea typeface="Verdana" panose="020B0604030504040204" pitchFamily="34" charset="0"/>
              </a:rPr>
              <a:t>Krämer</a:t>
            </a:r>
            <a:r>
              <a:rPr lang="en-GB" sz="1000" dirty="0">
                <a:solidFill>
                  <a:schemeClr val="bg2">
                    <a:lumMod val="50000"/>
                  </a:schemeClr>
                </a:solidFill>
                <a:latin typeface="Verdana" panose="020B0604030504040204" pitchFamily="34" charset="0"/>
                <a:ea typeface="Verdana" panose="020B0604030504040204" pitchFamily="34" charset="0"/>
              </a:rPr>
              <a:t> and P. Tunney (2020)</a:t>
            </a:r>
          </a:p>
          <a:p>
            <a:endParaRPr lang="en-SE" sz="1000" dirty="0">
              <a:solidFill>
                <a:schemeClr val="bg2">
                  <a:lumMod val="50000"/>
                </a:schemeClr>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155F6CD4-7CA8-492A-A986-B6B3FA0F4B49}"/>
              </a:ext>
            </a:extLst>
          </p:cNvPr>
          <p:cNvSpPr txBox="1"/>
          <p:nvPr/>
        </p:nvSpPr>
        <p:spPr>
          <a:xfrm>
            <a:off x="5962893" y="3772751"/>
            <a:ext cx="5619014" cy="553998"/>
          </a:xfrm>
          <a:prstGeom prst="rect">
            <a:avLst/>
          </a:prstGeom>
          <a:noFill/>
        </p:spPr>
        <p:txBody>
          <a:bodyPr wrap="square" rtlCol="0">
            <a:spAutoFit/>
          </a:bodyPr>
          <a:lstStyle/>
          <a:p>
            <a:r>
              <a:rPr lang="en-GB" sz="1000" dirty="0">
                <a:solidFill>
                  <a:schemeClr val="bg2">
                    <a:lumMod val="50000"/>
                  </a:schemeClr>
                </a:solidFill>
                <a:latin typeface="Verdana" panose="020B0604030504040204" pitchFamily="34" charset="0"/>
                <a:ea typeface="Verdana" panose="020B0604030504040204" pitchFamily="34" charset="0"/>
              </a:rPr>
              <a:t>Reference: “LHC Searches for Dark Sector Showers” by T. Cohen, M. </a:t>
            </a:r>
            <a:r>
              <a:rPr lang="en-GB" sz="1000" dirty="0" err="1">
                <a:solidFill>
                  <a:schemeClr val="bg2">
                    <a:lumMod val="50000"/>
                  </a:schemeClr>
                </a:solidFill>
                <a:latin typeface="Verdana" panose="020B0604030504040204" pitchFamily="34" charset="0"/>
                <a:ea typeface="Verdana" panose="020B0604030504040204" pitchFamily="34" charset="0"/>
              </a:rPr>
              <a:t>Lisanti</a:t>
            </a:r>
            <a:r>
              <a:rPr lang="en-GB" sz="1000" dirty="0">
                <a:solidFill>
                  <a:schemeClr val="bg2">
                    <a:lumMod val="50000"/>
                  </a:schemeClr>
                </a:solidFill>
                <a:latin typeface="Verdana" panose="020B0604030504040204" pitchFamily="34" charset="0"/>
                <a:ea typeface="Verdana" panose="020B0604030504040204" pitchFamily="34" charset="0"/>
              </a:rPr>
              <a:t>, H. K. Lou and S. Mishra-Sharma (2017)</a:t>
            </a:r>
          </a:p>
          <a:p>
            <a:endParaRPr lang="en-SE" sz="1000" dirty="0">
              <a:solidFill>
                <a:schemeClr val="bg2">
                  <a:lumMod val="50000"/>
                </a:schemeClr>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22C5ADC9-A8A5-49A0-A8D4-60422E329FD1}"/>
              </a:ext>
            </a:extLst>
          </p:cNvPr>
          <p:cNvSpPr/>
          <p:nvPr/>
        </p:nvSpPr>
        <p:spPr>
          <a:xfrm>
            <a:off x="6027738" y="1599776"/>
            <a:ext cx="5619014" cy="2170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026" name="Picture 2" descr="PDF] Strongly interacting dark sectors in the early Universe and at the LHC  through a simplified portal | Semantic Scholar">
            <a:extLst>
              <a:ext uri="{FF2B5EF4-FFF2-40B4-BE49-F238E27FC236}">
                <a16:creationId xmlns:a16="http://schemas.microsoft.com/office/drawing/2014/main" id="{0EE48BF5-36EB-4B52-AA06-413E2FB8E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4218933"/>
            <a:ext cx="5467893" cy="1998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 9: (Left) Projected sensitivity on the operator scale (or Z ′ mass) for the s-channel model. The result for the MT (Mjj) bump hunt is shown in red(yellow). The blue lines show the limits from the contact operator searches with ∆φ &gt; 0.4 (solid) or &lt; 0.4 (dashed), as in Fig. 7. The mapping onto the contact operator limit is Λ = MZ′/ √ gq gχ. (Right) The 95% exclusion limits on the production cross section as a function of MZ′ for rinv = 0.1 or 0.3 using the Mjj or MT search, respectively. The dashed black line indicates the production cross section for the Z ′ model, assuming gq = 0.1 and gχ = 1. The blue shaded region indicates where a search targeting displaced vector mesons may improve the sensitivity reach. Note that this region is a rough estimate and is quite sensitive to the vector meson mass, which we take to be mρd = 20 GeV here.">
            <a:extLst>
              <a:ext uri="{FF2B5EF4-FFF2-40B4-BE49-F238E27FC236}">
                <a16:creationId xmlns:a16="http://schemas.microsoft.com/office/drawing/2014/main" id="{0372AB7B-F4AB-4D15-A658-0336A699D9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7404"/>
          <a:stretch/>
        </p:blipFill>
        <p:spPr bwMode="auto">
          <a:xfrm>
            <a:off x="529731" y="3646898"/>
            <a:ext cx="3788269" cy="2610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8: (Left) Invariant mass distribution for the dedicated s-channel search. The background distribution is shown in black, while benchmark signal distributions are shown for MZ′ = 1.5 TeV and rinv = 0.0 and 0.3 in blue and red, respectively. (Right) The transverse mass distribution, this time for MZ′ = 2 TeV and rinv = 0.1 and 0.5 in blue and red, respectively. For each panel, the background fit used in that analysis is shown in dotted red. In both cases, the signal is plotted assuming gq = 0.1 and gχ = 1.">
            <a:extLst>
              <a:ext uri="{FF2B5EF4-FFF2-40B4-BE49-F238E27FC236}">
                <a16:creationId xmlns:a16="http://schemas.microsoft.com/office/drawing/2014/main" id="{8BBF0CF5-6125-4FA5-A533-F180A4D5A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1653000"/>
            <a:ext cx="5485907" cy="20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 grpId="0"/>
      <p:bldP spid="15" grpId="0"/>
      <p:bldP spid="18"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Searching for Dark Showers</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599777"/>
            <a:ext cx="10931769" cy="5121697"/>
          </a:xfrm>
        </p:spPr>
        <p:txBody>
          <a:bodyPr>
            <a:normAutofit/>
          </a:bodyPr>
          <a:lstStyle/>
          <a:p>
            <a:pPr marL="0" indent="0">
              <a:buFont typeface="Arial" panose="020B0604020202020204" pitchFamily="34" charset="0"/>
              <a:buNone/>
            </a:pPr>
            <a:r>
              <a:rPr lang="en-GB" sz="2400" dirty="0">
                <a:solidFill>
                  <a:srgbClr val="F8F3F7"/>
                </a:solidFill>
                <a:latin typeface="Verdana" panose="020B0604030504040204" pitchFamily="34" charset="0"/>
                <a:ea typeface="Verdana" panose="020B0604030504040204" pitchFamily="34" charset="0"/>
              </a:rPr>
              <a:t>Representativity of simplified models can be questioned</a:t>
            </a:r>
            <a:endParaRPr lang="en-GB" sz="2000" dirty="0">
              <a:solidFill>
                <a:srgbClr val="F8F3F7"/>
              </a:solidFill>
              <a:latin typeface="Verdana" panose="020B0604030504040204" pitchFamily="34" charset="0"/>
              <a:ea typeface="Verdana" panose="020B0604030504040204" pitchFamily="34" charset="0"/>
            </a:endParaRPr>
          </a:p>
          <a:p>
            <a:pPr marL="0" indent="0">
              <a:buNone/>
            </a:pPr>
            <a:r>
              <a:rPr lang="en-GB" sz="2400" dirty="0">
                <a:solidFill>
                  <a:srgbClr val="F8F3F7"/>
                </a:solidFill>
                <a:latin typeface="Verdana" panose="020B0604030504040204" pitchFamily="34" charset="0"/>
                <a:ea typeface="Verdana" panose="020B0604030504040204" pitchFamily="34" charset="0"/>
              </a:rPr>
              <a:t>Consider </a:t>
            </a:r>
            <a:r>
              <a:rPr lang="en-GB" sz="2400" b="1" dirty="0">
                <a:solidFill>
                  <a:srgbClr val="F8F3F7"/>
                </a:solidFill>
                <a:latin typeface="Verdana" panose="020B0604030504040204" pitchFamily="34" charset="0"/>
                <a:ea typeface="Verdana" panose="020B0604030504040204" pitchFamily="34" charset="0"/>
              </a:rPr>
              <a:t>benchmark models </a:t>
            </a:r>
            <a:r>
              <a:rPr lang="en-GB" sz="2400" dirty="0">
                <a:solidFill>
                  <a:srgbClr val="F8F3F7"/>
                </a:solidFill>
                <a:latin typeface="Verdana" panose="020B0604030504040204" pitchFamily="34" charset="0"/>
                <a:ea typeface="Verdana" panose="020B0604030504040204" pitchFamily="34" charset="0"/>
              </a:rPr>
              <a:t>instead (2021 paper by S. </a:t>
            </a:r>
            <a:r>
              <a:rPr lang="en-GB" sz="2400" dirty="0" err="1">
                <a:solidFill>
                  <a:srgbClr val="F8F3F7"/>
                </a:solidFill>
                <a:latin typeface="Verdana" panose="020B0604030504040204" pitchFamily="34" charset="0"/>
                <a:ea typeface="Verdana" panose="020B0604030504040204" pitchFamily="34" charset="0"/>
              </a:rPr>
              <a:t>Knapen</a:t>
            </a:r>
            <a:r>
              <a:rPr lang="en-GB" sz="2400" dirty="0">
                <a:solidFill>
                  <a:srgbClr val="F8F3F7"/>
                </a:solidFill>
                <a:latin typeface="Verdana" panose="020B0604030504040204" pitchFamily="34" charset="0"/>
                <a:ea typeface="Verdana" panose="020B0604030504040204" pitchFamily="34" charset="0"/>
              </a:rPr>
              <a:t>, J. Shelton and D. Xu)</a:t>
            </a:r>
          </a:p>
          <a:p>
            <a:pPr lvl="1"/>
            <a:r>
              <a:rPr lang="en-GB" dirty="0">
                <a:solidFill>
                  <a:srgbClr val="F8F3F7"/>
                </a:solidFill>
                <a:latin typeface="Verdana" panose="020B0604030504040204" pitchFamily="34" charset="0"/>
                <a:ea typeface="Verdana" panose="020B0604030504040204" pitchFamily="34" charset="0"/>
              </a:rPr>
              <a:t>Minimal theory priors</a:t>
            </a:r>
          </a:p>
          <a:p>
            <a:pPr lvl="1"/>
            <a:r>
              <a:rPr lang="en-GB" dirty="0">
                <a:solidFill>
                  <a:srgbClr val="F8F3F7"/>
                </a:solidFill>
                <a:latin typeface="Verdana" panose="020B0604030504040204" pitchFamily="34" charset="0"/>
                <a:ea typeface="Verdana" panose="020B0604030504040204" pitchFamily="34" charset="0"/>
              </a:rPr>
              <a:t>Inclusive signature space</a:t>
            </a:r>
          </a:p>
          <a:p>
            <a:pPr marL="0" indent="0">
              <a:buNone/>
            </a:pPr>
            <a:endParaRPr lang="en-GB" sz="2400" dirty="0">
              <a:solidFill>
                <a:srgbClr val="F8F3F7"/>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8727818" y="574858"/>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C8A9A0-F6E2-4FFF-9A41-ED5FB3AC4695}"/>
              </a:ext>
            </a:extLst>
          </p:cNvPr>
          <p:cNvSpPr>
            <a:spLocks noGrp="1"/>
          </p:cNvSpPr>
          <p:nvPr>
            <p:ph type="sldNum" sz="quarter" idx="12"/>
          </p:nvPr>
        </p:nvSpPr>
        <p:spPr/>
        <p:txBody>
          <a:bodyPr/>
          <a:lstStyle/>
          <a:p>
            <a:fld id="{8F1DF4F7-37B4-42BA-B06E-9480607DEFEA}" type="slidenum">
              <a:rPr lang="en-SE" smtClean="0"/>
              <a:t>6</a:t>
            </a:fld>
            <a:endParaRPr lang="en-SE"/>
          </a:p>
        </p:txBody>
      </p:sp>
      <p:sp>
        <p:nvSpPr>
          <p:cNvPr id="10" name="TextBox 9">
            <a:extLst>
              <a:ext uri="{FF2B5EF4-FFF2-40B4-BE49-F238E27FC236}">
                <a16:creationId xmlns:a16="http://schemas.microsoft.com/office/drawing/2014/main" id="{7B6828DF-021B-4B5E-8FC3-C0F2F2A2B301}"/>
              </a:ext>
            </a:extLst>
          </p:cNvPr>
          <p:cNvSpPr txBox="1"/>
          <p:nvPr/>
        </p:nvSpPr>
        <p:spPr>
          <a:xfrm>
            <a:off x="8988853" y="376436"/>
            <a:ext cx="2820131" cy="1015663"/>
          </a:xfrm>
          <a:prstGeom prst="rect">
            <a:avLst/>
          </a:prstGeom>
          <a:noFill/>
        </p:spPr>
        <p:txBody>
          <a:bodyPr wrap="none" rtlCol="0">
            <a:spAutoFit/>
          </a:bodyPr>
          <a:lstStyle/>
          <a:p>
            <a:r>
              <a:rPr lang="en-GB" sz="2000" dirty="0">
                <a:solidFill>
                  <a:schemeClr val="bg2">
                    <a:lumMod val="50000"/>
                  </a:schemeClr>
                </a:solidFill>
                <a:latin typeface="Verdana" panose="020B0604030504040204" pitchFamily="34" charset="0"/>
                <a:ea typeface="Verdana" panose="020B0604030504040204" pitchFamily="34" charset="0"/>
              </a:rPr>
              <a:t>MET Strategies</a:t>
            </a:r>
          </a:p>
          <a:p>
            <a:r>
              <a:rPr lang="en-GB" sz="2000" dirty="0">
                <a:solidFill>
                  <a:schemeClr val="bg2">
                    <a:lumMod val="50000"/>
                  </a:schemeClr>
                </a:solidFill>
                <a:latin typeface="Verdana" panose="020B0604030504040204" pitchFamily="34" charset="0"/>
                <a:ea typeface="Verdana" panose="020B0604030504040204" pitchFamily="34" charset="0"/>
              </a:rPr>
              <a:t>Resonance Searches</a:t>
            </a:r>
          </a:p>
          <a:p>
            <a:r>
              <a:rPr lang="en-GB" sz="2000" dirty="0">
                <a:solidFill>
                  <a:srgbClr val="F8F3F7"/>
                </a:solidFill>
                <a:latin typeface="Verdana" panose="020B0604030504040204" pitchFamily="34" charset="0"/>
                <a:ea typeface="Verdana" panose="020B0604030504040204" pitchFamily="34" charset="0"/>
              </a:rPr>
              <a:t>Benchmark Models</a:t>
            </a:r>
            <a:endParaRPr lang="en-SE" sz="2000" dirty="0">
              <a:solidFill>
                <a:srgbClr val="F8F3F7"/>
              </a:solidFill>
              <a:latin typeface="Verdana" panose="020B0604030504040204" pitchFamily="34" charset="0"/>
              <a:ea typeface="Verdana" panose="020B0604030504040204" pitchFamily="34" charset="0"/>
            </a:endParaRPr>
          </a:p>
        </p:txBody>
      </p:sp>
      <mc:AlternateContent xmlns:mc="http://schemas.openxmlformats.org/markup-compatibility/2006" xmlns:a14="http://schemas.microsoft.com/office/drawing/2010/main">
        <mc:Choice Requires="a14">
          <p:graphicFrame>
            <p:nvGraphicFramePr>
              <p:cNvPr id="12" name="Table 6">
                <a:extLst>
                  <a:ext uri="{FF2B5EF4-FFF2-40B4-BE49-F238E27FC236}">
                    <a16:creationId xmlns:a16="http://schemas.microsoft.com/office/drawing/2014/main" id="{5D92115A-8A38-4313-8B7C-25B66A5D49A0}"/>
                  </a:ext>
                </a:extLst>
              </p:cNvPr>
              <p:cNvGraphicFramePr>
                <a:graphicFrameLocks noGrp="1"/>
              </p:cNvGraphicFramePr>
              <p:nvPr>
                <p:extLst>
                  <p:ext uri="{D42A27DB-BD31-4B8C-83A1-F6EECF244321}">
                    <p14:modId xmlns:p14="http://schemas.microsoft.com/office/powerpoint/2010/main" val="198060027"/>
                  </p:ext>
                </p:extLst>
              </p:nvPr>
            </p:nvGraphicFramePr>
            <p:xfrm>
              <a:off x="838200" y="3950334"/>
              <a:ext cx="6387135" cy="2225040"/>
            </p:xfrm>
            <a:graphic>
              <a:graphicData uri="http://schemas.openxmlformats.org/drawingml/2006/table">
                <a:tbl>
                  <a:tblPr firstRow="1" bandRow="1">
                    <a:tableStyleId>{9D7B26C5-4107-4FEC-AEDC-1716B250A1EF}</a:tableStyleId>
                  </a:tblPr>
                  <a:tblGrid>
                    <a:gridCol w="1533781">
                      <a:extLst>
                        <a:ext uri="{9D8B030D-6E8A-4147-A177-3AD203B41FA5}">
                          <a16:colId xmlns:a16="http://schemas.microsoft.com/office/drawing/2014/main" val="1195568971"/>
                        </a:ext>
                      </a:extLst>
                    </a:gridCol>
                    <a:gridCol w="797169">
                      <a:extLst>
                        <a:ext uri="{9D8B030D-6E8A-4147-A177-3AD203B41FA5}">
                          <a16:colId xmlns:a16="http://schemas.microsoft.com/office/drawing/2014/main" val="2480804904"/>
                        </a:ext>
                      </a:extLst>
                    </a:gridCol>
                    <a:gridCol w="4056185">
                      <a:extLst>
                        <a:ext uri="{9D8B030D-6E8A-4147-A177-3AD203B41FA5}">
                          <a16:colId xmlns:a16="http://schemas.microsoft.com/office/drawing/2014/main" val="2286124841"/>
                        </a:ext>
                      </a:extLst>
                    </a:gridCol>
                  </a:tblGrid>
                  <a:tr h="370840">
                    <a:tc>
                      <a:txBody>
                        <a:bodyPr/>
                        <a:lstStyle/>
                        <a:p>
                          <a:r>
                            <a:rPr lang="en-GB" dirty="0">
                              <a:solidFill>
                                <a:srgbClr val="F8F3F7"/>
                              </a:solidFill>
                            </a:rPr>
                            <a:t>Portal</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dirty="0">
                              <a:solidFill>
                                <a:srgbClr val="F8F3F7"/>
                              </a:solidFill>
                            </a:rPr>
                            <a:t>VDP</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1"/>
                          <a:r>
                            <a:rPr lang="en-GB" dirty="0">
                              <a:solidFill>
                                <a:srgbClr val="F8F3F7"/>
                              </a:solidFill>
                            </a:rPr>
                            <a:t>Features</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9674209"/>
                      </a:ext>
                    </a:extLst>
                  </a:tr>
                  <a:tr h="370840">
                    <a:tc>
                      <a:txBody>
                        <a:bodyPr/>
                        <a:lstStyle/>
                        <a:p>
                          <a:r>
                            <a:rPr lang="en-GB" dirty="0">
                              <a:solidFill>
                                <a:srgbClr val="F8F3F7"/>
                              </a:solidFill>
                            </a:rPr>
                            <a:t>Gluon</a:t>
                          </a:r>
                          <a:endParaRPr lang="en-SE" dirty="0">
                            <a:solidFill>
                              <a:srgbClr val="F8F3F7"/>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x-IV_mathan" sz="1800" i="1" kern="1200" smtClean="0">
                                        <a:solidFill>
                                          <a:srgbClr val="F8F3F7"/>
                                        </a:solidFill>
                                        <a:effectLst/>
                                        <a:latin typeface="Cambria Math" panose="02040503050406030204" pitchFamily="18" charset="0"/>
                                        <a:ea typeface="+mn-ea"/>
                                        <a:cs typeface="+mn-cs"/>
                                      </a:rPr>
                                    </m:ctrlPr>
                                  </m:accPr>
                                  <m:e>
                                    <m:r>
                                      <a:rPr lang="x-IV_mathan" sz="1800" kern="1200">
                                        <a:solidFill>
                                          <a:srgbClr val="F8F3F7"/>
                                        </a:solidFill>
                                        <a:effectLst/>
                                        <a:latin typeface="Cambria Math" panose="02040503050406030204" pitchFamily="18" charset="0"/>
                                        <a:ea typeface="+mn-ea"/>
                                        <a:cs typeface="+mn-cs"/>
                                      </a:rPr>
                                      <m:t>𝜂</m:t>
                                    </m:r>
                                  </m:e>
                                </m:acc>
                              </m:oMath>
                            </m:oMathPara>
                          </a14:m>
                          <a:endParaRPr lang="en-SE" dirty="0">
                            <a:solidFill>
                              <a:srgbClr val="F8F3F7"/>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lvl="1"/>
                          <a:r>
                            <a:rPr lang="en-GB" dirty="0">
                              <a:solidFill>
                                <a:srgbClr val="F8F3F7"/>
                              </a:solidFill>
                            </a:rPr>
                            <a:t>Hadron-rich shower</a:t>
                          </a:r>
                          <a:endParaRPr lang="en-SE" dirty="0">
                            <a:solidFill>
                              <a:srgbClr val="F8F3F7"/>
                            </a:solidFill>
                          </a:endParaRPr>
                        </a:p>
                      </a:txBody>
                      <a:tcP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7529283"/>
                      </a:ext>
                    </a:extLst>
                  </a:tr>
                  <a:tr h="370840">
                    <a:tc>
                      <a:txBody>
                        <a:bodyPr/>
                        <a:lstStyle/>
                        <a:p>
                          <a:r>
                            <a:rPr lang="en-GB" dirty="0">
                              <a:solidFill>
                                <a:srgbClr val="F8F3F7"/>
                              </a:solidFill>
                            </a:rPr>
                            <a:t>Photon</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x-IV_mathan" sz="1800" i="1" kern="1200" smtClean="0">
                                        <a:solidFill>
                                          <a:srgbClr val="F8F3F7"/>
                                        </a:solidFill>
                                        <a:effectLst/>
                                        <a:latin typeface="Cambria Math" panose="02040503050406030204" pitchFamily="18" charset="0"/>
                                        <a:ea typeface="+mn-ea"/>
                                        <a:cs typeface="+mn-cs"/>
                                      </a:rPr>
                                    </m:ctrlPr>
                                  </m:accPr>
                                  <m:e>
                                    <m:r>
                                      <a:rPr lang="x-IV_mathan" sz="1800" kern="1200">
                                        <a:solidFill>
                                          <a:srgbClr val="F8F3F7"/>
                                        </a:solidFill>
                                        <a:effectLst/>
                                        <a:latin typeface="Cambria Math" panose="02040503050406030204" pitchFamily="18" charset="0"/>
                                        <a:ea typeface="+mn-ea"/>
                                        <a:cs typeface="+mn-cs"/>
                                      </a:rPr>
                                      <m:t>𝜂</m:t>
                                    </m:r>
                                  </m:e>
                                </m:acc>
                              </m:oMath>
                            </m:oMathPara>
                          </a14:m>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lvl="1"/>
                          <a:r>
                            <a:rPr lang="en-GB" dirty="0">
                              <a:solidFill>
                                <a:srgbClr val="F8F3F7"/>
                              </a:solidFill>
                            </a:rPr>
                            <a:t>Photon shower</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24800663"/>
                      </a:ext>
                    </a:extLst>
                  </a:tr>
                  <a:tr h="370840">
                    <a:tc>
                      <a:txBody>
                        <a:bodyPr/>
                        <a:lstStyle/>
                        <a:p>
                          <a:r>
                            <a:rPr lang="en-GB" b="0" i="0" u="none" dirty="0">
                              <a:solidFill>
                                <a:srgbClr val="F8F3F7"/>
                              </a:solidFill>
                            </a:rPr>
                            <a:t>Vector</a:t>
                          </a:r>
                          <a:endParaRPr lang="en-SE" b="0" i="0" u="non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x-IV_mathan" sz="1800" b="0" i="1" u="none" kern="1200" smtClean="0">
                                        <a:solidFill>
                                          <a:srgbClr val="F8F3F7"/>
                                        </a:solidFill>
                                        <a:effectLst/>
                                        <a:latin typeface="Cambria Math" panose="02040503050406030204" pitchFamily="18" charset="0"/>
                                        <a:ea typeface="+mn-ea"/>
                                        <a:cs typeface="+mn-cs"/>
                                      </a:rPr>
                                    </m:ctrlPr>
                                  </m:accPr>
                                  <m:e>
                                    <m:r>
                                      <m:rPr>
                                        <m:sty m:val="p"/>
                                      </m:rPr>
                                      <a:rPr lang="x-IV_mathan" sz="1800" b="0" i="0" u="none" kern="1200" smtClean="0">
                                        <a:solidFill>
                                          <a:srgbClr val="F8F3F7"/>
                                        </a:solidFill>
                                        <a:effectLst/>
                                        <a:latin typeface="Cambria Math" panose="02040503050406030204" pitchFamily="18" charset="0"/>
                                        <a:ea typeface="+mn-ea"/>
                                        <a:cs typeface="+mn-cs"/>
                                      </a:rPr>
                                      <m:t>ω</m:t>
                                    </m:r>
                                  </m:e>
                                </m:acc>
                              </m:oMath>
                            </m:oMathPara>
                          </a14:m>
                          <a:endParaRPr lang="en-SE" b="0" i="0" u="non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lvl="1"/>
                          <a:r>
                            <a:rPr lang="en-GB" b="0" i="0" u="none" dirty="0">
                              <a:solidFill>
                                <a:srgbClr val="F8F3F7"/>
                              </a:solidFill>
                            </a:rPr>
                            <a:t>Semi-visible shower</a:t>
                          </a:r>
                          <a:endParaRPr lang="en-SE" b="0" i="0" u="non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18698726"/>
                      </a:ext>
                    </a:extLst>
                  </a:tr>
                  <a:tr h="370840">
                    <a:tc>
                      <a:txBody>
                        <a:bodyPr/>
                        <a:lstStyle/>
                        <a:p>
                          <a:r>
                            <a:rPr lang="en-GB" dirty="0">
                              <a:solidFill>
                                <a:srgbClr val="F8F3F7"/>
                              </a:solidFill>
                            </a:rPr>
                            <a:t>Higgs</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x-IV_mathan" sz="1800" i="1" kern="1200" smtClean="0">
                                        <a:solidFill>
                                          <a:srgbClr val="F8F3F7"/>
                                        </a:solidFill>
                                        <a:effectLst/>
                                        <a:latin typeface="Cambria Math" panose="02040503050406030204" pitchFamily="18" charset="0"/>
                                        <a:ea typeface="+mn-ea"/>
                                        <a:cs typeface="+mn-cs"/>
                                      </a:rPr>
                                    </m:ctrlPr>
                                  </m:accPr>
                                  <m:e>
                                    <m:r>
                                      <a:rPr lang="x-IV_mathan" sz="1800" kern="1200">
                                        <a:solidFill>
                                          <a:srgbClr val="F8F3F7"/>
                                        </a:solidFill>
                                        <a:effectLst/>
                                        <a:latin typeface="Cambria Math" panose="02040503050406030204" pitchFamily="18" charset="0"/>
                                        <a:ea typeface="+mn-ea"/>
                                        <a:cs typeface="+mn-cs"/>
                                      </a:rPr>
                                      <m:t>𝜂</m:t>
                                    </m:r>
                                  </m:e>
                                </m:acc>
                              </m:oMath>
                            </m:oMathPara>
                          </a14:m>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lvl="1"/>
                          <a:r>
                            <a:rPr lang="en-GB" dirty="0">
                              <a:solidFill>
                                <a:srgbClr val="F8F3F7"/>
                              </a:solidFill>
                            </a:rPr>
                            <a:t>Heavy flavor-rich shower</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6964444"/>
                      </a:ext>
                    </a:extLst>
                  </a:tr>
                  <a:tr h="370840">
                    <a:tc>
                      <a:txBody>
                        <a:bodyPr/>
                        <a:lstStyle/>
                        <a:p>
                          <a:r>
                            <a:rPr lang="en-GB" dirty="0">
                              <a:solidFill>
                                <a:srgbClr val="F8F3F7"/>
                              </a:solidFill>
                            </a:rPr>
                            <a:t>Dark photon</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algn="ctr"/>
                          <a:r>
                            <a:rPr lang="en-GB" dirty="0">
                              <a:solidFill>
                                <a:srgbClr val="F8F3F7"/>
                              </a:solidFill>
                            </a:rPr>
                            <a:t>A’</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lvl="1"/>
                          <a:r>
                            <a:rPr lang="en-GB" dirty="0">
                              <a:solidFill>
                                <a:srgbClr val="F8F3F7"/>
                              </a:solidFill>
                            </a:rPr>
                            <a:t>Lepton-rich shower</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7604590"/>
                      </a:ext>
                    </a:extLst>
                  </a:tr>
                </a:tbl>
              </a:graphicData>
            </a:graphic>
          </p:graphicFrame>
        </mc:Choice>
        <mc:Fallback xmlns="">
          <p:graphicFrame>
            <p:nvGraphicFramePr>
              <p:cNvPr id="12" name="Table 6">
                <a:extLst>
                  <a:ext uri="{FF2B5EF4-FFF2-40B4-BE49-F238E27FC236}">
                    <a16:creationId xmlns:a16="http://schemas.microsoft.com/office/drawing/2014/main" id="{5D92115A-8A38-4313-8B7C-25B66A5D49A0}"/>
                  </a:ext>
                </a:extLst>
              </p:cNvPr>
              <p:cNvGraphicFramePr>
                <a:graphicFrameLocks noGrp="1"/>
              </p:cNvGraphicFramePr>
              <p:nvPr>
                <p:extLst>
                  <p:ext uri="{D42A27DB-BD31-4B8C-83A1-F6EECF244321}">
                    <p14:modId xmlns:p14="http://schemas.microsoft.com/office/powerpoint/2010/main" val="198060027"/>
                  </p:ext>
                </p:extLst>
              </p:nvPr>
            </p:nvGraphicFramePr>
            <p:xfrm>
              <a:off x="838200" y="3950334"/>
              <a:ext cx="6387135" cy="2225040"/>
            </p:xfrm>
            <a:graphic>
              <a:graphicData uri="http://schemas.openxmlformats.org/drawingml/2006/table">
                <a:tbl>
                  <a:tblPr firstRow="1" bandRow="1">
                    <a:tableStyleId>{9D7B26C5-4107-4FEC-AEDC-1716B250A1EF}</a:tableStyleId>
                  </a:tblPr>
                  <a:tblGrid>
                    <a:gridCol w="1533781">
                      <a:extLst>
                        <a:ext uri="{9D8B030D-6E8A-4147-A177-3AD203B41FA5}">
                          <a16:colId xmlns:a16="http://schemas.microsoft.com/office/drawing/2014/main" val="1195568971"/>
                        </a:ext>
                      </a:extLst>
                    </a:gridCol>
                    <a:gridCol w="797169">
                      <a:extLst>
                        <a:ext uri="{9D8B030D-6E8A-4147-A177-3AD203B41FA5}">
                          <a16:colId xmlns:a16="http://schemas.microsoft.com/office/drawing/2014/main" val="2480804904"/>
                        </a:ext>
                      </a:extLst>
                    </a:gridCol>
                    <a:gridCol w="4056185">
                      <a:extLst>
                        <a:ext uri="{9D8B030D-6E8A-4147-A177-3AD203B41FA5}">
                          <a16:colId xmlns:a16="http://schemas.microsoft.com/office/drawing/2014/main" val="2286124841"/>
                        </a:ext>
                      </a:extLst>
                    </a:gridCol>
                  </a:tblGrid>
                  <a:tr h="370840">
                    <a:tc>
                      <a:txBody>
                        <a:bodyPr/>
                        <a:lstStyle/>
                        <a:p>
                          <a:r>
                            <a:rPr lang="en-GB" dirty="0">
                              <a:solidFill>
                                <a:srgbClr val="F8F3F7"/>
                              </a:solidFill>
                            </a:rPr>
                            <a:t>Portal</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dirty="0">
                              <a:solidFill>
                                <a:srgbClr val="F8F3F7"/>
                              </a:solidFill>
                            </a:rPr>
                            <a:t>VDP</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1"/>
                          <a:r>
                            <a:rPr lang="en-GB" dirty="0">
                              <a:solidFill>
                                <a:srgbClr val="F8F3F7"/>
                              </a:solidFill>
                            </a:rPr>
                            <a:t>Features</a:t>
                          </a:r>
                          <a:endParaRPr lang="en-SE" dirty="0">
                            <a:solidFill>
                              <a:srgbClr val="F8F3F7"/>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9674209"/>
                      </a:ext>
                    </a:extLst>
                  </a:tr>
                  <a:tr h="370840">
                    <a:tc>
                      <a:txBody>
                        <a:bodyPr/>
                        <a:lstStyle/>
                        <a:p>
                          <a:r>
                            <a:rPr lang="en-GB" dirty="0">
                              <a:solidFill>
                                <a:srgbClr val="F8F3F7"/>
                              </a:solidFill>
                            </a:rPr>
                            <a:t>Gluon</a:t>
                          </a:r>
                          <a:endParaRPr lang="en-SE" dirty="0">
                            <a:solidFill>
                              <a:srgbClr val="F8F3F7"/>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endParaRPr lang="en-SE"/>
                        </a:p>
                      </a:txBody>
                      <a:tcPr>
                        <a:lnL>
                          <a:noFill/>
                        </a:lnL>
                        <a:lnR>
                          <a:noFill/>
                        </a:lnR>
                        <a:lnT w="12700" cmpd="sng">
                          <a:noFill/>
                        </a:lnT>
                        <a:lnB>
                          <a:noFill/>
                        </a:lnB>
                        <a:lnTlToBr w="12700" cmpd="sng">
                          <a:noFill/>
                          <a:prstDash val="solid"/>
                        </a:lnTlToBr>
                        <a:lnBlToTr w="12700" cmpd="sng">
                          <a:noFill/>
                          <a:prstDash val="solid"/>
                        </a:lnBlToTr>
                        <a:blipFill>
                          <a:blip r:embed="rId3"/>
                          <a:stretch>
                            <a:fillRect l="-192366" t="-108197" r="-508397" b="-422951"/>
                          </a:stretch>
                        </a:blipFill>
                      </a:tcPr>
                    </a:tc>
                    <a:tc>
                      <a:txBody>
                        <a:bodyPr/>
                        <a:lstStyle/>
                        <a:p>
                          <a:pPr lvl="1"/>
                          <a:r>
                            <a:rPr lang="en-GB" dirty="0">
                              <a:solidFill>
                                <a:srgbClr val="F8F3F7"/>
                              </a:solidFill>
                            </a:rPr>
                            <a:t>Hadron-rich shower</a:t>
                          </a:r>
                          <a:endParaRPr lang="en-SE" dirty="0">
                            <a:solidFill>
                              <a:srgbClr val="F8F3F7"/>
                            </a:solidFill>
                          </a:endParaRPr>
                        </a:p>
                      </a:txBody>
                      <a:tcP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7529283"/>
                      </a:ext>
                    </a:extLst>
                  </a:tr>
                  <a:tr h="370840">
                    <a:tc>
                      <a:txBody>
                        <a:bodyPr/>
                        <a:lstStyle/>
                        <a:p>
                          <a:r>
                            <a:rPr lang="en-GB" dirty="0">
                              <a:solidFill>
                                <a:srgbClr val="F8F3F7"/>
                              </a:solidFill>
                            </a:rPr>
                            <a:t>Photon</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endParaRPr lang="en-SE"/>
                        </a:p>
                      </a:txBody>
                      <a:tcPr>
                        <a:lnL>
                          <a:noFill/>
                        </a:lnL>
                        <a:lnR>
                          <a:noFill/>
                        </a:lnR>
                        <a:lnT>
                          <a:noFill/>
                        </a:lnT>
                        <a:lnB>
                          <a:noFill/>
                        </a:lnB>
                        <a:lnTlToBr w="12700" cmpd="sng">
                          <a:noFill/>
                          <a:prstDash val="solid"/>
                        </a:lnTlToBr>
                        <a:lnBlToTr w="12700" cmpd="sng">
                          <a:noFill/>
                          <a:prstDash val="solid"/>
                        </a:lnBlToTr>
                        <a:blipFill>
                          <a:blip r:embed="rId3"/>
                          <a:stretch>
                            <a:fillRect l="-192366" t="-208197" r="-508397" b="-322951"/>
                          </a:stretch>
                        </a:blipFill>
                      </a:tcPr>
                    </a:tc>
                    <a:tc>
                      <a:txBody>
                        <a:bodyPr/>
                        <a:lstStyle/>
                        <a:p>
                          <a:pPr lvl="1"/>
                          <a:r>
                            <a:rPr lang="en-GB" dirty="0">
                              <a:solidFill>
                                <a:srgbClr val="F8F3F7"/>
                              </a:solidFill>
                            </a:rPr>
                            <a:t>Photon shower</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24800663"/>
                      </a:ext>
                    </a:extLst>
                  </a:tr>
                  <a:tr h="370840">
                    <a:tc>
                      <a:txBody>
                        <a:bodyPr/>
                        <a:lstStyle/>
                        <a:p>
                          <a:r>
                            <a:rPr lang="en-GB" b="0" i="0" u="none" dirty="0">
                              <a:solidFill>
                                <a:srgbClr val="F8F3F7"/>
                              </a:solidFill>
                            </a:rPr>
                            <a:t>Vector</a:t>
                          </a:r>
                          <a:endParaRPr lang="en-SE" b="0" i="0" u="non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endParaRPr lang="en-SE"/>
                        </a:p>
                      </a:txBody>
                      <a:tcPr>
                        <a:lnL>
                          <a:noFill/>
                        </a:lnL>
                        <a:lnR>
                          <a:noFill/>
                        </a:lnR>
                        <a:lnT>
                          <a:noFill/>
                        </a:lnT>
                        <a:lnB>
                          <a:noFill/>
                        </a:lnB>
                        <a:lnTlToBr w="12700" cmpd="sng">
                          <a:noFill/>
                          <a:prstDash val="solid"/>
                        </a:lnTlToBr>
                        <a:lnBlToTr w="12700" cmpd="sng">
                          <a:noFill/>
                          <a:prstDash val="solid"/>
                        </a:lnBlToTr>
                        <a:blipFill>
                          <a:blip r:embed="rId3"/>
                          <a:stretch>
                            <a:fillRect l="-192366" t="-308197" r="-508397" b="-222951"/>
                          </a:stretch>
                        </a:blipFill>
                      </a:tcPr>
                    </a:tc>
                    <a:tc>
                      <a:txBody>
                        <a:bodyPr/>
                        <a:lstStyle/>
                        <a:p>
                          <a:pPr lvl="1"/>
                          <a:r>
                            <a:rPr lang="en-GB" b="0" i="0" u="none" dirty="0">
                              <a:solidFill>
                                <a:srgbClr val="F8F3F7"/>
                              </a:solidFill>
                            </a:rPr>
                            <a:t>Semi-visible shower</a:t>
                          </a:r>
                          <a:endParaRPr lang="en-SE" b="0" i="0" u="non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18698726"/>
                      </a:ext>
                    </a:extLst>
                  </a:tr>
                  <a:tr h="370840">
                    <a:tc>
                      <a:txBody>
                        <a:bodyPr/>
                        <a:lstStyle/>
                        <a:p>
                          <a:r>
                            <a:rPr lang="en-GB" dirty="0">
                              <a:solidFill>
                                <a:srgbClr val="F8F3F7"/>
                              </a:solidFill>
                            </a:rPr>
                            <a:t>Higgs</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endParaRPr lang="en-SE"/>
                        </a:p>
                      </a:txBody>
                      <a:tcPr>
                        <a:lnL>
                          <a:noFill/>
                        </a:lnL>
                        <a:lnR>
                          <a:noFill/>
                        </a:lnR>
                        <a:lnT>
                          <a:noFill/>
                        </a:lnT>
                        <a:lnB>
                          <a:noFill/>
                        </a:lnB>
                        <a:lnTlToBr w="12700" cmpd="sng">
                          <a:noFill/>
                          <a:prstDash val="solid"/>
                        </a:lnTlToBr>
                        <a:lnBlToTr w="12700" cmpd="sng">
                          <a:noFill/>
                          <a:prstDash val="solid"/>
                        </a:lnBlToTr>
                        <a:blipFill>
                          <a:blip r:embed="rId3"/>
                          <a:stretch>
                            <a:fillRect l="-192366" t="-408197" r="-508397" b="-122951"/>
                          </a:stretch>
                        </a:blipFill>
                      </a:tcPr>
                    </a:tc>
                    <a:tc>
                      <a:txBody>
                        <a:bodyPr/>
                        <a:lstStyle/>
                        <a:p>
                          <a:pPr lvl="1"/>
                          <a:r>
                            <a:rPr lang="en-GB" dirty="0">
                              <a:solidFill>
                                <a:srgbClr val="F8F3F7"/>
                              </a:solidFill>
                            </a:rPr>
                            <a:t>Heavy flavor-rich shower</a:t>
                          </a:r>
                          <a:endParaRPr lang="en-SE" dirty="0">
                            <a:solidFill>
                              <a:srgbClr val="F8F3F7"/>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6964444"/>
                      </a:ext>
                    </a:extLst>
                  </a:tr>
                  <a:tr h="370840">
                    <a:tc>
                      <a:txBody>
                        <a:bodyPr/>
                        <a:lstStyle/>
                        <a:p>
                          <a:r>
                            <a:rPr lang="en-GB" dirty="0">
                              <a:solidFill>
                                <a:srgbClr val="F8F3F7"/>
                              </a:solidFill>
                            </a:rPr>
                            <a:t>Dark photon</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algn="ctr"/>
                          <a:r>
                            <a:rPr lang="en-GB" dirty="0">
                              <a:solidFill>
                                <a:srgbClr val="F8F3F7"/>
                              </a:solidFill>
                            </a:rPr>
                            <a:t>A’</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lvl="1"/>
                          <a:r>
                            <a:rPr lang="en-GB" dirty="0">
                              <a:solidFill>
                                <a:srgbClr val="F8F3F7"/>
                              </a:solidFill>
                            </a:rPr>
                            <a:t>Lepton-rich shower</a:t>
                          </a:r>
                          <a:endParaRPr lang="en-SE" dirty="0">
                            <a:solidFill>
                              <a:srgbClr val="F8F3F7"/>
                            </a:solidFill>
                          </a:endParaRPr>
                        </a:p>
                      </a:txBody>
                      <a:tcP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7604590"/>
                      </a:ext>
                    </a:extLst>
                  </a:tr>
                </a:tbl>
              </a:graphicData>
            </a:graphic>
          </p:graphicFrame>
        </mc:Fallback>
      </mc:AlternateContent>
      <p:cxnSp>
        <p:nvCxnSpPr>
          <p:cNvPr id="14" name="Straight Arrow Connector 13">
            <a:extLst>
              <a:ext uri="{FF2B5EF4-FFF2-40B4-BE49-F238E27FC236}">
                <a16:creationId xmlns:a16="http://schemas.microsoft.com/office/drawing/2014/main" id="{15F9FFB0-FAB8-4666-BB5C-44AFC56F9EB8}"/>
              </a:ext>
            </a:extLst>
          </p:cNvPr>
          <p:cNvCxnSpPr/>
          <p:nvPr/>
        </p:nvCxnSpPr>
        <p:spPr>
          <a:xfrm>
            <a:off x="471872" y="5224077"/>
            <a:ext cx="353634" cy="0"/>
          </a:xfrm>
          <a:prstGeom prst="straightConnector1">
            <a:avLst/>
          </a:prstGeom>
          <a:ln w="38100">
            <a:solidFill>
              <a:srgbClr val="5E5E9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4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This Project</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720183"/>
            <a:ext cx="10931769" cy="4456780"/>
          </a:xfrm>
        </p:spPr>
        <p:txBody>
          <a:bodyPr>
            <a:normAutofit fontScale="92500" lnSpcReduction="10000"/>
          </a:bodyPr>
          <a:lstStyle/>
          <a:p>
            <a:pPr marL="0" indent="0">
              <a:spcAft>
                <a:spcPts val="1200"/>
              </a:spcAft>
              <a:buNone/>
            </a:pPr>
            <a:r>
              <a:rPr lang="en-GB" dirty="0">
                <a:solidFill>
                  <a:srgbClr val="F8F3F7"/>
                </a:solidFill>
                <a:latin typeface="Verdana" panose="020B0604030504040204" pitchFamily="34" charset="0"/>
                <a:ea typeface="Verdana" panose="020B0604030504040204" pitchFamily="34" charset="0"/>
              </a:rPr>
              <a:t>	</a:t>
            </a:r>
          </a:p>
          <a:p>
            <a:pPr marL="0" indent="0">
              <a:spcAft>
                <a:spcPts val="1200"/>
              </a:spcAft>
              <a:buNone/>
            </a:pPr>
            <a:endParaRPr lang="en-GB" sz="7800" dirty="0">
              <a:solidFill>
                <a:srgbClr val="F8F3F7"/>
              </a:solidFill>
              <a:latin typeface="Verdana" panose="020B0604030504040204" pitchFamily="34" charset="0"/>
              <a:ea typeface="Verdana" panose="020B0604030504040204" pitchFamily="34" charset="0"/>
            </a:endParaRPr>
          </a:p>
          <a:p>
            <a:pPr marL="0" indent="0">
              <a:buNone/>
            </a:pPr>
            <a:r>
              <a:rPr lang="en-GB" sz="2400" dirty="0">
                <a:solidFill>
                  <a:srgbClr val="F8F3F7"/>
                </a:solidFill>
                <a:latin typeface="Verdana" panose="020B0604030504040204" pitchFamily="34" charset="0"/>
                <a:ea typeface="Verdana" panose="020B0604030504040204" pitchFamily="34" charset="0"/>
              </a:rPr>
              <a:t>Snowmass2021 Letter Of Interest “</a:t>
            </a:r>
            <a:r>
              <a:rPr lang="en-GB" sz="2400" i="1" dirty="0">
                <a:solidFill>
                  <a:srgbClr val="F8F3F7"/>
                </a:solidFill>
                <a:latin typeface="Verdana" panose="020B0604030504040204" pitchFamily="34" charset="0"/>
                <a:ea typeface="Verdana" panose="020B0604030504040204" pitchFamily="34" charset="0"/>
              </a:rPr>
              <a:t>Studies of dark shower benchmarks”</a:t>
            </a:r>
          </a:p>
          <a:p>
            <a:pPr marL="0" indent="0">
              <a:spcBef>
                <a:spcPts val="0"/>
              </a:spcBef>
              <a:spcAft>
                <a:spcPts val="1200"/>
              </a:spcAft>
              <a:buNone/>
            </a:pPr>
            <a:r>
              <a:rPr lang="en-GB" sz="2400" i="1" dirty="0">
                <a:solidFill>
                  <a:srgbClr val="F8F3F7"/>
                </a:solidFill>
                <a:latin typeface="Verdana" panose="020B0604030504040204" pitchFamily="34" charset="0"/>
                <a:ea typeface="Verdana" panose="020B0604030504040204" pitchFamily="34" charset="0"/>
              </a:rPr>
              <a:t>(C. Doglioni, K. F. Di Petrillo, S. Kulkarni, et al., 2021)</a:t>
            </a:r>
            <a:r>
              <a:rPr lang="en-GB" sz="2400" dirty="0">
                <a:solidFill>
                  <a:srgbClr val="F8F3F7"/>
                </a:solidFill>
                <a:latin typeface="Verdana" panose="020B0604030504040204" pitchFamily="34" charset="0"/>
                <a:ea typeface="Verdana" panose="020B0604030504040204" pitchFamily="34" charset="0"/>
              </a:rPr>
              <a:t> excerpts:</a:t>
            </a:r>
          </a:p>
          <a:p>
            <a:pPr lvl="1">
              <a:spcAft>
                <a:spcPts val="1200"/>
              </a:spcAft>
            </a:pPr>
            <a:r>
              <a:rPr lang="en-US" sz="2200" dirty="0">
                <a:solidFill>
                  <a:srgbClr val="F8F3F7"/>
                </a:solidFill>
                <a:latin typeface="Verdana" panose="020B0604030504040204" pitchFamily="34" charset="0"/>
                <a:ea typeface="Verdana" panose="020B0604030504040204" pitchFamily="34" charset="0"/>
              </a:rPr>
              <a:t>Understand the kinematics of the dark jets and associated particles in the different models and signatures </a:t>
            </a:r>
            <a:endParaRPr lang="en-GB" sz="2200" dirty="0">
              <a:solidFill>
                <a:srgbClr val="F8F3F7"/>
              </a:solidFill>
              <a:latin typeface="Verdana" panose="020B0604030504040204" pitchFamily="34" charset="0"/>
              <a:ea typeface="Verdana" panose="020B0604030504040204" pitchFamily="34" charset="0"/>
            </a:endParaRPr>
          </a:p>
          <a:p>
            <a:pPr lvl="1">
              <a:spcAft>
                <a:spcPts val="1200"/>
              </a:spcAft>
            </a:pPr>
            <a:r>
              <a:rPr lang="en-US" sz="2200" dirty="0">
                <a:solidFill>
                  <a:srgbClr val="F8F3F7"/>
                </a:solidFill>
                <a:latin typeface="Verdana" panose="020B0604030504040204" pitchFamily="34" charset="0"/>
                <a:ea typeface="Verdana" panose="020B0604030504040204" pitchFamily="34" charset="0"/>
              </a:rPr>
              <a:t>Contribute to the discussion of dark shower benchmark models for current and future colliders</a:t>
            </a:r>
          </a:p>
          <a:p>
            <a:pPr lvl="1">
              <a:spcAft>
                <a:spcPts val="1200"/>
              </a:spcAft>
            </a:pPr>
            <a:r>
              <a:rPr lang="en-US" sz="2200" dirty="0">
                <a:solidFill>
                  <a:srgbClr val="F8F3F7"/>
                </a:solidFill>
                <a:latin typeface="Verdana" panose="020B0604030504040204" pitchFamily="34" charset="0"/>
                <a:ea typeface="Verdana" panose="020B0604030504040204" pitchFamily="34" charset="0"/>
              </a:rPr>
              <a:t>Demonstrate reach and shortcomings of existing searches</a:t>
            </a:r>
            <a:endParaRPr lang="en-GB" sz="2200" dirty="0">
              <a:solidFill>
                <a:srgbClr val="F8F3F7"/>
              </a:solidFill>
              <a:latin typeface="Verdana" panose="020B0604030504040204" pitchFamily="34" charset="0"/>
              <a:ea typeface="Verdana" panose="020B0604030504040204" pitchFamily="34" charset="0"/>
            </a:endParaRPr>
          </a:p>
          <a:p>
            <a:pPr marL="0" indent="0">
              <a:buNone/>
            </a:pPr>
            <a:endParaRPr lang="en-GB" dirty="0">
              <a:solidFill>
                <a:srgbClr val="F8F3F7"/>
              </a:solidFill>
              <a:latin typeface="Verdana" panose="020B0604030504040204" pitchFamily="34" charset="0"/>
              <a:ea typeface="Verdana" panose="020B0604030504040204" pitchFamily="34" charset="0"/>
            </a:endParaRPr>
          </a:p>
          <a:p>
            <a:pPr marL="0" indent="0">
              <a:buNone/>
            </a:pPr>
            <a:endParaRPr lang="en-GB" dirty="0">
              <a:solidFill>
                <a:srgbClr val="F8F3F7"/>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D6C578F-F739-4545-8DCA-61F5937FD9D0}"/>
              </a:ext>
            </a:extLst>
          </p:cNvPr>
          <p:cNvSpPr txBox="1"/>
          <p:nvPr/>
        </p:nvSpPr>
        <p:spPr>
          <a:xfrm>
            <a:off x="4210055" y="695265"/>
            <a:ext cx="7559910" cy="400110"/>
          </a:xfrm>
          <a:prstGeom prst="rect">
            <a:avLst/>
          </a:prstGeom>
          <a:noFill/>
        </p:spPr>
        <p:txBody>
          <a:bodyPr wrap="square" rtlCol="0">
            <a:spAutoFit/>
          </a:bodyPr>
          <a:lstStyle/>
          <a:p>
            <a:r>
              <a:rPr lang="en-GB" sz="2000" dirty="0">
                <a:solidFill>
                  <a:srgbClr val="F8F3F7"/>
                </a:solidFill>
                <a:latin typeface="Verdana" panose="020B0604030504040204" pitchFamily="34" charset="0"/>
                <a:ea typeface="Verdana" panose="020B0604030504040204" pitchFamily="34" charset="0"/>
              </a:rPr>
              <a:t>Part of Snowmass  </a:t>
            </a:r>
            <a:r>
              <a:rPr lang="en-GB" sz="2000" dirty="0">
                <a:solidFill>
                  <a:schemeClr val="bg2">
                    <a:lumMod val="50000"/>
                  </a:schemeClr>
                </a:solidFill>
                <a:latin typeface="Verdana" panose="020B0604030504040204" pitchFamily="34" charset="0"/>
                <a:ea typeface="Verdana" panose="020B0604030504040204" pitchFamily="34" charset="0"/>
              </a:rPr>
              <a:t>The Project Goals </a:t>
            </a:r>
            <a:endParaRPr lang="en-SE" sz="2000" dirty="0">
              <a:solidFill>
                <a:schemeClr val="bg2">
                  <a:lumMod val="50000"/>
                </a:schemeClr>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4096483" y="612959"/>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466E6D7-F007-4AEF-869C-42190EBFDC54}"/>
              </a:ext>
            </a:extLst>
          </p:cNvPr>
          <p:cNvSpPr>
            <a:spLocks noGrp="1"/>
          </p:cNvSpPr>
          <p:nvPr>
            <p:ph type="sldNum" sz="quarter" idx="12"/>
          </p:nvPr>
        </p:nvSpPr>
        <p:spPr/>
        <p:txBody>
          <a:bodyPr/>
          <a:lstStyle/>
          <a:p>
            <a:fld id="{8F1DF4F7-37B4-42BA-B06E-9480607DEFEA}" type="slidenum">
              <a:rPr lang="en-SE" smtClean="0"/>
              <a:t>7</a:t>
            </a:fld>
            <a:endParaRPr lang="en-SE"/>
          </a:p>
        </p:txBody>
      </p:sp>
      <p:pic>
        <p:nvPicPr>
          <p:cNvPr id="14" name="Picture 4" descr="Snowmass21">
            <a:extLst>
              <a:ext uri="{FF2B5EF4-FFF2-40B4-BE49-F238E27FC236}">
                <a16:creationId xmlns:a16="http://schemas.microsoft.com/office/drawing/2014/main" id="{6BD3D705-57DF-4353-9F6F-82853E01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56" y="1798750"/>
            <a:ext cx="1465135" cy="927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CACCB7-21FD-4D64-B340-A8C56D04946B}"/>
              </a:ext>
            </a:extLst>
          </p:cNvPr>
          <p:cNvSpPr txBox="1"/>
          <p:nvPr/>
        </p:nvSpPr>
        <p:spPr>
          <a:xfrm>
            <a:off x="2058615" y="1720184"/>
            <a:ext cx="9295183" cy="1538883"/>
          </a:xfrm>
          <a:prstGeom prst="rect">
            <a:avLst/>
          </a:prstGeom>
          <a:noFill/>
        </p:spPr>
        <p:txBody>
          <a:bodyPr wrap="square" rtlCol="0">
            <a:spAutoFit/>
          </a:bodyPr>
          <a:lstStyle/>
          <a:p>
            <a:pPr marL="0" indent="0">
              <a:spcAft>
                <a:spcPts val="1200"/>
              </a:spcAft>
              <a:buNone/>
            </a:pPr>
            <a:r>
              <a:rPr lang="en-GB" sz="2400" dirty="0">
                <a:solidFill>
                  <a:srgbClr val="F8F3F7"/>
                </a:solidFill>
                <a:latin typeface="Verdana" panose="020B0604030504040204" pitchFamily="34" charset="0"/>
                <a:ea typeface="Verdana" panose="020B0604030504040204" pitchFamily="34" charset="0"/>
              </a:rPr>
              <a:t>Snowmass – a particle physics community effort</a:t>
            </a:r>
          </a:p>
          <a:p>
            <a:pPr marL="0" indent="0">
              <a:spcAft>
                <a:spcPts val="1200"/>
              </a:spcAft>
              <a:buNone/>
            </a:pPr>
            <a:r>
              <a:rPr lang="en-GB" sz="1600" dirty="0">
                <a:solidFill>
                  <a:srgbClr val="F8F3F7"/>
                </a:solidFill>
                <a:latin typeface="Verdana" panose="020B0604030504040204" pitchFamily="34" charset="0"/>
                <a:ea typeface="Verdana" panose="020B0604030504040204" pitchFamily="34" charset="0"/>
              </a:rPr>
              <a:t>“</a:t>
            </a:r>
            <a:r>
              <a:rPr lang="en-US" sz="1600" b="0" i="0" dirty="0">
                <a:solidFill>
                  <a:srgbClr val="F8F3F7"/>
                </a:solidFill>
                <a:effectLst/>
                <a:latin typeface="Verdana" panose="020B0604030504040204" pitchFamily="34" charset="0"/>
                <a:ea typeface="Verdana" panose="020B0604030504040204" pitchFamily="34" charset="0"/>
              </a:rPr>
              <a:t>Snowmass will define the most important questions for the field of particle physics and identify promising opportunities to address them</a:t>
            </a:r>
            <a:r>
              <a:rPr lang="en-GB" sz="1600" b="0" i="0" dirty="0">
                <a:solidFill>
                  <a:srgbClr val="F8F3F7"/>
                </a:solidFill>
                <a:effectLst/>
                <a:latin typeface="Verdana" panose="020B0604030504040204" pitchFamily="34" charset="0"/>
                <a:ea typeface="Verdana" panose="020B0604030504040204" pitchFamily="34" charset="0"/>
              </a:rPr>
              <a:t>” </a:t>
            </a:r>
            <a:r>
              <a:rPr lang="en-GB" sz="1400" b="0" i="0" dirty="0">
                <a:solidFill>
                  <a:srgbClr val="F8F3F7"/>
                </a:solidFill>
                <a:effectLst/>
                <a:latin typeface="Verdana" panose="020B0604030504040204" pitchFamily="34" charset="0"/>
                <a:ea typeface="Verdana" panose="020B0604030504040204" pitchFamily="34" charset="0"/>
              </a:rPr>
              <a:t>(source: </a:t>
            </a:r>
            <a:r>
              <a:rPr lang="en-GB" sz="1400" b="0" i="0" dirty="0">
                <a:solidFill>
                  <a:srgbClr val="F8F3F7"/>
                </a:solidFill>
                <a:effectLst/>
                <a:latin typeface="Verdana" panose="020B0604030504040204" pitchFamily="34" charset="0"/>
                <a:ea typeface="Verdana" panose="020B0604030504040204" pitchFamily="34" charset="0"/>
                <a:hlinkClick r:id="rId4"/>
              </a:rPr>
              <a:t>https://snowmass21.org/start</a:t>
            </a:r>
            <a:r>
              <a:rPr lang="en-GB" sz="1400" b="0" i="0" dirty="0">
                <a:solidFill>
                  <a:srgbClr val="F8F3F7"/>
                </a:solidFill>
                <a:effectLst/>
                <a:latin typeface="Verdana" panose="020B0604030504040204" pitchFamily="34" charset="0"/>
                <a:ea typeface="Verdana" panose="020B0604030504040204" pitchFamily="34" charset="0"/>
              </a:rPr>
              <a:t>)</a:t>
            </a:r>
          </a:p>
          <a:p>
            <a:endParaRPr lang="en-SE" dirty="0"/>
          </a:p>
        </p:txBody>
      </p:sp>
    </p:spTree>
    <p:extLst>
      <p:ext uri="{BB962C8B-B14F-4D97-AF65-F5344CB8AC3E}">
        <p14:creationId xmlns:p14="http://schemas.microsoft.com/office/powerpoint/2010/main" val="30080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pic>
        <p:nvPicPr>
          <p:cNvPr id="10" name="Picture 2" descr="Why do galaxies spin? |">
            <a:extLst>
              <a:ext uri="{FF2B5EF4-FFF2-40B4-BE49-F238E27FC236}">
                <a16:creationId xmlns:a16="http://schemas.microsoft.com/office/drawing/2014/main" id="{91824CF9-977A-4C14-B0A7-6A2F0EA408E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159302" y="-246581"/>
            <a:ext cx="11896230" cy="774671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7DD72BE-0D29-4C04-B57F-15DE8707A9E0}"/>
              </a:ext>
            </a:extLst>
          </p:cNvPr>
          <p:cNvSpPr/>
          <p:nvPr/>
        </p:nvSpPr>
        <p:spPr>
          <a:xfrm>
            <a:off x="-1" y="-955497"/>
            <a:ext cx="6318607" cy="9164549"/>
          </a:xfrm>
          <a:prstGeom prst="rect">
            <a:avLst/>
          </a:prstGeom>
          <a:solidFill>
            <a:srgbClr val="33312E"/>
          </a:solidFill>
          <a:ln>
            <a:solidFill>
              <a:srgbClr val="33312E"/>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ACA157E6-8CB6-4DB5-A3FD-5C8F64008306}"/>
              </a:ext>
            </a:extLst>
          </p:cNvPr>
          <p:cNvSpPr>
            <a:spLocks noGrp="1"/>
          </p:cNvSpPr>
          <p:nvPr>
            <p:ph type="title"/>
          </p:nvPr>
        </p:nvSpPr>
        <p:spPr>
          <a:xfrm>
            <a:off x="422031" y="365126"/>
            <a:ext cx="10931769" cy="1024918"/>
          </a:xfrm>
        </p:spPr>
        <p:txBody>
          <a:bodyPr/>
          <a:lstStyle/>
          <a:p>
            <a:r>
              <a:rPr lang="en-GB" dirty="0">
                <a:solidFill>
                  <a:srgbClr val="FAF5F8"/>
                </a:solidFill>
                <a:latin typeface="Verdana" panose="020B0604030504040204" pitchFamily="34" charset="0"/>
                <a:ea typeface="Verdana" panose="020B0604030504040204" pitchFamily="34" charset="0"/>
                <a:cs typeface="Tahoma" panose="020B0604030504040204" pitchFamily="34" charset="0"/>
              </a:rPr>
              <a:t>This Project</a:t>
            </a:r>
            <a:endParaRPr lang="en-SE" dirty="0">
              <a:solidFill>
                <a:srgbClr val="FAF5F8"/>
              </a:solidFill>
              <a:latin typeface="Verdana" panose="020B0604030504040204" pitchFamily="34" charset="0"/>
              <a:ea typeface="Verdan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6BABD6D-3D96-4FD7-B073-575CDBF74E17}"/>
              </a:ext>
            </a:extLst>
          </p:cNvPr>
          <p:cNvSpPr txBox="1"/>
          <p:nvPr/>
        </p:nvSpPr>
        <p:spPr>
          <a:xfrm>
            <a:off x="0" y="46038"/>
            <a:ext cx="12192000" cy="307777"/>
          </a:xfrm>
          <a:prstGeom prst="rect">
            <a:avLst/>
          </a:prstGeom>
          <a:noFill/>
        </p:spPr>
        <p:txBody>
          <a:bodyPr wrap="square" rtlCol="0">
            <a:spAutoFit/>
          </a:bodyPr>
          <a:lstStyle/>
          <a:p>
            <a:pPr algn="ctr"/>
            <a:r>
              <a:rPr lang="en-GB" sz="1400" dirty="0">
                <a:solidFill>
                  <a:srgbClr val="F8F3F7"/>
                </a:solidFill>
                <a:latin typeface="Verdana" panose="020B0604030504040204" pitchFamily="34" charset="0"/>
                <a:ea typeface="Verdana" panose="020B0604030504040204" pitchFamily="34" charset="0"/>
              </a:rPr>
              <a:t>October 2021 				     Nicoline Hemme 				          Lund University</a:t>
            </a:r>
            <a:endParaRPr lang="en-SE" sz="1400" dirty="0">
              <a:solidFill>
                <a:srgbClr val="F8F3F7"/>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4A397146-64FD-4CFF-B3DF-65E1A260150C}"/>
              </a:ext>
            </a:extLst>
          </p:cNvPr>
          <p:cNvCxnSpPr>
            <a:cxnSpLocks/>
          </p:cNvCxnSpPr>
          <p:nvPr/>
        </p:nvCxnSpPr>
        <p:spPr>
          <a:xfrm>
            <a:off x="152400" y="365125"/>
            <a:ext cx="11832771" cy="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4FC0AA1-8B7A-4884-B497-86088B1EA0DA}"/>
              </a:ext>
            </a:extLst>
          </p:cNvPr>
          <p:cNvSpPr>
            <a:spLocks noGrp="1"/>
          </p:cNvSpPr>
          <p:nvPr>
            <p:ph idx="1"/>
          </p:nvPr>
        </p:nvSpPr>
        <p:spPr>
          <a:xfrm>
            <a:off x="422031" y="1720183"/>
            <a:ext cx="10931769" cy="4456780"/>
          </a:xfrm>
        </p:spPr>
        <p:txBody>
          <a:bodyPr/>
          <a:lstStyle/>
          <a:p>
            <a:pPr marL="0" indent="0">
              <a:spcAft>
                <a:spcPts val="1200"/>
              </a:spcAft>
              <a:buNone/>
            </a:pPr>
            <a:r>
              <a:rPr lang="en-GB" dirty="0">
                <a:solidFill>
                  <a:srgbClr val="F8F3F7"/>
                </a:solidFill>
                <a:latin typeface="Verdana" panose="020B0604030504040204" pitchFamily="34" charset="0"/>
                <a:ea typeface="Verdana" panose="020B0604030504040204" pitchFamily="34" charset="0"/>
              </a:rPr>
              <a:t>Contribute to Snowmass efforts and goals including a Snowmass whitepaper (March 15</a:t>
            </a:r>
            <a:r>
              <a:rPr lang="en-GB" baseline="30000" dirty="0">
                <a:solidFill>
                  <a:srgbClr val="F8F3F7"/>
                </a:solidFill>
                <a:latin typeface="Verdana" panose="020B0604030504040204" pitchFamily="34" charset="0"/>
                <a:ea typeface="Verdana" panose="020B0604030504040204" pitchFamily="34" charset="0"/>
              </a:rPr>
              <a:t>th</a:t>
            </a:r>
            <a:r>
              <a:rPr lang="en-GB" dirty="0">
                <a:solidFill>
                  <a:srgbClr val="F8F3F7"/>
                </a:solidFill>
                <a:latin typeface="Verdana" panose="020B0604030504040204" pitchFamily="34" charset="0"/>
                <a:ea typeface="Verdana" panose="020B0604030504040204" pitchFamily="34" charset="0"/>
              </a:rPr>
              <a:t> 2022)</a:t>
            </a:r>
          </a:p>
          <a:p>
            <a:pPr marL="0" indent="0">
              <a:spcAft>
                <a:spcPts val="1200"/>
              </a:spcAft>
              <a:buNone/>
            </a:pPr>
            <a:r>
              <a:rPr lang="en-GB" dirty="0">
                <a:solidFill>
                  <a:srgbClr val="F8F3F7"/>
                </a:solidFill>
                <a:latin typeface="Verdana" panose="020B0604030504040204" pitchFamily="34" charset="0"/>
                <a:ea typeface="Verdana" panose="020B0604030504040204" pitchFamily="34" charset="0"/>
              </a:rPr>
              <a:t>Explore dark shower models and their signatures</a:t>
            </a:r>
          </a:p>
          <a:p>
            <a:pPr marL="0" indent="0">
              <a:spcAft>
                <a:spcPts val="1200"/>
              </a:spcAft>
              <a:buNone/>
            </a:pPr>
            <a:r>
              <a:rPr lang="en-GB" dirty="0">
                <a:solidFill>
                  <a:srgbClr val="F8F3F7"/>
                </a:solidFill>
                <a:latin typeface="Verdana" panose="020B0604030504040204" pitchFamily="34" charset="0"/>
                <a:ea typeface="Verdana" panose="020B0604030504040204" pitchFamily="34" charset="0"/>
              </a:rPr>
              <a:t>Use pre-existing measurements to check for compatibility with the dark shower model signatures and possibly constrain dark shower models (using </a:t>
            </a:r>
            <a:r>
              <a:rPr lang="en-GB" dirty="0" err="1">
                <a:solidFill>
                  <a:srgbClr val="F8F3F7"/>
                </a:solidFill>
                <a:latin typeface="Verdana" panose="020B0604030504040204" pitchFamily="34" charset="0"/>
                <a:ea typeface="Verdana" panose="020B0604030504040204" pitchFamily="34" charset="0"/>
              </a:rPr>
              <a:t>Contur</a:t>
            </a:r>
            <a:r>
              <a:rPr lang="en-GB" dirty="0">
                <a:solidFill>
                  <a:srgbClr val="F8F3F7"/>
                </a:solidFill>
                <a:latin typeface="Verdana" panose="020B0604030504040204" pitchFamily="34" charset="0"/>
                <a:ea typeface="Verdana" panose="020B0604030504040204" pitchFamily="34" charset="0"/>
              </a:rPr>
              <a:t>)</a:t>
            </a:r>
          </a:p>
        </p:txBody>
      </p:sp>
      <p:sp>
        <p:nvSpPr>
          <p:cNvPr id="8" name="TextBox 7">
            <a:extLst>
              <a:ext uri="{FF2B5EF4-FFF2-40B4-BE49-F238E27FC236}">
                <a16:creationId xmlns:a16="http://schemas.microsoft.com/office/drawing/2014/main" id="{1D6C578F-F739-4545-8DCA-61F5937FD9D0}"/>
              </a:ext>
            </a:extLst>
          </p:cNvPr>
          <p:cNvSpPr txBox="1"/>
          <p:nvPr/>
        </p:nvSpPr>
        <p:spPr>
          <a:xfrm>
            <a:off x="4210055" y="695265"/>
            <a:ext cx="7559910" cy="400110"/>
          </a:xfrm>
          <a:prstGeom prst="rect">
            <a:avLst/>
          </a:prstGeom>
          <a:noFill/>
        </p:spPr>
        <p:txBody>
          <a:bodyPr wrap="square" rtlCol="0">
            <a:spAutoFit/>
          </a:bodyPr>
          <a:lstStyle/>
          <a:p>
            <a:r>
              <a:rPr lang="en-GB" sz="2000" dirty="0">
                <a:solidFill>
                  <a:schemeClr val="bg2">
                    <a:lumMod val="50000"/>
                  </a:schemeClr>
                </a:solidFill>
                <a:latin typeface="Verdana" panose="020B0604030504040204" pitchFamily="34" charset="0"/>
                <a:ea typeface="Verdana" panose="020B0604030504040204" pitchFamily="34" charset="0"/>
              </a:rPr>
              <a:t>Part of Snowmass  </a:t>
            </a:r>
            <a:r>
              <a:rPr lang="en-GB" sz="2000" dirty="0">
                <a:solidFill>
                  <a:srgbClr val="F8F3F7"/>
                </a:solidFill>
                <a:latin typeface="Verdana" panose="020B0604030504040204" pitchFamily="34" charset="0"/>
                <a:ea typeface="Verdana" panose="020B0604030504040204" pitchFamily="34" charset="0"/>
              </a:rPr>
              <a:t>The Project Goals </a:t>
            </a:r>
            <a:endParaRPr lang="en-SE" sz="2000" dirty="0">
              <a:solidFill>
                <a:srgbClr val="F8F3F7"/>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0B22EFE5-24D6-4828-8EA6-CC199BC328DE}"/>
              </a:ext>
            </a:extLst>
          </p:cNvPr>
          <p:cNvCxnSpPr/>
          <p:nvPr/>
        </p:nvCxnSpPr>
        <p:spPr>
          <a:xfrm>
            <a:off x="4096483" y="612959"/>
            <a:ext cx="0" cy="612000"/>
          </a:xfrm>
          <a:prstGeom prst="line">
            <a:avLst/>
          </a:prstGeom>
          <a:ln w="19050">
            <a:solidFill>
              <a:srgbClr val="5E5E9C"/>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466E6D7-F007-4AEF-869C-42190EBFDC54}"/>
              </a:ext>
            </a:extLst>
          </p:cNvPr>
          <p:cNvSpPr>
            <a:spLocks noGrp="1"/>
          </p:cNvSpPr>
          <p:nvPr>
            <p:ph type="sldNum" sz="quarter" idx="12"/>
          </p:nvPr>
        </p:nvSpPr>
        <p:spPr/>
        <p:txBody>
          <a:bodyPr/>
          <a:lstStyle/>
          <a:p>
            <a:fld id="{8F1DF4F7-37B4-42BA-B06E-9480607DEFEA}" type="slidenum">
              <a:rPr lang="en-SE" smtClean="0"/>
              <a:t>8</a:t>
            </a:fld>
            <a:endParaRPr lang="en-SE"/>
          </a:p>
        </p:txBody>
      </p:sp>
    </p:spTree>
    <p:extLst>
      <p:ext uri="{BB962C8B-B14F-4D97-AF65-F5344CB8AC3E}">
        <p14:creationId xmlns:p14="http://schemas.microsoft.com/office/powerpoint/2010/main" val="1812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12E"/>
        </a:solidFill>
        <a:effectLst/>
      </p:bgPr>
    </p:bg>
    <p:spTree>
      <p:nvGrpSpPr>
        <p:cNvPr id="1" name=""/>
        <p:cNvGrpSpPr/>
        <p:nvPr/>
      </p:nvGrpSpPr>
      <p:grpSpPr>
        <a:xfrm>
          <a:off x="0" y="0"/>
          <a:ext cx="0" cy="0"/>
          <a:chOff x="0" y="0"/>
          <a:chExt cx="0" cy="0"/>
        </a:xfrm>
      </p:grpSpPr>
      <p:pic>
        <p:nvPicPr>
          <p:cNvPr id="10" name="Picture 2" descr="Why do galaxies spin? |">
            <a:extLst>
              <a:ext uri="{FF2B5EF4-FFF2-40B4-BE49-F238E27FC236}">
                <a16:creationId xmlns:a16="http://schemas.microsoft.com/office/drawing/2014/main" id="{91824CF9-977A-4C14-B0A7-6A2F0EA408E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159302" y="-246581"/>
            <a:ext cx="11896230" cy="774671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7DD72BE-0D29-4C04-B57F-15DE8707A9E0}"/>
              </a:ext>
            </a:extLst>
          </p:cNvPr>
          <p:cNvSpPr/>
          <p:nvPr/>
        </p:nvSpPr>
        <p:spPr>
          <a:xfrm>
            <a:off x="-1" y="-853897"/>
            <a:ext cx="6318607" cy="9164549"/>
          </a:xfrm>
          <a:prstGeom prst="rect">
            <a:avLst/>
          </a:prstGeom>
          <a:solidFill>
            <a:srgbClr val="33312E"/>
          </a:solidFill>
          <a:ln>
            <a:solidFill>
              <a:srgbClr val="33312E"/>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4" name="TextBox 13">
            <a:extLst>
              <a:ext uri="{FF2B5EF4-FFF2-40B4-BE49-F238E27FC236}">
                <a16:creationId xmlns:a16="http://schemas.microsoft.com/office/drawing/2014/main" id="{F1C19BE1-9987-410A-BA58-E211F3E11642}"/>
              </a:ext>
            </a:extLst>
          </p:cNvPr>
          <p:cNvSpPr txBox="1"/>
          <p:nvPr/>
        </p:nvSpPr>
        <p:spPr>
          <a:xfrm>
            <a:off x="129498" y="1137603"/>
            <a:ext cx="8989132" cy="3093154"/>
          </a:xfrm>
          <a:prstGeom prst="rect">
            <a:avLst/>
          </a:prstGeom>
          <a:noFill/>
        </p:spPr>
        <p:txBody>
          <a:bodyPr wrap="square" rtlCol="0">
            <a:spAutoFit/>
          </a:bodyPr>
          <a:lstStyle/>
          <a:p>
            <a:r>
              <a:rPr lang="en-GB" sz="2800" dirty="0">
                <a:solidFill>
                  <a:srgbClr val="F8F3F7"/>
                </a:solidFill>
                <a:latin typeface="Verdana" panose="020B0604030504040204" pitchFamily="34" charset="0"/>
                <a:ea typeface="Verdana" panose="020B0604030504040204" pitchFamily="34" charset="0"/>
              </a:rPr>
              <a:t>Thank you for your time!</a:t>
            </a:r>
          </a:p>
          <a:p>
            <a:endParaRPr lang="en-GB" sz="2800" dirty="0">
              <a:solidFill>
                <a:srgbClr val="F8F3F7"/>
              </a:solidFill>
              <a:latin typeface="Verdana" panose="020B0604030504040204" pitchFamily="34" charset="0"/>
              <a:ea typeface="Verdana" panose="020B0604030504040204" pitchFamily="34" charset="0"/>
            </a:endParaRPr>
          </a:p>
          <a:p>
            <a:endParaRPr lang="en-GB" sz="2800" dirty="0">
              <a:solidFill>
                <a:srgbClr val="F8F3F7"/>
              </a:solidFill>
              <a:latin typeface="Verdana" panose="020B0604030504040204" pitchFamily="34" charset="0"/>
              <a:ea typeface="Verdana" panose="020B0604030504040204" pitchFamily="34" charset="0"/>
            </a:endParaRPr>
          </a:p>
          <a:p>
            <a:endParaRPr lang="en-GB" sz="2000" b="1" dirty="0">
              <a:solidFill>
                <a:srgbClr val="F8F3F7"/>
              </a:solidFill>
              <a:latin typeface="Verdana" panose="020B0604030504040204" pitchFamily="34" charset="0"/>
              <a:ea typeface="Verdana" panose="020B0604030504040204" pitchFamily="34" charset="0"/>
            </a:endParaRPr>
          </a:p>
          <a:p>
            <a:endParaRPr lang="en-GB" sz="2000" b="1" dirty="0">
              <a:solidFill>
                <a:srgbClr val="F8F3F7"/>
              </a:solidFill>
              <a:latin typeface="Verdana" panose="020B0604030504040204" pitchFamily="34" charset="0"/>
              <a:ea typeface="Verdana" panose="020B0604030504040204" pitchFamily="34" charset="0"/>
            </a:endParaRPr>
          </a:p>
          <a:p>
            <a:r>
              <a:rPr lang="en-GB" sz="2000" b="1" dirty="0">
                <a:solidFill>
                  <a:srgbClr val="F8F3F7"/>
                </a:solidFill>
                <a:latin typeface="Verdana" panose="020B0604030504040204" pitchFamily="34" charset="0"/>
                <a:ea typeface="Verdana" panose="020B0604030504040204" pitchFamily="34" charset="0"/>
              </a:rPr>
              <a:t>Contact details</a:t>
            </a:r>
            <a:endParaRPr lang="en-GB" sz="1100" dirty="0">
              <a:solidFill>
                <a:srgbClr val="F8F3F7"/>
              </a:solidFill>
              <a:latin typeface="Verdana" panose="020B0604030504040204" pitchFamily="34" charset="0"/>
              <a:ea typeface="Verdana" panose="020B0604030504040204" pitchFamily="34" charset="0"/>
            </a:endParaRPr>
          </a:p>
          <a:p>
            <a:endParaRPr lang="en-GB" sz="1000" dirty="0">
              <a:solidFill>
                <a:srgbClr val="F8F3F7"/>
              </a:solidFill>
              <a:latin typeface="Verdana" panose="020B0604030504040204" pitchFamily="34" charset="0"/>
              <a:ea typeface="Verdana" panose="020B0604030504040204" pitchFamily="34" charset="0"/>
            </a:endParaRPr>
          </a:p>
          <a:p>
            <a:r>
              <a:rPr lang="en-GB" sz="2000" dirty="0">
                <a:solidFill>
                  <a:srgbClr val="F8F3F7"/>
                </a:solidFill>
                <a:latin typeface="Verdana" panose="020B0604030504040204" pitchFamily="34" charset="0"/>
                <a:ea typeface="Verdana" panose="020B0604030504040204" pitchFamily="34" charset="0"/>
              </a:rPr>
              <a:t>Nicoline Hemme – </a:t>
            </a:r>
            <a:r>
              <a:rPr lang="en-GB" sz="2000" dirty="0">
                <a:solidFill>
                  <a:srgbClr val="F8F3F7"/>
                </a:solidFill>
                <a:latin typeface="Verdana" panose="020B0604030504040204" pitchFamily="34" charset="0"/>
                <a:ea typeface="Verdana" panose="020B0604030504040204" pitchFamily="34" charset="0"/>
                <a:hlinkClick r:id="rId4"/>
              </a:rPr>
              <a:t>nicolinehemme@gmail.com</a:t>
            </a:r>
            <a:endParaRPr lang="en-GB" sz="2000" dirty="0">
              <a:solidFill>
                <a:srgbClr val="F8F3F7"/>
              </a:solidFill>
              <a:latin typeface="Verdana" panose="020B0604030504040204" pitchFamily="34" charset="0"/>
              <a:ea typeface="Verdana" panose="020B0604030504040204" pitchFamily="34" charset="0"/>
            </a:endParaRPr>
          </a:p>
          <a:p>
            <a:r>
              <a:rPr lang="en-GB" sz="2000" dirty="0">
                <a:solidFill>
                  <a:srgbClr val="F8F3F7"/>
                </a:solidFill>
                <a:latin typeface="Verdana" panose="020B0604030504040204" pitchFamily="34" charset="0"/>
                <a:ea typeface="Verdana" panose="020B0604030504040204" pitchFamily="34" charset="0"/>
              </a:rPr>
              <a:t>Caterina Doglioni – </a:t>
            </a:r>
            <a:r>
              <a:rPr lang="en-GB" sz="2000" dirty="0">
                <a:solidFill>
                  <a:srgbClr val="F8F3F7"/>
                </a:solidFill>
                <a:latin typeface="Verdana" panose="020B0604030504040204" pitchFamily="34" charset="0"/>
                <a:ea typeface="Verdana" panose="020B0604030504040204" pitchFamily="34" charset="0"/>
                <a:hlinkClick r:id="rId5"/>
              </a:rPr>
              <a:t>caterina.doglioni@cern.ch</a:t>
            </a:r>
            <a:r>
              <a:rPr lang="en-GB" sz="2000" dirty="0">
                <a:solidFill>
                  <a:srgbClr val="F8F3F7"/>
                </a:solidFill>
                <a:latin typeface="Verdana" panose="020B0604030504040204" pitchFamily="34" charset="0"/>
                <a:ea typeface="Verdana" panose="020B0604030504040204" pitchFamily="34" charset="0"/>
              </a:rPr>
              <a:t> </a:t>
            </a:r>
            <a:endParaRPr lang="en-SE" sz="2000" dirty="0">
              <a:solidFill>
                <a:srgbClr val="F8F3F7"/>
              </a:solidFill>
              <a:latin typeface="Verdana" panose="020B0604030504040204" pitchFamily="34" charset="0"/>
              <a:ea typeface="Verdana" panose="020B0604030504040204" pitchFamily="34" charset="0"/>
            </a:endParaRPr>
          </a:p>
        </p:txBody>
      </p:sp>
      <p:pic>
        <p:nvPicPr>
          <p:cNvPr id="15" name="Picture 14" descr="Logo, company name&#10;&#10;Description automatically generated">
            <a:extLst>
              <a:ext uri="{FF2B5EF4-FFF2-40B4-BE49-F238E27FC236}">
                <a16:creationId xmlns:a16="http://schemas.microsoft.com/office/drawing/2014/main" id="{3BF476A3-930E-4655-9FEF-ED0E9BEB4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82" y="4548554"/>
            <a:ext cx="1693762" cy="2136450"/>
          </a:xfrm>
          <a:prstGeom prst="rect">
            <a:avLst/>
          </a:prstGeom>
        </p:spPr>
      </p:pic>
      <p:cxnSp>
        <p:nvCxnSpPr>
          <p:cNvPr id="16" name="Straight Connector 15">
            <a:extLst>
              <a:ext uri="{FF2B5EF4-FFF2-40B4-BE49-F238E27FC236}">
                <a16:creationId xmlns:a16="http://schemas.microsoft.com/office/drawing/2014/main" id="{1A633651-9E9F-4624-8508-10F6369A4926}"/>
              </a:ext>
            </a:extLst>
          </p:cNvPr>
          <p:cNvCxnSpPr>
            <a:cxnSpLocks/>
          </p:cNvCxnSpPr>
          <p:nvPr/>
        </p:nvCxnSpPr>
        <p:spPr>
          <a:xfrm flipV="1">
            <a:off x="218182" y="3467100"/>
            <a:ext cx="5890518" cy="0"/>
          </a:xfrm>
          <a:prstGeom prst="line">
            <a:avLst/>
          </a:prstGeom>
          <a:ln w="28575">
            <a:solidFill>
              <a:srgbClr val="5E5E9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DD6DE3-83FA-4F7D-87DF-58106B646C98}"/>
              </a:ext>
            </a:extLst>
          </p:cNvPr>
          <p:cNvSpPr txBox="1"/>
          <p:nvPr/>
        </p:nvSpPr>
        <p:spPr>
          <a:xfrm>
            <a:off x="129498" y="46038"/>
            <a:ext cx="12062501" cy="307777"/>
          </a:xfrm>
          <a:prstGeom prst="rect">
            <a:avLst/>
          </a:prstGeom>
          <a:noFill/>
        </p:spPr>
        <p:txBody>
          <a:bodyPr wrap="square" rtlCol="0">
            <a:spAutoFit/>
          </a:bodyPr>
          <a:lstStyle/>
          <a:p>
            <a:r>
              <a:rPr lang="en-GB" sz="1400" dirty="0">
                <a:solidFill>
                  <a:srgbClr val="F8F3F7"/>
                </a:solidFill>
                <a:latin typeface="Verdana" panose="020B0604030504040204" pitchFamily="34" charset="0"/>
                <a:ea typeface="Verdana" panose="020B0604030504040204" pitchFamily="34" charset="0"/>
              </a:rPr>
              <a:t>October 2021 </a:t>
            </a:r>
            <a:endParaRPr lang="en-SE" sz="1400" dirty="0">
              <a:solidFill>
                <a:srgbClr val="F8F3F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395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DABFB079E08A349B8AEC0EA003D2A58" ma:contentTypeVersion="4" ma:contentTypeDescription="Skapa ett nytt dokument." ma:contentTypeScope="" ma:versionID="14637942fa5ecffcbced0ff088c650dd">
  <xsd:schema xmlns:xsd="http://www.w3.org/2001/XMLSchema" xmlns:xs="http://www.w3.org/2001/XMLSchema" xmlns:p="http://schemas.microsoft.com/office/2006/metadata/properties" xmlns:ns3="a6f439a7-f2b0-4bf1-bee1-a5af0439814f" targetNamespace="http://schemas.microsoft.com/office/2006/metadata/properties" ma:root="true" ma:fieldsID="b27e08eeff9f77d51ad26f659a7017c3" ns3:_="">
    <xsd:import namespace="a6f439a7-f2b0-4bf1-bee1-a5af0439814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439a7-f2b0-4bf1-bee1-a5af04398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9B208-E558-4970-9E78-2EF2CA7BF613}">
  <ds:schemaRefs>
    <ds:schemaRef ds:uri="http://schemas.microsoft.com/sharepoint/v3/contenttype/forms"/>
  </ds:schemaRefs>
</ds:datastoreItem>
</file>

<file path=customXml/itemProps2.xml><?xml version="1.0" encoding="utf-8"?>
<ds:datastoreItem xmlns:ds="http://schemas.openxmlformats.org/officeDocument/2006/customXml" ds:itemID="{B6EB4EAB-2CDD-4EBE-BC5F-7563169AE3F2}">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a6f439a7-f2b0-4bf1-bee1-a5af0439814f"/>
    <ds:schemaRef ds:uri="http://www.w3.org/XML/1998/namespace"/>
    <ds:schemaRef ds:uri="http://purl.org/dc/elements/1.1/"/>
  </ds:schemaRefs>
</ds:datastoreItem>
</file>

<file path=customXml/itemProps3.xml><?xml version="1.0" encoding="utf-8"?>
<ds:datastoreItem xmlns:ds="http://schemas.openxmlformats.org/officeDocument/2006/customXml" ds:itemID="{01EC78FA-0F03-465B-AA66-172A1033E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439a7-f2b0-4bf1-bee1-a5af04398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14241</TotalTime>
  <Words>868</Words>
  <Application>Microsoft Office PowerPoint</Application>
  <PresentationFormat>Widescreen</PresentationFormat>
  <Paragraphs>155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 Math</vt:lpstr>
      <vt:lpstr>Verdana</vt:lpstr>
      <vt:lpstr>Office Theme</vt:lpstr>
      <vt:lpstr>PowerPoint Presentation</vt:lpstr>
      <vt:lpstr>The Dark Sector</vt:lpstr>
      <vt:lpstr>The Dark Sector</vt:lpstr>
      <vt:lpstr>Searching for Dark Showers</vt:lpstr>
      <vt:lpstr>Searching for Dark Showers</vt:lpstr>
      <vt:lpstr>Searching for Dark Showers</vt:lpstr>
      <vt:lpstr>This Project</vt:lpstr>
      <vt:lpstr>This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of dark showers for present and future colliders Nicoline Hemme</dc:title>
  <dc:creator>Nicoline Krogh Hemme</dc:creator>
  <cp:lastModifiedBy>Nicoline Krogh Hemme</cp:lastModifiedBy>
  <cp:revision>46</cp:revision>
  <dcterms:created xsi:type="dcterms:W3CDTF">2021-09-13T09:34:05Z</dcterms:created>
  <dcterms:modified xsi:type="dcterms:W3CDTF">2021-10-21T11:07:35Z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0x010100FDABFB079E08A349B8AEC0EA003D2A58</vt:lpwstr>
  </property>
</Properties>
</file>