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EA3A4-E272-4563-A436-CA805EB85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F74CE1-FAB2-4606-A250-3174E9F54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8F0E54-3A67-49E1-8E2D-26BD31068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012CF-30DD-47F4-8E34-3D4B28FFB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0872F1-0E9A-4F05-A425-9C7091AD8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1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DE932-3250-4F64-BC75-2A9AD0138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F5F8BD-DB1C-4FDC-BBEC-B53052FD36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24E5F-888A-48C7-9A1C-CE1C913CE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5946F-4877-44BF-99BE-72412D970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B8AAE-04C6-4E27-9324-D4179DBC2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21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E44058-CB52-41BF-BF85-D5C80508E4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E0553-8C86-473D-8DA0-69C810084B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BC742-9C12-45AE-B165-AF97F6AFE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FEAFB-1393-424F-8EC5-06CC2B244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0E03B-68A1-4EE0-BAE7-06326DB6B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61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98CB0-E69B-4E6A-8DF6-FBB26179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9FA25-E688-41B7-9475-903E63B0B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922B4-0A33-4973-8027-D7006ABB3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F26F4-BB2B-452A-8C37-E8076A15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E6D30C-588B-427C-8C86-86A7C63E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693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BA1E5-7158-4707-A512-1BE9F38B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798B96-0B96-4C58-ABBA-29A0C982A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6BE26-D181-4686-880B-EEF653107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019F9C-CE13-4E5B-86CC-9110D3DD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94D87-A501-4A94-AF51-87F654C7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13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2ACCA-C342-41EE-8332-57391D865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D24ED-7BE5-4D68-934E-1341BDE20D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A2DA7-DF39-4FB0-961A-582929DAA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FCDD43-652E-4858-BBB8-6ADBA4430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2BC1FA-B778-455B-A769-5F6F615E8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227285-356C-45AC-8D57-03CEC5AF9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9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B5311-C59B-4D44-98DB-862B7CE82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3F1DF-79BD-4FC1-901E-C88A008AD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8A2E22-6F8D-4EA8-94A4-057A77DF01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A7FEEF-0EAF-4CDA-BC17-CB1B2EF9B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C8F11-3839-4730-8B4B-4FB4B4EB0F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160892-E4AD-4EB4-97BC-82F997C13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A6CFB2-2494-418A-B439-E806DCE5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1E0220-3A93-4797-B7B2-DD1E28716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41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9B10B-DE2E-417A-84F2-D38B2A6B1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76CC9D-88B4-49D7-9D61-29F04F62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4C1E9D-EB62-4A93-AB98-5F2520AD4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7020FC-33EC-4B4A-8663-5D2E0D468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7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7F5B1B-F945-4791-89F0-2543E0B50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C86992-EE3D-4F2E-8F20-60C11FFF2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6C68E6-62CA-47B0-9FE7-EC2924DC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27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15A76-601D-404D-AEB2-8924E35BC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F3EA0-D719-46C3-842C-AC1E1EEC1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B8773-FA32-4861-8905-9F567EDB8A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38A68-16C6-453F-83C2-46BC6536E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5720B-3C1E-4EEB-BB2C-35A1883D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9BAD12-F815-44D7-8A03-08D2C31B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7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E3BC9-01F1-452E-B923-E21B060CE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2F874A-17B0-449C-94E5-F6916D528E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DCEF7-5D92-42FB-AD22-765D2AF3D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6F86D2-213A-40F9-9E85-9F1DB1138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0D07D2-52ED-4C60-A2FA-A1A0BA72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1A3779-A56B-4DDE-91A5-B9D13D3B1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0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980763-A13E-4A3B-91E3-28A7B9C86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97951D-EEC7-4D7A-9A72-236DB121F3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49AF6-C06C-46FA-81A7-37B114D8D7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302B5-B421-4E1A-8DC0-D12ED6876B5B}" type="datetimeFigureOut">
              <a:rPr lang="en-US" smtClean="0"/>
              <a:t>2022-05-04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56936-8D62-4D52-8800-F24CB94EE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44017-BA71-41DF-91E7-FCB093E83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F527C-8D1C-4648-84A9-8B0709FDC8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9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4C7BF-0FDA-4FD5-9DD4-B7255B93F5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Accounting workflow in ARC job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882C2C-7033-40B8-8AF2-760B696DDE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Aleksandr Konstantinov</a:t>
            </a:r>
          </a:p>
          <a:p>
            <a:r>
              <a:rPr lang="en-US" dirty="0"/>
              <a:t>ARC7 Technical Workshop</a:t>
            </a:r>
          </a:p>
        </p:txBody>
      </p:sp>
    </p:spTree>
    <p:extLst>
      <p:ext uri="{BB962C8B-B14F-4D97-AF65-F5344CB8AC3E}">
        <p14:creationId xmlns:p14="http://schemas.microsoft.com/office/powerpoint/2010/main" val="2528824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information collection</a:t>
            </a:r>
            <a:br>
              <a:rPr lang="en-US" dirty="0"/>
            </a:br>
            <a:r>
              <a:rPr lang="en-US" sz="2000" dirty="0"/>
              <a:t>job.#.</a:t>
            </a:r>
            <a:r>
              <a:rPr lang="en-US" sz="2000" dirty="0" err="1"/>
              <a:t>diag</a:t>
            </a:r>
            <a:r>
              <a:rPr lang="en-US" sz="2000" dirty="0"/>
              <a:t> lifetime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71891"/>
            <a:ext cx="10515600" cy="1325564"/>
          </a:xfrm>
        </p:spPr>
        <p:txBody>
          <a:bodyPr/>
          <a:lstStyle/>
          <a:p>
            <a:pPr lvl="2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7B2BA4-7567-442A-BBEC-567A01FFD011}"/>
              </a:ext>
            </a:extLst>
          </p:cNvPr>
          <p:cNvSpPr txBox="1"/>
          <p:nvPr/>
        </p:nvSpPr>
        <p:spPr>
          <a:xfrm>
            <a:off x="2553498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accepted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292F50-B99D-44F7-B07A-27845FF9DA95}"/>
              </a:ext>
            </a:extLst>
          </p:cNvPr>
          <p:cNvSpPr txBox="1"/>
          <p:nvPr/>
        </p:nvSpPr>
        <p:spPr>
          <a:xfrm>
            <a:off x="4183716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Pre-staging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7678EC-3DB5-4A5A-B45E-D4BAE57B0497}"/>
              </a:ext>
            </a:extLst>
          </p:cNvPr>
          <p:cNvSpPr txBox="1"/>
          <p:nvPr/>
        </p:nvSpPr>
        <p:spPr>
          <a:xfrm>
            <a:off x="5875035" y="1813168"/>
            <a:ext cx="1744963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LRMS Execution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D6D5B8-AA7E-42B1-87DB-4073090146B5}"/>
              </a:ext>
            </a:extLst>
          </p:cNvPr>
          <p:cNvSpPr txBox="1"/>
          <p:nvPr/>
        </p:nvSpPr>
        <p:spPr>
          <a:xfrm>
            <a:off x="7834209" y="1820627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Post-staging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5BB8C0C-21DB-4A0B-8A23-A05D37543193}"/>
              </a:ext>
            </a:extLst>
          </p:cNvPr>
          <p:cNvSpPr txBox="1"/>
          <p:nvPr/>
        </p:nvSpPr>
        <p:spPr>
          <a:xfrm>
            <a:off x="9525528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finished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95B48ED-D62A-4272-B89D-F65840074E58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4030606" y="1997834"/>
            <a:ext cx="1531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1B5AAC0-04CC-4F91-80DC-025E598B5348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5660824" y="1997834"/>
            <a:ext cx="214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527B597-1C6B-48B8-8B57-B51D0C9F6C8D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7619998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389301D-D6F1-4266-9167-6D4C6EC6E064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9311317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1F01D2D-BD27-4BAF-8DFB-772DB324C6BE}"/>
              </a:ext>
            </a:extLst>
          </p:cNvPr>
          <p:cNvSpPr txBox="1"/>
          <p:nvPr/>
        </p:nvSpPr>
        <p:spPr>
          <a:xfrm>
            <a:off x="406400" y="2604655"/>
            <a:ext cx="1132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Controldir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25D542-6BFE-4321-9D61-E2378074257E}"/>
              </a:ext>
            </a:extLst>
          </p:cNvPr>
          <p:cNvSpPr txBox="1"/>
          <p:nvPr/>
        </p:nvSpPr>
        <p:spPr>
          <a:xfrm>
            <a:off x="402168" y="5005010"/>
            <a:ext cx="1136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Sessiondir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2D27B8D-81FE-4AA9-9785-2179D2ED3B4E}"/>
              </a:ext>
            </a:extLst>
          </p:cNvPr>
          <p:cNvSpPr txBox="1"/>
          <p:nvPr/>
        </p:nvSpPr>
        <p:spPr>
          <a:xfrm>
            <a:off x="1770810" y="2561130"/>
            <a:ext cx="1600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diag</a:t>
            </a:r>
            <a:r>
              <a:rPr lang="en-US" sz="1400" dirty="0"/>
              <a:t> is created typically empty</a:t>
            </a:r>
            <a:endParaRPr lang="en-US" sz="12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7364650-3124-46DA-969C-F688F9F60F55}"/>
              </a:ext>
            </a:extLst>
          </p:cNvPr>
          <p:cNvSpPr txBox="1"/>
          <p:nvPr/>
        </p:nvSpPr>
        <p:spPr>
          <a:xfrm>
            <a:off x="4954173" y="5066565"/>
            <a:ext cx="1779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diag</a:t>
            </a:r>
            <a:r>
              <a:rPr lang="en-US" sz="1400" dirty="0"/>
              <a:t> is created empty</a:t>
            </a:r>
            <a:endParaRPr lang="en-US" sz="12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0A9D8B-2C95-4B17-8DE3-1F9C38FC5551}"/>
              </a:ext>
            </a:extLst>
          </p:cNvPr>
          <p:cNvCxnSpPr/>
          <p:nvPr/>
        </p:nvCxnSpPr>
        <p:spPr>
          <a:xfrm>
            <a:off x="2553498" y="2182500"/>
            <a:ext cx="0" cy="307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24DC6B4-ACE1-4F88-BB8A-3555E2D79758}"/>
              </a:ext>
            </a:extLst>
          </p:cNvPr>
          <p:cNvCxnSpPr/>
          <p:nvPr/>
        </p:nvCxnSpPr>
        <p:spPr>
          <a:xfrm>
            <a:off x="5875034" y="2189959"/>
            <a:ext cx="0" cy="2698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93C5728-2445-47A5-99B4-AF383596C740}"/>
              </a:ext>
            </a:extLst>
          </p:cNvPr>
          <p:cNvCxnSpPr/>
          <p:nvPr/>
        </p:nvCxnSpPr>
        <p:spPr>
          <a:xfrm>
            <a:off x="526473" y="3805382"/>
            <a:ext cx="1097280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BC162C9-EC6A-4C5B-B474-6154BC05AF85}"/>
              </a:ext>
            </a:extLst>
          </p:cNvPr>
          <p:cNvCxnSpPr/>
          <p:nvPr/>
        </p:nvCxnSpPr>
        <p:spPr>
          <a:xfrm>
            <a:off x="7619998" y="2189959"/>
            <a:ext cx="0" cy="2815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9ABE81F1-8A65-4310-80E1-1252999CCA97}"/>
              </a:ext>
            </a:extLst>
          </p:cNvPr>
          <p:cNvSpPr txBox="1"/>
          <p:nvPr/>
        </p:nvSpPr>
        <p:spPr>
          <a:xfrm>
            <a:off x="6948229" y="5057196"/>
            <a:ext cx="17719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diag</a:t>
            </a:r>
            <a:r>
              <a:rPr lang="en-US" sz="1400" dirty="0"/>
              <a:t> from session is …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E171269-D293-4710-AE0F-D5305B5DE5A2}"/>
              </a:ext>
            </a:extLst>
          </p:cNvPr>
          <p:cNvSpPr txBox="1"/>
          <p:nvPr/>
        </p:nvSpPr>
        <p:spPr>
          <a:xfrm>
            <a:off x="7941138" y="3180460"/>
            <a:ext cx="17998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… moved to </a:t>
            </a:r>
            <a:r>
              <a:rPr lang="en-US" sz="1400" dirty="0" err="1"/>
              <a:t>controldir</a:t>
            </a:r>
            <a:endParaRPr lang="en-US" sz="1400" dirty="0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C948229A-E4FD-4181-95A4-5DEDC1A12ABB}"/>
              </a:ext>
            </a:extLst>
          </p:cNvPr>
          <p:cNvCxnSpPr>
            <a:stCxn id="32" idx="0"/>
          </p:cNvCxnSpPr>
          <p:nvPr/>
        </p:nvCxnSpPr>
        <p:spPr>
          <a:xfrm flipV="1">
            <a:off x="7834209" y="3534658"/>
            <a:ext cx="825501" cy="1522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Arrow: Down 35">
            <a:extLst>
              <a:ext uri="{FF2B5EF4-FFF2-40B4-BE49-F238E27FC236}">
                <a16:creationId xmlns:a16="http://schemas.microsoft.com/office/drawing/2014/main" id="{1EE3E06B-B2AC-45FF-870C-A6CD7AEC6657}"/>
              </a:ext>
            </a:extLst>
          </p:cNvPr>
          <p:cNvSpPr/>
          <p:nvPr/>
        </p:nvSpPr>
        <p:spPr>
          <a:xfrm>
            <a:off x="6636323" y="2390896"/>
            <a:ext cx="260487" cy="310076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E35BACC-48DC-4F91-97F1-FA2C5A87E8A1}"/>
              </a:ext>
            </a:extLst>
          </p:cNvPr>
          <p:cNvSpPr txBox="1"/>
          <p:nvPr/>
        </p:nvSpPr>
        <p:spPr>
          <a:xfrm>
            <a:off x="5857947" y="5608492"/>
            <a:ext cx="39603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diag</a:t>
            </a:r>
            <a:r>
              <a:rPr lang="en-US" sz="1400" dirty="0"/>
              <a:t> is filled:</a:t>
            </a:r>
          </a:p>
          <a:p>
            <a:r>
              <a:rPr lang="en-US" sz="1400" dirty="0"/>
              <a:t> * by job </a:t>
            </a:r>
            <a:r>
              <a:rPr lang="en-US" sz="1400" dirty="0" err="1"/>
              <a:t>wraper</a:t>
            </a:r>
            <a:r>
              <a:rPr lang="en-US" sz="1400" dirty="0"/>
              <a:t> using time utility</a:t>
            </a:r>
          </a:p>
          <a:p>
            <a:r>
              <a:rPr lang="en-US" sz="1400" dirty="0"/>
              <a:t> * by job wrapper using </a:t>
            </a:r>
            <a:r>
              <a:rPr lang="en-US" sz="1400" dirty="0" err="1"/>
              <a:t>cgroups</a:t>
            </a:r>
            <a:endParaRPr lang="en-US" sz="1400" dirty="0"/>
          </a:p>
          <a:p>
            <a:r>
              <a:rPr lang="en-US" sz="1400" dirty="0"/>
              <a:t> * by backend processors from LRMS information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192707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processing workflow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7" y="7592291"/>
            <a:ext cx="10515600" cy="24142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54C7D-1F45-47FB-AEA1-2024C4AD0594}"/>
              </a:ext>
            </a:extLst>
          </p:cNvPr>
          <p:cNvSpPr txBox="1"/>
          <p:nvPr/>
        </p:nvSpPr>
        <p:spPr>
          <a:xfrm>
            <a:off x="129735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accepted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21153-BE13-4DDD-BB36-063A4E3B82E1}"/>
              </a:ext>
            </a:extLst>
          </p:cNvPr>
          <p:cNvSpPr txBox="1"/>
          <p:nvPr/>
        </p:nvSpPr>
        <p:spPr>
          <a:xfrm>
            <a:off x="2927572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Pre-staging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6A864-5142-4646-AD9D-32940A586C21}"/>
              </a:ext>
            </a:extLst>
          </p:cNvPr>
          <p:cNvSpPr txBox="1"/>
          <p:nvPr/>
        </p:nvSpPr>
        <p:spPr>
          <a:xfrm>
            <a:off x="4618891" y="1813168"/>
            <a:ext cx="1744963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LRMS Execution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F5458-D946-44D1-82DC-F7A2A454B12F}"/>
              </a:ext>
            </a:extLst>
          </p:cNvPr>
          <p:cNvSpPr txBox="1"/>
          <p:nvPr/>
        </p:nvSpPr>
        <p:spPr>
          <a:xfrm>
            <a:off x="6578065" y="1820627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Post-staging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91236-6B64-4D5D-82C5-01948A6205D5}"/>
              </a:ext>
            </a:extLst>
          </p:cNvPr>
          <p:cNvSpPr txBox="1"/>
          <p:nvPr/>
        </p:nvSpPr>
        <p:spPr>
          <a:xfrm>
            <a:off x="826938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finished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1BD4882-F814-43E5-AA1F-FC0FB6C71097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774462" y="1997834"/>
            <a:ext cx="1531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6DD5D12-177D-4287-9CF0-BCF4F1F7537C}"/>
              </a:ext>
            </a:extLst>
          </p:cNvPr>
          <p:cNvCxnSpPr>
            <a:cxnSpLocks/>
            <a:stCxn id="5" idx="3"/>
            <a:endCxn id="6" idx="1"/>
          </p:cNvCxnSpPr>
          <p:nvPr/>
        </p:nvCxnSpPr>
        <p:spPr>
          <a:xfrm>
            <a:off x="4404680" y="1997834"/>
            <a:ext cx="214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56A36868-AC32-418B-9C8A-46381FABBFDA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363854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8FBF66A-C821-49BC-9A99-82589DB5D076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8055173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38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processing workflow</a:t>
            </a:r>
            <a:br>
              <a:rPr lang="en-US" dirty="0"/>
            </a:br>
            <a:r>
              <a:rPr lang="en-US" sz="2000" dirty="0"/>
              <a:t>Internal accounting – job start/end logging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7" y="7592291"/>
            <a:ext cx="10515600" cy="24142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54C7D-1F45-47FB-AEA1-2024C4AD0594}"/>
              </a:ext>
            </a:extLst>
          </p:cNvPr>
          <p:cNvSpPr txBox="1"/>
          <p:nvPr/>
        </p:nvSpPr>
        <p:spPr>
          <a:xfrm>
            <a:off x="129735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accepted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21153-BE13-4DDD-BB36-063A4E3B82E1}"/>
              </a:ext>
            </a:extLst>
          </p:cNvPr>
          <p:cNvSpPr txBox="1"/>
          <p:nvPr/>
        </p:nvSpPr>
        <p:spPr>
          <a:xfrm>
            <a:off x="2927572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Pre-staging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6A864-5142-4646-AD9D-32940A586C21}"/>
              </a:ext>
            </a:extLst>
          </p:cNvPr>
          <p:cNvSpPr txBox="1"/>
          <p:nvPr/>
        </p:nvSpPr>
        <p:spPr>
          <a:xfrm>
            <a:off x="4618891" y="1813168"/>
            <a:ext cx="1744963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LRMS Execution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F5458-D946-44D1-82DC-F7A2A454B12F}"/>
              </a:ext>
            </a:extLst>
          </p:cNvPr>
          <p:cNvSpPr txBox="1"/>
          <p:nvPr/>
        </p:nvSpPr>
        <p:spPr>
          <a:xfrm>
            <a:off x="6578065" y="1820627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Post-staging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91236-6B64-4D5D-82C5-01948A6205D5}"/>
              </a:ext>
            </a:extLst>
          </p:cNvPr>
          <p:cNvSpPr txBox="1"/>
          <p:nvPr/>
        </p:nvSpPr>
        <p:spPr>
          <a:xfrm>
            <a:off x="826938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finished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266A4C-E199-4CF5-BB72-D82A75C297BA}"/>
              </a:ext>
            </a:extLst>
          </p:cNvPr>
          <p:cNvSpPr txBox="1"/>
          <p:nvPr/>
        </p:nvSpPr>
        <p:spPr>
          <a:xfrm>
            <a:off x="1846917" y="2926150"/>
            <a:ext cx="3011410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log file</a:t>
            </a:r>
          </a:p>
          <a:p>
            <a:pPr marL="800100" lvl="1" indent="-342900">
              <a:buAutoNum type="arabicPeriod"/>
            </a:pPr>
            <a:r>
              <a:rPr lang="en-US" dirty="0"/>
              <a:t>Job start record</a:t>
            </a:r>
          </a:p>
          <a:p>
            <a:pPr marL="800100" lvl="1" indent="-342900">
              <a:buAutoNum type="arabicPeriod"/>
            </a:pPr>
            <a:r>
              <a:rPr lang="en-US" dirty="0"/>
              <a:t>Job end record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E185A-0E0D-4DED-854F-8D51BCDF8594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774462" y="1997834"/>
            <a:ext cx="1531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A7E692-D167-4D7F-AA65-FAE8A9651279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4404680" y="1997834"/>
            <a:ext cx="214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2FAD698-535A-42B7-B939-DC239AF4676E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363854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9A5E44-3E4F-4ADC-B9FE-1FA2FCCCED5D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8055173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3942FC-D908-461E-A915-EECFF25F21C6}"/>
              </a:ext>
            </a:extLst>
          </p:cNvPr>
          <p:cNvCxnSpPr>
            <a:cxnSpLocks/>
            <a:stCxn id="5" idx="1"/>
          </p:cNvCxnSpPr>
          <p:nvPr/>
        </p:nvCxnSpPr>
        <p:spPr>
          <a:xfrm>
            <a:off x="2927572" y="1997834"/>
            <a:ext cx="397520" cy="1318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C3B9520-62F4-4CAB-9897-F401E180F94B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119418" y="1997834"/>
            <a:ext cx="4149966" cy="1622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50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processing workflow</a:t>
            </a:r>
            <a:br>
              <a:rPr lang="en-US" dirty="0"/>
            </a:br>
            <a:r>
              <a:rPr lang="en-US" sz="2000" dirty="0"/>
              <a:t>Internal accounting – job start/end logging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7" y="7592291"/>
            <a:ext cx="10515600" cy="24142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54C7D-1F45-47FB-AEA1-2024C4AD0594}"/>
              </a:ext>
            </a:extLst>
          </p:cNvPr>
          <p:cNvSpPr txBox="1"/>
          <p:nvPr/>
        </p:nvSpPr>
        <p:spPr>
          <a:xfrm>
            <a:off x="129735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accepted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21153-BE13-4DDD-BB36-063A4E3B82E1}"/>
              </a:ext>
            </a:extLst>
          </p:cNvPr>
          <p:cNvSpPr txBox="1"/>
          <p:nvPr/>
        </p:nvSpPr>
        <p:spPr>
          <a:xfrm>
            <a:off x="2927572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Pre-staging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6A864-5142-4646-AD9D-32940A586C21}"/>
              </a:ext>
            </a:extLst>
          </p:cNvPr>
          <p:cNvSpPr txBox="1"/>
          <p:nvPr/>
        </p:nvSpPr>
        <p:spPr>
          <a:xfrm>
            <a:off x="4618891" y="1813168"/>
            <a:ext cx="1744963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LRMS Execution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F5458-D946-44D1-82DC-F7A2A454B12F}"/>
              </a:ext>
            </a:extLst>
          </p:cNvPr>
          <p:cNvSpPr txBox="1"/>
          <p:nvPr/>
        </p:nvSpPr>
        <p:spPr>
          <a:xfrm>
            <a:off x="6578065" y="1820627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Post-staging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91236-6B64-4D5D-82C5-01948A6205D5}"/>
              </a:ext>
            </a:extLst>
          </p:cNvPr>
          <p:cNvSpPr txBox="1"/>
          <p:nvPr/>
        </p:nvSpPr>
        <p:spPr>
          <a:xfrm>
            <a:off x="826938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finished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266A4C-E199-4CF5-BB72-D82A75C297BA}"/>
              </a:ext>
            </a:extLst>
          </p:cNvPr>
          <p:cNvSpPr txBox="1"/>
          <p:nvPr/>
        </p:nvSpPr>
        <p:spPr>
          <a:xfrm>
            <a:off x="1846917" y="2926150"/>
            <a:ext cx="3011410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log file</a:t>
            </a:r>
          </a:p>
          <a:p>
            <a:pPr marL="800100" lvl="1" indent="-342900">
              <a:buAutoNum type="arabicPeriod"/>
            </a:pPr>
            <a:r>
              <a:rPr lang="en-US" dirty="0"/>
              <a:t>Job start record</a:t>
            </a:r>
          </a:p>
          <a:p>
            <a:pPr marL="800100" lvl="1" indent="-342900">
              <a:buAutoNum type="arabicPeriod"/>
            </a:pPr>
            <a:r>
              <a:rPr lang="en-US" dirty="0"/>
              <a:t>Job end record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E185A-0E0D-4DED-854F-8D51BCDF8594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774462" y="1997834"/>
            <a:ext cx="1531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A7E692-D167-4D7F-AA65-FAE8A9651279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4404680" y="1997834"/>
            <a:ext cx="214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2FAD698-535A-42B7-B939-DC239AF4676E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363854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9A5E44-3E4F-4ADC-B9FE-1FA2FCCCED5D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8055173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3942FC-D908-461E-A915-EECFF25F21C6}"/>
              </a:ext>
            </a:extLst>
          </p:cNvPr>
          <p:cNvCxnSpPr>
            <a:cxnSpLocks/>
            <a:stCxn id="5" idx="1"/>
          </p:cNvCxnSpPr>
          <p:nvPr/>
        </p:nvCxnSpPr>
        <p:spPr>
          <a:xfrm>
            <a:off x="2927572" y="1997834"/>
            <a:ext cx="397520" cy="13180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C3B9520-62F4-4CAB-9897-F401E180F94B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119418" y="1997834"/>
            <a:ext cx="4149966" cy="1622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2429A17-E267-4780-A740-52C6E3BA3F67}"/>
              </a:ext>
            </a:extLst>
          </p:cNvPr>
          <p:cNvSpPr txBox="1"/>
          <p:nvPr/>
        </p:nvSpPr>
        <p:spPr>
          <a:xfrm>
            <a:off x="3048000" y="4470400"/>
            <a:ext cx="4883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Probably not used anymore</a:t>
            </a:r>
          </a:p>
        </p:txBody>
      </p:sp>
    </p:spTree>
    <p:extLst>
      <p:ext uri="{BB962C8B-B14F-4D97-AF65-F5344CB8AC3E}">
        <p14:creationId xmlns:p14="http://schemas.microsoft.com/office/powerpoint/2010/main" val="103142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processing workflow</a:t>
            </a:r>
            <a:br>
              <a:rPr lang="en-US" dirty="0"/>
            </a:br>
            <a:r>
              <a:rPr lang="en-US" sz="2000" dirty="0"/>
              <a:t>Internal accounting – job state changes and resource usage recorded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7" y="7592291"/>
            <a:ext cx="10515600" cy="24142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54C7D-1F45-47FB-AEA1-2024C4AD0594}"/>
              </a:ext>
            </a:extLst>
          </p:cNvPr>
          <p:cNvSpPr txBox="1"/>
          <p:nvPr/>
        </p:nvSpPr>
        <p:spPr>
          <a:xfrm>
            <a:off x="129735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accepted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21153-BE13-4DDD-BB36-063A4E3B82E1}"/>
              </a:ext>
            </a:extLst>
          </p:cNvPr>
          <p:cNvSpPr txBox="1"/>
          <p:nvPr/>
        </p:nvSpPr>
        <p:spPr>
          <a:xfrm>
            <a:off x="2927572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Pre-staging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6A864-5142-4646-AD9D-32940A586C21}"/>
              </a:ext>
            </a:extLst>
          </p:cNvPr>
          <p:cNvSpPr txBox="1"/>
          <p:nvPr/>
        </p:nvSpPr>
        <p:spPr>
          <a:xfrm>
            <a:off x="4618891" y="1813168"/>
            <a:ext cx="1744963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LRMS Execution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F5458-D946-44D1-82DC-F7A2A454B12F}"/>
              </a:ext>
            </a:extLst>
          </p:cNvPr>
          <p:cNvSpPr txBox="1"/>
          <p:nvPr/>
        </p:nvSpPr>
        <p:spPr>
          <a:xfrm>
            <a:off x="6578065" y="1820627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Post-staging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91236-6B64-4D5D-82C5-01948A6205D5}"/>
              </a:ext>
            </a:extLst>
          </p:cNvPr>
          <p:cNvSpPr txBox="1"/>
          <p:nvPr/>
        </p:nvSpPr>
        <p:spPr>
          <a:xfrm>
            <a:off x="826938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finished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266A4C-E199-4CF5-BB72-D82A75C297BA}"/>
              </a:ext>
            </a:extLst>
          </p:cNvPr>
          <p:cNvSpPr txBox="1"/>
          <p:nvPr/>
        </p:nvSpPr>
        <p:spPr>
          <a:xfrm>
            <a:off x="2382626" y="3315855"/>
            <a:ext cx="3011410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Accounting Database (</a:t>
            </a:r>
            <a:r>
              <a:rPr lang="en-US" dirty="0" err="1"/>
              <a:t>sqlite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i="1" dirty="0"/>
              <a:t>AAR table</a:t>
            </a:r>
          </a:p>
          <a:p>
            <a:r>
              <a:rPr lang="en-US" i="1" dirty="0"/>
              <a:t>	</a:t>
            </a:r>
            <a:r>
              <a:rPr lang="en-US" i="1" dirty="0" err="1"/>
              <a:t>JobEvents</a:t>
            </a:r>
            <a:r>
              <a:rPr lang="en-US" i="1" dirty="0"/>
              <a:t> table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E185A-0E0D-4DED-854F-8D51BCDF8594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774462" y="1997834"/>
            <a:ext cx="1531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A7E692-D167-4D7F-AA65-FAE8A9651279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4404680" y="1997834"/>
            <a:ext cx="214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2FAD698-535A-42B7-B939-DC239AF4676E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363854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9A5E44-3E4F-4ADC-B9FE-1FA2FCCCED5D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8055173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3942FC-D908-461E-A915-EECFF25F21C6}"/>
              </a:ext>
            </a:extLst>
          </p:cNvPr>
          <p:cNvCxnSpPr>
            <a:cxnSpLocks/>
          </p:cNvCxnSpPr>
          <p:nvPr/>
        </p:nvCxnSpPr>
        <p:spPr>
          <a:xfrm>
            <a:off x="1297354" y="2005293"/>
            <a:ext cx="2040347" cy="1730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C3B9520-62F4-4CAB-9897-F401E180F94B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404680" y="1997834"/>
            <a:ext cx="3864704" cy="1795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3C66CFD-97F2-44D8-AE5E-40D098DB0FA4}"/>
              </a:ext>
            </a:extLst>
          </p:cNvPr>
          <p:cNvSpPr txBox="1"/>
          <p:nvPr/>
        </p:nvSpPr>
        <p:spPr>
          <a:xfrm>
            <a:off x="1147276" y="2613384"/>
            <a:ext cx="17802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Job AAR created</a:t>
            </a:r>
          </a:p>
          <a:p>
            <a:r>
              <a:rPr lang="en-US" sz="1400" dirty="0"/>
              <a:t>Stores resource usage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B388D5-313D-47CA-8025-956F79C701B2}"/>
              </a:ext>
            </a:extLst>
          </p:cNvPr>
          <p:cNvSpPr txBox="1"/>
          <p:nvPr/>
        </p:nvSpPr>
        <p:spPr>
          <a:xfrm>
            <a:off x="5375208" y="2709559"/>
            <a:ext cx="22075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Job AAR updated</a:t>
            </a:r>
          </a:p>
          <a:p>
            <a:r>
              <a:rPr lang="en-US" sz="1400" dirty="0"/>
              <a:t>Stores more resource usage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813EA68-4C34-40AF-9281-3987F19AD9EF}"/>
              </a:ext>
            </a:extLst>
          </p:cNvPr>
          <p:cNvCxnSpPr>
            <a:stCxn id="5" idx="1"/>
          </p:cNvCxnSpPr>
          <p:nvPr/>
        </p:nvCxnSpPr>
        <p:spPr>
          <a:xfrm>
            <a:off x="2927572" y="1997834"/>
            <a:ext cx="738554" cy="1983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FE7278E-B1F4-49D8-B5A8-61B6D90140CE}"/>
              </a:ext>
            </a:extLst>
          </p:cNvPr>
          <p:cNvCxnSpPr>
            <a:stCxn id="6" idx="1"/>
          </p:cNvCxnSpPr>
          <p:nvPr/>
        </p:nvCxnSpPr>
        <p:spPr>
          <a:xfrm flipH="1">
            <a:off x="3840905" y="1997834"/>
            <a:ext cx="777986" cy="1898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0977143-7CE0-488A-8C59-B477652EB185}"/>
              </a:ext>
            </a:extLst>
          </p:cNvPr>
          <p:cNvCxnSpPr>
            <a:stCxn id="7" idx="1"/>
          </p:cNvCxnSpPr>
          <p:nvPr/>
        </p:nvCxnSpPr>
        <p:spPr>
          <a:xfrm flipH="1">
            <a:off x="4033450" y="2005293"/>
            <a:ext cx="2544615" cy="1933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B710E20-9608-4D98-825B-B002B8334845}"/>
              </a:ext>
            </a:extLst>
          </p:cNvPr>
          <p:cNvSpPr txBox="1"/>
          <p:nvPr/>
        </p:nvSpPr>
        <p:spPr>
          <a:xfrm>
            <a:off x="2810992" y="2344315"/>
            <a:ext cx="3222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Job state change event recorded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690B1C-7F16-49B5-88AA-EB23CE3C8156}"/>
              </a:ext>
            </a:extLst>
          </p:cNvPr>
          <p:cNvSpPr txBox="1"/>
          <p:nvPr/>
        </p:nvSpPr>
        <p:spPr>
          <a:xfrm>
            <a:off x="3085865" y="4583081"/>
            <a:ext cx="495533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Usage information collected from:</a:t>
            </a:r>
          </a:p>
          <a:p>
            <a:r>
              <a:rPr lang="en-US" sz="1800" dirty="0"/>
              <a:t>	</a:t>
            </a:r>
            <a:r>
              <a:rPr lang="en-US" sz="1800" dirty="0" err="1"/>
              <a:t>job.#.local</a:t>
            </a:r>
            <a:r>
              <a:rPr lang="en-US" sz="1800" dirty="0"/>
              <a:t> – Grid information about job</a:t>
            </a:r>
          </a:p>
          <a:p>
            <a:r>
              <a:rPr lang="en-US" sz="1800" dirty="0"/>
              <a:t>	Job.#.</a:t>
            </a:r>
            <a:r>
              <a:rPr lang="en-US" sz="1800" dirty="0" err="1"/>
              <a:t>diag</a:t>
            </a:r>
            <a:r>
              <a:rPr lang="en-US" sz="1800" dirty="0"/>
              <a:t> – local information about job</a:t>
            </a:r>
          </a:p>
          <a:p>
            <a:r>
              <a:rPr lang="en-US" sz="1800" dirty="0"/>
              <a:t>	</a:t>
            </a:r>
            <a:r>
              <a:rPr lang="en-US" sz="1800" dirty="0" err="1"/>
              <a:t>job.#.statistics</a:t>
            </a:r>
            <a:r>
              <a:rPr lang="en-US" sz="1800" dirty="0"/>
              <a:t> – data staging information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403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processing workflow</a:t>
            </a:r>
            <a:br>
              <a:rPr lang="en-US" dirty="0"/>
            </a:br>
            <a:r>
              <a:rPr lang="en-US" sz="2000" dirty="0"/>
              <a:t>Internal accounting – job state changes and resource usage recorded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5677" y="7592291"/>
            <a:ext cx="10515600" cy="241421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54C7D-1F45-47FB-AEA1-2024C4AD0594}"/>
              </a:ext>
            </a:extLst>
          </p:cNvPr>
          <p:cNvSpPr txBox="1"/>
          <p:nvPr/>
        </p:nvSpPr>
        <p:spPr>
          <a:xfrm>
            <a:off x="129735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accepted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21153-BE13-4DDD-BB36-063A4E3B82E1}"/>
              </a:ext>
            </a:extLst>
          </p:cNvPr>
          <p:cNvSpPr txBox="1"/>
          <p:nvPr/>
        </p:nvSpPr>
        <p:spPr>
          <a:xfrm>
            <a:off x="2927572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Pre-staging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16A864-5142-4646-AD9D-32940A586C21}"/>
              </a:ext>
            </a:extLst>
          </p:cNvPr>
          <p:cNvSpPr txBox="1"/>
          <p:nvPr/>
        </p:nvSpPr>
        <p:spPr>
          <a:xfrm>
            <a:off x="4618891" y="1813168"/>
            <a:ext cx="1744963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LRMS Execution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DF5458-D946-44D1-82DC-F7A2A454B12F}"/>
              </a:ext>
            </a:extLst>
          </p:cNvPr>
          <p:cNvSpPr txBox="1"/>
          <p:nvPr/>
        </p:nvSpPr>
        <p:spPr>
          <a:xfrm>
            <a:off x="6578065" y="1820627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Post-staging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F91236-6B64-4D5D-82C5-01948A6205D5}"/>
              </a:ext>
            </a:extLst>
          </p:cNvPr>
          <p:cNvSpPr txBox="1"/>
          <p:nvPr/>
        </p:nvSpPr>
        <p:spPr>
          <a:xfrm>
            <a:off x="8269384" y="1813168"/>
            <a:ext cx="1477108" cy="369332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Job finished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266A4C-E199-4CF5-BB72-D82A75C297BA}"/>
              </a:ext>
            </a:extLst>
          </p:cNvPr>
          <p:cNvSpPr txBox="1"/>
          <p:nvPr/>
        </p:nvSpPr>
        <p:spPr>
          <a:xfrm>
            <a:off x="2382626" y="3315855"/>
            <a:ext cx="3011410" cy="92333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Accounting Database (</a:t>
            </a:r>
            <a:r>
              <a:rPr lang="en-US" dirty="0" err="1"/>
              <a:t>sqlite</a:t>
            </a:r>
            <a:r>
              <a:rPr lang="en-US" dirty="0"/>
              <a:t>)</a:t>
            </a:r>
          </a:p>
          <a:p>
            <a:r>
              <a:rPr lang="en-US" dirty="0"/>
              <a:t>	</a:t>
            </a:r>
            <a:r>
              <a:rPr lang="en-US" i="1" dirty="0"/>
              <a:t>AAR table</a:t>
            </a:r>
          </a:p>
          <a:p>
            <a:r>
              <a:rPr lang="en-US" i="1" dirty="0"/>
              <a:t>	</a:t>
            </a:r>
            <a:r>
              <a:rPr lang="en-US" i="1" dirty="0" err="1"/>
              <a:t>JobEvents</a:t>
            </a:r>
            <a:r>
              <a:rPr lang="en-US" i="1" dirty="0"/>
              <a:t> table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3E185A-0E0D-4DED-854F-8D51BCDF8594}"/>
              </a:ext>
            </a:extLst>
          </p:cNvPr>
          <p:cNvCxnSpPr>
            <a:stCxn id="4" idx="3"/>
            <a:endCxn id="5" idx="1"/>
          </p:cNvCxnSpPr>
          <p:nvPr/>
        </p:nvCxnSpPr>
        <p:spPr>
          <a:xfrm>
            <a:off x="2774462" y="1997834"/>
            <a:ext cx="1531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0A7E692-D167-4D7F-AA65-FAE8A9651279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4404680" y="1997834"/>
            <a:ext cx="2142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2FAD698-535A-42B7-B939-DC239AF4676E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6363854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A9A5E44-3E4F-4ADC-B9FE-1FA2FCCCED5D}"/>
              </a:ext>
            </a:extLst>
          </p:cNvPr>
          <p:cNvCxnSpPr>
            <a:stCxn id="7" idx="3"/>
            <a:endCxn id="8" idx="1"/>
          </p:cNvCxnSpPr>
          <p:nvPr/>
        </p:nvCxnSpPr>
        <p:spPr>
          <a:xfrm flipV="1">
            <a:off x="8055173" y="1997834"/>
            <a:ext cx="214211" cy="7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E3942FC-D908-461E-A915-EECFF25F21C6}"/>
              </a:ext>
            </a:extLst>
          </p:cNvPr>
          <p:cNvCxnSpPr>
            <a:cxnSpLocks/>
          </p:cNvCxnSpPr>
          <p:nvPr/>
        </p:nvCxnSpPr>
        <p:spPr>
          <a:xfrm>
            <a:off x="1297354" y="2005293"/>
            <a:ext cx="2040347" cy="1730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C3B9520-62F4-4CAB-9897-F401E180F94B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404680" y="1997834"/>
            <a:ext cx="3864704" cy="17950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3C66CFD-97F2-44D8-AE5E-40D098DB0FA4}"/>
              </a:ext>
            </a:extLst>
          </p:cNvPr>
          <p:cNvSpPr txBox="1"/>
          <p:nvPr/>
        </p:nvSpPr>
        <p:spPr>
          <a:xfrm>
            <a:off x="1170383" y="2752907"/>
            <a:ext cx="17802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Job AAR created</a:t>
            </a:r>
          </a:p>
          <a:p>
            <a:r>
              <a:rPr lang="en-US" sz="1400" dirty="0"/>
              <a:t>Stores resource usage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B388D5-313D-47CA-8025-956F79C701B2}"/>
              </a:ext>
            </a:extLst>
          </p:cNvPr>
          <p:cNvSpPr txBox="1"/>
          <p:nvPr/>
        </p:nvSpPr>
        <p:spPr>
          <a:xfrm>
            <a:off x="5375208" y="2709559"/>
            <a:ext cx="22075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Job AAR updated</a:t>
            </a:r>
          </a:p>
          <a:p>
            <a:r>
              <a:rPr lang="en-US" sz="1400" dirty="0"/>
              <a:t>Stores more resource usage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813EA68-4C34-40AF-9281-3987F19AD9EF}"/>
              </a:ext>
            </a:extLst>
          </p:cNvPr>
          <p:cNvCxnSpPr>
            <a:stCxn id="5" idx="1"/>
          </p:cNvCxnSpPr>
          <p:nvPr/>
        </p:nvCxnSpPr>
        <p:spPr>
          <a:xfrm>
            <a:off x="2927572" y="1997834"/>
            <a:ext cx="738554" cy="1983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FE7278E-B1F4-49D8-B5A8-61B6D90140CE}"/>
              </a:ext>
            </a:extLst>
          </p:cNvPr>
          <p:cNvCxnSpPr>
            <a:stCxn id="6" idx="1"/>
          </p:cNvCxnSpPr>
          <p:nvPr/>
        </p:nvCxnSpPr>
        <p:spPr>
          <a:xfrm flipH="1">
            <a:off x="3840905" y="1997834"/>
            <a:ext cx="777986" cy="18980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0977143-7CE0-488A-8C59-B477652EB185}"/>
              </a:ext>
            </a:extLst>
          </p:cNvPr>
          <p:cNvCxnSpPr>
            <a:stCxn id="7" idx="1"/>
          </p:cNvCxnSpPr>
          <p:nvPr/>
        </p:nvCxnSpPr>
        <p:spPr>
          <a:xfrm flipH="1">
            <a:off x="4033450" y="2005293"/>
            <a:ext cx="2544615" cy="19330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0B710E20-9608-4D98-825B-B002B8334845}"/>
              </a:ext>
            </a:extLst>
          </p:cNvPr>
          <p:cNvSpPr txBox="1"/>
          <p:nvPr/>
        </p:nvSpPr>
        <p:spPr>
          <a:xfrm>
            <a:off x="2810992" y="2344315"/>
            <a:ext cx="3222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Job state change event recorded</a:t>
            </a: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CADEA2CE-C6D1-4112-B123-E9E5FC8B3ECC}"/>
              </a:ext>
            </a:extLst>
          </p:cNvPr>
          <p:cNvSpPr/>
          <p:nvPr/>
        </p:nvSpPr>
        <p:spPr>
          <a:xfrm rot="5400000">
            <a:off x="3399560" y="4873258"/>
            <a:ext cx="1720705" cy="48463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463A30-75E6-4338-92D4-04BCD3FB0892}"/>
              </a:ext>
            </a:extLst>
          </p:cNvPr>
          <p:cNvSpPr txBox="1"/>
          <p:nvPr/>
        </p:nvSpPr>
        <p:spPr>
          <a:xfrm>
            <a:off x="3132372" y="4602932"/>
            <a:ext cx="2544615" cy="6463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Accounting reporter (JURA) runs periodically</a:t>
            </a:r>
            <a:endParaRPr lang="en-US" i="1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F577689-1205-47D2-ACFA-519131A58A1F}"/>
              </a:ext>
            </a:extLst>
          </p:cNvPr>
          <p:cNvSpPr txBox="1"/>
          <p:nvPr/>
        </p:nvSpPr>
        <p:spPr>
          <a:xfrm>
            <a:off x="2436578" y="6078790"/>
            <a:ext cx="3927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Information is pumped to outside world</a:t>
            </a:r>
          </a:p>
        </p:txBody>
      </p:sp>
    </p:spTree>
    <p:extLst>
      <p:ext uri="{BB962C8B-B14F-4D97-AF65-F5344CB8AC3E}">
        <p14:creationId xmlns:p14="http://schemas.microsoft.com/office/powerpoint/2010/main" val="704094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information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65964"/>
          </a:xfrm>
        </p:spPr>
        <p:txBody>
          <a:bodyPr/>
          <a:lstStyle/>
          <a:p>
            <a:r>
              <a:rPr lang="en-US" dirty="0" err="1"/>
              <a:t>job.#.local</a:t>
            </a:r>
            <a:endParaRPr lang="en-US" dirty="0"/>
          </a:p>
          <a:p>
            <a:pPr lvl="1"/>
            <a:r>
              <a:rPr lang="en-US" dirty="0"/>
              <a:t>Stores mostly Grid related information</a:t>
            </a:r>
          </a:p>
          <a:p>
            <a:pPr lvl="1"/>
            <a:r>
              <a:rPr lang="en-US" dirty="0"/>
              <a:t>Filled by A-REX main daemon and network services</a:t>
            </a:r>
          </a:p>
          <a:p>
            <a:pPr lvl="1"/>
            <a:r>
              <a:rPr lang="en-US" dirty="0"/>
              <a:t>Mostly static information – filled once at job start</a:t>
            </a:r>
          </a:p>
        </p:txBody>
      </p:sp>
    </p:spTree>
    <p:extLst>
      <p:ext uri="{BB962C8B-B14F-4D97-AF65-F5344CB8AC3E}">
        <p14:creationId xmlns:p14="http://schemas.microsoft.com/office/powerpoint/2010/main" val="3742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information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65964"/>
          </a:xfrm>
        </p:spPr>
        <p:txBody>
          <a:bodyPr/>
          <a:lstStyle/>
          <a:p>
            <a:r>
              <a:rPr lang="en-US" dirty="0" err="1"/>
              <a:t>job.#.statistics</a:t>
            </a:r>
            <a:endParaRPr lang="en-US" dirty="0"/>
          </a:p>
          <a:p>
            <a:pPr lvl="1"/>
            <a:r>
              <a:rPr lang="en-US" dirty="0"/>
              <a:t>Filled with information while data staging is going on</a:t>
            </a:r>
          </a:p>
          <a:p>
            <a:pPr lvl="1"/>
            <a:r>
              <a:rPr lang="en-US" dirty="0"/>
              <a:t>Filled by A-REX main daemon</a:t>
            </a:r>
          </a:p>
          <a:p>
            <a:pPr lvl="1"/>
            <a:r>
              <a:rPr lang="en-US" dirty="0"/>
              <a:t>Affected by data staging re-tries and job re-starts</a:t>
            </a:r>
          </a:p>
          <a:p>
            <a:pPr lvl="1"/>
            <a:r>
              <a:rPr lang="en-US" dirty="0"/>
              <a:t>So far caused no troubles</a:t>
            </a:r>
          </a:p>
        </p:txBody>
      </p:sp>
    </p:spTree>
    <p:extLst>
      <p:ext uri="{BB962C8B-B14F-4D97-AF65-F5344CB8AC3E}">
        <p14:creationId xmlns:p14="http://schemas.microsoft.com/office/powerpoint/2010/main" val="177538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BF666-BC16-4A02-A8B9-DFAA6380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information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4A65-4265-4F62-9E4B-38161330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4765964"/>
          </a:xfrm>
        </p:spPr>
        <p:txBody>
          <a:bodyPr/>
          <a:lstStyle/>
          <a:p>
            <a:r>
              <a:rPr lang="en-US" dirty="0"/>
              <a:t>job.#.</a:t>
            </a:r>
            <a:r>
              <a:rPr lang="en-US" dirty="0" err="1"/>
              <a:t>diag</a:t>
            </a:r>
            <a:endParaRPr lang="en-US" dirty="0"/>
          </a:p>
          <a:p>
            <a:pPr lvl="1"/>
            <a:r>
              <a:rPr lang="en-US" dirty="0"/>
              <a:t>Most dynamic of all informational files</a:t>
            </a:r>
          </a:p>
          <a:p>
            <a:pPr lvl="1"/>
            <a:r>
              <a:rPr lang="en-US" dirty="0"/>
              <a:t>Stores resource usage during LRMS stage</a:t>
            </a:r>
          </a:p>
          <a:p>
            <a:pPr lvl="1"/>
            <a:r>
              <a:rPr lang="en-US" dirty="0"/>
              <a:t>Filled at multiple job processing stages</a:t>
            </a:r>
          </a:p>
          <a:p>
            <a:pPr lvl="1"/>
            <a:r>
              <a:rPr lang="en-US" dirty="0"/>
              <a:t>There are 2 of them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555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383</Words>
  <Application>Microsoft Office PowerPoint</Application>
  <PresentationFormat>Widescreen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Accounting workflow in ARC job processing</vt:lpstr>
      <vt:lpstr>Job processing workflow</vt:lpstr>
      <vt:lpstr>Job processing workflow Internal accounting – job start/end logging</vt:lpstr>
      <vt:lpstr>Job processing workflow Internal accounting – job start/end logging</vt:lpstr>
      <vt:lpstr>Job processing workflow Internal accounting – job state changes and resource usage recorded</vt:lpstr>
      <vt:lpstr>Job processing workflow Internal accounting – job state changes and resource usage recorded</vt:lpstr>
      <vt:lpstr>Job information collection</vt:lpstr>
      <vt:lpstr>Job information collection</vt:lpstr>
      <vt:lpstr>Job information collection</vt:lpstr>
      <vt:lpstr>Job information collection job.#.diag lifetime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Accounting workflow in ARC job processing</dc:title>
  <dc:creator>Aleksandr Konstantinov</dc:creator>
  <cp:lastModifiedBy>Aleksandr Konstantinov</cp:lastModifiedBy>
  <cp:revision>1</cp:revision>
  <dcterms:created xsi:type="dcterms:W3CDTF">2022-05-04T07:39:29Z</dcterms:created>
  <dcterms:modified xsi:type="dcterms:W3CDTF">2022-05-04T14:09:06Z</dcterms:modified>
</cp:coreProperties>
</file>