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50" r:id="rId2"/>
    <p:sldId id="448" r:id="rId3"/>
    <p:sldId id="530" r:id="rId4"/>
    <p:sldId id="531" r:id="rId5"/>
    <p:sldId id="476" r:id="rId6"/>
    <p:sldId id="529" r:id="rId7"/>
    <p:sldId id="522" r:id="rId8"/>
    <p:sldId id="532" r:id="rId9"/>
    <p:sldId id="506" r:id="rId10"/>
    <p:sldId id="521" r:id="rId11"/>
    <p:sldId id="513" r:id="rId12"/>
    <p:sldId id="527" r:id="rId13"/>
    <p:sldId id="534" r:id="rId14"/>
    <p:sldId id="525" r:id="rId15"/>
    <p:sldId id="536" r:id="rId16"/>
    <p:sldId id="535" r:id="rId17"/>
  </p:sldIdLst>
  <p:sldSz cx="9001125" cy="6840538"/>
  <p:notesSz cx="6797675" cy="987425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3" userDrawn="1">
          <p15:clr>
            <a:srgbClr val="A4A3A4"/>
          </p15:clr>
        </p15:guide>
        <p15:guide id="2" orient="horz" pos="802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1043" userDrawn="1">
          <p15:clr>
            <a:srgbClr val="A4A3A4"/>
          </p15:clr>
        </p15:guide>
        <p15:guide id="5" pos="454" userDrawn="1">
          <p15:clr>
            <a:srgbClr val="A4A3A4"/>
          </p15:clr>
        </p15:guide>
        <p15:guide id="6" pos="748" userDrawn="1">
          <p15:clr>
            <a:srgbClr val="A4A3A4"/>
          </p15:clr>
        </p15:guide>
        <p15:guide id="7" pos="2631" userDrawn="1">
          <p15:clr>
            <a:srgbClr val="A4A3A4"/>
          </p15:clr>
        </p15:guide>
        <p15:guide id="8" pos="5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8AF"/>
    <a:srgbClr val="00FF00"/>
    <a:srgbClr val="FEFE07"/>
    <a:srgbClr val="00FFFF"/>
    <a:srgbClr val="1D00FF"/>
    <a:srgbClr val="ADCAB8"/>
    <a:srgbClr val="404040"/>
    <a:srgbClr val="D2BA81"/>
    <a:srgbClr val="BED9C7"/>
    <a:srgbClr val="E9C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07" autoAdjust="0"/>
    <p:restoredTop sz="96831" autoAdjust="0"/>
  </p:normalViewPr>
  <p:slideViewPr>
    <p:cSldViewPr snapToGrid="0">
      <p:cViewPr>
        <p:scale>
          <a:sx n="80" d="100"/>
          <a:sy n="80" d="100"/>
        </p:scale>
        <p:origin x="720" y="-208"/>
      </p:cViewPr>
      <p:guideLst>
        <p:guide orient="horz" pos="4173"/>
        <p:guide orient="horz" pos="802"/>
        <p:guide orient="horz" pos="119"/>
        <p:guide orient="horz" pos="1043"/>
        <p:guide pos="454"/>
        <p:guide pos="748"/>
        <p:guide pos="2631"/>
        <p:guide pos="5216"/>
      </p:guideLst>
    </p:cSldViewPr>
  </p:slideViewPr>
  <p:outlineViewPr>
    <p:cViewPr>
      <p:scale>
        <a:sx n="33" d="100"/>
        <a:sy n="33" d="100"/>
      </p:scale>
      <p:origin x="0" y="-1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3FA3B-A911-4294-9666-9D8A5388C07E}" type="datetimeFigureOut">
              <a:rPr lang="sv-SE" smtClean="0"/>
              <a:pPr/>
              <a:t>2022-09-07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35AB-58F5-4C8C-9928-1BF893383042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53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F5E47-94AA-AA43-B08E-C5A5421011EB}" type="datetimeFigureOut">
              <a:rPr lang="sv-SE" smtClean="0"/>
              <a:pPr/>
              <a:t>2022-09-06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739775"/>
            <a:ext cx="48736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FD4B-1391-7946-A8ED-18550D8B130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2102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Change title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8215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2392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351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698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72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413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Emphasize Butterfly optimised for brightness, </a:t>
            </a:r>
          </a:p>
          <a:p>
            <a:r>
              <a:rPr lang="en-SE" dirty="0"/>
              <a:t>D2 optimised for intensity</a:t>
            </a:r>
          </a:p>
          <a:p>
            <a:r>
              <a:rPr lang="en-GB" dirty="0"/>
              <a:t>S</a:t>
            </a:r>
            <a:r>
              <a:rPr lang="en-SE" dirty="0"/>
              <a:t>how comparison of spectrum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00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Emphasize Butterfly optimised for brightness, </a:t>
            </a:r>
          </a:p>
          <a:p>
            <a:r>
              <a:rPr lang="en-SE" dirty="0"/>
              <a:t>D2 optimised for intensity</a:t>
            </a:r>
          </a:p>
          <a:p>
            <a:r>
              <a:rPr lang="en-GB" dirty="0"/>
              <a:t>S</a:t>
            </a:r>
            <a:r>
              <a:rPr lang="en-SE" dirty="0"/>
              <a:t>how comparison of spectrum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850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731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Looks Steel and Be </a:t>
            </a:r>
          </a:p>
          <a:p>
            <a:endParaRPr lang="en-SE" dirty="0"/>
          </a:p>
          <a:p>
            <a:r>
              <a:rPr lang="en-SE" dirty="0"/>
              <a:t>Beryllium reflector = Beryllium filter</a:t>
            </a:r>
          </a:p>
          <a:p>
            <a:r>
              <a:rPr lang="en-SE" dirty="0"/>
              <a:t>Beryllium 300 K = Beryllium reflector</a:t>
            </a:r>
          </a:p>
          <a:p>
            <a:r>
              <a:rPr lang="en-SE" dirty="0"/>
              <a:t>Oceanic water =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451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86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333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  <a:prstGeom prst="rect">
            <a:avLst/>
          </a:prstGeo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/>
              <a:t>Single-line title</a:t>
            </a:r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  <a:prstGeom prst="rect">
            <a:avLst/>
          </a:prstGeo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/>
              <a:t>SUBTITLE OR NAME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6" name="Bildobjekt 15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  <a:prstGeom prst="rect">
            <a:avLst/>
          </a:prstGeo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/>
              <a:t>Two-line</a:t>
            </a:r>
            <a:br>
              <a:rPr lang="en-GB" noProof="0"/>
            </a:br>
            <a:r>
              <a:rPr lang="en-GB" noProof="0"/>
              <a:t>title</a:t>
            </a:r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  <a:prstGeom prst="rect">
            <a:avLst/>
          </a:prstGeo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/>
              <a:t>Subtitle or name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3263" y="283771"/>
            <a:ext cx="7605109" cy="1139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1349" y="1658357"/>
            <a:ext cx="4371974" cy="372010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5346700" y="1658357"/>
            <a:ext cx="2917825" cy="372010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81050" y="1781175"/>
            <a:ext cx="7464452" cy="3589338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3262" y="283771"/>
            <a:ext cx="7589459" cy="1139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6" name="Bildobjekt 5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0443" y="1281125"/>
            <a:ext cx="3110555" cy="41553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  <a:prstGeom prst="rect">
            <a:avLst/>
          </a:prstGeo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/>
              <a:t>Two-line</a:t>
            </a:r>
            <a:br>
              <a:rPr lang="en-GB" noProof="0"/>
            </a:br>
            <a:r>
              <a:rPr lang="en-GB" noProof="0"/>
              <a:t>title</a:t>
            </a:r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  <a:prstGeom prst="rect">
            <a:avLst/>
          </a:prstGeo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/>
              <a:t>Subtitle or name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0" name="Bildobjekt 9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90051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  <a:prstGeom prst="rect">
            <a:avLst/>
          </a:prstGeom>
        </p:spPr>
        <p:txBody>
          <a:bodyPr lIns="0" tIns="97200" rIns="0" bIns="82800" anchor="t" anchorCtr="0"/>
          <a:lstStyle>
            <a:lvl1pPr>
              <a:defRPr sz="3600" baseline="0"/>
            </a:lvl1pPr>
          </a:lstStyle>
          <a:p>
            <a:r>
              <a:rPr lang="en-GB" noProof="0"/>
              <a:t>Two-line</a:t>
            </a:r>
            <a:br>
              <a:rPr lang="en-GB" noProof="0"/>
            </a:br>
            <a:r>
              <a:rPr lang="en-GB" noProof="0"/>
              <a:t>title</a:t>
            </a:r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  <a:prstGeom prst="rect">
            <a:avLst/>
          </a:prstGeo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/>
              <a:t>Subtitle or name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3" name="Bildobjekt 12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60"/>
            <a:ext cx="9001125" cy="6834678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1500952" y="1009944"/>
            <a:ext cx="6178550" cy="1847298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  <a:noFill/>
        </p:spPr>
      </p:pic>
      <p:pic>
        <p:nvPicPr>
          <p:cNvPr id="13" name="Bildobjekt 12" descr="LundUniversity_C2line RGB 150.png"/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216" y="148211"/>
            <a:ext cx="708740" cy="9468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3873943" y="1345369"/>
            <a:ext cx="4986722" cy="1189477"/>
          </a:xfrm>
          <a:prstGeom prst="rect">
            <a:avLst/>
          </a:prstGeo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/>
              <a:t>Two-line</a:t>
            </a:r>
            <a:br>
              <a:rPr lang="en-GB" noProof="0"/>
            </a:br>
            <a:r>
              <a:rPr lang="en-GB" noProof="0"/>
              <a:t>title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873943" y="2612180"/>
            <a:ext cx="4986722" cy="321507"/>
          </a:xfrm>
          <a:prstGeom prst="rect">
            <a:avLst/>
          </a:prstGeo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/>
              <a:t>Subtitle or name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3263" y="283771"/>
            <a:ext cx="7605109" cy="11398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GB" noProof="0"/>
              <a:t>One sentence that summarizes the main point of the slide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57538" y="1848670"/>
            <a:ext cx="7587440" cy="356315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latin typeface="Helvetica" charset="0"/>
                <a:ea typeface="Helvetica" charset="0"/>
                <a:cs typeface="Helvetica" charset="0"/>
              </a:defRPr>
            </a:lvl1pPr>
            <a:lvl2pPr marL="452438" indent="0">
              <a:spcAft>
                <a:spcPts val="0"/>
              </a:spcAft>
              <a:buClr>
                <a:schemeClr val="tx2"/>
              </a:buClr>
              <a:buNone/>
              <a:defRPr sz="2200">
                <a:latin typeface="Helvetica" charset="0"/>
                <a:ea typeface="Helvetica" charset="0"/>
                <a:cs typeface="Helvetica" charset="0"/>
              </a:defRPr>
            </a:lvl2pPr>
            <a:lvl3pPr marL="909637" indent="0">
              <a:spcAft>
                <a:spcPts val="0"/>
              </a:spcAft>
              <a:buClr>
                <a:schemeClr val="tx2"/>
              </a:buClr>
              <a:buNone/>
              <a:defRPr>
                <a:latin typeface="Helvetica" charset="0"/>
                <a:ea typeface="Helvetica" charset="0"/>
                <a:cs typeface="Helvetica" charset="0"/>
              </a:defRPr>
            </a:lvl3pPr>
            <a:lvl4pPr marL="1357313" indent="0">
              <a:spcAft>
                <a:spcPts val="0"/>
              </a:spcAft>
              <a:buClr>
                <a:schemeClr val="tx2"/>
              </a:buClr>
              <a:buNone/>
              <a:defRPr>
                <a:latin typeface="Helvetica" charset="0"/>
                <a:ea typeface="Helvetica" charset="0"/>
                <a:cs typeface="Helvetica" charset="0"/>
              </a:defRPr>
            </a:lvl4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3263" y="283771"/>
            <a:ext cx="7605109" cy="11398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0244" y="1666308"/>
            <a:ext cx="3131642" cy="372010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051300" y="1666307"/>
            <a:ext cx="4213225" cy="372010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747" y="5584789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9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ktangel 27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  <a:prstGeom prst="rect">
            <a:avLst/>
          </a:prstGeo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/>
              <a:t>One-line title</a:t>
            </a:r>
          </a:p>
        </p:txBody>
      </p:sp>
      <p:sp>
        <p:nvSpPr>
          <p:cNvPr id="3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  <a:prstGeom prst="rect">
            <a:avLst/>
          </a:prstGeom>
        </p:spPr>
        <p:txBody>
          <a:bodyPr lIns="0" tIns="108000" rIns="0"/>
          <a:lstStyle>
            <a:lvl1pPr marL="0" marR="0" indent="0" algn="l" defTabSz="904875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/>
              <a:t>Subtitle or name</a:t>
            </a:r>
          </a:p>
        </p:txBody>
      </p:sp>
      <p:cxnSp>
        <p:nvCxnSpPr>
          <p:cNvPr id="31" name="Rak 30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2" r:id="rId2"/>
    <p:sldLayoutId id="2147483694" r:id="rId3"/>
    <p:sldLayoutId id="2147483695" r:id="rId4"/>
    <p:sldLayoutId id="2147483708" r:id="rId5"/>
    <p:sldLayoutId id="2147483684" r:id="rId6"/>
    <p:sldLayoutId id="2147483691" r:id="rId7"/>
    <p:sldLayoutId id="2147483707" r:id="rId8"/>
    <p:sldLayoutId id="2147483683" r:id="rId9"/>
    <p:sldLayoutId id="2147483705" r:id="rId10"/>
    <p:sldLayoutId id="2147483682" r:id="rId11"/>
    <p:sldLayoutId id="2147483703" r:id="rId12"/>
    <p:sldLayoutId id="2147483689" r:id="rId13"/>
  </p:sldLayoutIdLst>
  <p:hf hdr="0" ftr="0" dt="0"/>
  <p:txStyles>
    <p:titleStyle>
      <a:lvl1pPr algn="l" defTabSz="904875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defTabSz="904875" rtl="0" eaLnBrk="1" fontAlgn="base" hangingPunct="1">
        <a:spcBef>
          <a:spcPts val="10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2200" b="0">
          <a:solidFill>
            <a:schemeClr val="tx2"/>
          </a:solidFill>
          <a:latin typeface="+mn-lt"/>
          <a:ea typeface="ＭＳ Ｐゴシック" charset="-128"/>
          <a:cs typeface="+mn-cs"/>
        </a:defRPr>
      </a:lvl1pPr>
      <a:lvl2pPr marL="700088" indent="-247650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200" b="0">
          <a:solidFill>
            <a:schemeClr val="tx2"/>
          </a:solidFill>
          <a:latin typeface="+mn-lt"/>
          <a:ea typeface="ＭＳ Ｐゴシック" charset="-128"/>
        </a:defRPr>
      </a:lvl2pPr>
      <a:lvl3pPr marL="1089025" indent="-179388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Font typeface="Lucida Grande"/>
        <a:buChar char="»"/>
        <a:defRPr sz="2000" b="0">
          <a:solidFill>
            <a:schemeClr val="tx2"/>
          </a:solidFill>
          <a:latin typeface="+mn-lt"/>
          <a:ea typeface="ＭＳ Ｐゴシック" charset="-128"/>
        </a:defRPr>
      </a:lvl3pPr>
      <a:lvl4pPr marL="1550988" indent="-193675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000" b="0">
          <a:solidFill>
            <a:schemeClr val="tx2"/>
          </a:solidFill>
          <a:latin typeface="+mn-lt"/>
          <a:ea typeface="ＭＳ Ｐゴシック" charset="-128"/>
        </a:defRPr>
      </a:lvl4pPr>
      <a:lvl5pPr marL="20367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4939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511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083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655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4A2EAACB-279D-124D-B019-17786854B134}"/>
              </a:ext>
            </a:extLst>
          </p:cNvPr>
          <p:cNvSpPr/>
          <p:nvPr/>
        </p:nvSpPr>
        <p:spPr bwMode="auto">
          <a:xfrm>
            <a:off x="237233" y="80208"/>
            <a:ext cx="8694738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04875"/>
            <a:r>
              <a:rPr lang="en-US" sz="3600" dirty="0">
                <a:latin typeface="Calibri" panose="020F0502020204030204" pitchFamily="34" charset="0"/>
              </a:rPr>
              <a:t>My PhD project at the European Spallation Source</a:t>
            </a:r>
            <a:endParaRPr lang="cs-CZ" sz="3600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A6508A08-45BB-D44E-8060-F9C6AD4B0B9B}"/>
              </a:ext>
            </a:extLst>
          </p:cNvPr>
          <p:cNvSpPr txBox="1">
            <a:spLocks/>
          </p:cNvSpPr>
          <p:nvPr/>
        </p:nvSpPr>
        <p:spPr>
          <a:xfrm>
            <a:off x="2803148" y="558048"/>
            <a:ext cx="5734178" cy="714380"/>
          </a:xfrm>
          <a:prstGeom prst="rect">
            <a:avLst/>
          </a:prstGeom>
        </p:spPr>
        <p:txBody>
          <a:bodyPr lIns="0" tIns="97200" rIns="0" bIns="82800" anchor="t"/>
          <a:lstStyle>
            <a:lvl1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600" b="0" baseline="0">
                <a:solidFill>
                  <a:schemeClr val="tx1"/>
                </a:solidFill>
                <a:latin typeface="+mn-lt"/>
                <a:ea typeface="ＭＳ Ｐゴシック" charset="-128"/>
                <a:cs typeface="+mj-cs"/>
              </a:defRPr>
            </a:lvl1pPr>
            <a:lvl2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9144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13716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18288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kern="0" dirty="0">
              <a:cs typeface="Arial"/>
            </a:endParaRP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92E29B02-2B5B-1844-A2B0-321FF9046CA7}"/>
              </a:ext>
            </a:extLst>
          </p:cNvPr>
          <p:cNvSpPr txBox="1">
            <a:spLocks/>
          </p:cNvSpPr>
          <p:nvPr/>
        </p:nvSpPr>
        <p:spPr>
          <a:xfrm>
            <a:off x="487863" y="1191326"/>
            <a:ext cx="8193479" cy="694203"/>
          </a:xfrm>
          <a:prstGeom prst="rect">
            <a:avLst/>
          </a:prstGeom>
        </p:spPr>
        <p:txBody>
          <a:bodyPr lIns="0" tIns="108000" rIns="0" bIns="45720" anchor="t"/>
          <a:lstStyle>
            <a:lvl1pPr marL="0" indent="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None/>
              <a:defRPr sz="1200" b="1" cap="all" baseline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ctr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None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914400" indent="0" algn="ctr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None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371600" indent="0" algn="ctr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None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18288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ctr"/>
            <a:endParaRPr lang="en-GB" sz="2000" kern="0" dirty="0">
              <a:ea typeface="ＭＳ Ｐゴシック"/>
              <a:cs typeface="Arial"/>
            </a:endParaRPr>
          </a:p>
        </p:txBody>
      </p:sp>
      <p:cxnSp>
        <p:nvCxnSpPr>
          <p:cNvPr id="8" name="Rak 8">
            <a:extLst>
              <a:ext uri="{FF2B5EF4-FFF2-40B4-BE49-F238E27FC236}">
                <a16:creationId xmlns:a16="http://schemas.microsoft.com/office/drawing/2014/main" id="{85FF5827-90E3-084D-9223-CAA56E5780A9}"/>
              </a:ext>
            </a:extLst>
          </p:cNvPr>
          <p:cNvCxnSpPr>
            <a:cxnSpLocks/>
          </p:cNvCxnSpPr>
          <p:nvPr/>
        </p:nvCxnSpPr>
        <p:spPr bwMode="auto">
          <a:xfrm>
            <a:off x="487863" y="1255753"/>
            <a:ext cx="8193479" cy="5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9F29B6-16A3-4476-8297-649FAD6D9914}"/>
              </a:ext>
            </a:extLst>
          </p:cNvPr>
          <p:cNvSpPr txBox="1"/>
          <p:nvPr/>
        </p:nvSpPr>
        <p:spPr>
          <a:xfrm>
            <a:off x="5327359" y="6467942"/>
            <a:ext cx="3353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0" dirty="0">
                <a:cs typeface="Arial"/>
              </a:rPr>
              <a:t>Source: </a:t>
            </a:r>
            <a:r>
              <a:rPr lang="en-US" sz="800" b="0" dirty="0" err="1">
                <a:cs typeface="Arial"/>
              </a:rPr>
              <a:t>Nordeng</a:t>
            </a:r>
            <a:r>
              <a:rPr lang="en-US" sz="800" b="0" dirty="0">
                <a:cs typeface="Arial"/>
              </a:rPr>
              <a:t>, Perry. </a:t>
            </a:r>
            <a:r>
              <a:rPr lang="en-US" sz="800" b="0" dirty="0" err="1">
                <a:cs typeface="Arial"/>
              </a:rPr>
              <a:t>europeanspallationsource.se</a:t>
            </a:r>
            <a:r>
              <a:rPr lang="en-US" sz="800" b="0" dirty="0">
                <a:cs typeface="Arial"/>
              </a:rPr>
              <a:t>/media-bank. </a:t>
            </a:r>
          </a:p>
          <a:p>
            <a:r>
              <a:rPr lang="en-US" sz="800" b="0" dirty="0">
                <a:cs typeface="Arial"/>
              </a:rPr>
              <a:t>“Aerial View over ESS Site.” European Spallation Source, April. 2022.</a:t>
            </a:r>
          </a:p>
        </p:txBody>
      </p:sp>
      <p:pic>
        <p:nvPicPr>
          <p:cNvPr id="12" name="Picture 11" descr="A picture containing grass, sky, outdoor, road&#10;&#10;Description automatically generated">
            <a:extLst>
              <a:ext uri="{FF2B5EF4-FFF2-40B4-BE49-F238E27FC236}">
                <a16:creationId xmlns:a16="http://schemas.microsoft.com/office/drawing/2014/main" id="{ECB3C8A9-3485-AC4D-8E9C-9A1ADEF7F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63" y="1949956"/>
            <a:ext cx="8193479" cy="43733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19A7C4-1E5C-9643-A60B-D9712C162272}"/>
              </a:ext>
            </a:extLst>
          </p:cNvPr>
          <p:cNvSpPr txBox="1"/>
          <p:nvPr/>
        </p:nvSpPr>
        <p:spPr>
          <a:xfrm>
            <a:off x="3465847" y="1361543"/>
            <a:ext cx="453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b="0" dirty="0">
                <a:solidFill>
                  <a:schemeClr val="tx2"/>
                </a:solidFill>
              </a:rPr>
              <a:t>Blahoslav Rataj</a:t>
            </a:r>
          </a:p>
        </p:txBody>
      </p:sp>
    </p:spTree>
    <p:extLst>
      <p:ext uri="{BB962C8B-B14F-4D97-AF65-F5344CB8AC3E}">
        <p14:creationId xmlns:p14="http://schemas.microsoft.com/office/powerpoint/2010/main" val="93384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9" y="283771"/>
            <a:ext cx="8069297" cy="1139825"/>
          </a:xfrm>
        </p:spPr>
        <p:txBody>
          <a:bodyPr/>
          <a:lstStyle/>
          <a:p>
            <a:r>
              <a:rPr lang="en-US" sz="2800" dirty="0"/>
              <a:t>Optimization of the LD2 moderator to improve the intensity of cold neutrons for NNBAR and WP7</a:t>
            </a:r>
            <a:endParaRPr lang="en-US" sz="28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682A2-CF18-EA4F-944A-4E4607BF0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2803" y="1655763"/>
            <a:ext cx="5739020" cy="4794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9A722-0311-DC49-A968-8F903424450F}"/>
              </a:ext>
            </a:extLst>
          </p:cNvPr>
          <p:cNvSpPr txBox="1"/>
          <p:nvPr/>
        </p:nvSpPr>
        <p:spPr>
          <a:xfrm>
            <a:off x="3243501" y="4727005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0" dirty="0">
                <a:solidFill>
                  <a:schemeClr val="tx2"/>
                </a:solidFill>
              </a:rPr>
              <a:t>NNBAR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A7CC5-B42F-664F-874C-CC9940117240}"/>
              </a:ext>
            </a:extLst>
          </p:cNvPr>
          <p:cNvSpPr txBox="1"/>
          <p:nvPr/>
        </p:nvSpPr>
        <p:spPr>
          <a:xfrm>
            <a:off x="8349089" y="4667373"/>
            <a:ext cx="88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0" dirty="0">
                <a:solidFill>
                  <a:schemeClr val="tx2"/>
                </a:solidFill>
              </a:rPr>
              <a:t>WP7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19D921-A3CE-8846-8EAA-7756A30B1BE9}"/>
              </a:ext>
            </a:extLst>
          </p:cNvPr>
          <p:cNvCxnSpPr>
            <a:cxnSpLocks/>
          </p:cNvCxnSpPr>
          <p:nvPr/>
        </p:nvCxnSpPr>
        <p:spPr bwMode="auto">
          <a:xfrm flipV="1">
            <a:off x="5516234" y="4428831"/>
            <a:ext cx="0" cy="804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B5D3D5-50B7-6749-B60B-193D296CF805}"/>
              </a:ext>
            </a:extLst>
          </p:cNvPr>
          <p:cNvSpPr txBox="1"/>
          <p:nvPr/>
        </p:nvSpPr>
        <p:spPr>
          <a:xfrm rot="16200000">
            <a:off x="4882224" y="4640258"/>
            <a:ext cx="950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b="0" dirty="0">
                <a:solidFill>
                  <a:schemeClr val="accent1">
                    <a:lumMod val="75000"/>
                  </a:schemeClr>
                </a:solidFill>
              </a:rPr>
              <a:t>24 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B777FF-E8F4-4C44-9CB1-04220B42C5C2}"/>
              </a:ext>
            </a:extLst>
          </p:cNvPr>
          <p:cNvCxnSpPr>
            <a:cxnSpLocks/>
          </p:cNvCxnSpPr>
          <p:nvPr/>
        </p:nvCxnSpPr>
        <p:spPr bwMode="auto">
          <a:xfrm>
            <a:off x="5210155" y="5542014"/>
            <a:ext cx="201250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CE481C3-578D-7C40-A7C9-EDA2295F44B3}"/>
              </a:ext>
            </a:extLst>
          </p:cNvPr>
          <p:cNvSpPr txBox="1"/>
          <p:nvPr/>
        </p:nvSpPr>
        <p:spPr>
          <a:xfrm>
            <a:off x="5729388" y="5506635"/>
            <a:ext cx="97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b="0" dirty="0">
                <a:solidFill>
                  <a:schemeClr val="accent1">
                    <a:lumMod val="75000"/>
                  </a:schemeClr>
                </a:solidFill>
              </a:rPr>
              <a:t>48.5 CM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51F9B8-C541-0348-862B-7135577AD4FE}"/>
              </a:ext>
            </a:extLst>
          </p:cNvPr>
          <p:cNvSpPr/>
          <p:nvPr/>
        </p:nvSpPr>
        <p:spPr bwMode="auto">
          <a:xfrm>
            <a:off x="771521" y="4401255"/>
            <a:ext cx="328612" cy="328612"/>
          </a:xfrm>
          <a:prstGeom prst="rect">
            <a:avLst/>
          </a:prstGeom>
          <a:solidFill>
            <a:srgbClr val="1D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E9F194-6346-A84E-8811-A65CF24919B9}"/>
              </a:ext>
            </a:extLst>
          </p:cNvPr>
          <p:cNvSpPr txBox="1"/>
          <p:nvPr/>
        </p:nvSpPr>
        <p:spPr>
          <a:xfrm>
            <a:off x="1100133" y="4427062"/>
            <a:ext cx="1368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Liquid Deuterium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7BB8E9-3221-E440-A8A4-8952951A7566}"/>
              </a:ext>
            </a:extLst>
          </p:cNvPr>
          <p:cNvSpPr/>
          <p:nvPr/>
        </p:nvSpPr>
        <p:spPr bwMode="auto">
          <a:xfrm>
            <a:off x="781045" y="4925133"/>
            <a:ext cx="328612" cy="328612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C50EB4-028A-5D41-9739-F47CBA145649}"/>
              </a:ext>
            </a:extLst>
          </p:cNvPr>
          <p:cNvSpPr txBox="1"/>
          <p:nvPr/>
        </p:nvSpPr>
        <p:spPr>
          <a:xfrm>
            <a:off x="1109652" y="4950938"/>
            <a:ext cx="1647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chemeClr val="tx2"/>
                </a:solidFill>
              </a:rPr>
              <a:t>Beryllium</a:t>
            </a:r>
            <a:r>
              <a:rPr lang="en-SE" sz="1200" b="0" dirty="0">
                <a:solidFill>
                  <a:schemeClr val="tx2"/>
                </a:solidFill>
              </a:rPr>
              <a:t> filter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46FEFA-3C5C-FE4A-BF7C-50BF3203B038}"/>
              </a:ext>
            </a:extLst>
          </p:cNvPr>
          <p:cNvSpPr/>
          <p:nvPr/>
        </p:nvSpPr>
        <p:spPr bwMode="auto">
          <a:xfrm>
            <a:off x="776279" y="5477587"/>
            <a:ext cx="328612" cy="328612"/>
          </a:xfrm>
          <a:prstGeom prst="rect">
            <a:avLst/>
          </a:prstGeom>
          <a:solidFill>
            <a:srgbClr val="FEFE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481726-C726-EE45-B36F-006283E79A23}"/>
              </a:ext>
            </a:extLst>
          </p:cNvPr>
          <p:cNvSpPr txBox="1"/>
          <p:nvPr/>
        </p:nvSpPr>
        <p:spPr>
          <a:xfrm>
            <a:off x="1116670" y="5514048"/>
            <a:ext cx="1647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</a:rPr>
              <a:t>Water </a:t>
            </a:r>
            <a:r>
              <a:rPr lang="en-US" sz="1200" b="0" dirty="0" err="1">
                <a:solidFill>
                  <a:schemeClr val="tx2"/>
                </a:solidFill>
              </a:rPr>
              <a:t>premoderator</a:t>
            </a:r>
            <a:endParaRPr lang="en-SE" sz="1200" b="0" dirty="0">
              <a:solidFill>
                <a:schemeClr val="tx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E42086-F413-6546-A040-7ED44FA75176}"/>
              </a:ext>
            </a:extLst>
          </p:cNvPr>
          <p:cNvSpPr/>
          <p:nvPr/>
        </p:nvSpPr>
        <p:spPr bwMode="auto">
          <a:xfrm>
            <a:off x="757226" y="6015755"/>
            <a:ext cx="328612" cy="32861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C47A4D-4841-7A4E-ABCE-E8F8D2C7E926}"/>
              </a:ext>
            </a:extLst>
          </p:cNvPr>
          <p:cNvSpPr txBox="1"/>
          <p:nvPr/>
        </p:nvSpPr>
        <p:spPr>
          <a:xfrm>
            <a:off x="1128702" y="6039552"/>
            <a:ext cx="1647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</a:rPr>
              <a:t>Beryllium reflector</a:t>
            </a:r>
            <a:endParaRPr lang="en-SE" sz="1200" b="0" dirty="0">
              <a:solidFill>
                <a:schemeClr val="tx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D7CF90-7AA9-DA4F-9031-3159F7333FD6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9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ABF320-894A-4F42-B261-9E4FCFF5F3FA}"/>
              </a:ext>
            </a:extLst>
          </p:cNvPr>
          <p:cNvCxnSpPr/>
          <p:nvPr/>
        </p:nvCxnSpPr>
        <p:spPr bwMode="auto">
          <a:xfrm>
            <a:off x="5501684" y="4452773"/>
            <a:ext cx="0" cy="93025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E60C3D2-612E-C948-B2FA-2AD6EDF57CDC}"/>
              </a:ext>
            </a:extLst>
          </p:cNvPr>
          <p:cNvSpPr txBox="1"/>
          <p:nvPr/>
        </p:nvSpPr>
        <p:spPr>
          <a:xfrm>
            <a:off x="3668873" y="6448632"/>
            <a:ext cx="40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dirty="0">
                <a:solidFill>
                  <a:schemeClr val="tx2"/>
                </a:solidFill>
              </a:rPr>
              <a:t>Baseline model of the moderator from February 2022</a:t>
            </a:r>
          </a:p>
        </p:txBody>
      </p:sp>
    </p:spTree>
    <p:extLst>
      <p:ext uri="{BB962C8B-B14F-4D97-AF65-F5344CB8AC3E}">
        <p14:creationId xmlns:p14="http://schemas.microsoft.com/office/powerpoint/2010/main" val="81851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7585C5-16EE-D34D-9565-85AB9EC9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60338" y="2811135"/>
            <a:ext cx="4144075" cy="3673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AC14B7-82D2-0740-89BF-3FF4F3F45ED9}"/>
              </a:ext>
            </a:extLst>
          </p:cNvPr>
          <p:cNvSpPr txBox="1"/>
          <p:nvPr/>
        </p:nvSpPr>
        <p:spPr>
          <a:xfrm>
            <a:off x="6393152" y="5501981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0" dirty="0">
                <a:solidFill>
                  <a:schemeClr val="tx2"/>
                </a:solidFill>
              </a:rPr>
              <a:t>NNBAR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9A307-FF94-D344-A1BF-C407C3AC4B02}"/>
              </a:ext>
            </a:extLst>
          </p:cNvPr>
          <p:cNvSpPr txBox="1"/>
          <p:nvPr/>
        </p:nvSpPr>
        <p:spPr>
          <a:xfrm>
            <a:off x="6533853" y="2904755"/>
            <a:ext cx="88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0" dirty="0">
                <a:solidFill>
                  <a:schemeClr val="tx2"/>
                </a:solidFill>
              </a:rPr>
              <a:t>WP7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819365-A189-7845-9C13-BAAFF2EBCEC1}"/>
              </a:ext>
            </a:extLst>
          </p:cNvPr>
          <p:cNvCxnSpPr>
            <a:cxnSpLocks/>
          </p:cNvCxnSpPr>
          <p:nvPr/>
        </p:nvCxnSpPr>
        <p:spPr bwMode="auto">
          <a:xfrm>
            <a:off x="6152268" y="4210724"/>
            <a:ext cx="1371600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648954-A8EC-074C-84F0-E10E9009DB68}"/>
              </a:ext>
            </a:extLst>
          </p:cNvPr>
          <p:cNvSpPr txBox="1"/>
          <p:nvPr/>
        </p:nvSpPr>
        <p:spPr>
          <a:xfrm>
            <a:off x="6445330" y="4185871"/>
            <a:ext cx="97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b="0" dirty="0">
                <a:solidFill>
                  <a:schemeClr val="bg1"/>
                </a:solidFill>
              </a:rPr>
              <a:t>45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317F4-BEF3-5949-BEBA-80BB8BD2E631}"/>
              </a:ext>
            </a:extLst>
          </p:cNvPr>
          <p:cNvSpPr txBox="1"/>
          <p:nvPr/>
        </p:nvSpPr>
        <p:spPr>
          <a:xfrm>
            <a:off x="6497358" y="4603488"/>
            <a:ext cx="97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b="0" dirty="0">
                <a:solidFill>
                  <a:schemeClr val="accent1">
                    <a:lumMod val="75000"/>
                  </a:schemeClr>
                </a:solidFill>
              </a:rPr>
              <a:t>40 CM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96DC1B1-09AA-C247-A045-9A5A5F67E93D}"/>
              </a:ext>
            </a:extLst>
          </p:cNvPr>
          <p:cNvCxnSpPr>
            <a:cxnSpLocks/>
          </p:cNvCxnSpPr>
          <p:nvPr/>
        </p:nvCxnSpPr>
        <p:spPr bwMode="auto">
          <a:xfrm>
            <a:off x="6237996" y="4867449"/>
            <a:ext cx="123572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DC7C905-8289-CD40-BD92-770E5ECEEC03}"/>
              </a:ext>
            </a:extLst>
          </p:cNvPr>
          <p:cNvSpPr/>
          <p:nvPr/>
        </p:nvSpPr>
        <p:spPr bwMode="auto">
          <a:xfrm>
            <a:off x="800092" y="4373014"/>
            <a:ext cx="328612" cy="328612"/>
          </a:xfrm>
          <a:prstGeom prst="rect">
            <a:avLst/>
          </a:prstGeom>
          <a:solidFill>
            <a:srgbClr val="1D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3A874D-0458-7B47-B0DC-DB4E034A07F1}"/>
              </a:ext>
            </a:extLst>
          </p:cNvPr>
          <p:cNvSpPr txBox="1"/>
          <p:nvPr/>
        </p:nvSpPr>
        <p:spPr>
          <a:xfrm>
            <a:off x="1128704" y="4398821"/>
            <a:ext cx="1368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Liquid Deuterium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43234E-3D27-5545-8840-B0E644CEF43B}"/>
              </a:ext>
            </a:extLst>
          </p:cNvPr>
          <p:cNvSpPr/>
          <p:nvPr/>
        </p:nvSpPr>
        <p:spPr bwMode="auto">
          <a:xfrm>
            <a:off x="809616" y="4896892"/>
            <a:ext cx="328612" cy="328612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4E2CA7-472E-6140-8BAB-5009EC494308}"/>
              </a:ext>
            </a:extLst>
          </p:cNvPr>
          <p:cNvSpPr txBox="1"/>
          <p:nvPr/>
        </p:nvSpPr>
        <p:spPr>
          <a:xfrm>
            <a:off x="1138223" y="4922697"/>
            <a:ext cx="1647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chemeClr val="tx2"/>
                </a:solidFill>
              </a:rPr>
              <a:t>Beryllium</a:t>
            </a:r>
            <a:r>
              <a:rPr lang="en-SE" sz="1200" b="0" dirty="0">
                <a:solidFill>
                  <a:schemeClr val="tx2"/>
                </a:solidFill>
              </a:rPr>
              <a:t> filter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13919A9-33FD-CB4E-8AF5-570F1D1FE0AF}"/>
              </a:ext>
            </a:extLst>
          </p:cNvPr>
          <p:cNvSpPr/>
          <p:nvPr/>
        </p:nvSpPr>
        <p:spPr bwMode="auto">
          <a:xfrm>
            <a:off x="804850" y="5449346"/>
            <a:ext cx="328612" cy="328612"/>
          </a:xfrm>
          <a:prstGeom prst="rect">
            <a:avLst/>
          </a:prstGeom>
          <a:solidFill>
            <a:srgbClr val="FEFE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46694F-A778-9A44-B69E-71C0A777E316}"/>
              </a:ext>
            </a:extLst>
          </p:cNvPr>
          <p:cNvSpPr txBox="1"/>
          <p:nvPr/>
        </p:nvSpPr>
        <p:spPr>
          <a:xfrm>
            <a:off x="1138222" y="5475152"/>
            <a:ext cx="1647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</a:rPr>
              <a:t>Water </a:t>
            </a:r>
            <a:r>
              <a:rPr lang="en-US" sz="1200" b="0" dirty="0" err="1">
                <a:solidFill>
                  <a:schemeClr val="tx2"/>
                </a:solidFill>
              </a:rPr>
              <a:t>premoderator</a:t>
            </a:r>
            <a:endParaRPr lang="en-SE" sz="1200" b="0" dirty="0">
              <a:solidFill>
                <a:schemeClr val="tx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6C2D42-7BF4-B341-B063-9BD67F8A6387}"/>
              </a:ext>
            </a:extLst>
          </p:cNvPr>
          <p:cNvSpPr/>
          <p:nvPr/>
        </p:nvSpPr>
        <p:spPr bwMode="auto">
          <a:xfrm>
            <a:off x="785797" y="5987514"/>
            <a:ext cx="328612" cy="328612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319874-29D4-FC46-963B-33704592A31A}"/>
              </a:ext>
            </a:extLst>
          </p:cNvPr>
          <p:cNvSpPr txBox="1"/>
          <p:nvPr/>
        </p:nvSpPr>
        <p:spPr>
          <a:xfrm>
            <a:off x="1157273" y="6011311"/>
            <a:ext cx="1647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</a:rPr>
              <a:t>Beryllium reflector</a:t>
            </a:r>
            <a:endParaRPr lang="en-SE" sz="1200" b="0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0F67AF-4B7E-AB4D-B6B3-C66A2D2CDC4A}"/>
              </a:ext>
            </a:extLst>
          </p:cNvPr>
          <p:cNvSpPr txBox="1"/>
          <p:nvPr/>
        </p:nvSpPr>
        <p:spPr>
          <a:xfrm>
            <a:off x="8680476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CADA1CA-6D14-7144-A4F0-76A3A193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69" y="283771"/>
            <a:ext cx="8069297" cy="1139825"/>
          </a:xfrm>
        </p:spPr>
        <p:txBody>
          <a:bodyPr/>
          <a:lstStyle/>
          <a:p>
            <a:pPr algn="ctr"/>
            <a:r>
              <a:rPr lang="en-US" sz="2800" dirty="0"/>
              <a:t>Optimization of the LD2 moderator to improve the intensity of cold neutrons for NNBAR and WP7</a:t>
            </a:r>
            <a:endParaRPr lang="en-US" sz="2800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4FF0B2-700A-DD43-9239-4D2DEFEE9A65}"/>
              </a:ext>
            </a:extLst>
          </p:cNvPr>
          <p:cNvSpPr txBox="1"/>
          <p:nvPr/>
        </p:nvSpPr>
        <p:spPr>
          <a:xfrm>
            <a:off x="4102007" y="6448632"/>
            <a:ext cx="40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dirty="0">
                <a:solidFill>
                  <a:schemeClr val="tx2"/>
                </a:solidFill>
              </a:rPr>
              <a:t>Baseline model of the moderator from February 2022</a:t>
            </a:r>
          </a:p>
        </p:txBody>
      </p:sp>
    </p:spTree>
    <p:extLst>
      <p:ext uri="{BB962C8B-B14F-4D97-AF65-F5344CB8AC3E}">
        <p14:creationId xmlns:p14="http://schemas.microsoft.com/office/powerpoint/2010/main" val="189576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79" y="283771"/>
            <a:ext cx="8117305" cy="1139825"/>
          </a:xfrm>
        </p:spPr>
        <p:txBody>
          <a:bodyPr/>
          <a:lstStyle/>
          <a:p>
            <a:pPr algn="ctr"/>
            <a:r>
              <a:rPr lang="en-US" sz="2800" dirty="0"/>
              <a:t>Introducing reentrant holes on the NNBAR and WP7 sides to increase the intensity </a:t>
            </a:r>
            <a:endParaRPr lang="en-US" sz="2800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D556D-B094-A143-A330-9C8DDCFF65D4}"/>
              </a:ext>
            </a:extLst>
          </p:cNvPr>
          <p:cNvSpPr txBox="1"/>
          <p:nvPr/>
        </p:nvSpPr>
        <p:spPr>
          <a:xfrm>
            <a:off x="882315" y="1876926"/>
            <a:ext cx="750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2400" b="0" dirty="0">
                <a:solidFill>
                  <a:schemeClr val="tx2"/>
                </a:solidFill>
              </a:rPr>
              <a:t>Optimizing for different shapes of the reentrant hole </a:t>
            </a:r>
          </a:p>
          <a:p>
            <a:r>
              <a:rPr lang="en-SE" sz="2400" b="0" dirty="0">
                <a:solidFill>
                  <a:schemeClr val="tx2"/>
                </a:solidFill>
              </a:rPr>
              <a:t>  using Dakota together with MCNP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104981-04F4-4548-8BB5-555BD8A23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85" y="2700126"/>
            <a:ext cx="3358445" cy="28866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087141-230B-C841-B67E-B240400F2CDC}"/>
              </a:ext>
            </a:extLst>
          </p:cNvPr>
          <p:cNvCxnSpPr>
            <a:cxnSpLocks/>
          </p:cNvCxnSpPr>
          <p:nvPr/>
        </p:nvCxnSpPr>
        <p:spPr bwMode="auto">
          <a:xfrm flipV="1">
            <a:off x="2566737" y="4828672"/>
            <a:ext cx="160421" cy="113649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BAD38C-E58E-B044-B27E-FBE53A677844}"/>
              </a:ext>
            </a:extLst>
          </p:cNvPr>
          <p:cNvSpPr txBox="1"/>
          <p:nvPr/>
        </p:nvSpPr>
        <p:spPr>
          <a:xfrm>
            <a:off x="2204808" y="5915131"/>
            <a:ext cx="117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Cone</a:t>
            </a: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BA7C46-AA19-B84A-BA51-E8F2524ED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575" y="2711590"/>
            <a:ext cx="3358445" cy="288669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B58C12-D910-6444-89AE-36A91F501F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906" y="4852736"/>
            <a:ext cx="160421" cy="113649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B6CC2FA-0EDD-8048-A600-20E41AEEAEF6}"/>
              </a:ext>
            </a:extLst>
          </p:cNvPr>
          <p:cNvSpPr txBox="1"/>
          <p:nvPr/>
        </p:nvSpPr>
        <p:spPr>
          <a:xfrm>
            <a:off x="6078977" y="5939195"/>
            <a:ext cx="117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Wedge</a:t>
            </a:r>
          </a:p>
        </p:txBody>
      </p:sp>
    </p:spTree>
    <p:extLst>
      <p:ext uri="{BB962C8B-B14F-4D97-AF65-F5344CB8AC3E}">
        <p14:creationId xmlns:p14="http://schemas.microsoft.com/office/powerpoint/2010/main" val="32831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79" y="283771"/>
            <a:ext cx="8117305" cy="1139825"/>
          </a:xfrm>
        </p:spPr>
        <p:txBody>
          <a:bodyPr/>
          <a:lstStyle/>
          <a:p>
            <a:pPr algn="ctr"/>
            <a:r>
              <a:rPr lang="en-US" sz="2800" dirty="0"/>
              <a:t>Introducing reentrant holes on the NNBAR and WP7 sides to increase the intensity </a:t>
            </a:r>
            <a:endParaRPr lang="en-US" sz="2800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D556D-B094-A143-A330-9C8DDCFF65D4}"/>
              </a:ext>
            </a:extLst>
          </p:cNvPr>
          <p:cNvSpPr txBox="1"/>
          <p:nvPr/>
        </p:nvSpPr>
        <p:spPr>
          <a:xfrm>
            <a:off x="882315" y="1876926"/>
            <a:ext cx="750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2400" b="0" dirty="0">
                <a:solidFill>
                  <a:schemeClr val="tx2"/>
                </a:solidFill>
              </a:rPr>
              <a:t>Optimizing for different shapes of the reentrant holes </a:t>
            </a:r>
          </a:p>
          <a:p>
            <a:r>
              <a:rPr lang="en-SE" sz="2400" b="0" dirty="0">
                <a:solidFill>
                  <a:schemeClr val="tx2"/>
                </a:solidFill>
              </a:rPr>
              <a:t>  using Dakota together with MCNP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AD38C-E58E-B044-B27E-FBE53A677844}"/>
              </a:ext>
            </a:extLst>
          </p:cNvPr>
          <p:cNvSpPr txBox="1"/>
          <p:nvPr/>
        </p:nvSpPr>
        <p:spPr>
          <a:xfrm>
            <a:off x="1571654" y="5423828"/>
            <a:ext cx="140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Truncated cone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6CC2FA-0EDD-8048-A600-20E41AEEAEF6}"/>
              </a:ext>
            </a:extLst>
          </p:cNvPr>
          <p:cNvSpPr txBox="1"/>
          <p:nvPr/>
        </p:nvSpPr>
        <p:spPr>
          <a:xfrm>
            <a:off x="6668585" y="5484012"/>
            <a:ext cx="117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Divergent reentrant hole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F7594A-B1C5-EE44-B138-1A28010D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279" y="2834876"/>
            <a:ext cx="2980741" cy="256204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B58C12-D910-6444-89AE-36A91F501F7D}"/>
              </a:ext>
            </a:extLst>
          </p:cNvPr>
          <p:cNvCxnSpPr>
            <a:cxnSpLocks/>
          </p:cNvCxnSpPr>
          <p:nvPr/>
        </p:nvCxnSpPr>
        <p:spPr bwMode="auto">
          <a:xfrm flipV="1">
            <a:off x="7254122" y="4675028"/>
            <a:ext cx="131212" cy="84884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C0BEA-46C5-104D-BB11-2B5507D2B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332" y="2834876"/>
            <a:ext cx="2980741" cy="256204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087141-230B-C841-B67E-B240400F2CDC}"/>
              </a:ext>
            </a:extLst>
          </p:cNvPr>
          <p:cNvCxnSpPr>
            <a:cxnSpLocks/>
          </p:cNvCxnSpPr>
          <p:nvPr/>
        </p:nvCxnSpPr>
        <p:spPr bwMode="auto">
          <a:xfrm flipV="1">
            <a:off x="2442326" y="4856829"/>
            <a:ext cx="284832" cy="62718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0808616-E39B-144D-A97D-82C48CF63FDB}"/>
              </a:ext>
            </a:extLst>
          </p:cNvPr>
          <p:cNvSpPr txBox="1"/>
          <p:nvPr/>
        </p:nvSpPr>
        <p:spPr>
          <a:xfrm>
            <a:off x="1161466" y="5663569"/>
            <a:ext cx="3627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400" b="0" dirty="0">
                <a:solidFill>
                  <a:schemeClr val="tx2"/>
                </a:solidFill>
              </a:rPr>
              <a:t>Gives 11 % improvement w.r.t the baseline at the NNBAR detector 300 m from the center (McStas simualtion)</a:t>
            </a:r>
          </a:p>
        </p:txBody>
      </p:sp>
    </p:spTree>
    <p:extLst>
      <p:ext uri="{BB962C8B-B14F-4D97-AF65-F5344CB8AC3E}">
        <p14:creationId xmlns:p14="http://schemas.microsoft.com/office/powerpoint/2010/main" val="98253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63" y="283771"/>
            <a:ext cx="8069297" cy="1139825"/>
          </a:xfrm>
        </p:spPr>
        <p:txBody>
          <a:bodyPr/>
          <a:lstStyle/>
          <a:p>
            <a:r>
              <a:rPr lang="en-US" noProof="0" dirty="0"/>
              <a:t>Outlook for the optimization – trying out more shapes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13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7B86D692-1661-E141-9A3E-6D066C79B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0" y="1824552"/>
            <a:ext cx="3993566" cy="26080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B8F50F-77A4-D54D-B52B-9C88B74132B1}"/>
              </a:ext>
            </a:extLst>
          </p:cNvPr>
          <p:cNvSpPr txBox="1"/>
          <p:nvPr/>
        </p:nvSpPr>
        <p:spPr>
          <a:xfrm>
            <a:off x="1276377" y="4170947"/>
            <a:ext cx="1155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Side 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1FE87-FA5D-A14E-8328-8D0260D2393F}"/>
              </a:ext>
            </a:extLst>
          </p:cNvPr>
          <p:cNvSpPr txBox="1"/>
          <p:nvPr/>
        </p:nvSpPr>
        <p:spPr>
          <a:xfrm>
            <a:off x="3345208" y="4170947"/>
            <a:ext cx="1155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Top 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6618E-2CD6-A746-9B39-09ED04036BB2}"/>
              </a:ext>
            </a:extLst>
          </p:cNvPr>
          <p:cNvSpPr txBox="1"/>
          <p:nvPr/>
        </p:nvSpPr>
        <p:spPr>
          <a:xfrm>
            <a:off x="744840" y="4487302"/>
            <a:ext cx="39935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900" b="0" dirty="0"/>
              <a:t>Adapted from </a:t>
            </a:r>
            <a:r>
              <a:rPr lang="en-GB" sz="900" b="0" dirty="0"/>
              <a:t>Bergmann, R. M., et al. "Simulation methods and results of the SINQ cold neutron source upgrade study." </a:t>
            </a:r>
            <a:r>
              <a:rPr lang="en-GB" sz="900" b="0" i="1" dirty="0"/>
              <a:t>Journal of Physics: Conference Series</a:t>
            </a:r>
            <a:r>
              <a:rPr lang="en-GB" sz="900" b="0" dirty="0"/>
              <a:t>. Vol. 1021. No. 1. IOP Publishing, 2018.</a:t>
            </a:r>
          </a:p>
          <a:p>
            <a:r>
              <a:rPr lang="en-SE" sz="1200" b="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CC751C5D-EB7A-204C-BCA9-6C0388AC3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908" y="3420269"/>
            <a:ext cx="2590800" cy="2349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BFF884-3D35-014A-A4FE-7484C3E4683B}"/>
              </a:ext>
            </a:extLst>
          </p:cNvPr>
          <p:cNvSpPr txBox="1"/>
          <p:nvPr/>
        </p:nvSpPr>
        <p:spPr>
          <a:xfrm>
            <a:off x="5727965" y="5814786"/>
            <a:ext cx="2619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900" b="0" dirty="0"/>
              <a:t>Adapted from Lu. W, ”</a:t>
            </a:r>
            <a:r>
              <a:rPr lang="en-GB" sz="900" b="0" dirty="0"/>
              <a:t>ANSTO’s Cold Neutron Source</a:t>
            </a:r>
            <a:br>
              <a:rPr lang="en-GB" sz="900" b="0" dirty="0"/>
            </a:br>
            <a:r>
              <a:rPr lang="en-GB" sz="900" b="0" dirty="0"/>
              <a:t>Status Future Development Program.” ANSTO</a:t>
            </a:r>
            <a:endParaRPr lang="en-SE" sz="1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1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63" y="283771"/>
            <a:ext cx="8069297" cy="1139825"/>
          </a:xfrm>
        </p:spPr>
        <p:txBody>
          <a:bodyPr/>
          <a:lstStyle/>
          <a:p>
            <a:r>
              <a:rPr lang="en-GB" b="1" dirty="0"/>
              <a:t>My favourite courses at Lund University</a:t>
            </a:r>
            <a:br>
              <a:rPr lang="en-GB" b="1" dirty="0"/>
            </a:br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7F4285-7C12-5E48-9F9A-6734D07EC70E}"/>
              </a:ext>
            </a:extLst>
          </p:cNvPr>
          <p:cNvSpPr txBox="1"/>
          <p:nvPr/>
        </p:nvSpPr>
        <p:spPr>
          <a:xfrm>
            <a:off x="786063" y="1764632"/>
            <a:ext cx="67216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2"/>
                </a:solidFill>
              </a:rPr>
              <a:t>Physics: Experimental tools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2"/>
                </a:solidFill>
              </a:rPr>
              <a:t>Astronomy: Observational Techniques and Instrumentation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2"/>
                </a:solidFill>
              </a:rPr>
              <a:t>Physics: Modern Subatomic Physics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2"/>
                </a:solidFill>
              </a:rPr>
              <a:t>Physics: Modern Experimental Particle Physics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2"/>
                </a:solidFill>
              </a:rPr>
              <a:t>Theoretical Physics: Statistical Mechanics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2"/>
                </a:solidFill>
              </a:rPr>
              <a:t>Theoretical Physics: Theoretical Particle Physics – </a:t>
            </a:r>
            <a:r>
              <a:rPr lang="en-GB" sz="2400" dirty="0">
                <a:solidFill>
                  <a:schemeClr val="tx2"/>
                </a:solidFill>
              </a:rPr>
              <a:t>very intense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E" sz="1200" b="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63" y="283771"/>
            <a:ext cx="8069297" cy="1139825"/>
          </a:xfrm>
        </p:spPr>
        <p:txBody>
          <a:bodyPr/>
          <a:lstStyle/>
          <a:p>
            <a:r>
              <a:rPr lang="en-US" noProof="0" dirty="0"/>
              <a:t>Summary of the 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15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48CB6A-A357-414F-A065-EE34AE716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3" y="1614145"/>
            <a:ext cx="6415263" cy="48114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D83ACC-6C06-CC45-9096-927418430CFA}"/>
              </a:ext>
            </a:extLst>
          </p:cNvPr>
          <p:cNvSpPr txBox="1"/>
          <p:nvPr/>
        </p:nvSpPr>
        <p:spPr>
          <a:xfrm>
            <a:off x="552676" y="6461953"/>
            <a:ext cx="713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Adapted from Jeffrey, C. (2016). A long way from everything: The search for a Grand Unified Theory. Retrieved 21 November 2021, from https://newatlas.com/einstein-quantum-field-theory-relativity-gravity/42389/</a:t>
            </a:r>
            <a:endParaRPr lang="en-SE" sz="800" b="0" dirty="0" err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0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noProof="0" dirty="0">
                <a:ea typeface="ＭＳ Ｐゴシック"/>
                <a:cs typeface="Arial"/>
              </a:rPr>
              <a:t>Outline of the presentation</a:t>
            </a:r>
            <a:endParaRPr lang="en-US" noProof="0" dirty="0">
              <a:cs typeface="Arial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725966" y="5092700"/>
            <a:ext cx="960834" cy="162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720725" y="1597436"/>
            <a:ext cx="668788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My background</a:t>
            </a:r>
          </a:p>
          <a:p>
            <a:pPr marL="342900" indent="-342900">
              <a:buAutoNum type="arabicPeriod"/>
            </a:pPr>
            <a:r>
              <a:rPr lang="en-GB" dirty="0">
                <a:ea typeface="ＭＳ Ｐゴシック"/>
                <a:cs typeface="Arial"/>
              </a:rPr>
              <a:t>Extracurricular activities</a:t>
            </a:r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err="1">
                <a:latin typeface="Calibri" panose="020F0502020204030204" pitchFamily="34" charset="0"/>
              </a:rPr>
              <a:t>HighNESS</a:t>
            </a:r>
            <a:r>
              <a:rPr lang="en-US" dirty="0">
                <a:latin typeface="Calibri" panose="020F0502020204030204" pitchFamily="34" charset="0"/>
              </a:rPr>
              <a:t> project at the ESS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PhD Project: Designing a cold neutron source for ESS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My </a:t>
            </a:r>
            <a:r>
              <a:rPr lang="en-US" dirty="0" err="1">
                <a:latin typeface="Calibri" panose="020F0502020204030204" pitchFamily="34" charset="0"/>
              </a:rPr>
              <a:t>favourite</a:t>
            </a:r>
            <a:r>
              <a:rPr lang="en-US" dirty="0">
                <a:latin typeface="Calibri" panose="020F0502020204030204" pitchFamily="34" charset="0"/>
              </a:rPr>
              <a:t> courses at Lund University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Outlook</a:t>
            </a:r>
          </a:p>
          <a:p>
            <a:pPr marL="342900" indent="-342900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sv-SE" altLang="x-none" sz="1600" i="1" dirty="0">
              <a:latin typeface="Calibri"/>
              <a:ea typeface="ＭＳ Ｐゴシック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cs-CZ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642" y="5470833"/>
            <a:ext cx="8719840" cy="42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sv-SE" altLang="x-none" sz="2150">
              <a:latin typeface="Calibri" charset="0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D70D7-7F25-4AC8-998D-1CB15A733CC4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21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ea typeface="ＭＳ Ｐゴシック"/>
                <a:cs typeface="Arial"/>
              </a:rPr>
              <a:t>From technical secondary school to PhD at the ESS and Lund University</a:t>
            </a:r>
            <a:endParaRPr lang="en-US" noProof="0" dirty="0">
              <a:cs typeface="Arial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725966" y="5092700"/>
            <a:ext cx="960834" cy="162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642" y="5470833"/>
            <a:ext cx="8719840" cy="42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sv-SE" altLang="x-none" sz="2150">
              <a:latin typeface="Calibri" charset="0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D70D7-7F25-4AC8-998D-1CB15A733CC4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23" name="Content Placeholder 10" descr="A picture containing person, holding, person, hand&#10;&#10;Description automatically generated">
            <a:extLst>
              <a:ext uri="{FF2B5EF4-FFF2-40B4-BE49-F238E27FC236}">
                <a16:creationId xmlns:a16="http://schemas.microsoft.com/office/drawing/2014/main" id="{931F0C9E-8378-314B-9C46-EAD6D311A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1924" y="1520701"/>
            <a:ext cx="2664998" cy="3332059"/>
          </a:xfrm>
        </p:spPr>
      </p:pic>
      <p:pic>
        <p:nvPicPr>
          <p:cNvPr id="24" name="Picture 23" descr="A person standing in front of a large machine&#10;&#10;Description automatically generated with low confidence">
            <a:extLst>
              <a:ext uri="{FF2B5EF4-FFF2-40B4-BE49-F238E27FC236}">
                <a16:creationId xmlns:a16="http://schemas.microsoft.com/office/drawing/2014/main" id="{9370E3DF-CE86-B04F-B28D-F1EE3F905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23" y="1631415"/>
            <a:ext cx="3183013" cy="1788854"/>
          </a:xfrm>
          <a:prstGeom prst="rect">
            <a:avLst/>
          </a:prstGeom>
        </p:spPr>
      </p:pic>
      <p:pic>
        <p:nvPicPr>
          <p:cNvPr id="25" name="Picture 24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B6C72CAF-546B-F944-8577-8F81271A4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88" y="3975806"/>
            <a:ext cx="3234248" cy="23290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E513F4-B6FE-BC46-9749-36692544B10D}"/>
              </a:ext>
            </a:extLst>
          </p:cNvPr>
          <p:cNvSpPr txBox="1"/>
          <p:nvPr/>
        </p:nvSpPr>
        <p:spPr>
          <a:xfrm>
            <a:off x="5578594" y="4852760"/>
            <a:ext cx="2943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BSc Physics, Imperial College London</a:t>
            </a:r>
            <a:r>
              <a:rPr lang="en-US" sz="1600" b="0" spc="-1" dirty="0">
                <a:solidFill>
                  <a:srgbClr val="000000"/>
                </a:solidFill>
                <a:latin typeface="Arial"/>
                <a:ea typeface="ＭＳ Ｐゴシック"/>
              </a:rPr>
              <a:t>: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Graduation ceremony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9EE09A-8EBE-5F47-96C3-23A84C2E31BA}"/>
              </a:ext>
            </a:extLst>
          </p:cNvPr>
          <p:cNvCxnSpPr>
            <a:cxnSpLocks/>
            <a:stCxn id="24" idx="3"/>
            <a:endCxn id="23" idx="1"/>
          </p:cNvCxnSpPr>
          <p:nvPr/>
        </p:nvCxnSpPr>
        <p:spPr bwMode="auto">
          <a:xfrm>
            <a:off x="3940036" y="2525842"/>
            <a:ext cx="1731888" cy="660889"/>
          </a:xfrm>
          <a:prstGeom prst="straightConnector1">
            <a:avLst/>
          </a:prstGeom>
          <a:ln w="38100">
            <a:solidFill>
              <a:srgbClr val="262626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E65AADC-6BFD-234F-801D-996C8FE85FF3}"/>
              </a:ext>
            </a:extLst>
          </p:cNvPr>
          <p:cNvSpPr txBox="1"/>
          <p:nvPr/>
        </p:nvSpPr>
        <p:spPr>
          <a:xfrm>
            <a:off x="661216" y="3384757"/>
            <a:ext cx="327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Smichov secondary technical school: Visiting the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ＭＳ Ｐゴシック"/>
              </a:rPr>
              <a:t>LHCb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detector</a:t>
            </a:r>
            <a:endParaRPr lang="en-US" sz="1600" b="0" strike="noStrike" spc="-1" dirty="0">
              <a:latin typeface="Arial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7C3DB4-7F4C-4F41-B050-EDB58F62D75A}"/>
              </a:ext>
            </a:extLst>
          </p:cNvPr>
          <p:cNvCxnSpPr>
            <a:cxnSpLocks/>
            <a:endCxn id="25" idx="3"/>
          </p:cNvCxnSpPr>
          <p:nvPr/>
        </p:nvCxnSpPr>
        <p:spPr bwMode="auto">
          <a:xfrm flipH="1">
            <a:off x="3940036" y="3864983"/>
            <a:ext cx="1731888" cy="12753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D851E01-4CBA-1541-BD3C-1B2EA080630B}"/>
              </a:ext>
            </a:extLst>
          </p:cNvPr>
          <p:cNvSpPr txBox="1"/>
          <p:nvPr/>
        </p:nvSpPr>
        <p:spPr>
          <a:xfrm>
            <a:off x="661216" y="6269343"/>
            <a:ext cx="327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MSc Physics, Lund University: Labs at MAX IV</a:t>
            </a:r>
            <a:endParaRPr lang="en-US" sz="1600" b="0" strike="noStrike" spc="-1" dirty="0">
              <a:latin typeface="Arial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BA037D-3977-0B4D-86EB-95279AE42C68}"/>
              </a:ext>
            </a:extLst>
          </p:cNvPr>
          <p:cNvCxnSpPr/>
          <p:nvPr/>
        </p:nvCxnSpPr>
        <p:spPr bwMode="auto">
          <a:xfrm>
            <a:off x="550416" y="3922538"/>
            <a:ext cx="35066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E2B8EE-B0FC-4543-9E64-D7C190F6787D}"/>
              </a:ext>
            </a:extLst>
          </p:cNvPr>
          <p:cNvCxnSpPr/>
          <p:nvPr/>
        </p:nvCxnSpPr>
        <p:spPr bwMode="auto">
          <a:xfrm>
            <a:off x="587402" y="6791513"/>
            <a:ext cx="35066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020F72-0585-914A-B02D-3C6B6B7C2CC5}"/>
              </a:ext>
            </a:extLst>
          </p:cNvPr>
          <p:cNvCxnSpPr/>
          <p:nvPr/>
        </p:nvCxnSpPr>
        <p:spPr bwMode="auto">
          <a:xfrm>
            <a:off x="5292580" y="5406585"/>
            <a:ext cx="35066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0872B0-4842-7D4F-8607-24AFE0BB6CB0}"/>
              </a:ext>
            </a:extLst>
          </p:cNvPr>
          <p:cNvCxnSpPr>
            <a:cxnSpLocks/>
          </p:cNvCxnSpPr>
          <p:nvPr/>
        </p:nvCxnSpPr>
        <p:spPr bwMode="auto">
          <a:xfrm>
            <a:off x="3940036" y="5548274"/>
            <a:ext cx="1638558" cy="6935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20DF51-6B8B-8E4C-B09D-F9596559B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594" y="5704341"/>
            <a:ext cx="1943100" cy="1041400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E9878C02-5360-AE4B-A5C4-7FE70473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109" y="5709447"/>
            <a:ext cx="874968" cy="10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ea typeface="ＭＳ Ｐゴシック"/>
                <a:cs typeface="Arial"/>
              </a:rPr>
              <a:t>From technical secondary school to PhD at the ESS and Lund University</a:t>
            </a:r>
            <a:endParaRPr lang="en-US" noProof="0" dirty="0"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FFB25-F2DB-DF4F-A3F6-CFAF74DA7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BSc project: </a:t>
            </a:r>
            <a:r>
              <a:rPr lang="en-US" sz="2000" b="1" spc="-1" dirty="0">
                <a:solidFill>
                  <a:srgbClr val="000000"/>
                </a:solidFill>
                <a:latin typeface="Arial"/>
                <a:ea typeface="ＭＳ Ｐゴシック"/>
              </a:rPr>
              <a:t>Laser Filament Propagation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MSc project: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ＭＳ Ｐゴシック"/>
              </a:rPr>
              <a:t>Background Studies of HIBEAM          Experiment at the ESS</a:t>
            </a:r>
            <a:endParaRPr lang="en-SE" dirty="0"/>
          </a:p>
        </p:txBody>
      </p:sp>
      <p:pic>
        <p:nvPicPr>
          <p:cNvPr id="22" name="Picture 2" descr="Imperial College London - Wikipedia">
            <a:extLst>
              <a:ext uri="{FF2B5EF4-FFF2-40B4-BE49-F238E27FC236}">
                <a16:creationId xmlns:a16="http://schemas.microsoft.com/office/drawing/2014/main" id="{86FE4AD3-1B07-5845-BEC3-AA7A103A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56" y="1962970"/>
            <a:ext cx="832728" cy="10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6E6E5C7B-4944-C54C-B71D-ABBBE1D7E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320" y="3763973"/>
            <a:ext cx="874968" cy="10526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605887-3BE7-1244-909A-76DE19FD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17" y="4393174"/>
            <a:ext cx="6243689" cy="85670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DADD1E-6F65-9C48-BE97-E18852F4D665}"/>
              </a:ext>
            </a:extLst>
          </p:cNvPr>
          <p:cNvCxnSpPr/>
          <p:nvPr/>
        </p:nvCxnSpPr>
        <p:spPr bwMode="auto">
          <a:xfrm flipH="1" flipV="1">
            <a:off x="3009900" y="4816669"/>
            <a:ext cx="190500" cy="433206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F4E5C4-12B3-964E-A6E0-C106E3A636CE}"/>
              </a:ext>
            </a:extLst>
          </p:cNvPr>
          <p:cNvCxnSpPr>
            <a:cxnSpLocks/>
            <a:endCxn id="36" idx="3"/>
          </p:cNvCxnSpPr>
          <p:nvPr/>
        </p:nvCxnSpPr>
        <p:spPr bwMode="auto">
          <a:xfrm flipH="1" flipV="1">
            <a:off x="7103706" y="4821525"/>
            <a:ext cx="249522" cy="443413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7C726A-C576-D84E-B191-1E2FF8EE992B}"/>
              </a:ext>
            </a:extLst>
          </p:cNvPr>
          <p:cNvSpPr txBox="1"/>
          <p:nvPr/>
        </p:nvSpPr>
        <p:spPr>
          <a:xfrm>
            <a:off x="2283619" y="5273012"/>
            <a:ext cx="183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Measuring background of fast neutrons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583EB-FD3C-304B-B2B5-47049A4DEA23}"/>
              </a:ext>
            </a:extLst>
          </p:cNvPr>
          <p:cNvSpPr txBox="1"/>
          <p:nvPr/>
        </p:nvSpPr>
        <p:spPr>
          <a:xfrm>
            <a:off x="6510025" y="5273012"/>
            <a:ext cx="183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b="0" dirty="0">
                <a:solidFill>
                  <a:schemeClr val="tx2"/>
                </a:solidFill>
              </a:rPr>
              <a:t>Measuring background of fast neutrons</a:t>
            </a:r>
          </a:p>
        </p:txBody>
      </p:sp>
      <p:pic>
        <p:nvPicPr>
          <p:cNvPr id="18" name="Picture 1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F43B55F-8CB6-0B48-B4BE-0F8C8CF4F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51" y="2305828"/>
            <a:ext cx="5562600" cy="11855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B363791-DEE1-224C-8755-25584E2E3943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261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b="1" dirty="0">
                <a:ea typeface="ＭＳ Ｐゴシック"/>
                <a:cs typeface="Arial"/>
              </a:rPr>
              <a:t>Extracurricular activities – dancing and hiking</a:t>
            </a:r>
          </a:p>
        </p:txBody>
      </p:sp>
      <p:pic>
        <p:nvPicPr>
          <p:cNvPr id="4" name="Picture 3" descr="A person sitting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D0EB5EAF-07F4-45AE-836B-BE21A2A29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4050496"/>
            <a:ext cx="3210783" cy="2242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A6AFF014-85C5-4FC9-A311-660839DEB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973" y="1668546"/>
            <a:ext cx="3168372" cy="2006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erson and person dancing in a room full of people&#10;&#10;Description automatically generated">
            <a:extLst>
              <a:ext uri="{FF2B5EF4-FFF2-40B4-BE49-F238E27FC236}">
                <a16:creationId xmlns:a16="http://schemas.microsoft.com/office/drawing/2014/main" id="{AFB6E441-B1D7-46B8-BB3A-6DD27CFFC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53" y="1668546"/>
            <a:ext cx="3009478" cy="2006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AA9C93-9EB1-4F47-AB0B-A085CFF227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2753" y="4050496"/>
            <a:ext cx="3009478" cy="2242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439FB6-11C3-48DB-82D5-B2AA6EBEA69A}"/>
              </a:ext>
            </a:extLst>
          </p:cNvPr>
          <p:cNvSpPr txBox="1"/>
          <p:nvPr/>
        </p:nvSpPr>
        <p:spPr>
          <a:xfrm>
            <a:off x="8695767" y="6559501"/>
            <a:ext cx="359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</a:rPr>
              <a:t>4</a:t>
            </a:r>
            <a:endParaRPr lang="en-SE" sz="1200" b="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5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Space for an upgrade at the ESS </a:t>
            </a:r>
          </a:p>
        </p:txBody>
      </p:sp>
      <p:pic>
        <p:nvPicPr>
          <p:cNvPr id="1026" name="Picture 2" descr="Possible upgrade plan of ESS: the part marked in green covers experimental areas of the facility which are left free by the initial suite of 15 instruments.">
            <a:extLst>
              <a:ext uri="{FF2B5EF4-FFF2-40B4-BE49-F238E27FC236}">
                <a16:creationId xmlns:a16="http://schemas.microsoft.com/office/drawing/2014/main" id="{5D80D502-5293-E54F-86F8-85A080A34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"/>
          <a:stretch/>
        </p:blipFill>
        <p:spPr bwMode="auto">
          <a:xfrm>
            <a:off x="1542135" y="2636602"/>
            <a:ext cx="6706238" cy="37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">
            <a:extLst>
              <a:ext uri="{FF2B5EF4-FFF2-40B4-BE49-F238E27FC236}">
                <a16:creationId xmlns:a16="http://schemas.microsoft.com/office/drawing/2014/main" id="{5DB05C66-C6E3-8749-9810-5F1A130516E9}"/>
              </a:ext>
            </a:extLst>
          </p:cNvPr>
          <p:cNvSpPr txBox="1"/>
          <p:nvPr/>
        </p:nvSpPr>
        <p:spPr>
          <a:xfrm>
            <a:off x="3608276" y="6469015"/>
            <a:ext cx="4672124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0" dirty="0">
                <a:cs typeface="Arial"/>
              </a:rPr>
              <a:t>Source: </a:t>
            </a:r>
            <a:r>
              <a:rPr lang="en-GB" sz="800" b="0" dirty="0"/>
              <a:t>Santoro, Valentina, et al. "Development of high intensity neutron source at the European Spallation Source." </a:t>
            </a:r>
            <a:r>
              <a:rPr lang="en-GB" sz="800" b="0" i="1" dirty="0"/>
              <a:t>Journal of Neutron Research</a:t>
            </a:r>
            <a:r>
              <a:rPr lang="en-GB" sz="800" b="0" dirty="0"/>
              <a:t> 22.2-3 (2020): 209-219.</a:t>
            </a:r>
          </a:p>
          <a:p>
            <a:endParaRPr lang="en-US" sz="1100" b="0" dirty="0">
              <a:cs typeface="Arial"/>
            </a:endParaRPr>
          </a:p>
        </p:txBody>
      </p:sp>
      <p:sp>
        <p:nvSpPr>
          <p:cNvPr id="34" name="TextovéPole 3">
            <a:extLst>
              <a:ext uri="{FF2B5EF4-FFF2-40B4-BE49-F238E27FC236}">
                <a16:creationId xmlns:a16="http://schemas.microsoft.com/office/drawing/2014/main" id="{A0CAD45D-E11D-DD48-BD05-AD7001C81C95}"/>
              </a:ext>
            </a:extLst>
          </p:cNvPr>
          <p:cNvSpPr txBox="1"/>
          <p:nvPr/>
        </p:nvSpPr>
        <p:spPr>
          <a:xfrm>
            <a:off x="643913" y="1491390"/>
            <a:ext cx="760445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  <a:cs typeface="Arial"/>
              </a:rPr>
              <a:t>The area depicted in green can accommodate new instruments which can take advantage of a new neutron source. </a:t>
            </a:r>
            <a:endParaRPr lang="cs-CZ" sz="2000" b="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74AD7F-1559-0C4B-AB76-621758AF7897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8326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HighNess</a:t>
            </a:r>
            <a:r>
              <a:rPr lang="en-US" dirty="0"/>
              <a:t> proposes a new cold neutron moderator for the ESS</a:t>
            </a:r>
            <a:br>
              <a:rPr lang="en-US" dirty="0">
                <a:solidFill>
                  <a:schemeClr val="tx2"/>
                </a:solidFill>
                <a:cs typeface="Arial"/>
              </a:rPr>
            </a:br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5C36312B-9490-174A-ABC1-360CD6CAA09A}"/>
              </a:ext>
            </a:extLst>
          </p:cNvPr>
          <p:cNvSpPr txBox="1"/>
          <p:nvPr/>
        </p:nvSpPr>
        <p:spPr>
          <a:xfrm>
            <a:off x="643913" y="1491390"/>
            <a:ext cx="736186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  <a:cs typeface="Arial"/>
              </a:rPr>
              <a:t>The proposed cold neutron moderator below the target maximizes intensity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  <a:cs typeface="Arial"/>
              </a:rPr>
              <a:t>On the contrary, the currently constructed Butterfly moderator above the target maximizes brightness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Some neutron scattering instruments will benefit from a larger emission window and/or a colder spectrum than the upper moderator.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cs typeface="Arial"/>
            </a:endParaRPr>
          </a:p>
          <a:p>
            <a:endParaRPr lang="cs-CZ" sz="2000" b="0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010EB-49B8-4A41-BAE9-B7257F294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6"/>
          <a:stretch/>
        </p:blipFill>
        <p:spPr>
          <a:xfrm>
            <a:off x="1187450" y="3732732"/>
            <a:ext cx="6612322" cy="2667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55944-352D-BE41-9B55-537D32EEE8F3}"/>
              </a:ext>
            </a:extLst>
          </p:cNvPr>
          <p:cNvSpPr txBox="1"/>
          <p:nvPr/>
        </p:nvSpPr>
        <p:spPr>
          <a:xfrm>
            <a:off x="1738817" y="6067148"/>
            <a:ext cx="2786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b="0" dirty="0">
                <a:solidFill>
                  <a:schemeClr val="tx2"/>
                </a:solidFill>
              </a:rPr>
              <a:t>(a.) Brightness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602D3-63B2-A44C-8252-2C47976825AD}"/>
              </a:ext>
            </a:extLst>
          </p:cNvPr>
          <p:cNvSpPr txBox="1"/>
          <p:nvPr/>
        </p:nvSpPr>
        <p:spPr>
          <a:xfrm>
            <a:off x="5050626" y="6054612"/>
            <a:ext cx="2786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b="0" dirty="0">
                <a:solidFill>
                  <a:schemeClr val="tx2"/>
                </a:solidFill>
              </a:rPr>
              <a:t>(b.) Intensity comparison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53894-8C6C-B742-B275-A8693099D511}"/>
              </a:ext>
            </a:extLst>
          </p:cNvPr>
          <p:cNvSpPr txBox="1"/>
          <p:nvPr/>
        </p:nvSpPr>
        <p:spPr>
          <a:xfrm>
            <a:off x="3580541" y="6349011"/>
            <a:ext cx="515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 err="1">
                <a:cs typeface="Arial"/>
              </a:rPr>
              <a:t>Zanini</a:t>
            </a:r>
            <a:r>
              <a:rPr lang="en-GB" sz="800" b="0" dirty="0">
                <a:cs typeface="Arial"/>
              </a:rPr>
              <a:t>, Luca. </a:t>
            </a:r>
            <a:r>
              <a:rPr lang="en-GB" sz="800" b="0" i="1" dirty="0">
                <a:cs typeface="Arial"/>
              </a:rPr>
              <a:t>Very Cold and Ultra Cold</a:t>
            </a:r>
            <a:br>
              <a:rPr lang="en-GB" sz="800" b="0" i="1" dirty="0">
                <a:cs typeface="Arial"/>
              </a:rPr>
            </a:br>
            <a:r>
              <a:rPr lang="en-GB" sz="800" b="0" i="1" dirty="0">
                <a:cs typeface="Arial"/>
              </a:rPr>
              <a:t>sources for ESS</a:t>
            </a:r>
            <a:r>
              <a:rPr lang="en-GB" sz="800" b="0" dirty="0">
                <a:cs typeface="Arial"/>
              </a:rPr>
              <a:t>. 2022, https://</a:t>
            </a:r>
            <a:r>
              <a:rPr lang="en-GB" sz="800" b="0" dirty="0" err="1">
                <a:cs typeface="Arial"/>
              </a:rPr>
              <a:t>indico.esss.lu.se</a:t>
            </a:r>
            <a:r>
              <a:rPr lang="en-GB" sz="800" b="0" dirty="0">
                <a:cs typeface="Arial"/>
              </a:rPr>
              <a:t>/event/2810/contributions/15312/attachments/12771/23074/</a:t>
            </a:r>
            <a:r>
              <a:rPr lang="en-GB" sz="800" b="0" dirty="0" err="1">
                <a:cs typeface="Arial"/>
              </a:rPr>
              <a:t>HighNESSZanini.pdf</a:t>
            </a:r>
            <a:r>
              <a:rPr lang="en-GB" sz="800" b="0" dirty="0">
                <a:cs typeface="Arial"/>
              </a:rPr>
              <a:t>.</a:t>
            </a:r>
            <a:endParaRPr lang="en-SE" sz="800" b="0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67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goal of WP4 of the </a:t>
            </a:r>
            <a:r>
              <a:rPr lang="en-US" noProof="0" dirty="0" err="1"/>
              <a:t>HighNESS</a:t>
            </a:r>
            <a:r>
              <a:rPr lang="en-US" noProof="0" dirty="0"/>
              <a:t> project is to design 3 neutron 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F611BA-82EF-3B4D-AB73-A7D39E842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082" y="1779706"/>
            <a:ext cx="3030232" cy="923373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E3AC195-8063-3345-AA84-0C08A04A9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760" y="2769078"/>
            <a:ext cx="3022441" cy="967972"/>
          </a:xfrm>
          <a:prstGeom prst="rect">
            <a:avLst/>
          </a:prstGeom>
          <a:solidFill>
            <a:srgbClr val="EB8C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1BB3CE7-1976-F94E-9F3D-D0AED5A63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2" y="3955066"/>
            <a:ext cx="2502829" cy="89047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6C4D1B-9CA2-504A-94CF-D82543EDFD1A}"/>
              </a:ext>
            </a:extLst>
          </p:cNvPr>
          <p:cNvGrpSpPr/>
          <p:nvPr/>
        </p:nvGrpSpPr>
        <p:grpSpPr>
          <a:xfrm>
            <a:off x="573884" y="1708890"/>
            <a:ext cx="2405531" cy="3088345"/>
            <a:chOff x="1223962" y="2484487"/>
            <a:chExt cx="4077649" cy="376759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68BCEEA-9535-1845-9763-F4045E0F2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336" y="2637269"/>
              <a:ext cx="2825275" cy="3614814"/>
            </a:xfrm>
            <a:custGeom>
              <a:avLst/>
              <a:gdLst>
                <a:gd name="T0" fmla="*/ 0 w 1961"/>
                <a:gd name="T1" fmla="*/ 0 h 2281"/>
                <a:gd name="T2" fmla="*/ 948027922 w 1961"/>
                <a:gd name="T3" fmla="*/ 0 h 2281"/>
                <a:gd name="T4" fmla="*/ 948027922 w 1961"/>
                <a:gd name="T5" fmla="*/ 2147483647 h 2281"/>
                <a:gd name="T6" fmla="*/ 2147483647 w 1961"/>
                <a:gd name="T7" fmla="*/ 2147483647 h 2281"/>
                <a:gd name="T8" fmla="*/ 2147483647 w 1961"/>
                <a:gd name="T9" fmla="*/ 2147483647 h 2281"/>
                <a:gd name="T10" fmla="*/ 2147483647 w 1961"/>
                <a:gd name="T11" fmla="*/ 2147483647 h 2281"/>
                <a:gd name="T12" fmla="*/ 2147483647 w 1961"/>
                <a:gd name="T13" fmla="*/ 2147483647 h 2281"/>
                <a:gd name="T14" fmla="*/ 2147483647 w 1961"/>
                <a:gd name="T15" fmla="*/ 2147483647 h 2281"/>
                <a:gd name="T16" fmla="*/ 0 w 1961"/>
                <a:gd name="T17" fmla="*/ 2147483647 h 2281"/>
                <a:gd name="T18" fmla="*/ 0 w 1961"/>
                <a:gd name="T19" fmla="*/ 0 h 2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1"/>
                <a:gd name="T31" fmla="*/ 0 h 2281"/>
                <a:gd name="T32" fmla="*/ 1961 w 1961"/>
                <a:gd name="T33" fmla="*/ 2281 h 22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1" h="2281">
                  <a:moveTo>
                    <a:pt x="0" y="0"/>
                  </a:moveTo>
                  <a:lnTo>
                    <a:pt x="382" y="0"/>
                  </a:lnTo>
                  <a:lnTo>
                    <a:pt x="382" y="1770"/>
                  </a:lnTo>
                  <a:lnTo>
                    <a:pt x="1673" y="1762"/>
                  </a:lnTo>
                  <a:lnTo>
                    <a:pt x="1673" y="1602"/>
                  </a:lnTo>
                  <a:lnTo>
                    <a:pt x="1960" y="1937"/>
                  </a:lnTo>
                  <a:lnTo>
                    <a:pt x="1673" y="2280"/>
                  </a:lnTo>
                  <a:lnTo>
                    <a:pt x="1673" y="2113"/>
                  </a:lnTo>
                  <a:lnTo>
                    <a:pt x="0" y="2113"/>
                  </a:lnTo>
                  <a:lnTo>
                    <a:pt x="0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899010">
                <a:defRPr/>
              </a:pPr>
              <a:endParaRPr lang="en-GB" sz="97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25F9F12-EAE0-1749-8553-02A46E3D0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158" y="2648297"/>
              <a:ext cx="2603218" cy="2185901"/>
            </a:xfrm>
            <a:custGeom>
              <a:avLst/>
              <a:gdLst>
                <a:gd name="T0" fmla="*/ 0 w 1969"/>
                <a:gd name="T1" fmla="*/ 0 h 1497"/>
                <a:gd name="T2" fmla="*/ 0 w 1969"/>
                <a:gd name="T3" fmla="*/ 0 h 1497"/>
                <a:gd name="T4" fmla="*/ 954027866 w 1969"/>
                <a:gd name="T5" fmla="*/ 0 h 1497"/>
                <a:gd name="T6" fmla="*/ 954027866 w 1969"/>
                <a:gd name="T7" fmla="*/ 2147483647 h 1497"/>
                <a:gd name="T8" fmla="*/ 2147483647 w 1969"/>
                <a:gd name="T9" fmla="*/ 2147483647 h 1497"/>
                <a:gd name="T10" fmla="*/ 2147483647 w 1969"/>
                <a:gd name="T11" fmla="*/ 2060844982 h 1497"/>
                <a:gd name="T12" fmla="*/ 2147483647 w 1969"/>
                <a:gd name="T13" fmla="*/ 2147483647 h 1497"/>
                <a:gd name="T14" fmla="*/ 2147483647 w 1969"/>
                <a:gd name="T15" fmla="*/ 2147483647 h 1497"/>
                <a:gd name="T16" fmla="*/ 2147483647 w 1969"/>
                <a:gd name="T17" fmla="*/ 2147483647 h 1497"/>
                <a:gd name="T18" fmla="*/ 0 w 1969"/>
                <a:gd name="T19" fmla="*/ 2147483647 h 1497"/>
                <a:gd name="T20" fmla="*/ 0 w 1969"/>
                <a:gd name="T21" fmla="*/ 0 h 14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69"/>
                <a:gd name="T34" fmla="*/ 0 h 1497"/>
                <a:gd name="T35" fmla="*/ 1969 w 1969"/>
                <a:gd name="T36" fmla="*/ 1497 h 14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69" h="1497">
                  <a:moveTo>
                    <a:pt x="0" y="0"/>
                  </a:moveTo>
                  <a:lnTo>
                    <a:pt x="0" y="0"/>
                  </a:lnTo>
                  <a:lnTo>
                    <a:pt x="384" y="0"/>
                  </a:lnTo>
                  <a:lnTo>
                    <a:pt x="384" y="976"/>
                  </a:lnTo>
                  <a:lnTo>
                    <a:pt x="1680" y="976"/>
                  </a:lnTo>
                  <a:lnTo>
                    <a:pt x="1680" y="808"/>
                  </a:lnTo>
                  <a:lnTo>
                    <a:pt x="1968" y="1152"/>
                  </a:lnTo>
                  <a:lnTo>
                    <a:pt x="1680" y="1496"/>
                  </a:lnTo>
                  <a:lnTo>
                    <a:pt x="1680" y="1320"/>
                  </a:lnTo>
                  <a:lnTo>
                    <a:pt x="0" y="1320"/>
                  </a:lnTo>
                  <a:lnTo>
                    <a:pt x="0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EB8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899010">
                <a:defRPr/>
              </a:pPr>
              <a:endParaRPr lang="en-GB" sz="97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21B5EF-9C3F-CD4A-A9C5-F6DE6ACD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962" y="2648296"/>
              <a:ext cx="3265078" cy="1093107"/>
            </a:xfrm>
            <a:custGeom>
              <a:avLst/>
              <a:gdLst>
                <a:gd name="T0" fmla="*/ 0 w 1969"/>
                <a:gd name="T1" fmla="*/ 0 h 689"/>
                <a:gd name="T2" fmla="*/ 0 w 1969"/>
                <a:gd name="T3" fmla="*/ 0 h 689"/>
                <a:gd name="T4" fmla="*/ 954027866 w 1969"/>
                <a:gd name="T5" fmla="*/ 0 h 689"/>
                <a:gd name="T6" fmla="*/ 954027866 w 1969"/>
                <a:gd name="T7" fmla="*/ 429552871 h 689"/>
                <a:gd name="T8" fmla="*/ 2147483647 w 1969"/>
                <a:gd name="T9" fmla="*/ 429552871 h 689"/>
                <a:gd name="T10" fmla="*/ 2147483647 w 1969"/>
                <a:gd name="T11" fmla="*/ 0 h 689"/>
                <a:gd name="T12" fmla="*/ 2147483647 w 1969"/>
                <a:gd name="T13" fmla="*/ 879562002 h 689"/>
                <a:gd name="T14" fmla="*/ 2147483647 w 1969"/>
                <a:gd name="T15" fmla="*/ 1759124004 h 689"/>
                <a:gd name="T16" fmla="*/ 2147483647 w 1969"/>
                <a:gd name="T17" fmla="*/ 1309116272 h 689"/>
                <a:gd name="T18" fmla="*/ 0 w 1969"/>
                <a:gd name="T19" fmla="*/ 1309116272 h 689"/>
                <a:gd name="T20" fmla="*/ 0 w 1969"/>
                <a:gd name="T21" fmla="*/ 0 h 6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69"/>
                <a:gd name="T34" fmla="*/ 0 h 689"/>
                <a:gd name="T35" fmla="*/ 1969 w 1969"/>
                <a:gd name="T36" fmla="*/ 689 h 6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69" h="689">
                  <a:moveTo>
                    <a:pt x="0" y="0"/>
                  </a:moveTo>
                  <a:lnTo>
                    <a:pt x="0" y="0"/>
                  </a:lnTo>
                  <a:lnTo>
                    <a:pt x="384" y="0"/>
                  </a:lnTo>
                  <a:lnTo>
                    <a:pt x="384" y="168"/>
                  </a:lnTo>
                  <a:lnTo>
                    <a:pt x="1680" y="168"/>
                  </a:lnTo>
                  <a:lnTo>
                    <a:pt x="1680" y="0"/>
                  </a:lnTo>
                  <a:lnTo>
                    <a:pt x="1968" y="344"/>
                  </a:lnTo>
                  <a:lnTo>
                    <a:pt x="1680" y="688"/>
                  </a:lnTo>
                  <a:lnTo>
                    <a:pt x="1680" y="512"/>
                  </a:lnTo>
                  <a:lnTo>
                    <a:pt x="0" y="512"/>
                  </a:lnTo>
                  <a:lnTo>
                    <a:pt x="0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899010">
                <a:defRPr/>
              </a:pPr>
              <a:endParaRPr lang="en-GB" sz="97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D7D8B31C-549C-E446-B826-138643E9E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2217" y="2484487"/>
              <a:ext cx="204318" cy="285747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1084" tIns="31765" rIns="91084" bIns="44743" anchor="ctr"/>
            <a:lstStyle/>
            <a:p>
              <a:pPr algn="ctr" defTabSz="920333" eaLnBrk="0" hangingPunct="0">
                <a:defRPr/>
              </a:pPr>
              <a:r>
                <a:rPr lang="en-GB" sz="1235" b="1" i="1" dirty="0">
                  <a:solidFill>
                    <a:srgbClr val="FFFFFF"/>
                  </a:solidFill>
                  <a:latin typeface="Georgia"/>
                </a:rPr>
                <a:t>1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E4BFB154-F9B1-084C-A4AE-D11F49AED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792" y="2486062"/>
              <a:ext cx="204318" cy="285747"/>
            </a:xfrm>
            <a:prstGeom prst="rect">
              <a:avLst/>
            </a:prstGeom>
            <a:solidFill>
              <a:srgbClr val="EB8C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1084" tIns="31765" rIns="91084" bIns="44743" anchor="ctr"/>
            <a:lstStyle/>
            <a:p>
              <a:pPr algn="ctr" defTabSz="920333" eaLnBrk="0" hangingPunct="0">
                <a:defRPr/>
              </a:pPr>
              <a:r>
                <a:rPr lang="en-GB" sz="1235" b="1" i="1" dirty="0">
                  <a:solidFill>
                    <a:srgbClr val="FFFFFF"/>
                  </a:solidFill>
                  <a:latin typeface="Georgia"/>
                </a:rPr>
                <a:t>2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5926EDA4-6D04-1144-8D6A-4D5443562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211" y="2484487"/>
              <a:ext cx="204318" cy="28574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1084" tIns="0" rIns="91084" bIns="44743" anchor="ctr"/>
            <a:lstStyle/>
            <a:p>
              <a:pPr algn="ctr" defTabSz="920333" eaLnBrk="0" hangingPunct="0">
                <a:defRPr/>
              </a:pPr>
              <a:r>
                <a:rPr lang="en-GB" sz="1059" b="1" i="1" dirty="0">
                  <a:solidFill>
                    <a:srgbClr val="FFFFFF"/>
                  </a:solidFill>
                  <a:latin typeface="Georgia"/>
                </a:rPr>
                <a:t>3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5C9AE-3C00-6B4A-A335-D1EE955B2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519" y="2870672"/>
            <a:ext cx="25782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899010"/>
            <a:r>
              <a:rPr lang="en-GB" sz="16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VCN extraction from main source using advanced reflectors</a:t>
            </a:r>
          </a:p>
          <a:p>
            <a:pPr algn="just" defTabSz="899010">
              <a:spcAft>
                <a:spcPts val="794"/>
              </a:spcAft>
            </a:pPr>
            <a:endParaRPr lang="en-GB" sz="1200" dirty="0">
              <a:solidFill>
                <a:srgbClr val="FFFFFF"/>
              </a:solidFill>
              <a:latin typeface="Titillium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0B04FC-4AF9-7748-8E60-FBDAF4449FA1}"/>
              </a:ext>
            </a:extLst>
          </p:cNvPr>
          <p:cNvSpPr txBox="1"/>
          <p:nvPr/>
        </p:nvSpPr>
        <p:spPr>
          <a:xfrm>
            <a:off x="2693302" y="2058574"/>
            <a:ext cx="2769419" cy="6005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899010">
              <a:spcAft>
                <a:spcPts val="794"/>
              </a:spcAft>
            </a:pPr>
            <a:r>
              <a:rPr lang="en-GB" sz="1200" dirty="0">
                <a:solidFill>
                  <a:srgbClr val="FFFFFF"/>
                </a:solidFill>
                <a:latin typeface="Titillium" pitchFamily="2" charset="77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intensity liquid LD2 at about 20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73D2F-4BEE-D941-8B18-5A5B35375A2D}"/>
              </a:ext>
            </a:extLst>
          </p:cNvPr>
          <p:cNvSpPr txBox="1"/>
          <p:nvPr/>
        </p:nvSpPr>
        <p:spPr>
          <a:xfrm>
            <a:off x="692994" y="2127689"/>
            <a:ext cx="1708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COLD – CN (2 – 20 Å)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6CDBE-9D60-054C-817F-296098943B2B}"/>
              </a:ext>
            </a:extLst>
          </p:cNvPr>
          <p:cNvSpPr txBox="1"/>
          <p:nvPr/>
        </p:nvSpPr>
        <p:spPr>
          <a:xfrm>
            <a:off x="890820" y="2981976"/>
            <a:ext cx="23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 COLD – VCN</a:t>
            </a:r>
          </a:p>
          <a:p>
            <a:r>
              <a:rPr lang="sv-SE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(10 - 120 Å)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778A2D-517D-3E4E-8801-1236877B499A}"/>
              </a:ext>
            </a:extLst>
          </p:cNvPr>
          <p:cNvSpPr txBox="1"/>
          <p:nvPr/>
        </p:nvSpPr>
        <p:spPr>
          <a:xfrm>
            <a:off x="1251764" y="4110286"/>
            <a:ext cx="219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ULTRA COLD – UCN</a:t>
            </a:r>
          </a:p>
          <a:p>
            <a:r>
              <a:rPr lang="sv-SE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(&gt; 500 Å)  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5863F9F2-6D19-5B4F-94C5-40ABD6346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790" y="2769078"/>
            <a:ext cx="2409899" cy="967971"/>
          </a:xfrm>
          <a:prstGeom prst="rect">
            <a:avLst/>
          </a:prstGeom>
          <a:solidFill>
            <a:srgbClr val="EB8C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C104EF-3933-A345-9D9F-7921AC845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083" y="2993783"/>
            <a:ext cx="227448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899010"/>
            <a:r>
              <a:rPr lang="en-GB" sz="1200" dirty="0">
                <a:solidFill>
                  <a:srgbClr val="FFFFFF"/>
                </a:solidFill>
                <a:latin typeface="Titillium" pitchFamily="2" charset="77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Dedicated VCN converter  </a:t>
            </a:r>
          </a:p>
          <a:p>
            <a:pPr algn="just" defTabSz="899010">
              <a:spcAft>
                <a:spcPts val="794"/>
              </a:spcAft>
            </a:pPr>
            <a:endParaRPr lang="en-GB" sz="1200" dirty="0">
              <a:solidFill>
                <a:srgbClr val="FFFFFF"/>
              </a:solidFill>
              <a:latin typeface="Titillium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96340D-EC19-0349-A10D-6C6B6E25B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346" y="4285432"/>
            <a:ext cx="24619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16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beam UCN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86D21172-C9A2-9943-BEC1-FB79EA2F0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018" y="3963302"/>
            <a:ext cx="2551671" cy="89047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DDB9F9-4952-C344-B1C9-DC01A96C0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3512" y="4277194"/>
            <a:ext cx="22744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16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pile UCN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59EADB-6C4F-CF48-A3B6-03722C0324AB}"/>
              </a:ext>
            </a:extLst>
          </p:cNvPr>
          <p:cNvSpPr/>
          <p:nvPr/>
        </p:nvSpPr>
        <p:spPr>
          <a:xfrm>
            <a:off x="11643982" y="639590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F3F9A76-D0EE-1746-A514-2D7D586D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0438" y="1865813"/>
            <a:ext cx="927771" cy="82249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B908DB-4099-A342-AB86-63AC99FC5A02}"/>
              </a:ext>
            </a:extLst>
          </p:cNvPr>
          <p:cNvCxnSpPr>
            <a:cxnSpLocks/>
            <a:stCxn id="6" idx="3"/>
            <a:endCxn id="34" idx="1"/>
          </p:cNvCxnSpPr>
          <p:nvPr/>
        </p:nvCxnSpPr>
        <p:spPr bwMode="auto">
          <a:xfrm>
            <a:off x="5598314" y="2241393"/>
            <a:ext cx="1192124" cy="35666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6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A83-BBAB-834F-98C1-520B44BF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cold neutrons opens new possibilities for fundamental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3">
                <a:extLst>
                  <a:ext uri="{FF2B5EF4-FFF2-40B4-BE49-F238E27FC236}">
                    <a16:creationId xmlns:a16="http://schemas.microsoft.com/office/drawing/2014/main" id="{2955606D-86BD-4163-9DBC-3B588692F7FD}"/>
                  </a:ext>
                </a:extLst>
              </p:cNvPr>
              <p:cNvSpPr txBox="1"/>
              <p:nvPr/>
            </p:nvSpPr>
            <p:spPr>
              <a:xfrm>
                <a:off x="643913" y="1491390"/>
                <a:ext cx="7361869" cy="230832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chemeClr val="tx2"/>
                    </a:solidFill>
                    <a:cs typeface="Arial"/>
                  </a:rPr>
                  <a:t>The energy range of cold neutrons: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chemeClr val="tx2"/>
                    </a:solidFill>
                    <a:cs typeface="Arial"/>
                  </a:rPr>
                  <a:t>2  - 20 </a:t>
                </a:r>
                <a:r>
                  <a:rPr lang="en-US" sz="2400" b="0" dirty="0" err="1">
                    <a:solidFill>
                      <a:schemeClr val="tx2"/>
                    </a:solidFill>
                    <a:cs typeface="Arial"/>
                  </a:rPr>
                  <a:t>Å</a:t>
                </a:r>
                <a:endParaRPr lang="en-US" sz="2400" b="0" dirty="0">
                  <a:solidFill>
                    <a:schemeClr val="tx2"/>
                  </a:solidFill>
                  <a:cs typeface="Arial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Future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particle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physics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experiments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such as </a:t>
                </a:r>
                <a14:m>
                  <m:oMath xmlns:m="http://schemas.openxmlformats.org/officeDocument/2006/math">
                    <m:r>
                      <a:rPr lang="en-GB" sz="24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𝑛</m:t>
                    </m:r>
                  </m:oMath>
                </a14:m>
                <a:r>
                  <a:rPr lang="en-GB" sz="2400" b="0" dirty="0">
                    <a:solidFill>
                      <a:prstClr val="black"/>
                    </a:solidFill>
                    <a:latin typeface="Palatino" pitchFamily="2" charset="77"/>
                    <a:ea typeface="Palatino" pitchFamily="2" charset="77"/>
                  </a:rPr>
                  <a:t> →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GB" sz="2400" b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𝑛</m:t>
                        </m:r>
                        <m:r>
                          <a:rPr lang="sv-SE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e>
                    </m:acc>
                  </m:oMath>
                </a14:m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(NNBAR)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would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greatly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benefit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from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a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new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cold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neutron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moderator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that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maximises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intensity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installed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below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the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ESS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spallation</a:t>
                </a:r>
                <a:r>
                  <a:rPr lang="cs-CZ" sz="2400" b="0" dirty="0">
                    <a:solidFill>
                      <a:schemeClr val="tx2"/>
                    </a:solidFill>
                    <a:cs typeface="Arial"/>
                  </a:rPr>
                  <a:t> </a:t>
                </a:r>
                <a:r>
                  <a:rPr lang="cs-CZ" sz="2400" b="0" dirty="0" err="1">
                    <a:solidFill>
                      <a:schemeClr val="tx2"/>
                    </a:solidFill>
                    <a:cs typeface="Arial"/>
                  </a:rPr>
                  <a:t>target</a:t>
                </a:r>
                <a:endParaRPr lang="cs-CZ" sz="2400" b="0" dirty="0">
                  <a:solidFill>
                    <a:schemeClr val="tx2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8" name="TextovéPole 3">
                <a:extLst>
                  <a:ext uri="{FF2B5EF4-FFF2-40B4-BE49-F238E27FC236}">
                    <a16:creationId xmlns:a16="http://schemas.microsoft.com/office/drawing/2014/main" id="{2955606D-86BD-4163-9DBC-3B588692F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3" y="1491390"/>
                <a:ext cx="7361869" cy="2308324"/>
              </a:xfrm>
              <a:prstGeom prst="rect">
                <a:avLst/>
              </a:prstGeom>
              <a:blipFill>
                <a:blip r:embed="rId3"/>
                <a:stretch>
                  <a:fillRect l="-1033" t="-2186" b="-437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66CF4A-1F77-4A64-910F-1B4206204B7B}"/>
              </a:ext>
            </a:extLst>
          </p:cNvPr>
          <p:cNvSpPr txBox="1"/>
          <p:nvPr/>
        </p:nvSpPr>
        <p:spPr>
          <a:xfrm>
            <a:off x="8712560" y="6517372"/>
            <a:ext cx="56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dirty="0">
                <a:solidFill>
                  <a:schemeClr val="tx2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22226647"/>
      </p:ext>
    </p:extLst>
  </p:cSld>
  <p:clrMapOvr>
    <a:masterClrMapping/>
  </p:clrMapOvr>
</p:sld>
</file>

<file path=ppt/theme/theme1.xml><?xml version="1.0" encoding="utf-8"?>
<a:theme xmlns:a="http://schemas.openxmlformats.org/drawingml/2006/main" name="LU mall EN sltg 2012_hm_EN">
  <a:themeElements>
    <a:clrScheme name="Anpassad 4">
      <a:dk1>
        <a:srgbClr val="9C6114"/>
      </a:dk1>
      <a:lt1>
        <a:srgbClr val="FFFFFF"/>
      </a:lt1>
      <a:dk2>
        <a:srgbClr val="000000"/>
      </a:dk2>
      <a:lt2>
        <a:srgbClr val="000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000080"/>
      </a:folHlink>
    </a:clrScheme>
    <a:fontScheme name="LundsUniversite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b="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LU_PPT-mall_2012_ENG_121127</Template>
  <TotalTime>12083</TotalTime>
  <Words>842</Words>
  <Application>Microsoft Macintosh PowerPoint</Application>
  <PresentationFormat>Custom</PresentationFormat>
  <Paragraphs>141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 Math</vt:lpstr>
      <vt:lpstr>Georgia</vt:lpstr>
      <vt:lpstr>Helvetica</vt:lpstr>
      <vt:lpstr>Helvetica Neue</vt:lpstr>
      <vt:lpstr>Lucida Grande</vt:lpstr>
      <vt:lpstr>Open Sans</vt:lpstr>
      <vt:lpstr>Palatino</vt:lpstr>
      <vt:lpstr>Times New Roman</vt:lpstr>
      <vt:lpstr>Titillium</vt:lpstr>
      <vt:lpstr>LU mall EN sltg 2012_hm_EN</vt:lpstr>
      <vt:lpstr>PowerPoint Presentation</vt:lpstr>
      <vt:lpstr>Outline of the presentation</vt:lpstr>
      <vt:lpstr>From technical secondary school to PhD at the ESS and Lund University</vt:lpstr>
      <vt:lpstr>From technical secondary school to PhD at the ESS and Lund University</vt:lpstr>
      <vt:lpstr>Extracurricular activities – dancing and hiking</vt:lpstr>
      <vt:lpstr>Space for an upgrade at the ESS </vt:lpstr>
      <vt:lpstr>HighNess proposes a new cold neutron moderator for the ESS </vt:lpstr>
      <vt:lpstr>The goal of WP4 of the HighNESS project is to design 3 neutron sources</vt:lpstr>
      <vt:lpstr>The cold neutrons opens new possibilities for fundamental physics</vt:lpstr>
      <vt:lpstr>Optimization of the LD2 moderator to improve the intensity of cold neutrons for NNBAR and WP7</vt:lpstr>
      <vt:lpstr>Optimization of the LD2 moderator to improve the intensity of cold neutrons for NNBAR and WP7</vt:lpstr>
      <vt:lpstr>Introducing reentrant holes on the NNBAR and WP7 sides to increase the intensity </vt:lpstr>
      <vt:lpstr>Introducing reentrant holes on the NNBAR and WP7 sides to increase the intensity </vt:lpstr>
      <vt:lpstr>Outlook for the optimization – trying out more shapes</vt:lpstr>
      <vt:lpstr>My favourite courses at Lund University </vt:lpstr>
      <vt:lpstr>Summary of the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Waves and Optics</dc:title>
  <dc:creator>johan</dc:creator>
  <cp:lastModifiedBy>Blahoslav Rataj</cp:lastModifiedBy>
  <cp:revision>1276</cp:revision>
  <cp:lastPrinted>2017-08-30T11:56:15Z</cp:lastPrinted>
  <dcterms:created xsi:type="dcterms:W3CDTF">2014-03-19T20:08:46Z</dcterms:created>
  <dcterms:modified xsi:type="dcterms:W3CDTF">2022-09-07T07:35:47Z</dcterms:modified>
</cp:coreProperties>
</file>