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2" r:id="rId2"/>
    <p:sldId id="1133" r:id="rId3"/>
    <p:sldId id="264" r:id="rId4"/>
    <p:sldId id="260" r:id="rId5"/>
    <p:sldId id="265" r:id="rId6"/>
    <p:sldId id="266" r:id="rId7"/>
    <p:sldId id="267" r:id="rId8"/>
    <p:sldId id="1349" r:id="rId9"/>
    <p:sldId id="1387" r:id="rId10"/>
    <p:sldId id="549" r:id="rId11"/>
    <p:sldId id="1351" r:id="rId12"/>
    <p:sldId id="268" r:id="rId13"/>
    <p:sldId id="278" r:id="rId14"/>
    <p:sldId id="1145" r:id="rId15"/>
    <p:sldId id="1375" r:id="rId16"/>
    <p:sldId id="1386" r:id="rId17"/>
    <p:sldId id="1142" r:id="rId18"/>
    <p:sldId id="289" r:id="rId19"/>
    <p:sldId id="290" r:id="rId20"/>
    <p:sldId id="291" r:id="rId21"/>
    <p:sldId id="1388" r:id="rId22"/>
    <p:sldId id="1382" r:id="rId23"/>
    <p:sldId id="1079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02" autoAdjust="0"/>
    <p:restoredTop sz="94377" autoAdjust="0"/>
  </p:normalViewPr>
  <p:slideViewPr>
    <p:cSldViewPr snapToGrid="0" snapToObjects="1">
      <p:cViewPr>
        <p:scale>
          <a:sx n="123" d="100"/>
          <a:sy n="123" d="100"/>
        </p:scale>
        <p:origin x="816" y="-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F1FDF-EE55-D540-9EE5-539AD9275E7C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795EAA20-BB50-0245-B068-B482D3567952}">
      <dgm:prSet phldrT="[Text]"/>
      <dgm:spPr/>
      <dgm:t>
        <a:bodyPr/>
        <a:lstStyle/>
        <a:p>
          <a:r>
            <a:rPr lang="en-US" b="1" dirty="0"/>
            <a:t>Design</a:t>
          </a:r>
        </a:p>
      </dgm:t>
    </dgm:pt>
    <dgm:pt modelId="{99FAEAE3-6289-1843-B680-54CAC413D5AE}" type="parTrans" cxnId="{AD332A27-EACF-3848-9756-95DB9E197A54}">
      <dgm:prSet/>
      <dgm:spPr/>
      <dgm:t>
        <a:bodyPr/>
        <a:lstStyle/>
        <a:p>
          <a:endParaRPr lang="en-US" b="1"/>
        </a:p>
      </dgm:t>
    </dgm:pt>
    <dgm:pt modelId="{7C73D62E-9F5E-424D-BC9D-4092B3D32B94}" type="sibTrans" cxnId="{AD332A27-EACF-3848-9756-95DB9E197A54}">
      <dgm:prSet/>
      <dgm:spPr/>
      <dgm:t>
        <a:bodyPr/>
        <a:lstStyle/>
        <a:p>
          <a:endParaRPr lang="en-US" b="1"/>
        </a:p>
      </dgm:t>
    </dgm:pt>
    <dgm:pt modelId="{0CC1555C-4B24-B34A-8089-1A2C5E35761D}">
      <dgm:prSet phldrT="[Text]"/>
      <dgm:spPr/>
      <dgm:t>
        <a:bodyPr/>
        <a:lstStyle/>
        <a:p>
          <a:r>
            <a:rPr lang="en-US" b="1" dirty="0"/>
            <a:t>Manufacturing</a:t>
          </a:r>
        </a:p>
      </dgm:t>
    </dgm:pt>
    <dgm:pt modelId="{48311664-4C55-EE49-B929-F0681323588D}" type="parTrans" cxnId="{C150168A-2644-514D-A7DD-9634F009C458}">
      <dgm:prSet/>
      <dgm:spPr/>
      <dgm:t>
        <a:bodyPr/>
        <a:lstStyle/>
        <a:p>
          <a:endParaRPr lang="en-US" b="1"/>
        </a:p>
      </dgm:t>
    </dgm:pt>
    <dgm:pt modelId="{FFE27E3E-E7F9-8A4A-B50A-30D5C75A86E2}" type="sibTrans" cxnId="{C150168A-2644-514D-A7DD-9634F009C458}">
      <dgm:prSet/>
      <dgm:spPr/>
      <dgm:t>
        <a:bodyPr/>
        <a:lstStyle/>
        <a:p>
          <a:endParaRPr lang="en-US" b="1"/>
        </a:p>
      </dgm:t>
    </dgm:pt>
    <dgm:pt modelId="{2EC9A5F1-E520-BE47-8AA8-9DFCBA20BF2D}">
      <dgm:prSet phldrT="[Text]"/>
      <dgm:spPr/>
      <dgm:t>
        <a:bodyPr/>
        <a:lstStyle/>
        <a:p>
          <a:r>
            <a:rPr lang="en-US" b="1" dirty="0"/>
            <a:t>Installation and Testing</a:t>
          </a:r>
        </a:p>
      </dgm:t>
    </dgm:pt>
    <dgm:pt modelId="{D50663C5-0B26-544F-9424-F4ED557D2734}" type="parTrans" cxnId="{955EC5F2-274D-294E-95C3-5D681F9D4737}">
      <dgm:prSet/>
      <dgm:spPr/>
      <dgm:t>
        <a:bodyPr/>
        <a:lstStyle/>
        <a:p>
          <a:endParaRPr lang="en-US" b="1"/>
        </a:p>
      </dgm:t>
    </dgm:pt>
    <dgm:pt modelId="{8E8E9EED-6BB1-834F-ABA2-EE8D0D9489EB}" type="sibTrans" cxnId="{955EC5F2-274D-294E-95C3-5D681F9D4737}">
      <dgm:prSet/>
      <dgm:spPr/>
      <dgm:t>
        <a:bodyPr/>
        <a:lstStyle/>
        <a:p>
          <a:endParaRPr lang="en-US" b="1"/>
        </a:p>
      </dgm:t>
    </dgm:pt>
    <dgm:pt modelId="{4BD24A48-DD02-2B4C-BB6F-1FEC98AEC5DC}">
      <dgm:prSet/>
      <dgm:spPr/>
      <dgm:t>
        <a:bodyPr/>
        <a:lstStyle/>
        <a:p>
          <a:r>
            <a:rPr lang="en-US" b="1" dirty="0"/>
            <a:t>RF Conditioning</a:t>
          </a:r>
        </a:p>
      </dgm:t>
    </dgm:pt>
    <dgm:pt modelId="{B13012B1-F532-D34F-B302-FE0198D0868C}" type="parTrans" cxnId="{BE98B984-F81F-4541-BA44-90B8C4506B53}">
      <dgm:prSet/>
      <dgm:spPr/>
      <dgm:t>
        <a:bodyPr/>
        <a:lstStyle/>
        <a:p>
          <a:endParaRPr lang="en-US" b="1"/>
        </a:p>
      </dgm:t>
    </dgm:pt>
    <dgm:pt modelId="{AF00B7E9-4061-3B48-9825-AD091AB18E63}" type="sibTrans" cxnId="{BE98B984-F81F-4541-BA44-90B8C4506B53}">
      <dgm:prSet/>
      <dgm:spPr/>
      <dgm:t>
        <a:bodyPr/>
        <a:lstStyle/>
        <a:p>
          <a:endParaRPr lang="en-US" b="1"/>
        </a:p>
      </dgm:t>
    </dgm:pt>
    <dgm:pt modelId="{DB1B573A-35A9-A643-8D81-526C35DDBCC1}">
      <dgm:prSet/>
      <dgm:spPr/>
      <dgm:t>
        <a:bodyPr/>
        <a:lstStyle/>
        <a:p>
          <a:r>
            <a:rPr lang="en-US" b="1" dirty="0"/>
            <a:t>Assembly</a:t>
          </a:r>
        </a:p>
      </dgm:t>
    </dgm:pt>
    <dgm:pt modelId="{EDF47FEA-625B-4641-8E16-FD7815621378}" type="parTrans" cxnId="{E6B5E32D-66F8-BC46-B149-4D0BF9CC9A90}">
      <dgm:prSet/>
      <dgm:spPr/>
      <dgm:t>
        <a:bodyPr/>
        <a:lstStyle/>
        <a:p>
          <a:endParaRPr lang="en-US" b="1"/>
        </a:p>
      </dgm:t>
    </dgm:pt>
    <dgm:pt modelId="{3CCAD8AB-7C78-B34E-9B2A-575AC6BEA23F}" type="sibTrans" cxnId="{E6B5E32D-66F8-BC46-B149-4D0BF9CC9A90}">
      <dgm:prSet/>
      <dgm:spPr/>
      <dgm:t>
        <a:bodyPr/>
        <a:lstStyle/>
        <a:p>
          <a:endParaRPr lang="en-US" b="1"/>
        </a:p>
      </dgm:t>
    </dgm:pt>
    <dgm:pt modelId="{09F579B2-2EAF-DB4C-95EA-2CFC77E0384B}">
      <dgm:prSet/>
      <dgm:spPr/>
      <dgm:t>
        <a:bodyPr/>
        <a:lstStyle/>
        <a:p>
          <a:r>
            <a:rPr lang="en-US" b="1" dirty="0"/>
            <a:t>Beam Commissioning</a:t>
          </a:r>
        </a:p>
      </dgm:t>
    </dgm:pt>
    <dgm:pt modelId="{C7A4AB1D-55B3-A64C-B439-3301114C4309}" type="parTrans" cxnId="{889D7460-2D57-F649-A4E7-E25551BBA6E6}">
      <dgm:prSet/>
      <dgm:spPr/>
      <dgm:t>
        <a:bodyPr/>
        <a:lstStyle/>
        <a:p>
          <a:endParaRPr lang="en-US" b="1"/>
        </a:p>
      </dgm:t>
    </dgm:pt>
    <dgm:pt modelId="{51B275F6-B6C6-D64B-8A19-6CF2BE9BE100}" type="sibTrans" cxnId="{889D7460-2D57-F649-A4E7-E25551BBA6E6}">
      <dgm:prSet/>
      <dgm:spPr/>
      <dgm:t>
        <a:bodyPr/>
        <a:lstStyle/>
        <a:p>
          <a:endParaRPr lang="en-US" b="1"/>
        </a:p>
      </dgm:t>
    </dgm:pt>
    <dgm:pt modelId="{7AC99380-E945-174A-A1E7-5CB2766E503F}" type="pres">
      <dgm:prSet presAssocID="{6CEF1FDF-EE55-D540-9EE5-539AD9275E7C}" presName="Name0" presStyleCnt="0">
        <dgm:presLayoutVars>
          <dgm:dir/>
          <dgm:resizeHandles val="exact"/>
        </dgm:presLayoutVars>
      </dgm:prSet>
      <dgm:spPr/>
    </dgm:pt>
    <dgm:pt modelId="{2055BA96-BAF6-3B4A-94F3-FB4129B8D72B}" type="pres">
      <dgm:prSet presAssocID="{795EAA20-BB50-0245-B068-B482D3567952}" presName="parTxOnly" presStyleLbl="node1" presStyleIdx="0" presStyleCnt="6">
        <dgm:presLayoutVars>
          <dgm:bulletEnabled val="1"/>
        </dgm:presLayoutVars>
      </dgm:prSet>
      <dgm:spPr/>
    </dgm:pt>
    <dgm:pt modelId="{2D908F04-B416-9B4C-9F42-D82BE630EFC8}" type="pres">
      <dgm:prSet presAssocID="{7C73D62E-9F5E-424D-BC9D-4092B3D32B94}" presName="parSpace" presStyleCnt="0"/>
      <dgm:spPr/>
    </dgm:pt>
    <dgm:pt modelId="{7B870F53-D5F5-9C44-859C-5155409D226A}" type="pres">
      <dgm:prSet presAssocID="{0CC1555C-4B24-B34A-8089-1A2C5E35761D}" presName="parTxOnly" presStyleLbl="node1" presStyleIdx="1" presStyleCnt="6">
        <dgm:presLayoutVars>
          <dgm:bulletEnabled val="1"/>
        </dgm:presLayoutVars>
      </dgm:prSet>
      <dgm:spPr/>
    </dgm:pt>
    <dgm:pt modelId="{C8FC9A13-0C8F-374B-88B6-6874777DB19A}" type="pres">
      <dgm:prSet presAssocID="{FFE27E3E-E7F9-8A4A-B50A-30D5C75A86E2}" presName="parSpace" presStyleCnt="0"/>
      <dgm:spPr/>
    </dgm:pt>
    <dgm:pt modelId="{34913276-7BD5-1847-BF35-94B3E29E7883}" type="pres">
      <dgm:prSet presAssocID="{DB1B573A-35A9-A643-8D81-526C35DDBCC1}" presName="parTxOnly" presStyleLbl="node1" presStyleIdx="2" presStyleCnt="6">
        <dgm:presLayoutVars>
          <dgm:bulletEnabled val="1"/>
        </dgm:presLayoutVars>
      </dgm:prSet>
      <dgm:spPr/>
    </dgm:pt>
    <dgm:pt modelId="{F8980EA2-7162-AC44-ADCE-904685C8B787}" type="pres">
      <dgm:prSet presAssocID="{3CCAD8AB-7C78-B34E-9B2A-575AC6BEA23F}" presName="parSpace" presStyleCnt="0"/>
      <dgm:spPr/>
    </dgm:pt>
    <dgm:pt modelId="{CD111704-7995-4440-A3F2-B310AE69EA12}" type="pres">
      <dgm:prSet presAssocID="{2EC9A5F1-E520-BE47-8AA8-9DFCBA20BF2D}" presName="parTxOnly" presStyleLbl="node1" presStyleIdx="3" presStyleCnt="6">
        <dgm:presLayoutVars>
          <dgm:bulletEnabled val="1"/>
        </dgm:presLayoutVars>
      </dgm:prSet>
      <dgm:spPr/>
    </dgm:pt>
    <dgm:pt modelId="{F811929D-308F-3F42-A3F2-7A11DEA45ED1}" type="pres">
      <dgm:prSet presAssocID="{8E8E9EED-6BB1-834F-ABA2-EE8D0D9489EB}" presName="parSpace" presStyleCnt="0"/>
      <dgm:spPr/>
    </dgm:pt>
    <dgm:pt modelId="{01F00267-D641-9A4D-94AE-C7BB196C6D29}" type="pres">
      <dgm:prSet presAssocID="{4BD24A48-DD02-2B4C-BB6F-1FEC98AEC5DC}" presName="parTxOnly" presStyleLbl="node1" presStyleIdx="4" presStyleCnt="6">
        <dgm:presLayoutVars>
          <dgm:bulletEnabled val="1"/>
        </dgm:presLayoutVars>
      </dgm:prSet>
      <dgm:spPr/>
    </dgm:pt>
    <dgm:pt modelId="{E2959899-98F8-6146-8905-E574A62867BF}" type="pres">
      <dgm:prSet presAssocID="{AF00B7E9-4061-3B48-9825-AD091AB18E63}" presName="parSpace" presStyleCnt="0"/>
      <dgm:spPr/>
    </dgm:pt>
    <dgm:pt modelId="{95922248-78EA-004B-BE99-89E02863C5B1}" type="pres">
      <dgm:prSet presAssocID="{09F579B2-2EAF-DB4C-95EA-2CFC77E0384B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2AF4C15-7655-4747-9FB3-E429F7DD403C}" type="presOf" srcId="{09F579B2-2EAF-DB4C-95EA-2CFC77E0384B}" destId="{95922248-78EA-004B-BE99-89E02863C5B1}" srcOrd="0" destOrd="0" presId="urn:microsoft.com/office/officeart/2005/8/layout/hChevron3"/>
    <dgm:cxn modelId="{CA391820-FB05-C141-8B9A-FEFF9094665C}" type="presOf" srcId="{0CC1555C-4B24-B34A-8089-1A2C5E35761D}" destId="{7B870F53-D5F5-9C44-859C-5155409D226A}" srcOrd="0" destOrd="0" presId="urn:microsoft.com/office/officeart/2005/8/layout/hChevron3"/>
    <dgm:cxn modelId="{AD332A27-EACF-3848-9756-95DB9E197A54}" srcId="{6CEF1FDF-EE55-D540-9EE5-539AD9275E7C}" destId="{795EAA20-BB50-0245-B068-B482D3567952}" srcOrd="0" destOrd="0" parTransId="{99FAEAE3-6289-1843-B680-54CAC413D5AE}" sibTransId="{7C73D62E-9F5E-424D-BC9D-4092B3D32B94}"/>
    <dgm:cxn modelId="{E6B5E32D-66F8-BC46-B149-4D0BF9CC9A90}" srcId="{6CEF1FDF-EE55-D540-9EE5-539AD9275E7C}" destId="{DB1B573A-35A9-A643-8D81-526C35DDBCC1}" srcOrd="2" destOrd="0" parTransId="{EDF47FEA-625B-4641-8E16-FD7815621378}" sibTransId="{3CCAD8AB-7C78-B34E-9B2A-575AC6BEA23F}"/>
    <dgm:cxn modelId="{D23D7730-F1DE-E34F-8AEA-A87804ED705A}" type="presOf" srcId="{DB1B573A-35A9-A643-8D81-526C35DDBCC1}" destId="{34913276-7BD5-1847-BF35-94B3E29E7883}" srcOrd="0" destOrd="0" presId="urn:microsoft.com/office/officeart/2005/8/layout/hChevron3"/>
    <dgm:cxn modelId="{889D7460-2D57-F649-A4E7-E25551BBA6E6}" srcId="{6CEF1FDF-EE55-D540-9EE5-539AD9275E7C}" destId="{09F579B2-2EAF-DB4C-95EA-2CFC77E0384B}" srcOrd="5" destOrd="0" parTransId="{C7A4AB1D-55B3-A64C-B439-3301114C4309}" sibTransId="{51B275F6-B6C6-D64B-8A19-6CF2BE9BE100}"/>
    <dgm:cxn modelId="{03B45865-11A3-8F4B-B743-09739A06EAC0}" type="presOf" srcId="{795EAA20-BB50-0245-B068-B482D3567952}" destId="{2055BA96-BAF6-3B4A-94F3-FB4129B8D72B}" srcOrd="0" destOrd="0" presId="urn:microsoft.com/office/officeart/2005/8/layout/hChevron3"/>
    <dgm:cxn modelId="{BE98B984-F81F-4541-BA44-90B8C4506B53}" srcId="{6CEF1FDF-EE55-D540-9EE5-539AD9275E7C}" destId="{4BD24A48-DD02-2B4C-BB6F-1FEC98AEC5DC}" srcOrd="4" destOrd="0" parTransId="{B13012B1-F532-D34F-B302-FE0198D0868C}" sibTransId="{AF00B7E9-4061-3B48-9825-AD091AB18E63}"/>
    <dgm:cxn modelId="{C150168A-2644-514D-A7DD-9634F009C458}" srcId="{6CEF1FDF-EE55-D540-9EE5-539AD9275E7C}" destId="{0CC1555C-4B24-B34A-8089-1A2C5E35761D}" srcOrd="1" destOrd="0" parTransId="{48311664-4C55-EE49-B929-F0681323588D}" sibTransId="{FFE27E3E-E7F9-8A4A-B50A-30D5C75A86E2}"/>
    <dgm:cxn modelId="{5B72F48A-B1FF-3349-A287-08F4ADCBB875}" type="presOf" srcId="{6CEF1FDF-EE55-D540-9EE5-539AD9275E7C}" destId="{7AC99380-E945-174A-A1E7-5CB2766E503F}" srcOrd="0" destOrd="0" presId="urn:microsoft.com/office/officeart/2005/8/layout/hChevron3"/>
    <dgm:cxn modelId="{8B9D40AD-DA42-3C4D-AA05-CF8A6DF26674}" type="presOf" srcId="{4BD24A48-DD02-2B4C-BB6F-1FEC98AEC5DC}" destId="{01F00267-D641-9A4D-94AE-C7BB196C6D29}" srcOrd="0" destOrd="0" presId="urn:microsoft.com/office/officeart/2005/8/layout/hChevron3"/>
    <dgm:cxn modelId="{0E64D2B0-E214-0349-BF4B-EA794F05DFD1}" type="presOf" srcId="{2EC9A5F1-E520-BE47-8AA8-9DFCBA20BF2D}" destId="{CD111704-7995-4440-A3F2-B310AE69EA12}" srcOrd="0" destOrd="0" presId="urn:microsoft.com/office/officeart/2005/8/layout/hChevron3"/>
    <dgm:cxn modelId="{955EC5F2-274D-294E-95C3-5D681F9D4737}" srcId="{6CEF1FDF-EE55-D540-9EE5-539AD9275E7C}" destId="{2EC9A5F1-E520-BE47-8AA8-9DFCBA20BF2D}" srcOrd="3" destOrd="0" parTransId="{D50663C5-0B26-544F-9424-F4ED557D2734}" sibTransId="{8E8E9EED-6BB1-834F-ABA2-EE8D0D9489EB}"/>
    <dgm:cxn modelId="{724E39A6-5467-CC42-9326-E756EB6288AE}" type="presParOf" srcId="{7AC99380-E945-174A-A1E7-5CB2766E503F}" destId="{2055BA96-BAF6-3B4A-94F3-FB4129B8D72B}" srcOrd="0" destOrd="0" presId="urn:microsoft.com/office/officeart/2005/8/layout/hChevron3"/>
    <dgm:cxn modelId="{16FD429F-B96D-C547-9CDD-B56926C6ECDA}" type="presParOf" srcId="{7AC99380-E945-174A-A1E7-5CB2766E503F}" destId="{2D908F04-B416-9B4C-9F42-D82BE630EFC8}" srcOrd="1" destOrd="0" presId="urn:microsoft.com/office/officeart/2005/8/layout/hChevron3"/>
    <dgm:cxn modelId="{C762F0CA-A471-D947-818D-575699973149}" type="presParOf" srcId="{7AC99380-E945-174A-A1E7-5CB2766E503F}" destId="{7B870F53-D5F5-9C44-859C-5155409D226A}" srcOrd="2" destOrd="0" presId="urn:microsoft.com/office/officeart/2005/8/layout/hChevron3"/>
    <dgm:cxn modelId="{8003EFEF-FA3F-CA40-9503-FA30B593FD1E}" type="presParOf" srcId="{7AC99380-E945-174A-A1E7-5CB2766E503F}" destId="{C8FC9A13-0C8F-374B-88B6-6874777DB19A}" srcOrd="3" destOrd="0" presId="urn:microsoft.com/office/officeart/2005/8/layout/hChevron3"/>
    <dgm:cxn modelId="{9E725641-6286-AA43-BC5D-F7B2A5272DFF}" type="presParOf" srcId="{7AC99380-E945-174A-A1E7-5CB2766E503F}" destId="{34913276-7BD5-1847-BF35-94B3E29E7883}" srcOrd="4" destOrd="0" presId="urn:microsoft.com/office/officeart/2005/8/layout/hChevron3"/>
    <dgm:cxn modelId="{41735BC4-D25E-164A-A1B1-C1BB41CE5D93}" type="presParOf" srcId="{7AC99380-E945-174A-A1E7-5CB2766E503F}" destId="{F8980EA2-7162-AC44-ADCE-904685C8B787}" srcOrd="5" destOrd="0" presId="urn:microsoft.com/office/officeart/2005/8/layout/hChevron3"/>
    <dgm:cxn modelId="{0B8A95AB-947A-E845-9FAA-49AC4157A2EC}" type="presParOf" srcId="{7AC99380-E945-174A-A1E7-5CB2766E503F}" destId="{CD111704-7995-4440-A3F2-B310AE69EA12}" srcOrd="6" destOrd="0" presId="urn:microsoft.com/office/officeart/2005/8/layout/hChevron3"/>
    <dgm:cxn modelId="{0BB51A54-DAA9-ED4C-B1BD-686D6D92F14C}" type="presParOf" srcId="{7AC99380-E945-174A-A1E7-5CB2766E503F}" destId="{F811929D-308F-3F42-A3F2-7A11DEA45ED1}" srcOrd="7" destOrd="0" presId="urn:microsoft.com/office/officeart/2005/8/layout/hChevron3"/>
    <dgm:cxn modelId="{9BC42720-7472-FC41-A896-85C7E17DA968}" type="presParOf" srcId="{7AC99380-E945-174A-A1E7-5CB2766E503F}" destId="{01F00267-D641-9A4D-94AE-C7BB196C6D29}" srcOrd="8" destOrd="0" presId="urn:microsoft.com/office/officeart/2005/8/layout/hChevron3"/>
    <dgm:cxn modelId="{4B847415-4826-FB4E-B8FF-DA103209D640}" type="presParOf" srcId="{7AC99380-E945-174A-A1E7-5CB2766E503F}" destId="{E2959899-98F8-6146-8905-E574A62867BF}" srcOrd="9" destOrd="0" presId="urn:microsoft.com/office/officeart/2005/8/layout/hChevron3"/>
    <dgm:cxn modelId="{22120BA3-C857-0C4B-8FA4-32D172CB4249}" type="presParOf" srcId="{7AC99380-E945-174A-A1E7-5CB2766E503F}" destId="{95922248-78EA-004B-BE99-89E02863C5B1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5BA96-BAF6-3B4A-94F3-FB4129B8D72B}">
      <dsp:nvSpPr>
        <dsp:cNvPr id="0" name=""/>
        <dsp:cNvSpPr/>
      </dsp:nvSpPr>
      <dsp:spPr>
        <a:xfrm>
          <a:off x="1252" y="62843"/>
          <a:ext cx="2052374" cy="8209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Design</a:t>
          </a:r>
        </a:p>
      </dsp:txBody>
      <dsp:txXfrm>
        <a:off x="1252" y="62843"/>
        <a:ext cx="1847137" cy="820949"/>
      </dsp:txXfrm>
    </dsp:sp>
    <dsp:sp modelId="{7B870F53-D5F5-9C44-859C-5155409D226A}">
      <dsp:nvSpPr>
        <dsp:cNvPr id="0" name=""/>
        <dsp:cNvSpPr/>
      </dsp:nvSpPr>
      <dsp:spPr>
        <a:xfrm>
          <a:off x="1643152" y="62843"/>
          <a:ext cx="2052374" cy="8209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Manufacturing</a:t>
          </a:r>
        </a:p>
      </dsp:txBody>
      <dsp:txXfrm>
        <a:off x="2053627" y="62843"/>
        <a:ext cx="1231425" cy="820949"/>
      </dsp:txXfrm>
    </dsp:sp>
    <dsp:sp modelId="{34913276-7BD5-1847-BF35-94B3E29E7883}">
      <dsp:nvSpPr>
        <dsp:cNvPr id="0" name=""/>
        <dsp:cNvSpPr/>
      </dsp:nvSpPr>
      <dsp:spPr>
        <a:xfrm>
          <a:off x="3285052" y="62843"/>
          <a:ext cx="2052374" cy="8209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Assembly</a:t>
          </a:r>
        </a:p>
      </dsp:txBody>
      <dsp:txXfrm>
        <a:off x="3695527" y="62843"/>
        <a:ext cx="1231425" cy="820949"/>
      </dsp:txXfrm>
    </dsp:sp>
    <dsp:sp modelId="{CD111704-7995-4440-A3F2-B310AE69EA12}">
      <dsp:nvSpPr>
        <dsp:cNvPr id="0" name=""/>
        <dsp:cNvSpPr/>
      </dsp:nvSpPr>
      <dsp:spPr>
        <a:xfrm>
          <a:off x="4926952" y="62843"/>
          <a:ext cx="2052374" cy="8209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Installation and Testing</a:t>
          </a:r>
        </a:p>
      </dsp:txBody>
      <dsp:txXfrm>
        <a:off x="5337427" y="62843"/>
        <a:ext cx="1231425" cy="820949"/>
      </dsp:txXfrm>
    </dsp:sp>
    <dsp:sp modelId="{01F00267-D641-9A4D-94AE-C7BB196C6D29}">
      <dsp:nvSpPr>
        <dsp:cNvPr id="0" name=""/>
        <dsp:cNvSpPr/>
      </dsp:nvSpPr>
      <dsp:spPr>
        <a:xfrm>
          <a:off x="6568852" y="62843"/>
          <a:ext cx="2052374" cy="8209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RF Conditioning</a:t>
          </a:r>
        </a:p>
      </dsp:txBody>
      <dsp:txXfrm>
        <a:off x="6979327" y="62843"/>
        <a:ext cx="1231425" cy="820949"/>
      </dsp:txXfrm>
    </dsp:sp>
    <dsp:sp modelId="{95922248-78EA-004B-BE99-89E02863C5B1}">
      <dsp:nvSpPr>
        <dsp:cNvPr id="0" name=""/>
        <dsp:cNvSpPr/>
      </dsp:nvSpPr>
      <dsp:spPr>
        <a:xfrm>
          <a:off x="8210752" y="62843"/>
          <a:ext cx="2052374" cy="8209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Beam Commissioning</a:t>
          </a:r>
        </a:p>
      </dsp:txBody>
      <dsp:txXfrm>
        <a:off x="8621227" y="62843"/>
        <a:ext cx="1231425" cy="820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2022-11-14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35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237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9864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59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40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52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653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75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4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2022-11-14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8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2022-11-14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7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n 2 columns">
  <p:cSld name="1_Text in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3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1"/>
          </p:nvPr>
        </p:nvSpPr>
        <p:spPr>
          <a:xfrm>
            <a:off x="1094400" y="1562400"/>
            <a:ext cx="4993785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2"/>
          </p:nvPr>
        </p:nvSpPr>
        <p:spPr>
          <a:xfrm>
            <a:off x="6373692" y="1562400"/>
            <a:ext cx="4993785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3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7" name="Google Shape;47;p4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3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0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1_One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9" name="Google Shape;29;p4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1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4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2022-11-14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8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slideLayout" Target="../slideLayouts/slideLayout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" Type="http://schemas.openxmlformats.org/officeDocument/2006/relationships/tags" Target="../tags/tag7.xml"/><Relationship Id="rId7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jpg"/><Relationship Id="rId68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jp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66" Type="http://schemas.openxmlformats.org/officeDocument/2006/relationships/image" Target="../media/image72.png"/><Relationship Id="rId74" Type="http://schemas.openxmlformats.org/officeDocument/2006/relationships/image" Target="../media/image80.png"/><Relationship Id="rId5" Type="http://schemas.openxmlformats.org/officeDocument/2006/relationships/image" Target="../media/image11.png"/><Relationship Id="rId61" Type="http://schemas.openxmlformats.org/officeDocument/2006/relationships/image" Target="../media/image67.jp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8" Type="http://schemas.openxmlformats.org/officeDocument/2006/relationships/image" Target="../media/image14.png"/><Relationship Id="rId51" Type="http://schemas.openxmlformats.org/officeDocument/2006/relationships/image" Target="../media/image57.jpg"/><Relationship Id="rId72" Type="http://schemas.openxmlformats.org/officeDocument/2006/relationships/image" Target="../media/image78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jpg"/><Relationship Id="rId54" Type="http://schemas.openxmlformats.org/officeDocument/2006/relationships/image" Target="../media/image60.jpg"/><Relationship Id="rId62" Type="http://schemas.openxmlformats.org/officeDocument/2006/relationships/image" Target="../media/image68.png"/><Relationship Id="rId70" Type="http://schemas.openxmlformats.org/officeDocument/2006/relationships/image" Target="../media/image76.jpeg"/><Relationship Id="rId75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jpeg"/><Relationship Id="rId57" Type="http://schemas.openxmlformats.org/officeDocument/2006/relationships/image" Target="../media/image63.jp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16CD-D75A-5442-B4CB-DB9D017F9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STFC SURF lab with High beta cavity testing well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4223-41FE-304F-8555-CA3AC9F9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59BB0-B1B6-E94A-83B5-FF85139FC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4" y="1804301"/>
            <a:ext cx="11277600" cy="415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699E-31B0-C948-86CC-67BD48C9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Spoke </a:t>
            </a:r>
            <a:r>
              <a:rPr lang="en-GB" dirty="0" err="1"/>
              <a:t>Cryomdoule</a:t>
            </a:r>
            <a:r>
              <a:rPr lang="en-GB" dirty="0"/>
              <a:t> testing in Uppsala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E4D13-091B-9C4C-8EEE-819595A4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69DD2D-1581-AF4A-9E36-175F08BB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305" y="1677234"/>
            <a:ext cx="3563307" cy="4751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F18C4-7C7A-9444-B68C-4E5DFC21B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117" y="1677234"/>
            <a:ext cx="3577775" cy="47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0000" tIns="45720" rIns="91440" bIns="18000" rtlCol="0" anchor="t" anchorCtr="0">
            <a:noAutofit/>
          </a:bodyPr>
          <a:lstStyle/>
          <a:p>
            <a:r>
              <a:rPr lang="en-GB" dirty="0"/>
              <a:t>DTL1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80559BA-6FB0-1B46-A382-05E5FB972E7D}"/>
              </a:ext>
            </a:extLst>
          </p:cNvPr>
          <p:cNvGraphicFramePr>
            <a:graphicFrameLocks noGrp="1"/>
          </p:cNvGraphicFramePr>
          <p:nvPr>
            <p:ph idx="13"/>
            <p:extLst/>
          </p:nvPr>
        </p:nvGraphicFramePr>
        <p:xfrm>
          <a:off x="1103709" y="2048788"/>
          <a:ext cx="10264380" cy="94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story of a decade of effort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2022-11-16</a:t>
            </a:fld>
            <a:endParaRPr lang="sv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78479A-FE9E-D040-948A-67AECCD3AF32}"/>
              </a:ext>
            </a:extLst>
          </p:cNvPr>
          <p:cNvGrpSpPr/>
          <p:nvPr/>
        </p:nvGrpSpPr>
        <p:grpSpPr>
          <a:xfrm>
            <a:off x="6019382" y="2945264"/>
            <a:ext cx="2052374" cy="820949"/>
            <a:chOff x="4926952" y="62843"/>
            <a:chExt cx="2052374" cy="820949"/>
          </a:xfrm>
        </p:grpSpPr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D241E1E8-8D90-AF45-8C80-D4A6610BB1D1}"/>
                </a:ext>
              </a:extLst>
            </p:cNvPr>
            <p:cNvSpPr/>
            <p:nvPr/>
          </p:nvSpPr>
          <p:spPr>
            <a:xfrm>
              <a:off x="4926952" y="62843"/>
              <a:ext cx="2052374" cy="82094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>
              <a:extLst>
                <a:ext uri="{FF2B5EF4-FFF2-40B4-BE49-F238E27FC236}">
                  <a16:creationId xmlns:a16="http://schemas.microsoft.com/office/drawing/2014/main" id="{9C8D2E10-CFE2-6349-B134-9FF47E1923F2}"/>
                </a:ext>
              </a:extLst>
            </p:cNvPr>
            <p:cNvSpPr txBox="1"/>
            <p:nvPr/>
          </p:nvSpPr>
          <p:spPr>
            <a:xfrm>
              <a:off x="5337427" y="62843"/>
              <a:ext cx="1231425" cy="8209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DTL1 in G01: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18 August 2021</a:t>
              </a:r>
              <a:endParaRPr lang="en-US" sz="1400" b="1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FA293C-846C-EC4D-A657-A61A10C48520}"/>
              </a:ext>
            </a:extLst>
          </p:cNvPr>
          <p:cNvGrpSpPr/>
          <p:nvPr/>
        </p:nvGrpSpPr>
        <p:grpSpPr>
          <a:xfrm>
            <a:off x="7667548" y="2945263"/>
            <a:ext cx="2052374" cy="820949"/>
            <a:chOff x="6568852" y="62843"/>
            <a:chExt cx="2052374" cy="820949"/>
          </a:xfrm>
        </p:grpSpPr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5C0DE7DB-91C4-204A-AE60-E17EE42B099D}"/>
                </a:ext>
              </a:extLst>
            </p:cNvPr>
            <p:cNvSpPr/>
            <p:nvPr/>
          </p:nvSpPr>
          <p:spPr>
            <a:xfrm>
              <a:off x="6568852" y="62843"/>
              <a:ext cx="2052374" cy="82094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vron 4">
              <a:extLst>
                <a:ext uri="{FF2B5EF4-FFF2-40B4-BE49-F238E27FC236}">
                  <a16:creationId xmlns:a16="http://schemas.microsoft.com/office/drawing/2014/main" id="{F88214BF-B46B-6D49-9E49-1618A66E0CEC}"/>
                </a:ext>
              </a:extLst>
            </p:cNvPr>
            <p:cNvSpPr txBox="1"/>
            <p:nvPr/>
          </p:nvSpPr>
          <p:spPr>
            <a:xfrm>
              <a:off x="6979327" y="62843"/>
              <a:ext cx="1231425" cy="8209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First RF Pulse: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07 March 2022</a:t>
              </a:r>
              <a:endParaRPr lang="en-US" sz="1400" b="1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1FB09-8439-8C43-A74B-16F16E388E67}"/>
              </a:ext>
            </a:extLst>
          </p:cNvPr>
          <p:cNvGrpSpPr/>
          <p:nvPr/>
        </p:nvGrpSpPr>
        <p:grpSpPr>
          <a:xfrm>
            <a:off x="9307125" y="2945262"/>
            <a:ext cx="2052374" cy="820949"/>
            <a:chOff x="6568852" y="62843"/>
            <a:chExt cx="2052374" cy="820949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605FB02F-A3C6-7040-88C7-C6E7563FE550}"/>
                </a:ext>
              </a:extLst>
            </p:cNvPr>
            <p:cNvSpPr/>
            <p:nvPr/>
          </p:nvSpPr>
          <p:spPr>
            <a:xfrm>
              <a:off x="6568852" y="62843"/>
              <a:ext cx="2052374" cy="82094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4">
              <a:extLst>
                <a:ext uri="{FF2B5EF4-FFF2-40B4-BE49-F238E27FC236}">
                  <a16:creationId xmlns:a16="http://schemas.microsoft.com/office/drawing/2014/main" id="{E2F69D44-D53A-9D45-A83B-C00535D156E1}"/>
                </a:ext>
              </a:extLst>
            </p:cNvPr>
            <p:cNvSpPr txBox="1"/>
            <p:nvPr/>
          </p:nvSpPr>
          <p:spPr>
            <a:xfrm>
              <a:off x="6979327" y="62843"/>
              <a:ext cx="1231425" cy="8209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First Beam: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dirty="0"/>
                <a:t>01 June 2022</a:t>
              </a:r>
              <a:endParaRPr lang="en-US" sz="1400" b="1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894523-80CB-2E46-BC15-75932689D155}"/>
              </a:ext>
            </a:extLst>
          </p:cNvPr>
          <p:cNvGrpSpPr/>
          <p:nvPr/>
        </p:nvGrpSpPr>
        <p:grpSpPr>
          <a:xfrm>
            <a:off x="7984167" y="4252963"/>
            <a:ext cx="3915070" cy="2250000"/>
            <a:chOff x="7984167" y="3913757"/>
            <a:chExt cx="3915070" cy="22463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3466E5-D5CC-E341-9FC7-494D0BE7A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44" t="5208" r="8333" b="3646"/>
            <a:stretch/>
          </p:blipFill>
          <p:spPr>
            <a:xfrm>
              <a:off x="7984167" y="3913757"/>
              <a:ext cx="3915070" cy="2246351"/>
            </a:xfrm>
            <a:prstGeom prst="rect">
              <a:avLst/>
            </a:prstGeom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sp>
          <p:nvSpPr>
            <p:cNvPr id="22" name="Platshållare för innehåll 7">
              <a:extLst>
                <a:ext uri="{FF2B5EF4-FFF2-40B4-BE49-F238E27FC236}">
                  <a16:creationId xmlns:a16="http://schemas.microsoft.com/office/drawing/2014/main" id="{D8DB7A03-1465-C842-A8F1-9B43FDEA5708}"/>
                </a:ext>
              </a:extLst>
            </p:cNvPr>
            <p:cNvSpPr txBox="1">
              <a:spLocks/>
            </p:cNvSpPr>
            <p:nvPr/>
          </p:nvSpPr>
          <p:spPr>
            <a:xfrm>
              <a:off x="8011271" y="3951051"/>
              <a:ext cx="1819380" cy="331667"/>
            </a:xfrm>
            <a:prstGeom prst="rect">
              <a:avLst/>
            </a:prstGeom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txBody>
            <a:bodyPr/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15913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582613" indent="-2508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839788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055688" indent="-2000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b="1" dirty="0"/>
                <a:t>3.5 mA, 5 us, 1 Hz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41621B2-CCD0-B242-92A4-D3F1CB3847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90" y="4249125"/>
            <a:ext cx="3001342" cy="2250190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A4015EF-349C-CE45-BB87-C9C5E3033645}"/>
              </a:ext>
            </a:extLst>
          </p:cNvPr>
          <p:cNvGrpSpPr/>
          <p:nvPr/>
        </p:nvGrpSpPr>
        <p:grpSpPr>
          <a:xfrm>
            <a:off x="1103709" y="2945262"/>
            <a:ext cx="5317558" cy="820949"/>
            <a:chOff x="1252" y="62843"/>
            <a:chExt cx="2052374" cy="820949"/>
          </a:xfrm>
        </p:grpSpPr>
        <p:sp>
          <p:nvSpPr>
            <p:cNvPr id="30" name="Pentagon 29">
              <a:extLst>
                <a:ext uri="{FF2B5EF4-FFF2-40B4-BE49-F238E27FC236}">
                  <a16:creationId xmlns:a16="http://schemas.microsoft.com/office/drawing/2014/main" id="{ED65A3CB-F183-A14A-81A2-A82B6DEF6F8B}"/>
                </a:ext>
              </a:extLst>
            </p:cNvPr>
            <p:cNvSpPr/>
            <p:nvPr/>
          </p:nvSpPr>
          <p:spPr>
            <a:xfrm>
              <a:off x="1252" y="62843"/>
              <a:ext cx="2052374" cy="82094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entagon 4">
              <a:extLst>
                <a:ext uri="{FF2B5EF4-FFF2-40B4-BE49-F238E27FC236}">
                  <a16:creationId xmlns:a16="http://schemas.microsoft.com/office/drawing/2014/main" id="{39F451AF-57D2-1C47-9388-65C9CDC6D2E3}"/>
                </a:ext>
              </a:extLst>
            </p:cNvPr>
            <p:cNvSpPr txBox="1"/>
            <p:nvPr/>
          </p:nvSpPr>
          <p:spPr>
            <a:xfrm>
              <a:off x="1252" y="62843"/>
              <a:ext cx="1847137" cy="8209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676" tIns="37338" rIns="18669" bIns="37338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2010s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7F46C7-F0EF-104B-8084-922279E86D36}"/>
              </a:ext>
            </a:extLst>
          </p:cNvPr>
          <p:cNvCxnSpPr>
            <a:cxnSpLocks/>
          </p:cNvCxnSpPr>
          <p:nvPr/>
        </p:nvCxnSpPr>
        <p:spPr>
          <a:xfrm>
            <a:off x="6019382" y="2005766"/>
            <a:ext cx="4929643" cy="0"/>
          </a:xfrm>
          <a:prstGeom prst="straightConnector1">
            <a:avLst/>
          </a:prstGeom>
          <a:ln w="381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tshållare för innehåll 7">
            <a:extLst>
              <a:ext uri="{FF2B5EF4-FFF2-40B4-BE49-F238E27FC236}">
                <a16:creationId xmlns:a16="http://schemas.microsoft.com/office/drawing/2014/main" id="{F3EF5312-0664-4946-B5B8-1BFAF750E810}"/>
              </a:ext>
            </a:extLst>
          </p:cNvPr>
          <p:cNvSpPr txBox="1">
            <a:spLocks/>
          </p:cNvSpPr>
          <p:nvPr/>
        </p:nvSpPr>
        <p:spPr>
          <a:xfrm>
            <a:off x="7574513" y="1582603"/>
            <a:ext cx="1819380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/>
              <a:t>~10 Months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8D8AD5F-6EBF-6B4D-9D02-E3B28CE925F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67" y="4249125"/>
            <a:ext cx="4174677" cy="2250190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49" name="Platshållare för innehåll 7">
            <a:extLst>
              <a:ext uri="{FF2B5EF4-FFF2-40B4-BE49-F238E27FC236}">
                <a16:creationId xmlns:a16="http://schemas.microsoft.com/office/drawing/2014/main" id="{24C6852E-4CA9-DF40-93EF-7C2FDF605311}"/>
              </a:ext>
            </a:extLst>
          </p:cNvPr>
          <p:cNvSpPr txBox="1">
            <a:spLocks/>
          </p:cNvSpPr>
          <p:nvPr/>
        </p:nvSpPr>
        <p:spPr>
          <a:xfrm>
            <a:off x="1071771" y="3857238"/>
            <a:ext cx="1819380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/>
              <a:t>DTL1 Installation</a:t>
            </a:r>
          </a:p>
        </p:txBody>
      </p:sp>
      <p:sp>
        <p:nvSpPr>
          <p:cNvPr id="50" name="Platshållare för innehåll 7">
            <a:extLst>
              <a:ext uri="{FF2B5EF4-FFF2-40B4-BE49-F238E27FC236}">
                <a16:creationId xmlns:a16="http://schemas.microsoft.com/office/drawing/2014/main" id="{47E796E8-E082-EB4C-88BE-7189B2D7D519}"/>
              </a:ext>
            </a:extLst>
          </p:cNvPr>
          <p:cNvSpPr txBox="1">
            <a:spLocks/>
          </p:cNvSpPr>
          <p:nvPr/>
        </p:nvSpPr>
        <p:spPr>
          <a:xfrm>
            <a:off x="4395014" y="3857239"/>
            <a:ext cx="2647008" cy="331666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/>
              <a:t>Start of DTL1 Conditioning</a:t>
            </a:r>
          </a:p>
        </p:txBody>
      </p:sp>
      <p:sp>
        <p:nvSpPr>
          <p:cNvPr id="51" name="Platshållare för innehåll 7">
            <a:extLst>
              <a:ext uri="{FF2B5EF4-FFF2-40B4-BE49-F238E27FC236}">
                <a16:creationId xmlns:a16="http://schemas.microsoft.com/office/drawing/2014/main" id="{0DAC954C-DD5E-E647-AEA8-5A3A7D4F0A24}"/>
              </a:ext>
            </a:extLst>
          </p:cNvPr>
          <p:cNvSpPr txBox="1">
            <a:spLocks/>
          </p:cNvSpPr>
          <p:nvPr/>
        </p:nvSpPr>
        <p:spPr>
          <a:xfrm>
            <a:off x="8486371" y="3857237"/>
            <a:ext cx="2916000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/>
              <a:t>First Beam Pulse Through DTL1</a:t>
            </a:r>
          </a:p>
        </p:txBody>
      </p:sp>
      <p:pic>
        <p:nvPicPr>
          <p:cNvPr id="52" name="Content Placeholder 14">
            <a:extLst>
              <a:ext uri="{FF2B5EF4-FFF2-40B4-BE49-F238E27FC236}">
                <a16:creationId xmlns:a16="http://schemas.microsoft.com/office/drawing/2014/main" id="{68604040-D6E8-B449-B81C-0E8868C7C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4172" y="117894"/>
            <a:ext cx="6338135" cy="13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E51C-E928-5847-A37E-04E9788F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DTL1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0BBCC-1FC0-7D4C-847B-94CBEABC0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33DBD-037E-D949-BB59-9CAA5F79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C6F8FF-79C9-A543-A400-216339C3B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5714795" cy="5277995"/>
          </a:xfrm>
        </p:spPr>
        <p:txBody>
          <a:bodyPr/>
          <a:lstStyle/>
          <a:p>
            <a:pPr lvl="1"/>
            <a:r>
              <a:rPr lang="en-GB" sz="1800" dirty="0"/>
              <a:t>Excellent collaboration between:</a:t>
            </a:r>
          </a:p>
          <a:p>
            <a:pPr lvl="2"/>
            <a:r>
              <a:rPr lang="en-GB" sz="1600" dirty="0"/>
              <a:t>ESS local teams</a:t>
            </a:r>
          </a:p>
          <a:p>
            <a:pPr lvl="2"/>
            <a:r>
              <a:rPr lang="en-GB" sz="1600" dirty="0"/>
              <a:t>INFN Legnaro and </a:t>
            </a:r>
            <a:r>
              <a:rPr lang="en-GB" sz="1600"/>
              <a:t>INFN Torino </a:t>
            </a:r>
            <a:r>
              <a:rPr lang="en-GB" sz="1600" dirty="0"/>
              <a:t>– DTL systems </a:t>
            </a:r>
          </a:p>
          <a:p>
            <a:pPr lvl="2"/>
            <a:r>
              <a:rPr lang="en-GB" sz="1600" dirty="0"/>
              <a:t>ESS Bilbao – Elements of the RF system</a:t>
            </a:r>
          </a:p>
          <a:p>
            <a:pPr lvl="1"/>
            <a:r>
              <a:rPr lang="en-GB" sz="1800" dirty="0"/>
              <a:t>DTL1 conditioned successfully and meets the requirements: 3 MV/m, 14 Hz, 3.2 </a:t>
            </a:r>
            <a:r>
              <a:rPr lang="en-GB" sz="1800" dirty="0" err="1"/>
              <a:t>ms</a:t>
            </a:r>
            <a:r>
              <a:rPr lang="en-GB" sz="1800" dirty="0"/>
              <a:t>.</a:t>
            </a:r>
          </a:p>
          <a:p>
            <a:pPr lvl="1"/>
            <a:r>
              <a:rPr lang="en-GB" sz="1800" dirty="0"/>
              <a:t>Successful beam commissioning campaign with nominal peak current reached a month after establishing first beam</a:t>
            </a:r>
          </a:p>
          <a:p>
            <a:pPr lvl="1"/>
            <a:r>
              <a:rPr lang="en-GB" sz="1800" dirty="0"/>
              <a:t>Strong foundation for the upcoming commissioning phases:</a:t>
            </a:r>
          </a:p>
          <a:p>
            <a:pPr lvl="2"/>
            <a:r>
              <a:rPr lang="en-GB" sz="1600" dirty="0"/>
              <a:t>Critical functionality demonstrated</a:t>
            </a:r>
          </a:p>
          <a:p>
            <a:pPr lvl="2"/>
            <a:r>
              <a:rPr lang="en-GB" sz="1600" dirty="0"/>
              <a:t>Beam to DTL4 (Q2 2023)</a:t>
            </a:r>
          </a:p>
          <a:p>
            <a:pPr lvl="2"/>
            <a:r>
              <a:rPr lang="en-GB" sz="1600" dirty="0"/>
              <a:t>Beam to Tuning Dump (Q4 2024)</a:t>
            </a:r>
          </a:p>
          <a:p>
            <a:pPr lvl="2"/>
            <a:r>
              <a:rPr lang="en-GB" sz="1600" dirty="0"/>
              <a:t>Beam to Target (Q2 2025)</a:t>
            </a:r>
          </a:p>
          <a:p>
            <a:pPr lvl="1"/>
            <a:endParaRPr lang="en-GB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B59F96-80D7-5B4A-8ABB-7AE48A01B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story of a decade of effort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E17EAC1-66A0-8648-94DB-BB251577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2022-11-16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C3D4E-B548-7B45-B53E-1CDD10556BD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5656" y="1553774"/>
            <a:ext cx="4163696" cy="2369753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90144D-B67B-CE48-9086-53664D978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457" y="4447543"/>
            <a:ext cx="4122574" cy="2241928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11" name="Platshållare för innehåll 7">
            <a:extLst>
              <a:ext uri="{FF2B5EF4-FFF2-40B4-BE49-F238E27FC236}">
                <a16:creationId xmlns:a16="http://schemas.microsoft.com/office/drawing/2014/main" id="{04E713FB-DF4E-1140-A82A-3F81CEB37131}"/>
              </a:ext>
            </a:extLst>
          </p:cNvPr>
          <p:cNvSpPr txBox="1">
            <a:spLocks/>
          </p:cNvSpPr>
          <p:nvPr/>
        </p:nvSpPr>
        <p:spPr>
          <a:xfrm>
            <a:off x="9254247" y="4481574"/>
            <a:ext cx="1937542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defPPr>
              <a:defRPr lang="sv-SE"/>
            </a:defPPr>
            <a:lvl1pPr marL="101600" indent="-101600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1600" b="1">
                <a:solidFill>
                  <a:srgbClr val="666666"/>
                </a:solidFill>
              </a:defRPr>
            </a:lvl1pPr>
            <a:lvl2pPr marL="315913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>
                <a:solidFill>
                  <a:srgbClr val="666666"/>
                </a:solidFill>
              </a:defRPr>
            </a:lvl2pPr>
            <a:lvl3pPr marL="582613" indent="-2508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>
                <a:solidFill>
                  <a:srgbClr val="666666"/>
                </a:solidFill>
              </a:defRPr>
            </a:lvl3pPr>
            <a:lvl4pPr marL="839788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>
                <a:solidFill>
                  <a:srgbClr val="666666"/>
                </a:solidFill>
              </a:defRPr>
            </a:lvl4pPr>
            <a:lvl5pPr marL="1055688" indent="-2000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>
                <a:solidFill>
                  <a:srgbClr val="666666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62.5 mA, 5 us, 1 Hz</a:t>
            </a:r>
          </a:p>
          <a:p>
            <a:endParaRPr lang="en-GB" dirty="0"/>
          </a:p>
        </p:txBody>
      </p:sp>
      <p:sp>
        <p:nvSpPr>
          <p:cNvPr id="12" name="Platshållare för innehåll 7">
            <a:extLst>
              <a:ext uri="{FF2B5EF4-FFF2-40B4-BE49-F238E27FC236}">
                <a16:creationId xmlns:a16="http://schemas.microsoft.com/office/drawing/2014/main" id="{5B03E458-9759-6545-8AAE-B11591169F28}"/>
              </a:ext>
            </a:extLst>
          </p:cNvPr>
          <p:cNvSpPr txBox="1">
            <a:spLocks/>
          </p:cNvSpPr>
          <p:nvPr/>
        </p:nvSpPr>
        <p:spPr>
          <a:xfrm>
            <a:off x="7887099" y="1153835"/>
            <a:ext cx="2523843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defPPr>
              <a:defRPr lang="sv-SE"/>
            </a:defPPr>
            <a:lvl1pPr marL="101600" indent="-101600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1600" b="1">
                <a:solidFill>
                  <a:srgbClr val="666666"/>
                </a:solidFill>
              </a:defRPr>
            </a:lvl1pPr>
            <a:lvl2pPr marL="315913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>
                <a:solidFill>
                  <a:srgbClr val="666666"/>
                </a:solidFill>
              </a:defRPr>
            </a:lvl2pPr>
            <a:lvl3pPr marL="582613" indent="-2508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>
                <a:solidFill>
                  <a:srgbClr val="666666"/>
                </a:solidFill>
              </a:defRPr>
            </a:lvl3pPr>
            <a:lvl4pPr marL="839788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>
                <a:solidFill>
                  <a:srgbClr val="666666"/>
                </a:solidFill>
              </a:defRPr>
            </a:lvl4pPr>
            <a:lvl5pPr marL="1055688" indent="-2000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>
                <a:solidFill>
                  <a:srgbClr val="666666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dirty="0"/>
              <a:t>DTL1 Conditioning History</a:t>
            </a:r>
          </a:p>
          <a:p>
            <a:endParaRPr lang="en-GB" dirty="0"/>
          </a:p>
        </p:txBody>
      </p:sp>
      <p:sp>
        <p:nvSpPr>
          <p:cNvPr id="13" name="Platshållare för innehåll 7">
            <a:extLst>
              <a:ext uri="{FF2B5EF4-FFF2-40B4-BE49-F238E27FC236}">
                <a16:creationId xmlns:a16="http://schemas.microsoft.com/office/drawing/2014/main" id="{463A238D-8654-AC42-9445-EC66EFE51267}"/>
              </a:ext>
            </a:extLst>
          </p:cNvPr>
          <p:cNvSpPr txBox="1">
            <a:spLocks/>
          </p:cNvSpPr>
          <p:nvPr/>
        </p:nvSpPr>
        <p:spPr>
          <a:xfrm>
            <a:off x="7277503" y="4056451"/>
            <a:ext cx="3765636" cy="331667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/>
          <a:lstStyle>
            <a:defPPr>
              <a:defRPr lang="sv-SE"/>
            </a:defPPr>
            <a:lvl1pPr marL="101600" indent="-101600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1600" b="1">
                <a:solidFill>
                  <a:srgbClr val="666666"/>
                </a:solidFill>
              </a:defRPr>
            </a:lvl1pPr>
            <a:lvl2pPr marL="315913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>
                <a:solidFill>
                  <a:srgbClr val="666666"/>
                </a:solidFill>
              </a:defRPr>
            </a:lvl2pPr>
            <a:lvl3pPr marL="582613" indent="-2508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>
                <a:solidFill>
                  <a:srgbClr val="666666"/>
                </a:solidFill>
              </a:defRPr>
            </a:lvl3pPr>
            <a:lvl4pPr marL="839788" indent="-233363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>
                <a:solidFill>
                  <a:srgbClr val="666666"/>
                </a:solidFill>
              </a:defRPr>
            </a:lvl4pPr>
            <a:lvl5pPr marL="1055688" indent="-200025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>
                <a:solidFill>
                  <a:srgbClr val="666666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dirty="0"/>
              <a:t>DTL1 First Beam at Nominal Peak Current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DA514D-7418-A34E-979D-F9F7D9F1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47" y="1011458"/>
            <a:ext cx="9937750" cy="53750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0B8E89D-8C5A-CE40-86F3-1F7AD8EC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6DF22-8027-D641-A3B5-38EEDDA8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7A9EE-15A5-404C-A093-E72D89D81890}"/>
              </a:ext>
            </a:extLst>
          </p:cNvPr>
          <p:cNvSpPr txBox="1"/>
          <p:nvPr/>
        </p:nvSpPr>
        <p:spPr>
          <a:xfrm>
            <a:off x="6164522" y="3705280"/>
            <a:ext cx="5606498" cy="28469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1400" b="1" dirty="0">
                <a:solidFill>
                  <a:srgbClr val="FF0000"/>
                </a:solidFill>
              </a:rPr>
              <a:t>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Nominal short pulse beam though DTL1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DTL4 and DTL3  in position in the tunnel and DTL2 is in final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Cryogenic Distribution System installed and under vacuum and control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12 elliptical cryomodules for RBOT are delivered to ESS with 7 tested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11 spoke cryomodules (out of 13) are tested and delivered to 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Last spoke cryomodule should be delivered tested to ESS in February 2023</a:t>
            </a:r>
          </a:p>
          <a:p>
            <a:pPr algn="l"/>
            <a:endParaRPr lang="en-GB" sz="1100" dirty="0">
              <a:solidFill>
                <a:srgbClr val="6666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CEBEDA-DE66-A149-A2E5-64626FAB07EF}"/>
              </a:ext>
            </a:extLst>
          </p:cNvPr>
          <p:cNvGrpSpPr/>
          <p:nvPr/>
        </p:nvGrpSpPr>
        <p:grpSpPr>
          <a:xfrm>
            <a:off x="7403123" y="1573539"/>
            <a:ext cx="2514217" cy="523220"/>
            <a:chOff x="7403123" y="1573539"/>
            <a:chExt cx="251421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B62239-6F95-AC48-9726-A74EA525545D}"/>
                </a:ext>
              </a:extLst>
            </p:cNvPr>
            <p:cNvSpPr txBox="1"/>
            <p:nvPr/>
          </p:nvSpPr>
          <p:spPr>
            <a:xfrm>
              <a:off x="8018201" y="1573539"/>
              <a:ext cx="189913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Cryogenic distribution system delay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A3FB66-FF73-DA4D-9966-67D8DB569E7F}"/>
                </a:ext>
              </a:extLst>
            </p:cNvPr>
            <p:cNvCxnSpPr/>
            <p:nvPr/>
          </p:nvCxnSpPr>
          <p:spPr>
            <a:xfrm flipH="1" flipV="1">
              <a:off x="7403123" y="1652954"/>
              <a:ext cx="527539" cy="193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126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3A2F-D9B2-414B-87AB-7E7B4C0E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Accelerator Milestones to hold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3C4E3-7316-024A-8F2E-DFBFD28C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5EAB5E7-D605-B047-8954-D1EA6B5FDAFB}"/>
              </a:ext>
            </a:extLst>
          </p:cNvPr>
          <p:cNvGrpSpPr/>
          <p:nvPr/>
        </p:nvGrpSpPr>
        <p:grpSpPr>
          <a:xfrm>
            <a:off x="289636" y="1444413"/>
            <a:ext cx="11705714" cy="4806485"/>
            <a:chOff x="63500" y="1609513"/>
            <a:chExt cx="11705714" cy="4806485"/>
          </a:xfrm>
        </p:grpSpPr>
        <p:sp>
          <p:nvSpPr>
            <p:cNvPr id="158" name="OTLSHAPE_SL_f55432c8e95342cf92db4cfbeafa98d6_BackgroundRectangle">
              <a:extLst>
                <a:ext uri="{FF2B5EF4-FFF2-40B4-BE49-F238E27FC236}">
                  <a16:creationId xmlns:a16="http://schemas.microsoft.com/office/drawing/2014/main" id="{3016C15C-EE50-C24D-AE6F-A9C6562552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3500" y="5543423"/>
              <a:ext cx="11125200" cy="872575"/>
            </a:xfrm>
            <a:prstGeom prst="rect">
              <a:avLst/>
            </a:prstGeom>
            <a:solidFill>
              <a:srgbClr val="A5A5A5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9" name="OTLSHAPE_M_05446f00cf5f49f28f4898e8b855b952_Connector1">
              <a:extLst>
                <a:ext uri="{FF2B5EF4-FFF2-40B4-BE49-F238E27FC236}">
                  <a16:creationId xmlns:a16="http://schemas.microsoft.com/office/drawing/2014/main" id="{810CD356-5B1C-364B-B0D0-9A63A741A594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>
            <a:xfrm>
              <a:off x="4429363" y="16960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OTLSHAPE_M_24b95ee42f7f42d6aacabdbb7acc9d1b_Connector1">
              <a:extLst>
                <a:ext uri="{FF2B5EF4-FFF2-40B4-BE49-F238E27FC236}">
                  <a16:creationId xmlns:a16="http://schemas.microsoft.com/office/drawing/2014/main" id="{70FD1649-2889-DE43-A494-3403918F0941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>
              <a:off x="7575586" y="21613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OTLSHAPE_M_847a031644e842f89f6abd19fd1c22fe_Connector1">
              <a:extLst>
                <a:ext uri="{FF2B5EF4-FFF2-40B4-BE49-F238E27FC236}">
                  <a16:creationId xmlns:a16="http://schemas.microsoft.com/office/drawing/2014/main" id="{0A231907-8D99-1440-9830-50665E4514EB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9388533" y="1696085"/>
              <a:ext cx="0" cy="945515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OTLSHAPE_M_cb78027c985a47d7ba42159a3e801930_Connector1">
              <a:extLst>
                <a:ext uri="{FF2B5EF4-FFF2-40B4-BE49-F238E27FC236}">
                  <a16:creationId xmlns:a16="http://schemas.microsoft.com/office/drawing/2014/main" id="{57A8C118-C365-8D49-A9DC-75AB7785F086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8342352" y="21613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OTLSHAPE_M_f4f1b8cc813f49c387ea768aea1393b3_Connector1">
              <a:extLst>
                <a:ext uri="{FF2B5EF4-FFF2-40B4-BE49-F238E27FC236}">
                  <a16:creationId xmlns:a16="http://schemas.microsoft.com/office/drawing/2014/main" id="{B350532E-EC9A-B44B-8FA8-684B5CD4D7CA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9565161" y="2161328"/>
              <a:ext cx="0" cy="480272"/>
            </a:xfrm>
            <a:prstGeom prst="line">
              <a:avLst/>
            </a:prstGeom>
            <a:noFill/>
            <a:ln w="9525" cap="flat" cmpd="sng" algn="ctr">
              <a:solidFill>
                <a:srgbClr val="1F497E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4" name="OTLSHAPE_TB_00000000000000000000000000000000_ScaleContainer">
              <a:extLst>
                <a:ext uri="{FF2B5EF4-FFF2-40B4-BE49-F238E27FC236}">
                  <a16:creationId xmlns:a16="http://schemas.microsoft.com/office/drawing/2014/main" id="{C149D107-75A4-484D-8603-5FA37A89161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92200" y="2641600"/>
              <a:ext cx="10261600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100000">
                  <a:srgbClr val="44546A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TLSHAPE_SL_f55432c8e95342cf92db4cfbeafa98d6_HeaderRectangle">
              <a:extLst>
                <a:ext uri="{FF2B5EF4-FFF2-40B4-BE49-F238E27FC236}">
                  <a16:creationId xmlns:a16="http://schemas.microsoft.com/office/drawing/2014/main" id="{485660E3-A5FF-8240-B22B-D863BD26FC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3500" y="5543423"/>
              <a:ext cx="1066800" cy="87257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6" name="OTLSHAPE_G_00000000000000000000000000000000_ShapeBelow0">
              <a:extLst>
                <a:ext uri="{FF2B5EF4-FFF2-40B4-BE49-F238E27FC236}">
                  <a16:creationId xmlns:a16="http://schemas.microsoft.com/office/drawing/2014/main" id="{E35650D4-91F9-E04D-AFE2-D5842B75C750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>
              <a:off x="3736885" y="3022600"/>
              <a:ext cx="0" cy="3393398"/>
            </a:xfrm>
            <a:prstGeom prst="line">
              <a:avLst/>
            </a:prstGeom>
            <a:noFill/>
            <a:ln w="9525" cap="flat" cmpd="sng" algn="ctr">
              <a:solidFill>
                <a:srgbClr val="5B9BD5">
                  <a:alpha val="14902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OTLSHAPE_G_00000000000000000000000000000000_ShapeBelow1">
              <a:extLst>
                <a:ext uri="{FF2B5EF4-FFF2-40B4-BE49-F238E27FC236}">
                  <a16:creationId xmlns:a16="http://schemas.microsoft.com/office/drawing/2014/main" id="{D663A41E-D60A-0146-8AA9-1A4BFCEB7433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>
              <a:off x="6216471" y="3022600"/>
              <a:ext cx="0" cy="3393398"/>
            </a:xfrm>
            <a:prstGeom prst="line">
              <a:avLst/>
            </a:prstGeom>
            <a:noFill/>
            <a:ln w="9525" cap="flat" cmpd="sng" algn="ctr">
              <a:solidFill>
                <a:srgbClr val="5B9BD5">
                  <a:alpha val="14902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OTLSHAPE_G_00000000000000000000000000000000_ShapeBelow2">
              <a:extLst>
                <a:ext uri="{FF2B5EF4-FFF2-40B4-BE49-F238E27FC236}">
                  <a16:creationId xmlns:a16="http://schemas.microsoft.com/office/drawing/2014/main" id="{820AAB55-7FB2-B649-B58D-102AB3201F82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8702849" y="3022600"/>
              <a:ext cx="0" cy="3393398"/>
            </a:xfrm>
            <a:prstGeom prst="line">
              <a:avLst/>
            </a:prstGeom>
            <a:noFill/>
            <a:ln w="9525" cap="flat" cmpd="sng" algn="ctr">
              <a:solidFill>
                <a:srgbClr val="5B9BD5">
                  <a:alpha val="14902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9" name="OTLSHAPE_SLT_be7da2da60e7499d82097d6d09b59cf1_Shape">
              <a:extLst>
                <a:ext uri="{FF2B5EF4-FFF2-40B4-BE49-F238E27FC236}">
                  <a16:creationId xmlns:a16="http://schemas.microsoft.com/office/drawing/2014/main" id="{86636751-A3B3-0648-B06D-E9F8359634E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322489" y="5603282"/>
              <a:ext cx="8890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TLSHAPE_SLT_3bf08d201a6849eeba6b2a9b3a1a78aa_Shape">
              <a:extLst>
                <a:ext uri="{FF2B5EF4-FFF2-40B4-BE49-F238E27FC236}">
                  <a16:creationId xmlns:a16="http://schemas.microsoft.com/office/drawing/2014/main" id="{7955C131-F28B-E44C-A0CF-B082B8F0D00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219216" y="5811901"/>
              <a:ext cx="24130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TLSHAPE_SLT_455c510da3dc4766876fa063e6b6471d_Shape">
              <a:extLst>
                <a:ext uri="{FF2B5EF4-FFF2-40B4-BE49-F238E27FC236}">
                  <a16:creationId xmlns:a16="http://schemas.microsoft.com/office/drawing/2014/main" id="{70F47A71-05F7-C84C-B52F-88A1BD7DB5C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644454" y="6020520"/>
              <a:ext cx="2159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TLSHAPE_SLT_4cc6f5649a464e2f909d6771780c2b92_Shape">
              <a:extLst>
                <a:ext uri="{FF2B5EF4-FFF2-40B4-BE49-F238E27FC236}">
                  <a16:creationId xmlns:a16="http://schemas.microsoft.com/office/drawing/2014/main" id="{54280D5E-E587-964F-990F-C0337DCD609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48256" y="6229138"/>
              <a:ext cx="723900" cy="127000"/>
            </a:xfrm>
            <a:prstGeom prst="round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TLSHAPE_TB_00000000000000000000000000000000_ElapsedTime">
              <a:extLst>
                <a:ext uri="{FF2B5EF4-FFF2-40B4-BE49-F238E27FC236}">
                  <a16:creationId xmlns:a16="http://schemas.microsoft.com/office/drawing/2014/main" id="{FF41D153-E736-7343-AF7B-4EE0B2A4059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92200" y="2641600"/>
              <a:ext cx="2286000" cy="381000"/>
            </a:xfrm>
            <a:prstGeom prst="roundRect">
              <a:avLst>
                <a:gd name="adj" fmla="val 10000000"/>
              </a:avLst>
            </a:prstGeom>
            <a:solidFill>
              <a:srgbClr val="FF0000">
                <a:alpha val="3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TLSHAPE_SL_f55432c8e95342cf92db4cfbeafa98d6_Header">
              <a:extLst>
                <a:ext uri="{FF2B5EF4-FFF2-40B4-BE49-F238E27FC236}">
                  <a16:creationId xmlns:a16="http://schemas.microsoft.com/office/drawing/2014/main" id="{CFE03CFC-8787-F345-90E5-7B3256BB4F13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3500" y="5886683"/>
              <a:ext cx="1066800" cy="186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Critical Path</a:t>
              </a:r>
            </a:p>
          </p:txBody>
        </p:sp>
        <p:sp>
          <p:nvSpPr>
            <p:cNvPr id="175" name="OTLSHAPE_TB_00000000000000000000000000000000_TodayMarkerShape">
              <a:extLst>
                <a:ext uri="{FF2B5EF4-FFF2-40B4-BE49-F238E27FC236}">
                  <a16:creationId xmlns:a16="http://schemas.microsoft.com/office/drawing/2014/main" id="{5310E687-786F-CD45-8EA3-ECE2DF0FAF3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312966" y="3022600"/>
              <a:ext cx="114300" cy="127000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TLSHAPE_TB_00000000000000000000000000000000_TodayMarkerText">
              <a:extLst>
                <a:ext uri="{FF2B5EF4-FFF2-40B4-BE49-F238E27FC236}">
                  <a16:creationId xmlns:a16="http://schemas.microsoft.com/office/drawing/2014/main" id="{9D0785F4-1563-9347-886F-AC782C44904A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3187266" y="3149600"/>
              <a:ext cx="36830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Today</a:t>
              </a:r>
            </a:p>
          </p:txBody>
        </p:sp>
        <p:sp>
          <p:nvSpPr>
            <p:cNvPr id="177" name="OTLSHAPE_TB_00000000000000000000000000000000_TimescaleInterval1">
              <a:extLst>
                <a:ext uri="{FF2B5EF4-FFF2-40B4-BE49-F238E27FC236}">
                  <a16:creationId xmlns:a16="http://schemas.microsoft.com/office/drawing/2014/main" id="{73675608-6206-B641-85E2-8F8A183A312F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320800" y="2739073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2022</a:t>
              </a:r>
            </a:p>
          </p:txBody>
        </p:sp>
        <p:sp>
          <p:nvSpPr>
            <p:cNvPr id="178" name="OTLSHAPE_TB_00000000000000000000000000000000_TimescaleInterval2">
              <a:extLst>
                <a:ext uri="{FF2B5EF4-FFF2-40B4-BE49-F238E27FC236}">
                  <a16:creationId xmlns:a16="http://schemas.microsoft.com/office/drawing/2014/main" id="{811B3977-12A4-644D-9E60-A3B72CDAF36D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3800385" y="2739073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2023</a:t>
              </a:r>
            </a:p>
          </p:txBody>
        </p:sp>
        <p:sp>
          <p:nvSpPr>
            <p:cNvPr id="179" name="OTLSHAPE_TB_00000000000000000000000000000000_TimescaleInterval3">
              <a:extLst>
                <a:ext uri="{FF2B5EF4-FFF2-40B4-BE49-F238E27FC236}">
                  <a16:creationId xmlns:a16="http://schemas.microsoft.com/office/drawing/2014/main" id="{FDA107BE-6EE7-D54E-82DC-E10E1AF2F42D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279971" y="2739073"/>
              <a:ext cx="314189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2024</a:t>
              </a:r>
            </a:p>
          </p:txBody>
        </p:sp>
        <p:sp>
          <p:nvSpPr>
            <p:cNvPr id="180" name="OTLSHAPE_TB_00000000000000000000000000000000_TimescaleInterval4">
              <a:extLst>
                <a:ext uri="{FF2B5EF4-FFF2-40B4-BE49-F238E27FC236}">
                  <a16:creationId xmlns:a16="http://schemas.microsoft.com/office/drawing/2014/main" id="{73F3643C-6441-CF4D-A8FC-622E336F048E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8766349" y="2739073"/>
              <a:ext cx="304955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2025</a:t>
              </a:r>
            </a:p>
          </p:txBody>
        </p:sp>
        <p:sp>
          <p:nvSpPr>
            <p:cNvPr id="181" name="OTLSHAPE_SLT_be7da2da60e7499d82097d6d09b59cf1_JoinedDate">
              <a:extLst>
                <a:ext uri="{FF2B5EF4-FFF2-40B4-BE49-F238E27FC236}">
                  <a16:creationId xmlns:a16="http://schemas.microsoft.com/office/drawing/2014/main" id="{98AEE19B-ECFC-3744-9B90-CC2E276F16E6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2134362" y="5589270"/>
              <a:ext cx="1143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 Nov '22 - 10 Mar '23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82" name="OTLSHAPE_SLT_be7da2da60e7499d82097d6d09b59cf1_Title">
              <a:extLst>
                <a:ext uri="{FF2B5EF4-FFF2-40B4-BE49-F238E27FC236}">
                  <a16:creationId xmlns:a16="http://schemas.microsoft.com/office/drawing/2014/main" id="{D23FDDC1-E0E7-B142-AE52-30E67AB8A40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256424" y="5581523"/>
              <a:ext cx="2082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CDS Installation and Commissioning</a:t>
              </a:r>
            </a:p>
          </p:txBody>
        </p:sp>
        <p:sp>
          <p:nvSpPr>
            <p:cNvPr id="183" name="OTLSHAPE_SLT_3bf08d201a6849eeba6b2a9b3a1a78aa_JoinedDate">
              <a:extLst>
                <a:ext uri="{FF2B5EF4-FFF2-40B4-BE49-F238E27FC236}">
                  <a16:creationId xmlns:a16="http://schemas.microsoft.com/office/drawing/2014/main" id="{276DF0E6-4062-EE46-AFB4-2522C4C83FDA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3023172" y="5797889"/>
              <a:ext cx="11557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2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13 Mar '23 - 1 Mar '24</a:t>
              </a:r>
              <a:endParaRPr kumimoji="0" lang="en-GB" sz="1000" b="0" i="0" u="none" strike="noStrike" kern="0" cap="none" spc="-2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84" name="OTLSHAPE_SLT_3bf08d201a6849eeba6b2a9b3a1a78aa_Title">
              <a:extLst>
                <a:ext uri="{FF2B5EF4-FFF2-40B4-BE49-F238E27FC236}">
                  <a16:creationId xmlns:a16="http://schemas.microsoft.com/office/drawing/2014/main" id="{15CED51F-1762-9C4C-9686-8D4B5BD591E8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6681663" y="5790142"/>
              <a:ext cx="157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 Installation and Testing</a:t>
              </a:r>
            </a:p>
          </p:txBody>
        </p:sp>
        <p:sp>
          <p:nvSpPr>
            <p:cNvPr id="185" name="OTLSHAPE_SLT_455c510da3dc4766876fa063e6b6471d_JoinedDate">
              <a:extLst>
                <a:ext uri="{FF2B5EF4-FFF2-40B4-BE49-F238E27FC236}">
                  <a16:creationId xmlns:a16="http://schemas.microsoft.com/office/drawing/2014/main" id="{11C632EA-91CA-AC40-B5FF-08878289B7D8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542009" y="6006507"/>
              <a:ext cx="1054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 Mar '24 - 2 Apr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86" name="OTLSHAPE_SLT_455c510da3dc4766876fa063e6b6471d_Title">
              <a:extLst>
                <a:ext uri="{FF2B5EF4-FFF2-40B4-BE49-F238E27FC236}">
                  <a16:creationId xmlns:a16="http://schemas.microsoft.com/office/drawing/2014/main" id="{9BC531EA-03D5-F044-AE33-F19070B700CF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6899051" y="5998760"/>
              <a:ext cx="419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PSS FIT</a:t>
              </a:r>
            </a:p>
          </p:txBody>
        </p:sp>
        <p:sp>
          <p:nvSpPr>
            <p:cNvPr id="187" name="OTLSHAPE_SLT_4cc6f5649a464e2f909d6771780c2b92_JoinedDate">
              <a:extLst>
                <a:ext uri="{FF2B5EF4-FFF2-40B4-BE49-F238E27FC236}">
                  <a16:creationId xmlns:a16="http://schemas.microsoft.com/office/drawing/2014/main" id="{D0A8600A-BA0A-7C49-B2F4-7BDA9DA906E9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5758765" y="6215126"/>
              <a:ext cx="1041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3 Apr '24 - 16 Jul '24</a:t>
              </a:r>
            </a:p>
          </p:txBody>
        </p:sp>
        <p:sp>
          <p:nvSpPr>
            <p:cNvPr id="188" name="OTLSHAPE_SLT_4cc6f5649a464e2f909d6771780c2b92_Title">
              <a:extLst>
                <a:ext uri="{FF2B5EF4-FFF2-40B4-BE49-F238E27FC236}">
                  <a16:creationId xmlns:a16="http://schemas.microsoft.com/office/drawing/2014/main" id="{79482A0A-6F20-A74D-BABC-BBC168834104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7612356" y="6207379"/>
              <a:ext cx="1905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CM Warm and Cold Conditioning</a:t>
              </a:r>
            </a:p>
          </p:txBody>
        </p:sp>
        <p:cxnSp>
          <p:nvCxnSpPr>
            <p:cNvPr id="189" name="OTLSHAPE_TB_00000000000000000000000000000000_Separator1">
              <a:extLst>
                <a:ext uri="{FF2B5EF4-FFF2-40B4-BE49-F238E27FC236}">
                  <a16:creationId xmlns:a16="http://schemas.microsoft.com/office/drawing/2014/main" id="{62A4A815-7465-7B42-BAA7-902DC46CD86A}"/>
                </a:ext>
              </a:extLst>
            </p:cNvPr>
            <p:cNvCxnSpPr/>
            <p:nvPr>
              <p:custDataLst>
                <p:tags r:id="rId32"/>
              </p:custDataLst>
            </p:nvPr>
          </p:nvCxnSpPr>
          <p:spPr>
            <a:xfrm>
              <a:off x="3736885" y="2705100"/>
              <a:ext cx="0" cy="254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OTLSHAPE_TB_00000000000000000000000000000000_Separator2">
              <a:extLst>
                <a:ext uri="{FF2B5EF4-FFF2-40B4-BE49-F238E27FC236}">
                  <a16:creationId xmlns:a16="http://schemas.microsoft.com/office/drawing/2014/main" id="{65016974-51CF-844C-A891-BEAF67013850}"/>
                </a:ext>
              </a:extLst>
            </p:cNvPr>
            <p:cNvCxnSpPr/>
            <p:nvPr>
              <p:custDataLst>
                <p:tags r:id="rId33"/>
              </p:custDataLst>
            </p:nvPr>
          </p:nvCxnSpPr>
          <p:spPr>
            <a:xfrm>
              <a:off x="6216471" y="2705100"/>
              <a:ext cx="0" cy="254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OTLSHAPE_TB_00000000000000000000000000000000_Separator3">
              <a:extLst>
                <a:ext uri="{FF2B5EF4-FFF2-40B4-BE49-F238E27FC236}">
                  <a16:creationId xmlns:a16="http://schemas.microsoft.com/office/drawing/2014/main" id="{B5630213-2898-594D-AFE8-023C27D8D154}"/>
                </a:ext>
              </a:extLst>
            </p:cNvPr>
            <p:cNvCxnSpPr/>
            <p:nvPr>
              <p:custDataLst>
                <p:tags r:id="rId34"/>
              </p:custDataLst>
            </p:nvPr>
          </p:nvCxnSpPr>
          <p:spPr>
            <a:xfrm>
              <a:off x="8702849" y="2705100"/>
              <a:ext cx="0" cy="254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alpha val="29804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2" name="OTLSHAPE_T_555c2ff2613b4a0c902d7f719ba22d8b_Shape">
              <a:extLst>
                <a:ext uri="{FF2B5EF4-FFF2-40B4-BE49-F238E27FC236}">
                  <a16:creationId xmlns:a16="http://schemas.microsoft.com/office/drawing/2014/main" id="{D5CF4DB7-F908-9B47-BFC6-AB035AD2EC3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423013" y="3769233"/>
              <a:ext cx="6477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OTLSHAPE_T_812329ce37a3468db2f3c00e317e5519_Shape">
              <a:extLst>
                <a:ext uri="{FF2B5EF4-FFF2-40B4-BE49-F238E27FC236}">
                  <a16:creationId xmlns:a16="http://schemas.microsoft.com/office/drawing/2014/main" id="{38E454D5-F59A-914E-8EA1-AA528C89F1EC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792531" y="4186470"/>
              <a:ext cx="4445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OTLSHAPE_T_9d00d17dba014423ad4daa870b88eaf2_Shape">
              <a:extLst>
                <a:ext uri="{FF2B5EF4-FFF2-40B4-BE49-F238E27FC236}">
                  <a16:creationId xmlns:a16="http://schemas.microsoft.com/office/drawing/2014/main" id="{8D0A8E51-D7D7-7A46-8CC2-1870CD63217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327905" y="3560614"/>
              <a:ext cx="889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TLSHAPE_T_046c06b02a234874a9b14bb212e2e433_Shape">
              <a:extLst>
                <a:ext uri="{FF2B5EF4-FFF2-40B4-BE49-F238E27FC236}">
                  <a16:creationId xmlns:a16="http://schemas.microsoft.com/office/drawing/2014/main" id="{902BA158-401E-7A40-876E-EB2168FBCA8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507209" y="3977852"/>
              <a:ext cx="762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OTLSHAPE_T_ef30eaae1a174404abf48da60d481831_Shape">
              <a:extLst>
                <a:ext uri="{FF2B5EF4-FFF2-40B4-BE49-F238E27FC236}">
                  <a16:creationId xmlns:a16="http://schemas.microsoft.com/office/drawing/2014/main" id="{5070C808-7437-8248-9225-32DB4098CB9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247688" y="4395089"/>
              <a:ext cx="889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TLSHAPE_T_fddb295426274bf4821a23f8f77eb252_Shape">
              <a:extLst>
                <a:ext uri="{FF2B5EF4-FFF2-40B4-BE49-F238E27FC236}">
                  <a16:creationId xmlns:a16="http://schemas.microsoft.com/office/drawing/2014/main" id="{AC4B9AAB-4063-E249-8121-1F5C1E78044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293869" y="4603708"/>
              <a:ext cx="88900" cy="127000"/>
            </a:xfrm>
            <a:prstGeom prst="roundRect">
              <a:avLst/>
            </a:prstGeom>
            <a:solidFill>
              <a:srgbClr val="EA161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TLSHAPE_T_887ab810c4a340c9a8b7d0e8fca99dff_Shape">
              <a:extLst>
                <a:ext uri="{FF2B5EF4-FFF2-40B4-BE49-F238E27FC236}">
                  <a16:creationId xmlns:a16="http://schemas.microsoft.com/office/drawing/2014/main" id="{D10E93FA-E6C4-954A-BB9D-AD87352D234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388977" y="4812326"/>
              <a:ext cx="1778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OTLSHAPE_T_9bad72878eb84358a1fc846fcdc1c211_Shape">
              <a:extLst>
                <a:ext uri="{FF2B5EF4-FFF2-40B4-BE49-F238E27FC236}">
                  <a16:creationId xmlns:a16="http://schemas.microsoft.com/office/drawing/2014/main" id="{F71DFAF3-8262-7D43-8676-103F2D26E48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565604" y="5106204"/>
              <a:ext cx="863600" cy="12700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TLSHAPE_T_555c2ff2613b4a0c902d7f719ba22d8b_JoinedDate">
              <a:extLst>
                <a:ext uri="{FF2B5EF4-FFF2-40B4-BE49-F238E27FC236}">
                  <a16:creationId xmlns:a16="http://schemas.microsoft.com/office/drawing/2014/main" id="{FBDEDB44-9718-D54F-A91D-5854504805FE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3269133" y="3755221"/>
              <a:ext cx="1104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11 Apr '23 - 14 Jul '23</a:t>
              </a:r>
            </a:p>
          </p:txBody>
        </p:sp>
        <p:sp>
          <p:nvSpPr>
            <p:cNvPr id="201" name="OTLSHAPE_T_555c2ff2613b4a0c902d7f719ba22d8b_Title">
              <a:extLst>
                <a:ext uri="{FF2B5EF4-FFF2-40B4-BE49-F238E27FC236}">
                  <a16:creationId xmlns:a16="http://schemas.microsoft.com/office/drawing/2014/main" id="{64D520BD-5736-BD4D-ADC3-3DBE6E93152F}"/>
                </a:ext>
              </a:extLst>
            </p:cNvPr>
            <p:cNvSpPr txBox="1"/>
            <p:nvPr>
              <p:custDataLst>
                <p:tags r:id="rId44"/>
              </p:custDataLst>
            </p:nvPr>
          </p:nvSpPr>
          <p:spPr>
            <a:xfrm>
              <a:off x="5112391" y="3747474"/>
              <a:ext cx="1727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DTL4</a:t>
              </a:r>
              <a:endParaRPr kumimoji="0" lang="en-GB" sz="11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02" name="OTLSHAPE_T_812329ce37a3468db2f3c00e317e5519_JoinedDate">
              <a:extLst>
                <a:ext uri="{FF2B5EF4-FFF2-40B4-BE49-F238E27FC236}">
                  <a16:creationId xmlns:a16="http://schemas.microsoft.com/office/drawing/2014/main" id="{9FECEDD5-2515-844B-A3FB-D1D915EC36DF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6579173" y="4172458"/>
              <a:ext cx="1168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19 Aug '24 - 22 Oct '24</a:t>
              </a:r>
            </a:p>
          </p:txBody>
        </p:sp>
        <p:sp>
          <p:nvSpPr>
            <p:cNvPr id="203" name="OTLSHAPE_T_812329ce37a3468db2f3c00e317e5519_Title">
              <a:extLst>
                <a:ext uri="{FF2B5EF4-FFF2-40B4-BE49-F238E27FC236}">
                  <a16:creationId xmlns:a16="http://schemas.microsoft.com/office/drawing/2014/main" id="{36E687E4-C96D-8243-A65C-8685DD5A0549}"/>
                </a:ext>
              </a:extLst>
            </p:cNvPr>
            <p:cNvSpPr txBox="1"/>
            <p:nvPr>
              <p:custDataLst>
                <p:tags r:id="rId46"/>
              </p:custDataLst>
            </p:nvPr>
          </p:nvSpPr>
          <p:spPr>
            <a:xfrm>
              <a:off x="8278108" y="4164711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Dump</a:t>
              </a:r>
              <a:endParaRPr kumimoji="0" lang="en-GB" sz="1100" b="1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04" name="OTLSHAPE_T_9d00d17dba014423ad4daa870b88eaf2_JoinedDate">
              <a:extLst>
                <a:ext uri="{FF2B5EF4-FFF2-40B4-BE49-F238E27FC236}">
                  <a16:creationId xmlns:a16="http://schemas.microsoft.com/office/drawing/2014/main" id="{5AE6AD27-7181-BA4C-83F8-99EB0AE19014}"/>
                </a:ext>
              </a:extLst>
            </p:cNvPr>
            <p:cNvSpPr txBox="1"/>
            <p:nvPr>
              <p:custDataLst>
                <p:tags r:id="rId47"/>
              </p:custDataLst>
            </p:nvPr>
          </p:nvSpPr>
          <p:spPr>
            <a:xfrm>
              <a:off x="3096682" y="3546602"/>
              <a:ext cx="1181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28 Mar '23 - 10 Apr '23</a:t>
              </a:r>
              <a:endPara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05" name="OTLSHAPE_T_9d00d17dba014423ad4daa870b88eaf2_Title">
              <a:extLst>
                <a:ext uri="{FF2B5EF4-FFF2-40B4-BE49-F238E27FC236}">
                  <a16:creationId xmlns:a16="http://schemas.microsoft.com/office/drawing/2014/main" id="{51F5EB23-40A3-CD4D-BA43-F15A3D01BD11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4467019" y="3538855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SRR3</a:t>
              </a:r>
            </a:p>
          </p:txBody>
        </p:sp>
        <p:sp>
          <p:nvSpPr>
            <p:cNvPr id="206" name="OTLSHAPE_T_046c06b02a234874a9b14bb212e2e433_JoinedDate">
              <a:extLst>
                <a:ext uri="{FF2B5EF4-FFF2-40B4-BE49-F238E27FC236}">
                  <a16:creationId xmlns:a16="http://schemas.microsoft.com/office/drawing/2014/main" id="{4802DDCF-E050-E84B-80B8-59455B4F1190}"/>
                </a:ext>
              </a:extLst>
            </p:cNvPr>
            <p:cNvSpPr txBox="1"/>
            <p:nvPr>
              <p:custDataLst>
                <p:tags r:id="rId49"/>
              </p:custDataLst>
            </p:nvPr>
          </p:nvSpPr>
          <p:spPr>
            <a:xfrm>
              <a:off x="6465851" y="3963839"/>
              <a:ext cx="9906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 Jul '24 - 19 Jul '24</a:t>
              </a:r>
              <a:endParaRPr kumimoji="0" lang="en-GB" sz="1000" b="0" i="0" u="none" strike="noStrike" kern="0" cap="none" spc="-4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07" name="OTLSHAPE_T_046c06b02a234874a9b14bb212e2e433_Title">
              <a:extLst>
                <a:ext uri="{FF2B5EF4-FFF2-40B4-BE49-F238E27FC236}">
                  <a16:creationId xmlns:a16="http://schemas.microsoft.com/office/drawing/2014/main" id="{675B875B-EC10-0542-B89C-1FA9A50AB2E4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7632736" y="3956092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SRR4</a:t>
              </a:r>
            </a:p>
          </p:txBody>
        </p:sp>
        <p:sp>
          <p:nvSpPr>
            <p:cNvPr id="208" name="OTLSHAPE_T_ef30eaae1a174404abf48da60d481831_JoinedDate">
              <a:extLst>
                <a:ext uri="{FF2B5EF4-FFF2-40B4-BE49-F238E27FC236}">
                  <a16:creationId xmlns:a16="http://schemas.microsoft.com/office/drawing/2014/main" id="{E85C8F14-F436-174B-887A-30DE90550326}"/>
                </a:ext>
              </a:extLst>
            </p:cNvPr>
            <p:cNvSpPr txBox="1"/>
            <p:nvPr>
              <p:custDataLst>
                <p:tags r:id="rId51"/>
              </p:custDataLst>
            </p:nvPr>
          </p:nvSpPr>
          <p:spPr>
            <a:xfrm>
              <a:off x="7092919" y="4381077"/>
              <a:ext cx="11049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25 Oct '24 - 7 Nov '24</a:t>
              </a:r>
            </a:p>
          </p:txBody>
        </p:sp>
        <p:sp>
          <p:nvSpPr>
            <p:cNvPr id="209" name="OTLSHAPE_T_ef30eaae1a174404abf48da60d481831_Title">
              <a:extLst>
                <a:ext uri="{FF2B5EF4-FFF2-40B4-BE49-F238E27FC236}">
                  <a16:creationId xmlns:a16="http://schemas.microsoft.com/office/drawing/2014/main" id="{AE277461-6981-2D4D-A36F-D2AA6D26EC87}"/>
                </a:ext>
              </a:extLst>
            </p:cNvPr>
            <p:cNvSpPr txBox="1"/>
            <p:nvPr>
              <p:custDataLst>
                <p:tags r:id="rId52"/>
              </p:custDataLst>
            </p:nvPr>
          </p:nvSpPr>
          <p:spPr>
            <a:xfrm>
              <a:off x="8386802" y="4373330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SAR5</a:t>
              </a:r>
            </a:p>
          </p:txBody>
        </p:sp>
        <p:sp>
          <p:nvSpPr>
            <p:cNvPr id="210" name="OTLSHAPE_T_fddb295426274bf4821a23f8f77eb252_JoinedDate">
              <a:extLst>
                <a:ext uri="{FF2B5EF4-FFF2-40B4-BE49-F238E27FC236}">
                  <a16:creationId xmlns:a16="http://schemas.microsoft.com/office/drawing/2014/main" id="{26845FC7-4A00-6948-984E-B964643891FD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8062647" y="4589695"/>
              <a:ext cx="11811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-4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28 Mar '25 - 10 Apr '25</a:t>
              </a:r>
              <a:endParaRPr kumimoji="0" lang="en-GB" sz="1000" b="0" i="0" u="none" strike="noStrike" kern="0" cap="none" spc="-4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11" name="OTLSHAPE_T_fddb295426274bf4821a23f8f77eb252_Title">
              <a:extLst>
                <a:ext uri="{FF2B5EF4-FFF2-40B4-BE49-F238E27FC236}">
                  <a16:creationId xmlns:a16="http://schemas.microsoft.com/office/drawing/2014/main" id="{930EF8D0-5365-6F4C-A049-3F96B44D2F93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9432983" y="4581948"/>
              <a:ext cx="3048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SRR5</a:t>
              </a:r>
            </a:p>
          </p:txBody>
        </p:sp>
        <p:sp>
          <p:nvSpPr>
            <p:cNvPr id="212" name="OTLSHAPE_T_887ab810c4a340c9a8b7d0e8fca99dff_JoinedDate">
              <a:extLst>
                <a:ext uri="{FF2B5EF4-FFF2-40B4-BE49-F238E27FC236}">
                  <a16:creationId xmlns:a16="http://schemas.microsoft.com/office/drawing/2014/main" id="{A5669CF3-7E03-594A-83CD-89C339A62058}"/>
                </a:ext>
              </a:extLst>
            </p:cNvPr>
            <p:cNvSpPr txBox="1"/>
            <p:nvPr>
              <p:custDataLst>
                <p:tags r:id="rId55"/>
              </p:custDataLst>
            </p:nvPr>
          </p:nvSpPr>
          <p:spPr>
            <a:xfrm>
              <a:off x="8211306" y="4798314"/>
              <a:ext cx="1130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11 Apr '25 - 6 May '25</a:t>
              </a:r>
            </a:p>
          </p:txBody>
        </p:sp>
        <p:sp>
          <p:nvSpPr>
            <p:cNvPr id="213" name="OTLSHAPE_T_887ab810c4a340c9a8b7d0e8fca99dff_Title">
              <a:extLst>
                <a:ext uri="{FF2B5EF4-FFF2-40B4-BE49-F238E27FC236}">
                  <a16:creationId xmlns:a16="http://schemas.microsoft.com/office/drawing/2014/main" id="{9E0A0962-C4E4-4C45-AAAB-887CFD26A1DD}"/>
                </a:ext>
              </a:extLst>
            </p:cNvPr>
            <p:cNvSpPr txBox="1"/>
            <p:nvPr>
              <p:custDataLst>
                <p:tags r:id="rId56"/>
              </p:custDataLst>
            </p:nvPr>
          </p:nvSpPr>
          <p:spPr>
            <a:xfrm>
              <a:off x="9609611" y="4790567"/>
              <a:ext cx="17907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8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Target</a:t>
              </a:r>
            </a:p>
          </p:txBody>
        </p:sp>
        <p:sp>
          <p:nvSpPr>
            <p:cNvPr id="214" name="OTLSHAPE_T_9bad72878eb84358a1fc846fcdc1c211_JoinedDate">
              <a:extLst>
                <a:ext uri="{FF2B5EF4-FFF2-40B4-BE49-F238E27FC236}">
                  <a16:creationId xmlns:a16="http://schemas.microsoft.com/office/drawing/2014/main" id="{A85FF927-00C6-0340-9222-105022D589DB}"/>
                </a:ext>
              </a:extLst>
            </p:cNvPr>
            <p:cNvSpPr txBox="1"/>
            <p:nvPr>
              <p:custDataLst>
                <p:tags r:id="rId57"/>
              </p:custDataLst>
            </p:nvPr>
          </p:nvSpPr>
          <p:spPr>
            <a:xfrm>
              <a:off x="8384166" y="5092192"/>
              <a:ext cx="1143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4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 May '25 - 10 Sep '25</a:t>
              </a:r>
            </a:p>
          </p:txBody>
        </p:sp>
        <p:sp>
          <p:nvSpPr>
            <p:cNvPr id="215" name="OTLSHAPE_T_9bad72878eb84358a1fc846fcdc1c211_Title">
              <a:extLst>
                <a:ext uri="{FF2B5EF4-FFF2-40B4-BE49-F238E27FC236}">
                  <a16:creationId xmlns:a16="http://schemas.microsoft.com/office/drawing/2014/main" id="{63361E40-BE6D-1B4C-8566-B3A5F43F42D1}"/>
                </a:ext>
              </a:extLst>
            </p:cNvPr>
            <p:cNvSpPr txBox="1"/>
            <p:nvPr>
              <p:custDataLst>
                <p:tags r:id="rId58"/>
              </p:custDataLst>
            </p:nvPr>
          </p:nvSpPr>
          <p:spPr>
            <a:xfrm>
              <a:off x="10472371" y="4999186"/>
              <a:ext cx="1296843" cy="34103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Beam Commissioning to Target</a:t>
              </a:r>
            </a:p>
          </p:txBody>
        </p:sp>
        <p:sp>
          <p:nvSpPr>
            <p:cNvPr id="216" name="OTLSHAPE_M_05446f00cf5f49f28f4898e8b855b952_Shape">
              <a:extLst>
                <a:ext uri="{FF2B5EF4-FFF2-40B4-BE49-F238E27FC236}">
                  <a16:creationId xmlns:a16="http://schemas.microsoft.com/office/drawing/2014/main" id="{054004DD-B62F-214B-A121-E47D906A0B8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 rot="16200000">
              <a:off x="4454763" y="1696085"/>
              <a:ext cx="228600" cy="228600"/>
            </a:xfrm>
            <a:prstGeom prst="flowChartMerg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TLSHAPE_M_24b95ee42f7f42d6aacabdbb7acc9d1b_Shape">
              <a:extLst>
                <a:ext uri="{FF2B5EF4-FFF2-40B4-BE49-F238E27FC236}">
                  <a16:creationId xmlns:a16="http://schemas.microsoft.com/office/drawing/2014/main" id="{95E4BDF5-B6AE-A247-A8AA-E85FE590448D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 rot="5400000">
              <a:off x="7321586" y="2161328"/>
              <a:ext cx="228600" cy="228600"/>
            </a:xfrm>
            <a:prstGeom prst="flowChartMerg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TLSHAPE_M_847a031644e842f89f6abd19fd1c22fe_Shape">
              <a:extLst>
                <a:ext uri="{FF2B5EF4-FFF2-40B4-BE49-F238E27FC236}">
                  <a16:creationId xmlns:a16="http://schemas.microsoft.com/office/drawing/2014/main" id="{5183CC00-C369-8342-8FCB-6D9AAC60F44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 rot="16200000">
              <a:off x="9413933" y="1696085"/>
              <a:ext cx="228600" cy="228600"/>
            </a:xfrm>
            <a:prstGeom prst="flowChartMerg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TLSHAPE_M_cb78027c985a47d7ba42159a3e801930_Shape">
              <a:extLst>
                <a:ext uri="{FF2B5EF4-FFF2-40B4-BE49-F238E27FC236}">
                  <a16:creationId xmlns:a16="http://schemas.microsoft.com/office/drawing/2014/main" id="{EB9E45B1-A5A2-4F41-A817-B88DA4BEECB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 rot="16200000">
              <a:off x="8367752" y="2161328"/>
              <a:ext cx="228600" cy="228600"/>
            </a:xfrm>
            <a:prstGeom prst="flowChartMerg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TLSHAPE_M_f4f1b8cc813f49c387ea768aea1393b3_Shape">
              <a:extLst>
                <a:ext uri="{FF2B5EF4-FFF2-40B4-BE49-F238E27FC236}">
                  <a16:creationId xmlns:a16="http://schemas.microsoft.com/office/drawing/2014/main" id="{58153788-3B2D-7143-864B-E05936C91CFF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 rot="16200000">
              <a:off x="9590561" y="2161328"/>
              <a:ext cx="228600" cy="228600"/>
            </a:xfrm>
            <a:prstGeom prst="flowChartMerg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TLSHAPE_M_05446f00cf5f49f28f4898e8b855b952_Title">
              <a:extLst>
                <a:ext uri="{FF2B5EF4-FFF2-40B4-BE49-F238E27FC236}">
                  <a16:creationId xmlns:a16="http://schemas.microsoft.com/office/drawing/2014/main" id="{ADDD3A53-AB92-094C-AA34-95A532649A3A}"/>
                </a:ext>
              </a:extLst>
            </p:cNvPr>
            <p:cNvSpPr txBox="1"/>
            <p:nvPr>
              <p:custDataLst>
                <p:tags r:id="rId64"/>
              </p:custDataLst>
            </p:nvPr>
          </p:nvSpPr>
          <p:spPr>
            <a:xfrm>
              <a:off x="4715113" y="1609513"/>
              <a:ext cx="18669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6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SRR3 Completed - Beam to DTL4</a:t>
              </a:r>
              <a:endParaRPr kumimoji="0" lang="en-GB" sz="1100" b="1" i="0" u="none" strike="noStrike" kern="0" cap="none" spc="-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22" name="OTLSHAPE_M_05446f00cf5f49f28f4898e8b855b952_Date">
              <a:extLst>
                <a:ext uri="{FF2B5EF4-FFF2-40B4-BE49-F238E27FC236}">
                  <a16:creationId xmlns:a16="http://schemas.microsoft.com/office/drawing/2014/main" id="{65AD4893-0874-3A4A-9FF1-D7375A72D2F9}"/>
                </a:ext>
              </a:extLst>
            </p:cNvPr>
            <p:cNvSpPr txBox="1"/>
            <p:nvPr>
              <p:custDataLst>
                <p:tags r:id="rId65"/>
              </p:custDataLst>
            </p:nvPr>
          </p:nvSpPr>
          <p:spPr>
            <a:xfrm>
              <a:off x="4715113" y="180543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11 Apr '23</a:t>
              </a:r>
              <a:endParaRPr kumimoji="0" lang="en-GB" sz="1000" b="0" i="0" u="none" strike="noStrike" kern="0" cap="none" spc="-6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23" name="OTLSHAPE_M_24b95ee42f7f42d6aacabdbb7acc9d1b_Title">
              <a:extLst>
                <a:ext uri="{FF2B5EF4-FFF2-40B4-BE49-F238E27FC236}">
                  <a16:creationId xmlns:a16="http://schemas.microsoft.com/office/drawing/2014/main" id="{D7608971-74D3-2C4C-B65E-5D956B373966}"/>
                </a:ext>
              </a:extLst>
            </p:cNvPr>
            <p:cNvSpPr txBox="1"/>
            <p:nvPr>
              <p:custDataLst>
                <p:tags r:id="rId66"/>
              </p:custDataLst>
            </p:nvPr>
          </p:nvSpPr>
          <p:spPr>
            <a:xfrm>
              <a:off x="5350292" y="2074757"/>
              <a:ext cx="19431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4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SRR4 Completed - Beam to Dump</a:t>
              </a:r>
            </a:p>
          </p:txBody>
        </p:sp>
        <p:sp>
          <p:nvSpPr>
            <p:cNvPr id="224" name="OTLSHAPE_M_24b95ee42f7f42d6aacabdbb7acc9d1b_Date">
              <a:extLst>
                <a:ext uri="{FF2B5EF4-FFF2-40B4-BE49-F238E27FC236}">
                  <a16:creationId xmlns:a16="http://schemas.microsoft.com/office/drawing/2014/main" id="{7C517A4F-A1D2-114F-8C55-57DDBA53D8FB}"/>
                </a:ext>
              </a:extLst>
            </p:cNvPr>
            <p:cNvSpPr txBox="1"/>
            <p:nvPr>
              <p:custDataLst>
                <p:tags r:id="rId67"/>
              </p:custDataLst>
            </p:nvPr>
          </p:nvSpPr>
          <p:spPr>
            <a:xfrm>
              <a:off x="6804146" y="2270675"/>
              <a:ext cx="4826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19 Jul '24</a:t>
              </a:r>
            </a:p>
          </p:txBody>
        </p:sp>
        <p:sp>
          <p:nvSpPr>
            <p:cNvPr id="225" name="OTLSHAPE_M_847a031644e842f89f6abd19fd1c22fe_Title">
              <a:extLst>
                <a:ext uri="{FF2B5EF4-FFF2-40B4-BE49-F238E27FC236}">
                  <a16:creationId xmlns:a16="http://schemas.microsoft.com/office/drawing/2014/main" id="{46F6A578-F36E-C445-A0F5-E3A2C6304EDB}"/>
                </a:ext>
              </a:extLst>
            </p:cNvPr>
            <p:cNvSpPr txBox="1"/>
            <p:nvPr>
              <p:custDataLst>
                <p:tags r:id="rId68"/>
              </p:custDataLst>
            </p:nvPr>
          </p:nvSpPr>
          <p:spPr>
            <a:xfrm>
              <a:off x="9674283" y="1609513"/>
              <a:ext cx="9906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ESS Facility RBOT</a:t>
              </a:r>
              <a:endParaRPr kumimoji="0" lang="en-GB" sz="11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26" name="OTLSHAPE_M_847a031644e842f89f6abd19fd1c22fe_Date">
              <a:extLst>
                <a:ext uri="{FF2B5EF4-FFF2-40B4-BE49-F238E27FC236}">
                  <a16:creationId xmlns:a16="http://schemas.microsoft.com/office/drawing/2014/main" id="{F10BE828-A819-4E4F-834C-FB582669FAD1}"/>
                </a:ext>
              </a:extLst>
            </p:cNvPr>
            <p:cNvSpPr txBox="1"/>
            <p:nvPr>
              <p:custDataLst>
                <p:tags r:id="rId69"/>
              </p:custDataLst>
            </p:nvPr>
          </p:nvSpPr>
          <p:spPr>
            <a:xfrm>
              <a:off x="9674283" y="1805432"/>
              <a:ext cx="5334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 Apr '25</a:t>
              </a:r>
            </a:p>
          </p:txBody>
        </p:sp>
        <p:sp>
          <p:nvSpPr>
            <p:cNvPr id="227" name="OTLSHAPE_M_cb78027c985a47d7ba42159a3e801930_Title">
              <a:extLst>
                <a:ext uri="{FF2B5EF4-FFF2-40B4-BE49-F238E27FC236}">
                  <a16:creationId xmlns:a16="http://schemas.microsoft.com/office/drawing/2014/main" id="{6FAC7ADD-5857-D54B-B6EB-A8E8DDDD55B5}"/>
                </a:ext>
              </a:extLst>
            </p:cNvPr>
            <p:cNvSpPr txBox="1"/>
            <p:nvPr>
              <p:custDataLst>
                <p:tags r:id="rId70"/>
              </p:custDataLst>
            </p:nvPr>
          </p:nvSpPr>
          <p:spPr>
            <a:xfrm>
              <a:off x="8628102" y="2074757"/>
              <a:ext cx="5842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1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ACC RBOT</a:t>
              </a:r>
            </a:p>
          </p:txBody>
        </p:sp>
        <p:sp>
          <p:nvSpPr>
            <p:cNvPr id="228" name="OTLSHAPE_M_cb78027c985a47d7ba42159a3e801930_Date">
              <a:extLst>
                <a:ext uri="{FF2B5EF4-FFF2-40B4-BE49-F238E27FC236}">
                  <a16:creationId xmlns:a16="http://schemas.microsoft.com/office/drawing/2014/main" id="{1BCC5AA8-0B70-DE43-B263-76D277182DE2}"/>
                </a:ext>
              </a:extLst>
            </p:cNvPr>
            <p:cNvSpPr txBox="1"/>
            <p:nvPr>
              <p:custDataLst>
                <p:tags r:id="rId71"/>
              </p:custDataLst>
            </p:nvPr>
          </p:nvSpPr>
          <p:spPr>
            <a:xfrm>
              <a:off x="8628102" y="2270675"/>
              <a:ext cx="495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 Nov '24</a:t>
              </a:r>
            </a:p>
          </p:txBody>
        </p:sp>
        <p:sp>
          <p:nvSpPr>
            <p:cNvPr id="229" name="OTLSHAPE_M_f4f1b8cc813f49c387ea768aea1393b3_Title">
              <a:extLst>
                <a:ext uri="{FF2B5EF4-FFF2-40B4-BE49-F238E27FC236}">
                  <a16:creationId xmlns:a16="http://schemas.microsoft.com/office/drawing/2014/main" id="{747287B9-F38E-2547-84E2-3ECC372199FC}"/>
                </a:ext>
              </a:extLst>
            </p:cNvPr>
            <p:cNvSpPr txBox="1"/>
            <p:nvPr>
              <p:custDataLst>
                <p:tags r:id="rId72"/>
              </p:custDataLst>
            </p:nvPr>
          </p:nvSpPr>
          <p:spPr>
            <a:xfrm>
              <a:off x="9850911" y="2074757"/>
              <a:ext cx="2413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0" cap="none" spc="-22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BOT</a:t>
              </a:r>
            </a:p>
          </p:txBody>
        </p:sp>
        <p:sp>
          <p:nvSpPr>
            <p:cNvPr id="230" name="OTLSHAPE_M_f4f1b8cc813f49c387ea768aea1393b3_Date">
              <a:extLst>
                <a:ext uri="{FF2B5EF4-FFF2-40B4-BE49-F238E27FC236}">
                  <a16:creationId xmlns:a16="http://schemas.microsoft.com/office/drawing/2014/main" id="{662222E0-6C70-3D41-924A-EB540D43653B}"/>
                </a:ext>
              </a:extLst>
            </p:cNvPr>
            <p:cNvSpPr txBox="1"/>
            <p:nvPr>
              <p:custDataLst>
                <p:tags r:id="rId73"/>
              </p:custDataLst>
            </p:nvPr>
          </p:nvSpPr>
          <p:spPr>
            <a:xfrm>
              <a:off x="9850911" y="2270675"/>
              <a:ext cx="5080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-6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6 May '25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9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5A89D18-58C8-8C4E-A095-009496F1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Upgrades beyond Start of User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8575D-1DC5-3D4D-AADA-4DCC6D51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13ECD4-08FE-004A-914A-002ABACC4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273" y="1101572"/>
            <a:ext cx="9365782" cy="545509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Reaching ESS nominal power of 5 MW (2 GeV)</a:t>
            </a:r>
          </a:p>
          <a:p>
            <a:pPr marL="671513" lvl="1" indent="-457200"/>
            <a:r>
              <a:rPr lang="en-GB" sz="1600" dirty="0"/>
              <a:t>All Cryomodules will be built and installed in the tunnel as part of the construction projects</a:t>
            </a:r>
          </a:p>
          <a:p>
            <a:pPr marL="671513" lvl="1" indent="-457200"/>
            <a:r>
              <a:rPr lang="en-GB" sz="1600" dirty="0"/>
              <a:t>To reach 3 MW, Additional klystrons (24) and modulators (6) required</a:t>
            </a:r>
          </a:p>
          <a:p>
            <a:pPr marL="671513" lvl="1" indent="-457200"/>
            <a:r>
              <a:rPr lang="en-GB" sz="1600" dirty="0"/>
              <a:t>To reach 5 MW, Additional RF distribution, klystrons and modulators required</a:t>
            </a:r>
          </a:p>
          <a:p>
            <a:pPr marL="671513" lvl="1" indent="-457200"/>
            <a:r>
              <a:rPr lang="en-GB" sz="1600" dirty="0"/>
              <a:t>To be realized when council can make additional funds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Power upgrade to 7.5 MW (2.5 GeV)</a:t>
            </a:r>
          </a:p>
          <a:p>
            <a:pPr marL="671513" lvl="1" indent="-457200"/>
            <a:r>
              <a:rPr lang="en-GB" sz="1600" dirty="0"/>
              <a:t>Additional cryomodules (9), klystrons and modulators required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Short pulse capability at ESS using the existing target station</a:t>
            </a:r>
          </a:p>
          <a:p>
            <a:pPr marL="671513" lvl="1" indent="-457200"/>
            <a:r>
              <a:rPr lang="en-GB" sz="1600" dirty="0"/>
              <a:t>Studies done for an accumulation ring at ESS (</a:t>
            </a:r>
            <a:r>
              <a:rPr lang="en-GB" sz="1600" dirty="0" err="1"/>
              <a:t>ESSnuSB</a:t>
            </a:r>
            <a:r>
              <a:rPr lang="en-GB" sz="1600" dirty="0"/>
              <a:t>) and first studies underway for how to create a medium short pulse which is matched to the modulator time constant (50-100 </a:t>
            </a:r>
            <a:r>
              <a:rPr lang="en-GB" sz="1600" dirty="0" err="1"/>
              <a:t>microsceonds</a:t>
            </a:r>
            <a:r>
              <a:rPr lang="en-GB" sz="1600" dirty="0"/>
              <a:t>)  and sufficiently long to assure that the target can sustain it.</a:t>
            </a:r>
          </a:p>
          <a:p>
            <a:pPr marL="671513" lvl="1" indent="-457200"/>
            <a:r>
              <a:rPr lang="en-GB" sz="1600" dirty="0"/>
              <a:t>The 1.2 microsecond beam pulse from the </a:t>
            </a:r>
            <a:r>
              <a:rPr lang="en-GB" sz="1600" dirty="0" err="1"/>
              <a:t>ESSnuSB</a:t>
            </a:r>
            <a:r>
              <a:rPr lang="en-GB" sz="1600" dirty="0"/>
              <a:t> ring could be destructive for the target and isn’t matched to the moderator time </a:t>
            </a:r>
            <a:r>
              <a:rPr lang="en-GB" sz="1600" dirty="0" err="1"/>
              <a:t>contstant</a:t>
            </a:r>
            <a:endParaRPr lang="en-GB" sz="1600" dirty="0"/>
          </a:p>
          <a:p>
            <a:pPr marL="671513" lvl="1" indent="-457200"/>
            <a:r>
              <a:rPr lang="en-GB" sz="1600" dirty="0"/>
              <a:t>Staggered beam extraction of a pulse train and other slow extractions schemes still to be studied.</a:t>
            </a:r>
          </a:p>
          <a:p>
            <a:pPr marL="938213" lvl="2" indent="-457200"/>
            <a:r>
              <a:rPr lang="en-GB" sz="1400" dirty="0"/>
              <a:t>Staggered beam extraction of a bunch train pioneered at ISOLDE at CERN to enable liquid metal target operation at the pulsed CERN PS Booster).</a:t>
            </a:r>
          </a:p>
        </p:txBody>
      </p:sp>
    </p:spTree>
    <p:extLst>
      <p:ext uri="{BB962C8B-B14F-4D97-AF65-F5344CB8AC3E}">
        <p14:creationId xmlns:p14="http://schemas.microsoft.com/office/powerpoint/2010/main" val="2228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 err="1"/>
              <a:t>Advantage</a:t>
            </a:r>
            <a:r>
              <a:rPr lang="sv-SE" sz="4400" dirty="0"/>
              <a:t> </a:t>
            </a:r>
            <a:r>
              <a:rPr lang="sv-SE" sz="4400" dirty="0" err="1"/>
              <a:t>of</a:t>
            </a:r>
            <a:r>
              <a:rPr lang="sv-SE" sz="4400" dirty="0"/>
              <a:t> </a:t>
            </a:r>
            <a:r>
              <a:rPr lang="sv-SE" sz="4400" dirty="0" err="1"/>
              <a:t>increasing</a:t>
            </a:r>
            <a:r>
              <a:rPr lang="sv-SE" sz="4400" dirty="0"/>
              <a:t> the </a:t>
            </a:r>
            <a:r>
              <a:rPr lang="sv-SE" sz="4400" dirty="0" err="1"/>
              <a:t>energy</a:t>
            </a:r>
            <a:endParaRPr lang="sv-SE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4B918-11D1-144A-BB2B-AF9AE4B8D2C7}"/>
              </a:ext>
            </a:extLst>
          </p:cNvPr>
          <p:cNvSpPr txBox="1"/>
          <p:nvPr/>
        </p:nvSpPr>
        <p:spPr>
          <a:xfrm>
            <a:off x="2253185" y="1307108"/>
            <a:ext cx="672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SE" dirty="0"/>
              <a:t>Ratio of brightness of MARK-I</a:t>
            </a:r>
            <a:r>
              <a:rPr lang="en-SE" dirty="0">
                <a:solidFill>
                  <a:srgbClr val="FF0000"/>
                </a:solidFill>
              </a:rPr>
              <a:t> </a:t>
            </a:r>
            <a:r>
              <a:rPr lang="en-SE" dirty="0"/>
              <a:t>against </a:t>
            </a:r>
            <a:r>
              <a:rPr lang="en-SE" dirty="0">
                <a:solidFill>
                  <a:srgbClr val="0070C0"/>
                </a:solidFill>
              </a:rPr>
              <a:t>2GeV-II (MARK-II) </a:t>
            </a:r>
            <a:r>
              <a:rPr lang="en-SE" dirty="0"/>
              <a:t>per power</a:t>
            </a:r>
          </a:p>
          <a:p>
            <a:pPr marL="342900" indent="-342900">
              <a:buFontTx/>
              <a:buAutoNum type="alphaLcParenR"/>
            </a:pPr>
            <a:r>
              <a:rPr lang="en-SE" dirty="0"/>
              <a:t>Ratio of brightness of MARK-I against </a:t>
            </a:r>
            <a:r>
              <a:rPr lang="en-SE" dirty="0">
                <a:solidFill>
                  <a:srgbClr val="FF0000"/>
                </a:solidFill>
              </a:rPr>
              <a:t>2GeV-I (MARK-I) </a:t>
            </a:r>
            <a:r>
              <a:rPr lang="en-SE" dirty="0"/>
              <a:t>per power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08354C-2C1D-C347-B0FF-70C5C5A68216}"/>
              </a:ext>
            </a:extLst>
          </p:cNvPr>
          <p:cNvGrpSpPr/>
          <p:nvPr/>
        </p:nvGrpSpPr>
        <p:grpSpPr>
          <a:xfrm>
            <a:off x="1706685" y="1836991"/>
            <a:ext cx="7927046" cy="3868071"/>
            <a:chOff x="377686" y="1268195"/>
            <a:chExt cx="9256045" cy="44368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807D2B-4150-F144-A371-323E0B30881C}"/>
                </a:ext>
              </a:extLst>
            </p:cNvPr>
            <p:cNvSpPr/>
            <p:nvPr/>
          </p:nvSpPr>
          <p:spPr>
            <a:xfrm>
              <a:off x="4452537" y="3244334"/>
              <a:ext cx="32869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Power + OH + Ohmic Losses (kW)</a:t>
              </a:r>
              <a:endParaRPr lang="en-GB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5D87F2-22D3-AD4F-A18B-F061828C1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686" y="1298016"/>
              <a:ext cx="4752533" cy="44070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C02AF3-3078-E84B-AFFF-673643A70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9489" y="1354172"/>
              <a:ext cx="4694242" cy="42031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426D2B-7F50-1E4F-B3F4-88A7351F6A86}"/>
                </a:ext>
              </a:extLst>
            </p:cNvPr>
            <p:cNvSpPr txBox="1"/>
            <p:nvPr/>
          </p:nvSpPr>
          <p:spPr>
            <a:xfrm>
              <a:off x="2590900" y="1564626"/>
              <a:ext cx="10311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SE" dirty="0"/>
                <a:t>2GeV-II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124E3DE-2F61-7245-9684-84BDC874FFD5}"/>
                </a:ext>
              </a:extLst>
            </p:cNvPr>
            <p:cNvCxnSpPr/>
            <p:nvPr/>
          </p:nvCxnSpPr>
          <p:spPr>
            <a:xfrm flipV="1">
              <a:off x="3540943" y="1610144"/>
              <a:ext cx="964096" cy="1391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FFE29-A3BC-8346-8184-500F515378F4}"/>
                </a:ext>
              </a:extLst>
            </p:cNvPr>
            <p:cNvSpPr txBox="1"/>
            <p:nvPr/>
          </p:nvSpPr>
          <p:spPr>
            <a:xfrm>
              <a:off x="7747139" y="2987558"/>
              <a:ext cx="10311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SE" dirty="0">
                  <a:solidFill>
                    <a:srgbClr val="FF0000"/>
                  </a:solidFill>
                </a:rPr>
                <a:t>2GeV-I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1E5C618-0E4A-3B45-B7FF-CFDE0DE920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2731" y="2395335"/>
              <a:ext cx="705679" cy="592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33D945-0587-8241-90EA-E8F532A4FCD8}"/>
                </a:ext>
              </a:extLst>
            </p:cNvPr>
            <p:cNvSpPr txBox="1"/>
            <p:nvPr/>
          </p:nvSpPr>
          <p:spPr>
            <a:xfrm>
              <a:off x="4478149" y="1268195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a)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F31E04-F576-DD4F-8176-C49CFAABC598}"/>
                </a:ext>
              </a:extLst>
            </p:cNvPr>
            <p:cNvSpPr txBox="1"/>
            <p:nvPr/>
          </p:nvSpPr>
          <p:spPr>
            <a:xfrm>
              <a:off x="9173561" y="1310386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/>
                <a:t>b)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394F73-BCE8-AF4F-B20A-9CB2C140FB90}"/>
              </a:ext>
            </a:extLst>
          </p:cNvPr>
          <p:cNvSpPr txBox="1"/>
          <p:nvPr/>
        </p:nvSpPr>
        <p:spPr>
          <a:xfrm>
            <a:off x="1475568" y="834529"/>
            <a:ext cx="8275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SE" sz="2000">
                <a:solidFill>
                  <a:schemeClr val="accent1"/>
                </a:solidFill>
              </a:rPr>
              <a:t>Relative performance at various energies per power</a:t>
            </a:r>
            <a:r>
              <a:rPr lang="sv-SE" sz="2000" dirty="0">
                <a:solidFill>
                  <a:schemeClr val="accent1"/>
                </a:solidFill>
              </a:rPr>
              <a:t>, from </a:t>
            </a:r>
            <a:r>
              <a:rPr lang="sv-SE" sz="2000" dirty="0" err="1">
                <a:solidFill>
                  <a:schemeClr val="accent1"/>
                </a:solidFill>
              </a:rPr>
              <a:t>Masatoshi</a:t>
            </a:r>
            <a:r>
              <a:rPr lang="sv-SE" sz="2000" dirty="0">
                <a:solidFill>
                  <a:schemeClr val="accent1"/>
                </a:solidFill>
              </a:rPr>
              <a:t> </a:t>
            </a:r>
            <a:r>
              <a:rPr lang="sv-SE" sz="2000" dirty="0" err="1">
                <a:solidFill>
                  <a:schemeClr val="accent1"/>
                </a:solidFill>
              </a:rPr>
              <a:t>Arai</a:t>
            </a:r>
            <a:r>
              <a:rPr lang="sv-SE" sz="2000" dirty="0">
                <a:solidFill>
                  <a:schemeClr val="accent1"/>
                </a:solidFill>
              </a:rPr>
              <a:t>, ESS</a:t>
            </a:r>
            <a:endParaRPr lang="en-SE" sz="20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C9827C-7E8C-9643-AB59-41029D4CFDDA}"/>
              </a:ext>
            </a:extLst>
          </p:cNvPr>
          <p:cNvSpPr txBox="1"/>
          <p:nvPr/>
        </p:nvSpPr>
        <p:spPr>
          <a:xfrm>
            <a:off x="588656" y="5642515"/>
            <a:ext cx="957276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SE" sz="1600"/>
              <a:t>Figures </a:t>
            </a:r>
            <a:r>
              <a:rPr lang="en-GB" sz="1600" dirty="0"/>
              <a:t>s</a:t>
            </a:r>
            <a:r>
              <a:rPr lang="en-SE" sz="1600"/>
              <a:t>how </a:t>
            </a:r>
            <a:r>
              <a:rPr lang="en-SE" sz="1600" dirty="0"/>
              <a:t>relative performance for MARK-I, including focul point effect, asymmetric effect and energy effect.</a:t>
            </a:r>
          </a:p>
          <a:p>
            <a:r>
              <a:rPr lang="en-SE" sz="1600" dirty="0"/>
              <a:t>We can clearly see the most effective energy could be close to 1.3GeV.  </a:t>
            </a:r>
            <a:r>
              <a:rPr lang="en-SE" sz="1600"/>
              <a:t>Therefore</a:t>
            </a:r>
            <a:r>
              <a:rPr lang="en-SE" sz="1600" dirty="0"/>
              <a:t>, increasing Ep close to 1.3GeV is </a:t>
            </a:r>
            <a:r>
              <a:rPr lang="en-SE" sz="1600"/>
              <a:t>very beneficial.  </a:t>
            </a:r>
            <a:r>
              <a:rPr lang="en-SE" sz="1600" dirty="0"/>
              <a:t>T</a:t>
            </a:r>
            <a:r>
              <a:rPr lang="en-GB" sz="1600" dirty="0"/>
              <a:t>h</a:t>
            </a:r>
            <a:r>
              <a:rPr lang="en-SE" sz="1600" dirty="0"/>
              <a:t>ere are increases ranging from 5% to 15% accoirdance with the increase of Ep from 0.8GeV to 1.3GeV.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027B13-57B2-5049-A6A8-2B39ABD8170A}"/>
              </a:ext>
            </a:extLst>
          </p:cNvPr>
          <p:cNvCxnSpPr/>
          <p:nvPr/>
        </p:nvCxnSpPr>
        <p:spPr>
          <a:xfrm>
            <a:off x="7299701" y="2256413"/>
            <a:ext cx="0" cy="1240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62EC51-530B-0041-8223-7FFE9FC5FDFE}"/>
              </a:ext>
            </a:extLst>
          </p:cNvPr>
          <p:cNvCxnSpPr>
            <a:cxnSpLocks/>
          </p:cNvCxnSpPr>
          <p:nvPr/>
        </p:nvCxnSpPr>
        <p:spPr>
          <a:xfrm>
            <a:off x="3438040" y="2417404"/>
            <a:ext cx="0" cy="2061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oogle Shape;530;p8">
            <a:extLst>
              <a:ext uri="{FF2B5EF4-FFF2-40B4-BE49-F238E27FC236}">
                <a16:creationId xmlns:a16="http://schemas.microsoft.com/office/drawing/2014/main" id="{46F6B6DF-8BC3-6C45-8DB3-02ADFBD63D6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652" y="2357187"/>
            <a:ext cx="2359176" cy="2458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9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34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In kind Advantages</a:t>
            </a:r>
            <a:endParaRPr/>
          </a:p>
        </p:txBody>
      </p:sp>
      <p:sp>
        <p:nvSpPr>
          <p:cNvPr id="1140" name="Google Shape;1140;p34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/>
          <a:p>
            <a:pPr marL="315913" lvl="1" indent="-233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400" b="1" dirty="0"/>
              <a:t>It would not have been possible to build ESS without in kind partners!</a:t>
            </a:r>
            <a:endParaRPr sz="2400" dirty="0"/>
          </a:p>
          <a:p>
            <a:pPr marL="582613" lvl="2" indent="-2508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-US" sz="2000" dirty="0"/>
              <a:t>Green field site and no existing organization.</a:t>
            </a:r>
            <a:endParaRPr sz="20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Very few labs can build everything in house. For a green field site, this is not an option.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In kind provides access to intellectual property, competence and qualified manpower (including procurement staff) at partner labs.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For the member countries, it is a way to get local return on investment in a facility located in a different country.</a:t>
            </a:r>
            <a:endParaRPr sz="2400" dirty="0"/>
          </a:p>
          <a:p>
            <a:pPr marL="315913" lvl="1" indent="-106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13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35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In kind Challenges</a:t>
            </a:r>
            <a:endParaRPr/>
          </a:p>
        </p:txBody>
      </p:sp>
      <p:sp>
        <p:nvSpPr>
          <p:cNvPr id="1147" name="Google Shape;1147;p35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148" name="Google Shape;1148;p35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/>
          <a:p>
            <a:pPr marL="315913" lvl="1" indent="-233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Scope sometimes divided based on partner lab preferences and interest rather than according to functional breakdown. Can lead to complicated interfaces (and problems tend to happen at the interfaces)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Partner lab priorities may change after agreements signed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Partner labs may want to take on scope to expand their competence in areas where they have limited experience.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Partner labs may lose critical competence, which may not be replaced in time.</a:t>
            </a:r>
            <a:endParaRPr sz="2400"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sz="2400" dirty="0"/>
              <a:t>For scope that is procured from industry, adding another  communication layer (can be challenging in case issues with vendor need to be resolved)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509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D888-C397-7644-8948-BFDD2AE45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541079"/>
            <a:ext cx="8640000" cy="2387600"/>
          </a:xfrm>
        </p:spPr>
        <p:txBody>
          <a:bodyPr/>
          <a:lstStyle/>
          <a:p>
            <a:r>
              <a:rPr lang="en-GB" sz="4400" dirty="0"/>
              <a:t>The ESS accelerator</a:t>
            </a:r>
            <a:br>
              <a:rPr lang="en-GB" sz="4400" dirty="0"/>
            </a:br>
            <a:r>
              <a:rPr lang="en-GB" sz="2400" dirty="0"/>
              <a:t>KVA visit to ESS 2022</a:t>
            </a:r>
            <a:br>
              <a:rPr lang="en-GB" sz="4400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Mats Lindroos on </a:t>
            </a:r>
            <a:r>
              <a:rPr lang="sv-SE" dirty="0" err="1"/>
              <a:t>behalf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ESS accelerator </a:t>
            </a:r>
            <a:r>
              <a:rPr lang="sv-SE" dirty="0" err="1"/>
              <a:t>collaboration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93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36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IK that works</a:t>
            </a:r>
            <a:endParaRPr/>
          </a:p>
        </p:txBody>
      </p:sp>
      <p:sp>
        <p:nvSpPr>
          <p:cNvPr id="1156" name="Google Shape;1156;p36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157" name="Google Shape;1157;p36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/>
          <a:p>
            <a:pPr marL="315913" lvl="1" indent="-2333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dirty="0"/>
              <a:t>Works best when it is a team effort between partner and host.</a:t>
            </a:r>
            <a:endParaRPr dirty="0"/>
          </a:p>
          <a:p>
            <a:pPr marL="582613" lvl="2" indent="-2508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-US" dirty="0"/>
              <a:t>Partnership rather than subcontracting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dirty="0"/>
              <a:t>Need a clearly defined recipient (person or group) of the IK scope at host lab.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dirty="0"/>
              <a:t>Jointly developed high level functional requirements and and interfaces descriptions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dirty="0"/>
              <a:t>Cost book principle: jointly agree on total cost, and understanding of how to manage changes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dirty="0"/>
              <a:t>Joint ownership of issues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b="1" dirty="0">
                <a:solidFill>
                  <a:schemeClr val="tx1"/>
                </a:solidFill>
              </a:rPr>
              <a:t>Good and functioning quality system at the IK partner </a:t>
            </a:r>
            <a:r>
              <a:rPr lang="en-US" b="1">
                <a:solidFill>
                  <a:schemeClr val="tx1"/>
                </a:solidFill>
              </a:rPr>
              <a:t>is crucial</a:t>
            </a:r>
            <a:endParaRPr lang="en-US" b="1" dirty="0">
              <a:solidFill>
                <a:schemeClr val="tx1"/>
              </a:solidFill>
            </a:endParaRPr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b="1" dirty="0">
                <a:solidFill>
                  <a:schemeClr val="tx1"/>
                </a:solidFill>
              </a:rPr>
              <a:t>Very active ILOs with a broad mandate!</a:t>
            </a:r>
          </a:p>
          <a:p>
            <a:pPr marL="773113" lvl="2" indent="-233363">
              <a:buSzPts val="2000"/>
              <a:buChar char="▪"/>
            </a:pPr>
            <a:r>
              <a:rPr lang="en-US" dirty="0">
                <a:solidFill>
                  <a:schemeClr val="tx1"/>
                </a:solidFill>
              </a:rPr>
              <a:t>Gold star to Big science organizations in Sweden and Denmark</a:t>
            </a:r>
            <a:endParaRPr dirty="0"/>
          </a:p>
          <a:p>
            <a:pPr marL="315913" lvl="1" indent="-23336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</a:pPr>
            <a:r>
              <a:rPr lang="en-US" b="1" dirty="0">
                <a:solidFill>
                  <a:srgbClr val="FF0000"/>
                </a:solidFill>
              </a:rPr>
              <a:t>In short: work together and not on separate islands!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DCBD-CEF0-D042-A23D-D404E928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AD8D3-1536-0A4F-A377-2328D6FBAA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C272C-7CB1-1741-B5BA-B05598205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4671C4-CFB0-304F-BEC8-8D07E5E33DE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1"/>
            <a:r>
              <a:rPr lang="en-GB" sz="2800" dirty="0"/>
              <a:t>Good progress for completion of first phase of the ESS accelerator (550 MeV) in Q3 2024</a:t>
            </a:r>
          </a:p>
          <a:p>
            <a:pPr lvl="1"/>
            <a:r>
              <a:rPr lang="en-GB" sz="2800" dirty="0"/>
              <a:t>The 2 MW accelerator to be completed for the Start of the User Program (SOUP)</a:t>
            </a:r>
          </a:p>
          <a:p>
            <a:pPr lvl="1"/>
            <a:r>
              <a:rPr lang="en-GB" sz="2800" dirty="0"/>
              <a:t>The in-kind model made it possible to build the ESS accelerator on a green field site in a country with little experience of the required key-technologies</a:t>
            </a:r>
          </a:p>
          <a:p>
            <a:pPr lvl="2"/>
            <a:r>
              <a:rPr lang="en-GB" sz="2600" dirty="0"/>
              <a:t>Lessons learnt on how to manage an In-Kind project should benefit future similar European projects</a:t>
            </a:r>
          </a:p>
          <a:p>
            <a:pPr marL="1016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7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1E715F-15FE-0449-A0E4-BBB2A84246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End of presentation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3B74E-6C3D-5446-B3E2-A2A81EAAF4F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881DF-6585-0048-AE00-8E25AA1FF2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1CB027-F32B-604C-A7AD-5A7E20E6FEC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2022-11-14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31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z="700" dirty="0"/>
              <a:t>Caroline </a:t>
            </a:r>
            <a:r>
              <a:rPr lang="sv-SE" sz="700" dirty="0" err="1"/>
              <a:t>prabert</a:t>
            </a:r>
            <a:endParaRPr lang="en-GB" sz="7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381" y="129676"/>
            <a:ext cx="11276671" cy="281279"/>
          </a:xfrm>
        </p:spPr>
        <p:txBody>
          <a:bodyPr/>
          <a:lstStyle/>
          <a:p>
            <a:r>
              <a:rPr lang="en-GB" sz="1800" dirty="0">
                <a:solidFill>
                  <a:srgbClr val="666666"/>
                </a:solidFill>
              </a:rPr>
              <a:t>Accelerator Division – organigram for line org (in white) and contractors/visitors for the sub-project + In-kinds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z="700" dirty="0"/>
              <a:t>2022-10-05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0358896" y="8401001"/>
            <a:ext cx="2433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5886E06F-82C1-EE44-ABBD-D21E7C0A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z="700" smtClean="0"/>
              <a:t>23</a:t>
            </a:fld>
            <a:endParaRPr lang="sv-SE" sz="7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6F8155-B76E-E141-9A94-E51A94FBAD9B}"/>
              </a:ext>
            </a:extLst>
          </p:cNvPr>
          <p:cNvSpPr txBox="1"/>
          <p:nvPr/>
        </p:nvSpPr>
        <p:spPr>
          <a:xfrm>
            <a:off x="2819286" y="568152"/>
            <a:ext cx="3208873" cy="4985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00">
                <a:solidFill>
                  <a:schemeClr val="bg1"/>
                </a:solidFill>
              </a:rPr>
              <a:t>Ciprian Plostinar </a:t>
            </a:r>
            <a:r>
              <a:rPr lang="sv-SE" sz="700" dirty="0">
                <a:solidFill>
                  <a:schemeClr val="bg1"/>
                </a:solidFill>
              </a:rPr>
              <a:t>– Deputy (sub) Project </a:t>
            </a:r>
            <a:r>
              <a:rPr lang="sv-SE" sz="700" dirty="0" err="1">
                <a:solidFill>
                  <a:schemeClr val="bg1"/>
                </a:solidFill>
              </a:rPr>
              <a:t>Leader</a:t>
            </a:r>
            <a:endParaRPr lang="sv-SE" sz="7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FE748B-089D-7249-ACAA-8A6941E56F91}"/>
              </a:ext>
            </a:extLst>
          </p:cNvPr>
          <p:cNvSpPr txBox="1"/>
          <p:nvPr/>
        </p:nvSpPr>
        <p:spPr>
          <a:xfrm>
            <a:off x="2428356" y="1667288"/>
            <a:ext cx="2035161" cy="575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Katalin</a:t>
            </a:r>
            <a:r>
              <a:rPr lang="sv-SE" sz="700" dirty="0">
                <a:solidFill>
                  <a:schemeClr val="bg1"/>
                </a:solidFill>
              </a:rPr>
              <a:t> Gergely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Gunilla Jacobsson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9C45F9-9FC7-5048-B9E4-493358FE92F7}"/>
              </a:ext>
            </a:extLst>
          </p:cNvPr>
          <p:cNvSpPr txBox="1"/>
          <p:nvPr/>
        </p:nvSpPr>
        <p:spPr>
          <a:xfrm>
            <a:off x="4598363" y="1271069"/>
            <a:ext cx="2073896" cy="6832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Peter Gustavsson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Fredrik Håkansson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Diana Bergenholtz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Anders Sunesson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FD2F3C-0881-4A49-9ED4-90F766DBF2A9}"/>
              </a:ext>
            </a:extLst>
          </p:cNvPr>
          <p:cNvSpPr txBox="1"/>
          <p:nvPr/>
        </p:nvSpPr>
        <p:spPr>
          <a:xfrm>
            <a:off x="694838" y="2625493"/>
            <a:ext cx="2041127" cy="4985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Beam Physics, Operations &amp; </a:t>
            </a:r>
            <a:r>
              <a:rPr lang="sv-SE" sz="800" b="1" dirty="0" err="1">
                <a:solidFill>
                  <a:schemeClr val="bg1"/>
                </a:solidFill>
              </a:rPr>
              <a:t>Beam</a:t>
            </a:r>
            <a:r>
              <a:rPr lang="sv-SE" sz="800" b="1" dirty="0">
                <a:solidFill>
                  <a:schemeClr val="bg1"/>
                </a:solidFill>
              </a:rPr>
              <a:t> </a:t>
            </a:r>
            <a:r>
              <a:rPr lang="sv-SE" sz="800" b="1" dirty="0" err="1">
                <a:solidFill>
                  <a:schemeClr val="bg1"/>
                </a:solidFill>
              </a:rPr>
              <a:t>Diagnostics</a:t>
            </a:r>
            <a:r>
              <a:rPr lang="sv-SE" sz="800" b="1" dirty="0">
                <a:solidFill>
                  <a:schemeClr val="bg1"/>
                </a:solidFill>
              </a:rPr>
              <a:t>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5E9555-CF61-814B-992F-6BCA1F968F00}"/>
              </a:ext>
            </a:extLst>
          </p:cNvPr>
          <p:cNvSpPr txBox="1"/>
          <p:nvPr/>
        </p:nvSpPr>
        <p:spPr>
          <a:xfrm>
            <a:off x="3261493" y="2628022"/>
            <a:ext cx="1591460" cy="5855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 err="1">
                <a:solidFill>
                  <a:schemeClr val="bg1"/>
                </a:solidFill>
              </a:rPr>
              <a:t>Linac</a:t>
            </a:r>
            <a:r>
              <a:rPr lang="sv-SE" sz="800" b="1" dirty="0">
                <a:solidFill>
                  <a:schemeClr val="bg1"/>
                </a:solidFill>
              </a:rPr>
              <a:t>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Cecilia Maiano</a:t>
            </a:r>
          </a:p>
          <a:p>
            <a:pPr algn="ctr"/>
            <a:r>
              <a:rPr lang="sv-SE" sz="700" i="1" dirty="0">
                <a:solidFill>
                  <a:schemeClr val="bg1"/>
                </a:solidFill>
              </a:rPr>
              <a:t>I</a:t>
            </a:r>
            <a:r>
              <a:rPr lang="en-GB" sz="700" i="1" dirty="0">
                <a:solidFill>
                  <a:schemeClr val="bg1"/>
                </a:solidFill>
              </a:rPr>
              <a:t>ñ</a:t>
            </a:r>
            <a:r>
              <a:rPr lang="sv-SE" sz="700" i="1" dirty="0" err="1">
                <a:solidFill>
                  <a:schemeClr val="bg1"/>
                </a:solidFill>
              </a:rPr>
              <a:t>igo</a:t>
            </a:r>
            <a:r>
              <a:rPr lang="sv-SE" sz="700" i="1" dirty="0">
                <a:solidFill>
                  <a:schemeClr val="bg1"/>
                </a:solidFill>
              </a:rPr>
              <a:t> Alonso (on </a:t>
            </a:r>
            <a:r>
              <a:rPr lang="sv-SE" sz="700" i="1" dirty="0" err="1">
                <a:solidFill>
                  <a:schemeClr val="bg1"/>
                </a:solidFill>
              </a:rPr>
              <a:t>leave</a:t>
            </a:r>
            <a:r>
              <a:rPr lang="sv-SE" sz="700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C96239-2A99-C143-AB18-BE76714EFFE5}"/>
              </a:ext>
            </a:extLst>
          </p:cNvPr>
          <p:cNvSpPr txBox="1"/>
          <p:nvPr/>
        </p:nvSpPr>
        <p:spPr>
          <a:xfrm>
            <a:off x="4974910" y="2625995"/>
            <a:ext cx="1309620" cy="21144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 err="1">
                <a:solidFill>
                  <a:schemeClr val="bg1"/>
                </a:solidFill>
              </a:rPr>
              <a:t>Electrical</a:t>
            </a:r>
            <a:r>
              <a:rPr lang="sv-SE" sz="800" b="1" dirty="0">
                <a:solidFill>
                  <a:schemeClr val="bg1"/>
                </a:solidFill>
              </a:rPr>
              <a:t> Power Systems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Carlos Martins- G</a:t>
            </a:r>
            <a:r>
              <a:rPr lang="sv-SE" sz="700" b="1" dirty="0">
                <a:solidFill>
                  <a:schemeClr val="bg1"/>
                </a:solidFill>
              </a:rPr>
              <a:t>L </a:t>
            </a:r>
            <a:r>
              <a:rPr lang="sv-SE" sz="700" b="1" dirty="0" err="1">
                <a:solidFill>
                  <a:schemeClr val="bg1"/>
                </a:solidFill>
              </a:rPr>
              <a:t>Leaving</a:t>
            </a:r>
            <a:r>
              <a:rPr lang="sv-SE" sz="700" b="1" dirty="0">
                <a:solidFill>
                  <a:schemeClr val="bg1"/>
                </a:solidFill>
              </a:rPr>
              <a:t> 31 Dec</a:t>
            </a:r>
          </a:p>
          <a:p>
            <a:pPr algn="ctr"/>
            <a:r>
              <a:rPr lang="sv-SE" sz="700" b="1" dirty="0">
                <a:solidFill>
                  <a:schemeClr val="bg1"/>
                </a:solidFill>
              </a:rPr>
              <a:t>Mats Lindroos </a:t>
            </a:r>
            <a:r>
              <a:rPr lang="sv-SE" sz="700" b="1" dirty="0" err="1">
                <a:solidFill>
                  <a:schemeClr val="bg1"/>
                </a:solidFill>
              </a:rPr>
              <a:t>Acting</a:t>
            </a:r>
            <a:r>
              <a:rPr lang="sv-SE" sz="700" b="1" dirty="0">
                <a:solidFill>
                  <a:schemeClr val="bg1"/>
                </a:solidFill>
              </a:rPr>
              <a:t> GL from 1 </a:t>
            </a:r>
            <a:r>
              <a:rPr lang="sv-SE" sz="700" b="1" dirty="0" err="1">
                <a:solidFill>
                  <a:schemeClr val="bg1"/>
                </a:solidFill>
              </a:rPr>
              <a:t>Oct</a:t>
            </a:r>
            <a:r>
              <a:rPr lang="sv-SE" sz="7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sv-SE" sz="7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700" i="1" dirty="0">
                <a:solidFill>
                  <a:schemeClr val="bg1"/>
                </a:solidFill>
              </a:rPr>
              <a:t> </a:t>
            </a:r>
            <a:r>
              <a:rPr lang="sv-SE" sz="700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Matthew </a:t>
            </a:r>
            <a:r>
              <a:rPr lang="sv-SE" sz="700" dirty="0" err="1">
                <a:solidFill>
                  <a:schemeClr val="bg1"/>
                </a:solidFill>
              </a:rPr>
              <a:t>Bergstrom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Manish Kumar</a:t>
            </a:r>
          </a:p>
          <a:p>
            <a:pPr algn="ctr"/>
            <a:r>
              <a:rPr lang="en-GB" sz="700" dirty="0" err="1">
                <a:solidFill>
                  <a:schemeClr val="bg1"/>
                </a:solidFill>
              </a:rPr>
              <a:t>Hadi</a:t>
            </a:r>
            <a:r>
              <a:rPr lang="en-GB" sz="700" dirty="0">
                <a:solidFill>
                  <a:schemeClr val="bg1"/>
                </a:solidFill>
              </a:rPr>
              <a:t>  Sadeghzadeh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Levan Tabatadze (</a:t>
            </a:r>
            <a:r>
              <a:rPr lang="sv-SE" sz="700" dirty="0" err="1">
                <a:solidFill>
                  <a:schemeClr val="bg1"/>
                </a:solidFill>
              </a:rPr>
              <a:t>until</a:t>
            </a:r>
            <a:r>
              <a:rPr lang="sv-SE" sz="700" dirty="0">
                <a:solidFill>
                  <a:schemeClr val="bg1"/>
                </a:solidFill>
              </a:rPr>
              <a:t> 19 April 2023)</a:t>
            </a:r>
            <a:endParaRPr lang="en-GB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Yury Loayza (C)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Max Collins (C)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C821BD-E3DF-8E4D-910D-BC1EC22195D1}"/>
              </a:ext>
            </a:extLst>
          </p:cNvPr>
          <p:cNvSpPr txBox="1"/>
          <p:nvPr/>
        </p:nvSpPr>
        <p:spPr>
          <a:xfrm>
            <a:off x="316062" y="3320180"/>
            <a:ext cx="1322393" cy="1021818"/>
          </a:xfrm>
          <a:prstGeom prst="rect">
            <a:avLst/>
          </a:prstGeom>
          <a:solidFill>
            <a:srgbClr val="0070C0"/>
          </a:solidFill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Mamad Eshraqi – SL</a:t>
            </a:r>
            <a:endParaRPr lang="sv-SE" sz="800" dirty="0">
              <a:solidFill>
                <a:schemeClr val="bg1"/>
              </a:solidFill>
            </a:endParaRPr>
          </a:p>
          <a:p>
            <a:pPr algn="ctr"/>
            <a:r>
              <a:rPr lang="sv-SE" sz="700" i="1" dirty="0">
                <a:solidFill>
                  <a:schemeClr val="bg1"/>
                </a:solidFill>
              </a:rPr>
              <a:t>Renato de </a:t>
            </a:r>
            <a:r>
              <a:rPr lang="sv-SE" sz="700" i="1" dirty="0" err="1">
                <a:solidFill>
                  <a:schemeClr val="bg1"/>
                </a:solidFill>
              </a:rPr>
              <a:t>Prisco</a:t>
            </a:r>
            <a:r>
              <a:rPr lang="sv-SE" sz="700" i="1" dirty="0">
                <a:solidFill>
                  <a:schemeClr val="bg1"/>
                </a:solidFill>
              </a:rPr>
              <a:t> (on </a:t>
            </a:r>
            <a:r>
              <a:rPr lang="sv-SE" sz="700" i="1" dirty="0" err="1">
                <a:solidFill>
                  <a:schemeClr val="bg1"/>
                </a:solidFill>
              </a:rPr>
              <a:t>leave</a:t>
            </a:r>
            <a:r>
              <a:rPr lang="sv-SE" sz="700" i="1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Daniel Noll</a:t>
            </a:r>
            <a:endParaRPr lang="sv-SE" sz="700" dirty="0">
              <a:solidFill>
                <a:srgbClr val="FFFF00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Mina Akhyani (PhD)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9A1328-4E2C-FB4B-B0E1-C799CDAACFA6}"/>
              </a:ext>
            </a:extLst>
          </p:cNvPr>
          <p:cNvSpPr txBox="1"/>
          <p:nvPr/>
        </p:nvSpPr>
        <p:spPr>
          <a:xfrm>
            <a:off x="1708128" y="3313876"/>
            <a:ext cx="1440457" cy="1775871"/>
          </a:xfrm>
          <a:prstGeom prst="rect">
            <a:avLst/>
          </a:prstGeom>
          <a:solidFill>
            <a:srgbClr val="0070C0"/>
          </a:solidFill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Elena Donegani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Kaj Rosengren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Roxana Tarkeshian 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Mehdi Mohammadnezhad (C)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77F815-60F9-9244-99C6-A9C44FD505C7}"/>
              </a:ext>
            </a:extLst>
          </p:cNvPr>
          <p:cNvSpPr txBox="1"/>
          <p:nvPr/>
        </p:nvSpPr>
        <p:spPr>
          <a:xfrm>
            <a:off x="3263208" y="4535005"/>
            <a:ext cx="1591460" cy="1021818"/>
          </a:xfrm>
          <a:prstGeom prst="rect">
            <a:avLst/>
          </a:prstGeom>
          <a:solidFill>
            <a:srgbClr val="0070C0"/>
          </a:solidFill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 err="1">
                <a:solidFill>
                  <a:schemeClr val="bg1"/>
                </a:solidFill>
              </a:rPr>
              <a:t>Superconducting</a:t>
            </a:r>
            <a:r>
              <a:rPr lang="sv-SE" sz="800" b="1" dirty="0">
                <a:solidFill>
                  <a:schemeClr val="bg1"/>
                </a:solidFill>
              </a:rPr>
              <a:t> RF</a:t>
            </a: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Paolo Pierini – SL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Luca Sagliano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Wolfgang </a:t>
            </a:r>
            <a:r>
              <a:rPr lang="en-US" sz="700" dirty="0" err="1">
                <a:solidFill>
                  <a:schemeClr val="bg1"/>
                </a:solidFill>
              </a:rPr>
              <a:t>Hees</a:t>
            </a:r>
            <a:endParaRPr lang="en-US" sz="700" dirty="0">
              <a:solidFill>
                <a:schemeClr val="bg1"/>
              </a:solidFill>
            </a:endParaRP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MuYuan Wang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Nuno Elias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Philippe </a:t>
            </a:r>
            <a:r>
              <a:rPr lang="sv-SE" sz="700" dirty="0" err="1">
                <a:solidFill>
                  <a:schemeClr val="bg1"/>
                </a:solidFill>
              </a:rPr>
              <a:t>Goudket</a:t>
            </a:r>
            <a:endParaRPr lang="sv-SE" sz="70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9AE2B0-74C9-A348-997E-75621F03F566}"/>
              </a:ext>
            </a:extLst>
          </p:cNvPr>
          <p:cNvSpPr txBox="1"/>
          <p:nvPr/>
        </p:nvSpPr>
        <p:spPr>
          <a:xfrm>
            <a:off x="3256258" y="3308951"/>
            <a:ext cx="1591460" cy="914096"/>
          </a:xfrm>
          <a:prstGeom prst="rect">
            <a:avLst/>
          </a:prstGeom>
          <a:solidFill>
            <a:srgbClr val="0070C0"/>
          </a:solidFill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Front End &amp; Magnets</a:t>
            </a:r>
            <a:endParaRPr lang="sv-SE" sz="800" b="1" i="1" dirty="0">
              <a:solidFill>
                <a:schemeClr val="bg1"/>
              </a:solidFill>
            </a:endParaRP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Bryan Jones - SL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Alejandro Garcia Sosa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Emmanouil Trachanas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Rihua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Zeng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Domenic Nicosia</a:t>
            </a:r>
          </a:p>
          <a:p>
            <a:pPr algn="ctr"/>
            <a:r>
              <a:rPr lang="en-GB" sz="700" dirty="0">
                <a:solidFill>
                  <a:schemeClr val="bg1"/>
                </a:solidFill>
              </a:rPr>
              <a:t>Stuart Sandilands 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1805C9-FA8B-564C-975D-5D4AA235DF40}"/>
              </a:ext>
            </a:extLst>
          </p:cNvPr>
          <p:cNvSpPr txBox="1"/>
          <p:nvPr/>
        </p:nvSpPr>
        <p:spPr>
          <a:xfrm>
            <a:off x="425893" y="4833475"/>
            <a:ext cx="1122825" cy="1344984"/>
          </a:xfrm>
          <a:prstGeom prst="rect">
            <a:avLst/>
          </a:prstGeom>
          <a:solidFill>
            <a:srgbClr val="0070C0"/>
          </a:solidFill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Marc Munoz</a:t>
            </a:r>
            <a:endParaRPr lang="en-GB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Benjamin Bolling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Joe Christie  </a:t>
            </a:r>
          </a:p>
          <a:p>
            <a:pPr algn="ctr"/>
            <a:r>
              <a:rPr lang="en-US" sz="700" dirty="0" err="1">
                <a:solidFill>
                  <a:schemeClr val="bg1"/>
                </a:solidFill>
              </a:rPr>
              <a:t>Arkadiusz</a:t>
            </a:r>
            <a:r>
              <a:rPr lang="en-US" sz="700" dirty="0">
                <a:solidFill>
                  <a:schemeClr val="bg1"/>
                </a:solidFill>
              </a:rPr>
              <a:t> Gorzawski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Enric Bargalló 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Sölve Slettebak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Tina Barath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Betina Ferreira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Cedric Lombard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9AD5AF-96A7-004F-995D-0D5B030E5198}"/>
              </a:ext>
            </a:extLst>
          </p:cNvPr>
          <p:cNvSpPr txBox="1"/>
          <p:nvPr/>
        </p:nvSpPr>
        <p:spPr>
          <a:xfrm>
            <a:off x="7043144" y="572012"/>
            <a:ext cx="1812058" cy="12218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Pawel </a:t>
            </a:r>
            <a:r>
              <a:rPr lang="sv-SE" sz="700" dirty="0" err="1">
                <a:solidFill>
                  <a:schemeClr val="tx1"/>
                </a:solidFill>
              </a:rPr>
              <a:t>Halczynski</a:t>
            </a:r>
            <a:endParaRPr lang="sv-SE" sz="700" dirty="0">
              <a:solidFill>
                <a:schemeClr val="tx1"/>
              </a:solidFill>
            </a:endParaRP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Artur Krawczyk 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Agnieszka Zwozniak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Filip Skalka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Marta Skalka 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Marcin Wartak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Krystian Wartak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Henry </a:t>
            </a:r>
            <a:r>
              <a:rPr lang="sv-SE" sz="700" dirty="0" err="1">
                <a:solidFill>
                  <a:schemeClr val="tx1"/>
                </a:solidFill>
              </a:rPr>
              <a:t>Przybilski</a:t>
            </a:r>
            <a:endParaRPr lang="sv-SE" sz="700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4DCD97-6969-694C-8C32-AE3992EA6102}"/>
              </a:ext>
            </a:extLst>
          </p:cNvPr>
          <p:cNvSpPr txBox="1"/>
          <p:nvPr/>
        </p:nvSpPr>
        <p:spPr>
          <a:xfrm>
            <a:off x="8998678" y="555111"/>
            <a:ext cx="1930979" cy="4678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IN-KIND from </a:t>
            </a:r>
            <a:r>
              <a:rPr lang="sv-SE" sz="800" b="1" dirty="0" err="1">
                <a:solidFill>
                  <a:schemeClr val="bg1"/>
                </a:solidFill>
              </a:rPr>
              <a:t>Norway</a:t>
            </a:r>
            <a:endParaRPr lang="sv-SE" sz="800" b="1" dirty="0">
              <a:solidFill>
                <a:schemeClr val="tx1"/>
              </a:solidFill>
            </a:endParaRP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Greyson Christoforo, Oslo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Håvard Gjersdal, Oslo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8C1E1B-03FC-1346-BA10-8E23006F5D0C}"/>
              </a:ext>
            </a:extLst>
          </p:cNvPr>
          <p:cNvSpPr txBox="1"/>
          <p:nvPr/>
        </p:nvSpPr>
        <p:spPr>
          <a:xfrm>
            <a:off x="8994374" y="1143584"/>
            <a:ext cx="1930978" cy="5909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IN-KIND from </a:t>
            </a:r>
            <a:r>
              <a:rPr lang="sv-SE" sz="800" b="1" dirty="0" err="1">
                <a:solidFill>
                  <a:schemeClr val="bg1"/>
                </a:solidFill>
              </a:rPr>
              <a:t>Warsaw</a:t>
            </a:r>
            <a:r>
              <a:rPr lang="sv-SE" sz="800" b="1" dirty="0">
                <a:solidFill>
                  <a:schemeClr val="bg1"/>
                </a:solidFill>
              </a:rPr>
              <a:t> University of </a:t>
            </a:r>
            <a:r>
              <a:rPr lang="sv-SE" sz="800" b="1" dirty="0" err="1">
                <a:solidFill>
                  <a:schemeClr val="bg1"/>
                </a:solidFill>
              </a:rPr>
              <a:t>Technology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Krystian Bec</a:t>
            </a:r>
          </a:p>
          <a:p>
            <a:pPr algn="ctr"/>
            <a:r>
              <a:rPr lang="sv-SE" sz="700" dirty="0" err="1">
                <a:solidFill>
                  <a:schemeClr val="tx1"/>
                </a:solidFill>
              </a:rPr>
              <a:t>Lukasz</a:t>
            </a:r>
            <a:r>
              <a:rPr lang="sv-SE" sz="700" dirty="0">
                <a:solidFill>
                  <a:schemeClr val="tx1"/>
                </a:solidFill>
              </a:rPr>
              <a:t> Czuba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3154DE6F-D631-5D45-BBD8-0A34DEFED33C}"/>
              </a:ext>
            </a:extLst>
          </p:cNvPr>
          <p:cNvSpPr txBox="1"/>
          <p:nvPr/>
        </p:nvSpPr>
        <p:spPr>
          <a:xfrm>
            <a:off x="10779362" y="2643072"/>
            <a:ext cx="1316847" cy="16989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ACCSYS Project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Mats Lindroos – </a:t>
            </a:r>
            <a:r>
              <a:rPr lang="sv-SE" sz="800" b="1" dirty="0" err="1">
                <a:solidFill>
                  <a:schemeClr val="bg1"/>
                </a:solidFill>
              </a:rPr>
              <a:t>Acting</a:t>
            </a:r>
            <a:r>
              <a:rPr lang="sv-SE" sz="800" b="1" dirty="0">
                <a:solidFill>
                  <a:schemeClr val="bg1"/>
                </a:solidFill>
              </a:rPr>
              <a:t> GL</a:t>
            </a:r>
          </a:p>
          <a:p>
            <a:pPr algn="ctr"/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Olle Lagerblad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Anders Sunesson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Georg Hulla</a:t>
            </a:r>
            <a:endParaRPr lang="sv-SE" sz="700" dirty="0">
              <a:solidFill>
                <a:srgbClr val="FFFF00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Kristofer Falkland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Nikola Andonovski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Magnus Jönsson</a:t>
            </a: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Maurizio Serluca (Post </a:t>
            </a:r>
            <a:r>
              <a:rPr lang="sv-SE" sz="700" dirty="0" err="1">
                <a:solidFill>
                  <a:srgbClr val="FFFF00"/>
                </a:solidFill>
              </a:rPr>
              <a:t>Doc</a:t>
            </a:r>
            <a:endParaRPr lang="sv-SE" sz="700" dirty="0">
              <a:solidFill>
                <a:srgbClr val="FFFF00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Björn Rundcrantz (C)</a:t>
            </a:r>
          </a:p>
        </p:txBody>
      </p:sp>
      <p:sp>
        <p:nvSpPr>
          <p:cNvPr id="63" name="TextBox 15">
            <a:extLst>
              <a:ext uri="{FF2B5EF4-FFF2-40B4-BE49-F238E27FC236}">
                <a16:creationId xmlns:a16="http://schemas.microsoft.com/office/drawing/2014/main" id="{6357BE0B-C579-794F-8625-61535C41716B}"/>
              </a:ext>
            </a:extLst>
          </p:cNvPr>
          <p:cNvSpPr txBox="1"/>
          <p:nvPr/>
        </p:nvSpPr>
        <p:spPr>
          <a:xfrm>
            <a:off x="6373222" y="2634204"/>
            <a:ext cx="1472273" cy="24375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RF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Morten Jensen – GL</a:t>
            </a:r>
          </a:p>
          <a:p>
            <a:pPr algn="ctr"/>
            <a:endParaRPr lang="sv-SE" sz="800" b="1" i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Rafael </a:t>
            </a:r>
            <a:r>
              <a:rPr lang="sv-SE" sz="700" dirty="0" err="1">
                <a:solidFill>
                  <a:schemeClr val="bg1"/>
                </a:solidFill>
              </a:rPr>
              <a:t>Montano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Bruno </a:t>
            </a:r>
            <a:r>
              <a:rPr lang="sv-SE" sz="700" dirty="0" err="1">
                <a:solidFill>
                  <a:schemeClr val="bg1"/>
                </a:solidFill>
              </a:rPr>
              <a:t>Lagoguez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Chiara Marrelli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Stevo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Calic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Christian </a:t>
            </a:r>
            <a:r>
              <a:rPr lang="sv-SE" sz="700" dirty="0" err="1">
                <a:solidFill>
                  <a:schemeClr val="bg1"/>
                </a:solidFill>
              </a:rPr>
              <a:t>Amstutz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Anirban</a:t>
            </a:r>
            <a:r>
              <a:rPr lang="sv-SE" sz="700" dirty="0">
                <a:solidFill>
                  <a:schemeClr val="bg1"/>
                </a:solidFill>
              </a:rPr>
              <a:t> Krishna </a:t>
            </a:r>
            <a:r>
              <a:rPr lang="sv-SE" sz="700" dirty="0" err="1">
                <a:solidFill>
                  <a:schemeClr val="bg1"/>
                </a:solidFill>
              </a:rPr>
              <a:t>Bhattachanyya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Linus </a:t>
            </a:r>
            <a:r>
              <a:rPr lang="sv-SE" sz="700" dirty="0" err="1">
                <a:solidFill>
                  <a:schemeClr val="bg1"/>
                </a:solidFill>
              </a:rPr>
              <a:t>Ternelius</a:t>
            </a:r>
            <a:r>
              <a:rPr lang="sv-SE" sz="700" dirty="0">
                <a:solidFill>
                  <a:schemeClr val="bg1"/>
                </a:solidFill>
              </a:rPr>
              <a:t> Svensson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Slavisa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Micic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Nils Öst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Gustav Mörk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Tomas Olsson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Bo Nilsson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Patrick Krämer</a:t>
            </a:r>
            <a:r>
              <a:rPr lang="sv-SE" sz="7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Dan </a:t>
            </a:r>
            <a:r>
              <a:rPr lang="sv-SE" sz="700" dirty="0" err="1">
                <a:solidFill>
                  <a:schemeClr val="bg1"/>
                </a:solidFill>
              </a:rPr>
              <a:t>Vasilenco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endParaRPr lang="sv-SE" sz="700" b="1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F9FA69C-BEE6-2444-AF31-65CD2D504419}"/>
              </a:ext>
            </a:extLst>
          </p:cNvPr>
          <p:cNvSpPr txBox="1"/>
          <p:nvPr/>
        </p:nvSpPr>
        <p:spPr>
          <a:xfrm>
            <a:off x="7945440" y="2634204"/>
            <a:ext cx="1313958" cy="16835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 err="1">
                <a:solidFill>
                  <a:schemeClr val="bg1"/>
                </a:solidFill>
              </a:rPr>
              <a:t>Cryogenics</a:t>
            </a:r>
            <a:r>
              <a:rPr lang="sv-SE" sz="800" b="1" dirty="0">
                <a:solidFill>
                  <a:schemeClr val="bg1"/>
                </a:solidFill>
              </a:rPr>
              <a:t>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Philipp Arnold – GL</a:t>
            </a:r>
          </a:p>
          <a:p>
            <a:pPr algn="ctr"/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Johnny </a:t>
            </a:r>
            <a:r>
              <a:rPr lang="sv-SE" sz="700" dirty="0" err="1">
                <a:solidFill>
                  <a:schemeClr val="bg1"/>
                </a:solidFill>
              </a:rPr>
              <a:t>Råström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Romain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Goncalves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Jianqin</a:t>
            </a:r>
            <a:r>
              <a:rPr lang="sv-SE" sz="700" dirty="0">
                <a:solidFill>
                  <a:schemeClr val="bg1"/>
                </a:solidFill>
              </a:rPr>
              <a:t> Zhang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Theodoros Vasilopoulos</a:t>
            </a: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Hideki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Tatsumoto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Piotr </a:t>
            </a:r>
            <a:r>
              <a:rPr lang="sv-SE" sz="700" dirty="0" err="1">
                <a:solidFill>
                  <a:srgbClr val="FFFF00"/>
                </a:solidFill>
              </a:rPr>
              <a:t>Tereszkowski</a:t>
            </a:r>
            <a:r>
              <a:rPr lang="sv-SE" sz="700" dirty="0">
                <a:solidFill>
                  <a:srgbClr val="FFFF00"/>
                </a:solidFill>
              </a:rPr>
              <a:t> (C)</a:t>
            </a:r>
          </a:p>
          <a:p>
            <a:pPr algn="ctr"/>
            <a:r>
              <a:rPr lang="sv-SE" sz="700" dirty="0" err="1">
                <a:solidFill>
                  <a:srgbClr val="FFFF00"/>
                </a:solidFill>
              </a:rPr>
              <a:t>Yijun</a:t>
            </a:r>
            <a:r>
              <a:rPr lang="sv-SE" sz="700" dirty="0">
                <a:solidFill>
                  <a:srgbClr val="FFFF00"/>
                </a:solidFill>
              </a:rPr>
              <a:t> Chao (S)</a:t>
            </a:r>
          </a:p>
          <a:p>
            <a:pPr algn="ctr"/>
            <a:endParaRPr lang="sv-SE" sz="700" dirty="0">
              <a:solidFill>
                <a:srgbClr val="FFFF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CE1F85-410C-9044-AA29-E610BC4B395E}"/>
              </a:ext>
            </a:extLst>
          </p:cNvPr>
          <p:cNvSpPr txBox="1"/>
          <p:nvPr/>
        </p:nvSpPr>
        <p:spPr>
          <a:xfrm>
            <a:off x="9373043" y="2634986"/>
            <a:ext cx="1308390" cy="21605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Vacuum </a:t>
            </a:r>
            <a:r>
              <a:rPr lang="sv-SE" sz="800" b="1" dirty="0" err="1">
                <a:solidFill>
                  <a:schemeClr val="bg1"/>
                </a:solidFill>
              </a:rPr>
              <a:t>group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800" b="1" i="1" dirty="0">
                <a:solidFill>
                  <a:schemeClr val="bg1"/>
                </a:solidFill>
              </a:rPr>
              <a:t>Marcelo Juni Ferreira (on </a:t>
            </a:r>
            <a:r>
              <a:rPr lang="sv-SE" sz="800" b="1" i="1" dirty="0" err="1">
                <a:solidFill>
                  <a:schemeClr val="bg1"/>
                </a:solidFill>
              </a:rPr>
              <a:t>leave</a:t>
            </a:r>
            <a:r>
              <a:rPr lang="sv-SE" sz="800" b="1" i="1" dirty="0">
                <a:solidFill>
                  <a:schemeClr val="bg1"/>
                </a:solidFill>
              </a:rPr>
              <a:t>) – GL</a:t>
            </a:r>
          </a:p>
          <a:p>
            <a:pPr algn="ctr"/>
            <a:r>
              <a:rPr lang="sv-SE" sz="800" b="1" dirty="0">
                <a:solidFill>
                  <a:schemeClr val="bg1"/>
                </a:solidFill>
              </a:rPr>
              <a:t>Håkan Danared – </a:t>
            </a:r>
            <a:r>
              <a:rPr lang="sv-SE" sz="800" b="1" dirty="0" err="1">
                <a:solidFill>
                  <a:schemeClr val="bg1"/>
                </a:solidFill>
              </a:rPr>
              <a:t>Acting</a:t>
            </a:r>
            <a:r>
              <a:rPr lang="sv-SE" sz="800" b="1" dirty="0">
                <a:solidFill>
                  <a:schemeClr val="bg1"/>
                </a:solidFill>
              </a:rPr>
              <a:t> GL</a:t>
            </a:r>
          </a:p>
          <a:p>
            <a:pPr algn="ctr"/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 err="1">
                <a:solidFill>
                  <a:schemeClr val="bg1"/>
                </a:solidFill>
              </a:rPr>
              <a:t>Hilko</a:t>
            </a:r>
            <a:r>
              <a:rPr lang="sv-SE" sz="700" dirty="0">
                <a:solidFill>
                  <a:schemeClr val="bg1"/>
                </a:solidFill>
              </a:rPr>
              <a:t> </a:t>
            </a:r>
            <a:r>
              <a:rPr lang="sv-SE" sz="700" dirty="0" err="1">
                <a:solidFill>
                  <a:schemeClr val="bg1"/>
                </a:solidFill>
              </a:rPr>
              <a:t>Spoelstra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Delphine </a:t>
            </a:r>
            <a:r>
              <a:rPr lang="en-US" sz="700" dirty="0" err="1">
                <a:solidFill>
                  <a:schemeClr val="bg1"/>
                </a:solidFill>
              </a:rPr>
              <a:t>Hardion</a:t>
            </a:r>
            <a:endParaRPr lang="en-US" sz="700" dirty="0">
              <a:solidFill>
                <a:schemeClr val="bg1"/>
              </a:solidFill>
            </a:endParaRPr>
          </a:p>
          <a:p>
            <a:pPr algn="ctr"/>
            <a:r>
              <a:rPr lang="en-US" sz="700" dirty="0">
                <a:solidFill>
                  <a:schemeClr val="bg1"/>
                </a:solidFill>
              </a:rPr>
              <a:t>Thomas </a:t>
            </a:r>
            <a:r>
              <a:rPr lang="en-US" sz="700" dirty="0" err="1">
                <a:solidFill>
                  <a:schemeClr val="bg1"/>
                </a:solidFill>
              </a:rPr>
              <a:t>Cornes</a:t>
            </a:r>
            <a:r>
              <a:rPr lang="en-US" sz="7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Mattias Malmström 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Artur </a:t>
            </a:r>
            <a:r>
              <a:rPr lang="sv-SE" sz="700" dirty="0" err="1">
                <a:solidFill>
                  <a:schemeClr val="bg1"/>
                </a:solidFill>
              </a:rPr>
              <a:t>Gevorgyan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Adrien Besson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Niklas Cerovina</a:t>
            </a: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Karl-Hampus </a:t>
            </a:r>
            <a:r>
              <a:rPr lang="sv-SE" sz="700" dirty="0" err="1">
                <a:solidFill>
                  <a:schemeClr val="bg1"/>
                </a:solidFill>
              </a:rPr>
              <a:t>Lenton</a:t>
            </a:r>
            <a:endParaRPr lang="sv-SE" sz="700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rgbClr val="FFFF00"/>
                </a:solidFill>
              </a:rPr>
              <a:t>Rosa Camilleri-Lledó (EIS)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6829" y="566328"/>
            <a:ext cx="1899419" cy="13616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dirty="0" err="1">
                <a:solidFill>
                  <a:schemeClr val="tx1"/>
                </a:solidFill>
              </a:rPr>
              <a:t>Headcount</a:t>
            </a:r>
            <a:r>
              <a:rPr lang="sv-SE" sz="900" dirty="0">
                <a:solidFill>
                  <a:schemeClr val="tx1"/>
                </a:solidFill>
              </a:rPr>
              <a:t> 132 (2022-10-05)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>
                <a:solidFill>
                  <a:schemeClr val="bg1"/>
                </a:solidFill>
              </a:rPr>
              <a:t>103 </a:t>
            </a:r>
            <a:r>
              <a:rPr lang="sv-SE" sz="900" dirty="0" err="1">
                <a:solidFill>
                  <a:schemeClr val="bg1"/>
                </a:solidFill>
              </a:rPr>
              <a:t>employees</a:t>
            </a:r>
            <a:r>
              <a:rPr lang="sv-SE" sz="900" dirty="0">
                <a:solidFill>
                  <a:schemeClr val="bg1"/>
                </a:solidFill>
              </a:rPr>
              <a:t> (</a:t>
            </a:r>
            <a:r>
              <a:rPr lang="sv-SE" sz="900" dirty="0" err="1">
                <a:solidFill>
                  <a:schemeClr val="bg1"/>
                </a:solidFill>
              </a:rPr>
              <a:t>incl</a:t>
            </a:r>
            <a:r>
              <a:rPr lang="sv-SE" sz="900" dirty="0">
                <a:solidFill>
                  <a:schemeClr val="bg1"/>
                </a:solidFill>
              </a:rPr>
              <a:t> </a:t>
            </a:r>
            <a:r>
              <a:rPr lang="sv-SE" sz="900" dirty="0" err="1">
                <a:solidFill>
                  <a:schemeClr val="bg1"/>
                </a:solidFill>
              </a:rPr>
              <a:t>those</a:t>
            </a:r>
            <a:r>
              <a:rPr lang="sv-SE" sz="900" dirty="0">
                <a:solidFill>
                  <a:schemeClr val="bg1"/>
                </a:solidFill>
              </a:rPr>
              <a:t> coming and on </a:t>
            </a:r>
            <a:r>
              <a:rPr lang="sv-SE" sz="900" dirty="0" err="1">
                <a:solidFill>
                  <a:schemeClr val="bg1"/>
                </a:solidFill>
              </a:rPr>
              <a:t>leave</a:t>
            </a:r>
            <a:r>
              <a:rPr lang="sv-SE" sz="900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>
                <a:solidFill>
                  <a:srgbClr val="FFFF00"/>
                </a:solidFill>
              </a:rPr>
              <a:t>16 from EIS, </a:t>
            </a:r>
            <a:r>
              <a:rPr lang="sv-SE" sz="900" dirty="0" err="1">
                <a:solidFill>
                  <a:srgbClr val="FFFF00"/>
                </a:solidFill>
              </a:rPr>
              <a:t>Visitors</a:t>
            </a:r>
            <a:r>
              <a:rPr lang="sv-SE" sz="900" dirty="0">
                <a:solidFill>
                  <a:srgbClr val="FFFF00"/>
                </a:solidFill>
              </a:rPr>
              <a:t>, Consultants, Students, </a:t>
            </a:r>
            <a:r>
              <a:rPr lang="sv-SE" sz="900" dirty="0" err="1">
                <a:solidFill>
                  <a:srgbClr val="FFFF00"/>
                </a:solidFill>
              </a:rPr>
              <a:t>Planners</a:t>
            </a:r>
            <a:r>
              <a:rPr lang="sv-SE" sz="900" dirty="0">
                <a:solidFill>
                  <a:srgbClr val="FFFF00"/>
                </a:solidFill>
              </a:rPr>
              <a:t>, Controller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>
                <a:solidFill>
                  <a:schemeClr val="tx1"/>
                </a:solidFill>
              </a:rPr>
              <a:t>15 In-kind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DCD97-6969-694C-8C32-AE3992EA6102}"/>
              </a:ext>
            </a:extLst>
          </p:cNvPr>
          <p:cNvSpPr txBox="1"/>
          <p:nvPr/>
        </p:nvSpPr>
        <p:spPr>
          <a:xfrm>
            <a:off x="8994373" y="1855168"/>
            <a:ext cx="1930979" cy="4678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>
                <a:solidFill>
                  <a:schemeClr val="bg1"/>
                </a:solidFill>
              </a:rPr>
              <a:t>IN-KIND from INFN</a:t>
            </a:r>
            <a:endParaRPr lang="sv-SE" sz="800" b="1" dirty="0">
              <a:solidFill>
                <a:schemeClr val="tx1"/>
              </a:solidFill>
            </a:endParaRP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Francesco Grespan</a:t>
            </a:r>
          </a:p>
          <a:p>
            <a:pPr algn="ctr"/>
            <a:r>
              <a:rPr lang="sv-SE" sz="700" dirty="0">
                <a:solidFill>
                  <a:schemeClr val="tx1"/>
                </a:solidFill>
              </a:rPr>
              <a:t>Andrea Baldo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FE748B-089D-7249-ACAA-8A6941E56F91}"/>
              </a:ext>
            </a:extLst>
          </p:cNvPr>
          <p:cNvSpPr txBox="1"/>
          <p:nvPr/>
        </p:nvSpPr>
        <p:spPr>
          <a:xfrm>
            <a:off x="2435584" y="1158973"/>
            <a:ext cx="2035161" cy="3600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sv-SE" sz="800" b="1" dirty="0" err="1">
                <a:solidFill>
                  <a:schemeClr val="bg1"/>
                </a:solidFill>
              </a:rPr>
              <a:t>Documentation</a:t>
            </a:r>
            <a:endParaRPr lang="sv-SE" sz="800" b="1" dirty="0">
              <a:solidFill>
                <a:schemeClr val="bg1"/>
              </a:solidFill>
            </a:endParaRPr>
          </a:p>
          <a:p>
            <a:pPr algn="ctr"/>
            <a:r>
              <a:rPr lang="sv-SE" sz="700" dirty="0">
                <a:solidFill>
                  <a:schemeClr val="bg1"/>
                </a:solidFill>
              </a:rPr>
              <a:t>John Weisend II</a:t>
            </a:r>
          </a:p>
        </p:txBody>
      </p:sp>
    </p:spTree>
    <p:extLst>
      <p:ext uri="{BB962C8B-B14F-4D97-AF65-F5344CB8AC3E}">
        <p14:creationId xmlns:p14="http://schemas.microsoft.com/office/powerpoint/2010/main" val="18325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 dirty="0"/>
              <a:t>High Power 5MW Proton Accelerator</a:t>
            </a:r>
            <a:endParaRPr dirty="0"/>
          </a:p>
        </p:txBody>
      </p:sp>
      <p:sp>
        <p:nvSpPr>
          <p:cNvPr id="541" name="Google Shape;541;p9"/>
          <p:cNvSpPr txBox="1"/>
          <p:nvPr/>
        </p:nvSpPr>
        <p:spPr>
          <a:xfrm>
            <a:off x="1097927" y="2739616"/>
            <a:ext cx="9365782" cy="367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/>
          <a:p>
            <a:pPr marL="1016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ESS accelerator was designed and is built by a collaboration of 23 institutes and universities in Europe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More then 50% of the total budget is delivered as In-kind with most systems being IK deliveries. The main exceptions are the </a:t>
            </a:r>
            <a:r>
              <a:rPr lang="en-US" sz="14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plants, the  704 MHz klystrons and modulators.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ESS accelerator division is responsible for functional requirements, coordination of work, installation including infrastructure, testing &amp; commissioning and operation.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</a:t>
            </a:r>
            <a:r>
              <a:rPr lang="en-US" sz="14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linac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shall in the full scope deliver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 MW at 2 GeV, 14 Hz with 2.86 </a:t>
            </a:r>
            <a:r>
              <a:rPr lang="en-US" sz="1400" b="1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ms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long pulses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Beam on Dump and Ready for Beam on target the accelerator will operate at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572 MeV able to put 1.4 MW on the target with nominal duty-cycle. 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Planned with  the medium beta elliptical section , but two high beta will be used to compensate for medium beta cavities needing reprocessing</a:t>
            </a:r>
            <a:endParaRPr sz="1400" b="1" dirty="0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End-Of-Construction in 2027, an additional cryomodules will be installed and powered enabling operation at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MW, 870 MeV with nominal duty cycle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remaining cryomodules will be installed in the tunnel during shutdowns but not powered with RF. Control and operation of e.g. tuners and cryogenics will be available for all cryomodules.</a:t>
            </a:r>
            <a:endParaRPr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7456455-5E04-654F-9BB4-EFD448F9FC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172194" y="2575024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B42EE4-ED12-774B-84F9-88DB8202E3CF}"/>
              </a:ext>
            </a:extLst>
          </p:cNvPr>
          <p:cNvGrpSpPr/>
          <p:nvPr/>
        </p:nvGrpSpPr>
        <p:grpSpPr>
          <a:xfrm>
            <a:off x="546738" y="1224738"/>
            <a:ext cx="11575492" cy="1171172"/>
            <a:chOff x="738346" y="2762979"/>
            <a:chExt cx="11575492" cy="117117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05C70A6-FBD1-E94E-A870-801E74615D13}"/>
                </a:ext>
              </a:extLst>
            </p:cNvPr>
            <p:cNvSpPr/>
            <p:nvPr/>
          </p:nvSpPr>
          <p:spPr>
            <a:xfrm>
              <a:off x="2731670" y="3147064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EB3CBD7-5142-174F-BCCB-54522FA5086B}"/>
                </a:ext>
              </a:extLst>
            </p:cNvPr>
            <p:cNvSpPr/>
            <p:nvPr/>
          </p:nvSpPr>
          <p:spPr>
            <a:xfrm>
              <a:off x="339749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7BDA564-2208-AF40-B4BB-74AA53423609}"/>
                </a:ext>
              </a:extLst>
            </p:cNvPr>
            <p:cNvSpPr/>
            <p:nvPr/>
          </p:nvSpPr>
          <p:spPr>
            <a:xfrm>
              <a:off x="4125908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9763B82-5B69-7448-B8C2-161DECECA52F}"/>
                </a:ext>
              </a:extLst>
            </p:cNvPr>
            <p:cNvSpPr/>
            <p:nvPr/>
          </p:nvSpPr>
          <p:spPr>
            <a:xfrm>
              <a:off x="3524956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D20DBE5-715F-1242-8018-AEE2489DB328}"/>
                </a:ext>
              </a:extLst>
            </p:cNvPr>
            <p:cNvSpPr/>
            <p:nvPr/>
          </p:nvSpPr>
          <p:spPr>
            <a:xfrm>
              <a:off x="3660730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295F526-0FE1-CB40-A9EA-A7A9C8E54B02}"/>
                </a:ext>
              </a:extLst>
            </p:cNvPr>
            <p:cNvSpPr/>
            <p:nvPr/>
          </p:nvSpPr>
          <p:spPr>
            <a:xfrm>
              <a:off x="378819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C919461-75B0-5243-97A6-9D7975979F60}"/>
                </a:ext>
              </a:extLst>
            </p:cNvPr>
            <p:cNvSpPr/>
            <p:nvPr/>
          </p:nvSpPr>
          <p:spPr>
            <a:xfrm>
              <a:off x="391258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5DE9B7E-0D46-4E4B-8DF8-90A9DA9626C3}"/>
                </a:ext>
              </a:extLst>
            </p:cNvPr>
            <p:cNvSpPr/>
            <p:nvPr/>
          </p:nvSpPr>
          <p:spPr>
            <a:xfrm>
              <a:off x="4264116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E2CEE3D-6E9D-A442-A71F-6CC904159AAC}"/>
                </a:ext>
              </a:extLst>
            </p:cNvPr>
            <p:cNvSpPr/>
            <p:nvPr/>
          </p:nvSpPr>
          <p:spPr>
            <a:xfrm>
              <a:off x="4402454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256FF4F-3A73-4E42-B576-428A41DCB8F8}"/>
                </a:ext>
              </a:extLst>
            </p:cNvPr>
            <p:cNvSpPr/>
            <p:nvPr/>
          </p:nvSpPr>
          <p:spPr>
            <a:xfrm>
              <a:off x="4540792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EB99549-448C-A541-BEC9-C2B5C5FE8FA7}"/>
                </a:ext>
              </a:extLst>
            </p:cNvPr>
            <p:cNvSpPr/>
            <p:nvPr/>
          </p:nvSpPr>
          <p:spPr>
            <a:xfrm>
              <a:off x="4679000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8B72048-9523-4843-AE95-D4DFC90E1F9A}"/>
                </a:ext>
              </a:extLst>
            </p:cNvPr>
            <p:cNvSpPr/>
            <p:nvPr/>
          </p:nvSpPr>
          <p:spPr>
            <a:xfrm>
              <a:off x="4817338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8F5BF5F-E182-F246-B426-3FD5B8DC669F}"/>
                </a:ext>
              </a:extLst>
            </p:cNvPr>
            <p:cNvSpPr/>
            <p:nvPr/>
          </p:nvSpPr>
          <p:spPr>
            <a:xfrm>
              <a:off x="4955676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1457F95-9B01-9548-8DD5-B2D05D1D186E}"/>
                </a:ext>
              </a:extLst>
            </p:cNvPr>
            <p:cNvSpPr/>
            <p:nvPr/>
          </p:nvSpPr>
          <p:spPr>
            <a:xfrm>
              <a:off x="5093884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48DFECE-6AC8-AD46-99A6-21516B24CEAE}"/>
                </a:ext>
              </a:extLst>
            </p:cNvPr>
            <p:cNvSpPr/>
            <p:nvPr/>
          </p:nvSpPr>
          <p:spPr>
            <a:xfrm>
              <a:off x="5232222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E6F1976-BE54-9847-A208-1F0EFDD39DAB}"/>
                </a:ext>
              </a:extLst>
            </p:cNvPr>
            <p:cNvSpPr/>
            <p:nvPr/>
          </p:nvSpPr>
          <p:spPr>
            <a:xfrm>
              <a:off x="5370560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263EFD7-62E2-3449-B7E0-2CEDD2F6C916}"/>
                </a:ext>
              </a:extLst>
            </p:cNvPr>
            <p:cNvSpPr/>
            <p:nvPr/>
          </p:nvSpPr>
          <p:spPr>
            <a:xfrm>
              <a:off x="5508768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ADF83E6D-F8A5-A441-9B2C-B47B1F63817A}"/>
                </a:ext>
              </a:extLst>
            </p:cNvPr>
            <p:cNvSpPr/>
            <p:nvPr/>
          </p:nvSpPr>
          <p:spPr>
            <a:xfrm>
              <a:off x="5647106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43210C1-951A-2442-9CB9-75C55EEB92C0}"/>
                </a:ext>
              </a:extLst>
            </p:cNvPr>
            <p:cNvSpPr/>
            <p:nvPr/>
          </p:nvSpPr>
          <p:spPr>
            <a:xfrm>
              <a:off x="5785444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0F30215-94B7-1443-BCF6-4E38ED847251}"/>
                </a:ext>
              </a:extLst>
            </p:cNvPr>
            <p:cNvSpPr/>
            <p:nvPr/>
          </p:nvSpPr>
          <p:spPr>
            <a:xfrm>
              <a:off x="602843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A989461-0CE6-4946-B48A-6B211FA564ED}"/>
                </a:ext>
              </a:extLst>
            </p:cNvPr>
            <p:cNvSpPr/>
            <p:nvPr/>
          </p:nvSpPr>
          <p:spPr>
            <a:xfrm>
              <a:off x="616677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3E59414-AEC8-3247-95DF-32C6718AD3B9}"/>
                </a:ext>
              </a:extLst>
            </p:cNvPr>
            <p:cNvSpPr/>
            <p:nvPr/>
          </p:nvSpPr>
          <p:spPr>
            <a:xfrm>
              <a:off x="630510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9D453D7-7B0F-4A40-AE97-9375B1E944EA}"/>
                </a:ext>
              </a:extLst>
            </p:cNvPr>
            <p:cNvSpPr/>
            <p:nvPr/>
          </p:nvSpPr>
          <p:spPr>
            <a:xfrm>
              <a:off x="644331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C31E6EA9-A397-9045-87EA-82EDBA5B0D8E}"/>
                </a:ext>
              </a:extLst>
            </p:cNvPr>
            <p:cNvSpPr/>
            <p:nvPr/>
          </p:nvSpPr>
          <p:spPr>
            <a:xfrm>
              <a:off x="658165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6043DD8-71C9-ED43-A069-CA75B80EF37A}"/>
                </a:ext>
              </a:extLst>
            </p:cNvPr>
            <p:cNvSpPr/>
            <p:nvPr/>
          </p:nvSpPr>
          <p:spPr>
            <a:xfrm>
              <a:off x="671999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84D67C1-15F6-3344-8B72-F6C24967CE54}"/>
                </a:ext>
              </a:extLst>
            </p:cNvPr>
            <p:cNvSpPr/>
            <p:nvPr/>
          </p:nvSpPr>
          <p:spPr>
            <a:xfrm>
              <a:off x="685820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2F8E9FF-59BA-EB44-A418-DDC4419F620D}"/>
                </a:ext>
              </a:extLst>
            </p:cNvPr>
            <p:cNvSpPr/>
            <p:nvPr/>
          </p:nvSpPr>
          <p:spPr>
            <a:xfrm>
              <a:off x="699653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97ECCAD-B1F8-7D48-92F5-8103ACE1459D}"/>
                </a:ext>
              </a:extLst>
            </p:cNvPr>
            <p:cNvSpPr/>
            <p:nvPr/>
          </p:nvSpPr>
          <p:spPr>
            <a:xfrm>
              <a:off x="713487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6DF4E1A2-8AEE-4142-8EC8-C63D0128B944}"/>
                </a:ext>
              </a:extLst>
            </p:cNvPr>
            <p:cNvSpPr/>
            <p:nvPr/>
          </p:nvSpPr>
          <p:spPr>
            <a:xfrm>
              <a:off x="738340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8C99AE5-6978-E348-BE27-C4033CEC55B6}"/>
                </a:ext>
              </a:extLst>
            </p:cNvPr>
            <p:cNvSpPr/>
            <p:nvPr/>
          </p:nvSpPr>
          <p:spPr>
            <a:xfrm>
              <a:off x="752174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76D931-B9D4-E349-9D38-4A8D5F5B4E51}"/>
                </a:ext>
              </a:extLst>
            </p:cNvPr>
            <p:cNvSpPr/>
            <p:nvPr/>
          </p:nvSpPr>
          <p:spPr>
            <a:xfrm>
              <a:off x="766008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B176EA4-7E45-1C49-8A5F-DABB2D644E84}"/>
                </a:ext>
              </a:extLst>
            </p:cNvPr>
            <p:cNvSpPr/>
            <p:nvPr/>
          </p:nvSpPr>
          <p:spPr>
            <a:xfrm>
              <a:off x="779829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6AB322DA-B363-CC49-BFDD-31A1A22B9388}"/>
                </a:ext>
              </a:extLst>
            </p:cNvPr>
            <p:cNvSpPr/>
            <p:nvPr/>
          </p:nvSpPr>
          <p:spPr>
            <a:xfrm>
              <a:off x="793662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D0F6CD5-100C-6649-8122-B2D2030ED21C}"/>
                </a:ext>
              </a:extLst>
            </p:cNvPr>
            <p:cNvSpPr/>
            <p:nvPr/>
          </p:nvSpPr>
          <p:spPr>
            <a:xfrm>
              <a:off x="807496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0AA3E0CE-3D2A-1841-89E7-A88BC3C4C90D}"/>
                </a:ext>
              </a:extLst>
            </p:cNvPr>
            <p:cNvSpPr/>
            <p:nvPr/>
          </p:nvSpPr>
          <p:spPr>
            <a:xfrm>
              <a:off x="821317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4D75400-D830-844B-A320-FF4896CFA56A}"/>
                </a:ext>
              </a:extLst>
            </p:cNvPr>
            <p:cNvSpPr/>
            <p:nvPr/>
          </p:nvSpPr>
          <p:spPr>
            <a:xfrm>
              <a:off x="835151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D9611D3-A676-B540-AC98-E3F6D3156445}"/>
                </a:ext>
              </a:extLst>
            </p:cNvPr>
            <p:cNvSpPr/>
            <p:nvPr/>
          </p:nvSpPr>
          <p:spPr>
            <a:xfrm>
              <a:off x="848985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5463A3E-EA29-5A43-97F8-ADCFC4487BE0}"/>
                </a:ext>
              </a:extLst>
            </p:cNvPr>
            <p:cNvSpPr/>
            <p:nvPr/>
          </p:nvSpPr>
          <p:spPr>
            <a:xfrm>
              <a:off x="863635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42A8DC8-A905-AB45-8624-7B74A4DCD788}"/>
                </a:ext>
              </a:extLst>
            </p:cNvPr>
            <p:cNvSpPr/>
            <p:nvPr/>
          </p:nvSpPr>
          <p:spPr>
            <a:xfrm>
              <a:off x="877468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A3B76838-C80F-5C4B-9712-C7B7B94D61FC}"/>
                </a:ext>
              </a:extLst>
            </p:cNvPr>
            <p:cNvSpPr/>
            <p:nvPr/>
          </p:nvSpPr>
          <p:spPr>
            <a:xfrm>
              <a:off x="891302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626816B8-791C-8940-B473-691F8EBEED5E}"/>
                </a:ext>
              </a:extLst>
            </p:cNvPr>
            <p:cNvSpPr/>
            <p:nvPr/>
          </p:nvSpPr>
          <p:spPr>
            <a:xfrm>
              <a:off x="905123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3E30511-394E-0A4C-BD22-2F0A1F513D18}"/>
                </a:ext>
              </a:extLst>
            </p:cNvPr>
            <p:cNvSpPr/>
            <p:nvPr/>
          </p:nvSpPr>
          <p:spPr>
            <a:xfrm>
              <a:off x="918957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431AF3E-8B33-D14D-AE40-675398CD5524}"/>
                </a:ext>
              </a:extLst>
            </p:cNvPr>
            <p:cNvSpPr/>
            <p:nvPr/>
          </p:nvSpPr>
          <p:spPr>
            <a:xfrm>
              <a:off x="932791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F07F0B67-17BE-544B-A8BD-61150B0CCE21}"/>
                </a:ext>
              </a:extLst>
            </p:cNvPr>
            <p:cNvSpPr/>
            <p:nvPr/>
          </p:nvSpPr>
          <p:spPr>
            <a:xfrm>
              <a:off x="946611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B0CC63D-373E-1F48-8C34-762963652DEF}"/>
                </a:ext>
              </a:extLst>
            </p:cNvPr>
            <p:cNvSpPr/>
            <p:nvPr/>
          </p:nvSpPr>
          <p:spPr>
            <a:xfrm>
              <a:off x="9604457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30FA9230-8B81-CC49-A651-F11E723E7844}"/>
                </a:ext>
              </a:extLst>
            </p:cNvPr>
            <p:cNvSpPr/>
            <p:nvPr/>
          </p:nvSpPr>
          <p:spPr>
            <a:xfrm>
              <a:off x="9742795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DFD3953-21E2-0349-B4D8-2EAF9C0A0326}"/>
                </a:ext>
              </a:extLst>
            </p:cNvPr>
            <p:cNvSpPr/>
            <p:nvPr/>
          </p:nvSpPr>
          <p:spPr>
            <a:xfrm>
              <a:off x="9881133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EAE41C8D-0F51-8F4A-AB1B-83FAFD5302AE}"/>
                </a:ext>
              </a:extLst>
            </p:cNvPr>
            <p:cNvSpPr/>
            <p:nvPr/>
          </p:nvSpPr>
          <p:spPr>
            <a:xfrm>
              <a:off x="10019471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484003F-50E6-194F-8797-64A34E3478E3}"/>
                </a:ext>
              </a:extLst>
            </p:cNvPr>
            <p:cNvSpPr/>
            <p:nvPr/>
          </p:nvSpPr>
          <p:spPr>
            <a:xfrm>
              <a:off x="10157809" y="3147064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38F85992-7896-2B4F-BB5B-E6A6881FC48B}"/>
                </a:ext>
              </a:extLst>
            </p:cNvPr>
            <p:cNvSpPr/>
            <p:nvPr/>
          </p:nvSpPr>
          <p:spPr>
            <a:xfrm>
              <a:off x="10384102" y="3147064"/>
              <a:ext cx="546285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18FB21AD-C92E-F747-A561-8A0A046D8DF8}"/>
                </a:ext>
              </a:extLst>
            </p:cNvPr>
            <p:cNvSpPr/>
            <p:nvPr/>
          </p:nvSpPr>
          <p:spPr>
            <a:xfrm>
              <a:off x="11606543" y="3186085"/>
              <a:ext cx="546285" cy="3600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7E3D68F9-1900-084F-8592-851EDBA705C5}"/>
                </a:ext>
              </a:extLst>
            </p:cNvPr>
            <p:cNvSpPr/>
            <p:nvPr/>
          </p:nvSpPr>
          <p:spPr>
            <a:xfrm>
              <a:off x="11606543" y="2762979"/>
              <a:ext cx="546285" cy="357025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72DD4B-627F-E242-8758-5D6FFFA825CC}"/>
                </a:ext>
              </a:extLst>
            </p:cNvPr>
            <p:cNvSpPr txBox="1"/>
            <p:nvPr/>
          </p:nvSpPr>
          <p:spPr>
            <a:xfrm>
              <a:off x="761405" y="3216668"/>
              <a:ext cx="454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ISrc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1769EA8-500D-5047-A42A-91A5F24ACC6A}"/>
                </a:ext>
              </a:extLst>
            </p:cNvPr>
            <p:cNvSpPr txBox="1"/>
            <p:nvPr/>
          </p:nvSpPr>
          <p:spPr>
            <a:xfrm>
              <a:off x="1393969" y="3216668"/>
              <a:ext cx="529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LEBT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79B065-2DD8-0C41-9AF7-8690F6697D01}"/>
                </a:ext>
              </a:extLst>
            </p:cNvPr>
            <p:cNvSpPr txBox="1"/>
            <p:nvPr/>
          </p:nvSpPr>
          <p:spPr>
            <a:xfrm>
              <a:off x="2057061" y="3216668"/>
              <a:ext cx="522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RFQ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62F807A0-4722-034D-8C4C-128D0C646DF1}"/>
                </a:ext>
              </a:extLst>
            </p:cNvPr>
            <p:cNvSpPr/>
            <p:nvPr/>
          </p:nvSpPr>
          <p:spPr>
            <a:xfrm>
              <a:off x="2062319" y="3147064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94DDFE4-C6B2-A94C-8E45-78881D6AD6C7}"/>
                </a:ext>
              </a:extLst>
            </p:cNvPr>
            <p:cNvSpPr/>
            <p:nvPr/>
          </p:nvSpPr>
          <p:spPr>
            <a:xfrm>
              <a:off x="1407697" y="3147064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832D929A-5C4F-A24F-B317-1C6A47A40396}"/>
                </a:ext>
              </a:extLst>
            </p:cNvPr>
            <p:cNvSpPr/>
            <p:nvPr/>
          </p:nvSpPr>
          <p:spPr>
            <a:xfrm>
              <a:off x="738346" y="314596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244A0A-2CF5-814C-8922-69A52DEB4127}"/>
                </a:ext>
              </a:extLst>
            </p:cNvPr>
            <p:cNvSpPr txBox="1"/>
            <p:nvPr/>
          </p:nvSpPr>
          <p:spPr>
            <a:xfrm>
              <a:off x="2630751" y="3214758"/>
              <a:ext cx="727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MEBT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2681368-0900-2F4B-A419-02B2B2F3BEDA}"/>
                </a:ext>
              </a:extLst>
            </p:cNvPr>
            <p:cNvSpPr txBox="1"/>
            <p:nvPr/>
          </p:nvSpPr>
          <p:spPr>
            <a:xfrm>
              <a:off x="10352480" y="3213152"/>
              <a:ext cx="634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HEBT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609A9AC-FB99-C245-A264-080092C59ECD}"/>
                </a:ext>
              </a:extLst>
            </p:cNvPr>
            <p:cNvCxnSpPr>
              <a:stCxn id="60" idx="3"/>
              <a:endCxn id="61" idx="1"/>
            </p:cNvCxnSpPr>
            <p:nvPr/>
          </p:nvCxnSpPr>
          <p:spPr>
            <a:xfrm>
              <a:off x="10930387" y="3363064"/>
              <a:ext cx="676156" cy="302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6A731B4-533D-E445-AE0A-594AAD73F45B}"/>
                </a:ext>
              </a:extLst>
            </p:cNvPr>
            <p:cNvSpPr txBox="1"/>
            <p:nvPr/>
          </p:nvSpPr>
          <p:spPr>
            <a:xfrm>
              <a:off x="11516533" y="3205006"/>
              <a:ext cx="747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Dump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DE710D9-173F-BA4A-9984-086AD931AB84}"/>
                </a:ext>
              </a:extLst>
            </p:cNvPr>
            <p:cNvSpPr txBox="1"/>
            <p:nvPr/>
          </p:nvSpPr>
          <p:spPr>
            <a:xfrm>
              <a:off x="11464539" y="2779411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C9EB36-E53E-D545-92E7-781C46B1E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0927" y="2937290"/>
              <a:ext cx="168767" cy="421676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2C716CA-CA59-1741-A1A5-1658B7C5DFF5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>
              <a:off x="11243868" y="2941491"/>
              <a:ext cx="362675" cy="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A465025-CCE9-E14D-8BFB-F713753B62E1}"/>
                </a:ext>
              </a:extLst>
            </p:cNvPr>
            <p:cNvCxnSpPr>
              <a:cxnSpLocks/>
              <a:stCxn id="59" idx="3"/>
              <a:endCxn id="60" idx="1"/>
            </p:cNvCxnSpPr>
            <p:nvPr/>
          </p:nvCxnSpPr>
          <p:spPr>
            <a:xfrm>
              <a:off x="10229809" y="3363064"/>
              <a:ext cx="154293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147337B8-84AE-E44C-80B4-4E86C8996575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>
              <a:off x="7206877" y="3363064"/>
              <a:ext cx="17653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3B87831-8D1A-E940-ACB9-563520DE6950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>
              <a:off x="5857444" y="3363064"/>
              <a:ext cx="17098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B8D1133-6C5A-9440-8F1A-5EBD2184B91F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3984587" y="3363064"/>
              <a:ext cx="14132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9AEBDBC-3187-7944-B1C9-FFA1ACC40559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3235670" y="3363064"/>
              <a:ext cx="161825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7F807D2-59FC-4A45-9CE8-BCEED0335F40}"/>
                </a:ext>
              </a:extLst>
            </p:cNvPr>
            <p:cNvCxnSpPr>
              <a:cxnSpLocks/>
              <a:stCxn id="66" idx="3"/>
              <a:endCxn id="11" idx="1"/>
            </p:cNvCxnSpPr>
            <p:nvPr/>
          </p:nvCxnSpPr>
          <p:spPr>
            <a:xfrm>
              <a:off x="2566319" y="3363064"/>
              <a:ext cx="16535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A1EB909-58F4-8847-A17B-C9A7A8320D25}"/>
                </a:ext>
              </a:extLst>
            </p:cNvPr>
            <p:cNvCxnSpPr>
              <a:cxnSpLocks/>
              <a:stCxn id="67" idx="3"/>
              <a:endCxn id="66" idx="1"/>
            </p:cNvCxnSpPr>
            <p:nvPr/>
          </p:nvCxnSpPr>
          <p:spPr>
            <a:xfrm>
              <a:off x="1911697" y="3363064"/>
              <a:ext cx="150622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0F00A9A-2BED-5649-B4D2-5F46208609DF}"/>
                </a:ext>
              </a:extLst>
            </p:cNvPr>
            <p:cNvCxnSpPr>
              <a:cxnSpLocks/>
              <a:stCxn id="68" idx="3"/>
              <a:endCxn id="67" idx="1"/>
            </p:cNvCxnSpPr>
            <p:nvPr/>
          </p:nvCxnSpPr>
          <p:spPr>
            <a:xfrm>
              <a:off x="1242346" y="3361965"/>
              <a:ext cx="165351" cy="1099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A534524-F09B-3149-9A31-5ED1EABE78BB}"/>
                </a:ext>
              </a:extLst>
            </p:cNvPr>
            <p:cNvSpPr txBox="1"/>
            <p:nvPr/>
          </p:nvSpPr>
          <p:spPr>
            <a:xfrm>
              <a:off x="1073284" y="3687920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75 </a:t>
              </a:r>
              <a:r>
                <a:rPr lang="en-GB" sz="900" b="1" dirty="0" err="1">
                  <a:solidFill>
                    <a:srgbClr val="666666"/>
                  </a:solidFill>
                </a:rPr>
                <a:t>keV</a:t>
              </a:r>
              <a:endParaRPr lang="en-GB" sz="900" b="1" dirty="0">
                <a:solidFill>
                  <a:srgbClr val="666666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29ADD6-D8FC-6C48-AEA3-33088A2CB209}"/>
                </a:ext>
              </a:extLst>
            </p:cNvPr>
            <p:cNvSpPr txBox="1"/>
            <p:nvPr/>
          </p:nvSpPr>
          <p:spPr>
            <a:xfrm>
              <a:off x="2364210" y="3692693"/>
              <a:ext cx="5838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3.6 MeV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CC80CE-E272-694D-AA3F-92C3BC9FD7AC}"/>
                </a:ext>
              </a:extLst>
            </p:cNvPr>
            <p:cNvSpPr txBox="1"/>
            <p:nvPr/>
          </p:nvSpPr>
          <p:spPr>
            <a:xfrm>
              <a:off x="3790478" y="3696235"/>
              <a:ext cx="5485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90 MeV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85EF011-F3A0-B143-A53C-7847ED7245AC}"/>
                </a:ext>
              </a:extLst>
            </p:cNvPr>
            <p:cNvSpPr txBox="1"/>
            <p:nvPr/>
          </p:nvSpPr>
          <p:spPr>
            <a:xfrm>
              <a:off x="5647014" y="3699777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216 MeV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7D1150A-F268-174E-8A2B-B89DFD1375C8}"/>
                </a:ext>
              </a:extLst>
            </p:cNvPr>
            <p:cNvSpPr txBox="1"/>
            <p:nvPr/>
          </p:nvSpPr>
          <p:spPr>
            <a:xfrm>
              <a:off x="6993185" y="3703319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968DC8C-9904-E94E-8F3B-D65771EB2E6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83521" y="3576189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495DC15-02B9-7D48-89B8-F1BBB9DB4FA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05447" y="3578689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6E04EB4-CFB9-B242-B2EC-A7826F179A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04395" y="3578689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5CABD93-3E58-8F4B-9399-D6170172F62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05849" y="3578689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9C33A01-7FFC-5E46-AE0D-6A330B0911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47442" y="3578689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123854E-0C35-A24A-8ED5-16D868AE9C1B}"/>
                </a:ext>
              </a:extLst>
            </p:cNvPr>
            <p:cNvSpPr txBox="1"/>
            <p:nvPr/>
          </p:nvSpPr>
          <p:spPr>
            <a:xfrm>
              <a:off x="6439026" y="3254739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4B04068-298F-024E-9EF6-DA1EBB64092B}"/>
                </a:ext>
              </a:extLst>
            </p:cNvPr>
            <p:cNvSpPr txBox="1"/>
            <p:nvPr/>
          </p:nvSpPr>
          <p:spPr>
            <a:xfrm>
              <a:off x="4814385" y="3252729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C5F218D-5969-3A41-9B06-2213C1B413FD}"/>
                </a:ext>
              </a:extLst>
            </p:cNvPr>
            <p:cNvSpPr txBox="1"/>
            <p:nvPr/>
          </p:nvSpPr>
          <p:spPr>
            <a:xfrm>
              <a:off x="3518148" y="3254305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D46030A-C8A1-7C46-83E3-3440DA0A9E8D}"/>
                </a:ext>
              </a:extLst>
            </p:cNvPr>
            <p:cNvSpPr txBox="1"/>
            <p:nvPr/>
          </p:nvSpPr>
          <p:spPr>
            <a:xfrm>
              <a:off x="8632174" y="3254305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D3F951E-C2C2-A74B-91B0-3C664D08F32B}"/>
              </a:ext>
            </a:extLst>
          </p:cNvPr>
          <p:cNvGrpSpPr/>
          <p:nvPr/>
        </p:nvGrpSpPr>
        <p:grpSpPr>
          <a:xfrm>
            <a:off x="476968" y="1127920"/>
            <a:ext cx="11715032" cy="1364808"/>
            <a:chOff x="566800" y="1944070"/>
            <a:chExt cx="11715032" cy="136480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77F19FC-87E1-4A4B-8877-74B547924929}"/>
                </a:ext>
              </a:extLst>
            </p:cNvPr>
            <p:cNvSpPr txBox="1"/>
            <p:nvPr/>
          </p:nvSpPr>
          <p:spPr>
            <a:xfrm>
              <a:off x="11432533" y="3054517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5415DA8-5219-024C-A5DF-9F0029FDC52A}"/>
                </a:ext>
              </a:extLst>
            </p:cNvPr>
            <p:cNvSpPr/>
            <p:nvPr/>
          </p:nvSpPr>
          <p:spPr>
            <a:xfrm>
              <a:off x="2560124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4F2F4FD2-EB47-8843-AE3C-C9B8DDBD1A64}"/>
                </a:ext>
              </a:extLst>
            </p:cNvPr>
            <p:cNvSpPr/>
            <p:nvPr/>
          </p:nvSpPr>
          <p:spPr>
            <a:xfrm>
              <a:off x="322594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1AD964D0-DA27-CD4E-A07F-48774182643D}"/>
                </a:ext>
              </a:extLst>
            </p:cNvPr>
            <p:cNvSpPr/>
            <p:nvPr/>
          </p:nvSpPr>
          <p:spPr>
            <a:xfrm>
              <a:off x="395436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6FBB6210-DF9C-A543-89B3-78A60F12EF0E}"/>
                </a:ext>
              </a:extLst>
            </p:cNvPr>
            <p:cNvSpPr/>
            <p:nvPr/>
          </p:nvSpPr>
          <p:spPr>
            <a:xfrm>
              <a:off x="335341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FE9AFBE3-5246-7941-B72D-2552AA29E179}"/>
                </a:ext>
              </a:extLst>
            </p:cNvPr>
            <p:cNvSpPr/>
            <p:nvPr/>
          </p:nvSpPr>
          <p:spPr>
            <a:xfrm>
              <a:off x="348918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895FC438-0165-4E4D-996B-269487DF53B2}"/>
                </a:ext>
              </a:extLst>
            </p:cNvPr>
            <p:cNvSpPr/>
            <p:nvPr/>
          </p:nvSpPr>
          <p:spPr>
            <a:xfrm>
              <a:off x="361664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DED87A60-693F-F448-B984-D967720EDEEF}"/>
                </a:ext>
              </a:extLst>
            </p:cNvPr>
            <p:cNvSpPr/>
            <p:nvPr/>
          </p:nvSpPr>
          <p:spPr>
            <a:xfrm>
              <a:off x="374104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F0FAD3E6-FCFC-A341-A3EC-EDC99485B53F}"/>
                </a:ext>
              </a:extLst>
            </p:cNvPr>
            <p:cNvSpPr/>
            <p:nvPr/>
          </p:nvSpPr>
          <p:spPr>
            <a:xfrm>
              <a:off x="409257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A5248294-95E6-C941-B51B-F6E896865985}"/>
                </a:ext>
              </a:extLst>
            </p:cNvPr>
            <p:cNvSpPr/>
            <p:nvPr/>
          </p:nvSpPr>
          <p:spPr>
            <a:xfrm>
              <a:off x="423090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E0A73E46-A074-EE49-A0B0-354A50AFA2E3}"/>
                </a:ext>
              </a:extLst>
            </p:cNvPr>
            <p:cNvSpPr/>
            <p:nvPr/>
          </p:nvSpPr>
          <p:spPr>
            <a:xfrm>
              <a:off x="4369246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872BB010-35DA-A244-AB90-F145B4FD209C}"/>
                </a:ext>
              </a:extLst>
            </p:cNvPr>
            <p:cNvSpPr/>
            <p:nvPr/>
          </p:nvSpPr>
          <p:spPr>
            <a:xfrm>
              <a:off x="450745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0D68A654-CCAC-E642-8779-CF241EDF9D4E}"/>
                </a:ext>
              </a:extLst>
            </p:cNvPr>
            <p:cNvSpPr/>
            <p:nvPr/>
          </p:nvSpPr>
          <p:spPr>
            <a:xfrm>
              <a:off x="464579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56BB128E-0ADC-B24E-ADA8-2ABC70D8C792}"/>
                </a:ext>
              </a:extLst>
            </p:cNvPr>
            <p:cNvSpPr/>
            <p:nvPr/>
          </p:nvSpPr>
          <p:spPr>
            <a:xfrm>
              <a:off x="478413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D35D719-7962-BE45-AE1F-CBD5E1DF24E4}"/>
                </a:ext>
              </a:extLst>
            </p:cNvPr>
            <p:cNvSpPr/>
            <p:nvPr/>
          </p:nvSpPr>
          <p:spPr>
            <a:xfrm>
              <a:off x="492233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434C42D7-B789-0147-BE00-0EF2FC06B16E}"/>
                </a:ext>
              </a:extLst>
            </p:cNvPr>
            <p:cNvSpPr/>
            <p:nvPr/>
          </p:nvSpPr>
          <p:spPr>
            <a:xfrm>
              <a:off x="5060676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809B452D-E9A2-1D4F-8E22-52ACC1A501EB}"/>
                </a:ext>
              </a:extLst>
            </p:cNvPr>
            <p:cNvSpPr/>
            <p:nvPr/>
          </p:nvSpPr>
          <p:spPr>
            <a:xfrm>
              <a:off x="519901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2C020197-C982-DF4F-941D-3BFAF9EE3203}"/>
                </a:ext>
              </a:extLst>
            </p:cNvPr>
            <p:cNvSpPr/>
            <p:nvPr/>
          </p:nvSpPr>
          <p:spPr>
            <a:xfrm>
              <a:off x="533722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5DC4B7F9-8FDA-BE45-816F-78F63D7038D3}"/>
                </a:ext>
              </a:extLst>
            </p:cNvPr>
            <p:cNvSpPr/>
            <p:nvPr/>
          </p:nvSpPr>
          <p:spPr>
            <a:xfrm>
              <a:off x="547556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DCD4A928-090A-0045-9796-35EFF39B2FF8}"/>
                </a:ext>
              </a:extLst>
            </p:cNvPr>
            <p:cNvSpPr/>
            <p:nvPr/>
          </p:nvSpPr>
          <p:spPr>
            <a:xfrm>
              <a:off x="561389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F64972C8-CEB1-B043-84EE-F747843A5C1B}"/>
                </a:ext>
              </a:extLst>
            </p:cNvPr>
            <p:cNvSpPr/>
            <p:nvPr/>
          </p:nvSpPr>
          <p:spPr>
            <a:xfrm>
              <a:off x="585688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D757FBD-C56B-484B-B592-A121986783A8}"/>
                </a:ext>
              </a:extLst>
            </p:cNvPr>
            <p:cNvSpPr/>
            <p:nvPr/>
          </p:nvSpPr>
          <p:spPr>
            <a:xfrm>
              <a:off x="599522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5C8A5743-EDB1-294F-B6C5-F3C358F5EDED}"/>
                </a:ext>
              </a:extLst>
            </p:cNvPr>
            <p:cNvSpPr/>
            <p:nvPr/>
          </p:nvSpPr>
          <p:spPr>
            <a:xfrm>
              <a:off x="613356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159CE5D-BB04-D544-8497-2FD153DB0950}"/>
                </a:ext>
              </a:extLst>
            </p:cNvPr>
            <p:cNvSpPr/>
            <p:nvPr/>
          </p:nvSpPr>
          <p:spPr>
            <a:xfrm>
              <a:off x="627177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D080BCE0-5D4A-1D43-9014-AA8357A5DD79}"/>
                </a:ext>
              </a:extLst>
            </p:cNvPr>
            <p:cNvSpPr/>
            <p:nvPr/>
          </p:nvSpPr>
          <p:spPr>
            <a:xfrm>
              <a:off x="641010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9D01877A-AAA7-0142-A99C-FD71B06F118D}"/>
                </a:ext>
              </a:extLst>
            </p:cNvPr>
            <p:cNvSpPr/>
            <p:nvPr/>
          </p:nvSpPr>
          <p:spPr>
            <a:xfrm>
              <a:off x="654844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278E474A-2ED0-9B4F-AD22-5C10584DE790}"/>
                </a:ext>
              </a:extLst>
            </p:cNvPr>
            <p:cNvSpPr/>
            <p:nvPr/>
          </p:nvSpPr>
          <p:spPr>
            <a:xfrm>
              <a:off x="668665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1C4F14A0-4D67-3741-9246-C25AE6B5FF46}"/>
                </a:ext>
              </a:extLst>
            </p:cNvPr>
            <p:cNvSpPr/>
            <p:nvPr/>
          </p:nvSpPr>
          <p:spPr>
            <a:xfrm>
              <a:off x="682499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44140F52-4D20-1C42-B6D9-ACB5526B73B0}"/>
                </a:ext>
              </a:extLst>
            </p:cNvPr>
            <p:cNvSpPr/>
            <p:nvPr/>
          </p:nvSpPr>
          <p:spPr>
            <a:xfrm>
              <a:off x="696333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1B414017-FF23-CB4D-A4E4-C11CEFDEAB7B}"/>
                </a:ext>
              </a:extLst>
            </p:cNvPr>
            <p:cNvSpPr/>
            <p:nvPr/>
          </p:nvSpPr>
          <p:spPr>
            <a:xfrm>
              <a:off x="721186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E3097026-F10F-B748-A1C7-8284E3CDE7BC}"/>
                </a:ext>
              </a:extLst>
            </p:cNvPr>
            <p:cNvSpPr/>
            <p:nvPr/>
          </p:nvSpPr>
          <p:spPr>
            <a:xfrm>
              <a:off x="735019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EACFB1D6-E526-CC45-9F48-17B7DAE745C1}"/>
                </a:ext>
              </a:extLst>
            </p:cNvPr>
            <p:cNvSpPr/>
            <p:nvPr/>
          </p:nvSpPr>
          <p:spPr>
            <a:xfrm>
              <a:off x="748853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3100F007-3BE1-0D4E-B2D9-68310D369F0C}"/>
                </a:ext>
              </a:extLst>
            </p:cNvPr>
            <p:cNvSpPr/>
            <p:nvPr/>
          </p:nvSpPr>
          <p:spPr>
            <a:xfrm>
              <a:off x="762674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93765C4A-9965-8248-8CCD-F4C326F1F65C}"/>
                </a:ext>
              </a:extLst>
            </p:cNvPr>
            <p:cNvSpPr/>
            <p:nvPr/>
          </p:nvSpPr>
          <p:spPr>
            <a:xfrm>
              <a:off x="776508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01D03130-241A-1341-87E6-7E1D0694C6B3}"/>
                </a:ext>
              </a:extLst>
            </p:cNvPr>
            <p:cNvSpPr/>
            <p:nvPr/>
          </p:nvSpPr>
          <p:spPr>
            <a:xfrm>
              <a:off x="790342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6AB27DD1-FB83-3443-9619-89B50CD27B6F}"/>
                </a:ext>
              </a:extLst>
            </p:cNvPr>
            <p:cNvSpPr/>
            <p:nvPr/>
          </p:nvSpPr>
          <p:spPr>
            <a:xfrm>
              <a:off x="804162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E9614C08-FBAE-4947-8475-9DEDA88716FD}"/>
                </a:ext>
              </a:extLst>
            </p:cNvPr>
            <p:cNvSpPr/>
            <p:nvPr/>
          </p:nvSpPr>
          <p:spPr>
            <a:xfrm>
              <a:off x="817996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61049B2D-3AD6-F249-9FD8-210B0F682670}"/>
                </a:ext>
              </a:extLst>
            </p:cNvPr>
            <p:cNvSpPr/>
            <p:nvPr/>
          </p:nvSpPr>
          <p:spPr>
            <a:xfrm>
              <a:off x="831830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19783B0E-6B5B-3241-A6D8-7DDB4D9C1A34}"/>
                </a:ext>
              </a:extLst>
            </p:cNvPr>
            <p:cNvSpPr/>
            <p:nvPr/>
          </p:nvSpPr>
          <p:spPr>
            <a:xfrm>
              <a:off x="846480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EF6B4F8B-E2A0-9A43-948B-E674FE7C7A82}"/>
                </a:ext>
              </a:extLst>
            </p:cNvPr>
            <p:cNvSpPr/>
            <p:nvPr/>
          </p:nvSpPr>
          <p:spPr>
            <a:xfrm>
              <a:off x="860314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05B5BB84-75A2-B54A-ADB8-0F4AAA2312F1}"/>
                </a:ext>
              </a:extLst>
            </p:cNvPr>
            <p:cNvSpPr/>
            <p:nvPr/>
          </p:nvSpPr>
          <p:spPr>
            <a:xfrm>
              <a:off x="874148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FA53187D-2D3C-154F-A285-84DD1126E6F0}"/>
                </a:ext>
              </a:extLst>
            </p:cNvPr>
            <p:cNvSpPr/>
            <p:nvPr/>
          </p:nvSpPr>
          <p:spPr>
            <a:xfrm>
              <a:off x="887968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9F82EFB7-175E-E149-8BED-9510D52E893E}"/>
                </a:ext>
              </a:extLst>
            </p:cNvPr>
            <p:cNvSpPr/>
            <p:nvPr/>
          </p:nvSpPr>
          <p:spPr>
            <a:xfrm>
              <a:off x="901802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B3B2B9D7-0C05-A549-A6E3-C8DD89CB88A2}"/>
                </a:ext>
              </a:extLst>
            </p:cNvPr>
            <p:cNvSpPr/>
            <p:nvPr/>
          </p:nvSpPr>
          <p:spPr>
            <a:xfrm>
              <a:off x="915636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9A9B4ED5-9706-984B-A62C-73342BE6F0ED}"/>
                </a:ext>
              </a:extLst>
            </p:cNvPr>
            <p:cNvSpPr/>
            <p:nvPr/>
          </p:nvSpPr>
          <p:spPr>
            <a:xfrm>
              <a:off x="929457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50D97BD6-2FF2-8443-86B7-59DED11D3D64}"/>
                </a:ext>
              </a:extLst>
            </p:cNvPr>
            <p:cNvSpPr/>
            <p:nvPr/>
          </p:nvSpPr>
          <p:spPr>
            <a:xfrm>
              <a:off x="943291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7FDACDF-8BD8-574F-98A4-0F5B8B383644}"/>
                </a:ext>
              </a:extLst>
            </p:cNvPr>
            <p:cNvSpPr/>
            <p:nvPr/>
          </p:nvSpPr>
          <p:spPr>
            <a:xfrm>
              <a:off x="957124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C434834F-D9CA-474E-8B54-7D5B21D70CD8}"/>
                </a:ext>
              </a:extLst>
            </p:cNvPr>
            <p:cNvSpPr/>
            <p:nvPr/>
          </p:nvSpPr>
          <p:spPr>
            <a:xfrm>
              <a:off x="970958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DC13F10D-FD38-F34F-BA53-F96680E5FC93}"/>
                </a:ext>
              </a:extLst>
            </p:cNvPr>
            <p:cNvSpPr/>
            <p:nvPr/>
          </p:nvSpPr>
          <p:spPr>
            <a:xfrm>
              <a:off x="984792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F278EDBD-B648-504E-A69D-AEB9FD18AA0C}"/>
                </a:ext>
              </a:extLst>
            </p:cNvPr>
            <p:cNvSpPr/>
            <p:nvPr/>
          </p:nvSpPr>
          <p:spPr>
            <a:xfrm>
              <a:off x="998626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122D0865-7CBC-9B45-9257-47C2C4D8878F}"/>
                </a:ext>
              </a:extLst>
            </p:cNvPr>
            <p:cNvSpPr/>
            <p:nvPr/>
          </p:nvSpPr>
          <p:spPr>
            <a:xfrm>
              <a:off x="10212556" y="2328155"/>
              <a:ext cx="546285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D9B5FB6D-6395-614B-B2EB-1E1685508281}"/>
                </a:ext>
              </a:extLst>
            </p:cNvPr>
            <p:cNvSpPr/>
            <p:nvPr/>
          </p:nvSpPr>
          <p:spPr>
            <a:xfrm>
              <a:off x="11434997" y="2367176"/>
              <a:ext cx="546285" cy="3600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022EDFD9-0416-3C43-8F89-26D9AD4667D1}"/>
                </a:ext>
              </a:extLst>
            </p:cNvPr>
            <p:cNvSpPr/>
            <p:nvPr/>
          </p:nvSpPr>
          <p:spPr>
            <a:xfrm>
              <a:off x="11434997" y="1944070"/>
              <a:ext cx="546285" cy="357025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6ACC857-5A28-B545-883B-A7D793A6D3C4}"/>
                </a:ext>
              </a:extLst>
            </p:cNvPr>
            <p:cNvSpPr txBox="1"/>
            <p:nvPr/>
          </p:nvSpPr>
          <p:spPr>
            <a:xfrm>
              <a:off x="589859" y="2397759"/>
              <a:ext cx="454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ISrc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1780586-8C24-9149-A851-C888036790C7}"/>
                </a:ext>
              </a:extLst>
            </p:cNvPr>
            <p:cNvSpPr txBox="1"/>
            <p:nvPr/>
          </p:nvSpPr>
          <p:spPr>
            <a:xfrm>
              <a:off x="1222423" y="2397759"/>
              <a:ext cx="529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LEBT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D38808CC-9884-CA4F-B3DE-B8147802FE8F}"/>
                </a:ext>
              </a:extLst>
            </p:cNvPr>
            <p:cNvSpPr txBox="1"/>
            <p:nvPr/>
          </p:nvSpPr>
          <p:spPr>
            <a:xfrm>
              <a:off x="1885515" y="2397759"/>
              <a:ext cx="522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RFQ</a:t>
              </a:r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7C3B85B6-3E3F-7D48-858C-32B364B9A4C0}"/>
                </a:ext>
              </a:extLst>
            </p:cNvPr>
            <p:cNvSpPr/>
            <p:nvPr/>
          </p:nvSpPr>
          <p:spPr>
            <a:xfrm>
              <a:off x="1890773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77793D46-2BB9-EF43-B3FE-74D7A053F6F8}"/>
                </a:ext>
              </a:extLst>
            </p:cNvPr>
            <p:cNvSpPr/>
            <p:nvPr/>
          </p:nvSpPr>
          <p:spPr>
            <a:xfrm>
              <a:off x="1236151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BC82000C-9D4F-1A4B-B9AF-6F7957C3FB5D}"/>
                </a:ext>
              </a:extLst>
            </p:cNvPr>
            <p:cNvSpPr/>
            <p:nvPr/>
          </p:nvSpPr>
          <p:spPr>
            <a:xfrm>
              <a:off x="566800" y="2327056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D78D081-F9A4-6340-ABF8-75509E0C11C3}"/>
                </a:ext>
              </a:extLst>
            </p:cNvPr>
            <p:cNvSpPr txBox="1"/>
            <p:nvPr/>
          </p:nvSpPr>
          <p:spPr>
            <a:xfrm>
              <a:off x="2459205" y="2395849"/>
              <a:ext cx="727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MEBT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2803EEA-83EC-264A-A822-E3ECB49D68AB}"/>
                </a:ext>
              </a:extLst>
            </p:cNvPr>
            <p:cNvSpPr txBox="1"/>
            <p:nvPr/>
          </p:nvSpPr>
          <p:spPr>
            <a:xfrm>
              <a:off x="10180934" y="2394243"/>
              <a:ext cx="634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HEBT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DAD2244-D43F-B747-9E6F-4F3940022C48}"/>
                </a:ext>
              </a:extLst>
            </p:cNvPr>
            <p:cNvCxnSpPr>
              <a:stCxn id="149" idx="3"/>
              <a:endCxn id="150" idx="1"/>
            </p:cNvCxnSpPr>
            <p:nvPr/>
          </p:nvCxnSpPr>
          <p:spPr>
            <a:xfrm>
              <a:off x="10758841" y="2544155"/>
              <a:ext cx="676156" cy="302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71A7835-C878-C64B-9519-A63E965A8513}"/>
                </a:ext>
              </a:extLst>
            </p:cNvPr>
            <p:cNvSpPr txBox="1"/>
            <p:nvPr/>
          </p:nvSpPr>
          <p:spPr>
            <a:xfrm>
              <a:off x="11344987" y="2386097"/>
              <a:ext cx="747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Dump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C9D21DF-A06D-9841-858A-72B0E308F7DD}"/>
                </a:ext>
              </a:extLst>
            </p:cNvPr>
            <p:cNvSpPr txBox="1"/>
            <p:nvPr/>
          </p:nvSpPr>
          <p:spPr>
            <a:xfrm>
              <a:off x="11286167" y="1960502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56D8EE9-2AE5-8946-8311-0BE4813B5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9381" y="2118381"/>
              <a:ext cx="168767" cy="421676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EAB3D774-3AC6-EB4C-88DA-555A44B01385}"/>
                </a:ext>
              </a:extLst>
            </p:cNvPr>
            <p:cNvCxnSpPr>
              <a:cxnSpLocks/>
              <a:endCxn id="151" idx="1"/>
            </p:cNvCxnSpPr>
            <p:nvPr/>
          </p:nvCxnSpPr>
          <p:spPr>
            <a:xfrm>
              <a:off x="11072322" y="2122582"/>
              <a:ext cx="362675" cy="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E4607B9D-214C-FE45-A1B4-46B41020F448}"/>
                </a:ext>
              </a:extLst>
            </p:cNvPr>
            <p:cNvCxnSpPr>
              <a:cxnSpLocks/>
              <a:stCxn id="148" idx="3"/>
              <a:endCxn id="149" idx="1"/>
            </p:cNvCxnSpPr>
            <p:nvPr/>
          </p:nvCxnSpPr>
          <p:spPr>
            <a:xfrm>
              <a:off x="10058263" y="2544155"/>
              <a:ext cx="154293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1843FCBC-BF3C-7744-9A44-2428BD86CAB4}"/>
                </a:ext>
              </a:extLst>
            </p:cNvPr>
            <p:cNvCxnSpPr>
              <a:cxnSpLocks/>
              <a:stCxn id="127" idx="3"/>
              <a:endCxn id="128" idx="1"/>
            </p:cNvCxnSpPr>
            <p:nvPr/>
          </p:nvCxnSpPr>
          <p:spPr>
            <a:xfrm>
              <a:off x="7035331" y="2544155"/>
              <a:ext cx="17653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B8AC0D35-3B33-7D4B-B7FA-C9BBDE1E84DB}"/>
                </a:ext>
              </a:extLst>
            </p:cNvPr>
            <p:cNvCxnSpPr>
              <a:cxnSpLocks/>
              <a:stCxn id="118" idx="3"/>
              <a:endCxn id="119" idx="1"/>
            </p:cNvCxnSpPr>
            <p:nvPr/>
          </p:nvCxnSpPr>
          <p:spPr>
            <a:xfrm>
              <a:off x="5685898" y="2544155"/>
              <a:ext cx="17098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3556C05-00EB-9C4E-87C5-FB9FE5AA297A}"/>
                </a:ext>
              </a:extLst>
            </p:cNvPr>
            <p:cNvCxnSpPr>
              <a:cxnSpLocks/>
              <a:stCxn id="106" idx="3"/>
              <a:endCxn id="102" idx="1"/>
            </p:cNvCxnSpPr>
            <p:nvPr/>
          </p:nvCxnSpPr>
          <p:spPr>
            <a:xfrm>
              <a:off x="3813041" y="2544155"/>
              <a:ext cx="14132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C04B867C-B990-2A47-B246-83B7D7C51993}"/>
                </a:ext>
              </a:extLst>
            </p:cNvPr>
            <p:cNvCxnSpPr>
              <a:cxnSpLocks/>
              <a:stCxn id="100" idx="3"/>
              <a:endCxn id="101" idx="1"/>
            </p:cNvCxnSpPr>
            <p:nvPr/>
          </p:nvCxnSpPr>
          <p:spPr>
            <a:xfrm>
              <a:off x="3064124" y="2544155"/>
              <a:ext cx="161825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77252B05-E9EB-0E40-A690-44FC45D7501E}"/>
                </a:ext>
              </a:extLst>
            </p:cNvPr>
            <p:cNvCxnSpPr>
              <a:cxnSpLocks/>
              <a:stCxn id="155" idx="3"/>
              <a:endCxn id="100" idx="1"/>
            </p:cNvCxnSpPr>
            <p:nvPr/>
          </p:nvCxnSpPr>
          <p:spPr>
            <a:xfrm>
              <a:off x="2394773" y="2544155"/>
              <a:ext cx="16535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D6F5C4A5-2BCE-2C4C-9BEE-A43EB8758A93}"/>
                </a:ext>
              </a:extLst>
            </p:cNvPr>
            <p:cNvCxnSpPr>
              <a:cxnSpLocks/>
              <a:stCxn id="156" idx="3"/>
              <a:endCxn id="155" idx="1"/>
            </p:cNvCxnSpPr>
            <p:nvPr/>
          </p:nvCxnSpPr>
          <p:spPr>
            <a:xfrm>
              <a:off x="1740151" y="2544155"/>
              <a:ext cx="150622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B4ADD30-54A8-664E-ABE1-7B678E412090}"/>
                </a:ext>
              </a:extLst>
            </p:cNvPr>
            <p:cNvCxnSpPr>
              <a:cxnSpLocks/>
              <a:stCxn id="157" idx="3"/>
              <a:endCxn id="156" idx="1"/>
            </p:cNvCxnSpPr>
            <p:nvPr/>
          </p:nvCxnSpPr>
          <p:spPr>
            <a:xfrm>
              <a:off x="1070800" y="2543056"/>
              <a:ext cx="165351" cy="1099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13F95F1-BE3A-9B4D-B4E3-652A761060AF}"/>
                </a:ext>
              </a:extLst>
            </p:cNvPr>
            <p:cNvSpPr txBox="1"/>
            <p:nvPr/>
          </p:nvSpPr>
          <p:spPr>
            <a:xfrm>
              <a:off x="901738" y="2869011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75 </a:t>
              </a:r>
              <a:r>
                <a:rPr lang="en-GB" sz="900" b="1" dirty="0" err="1">
                  <a:solidFill>
                    <a:srgbClr val="666666"/>
                  </a:solidFill>
                </a:rPr>
                <a:t>keV</a:t>
              </a:r>
              <a:endParaRPr lang="en-GB" sz="900" b="1" dirty="0">
                <a:solidFill>
                  <a:srgbClr val="666666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C884903-8EF1-D04D-AD12-F9B577C5215A}"/>
                </a:ext>
              </a:extLst>
            </p:cNvPr>
            <p:cNvSpPr txBox="1"/>
            <p:nvPr/>
          </p:nvSpPr>
          <p:spPr>
            <a:xfrm>
              <a:off x="2192664" y="2873784"/>
              <a:ext cx="5838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3.6 MeV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9F56C68-C1CF-CE4D-8AA5-F296AC652D15}"/>
                </a:ext>
              </a:extLst>
            </p:cNvPr>
            <p:cNvSpPr txBox="1"/>
            <p:nvPr/>
          </p:nvSpPr>
          <p:spPr>
            <a:xfrm>
              <a:off x="3618932" y="2877326"/>
              <a:ext cx="5485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90 MeV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D6DD219-DEBB-0D4D-ACCA-0D8241F91856}"/>
                </a:ext>
              </a:extLst>
            </p:cNvPr>
            <p:cNvSpPr txBox="1"/>
            <p:nvPr/>
          </p:nvSpPr>
          <p:spPr>
            <a:xfrm>
              <a:off x="5475468" y="2880868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216 MeV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0C45B1E-7D29-6D4D-BC81-2B9088E28650}"/>
                </a:ext>
              </a:extLst>
            </p:cNvPr>
            <p:cNvSpPr txBox="1"/>
            <p:nvPr/>
          </p:nvSpPr>
          <p:spPr>
            <a:xfrm>
              <a:off x="6821639" y="2884410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4A641BEA-7B49-A549-BA58-E5DA537871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11975" y="27572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133F0618-6433-F046-B119-36B46FE0EE0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333901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A7A84BAE-281E-F049-9755-440DFB2C30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732849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0437EA5D-27BA-9341-BCDD-454759DC1C2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34303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B3951C2-63BF-4640-9A8A-2EDCB67DE0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75896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34BECF0-9F27-3E44-9E3A-D67F27584A81}"/>
                </a:ext>
              </a:extLst>
            </p:cNvPr>
            <p:cNvSpPr txBox="1"/>
            <p:nvPr/>
          </p:nvSpPr>
          <p:spPr>
            <a:xfrm>
              <a:off x="6267480" y="243583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42C47F1-8863-3545-8D78-B08F503CE450}"/>
                </a:ext>
              </a:extLst>
            </p:cNvPr>
            <p:cNvSpPr txBox="1"/>
            <p:nvPr/>
          </p:nvSpPr>
          <p:spPr>
            <a:xfrm>
              <a:off x="4642839" y="243382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8ED80CC-6DE7-B743-84A6-CC27C5F8C6B1}"/>
                </a:ext>
              </a:extLst>
            </p:cNvPr>
            <p:cNvSpPr txBox="1"/>
            <p:nvPr/>
          </p:nvSpPr>
          <p:spPr>
            <a:xfrm>
              <a:off x="3346602" y="243539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282FDA7-B5D3-F547-B299-195DFBC98AE3}"/>
                </a:ext>
              </a:extLst>
            </p:cNvPr>
            <p:cNvSpPr txBox="1"/>
            <p:nvPr/>
          </p:nvSpPr>
          <p:spPr>
            <a:xfrm>
              <a:off x="8460628" y="243539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CEE34A92-8C3D-3047-94E7-E0561AE56088}"/>
                </a:ext>
              </a:extLst>
            </p:cNvPr>
            <p:cNvSpPr txBox="1"/>
            <p:nvPr/>
          </p:nvSpPr>
          <p:spPr>
            <a:xfrm>
              <a:off x="7579246" y="2884410"/>
              <a:ext cx="6110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870 MeV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B6FEA935-1F8A-C94D-A9CF-F9825B340E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735908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0182B52-D4B7-9D48-B1E0-945EA262BD52}"/>
              </a:ext>
            </a:extLst>
          </p:cNvPr>
          <p:cNvGrpSpPr/>
          <p:nvPr/>
        </p:nvGrpSpPr>
        <p:grpSpPr>
          <a:xfrm>
            <a:off x="571592" y="1226509"/>
            <a:ext cx="11525784" cy="1167630"/>
            <a:chOff x="756048" y="3561888"/>
            <a:chExt cx="11525784" cy="1167630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FCF1FCE8-5A84-BA4D-8911-F2FBDDF32F7D}"/>
                </a:ext>
              </a:extLst>
            </p:cNvPr>
            <p:cNvGrpSpPr/>
            <p:nvPr/>
          </p:nvGrpSpPr>
          <p:grpSpPr>
            <a:xfrm>
              <a:off x="756048" y="3561888"/>
              <a:ext cx="11525784" cy="1167630"/>
              <a:chOff x="756048" y="3561888"/>
              <a:chExt cx="11525784" cy="1167630"/>
            </a:xfrm>
          </p:grpSpPr>
          <p:sp>
            <p:nvSpPr>
              <p:cNvPr id="193" name="Rounded Rectangle 192">
                <a:extLst>
                  <a:ext uri="{FF2B5EF4-FFF2-40B4-BE49-F238E27FC236}">
                    <a16:creationId xmlns:a16="http://schemas.microsoft.com/office/drawing/2014/main" id="{E10BC235-3D10-0D49-98B8-73616E7A3050}"/>
                  </a:ext>
                </a:extLst>
              </p:cNvPr>
              <p:cNvSpPr/>
              <p:nvPr/>
            </p:nvSpPr>
            <p:spPr>
              <a:xfrm>
                <a:off x="2749372" y="3945973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D0C70A13-C283-0F4F-B23F-D36EF1BB9E3F}"/>
                  </a:ext>
                </a:extLst>
              </p:cNvPr>
              <p:cNvSpPr/>
              <p:nvPr/>
            </p:nvSpPr>
            <p:spPr>
              <a:xfrm>
                <a:off x="341519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Rounded Rectangle 194">
                <a:extLst>
                  <a:ext uri="{FF2B5EF4-FFF2-40B4-BE49-F238E27FC236}">
                    <a16:creationId xmlns:a16="http://schemas.microsoft.com/office/drawing/2014/main" id="{9DE6D334-4A1E-5845-A259-569C60093880}"/>
                  </a:ext>
                </a:extLst>
              </p:cNvPr>
              <p:cNvSpPr/>
              <p:nvPr/>
            </p:nvSpPr>
            <p:spPr>
              <a:xfrm>
                <a:off x="4143610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D6585AED-7280-6C48-8AC8-273BEB891962}"/>
                  </a:ext>
                </a:extLst>
              </p:cNvPr>
              <p:cNvSpPr/>
              <p:nvPr/>
            </p:nvSpPr>
            <p:spPr>
              <a:xfrm>
                <a:off x="3542658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id="{1D7D0791-A5B3-AB4E-9BD7-276E608D0DC3}"/>
                  </a:ext>
                </a:extLst>
              </p:cNvPr>
              <p:cNvSpPr/>
              <p:nvPr/>
            </p:nvSpPr>
            <p:spPr>
              <a:xfrm>
                <a:off x="3678432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98" name="Rounded Rectangle 197">
                <a:extLst>
                  <a:ext uri="{FF2B5EF4-FFF2-40B4-BE49-F238E27FC236}">
                    <a16:creationId xmlns:a16="http://schemas.microsoft.com/office/drawing/2014/main" id="{67E7A8E7-5476-A849-889E-1BEAE200A11D}"/>
                  </a:ext>
                </a:extLst>
              </p:cNvPr>
              <p:cNvSpPr/>
              <p:nvPr/>
            </p:nvSpPr>
            <p:spPr>
              <a:xfrm>
                <a:off x="380589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Rounded Rectangle 198">
                <a:extLst>
                  <a:ext uri="{FF2B5EF4-FFF2-40B4-BE49-F238E27FC236}">
                    <a16:creationId xmlns:a16="http://schemas.microsoft.com/office/drawing/2014/main" id="{B22B56D9-9708-C046-876C-D6C16E07DE0F}"/>
                  </a:ext>
                </a:extLst>
              </p:cNvPr>
              <p:cNvSpPr/>
              <p:nvPr/>
            </p:nvSpPr>
            <p:spPr>
              <a:xfrm>
                <a:off x="393028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D6AB1429-43F0-CB4F-A83B-1162E7055D19}"/>
                  </a:ext>
                </a:extLst>
              </p:cNvPr>
              <p:cNvSpPr/>
              <p:nvPr/>
            </p:nvSpPr>
            <p:spPr>
              <a:xfrm>
                <a:off x="4281818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1" name="Rounded Rectangle 200">
                <a:extLst>
                  <a:ext uri="{FF2B5EF4-FFF2-40B4-BE49-F238E27FC236}">
                    <a16:creationId xmlns:a16="http://schemas.microsoft.com/office/drawing/2014/main" id="{9C4D6837-9BD7-ED46-ADFD-ACC1899EA81D}"/>
                  </a:ext>
                </a:extLst>
              </p:cNvPr>
              <p:cNvSpPr/>
              <p:nvPr/>
            </p:nvSpPr>
            <p:spPr>
              <a:xfrm>
                <a:off x="4420156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6B20E22E-0BC7-5948-8093-45F1F71B3F36}"/>
                  </a:ext>
                </a:extLst>
              </p:cNvPr>
              <p:cNvSpPr/>
              <p:nvPr/>
            </p:nvSpPr>
            <p:spPr>
              <a:xfrm>
                <a:off x="4558494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3" name="Rounded Rectangle 202">
                <a:extLst>
                  <a:ext uri="{FF2B5EF4-FFF2-40B4-BE49-F238E27FC236}">
                    <a16:creationId xmlns:a16="http://schemas.microsoft.com/office/drawing/2014/main" id="{A0F7B5AD-A01A-5E4F-B070-81640881FFEF}"/>
                  </a:ext>
                </a:extLst>
              </p:cNvPr>
              <p:cNvSpPr/>
              <p:nvPr/>
            </p:nvSpPr>
            <p:spPr>
              <a:xfrm>
                <a:off x="4696702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3EBADB8D-CDFB-0043-9BE7-7235DB4DC3D0}"/>
                  </a:ext>
                </a:extLst>
              </p:cNvPr>
              <p:cNvSpPr/>
              <p:nvPr/>
            </p:nvSpPr>
            <p:spPr>
              <a:xfrm>
                <a:off x="4835040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Rounded Rectangle 204">
                <a:extLst>
                  <a:ext uri="{FF2B5EF4-FFF2-40B4-BE49-F238E27FC236}">
                    <a16:creationId xmlns:a16="http://schemas.microsoft.com/office/drawing/2014/main" id="{8C735DF1-68DD-CE4A-8A74-E840E188A425}"/>
                  </a:ext>
                </a:extLst>
              </p:cNvPr>
              <p:cNvSpPr/>
              <p:nvPr/>
            </p:nvSpPr>
            <p:spPr>
              <a:xfrm>
                <a:off x="4973378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238E1E57-5AFD-CD4D-83BD-88BA3BB82B0C}"/>
                  </a:ext>
                </a:extLst>
              </p:cNvPr>
              <p:cNvSpPr/>
              <p:nvPr/>
            </p:nvSpPr>
            <p:spPr>
              <a:xfrm>
                <a:off x="5111586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9C52F369-DFCE-844A-9460-798ADB0DA611}"/>
                  </a:ext>
                </a:extLst>
              </p:cNvPr>
              <p:cNvSpPr/>
              <p:nvPr/>
            </p:nvSpPr>
            <p:spPr>
              <a:xfrm>
                <a:off x="5249924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669BE716-09FA-0B4E-B250-C0FA2F6396C3}"/>
                  </a:ext>
                </a:extLst>
              </p:cNvPr>
              <p:cNvSpPr/>
              <p:nvPr/>
            </p:nvSpPr>
            <p:spPr>
              <a:xfrm>
                <a:off x="5388262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9" name="Rounded Rectangle 208">
                <a:extLst>
                  <a:ext uri="{FF2B5EF4-FFF2-40B4-BE49-F238E27FC236}">
                    <a16:creationId xmlns:a16="http://schemas.microsoft.com/office/drawing/2014/main" id="{E5D83D80-55DB-D748-AFB0-DFF729E626CD}"/>
                  </a:ext>
                </a:extLst>
              </p:cNvPr>
              <p:cNvSpPr/>
              <p:nvPr/>
            </p:nvSpPr>
            <p:spPr>
              <a:xfrm>
                <a:off x="5526470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0" name="Rounded Rectangle 209">
                <a:extLst>
                  <a:ext uri="{FF2B5EF4-FFF2-40B4-BE49-F238E27FC236}">
                    <a16:creationId xmlns:a16="http://schemas.microsoft.com/office/drawing/2014/main" id="{7F81E276-DD51-0E47-8EB5-9C9817AAB9A6}"/>
                  </a:ext>
                </a:extLst>
              </p:cNvPr>
              <p:cNvSpPr/>
              <p:nvPr/>
            </p:nvSpPr>
            <p:spPr>
              <a:xfrm>
                <a:off x="5664808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1" name="Rounded Rectangle 210">
                <a:extLst>
                  <a:ext uri="{FF2B5EF4-FFF2-40B4-BE49-F238E27FC236}">
                    <a16:creationId xmlns:a16="http://schemas.microsoft.com/office/drawing/2014/main" id="{95B3D3DC-1BB4-1544-A957-ECB8266208D8}"/>
                  </a:ext>
                </a:extLst>
              </p:cNvPr>
              <p:cNvSpPr/>
              <p:nvPr/>
            </p:nvSpPr>
            <p:spPr>
              <a:xfrm>
                <a:off x="5803146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1E6FE157-0CB1-2F43-81D9-DA72D741E705}"/>
                  </a:ext>
                </a:extLst>
              </p:cNvPr>
              <p:cNvSpPr/>
              <p:nvPr/>
            </p:nvSpPr>
            <p:spPr>
              <a:xfrm>
                <a:off x="604613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3" name="Rounded Rectangle 212">
                <a:extLst>
                  <a:ext uri="{FF2B5EF4-FFF2-40B4-BE49-F238E27FC236}">
                    <a16:creationId xmlns:a16="http://schemas.microsoft.com/office/drawing/2014/main" id="{922EEF40-E998-0B44-B74C-138FDC92E4B8}"/>
                  </a:ext>
                </a:extLst>
              </p:cNvPr>
              <p:cNvSpPr/>
              <p:nvPr/>
            </p:nvSpPr>
            <p:spPr>
              <a:xfrm>
                <a:off x="618447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4" name="Rounded Rectangle 213">
                <a:extLst>
                  <a:ext uri="{FF2B5EF4-FFF2-40B4-BE49-F238E27FC236}">
                    <a16:creationId xmlns:a16="http://schemas.microsoft.com/office/drawing/2014/main" id="{4D32D5F0-E450-7045-ABE1-607F5537EA5E}"/>
                  </a:ext>
                </a:extLst>
              </p:cNvPr>
              <p:cNvSpPr/>
              <p:nvPr/>
            </p:nvSpPr>
            <p:spPr>
              <a:xfrm>
                <a:off x="632281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id="{EA7F93A9-A858-F845-B9F3-AABE57F837A2}"/>
                  </a:ext>
                </a:extLst>
              </p:cNvPr>
              <p:cNvSpPr/>
              <p:nvPr/>
            </p:nvSpPr>
            <p:spPr>
              <a:xfrm>
                <a:off x="646101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Rounded Rectangle 215">
                <a:extLst>
                  <a:ext uri="{FF2B5EF4-FFF2-40B4-BE49-F238E27FC236}">
                    <a16:creationId xmlns:a16="http://schemas.microsoft.com/office/drawing/2014/main" id="{E7F12255-D15A-E84D-81D7-264EF5EFF5A3}"/>
                  </a:ext>
                </a:extLst>
              </p:cNvPr>
              <p:cNvSpPr/>
              <p:nvPr/>
            </p:nvSpPr>
            <p:spPr>
              <a:xfrm>
                <a:off x="659935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8EF7126D-CF1F-8944-BD76-D92F95D7F9BC}"/>
                  </a:ext>
                </a:extLst>
              </p:cNvPr>
              <p:cNvSpPr/>
              <p:nvPr/>
            </p:nvSpPr>
            <p:spPr>
              <a:xfrm>
                <a:off x="673769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Rounded Rectangle 217">
                <a:extLst>
                  <a:ext uri="{FF2B5EF4-FFF2-40B4-BE49-F238E27FC236}">
                    <a16:creationId xmlns:a16="http://schemas.microsoft.com/office/drawing/2014/main" id="{CCAB2D71-7F2B-2841-86B3-296FFB473DAB}"/>
                  </a:ext>
                </a:extLst>
              </p:cNvPr>
              <p:cNvSpPr/>
              <p:nvPr/>
            </p:nvSpPr>
            <p:spPr>
              <a:xfrm>
                <a:off x="687590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id="{7F30F8FF-556A-0844-86ED-C9B3292B471F}"/>
                  </a:ext>
                </a:extLst>
              </p:cNvPr>
              <p:cNvSpPr/>
              <p:nvPr/>
            </p:nvSpPr>
            <p:spPr>
              <a:xfrm>
                <a:off x="701424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0" name="Rounded Rectangle 219">
                <a:extLst>
                  <a:ext uri="{FF2B5EF4-FFF2-40B4-BE49-F238E27FC236}">
                    <a16:creationId xmlns:a16="http://schemas.microsoft.com/office/drawing/2014/main" id="{E5126487-3C81-634B-AA30-64DE9BC79420}"/>
                  </a:ext>
                </a:extLst>
              </p:cNvPr>
              <p:cNvSpPr/>
              <p:nvPr/>
            </p:nvSpPr>
            <p:spPr>
              <a:xfrm>
                <a:off x="715257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0011576-E591-7A4E-8D05-338273E67EAF}"/>
                  </a:ext>
                </a:extLst>
              </p:cNvPr>
              <p:cNvSpPr/>
              <p:nvPr/>
            </p:nvSpPr>
            <p:spPr>
              <a:xfrm>
                <a:off x="740110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Rounded Rectangle 221">
                <a:extLst>
                  <a:ext uri="{FF2B5EF4-FFF2-40B4-BE49-F238E27FC236}">
                    <a16:creationId xmlns:a16="http://schemas.microsoft.com/office/drawing/2014/main" id="{4313A44A-85C6-BC4F-BFE1-2E050A18BDB9}"/>
                  </a:ext>
                </a:extLst>
              </p:cNvPr>
              <p:cNvSpPr/>
              <p:nvPr/>
            </p:nvSpPr>
            <p:spPr>
              <a:xfrm>
                <a:off x="753944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3" name="Rounded Rectangle 222">
                <a:extLst>
                  <a:ext uri="{FF2B5EF4-FFF2-40B4-BE49-F238E27FC236}">
                    <a16:creationId xmlns:a16="http://schemas.microsoft.com/office/drawing/2014/main" id="{E26BFB7E-20B5-4A43-8A91-736A8DEAB3D1}"/>
                  </a:ext>
                </a:extLst>
              </p:cNvPr>
              <p:cNvSpPr/>
              <p:nvPr/>
            </p:nvSpPr>
            <p:spPr>
              <a:xfrm>
                <a:off x="767778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4" name="Rounded Rectangle 223">
                <a:extLst>
                  <a:ext uri="{FF2B5EF4-FFF2-40B4-BE49-F238E27FC236}">
                    <a16:creationId xmlns:a16="http://schemas.microsoft.com/office/drawing/2014/main" id="{71292E6A-997D-5E43-A962-32B26AC2A042}"/>
                  </a:ext>
                </a:extLst>
              </p:cNvPr>
              <p:cNvSpPr/>
              <p:nvPr/>
            </p:nvSpPr>
            <p:spPr>
              <a:xfrm>
                <a:off x="781599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5" name="Rounded Rectangle 224">
                <a:extLst>
                  <a:ext uri="{FF2B5EF4-FFF2-40B4-BE49-F238E27FC236}">
                    <a16:creationId xmlns:a16="http://schemas.microsoft.com/office/drawing/2014/main" id="{7FC44A05-9660-4648-B41D-BC622480F33E}"/>
                  </a:ext>
                </a:extLst>
              </p:cNvPr>
              <p:cNvSpPr/>
              <p:nvPr/>
            </p:nvSpPr>
            <p:spPr>
              <a:xfrm>
                <a:off x="795433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6" name="Rounded Rectangle 225">
                <a:extLst>
                  <a:ext uri="{FF2B5EF4-FFF2-40B4-BE49-F238E27FC236}">
                    <a16:creationId xmlns:a16="http://schemas.microsoft.com/office/drawing/2014/main" id="{ED2F4E91-8050-BB4C-93A0-6F78B5F972A4}"/>
                  </a:ext>
                </a:extLst>
              </p:cNvPr>
              <p:cNvSpPr/>
              <p:nvPr/>
            </p:nvSpPr>
            <p:spPr>
              <a:xfrm>
                <a:off x="809266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7" name="Rounded Rectangle 226">
                <a:extLst>
                  <a:ext uri="{FF2B5EF4-FFF2-40B4-BE49-F238E27FC236}">
                    <a16:creationId xmlns:a16="http://schemas.microsoft.com/office/drawing/2014/main" id="{C759B5AF-1A20-6E47-B94A-5E7395418FAC}"/>
                  </a:ext>
                </a:extLst>
              </p:cNvPr>
              <p:cNvSpPr/>
              <p:nvPr/>
            </p:nvSpPr>
            <p:spPr>
              <a:xfrm>
                <a:off x="823087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8" name="Rounded Rectangle 227">
                <a:extLst>
                  <a:ext uri="{FF2B5EF4-FFF2-40B4-BE49-F238E27FC236}">
                    <a16:creationId xmlns:a16="http://schemas.microsoft.com/office/drawing/2014/main" id="{BA63CA16-E0A5-6B4C-8D07-0E0B6D2E7BCF}"/>
                  </a:ext>
                </a:extLst>
              </p:cNvPr>
              <p:cNvSpPr/>
              <p:nvPr/>
            </p:nvSpPr>
            <p:spPr>
              <a:xfrm>
                <a:off x="836921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Rounded Rectangle 228">
                <a:extLst>
                  <a:ext uri="{FF2B5EF4-FFF2-40B4-BE49-F238E27FC236}">
                    <a16:creationId xmlns:a16="http://schemas.microsoft.com/office/drawing/2014/main" id="{2E05CB90-301C-D846-9701-017E247E5E2D}"/>
                  </a:ext>
                </a:extLst>
              </p:cNvPr>
              <p:cNvSpPr/>
              <p:nvPr/>
            </p:nvSpPr>
            <p:spPr>
              <a:xfrm>
                <a:off x="850755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Rounded Rectangle 229">
                <a:extLst>
                  <a:ext uri="{FF2B5EF4-FFF2-40B4-BE49-F238E27FC236}">
                    <a16:creationId xmlns:a16="http://schemas.microsoft.com/office/drawing/2014/main" id="{3782EAA1-7805-C943-A7B6-3917AE03A5CC}"/>
                  </a:ext>
                </a:extLst>
              </p:cNvPr>
              <p:cNvSpPr/>
              <p:nvPr/>
            </p:nvSpPr>
            <p:spPr>
              <a:xfrm>
                <a:off x="865405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id="{B7BD2EFA-CDA8-274F-8A61-2E2F6EA5C6A1}"/>
                  </a:ext>
                </a:extLst>
              </p:cNvPr>
              <p:cNvSpPr/>
              <p:nvPr/>
            </p:nvSpPr>
            <p:spPr>
              <a:xfrm>
                <a:off x="879239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Rounded Rectangle 231">
                <a:extLst>
                  <a:ext uri="{FF2B5EF4-FFF2-40B4-BE49-F238E27FC236}">
                    <a16:creationId xmlns:a16="http://schemas.microsoft.com/office/drawing/2014/main" id="{500AC9D8-87D8-AC42-9D46-A72639917F20}"/>
                  </a:ext>
                </a:extLst>
              </p:cNvPr>
              <p:cNvSpPr/>
              <p:nvPr/>
            </p:nvSpPr>
            <p:spPr>
              <a:xfrm>
                <a:off x="893072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431CA08-62FA-E641-BE66-FF9F79875D00}"/>
                  </a:ext>
                </a:extLst>
              </p:cNvPr>
              <p:cNvSpPr/>
              <p:nvPr/>
            </p:nvSpPr>
            <p:spPr>
              <a:xfrm>
                <a:off x="906893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Rounded Rectangle 233">
                <a:extLst>
                  <a:ext uri="{FF2B5EF4-FFF2-40B4-BE49-F238E27FC236}">
                    <a16:creationId xmlns:a16="http://schemas.microsoft.com/office/drawing/2014/main" id="{BBBC13EC-A93E-0642-9F8B-FBD7B92C6A28}"/>
                  </a:ext>
                </a:extLst>
              </p:cNvPr>
              <p:cNvSpPr/>
              <p:nvPr/>
            </p:nvSpPr>
            <p:spPr>
              <a:xfrm>
                <a:off x="920727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Rounded Rectangle 234">
                <a:extLst>
                  <a:ext uri="{FF2B5EF4-FFF2-40B4-BE49-F238E27FC236}">
                    <a16:creationId xmlns:a16="http://schemas.microsoft.com/office/drawing/2014/main" id="{9A860179-FF0C-D441-A396-08AAED8B6D8A}"/>
                  </a:ext>
                </a:extLst>
              </p:cNvPr>
              <p:cNvSpPr/>
              <p:nvPr/>
            </p:nvSpPr>
            <p:spPr>
              <a:xfrm>
                <a:off x="934561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Rounded Rectangle 235">
                <a:extLst>
                  <a:ext uri="{FF2B5EF4-FFF2-40B4-BE49-F238E27FC236}">
                    <a16:creationId xmlns:a16="http://schemas.microsoft.com/office/drawing/2014/main" id="{ED4DD6DA-47C0-804F-94E8-8986B513FEDD}"/>
                  </a:ext>
                </a:extLst>
              </p:cNvPr>
              <p:cNvSpPr/>
              <p:nvPr/>
            </p:nvSpPr>
            <p:spPr>
              <a:xfrm>
                <a:off x="948382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11AEDAE0-0F15-0942-B656-9C1C8EAE8C11}"/>
                  </a:ext>
                </a:extLst>
              </p:cNvPr>
              <p:cNvSpPr/>
              <p:nvPr/>
            </p:nvSpPr>
            <p:spPr>
              <a:xfrm>
                <a:off x="9622159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8" name="Rounded Rectangle 237">
                <a:extLst>
                  <a:ext uri="{FF2B5EF4-FFF2-40B4-BE49-F238E27FC236}">
                    <a16:creationId xmlns:a16="http://schemas.microsoft.com/office/drawing/2014/main" id="{4B7596EC-8F39-3043-935C-F8EBE0AFD68F}"/>
                  </a:ext>
                </a:extLst>
              </p:cNvPr>
              <p:cNvSpPr/>
              <p:nvPr/>
            </p:nvSpPr>
            <p:spPr>
              <a:xfrm>
                <a:off x="9760497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9" name="Rounded Rectangle 238">
                <a:extLst>
                  <a:ext uri="{FF2B5EF4-FFF2-40B4-BE49-F238E27FC236}">
                    <a16:creationId xmlns:a16="http://schemas.microsoft.com/office/drawing/2014/main" id="{400AA861-D18D-264F-ABE2-19261C5B3653}"/>
                  </a:ext>
                </a:extLst>
              </p:cNvPr>
              <p:cNvSpPr/>
              <p:nvPr/>
            </p:nvSpPr>
            <p:spPr>
              <a:xfrm>
                <a:off x="9898835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0" name="Rounded Rectangle 239">
                <a:extLst>
                  <a:ext uri="{FF2B5EF4-FFF2-40B4-BE49-F238E27FC236}">
                    <a16:creationId xmlns:a16="http://schemas.microsoft.com/office/drawing/2014/main" id="{2633A6AB-AEE6-CE46-B102-3A2269980B2E}"/>
                  </a:ext>
                </a:extLst>
              </p:cNvPr>
              <p:cNvSpPr/>
              <p:nvPr/>
            </p:nvSpPr>
            <p:spPr>
              <a:xfrm>
                <a:off x="10037173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3DBE1C3A-2F34-D34C-A4AD-60912DAA7530}"/>
                  </a:ext>
                </a:extLst>
              </p:cNvPr>
              <p:cNvSpPr/>
              <p:nvPr/>
            </p:nvSpPr>
            <p:spPr>
              <a:xfrm>
                <a:off x="10175511" y="3945973"/>
                <a:ext cx="72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Rounded Rectangle 241">
                <a:extLst>
                  <a:ext uri="{FF2B5EF4-FFF2-40B4-BE49-F238E27FC236}">
                    <a16:creationId xmlns:a16="http://schemas.microsoft.com/office/drawing/2014/main" id="{D40D3AEB-E835-DF45-A596-5CD62E1D5783}"/>
                  </a:ext>
                </a:extLst>
              </p:cNvPr>
              <p:cNvSpPr/>
              <p:nvPr/>
            </p:nvSpPr>
            <p:spPr>
              <a:xfrm>
                <a:off x="10401804" y="3945973"/>
                <a:ext cx="546285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Rounded Rectangle 242">
                <a:extLst>
                  <a:ext uri="{FF2B5EF4-FFF2-40B4-BE49-F238E27FC236}">
                    <a16:creationId xmlns:a16="http://schemas.microsoft.com/office/drawing/2014/main" id="{C4A97B0C-7AF2-7944-A427-9930827167AE}"/>
                  </a:ext>
                </a:extLst>
              </p:cNvPr>
              <p:cNvSpPr/>
              <p:nvPr/>
            </p:nvSpPr>
            <p:spPr>
              <a:xfrm>
                <a:off x="11624245" y="3984994"/>
                <a:ext cx="546285" cy="36000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4" name="Rounded Rectangle 243">
                <a:extLst>
                  <a:ext uri="{FF2B5EF4-FFF2-40B4-BE49-F238E27FC236}">
                    <a16:creationId xmlns:a16="http://schemas.microsoft.com/office/drawing/2014/main" id="{0CF4751A-C594-134D-8A69-980E2A3CCACF}"/>
                  </a:ext>
                </a:extLst>
              </p:cNvPr>
              <p:cNvSpPr/>
              <p:nvPr/>
            </p:nvSpPr>
            <p:spPr>
              <a:xfrm>
                <a:off x="11624245" y="3561888"/>
                <a:ext cx="546285" cy="357025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E560B90-FE43-5542-8489-4740088EB256}"/>
                  </a:ext>
                </a:extLst>
              </p:cNvPr>
              <p:cNvSpPr txBox="1"/>
              <p:nvPr/>
            </p:nvSpPr>
            <p:spPr>
              <a:xfrm>
                <a:off x="779107" y="4015577"/>
                <a:ext cx="454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ISrc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7BE48931-A1B5-E445-9C5F-A253A81C694D}"/>
                  </a:ext>
                </a:extLst>
              </p:cNvPr>
              <p:cNvSpPr txBox="1"/>
              <p:nvPr/>
            </p:nvSpPr>
            <p:spPr>
              <a:xfrm>
                <a:off x="1411671" y="4015577"/>
                <a:ext cx="529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LEBT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AF0ACEF9-6F7A-B24B-89EF-580C5A685F89}"/>
                  </a:ext>
                </a:extLst>
              </p:cNvPr>
              <p:cNvSpPr txBox="1"/>
              <p:nvPr/>
            </p:nvSpPr>
            <p:spPr>
              <a:xfrm>
                <a:off x="2074763" y="4015577"/>
                <a:ext cx="5227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RFQ</a:t>
                </a:r>
              </a:p>
            </p:txBody>
          </p:sp>
          <p:sp>
            <p:nvSpPr>
              <p:cNvPr id="248" name="Rounded Rectangle 247">
                <a:extLst>
                  <a:ext uri="{FF2B5EF4-FFF2-40B4-BE49-F238E27FC236}">
                    <a16:creationId xmlns:a16="http://schemas.microsoft.com/office/drawing/2014/main" id="{F8ADFD81-A49B-D440-8D0B-493EE9577AF6}"/>
                  </a:ext>
                </a:extLst>
              </p:cNvPr>
              <p:cNvSpPr/>
              <p:nvPr/>
            </p:nvSpPr>
            <p:spPr>
              <a:xfrm>
                <a:off x="2080021" y="3945973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9" name="Rounded Rectangle 248">
                <a:extLst>
                  <a:ext uri="{FF2B5EF4-FFF2-40B4-BE49-F238E27FC236}">
                    <a16:creationId xmlns:a16="http://schemas.microsoft.com/office/drawing/2014/main" id="{11C8DCB4-F16E-0E43-B6C8-7C85A6B2FCD0}"/>
                  </a:ext>
                </a:extLst>
              </p:cNvPr>
              <p:cNvSpPr/>
              <p:nvPr/>
            </p:nvSpPr>
            <p:spPr>
              <a:xfrm>
                <a:off x="1425399" y="3945973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0" name="Rounded Rectangle 249">
                <a:extLst>
                  <a:ext uri="{FF2B5EF4-FFF2-40B4-BE49-F238E27FC236}">
                    <a16:creationId xmlns:a16="http://schemas.microsoft.com/office/drawing/2014/main" id="{EFA4BC4A-2C0C-7940-97FD-FAFCF431B412}"/>
                  </a:ext>
                </a:extLst>
              </p:cNvPr>
              <p:cNvSpPr/>
              <p:nvPr/>
            </p:nvSpPr>
            <p:spPr>
              <a:xfrm>
                <a:off x="756048" y="3944874"/>
                <a:ext cx="504000" cy="432000"/>
              </a:xfrm>
              <a:prstGeom prst="roundRect">
                <a:avLst>
                  <a:gd name="adj" fmla="val 25490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35E585D-A036-1C41-A0BD-481261222189}"/>
                  </a:ext>
                </a:extLst>
              </p:cNvPr>
              <p:cNvSpPr txBox="1"/>
              <p:nvPr/>
            </p:nvSpPr>
            <p:spPr>
              <a:xfrm>
                <a:off x="2648453" y="4013667"/>
                <a:ext cx="7277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MEBT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54431989-7F0E-CB45-928B-27B295C9A810}"/>
                  </a:ext>
                </a:extLst>
              </p:cNvPr>
              <p:cNvSpPr txBox="1"/>
              <p:nvPr/>
            </p:nvSpPr>
            <p:spPr>
              <a:xfrm>
                <a:off x="10370182" y="4012061"/>
                <a:ext cx="634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HEBT</a:t>
                </a:r>
              </a:p>
            </p:txBody>
          </p: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6C256C82-932A-6743-86F2-7D9869AB886B}"/>
                  </a:ext>
                </a:extLst>
              </p:cNvPr>
              <p:cNvCxnSpPr>
                <a:stCxn id="242" idx="3"/>
                <a:endCxn id="243" idx="1"/>
              </p:cNvCxnSpPr>
              <p:nvPr/>
            </p:nvCxnSpPr>
            <p:spPr>
              <a:xfrm>
                <a:off x="10948089" y="4161973"/>
                <a:ext cx="676156" cy="3021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6BD8F01A-A9DC-0546-82EF-A43DE2B186E5}"/>
                  </a:ext>
                </a:extLst>
              </p:cNvPr>
              <p:cNvSpPr txBox="1"/>
              <p:nvPr/>
            </p:nvSpPr>
            <p:spPr>
              <a:xfrm>
                <a:off x="11534235" y="4003915"/>
                <a:ext cx="747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2"/>
                    </a:solidFill>
                  </a:rPr>
                  <a:t>Dump</a:t>
                </a:r>
              </a:p>
            </p:txBody>
          </p: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70EAB86E-0B3D-5E46-980F-3F583F7572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08629" y="3736199"/>
                <a:ext cx="168767" cy="421676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ACDC7974-F476-E746-BF35-AA30081D0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86167" y="3736198"/>
                <a:ext cx="362675" cy="1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135CEA4F-B264-234C-B920-0196C8141E5C}"/>
                  </a:ext>
                </a:extLst>
              </p:cNvPr>
              <p:cNvCxnSpPr>
                <a:cxnSpLocks/>
                <a:stCxn id="241" idx="3"/>
                <a:endCxn id="242" idx="1"/>
              </p:cNvCxnSpPr>
              <p:nvPr/>
            </p:nvCxnSpPr>
            <p:spPr>
              <a:xfrm>
                <a:off x="10247511" y="4161973"/>
                <a:ext cx="154293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id="{0E2D39FA-0267-B84C-9033-C6958D4681EB}"/>
                  </a:ext>
                </a:extLst>
              </p:cNvPr>
              <p:cNvCxnSpPr>
                <a:cxnSpLocks/>
                <a:stCxn id="220" idx="3"/>
                <a:endCxn id="221" idx="1"/>
              </p:cNvCxnSpPr>
              <p:nvPr/>
            </p:nvCxnSpPr>
            <p:spPr>
              <a:xfrm>
                <a:off x="7224579" y="4161973"/>
                <a:ext cx="17653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3BDA5FD0-A1FC-1E49-88A1-F96EEBA2998D}"/>
                  </a:ext>
                </a:extLst>
              </p:cNvPr>
              <p:cNvCxnSpPr>
                <a:cxnSpLocks/>
                <a:stCxn id="211" idx="3"/>
                <a:endCxn id="212" idx="1"/>
              </p:cNvCxnSpPr>
              <p:nvPr/>
            </p:nvCxnSpPr>
            <p:spPr>
              <a:xfrm>
                <a:off x="5875146" y="4161973"/>
                <a:ext cx="170989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id="{574D6EB7-587B-E54E-879C-9A318C75AF77}"/>
                  </a:ext>
                </a:extLst>
              </p:cNvPr>
              <p:cNvCxnSpPr>
                <a:cxnSpLocks/>
                <a:stCxn id="199" idx="3"/>
                <a:endCxn id="195" idx="1"/>
              </p:cNvCxnSpPr>
              <p:nvPr/>
            </p:nvCxnSpPr>
            <p:spPr>
              <a:xfrm>
                <a:off x="4002289" y="4161973"/>
                <a:ext cx="14132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0DAD0D98-90E0-0249-87DB-530DBFEC7E61}"/>
                  </a:ext>
                </a:extLst>
              </p:cNvPr>
              <p:cNvCxnSpPr>
                <a:cxnSpLocks/>
                <a:stCxn id="193" idx="3"/>
                <a:endCxn id="194" idx="1"/>
              </p:cNvCxnSpPr>
              <p:nvPr/>
            </p:nvCxnSpPr>
            <p:spPr>
              <a:xfrm>
                <a:off x="3253372" y="4161973"/>
                <a:ext cx="161825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6E491F25-9A95-5144-902E-4F09942209CB}"/>
                  </a:ext>
                </a:extLst>
              </p:cNvPr>
              <p:cNvCxnSpPr>
                <a:cxnSpLocks/>
                <a:stCxn id="248" idx="3"/>
                <a:endCxn id="193" idx="1"/>
              </p:cNvCxnSpPr>
              <p:nvPr/>
            </p:nvCxnSpPr>
            <p:spPr>
              <a:xfrm>
                <a:off x="2584021" y="4161973"/>
                <a:ext cx="165351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C6BAB716-08A7-1B44-9329-9A5608594149}"/>
                  </a:ext>
                </a:extLst>
              </p:cNvPr>
              <p:cNvCxnSpPr>
                <a:cxnSpLocks/>
                <a:stCxn id="249" idx="3"/>
                <a:endCxn id="248" idx="1"/>
              </p:cNvCxnSpPr>
              <p:nvPr/>
            </p:nvCxnSpPr>
            <p:spPr>
              <a:xfrm>
                <a:off x="1929399" y="4161973"/>
                <a:ext cx="15062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>
                <a:extLst>
                  <a:ext uri="{FF2B5EF4-FFF2-40B4-BE49-F238E27FC236}">
                    <a16:creationId xmlns:a16="http://schemas.microsoft.com/office/drawing/2014/main" id="{3935FA99-9C9A-7F49-8E33-1B4E377CD69A}"/>
                  </a:ext>
                </a:extLst>
              </p:cNvPr>
              <p:cNvCxnSpPr>
                <a:cxnSpLocks/>
                <a:stCxn id="250" idx="3"/>
                <a:endCxn id="249" idx="1"/>
              </p:cNvCxnSpPr>
              <p:nvPr/>
            </p:nvCxnSpPr>
            <p:spPr>
              <a:xfrm>
                <a:off x="1260048" y="4160874"/>
                <a:ext cx="165351" cy="1099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C11D213F-0BE8-4F40-8D64-5176C697A23E}"/>
                  </a:ext>
                </a:extLst>
              </p:cNvPr>
              <p:cNvSpPr txBox="1"/>
              <p:nvPr/>
            </p:nvSpPr>
            <p:spPr>
              <a:xfrm>
                <a:off x="1090986" y="4486829"/>
                <a:ext cx="50847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75 </a:t>
                </a:r>
                <a:r>
                  <a:rPr lang="en-GB" sz="900" b="1" dirty="0" err="1">
                    <a:solidFill>
                      <a:srgbClr val="666666"/>
                    </a:solidFill>
                  </a:rPr>
                  <a:t>keV</a:t>
                </a:r>
                <a:endParaRPr lang="en-GB" sz="900" b="1" dirty="0">
                  <a:solidFill>
                    <a:srgbClr val="666666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80E67C1F-ED02-F143-A733-948079550572}"/>
                  </a:ext>
                </a:extLst>
              </p:cNvPr>
              <p:cNvSpPr txBox="1"/>
              <p:nvPr/>
            </p:nvSpPr>
            <p:spPr>
              <a:xfrm>
                <a:off x="2381912" y="4491602"/>
                <a:ext cx="5838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3.6 MeV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53496D52-35FB-C34A-8710-B4597314E233}"/>
                  </a:ext>
                </a:extLst>
              </p:cNvPr>
              <p:cNvSpPr txBox="1"/>
              <p:nvPr/>
            </p:nvSpPr>
            <p:spPr>
              <a:xfrm>
                <a:off x="3808180" y="4495144"/>
                <a:ext cx="54854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90 MeV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F122199E-A825-CB4D-B11E-4D672F252575}"/>
                  </a:ext>
                </a:extLst>
              </p:cNvPr>
              <p:cNvSpPr txBox="1"/>
              <p:nvPr/>
            </p:nvSpPr>
            <p:spPr>
              <a:xfrm>
                <a:off x="5664716" y="4498686"/>
                <a:ext cx="6062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rgbClr val="666666"/>
                    </a:solidFill>
                  </a:rPr>
                  <a:t>216 MeV</a:t>
                </a:r>
              </a:p>
            </p:txBody>
          </p: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8B642D61-7D5F-F242-969C-7FC19A93BB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201223" y="4375098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9FD52532-A0F0-D245-8398-0ACE1355EB0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523149" y="4377598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id="{3D792175-084C-6C4E-886A-382DD106E82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922097" y="4377598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DFE103C9-C6AB-EF41-92D6-06789DBB1D4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823551" y="4377598"/>
                <a:ext cx="288000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13BB5B95-5D30-CA4B-901F-81178CF028A8}"/>
                  </a:ext>
                </a:extLst>
              </p:cNvPr>
              <p:cNvSpPr txBox="1"/>
              <p:nvPr/>
            </p:nvSpPr>
            <p:spPr>
              <a:xfrm>
                <a:off x="6456728" y="4053648"/>
                <a:ext cx="360000" cy="216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MBL</a:t>
                </a: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342088C-BB68-ED4A-8D7E-CB9F40549D99}"/>
                  </a:ext>
                </a:extLst>
              </p:cNvPr>
              <p:cNvSpPr txBox="1"/>
              <p:nvPr/>
            </p:nvSpPr>
            <p:spPr>
              <a:xfrm>
                <a:off x="4832087" y="4051638"/>
                <a:ext cx="360000" cy="216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SPK</a:t>
                </a: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0C9BCB4-60CE-D04D-BF2F-D862A7CD918E}"/>
                  </a:ext>
                </a:extLst>
              </p:cNvPr>
              <p:cNvSpPr txBox="1"/>
              <p:nvPr/>
            </p:nvSpPr>
            <p:spPr>
              <a:xfrm>
                <a:off x="3535850" y="4053214"/>
                <a:ext cx="360000" cy="216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DTL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57365B85-009C-2146-80FA-7A2EFF0EC9F3}"/>
                  </a:ext>
                </a:extLst>
              </p:cNvPr>
              <p:cNvSpPr txBox="1"/>
              <p:nvPr/>
            </p:nvSpPr>
            <p:spPr>
              <a:xfrm>
                <a:off x="8649876" y="4053214"/>
                <a:ext cx="360000" cy="216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666666"/>
                    </a:solidFill>
                  </a:rPr>
                  <a:t>HBL</a:t>
                </a: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8705214-1FA9-664F-9C35-CD3A0C8224F1}"/>
                </a:ext>
              </a:extLst>
            </p:cNvPr>
            <p:cNvSpPr txBox="1"/>
            <p:nvPr/>
          </p:nvSpPr>
          <p:spPr>
            <a:xfrm>
              <a:off x="7346100" y="4496741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202DCE29-4285-FE40-8EA3-4FD434E552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00357" y="4372111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15F7C29-E7AB-EC44-8012-CF1D2E5DEE0E}"/>
              </a:ext>
            </a:extLst>
          </p:cNvPr>
          <p:cNvGrpSpPr/>
          <p:nvPr/>
        </p:nvGrpSpPr>
        <p:grpSpPr>
          <a:xfrm>
            <a:off x="474001" y="1177005"/>
            <a:ext cx="11575492" cy="1171172"/>
            <a:chOff x="756048" y="4966145"/>
            <a:chExt cx="11575492" cy="1171172"/>
          </a:xfrm>
        </p:grpSpPr>
        <p:sp>
          <p:nvSpPr>
            <p:cNvPr id="278" name="Rounded Rectangle 277">
              <a:extLst>
                <a:ext uri="{FF2B5EF4-FFF2-40B4-BE49-F238E27FC236}">
                  <a16:creationId xmlns:a16="http://schemas.microsoft.com/office/drawing/2014/main" id="{EDB75F8B-10A2-674A-9E27-E691633F74B8}"/>
                </a:ext>
              </a:extLst>
            </p:cNvPr>
            <p:cNvSpPr/>
            <p:nvPr/>
          </p:nvSpPr>
          <p:spPr>
            <a:xfrm>
              <a:off x="2749372" y="5350230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766B3329-96CC-F84C-AD8D-9DFA783F4935}"/>
                </a:ext>
              </a:extLst>
            </p:cNvPr>
            <p:cNvSpPr/>
            <p:nvPr/>
          </p:nvSpPr>
          <p:spPr>
            <a:xfrm>
              <a:off x="341519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0" name="Rounded Rectangle 279">
              <a:extLst>
                <a:ext uri="{FF2B5EF4-FFF2-40B4-BE49-F238E27FC236}">
                  <a16:creationId xmlns:a16="http://schemas.microsoft.com/office/drawing/2014/main" id="{CD41602D-2AC7-E147-862B-A2481C55873B}"/>
                </a:ext>
              </a:extLst>
            </p:cNvPr>
            <p:cNvSpPr/>
            <p:nvPr/>
          </p:nvSpPr>
          <p:spPr>
            <a:xfrm>
              <a:off x="4143610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1" name="Rounded Rectangle 280">
              <a:extLst>
                <a:ext uri="{FF2B5EF4-FFF2-40B4-BE49-F238E27FC236}">
                  <a16:creationId xmlns:a16="http://schemas.microsoft.com/office/drawing/2014/main" id="{C2D824DD-E655-E145-BE5C-E90F8629F95D}"/>
                </a:ext>
              </a:extLst>
            </p:cNvPr>
            <p:cNvSpPr/>
            <p:nvPr/>
          </p:nvSpPr>
          <p:spPr>
            <a:xfrm>
              <a:off x="3542658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F83464B3-E6A2-B448-9CC3-1881168FA3D9}"/>
                </a:ext>
              </a:extLst>
            </p:cNvPr>
            <p:cNvSpPr/>
            <p:nvPr/>
          </p:nvSpPr>
          <p:spPr>
            <a:xfrm>
              <a:off x="3678432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283" name="Rounded Rectangle 282">
              <a:extLst>
                <a:ext uri="{FF2B5EF4-FFF2-40B4-BE49-F238E27FC236}">
                  <a16:creationId xmlns:a16="http://schemas.microsoft.com/office/drawing/2014/main" id="{85914D1F-C3EE-B64C-B167-5A931D8121EF}"/>
                </a:ext>
              </a:extLst>
            </p:cNvPr>
            <p:cNvSpPr/>
            <p:nvPr/>
          </p:nvSpPr>
          <p:spPr>
            <a:xfrm>
              <a:off x="380589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4" name="Rounded Rectangle 283">
              <a:extLst>
                <a:ext uri="{FF2B5EF4-FFF2-40B4-BE49-F238E27FC236}">
                  <a16:creationId xmlns:a16="http://schemas.microsoft.com/office/drawing/2014/main" id="{923177F0-0971-D349-B758-4A44381DDF31}"/>
                </a:ext>
              </a:extLst>
            </p:cNvPr>
            <p:cNvSpPr/>
            <p:nvPr/>
          </p:nvSpPr>
          <p:spPr>
            <a:xfrm>
              <a:off x="393028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285" name="Rounded Rectangle 284">
              <a:extLst>
                <a:ext uri="{FF2B5EF4-FFF2-40B4-BE49-F238E27FC236}">
                  <a16:creationId xmlns:a16="http://schemas.microsoft.com/office/drawing/2014/main" id="{0DA8FD81-5CD6-5A44-ABEE-A8A6AA269000}"/>
                </a:ext>
              </a:extLst>
            </p:cNvPr>
            <p:cNvSpPr/>
            <p:nvPr/>
          </p:nvSpPr>
          <p:spPr>
            <a:xfrm>
              <a:off x="4281818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6" name="Rounded Rectangle 285">
              <a:extLst>
                <a:ext uri="{FF2B5EF4-FFF2-40B4-BE49-F238E27FC236}">
                  <a16:creationId xmlns:a16="http://schemas.microsoft.com/office/drawing/2014/main" id="{9EA30DC7-37C6-0B4F-B6F8-A6B1A5FB1895}"/>
                </a:ext>
              </a:extLst>
            </p:cNvPr>
            <p:cNvSpPr/>
            <p:nvPr/>
          </p:nvSpPr>
          <p:spPr>
            <a:xfrm>
              <a:off x="4420156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659C8291-99FF-064F-B118-F1C44168D11D}"/>
                </a:ext>
              </a:extLst>
            </p:cNvPr>
            <p:cNvSpPr/>
            <p:nvPr/>
          </p:nvSpPr>
          <p:spPr>
            <a:xfrm>
              <a:off x="4558494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8" name="Rounded Rectangle 287">
              <a:extLst>
                <a:ext uri="{FF2B5EF4-FFF2-40B4-BE49-F238E27FC236}">
                  <a16:creationId xmlns:a16="http://schemas.microsoft.com/office/drawing/2014/main" id="{11F5D740-04A5-9140-9B2C-1B1F834322ED}"/>
                </a:ext>
              </a:extLst>
            </p:cNvPr>
            <p:cNvSpPr/>
            <p:nvPr/>
          </p:nvSpPr>
          <p:spPr>
            <a:xfrm>
              <a:off x="4696702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9" name="Rounded Rectangle 288">
              <a:extLst>
                <a:ext uri="{FF2B5EF4-FFF2-40B4-BE49-F238E27FC236}">
                  <a16:creationId xmlns:a16="http://schemas.microsoft.com/office/drawing/2014/main" id="{12FD8457-F074-8648-829A-E7A7F4465553}"/>
                </a:ext>
              </a:extLst>
            </p:cNvPr>
            <p:cNvSpPr/>
            <p:nvPr/>
          </p:nvSpPr>
          <p:spPr>
            <a:xfrm>
              <a:off x="4835040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C7E25EAB-2984-594B-97E4-75546F1E9F65}"/>
                </a:ext>
              </a:extLst>
            </p:cNvPr>
            <p:cNvSpPr/>
            <p:nvPr/>
          </p:nvSpPr>
          <p:spPr>
            <a:xfrm>
              <a:off x="4973378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1" name="Rounded Rectangle 290">
              <a:extLst>
                <a:ext uri="{FF2B5EF4-FFF2-40B4-BE49-F238E27FC236}">
                  <a16:creationId xmlns:a16="http://schemas.microsoft.com/office/drawing/2014/main" id="{B586C033-5F62-C24C-8C67-2C3E545A7320}"/>
                </a:ext>
              </a:extLst>
            </p:cNvPr>
            <p:cNvSpPr/>
            <p:nvPr/>
          </p:nvSpPr>
          <p:spPr>
            <a:xfrm>
              <a:off x="5111586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2" name="Rounded Rectangle 291">
              <a:extLst>
                <a:ext uri="{FF2B5EF4-FFF2-40B4-BE49-F238E27FC236}">
                  <a16:creationId xmlns:a16="http://schemas.microsoft.com/office/drawing/2014/main" id="{AE39556E-E9BA-D047-B61B-27269584D6F1}"/>
                </a:ext>
              </a:extLst>
            </p:cNvPr>
            <p:cNvSpPr/>
            <p:nvPr/>
          </p:nvSpPr>
          <p:spPr>
            <a:xfrm>
              <a:off x="5249924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3" name="Rounded Rectangle 292">
              <a:extLst>
                <a:ext uri="{FF2B5EF4-FFF2-40B4-BE49-F238E27FC236}">
                  <a16:creationId xmlns:a16="http://schemas.microsoft.com/office/drawing/2014/main" id="{90EFC6AA-9357-914E-933D-54636588587B}"/>
                </a:ext>
              </a:extLst>
            </p:cNvPr>
            <p:cNvSpPr/>
            <p:nvPr/>
          </p:nvSpPr>
          <p:spPr>
            <a:xfrm>
              <a:off x="5388262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4" name="Rounded Rectangle 293">
              <a:extLst>
                <a:ext uri="{FF2B5EF4-FFF2-40B4-BE49-F238E27FC236}">
                  <a16:creationId xmlns:a16="http://schemas.microsoft.com/office/drawing/2014/main" id="{AD8FD498-D7D5-7C4C-9AAF-459ED4A0E50A}"/>
                </a:ext>
              </a:extLst>
            </p:cNvPr>
            <p:cNvSpPr/>
            <p:nvPr/>
          </p:nvSpPr>
          <p:spPr>
            <a:xfrm>
              <a:off x="5526470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CFB8EA8D-21CD-8C41-B69B-6EE5DCCF7DA4}"/>
                </a:ext>
              </a:extLst>
            </p:cNvPr>
            <p:cNvSpPr/>
            <p:nvPr/>
          </p:nvSpPr>
          <p:spPr>
            <a:xfrm>
              <a:off x="5664808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6" name="Rounded Rectangle 295">
              <a:extLst>
                <a:ext uri="{FF2B5EF4-FFF2-40B4-BE49-F238E27FC236}">
                  <a16:creationId xmlns:a16="http://schemas.microsoft.com/office/drawing/2014/main" id="{08A7165A-3E20-094E-86C9-0B2143761F76}"/>
                </a:ext>
              </a:extLst>
            </p:cNvPr>
            <p:cNvSpPr/>
            <p:nvPr/>
          </p:nvSpPr>
          <p:spPr>
            <a:xfrm>
              <a:off x="5803146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7" name="Rounded Rectangle 296">
              <a:extLst>
                <a:ext uri="{FF2B5EF4-FFF2-40B4-BE49-F238E27FC236}">
                  <a16:creationId xmlns:a16="http://schemas.microsoft.com/office/drawing/2014/main" id="{FFFC13C9-04D1-E544-AF60-FFC41BFA5D92}"/>
                </a:ext>
              </a:extLst>
            </p:cNvPr>
            <p:cNvSpPr/>
            <p:nvPr/>
          </p:nvSpPr>
          <p:spPr>
            <a:xfrm>
              <a:off x="604613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8" name="Rounded Rectangle 297">
              <a:extLst>
                <a:ext uri="{FF2B5EF4-FFF2-40B4-BE49-F238E27FC236}">
                  <a16:creationId xmlns:a16="http://schemas.microsoft.com/office/drawing/2014/main" id="{A14A6C50-1A35-9148-AAD2-5AF9C3B9D284}"/>
                </a:ext>
              </a:extLst>
            </p:cNvPr>
            <p:cNvSpPr/>
            <p:nvPr/>
          </p:nvSpPr>
          <p:spPr>
            <a:xfrm>
              <a:off x="618447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9" name="Rounded Rectangle 298">
              <a:extLst>
                <a:ext uri="{FF2B5EF4-FFF2-40B4-BE49-F238E27FC236}">
                  <a16:creationId xmlns:a16="http://schemas.microsoft.com/office/drawing/2014/main" id="{CAFDC2A3-E8EF-A34F-95E7-BCBA1501A7C5}"/>
                </a:ext>
              </a:extLst>
            </p:cNvPr>
            <p:cNvSpPr/>
            <p:nvPr/>
          </p:nvSpPr>
          <p:spPr>
            <a:xfrm>
              <a:off x="632281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0" name="Rounded Rectangle 299">
              <a:extLst>
                <a:ext uri="{FF2B5EF4-FFF2-40B4-BE49-F238E27FC236}">
                  <a16:creationId xmlns:a16="http://schemas.microsoft.com/office/drawing/2014/main" id="{FA927C31-00A6-6744-A79C-EA90DDA3457A}"/>
                </a:ext>
              </a:extLst>
            </p:cNvPr>
            <p:cNvSpPr/>
            <p:nvPr/>
          </p:nvSpPr>
          <p:spPr>
            <a:xfrm>
              <a:off x="646101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1" name="Rounded Rectangle 300">
              <a:extLst>
                <a:ext uri="{FF2B5EF4-FFF2-40B4-BE49-F238E27FC236}">
                  <a16:creationId xmlns:a16="http://schemas.microsoft.com/office/drawing/2014/main" id="{3C9AEF45-229C-A24D-AD06-B79A62275ADF}"/>
                </a:ext>
              </a:extLst>
            </p:cNvPr>
            <p:cNvSpPr/>
            <p:nvPr/>
          </p:nvSpPr>
          <p:spPr>
            <a:xfrm>
              <a:off x="659935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2" name="Rounded Rectangle 301">
              <a:extLst>
                <a:ext uri="{FF2B5EF4-FFF2-40B4-BE49-F238E27FC236}">
                  <a16:creationId xmlns:a16="http://schemas.microsoft.com/office/drawing/2014/main" id="{7C8AF65E-14C1-6D46-801B-56D6A43E8352}"/>
                </a:ext>
              </a:extLst>
            </p:cNvPr>
            <p:cNvSpPr/>
            <p:nvPr/>
          </p:nvSpPr>
          <p:spPr>
            <a:xfrm>
              <a:off x="673769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3" name="Rounded Rectangle 302">
              <a:extLst>
                <a:ext uri="{FF2B5EF4-FFF2-40B4-BE49-F238E27FC236}">
                  <a16:creationId xmlns:a16="http://schemas.microsoft.com/office/drawing/2014/main" id="{D34C3100-E61F-0144-A303-71170E7FC161}"/>
                </a:ext>
              </a:extLst>
            </p:cNvPr>
            <p:cNvSpPr/>
            <p:nvPr/>
          </p:nvSpPr>
          <p:spPr>
            <a:xfrm>
              <a:off x="687590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4" name="Rounded Rectangle 303">
              <a:extLst>
                <a:ext uri="{FF2B5EF4-FFF2-40B4-BE49-F238E27FC236}">
                  <a16:creationId xmlns:a16="http://schemas.microsoft.com/office/drawing/2014/main" id="{956448F7-A10C-AF44-AA0D-6F873D547830}"/>
                </a:ext>
              </a:extLst>
            </p:cNvPr>
            <p:cNvSpPr/>
            <p:nvPr/>
          </p:nvSpPr>
          <p:spPr>
            <a:xfrm>
              <a:off x="701424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864A863C-2C95-9843-A978-69CEFA0E1BD4}"/>
                </a:ext>
              </a:extLst>
            </p:cNvPr>
            <p:cNvSpPr/>
            <p:nvPr/>
          </p:nvSpPr>
          <p:spPr>
            <a:xfrm>
              <a:off x="715257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6" name="Rounded Rectangle 305">
              <a:extLst>
                <a:ext uri="{FF2B5EF4-FFF2-40B4-BE49-F238E27FC236}">
                  <a16:creationId xmlns:a16="http://schemas.microsoft.com/office/drawing/2014/main" id="{AB921FBD-66B1-A343-99F6-976D98808002}"/>
                </a:ext>
              </a:extLst>
            </p:cNvPr>
            <p:cNvSpPr/>
            <p:nvPr/>
          </p:nvSpPr>
          <p:spPr>
            <a:xfrm>
              <a:off x="740110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7" name="Rounded Rectangle 306">
              <a:extLst>
                <a:ext uri="{FF2B5EF4-FFF2-40B4-BE49-F238E27FC236}">
                  <a16:creationId xmlns:a16="http://schemas.microsoft.com/office/drawing/2014/main" id="{EAA7911D-D5A5-A94B-A9C9-FB9AAC97DFCD}"/>
                </a:ext>
              </a:extLst>
            </p:cNvPr>
            <p:cNvSpPr/>
            <p:nvPr/>
          </p:nvSpPr>
          <p:spPr>
            <a:xfrm>
              <a:off x="753944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8" name="Rounded Rectangle 307">
              <a:extLst>
                <a:ext uri="{FF2B5EF4-FFF2-40B4-BE49-F238E27FC236}">
                  <a16:creationId xmlns:a16="http://schemas.microsoft.com/office/drawing/2014/main" id="{3EE6D8C6-9595-8249-A5D6-7AC06FB1A81E}"/>
                </a:ext>
              </a:extLst>
            </p:cNvPr>
            <p:cNvSpPr/>
            <p:nvPr/>
          </p:nvSpPr>
          <p:spPr>
            <a:xfrm>
              <a:off x="767778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9" name="Rounded Rectangle 308">
              <a:extLst>
                <a:ext uri="{FF2B5EF4-FFF2-40B4-BE49-F238E27FC236}">
                  <a16:creationId xmlns:a16="http://schemas.microsoft.com/office/drawing/2014/main" id="{10128BD9-65E5-2F43-901E-B582E7576AD3}"/>
                </a:ext>
              </a:extLst>
            </p:cNvPr>
            <p:cNvSpPr/>
            <p:nvPr/>
          </p:nvSpPr>
          <p:spPr>
            <a:xfrm>
              <a:off x="781599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ECF1FF77-27CA-A149-B02A-1D1145941A2F}"/>
                </a:ext>
              </a:extLst>
            </p:cNvPr>
            <p:cNvSpPr/>
            <p:nvPr/>
          </p:nvSpPr>
          <p:spPr>
            <a:xfrm>
              <a:off x="795433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39FB1D33-971F-734D-953A-678EC0638A88}"/>
                </a:ext>
              </a:extLst>
            </p:cNvPr>
            <p:cNvSpPr/>
            <p:nvPr/>
          </p:nvSpPr>
          <p:spPr>
            <a:xfrm>
              <a:off x="809266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D59534DE-846A-1F4D-81A4-D2A805B78DC5}"/>
                </a:ext>
              </a:extLst>
            </p:cNvPr>
            <p:cNvSpPr/>
            <p:nvPr/>
          </p:nvSpPr>
          <p:spPr>
            <a:xfrm>
              <a:off x="823087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BCAFB1DC-6107-EB4C-9A95-8BA7D319C247}"/>
                </a:ext>
              </a:extLst>
            </p:cNvPr>
            <p:cNvSpPr/>
            <p:nvPr/>
          </p:nvSpPr>
          <p:spPr>
            <a:xfrm>
              <a:off x="836921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3EE25F65-D935-7C4D-9D65-D2B2173A6D91}"/>
                </a:ext>
              </a:extLst>
            </p:cNvPr>
            <p:cNvSpPr/>
            <p:nvPr/>
          </p:nvSpPr>
          <p:spPr>
            <a:xfrm>
              <a:off x="850755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B33EDAF1-8698-5F46-8E58-A696D7D83E3E}"/>
                </a:ext>
              </a:extLst>
            </p:cNvPr>
            <p:cNvSpPr/>
            <p:nvPr/>
          </p:nvSpPr>
          <p:spPr>
            <a:xfrm>
              <a:off x="865405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63346246-10CA-EB4D-A6B3-74E6C14D53C2}"/>
                </a:ext>
              </a:extLst>
            </p:cNvPr>
            <p:cNvSpPr/>
            <p:nvPr/>
          </p:nvSpPr>
          <p:spPr>
            <a:xfrm>
              <a:off x="879239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9FD0868D-5065-204C-B059-C4E6E1D657CD}"/>
                </a:ext>
              </a:extLst>
            </p:cNvPr>
            <p:cNvSpPr/>
            <p:nvPr/>
          </p:nvSpPr>
          <p:spPr>
            <a:xfrm>
              <a:off x="893072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6ACF330-8D31-284C-9315-979E06EECD03}"/>
                </a:ext>
              </a:extLst>
            </p:cNvPr>
            <p:cNvSpPr/>
            <p:nvPr/>
          </p:nvSpPr>
          <p:spPr>
            <a:xfrm>
              <a:off x="906893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5835C542-E3C5-AC4E-A4BB-48185898E2D6}"/>
                </a:ext>
              </a:extLst>
            </p:cNvPr>
            <p:cNvSpPr/>
            <p:nvPr/>
          </p:nvSpPr>
          <p:spPr>
            <a:xfrm>
              <a:off x="920727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0" name="Rounded Rectangle 319">
              <a:extLst>
                <a:ext uri="{FF2B5EF4-FFF2-40B4-BE49-F238E27FC236}">
                  <a16:creationId xmlns:a16="http://schemas.microsoft.com/office/drawing/2014/main" id="{6BB2C74A-2F9D-A04F-A00B-FBA8338FC679}"/>
                </a:ext>
              </a:extLst>
            </p:cNvPr>
            <p:cNvSpPr/>
            <p:nvPr/>
          </p:nvSpPr>
          <p:spPr>
            <a:xfrm>
              <a:off x="934561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1" name="Rounded Rectangle 320">
              <a:extLst>
                <a:ext uri="{FF2B5EF4-FFF2-40B4-BE49-F238E27FC236}">
                  <a16:creationId xmlns:a16="http://schemas.microsoft.com/office/drawing/2014/main" id="{C8C16447-0ADF-2644-BE79-8E49826C70BA}"/>
                </a:ext>
              </a:extLst>
            </p:cNvPr>
            <p:cNvSpPr/>
            <p:nvPr/>
          </p:nvSpPr>
          <p:spPr>
            <a:xfrm>
              <a:off x="948382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2" name="Rounded Rectangle 321">
              <a:extLst>
                <a:ext uri="{FF2B5EF4-FFF2-40B4-BE49-F238E27FC236}">
                  <a16:creationId xmlns:a16="http://schemas.microsoft.com/office/drawing/2014/main" id="{389C03B8-D87E-914F-AE31-FAF13A021CA4}"/>
                </a:ext>
              </a:extLst>
            </p:cNvPr>
            <p:cNvSpPr/>
            <p:nvPr/>
          </p:nvSpPr>
          <p:spPr>
            <a:xfrm>
              <a:off x="9622159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3" name="Rounded Rectangle 322">
              <a:extLst>
                <a:ext uri="{FF2B5EF4-FFF2-40B4-BE49-F238E27FC236}">
                  <a16:creationId xmlns:a16="http://schemas.microsoft.com/office/drawing/2014/main" id="{07D11BCC-E358-8147-8493-3AA1EF858479}"/>
                </a:ext>
              </a:extLst>
            </p:cNvPr>
            <p:cNvSpPr/>
            <p:nvPr/>
          </p:nvSpPr>
          <p:spPr>
            <a:xfrm>
              <a:off x="9760497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4" name="Rounded Rectangle 323">
              <a:extLst>
                <a:ext uri="{FF2B5EF4-FFF2-40B4-BE49-F238E27FC236}">
                  <a16:creationId xmlns:a16="http://schemas.microsoft.com/office/drawing/2014/main" id="{83F7AED4-F2C8-7E49-898D-1BC3EF31E3F4}"/>
                </a:ext>
              </a:extLst>
            </p:cNvPr>
            <p:cNvSpPr/>
            <p:nvPr/>
          </p:nvSpPr>
          <p:spPr>
            <a:xfrm>
              <a:off x="9898835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5" name="Rounded Rectangle 324">
              <a:extLst>
                <a:ext uri="{FF2B5EF4-FFF2-40B4-BE49-F238E27FC236}">
                  <a16:creationId xmlns:a16="http://schemas.microsoft.com/office/drawing/2014/main" id="{E720361E-7E81-D448-81B2-EFDFF36C141E}"/>
                </a:ext>
              </a:extLst>
            </p:cNvPr>
            <p:cNvSpPr/>
            <p:nvPr/>
          </p:nvSpPr>
          <p:spPr>
            <a:xfrm>
              <a:off x="10037173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6" name="Rounded Rectangle 325">
              <a:extLst>
                <a:ext uri="{FF2B5EF4-FFF2-40B4-BE49-F238E27FC236}">
                  <a16:creationId xmlns:a16="http://schemas.microsoft.com/office/drawing/2014/main" id="{0AE715AB-CC7C-0F48-8E6B-434F82D68CA7}"/>
                </a:ext>
              </a:extLst>
            </p:cNvPr>
            <p:cNvSpPr/>
            <p:nvPr/>
          </p:nvSpPr>
          <p:spPr>
            <a:xfrm>
              <a:off x="10175511" y="5350230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7" name="Rounded Rectangle 326">
              <a:extLst>
                <a:ext uri="{FF2B5EF4-FFF2-40B4-BE49-F238E27FC236}">
                  <a16:creationId xmlns:a16="http://schemas.microsoft.com/office/drawing/2014/main" id="{3364E022-DFE0-6243-B0D2-EA5A1792449E}"/>
                </a:ext>
              </a:extLst>
            </p:cNvPr>
            <p:cNvSpPr/>
            <p:nvPr/>
          </p:nvSpPr>
          <p:spPr>
            <a:xfrm>
              <a:off x="10401804" y="5350230"/>
              <a:ext cx="546285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8" name="Rounded Rectangle 327">
              <a:extLst>
                <a:ext uri="{FF2B5EF4-FFF2-40B4-BE49-F238E27FC236}">
                  <a16:creationId xmlns:a16="http://schemas.microsoft.com/office/drawing/2014/main" id="{52B51C19-128C-F244-91C4-59BFAEBDAEFB}"/>
                </a:ext>
              </a:extLst>
            </p:cNvPr>
            <p:cNvSpPr/>
            <p:nvPr/>
          </p:nvSpPr>
          <p:spPr>
            <a:xfrm>
              <a:off x="11624245" y="5389251"/>
              <a:ext cx="546285" cy="3600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9" name="Rounded Rectangle 328">
              <a:extLst>
                <a:ext uri="{FF2B5EF4-FFF2-40B4-BE49-F238E27FC236}">
                  <a16:creationId xmlns:a16="http://schemas.microsoft.com/office/drawing/2014/main" id="{F6344A43-C81A-E146-ABFD-238307D70E82}"/>
                </a:ext>
              </a:extLst>
            </p:cNvPr>
            <p:cNvSpPr/>
            <p:nvPr/>
          </p:nvSpPr>
          <p:spPr>
            <a:xfrm>
              <a:off x="11624245" y="4966145"/>
              <a:ext cx="546285" cy="357025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B678772F-B51A-D445-9CAC-1447B6C9B83D}"/>
                </a:ext>
              </a:extLst>
            </p:cNvPr>
            <p:cNvSpPr txBox="1"/>
            <p:nvPr/>
          </p:nvSpPr>
          <p:spPr>
            <a:xfrm>
              <a:off x="779107" y="5419834"/>
              <a:ext cx="454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ISrc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2CEE4E99-819F-9648-9991-CC82BFF70A36}"/>
                </a:ext>
              </a:extLst>
            </p:cNvPr>
            <p:cNvSpPr txBox="1"/>
            <p:nvPr/>
          </p:nvSpPr>
          <p:spPr>
            <a:xfrm>
              <a:off x="1411671" y="5419834"/>
              <a:ext cx="529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LEBT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7DE02329-40F3-8041-87B2-82DA11AC086F}"/>
                </a:ext>
              </a:extLst>
            </p:cNvPr>
            <p:cNvSpPr txBox="1"/>
            <p:nvPr/>
          </p:nvSpPr>
          <p:spPr>
            <a:xfrm>
              <a:off x="2074763" y="5419834"/>
              <a:ext cx="522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RFQ</a:t>
              </a:r>
            </a:p>
          </p:txBody>
        </p:sp>
        <p:sp>
          <p:nvSpPr>
            <p:cNvPr id="333" name="Rounded Rectangle 332">
              <a:extLst>
                <a:ext uri="{FF2B5EF4-FFF2-40B4-BE49-F238E27FC236}">
                  <a16:creationId xmlns:a16="http://schemas.microsoft.com/office/drawing/2014/main" id="{7AA1F126-ADF3-AD45-89A8-019D2D394254}"/>
                </a:ext>
              </a:extLst>
            </p:cNvPr>
            <p:cNvSpPr/>
            <p:nvPr/>
          </p:nvSpPr>
          <p:spPr>
            <a:xfrm>
              <a:off x="2080021" y="5350230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4" name="Rounded Rectangle 333">
              <a:extLst>
                <a:ext uri="{FF2B5EF4-FFF2-40B4-BE49-F238E27FC236}">
                  <a16:creationId xmlns:a16="http://schemas.microsoft.com/office/drawing/2014/main" id="{6999C6A7-356D-7C46-BBDC-BA9362C3C582}"/>
                </a:ext>
              </a:extLst>
            </p:cNvPr>
            <p:cNvSpPr/>
            <p:nvPr/>
          </p:nvSpPr>
          <p:spPr>
            <a:xfrm>
              <a:off x="1425399" y="5350230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5" name="Rounded Rectangle 334">
              <a:extLst>
                <a:ext uri="{FF2B5EF4-FFF2-40B4-BE49-F238E27FC236}">
                  <a16:creationId xmlns:a16="http://schemas.microsoft.com/office/drawing/2014/main" id="{3C38BBC2-117E-0344-8D9C-2ADD80699AB5}"/>
                </a:ext>
              </a:extLst>
            </p:cNvPr>
            <p:cNvSpPr/>
            <p:nvPr/>
          </p:nvSpPr>
          <p:spPr>
            <a:xfrm>
              <a:off x="756048" y="5349131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D0EB48A-033D-4249-A8C6-8534B013BED6}"/>
                </a:ext>
              </a:extLst>
            </p:cNvPr>
            <p:cNvSpPr txBox="1"/>
            <p:nvPr/>
          </p:nvSpPr>
          <p:spPr>
            <a:xfrm>
              <a:off x="2648453" y="5417924"/>
              <a:ext cx="727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MEBT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509D730F-BC94-F947-9990-61E089EAF897}"/>
                </a:ext>
              </a:extLst>
            </p:cNvPr>
            <p:cNvSpPr txBox="1"/>
            <p:nvPr/>
          </p:nvSpPr>
          <p:spPr>
            <a:xfrm>
              <a:off x="10370182" y="5416318"/>
              <a:ext cx="634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HEBT</a:t>
              </a:r>
            </a:p>
          </p:txBody>
        </p: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9C9AE78B-1738-7B41-8A59-9342B1BC1D81}"/>
                </a:ext>
              </a:extLst>
            </p:cNvPr>
            <p:cNvCxnSpPr>
              <a:stCxn id="327" idx="3"/>
              <a:endCxn id="328" idx="1"/>
            </p:cNvCxnSpPr>
            <p:nvPr/>
          </p:nvCxnSpPr>
          <p:spPr>
            <a:xfrm>
              <a:off x="10948089" y="5566230"/>
              <a:ext cx="676156" cy="302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F667FD1D-FF2E-BE4D-B034-E8630756E652}"/>
                </a:ext>
              </a:extLst>
            </p:cNvPr>
            <p:cNvSpPr txBox="1"/>
            <p:nvPr/>
          </p:nvSpPr>
          <p:spPr>
            <a:xfrm>
              <a:off x="11534235" y="5408172"/>
              <a:ext cx="747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Dump</a:t>
              </a: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F913A6F-6A65-044B-A558-84B461BAACA3}"/>
                </a:ext>
              </a:extLst>
            </p:cNvPr>
            <p:cNvSpPr txBox="1"/>
            <p:nvPr/>
          </p:nvSpPr>
          <p:spPr>
            <a:xfrm>
              <a:off x="11482241" y="4982577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8C90138C-404E-5141-BB31-C7BFE0D319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8629" y="5140456"/>
              <a:ext cx="168767" cy="421676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B330B5F-DC42-6C42-80CB-C458244A7547}"/>
                </a:ext>
              </a:extLst>
            </p:cNvPr>
            <p:cNvCxnSpPr>
              <a:cxnSpLocks/>
              <a:endCxn id="329" idx="1"/>
            </p:cNvCxnSpPr>
            <p:nvPr/>
          </p:nvCxnSpPr>
          <p:spPr>
            <a:xfrm>
              <a:off x="11261570" y="5144657"/>
              <a:ext cx="362675" cy="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3A7CD297-68A5-6548-96C0-056A90956019}"/>
                </a:ext>
              </a:extLst>
            </p:cNvPr>
            <p:cNvCxnSpPr>
              <a:cxnSpLocks/>
              <a:stCxn id="326" idx="3"/>
              <a:endCxn id="327" idx="1"/>
            </p:cNvCxnSpPr>
            <p:nvPr/>
          </p:nvCxnSpPr>
          <p:spPr>
            <a:xfrm>
              <a:off x="10247511" y="5566230"/>
              <a:ext cx="154293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D708BCDC-FCE9-7241-9D6A-24D08F2FBFAC}"/>
                </a:ext>
              </a:extLst>
            </p:cNvPr>
            <p:cNvCxnSpPr>
              <a:cxnSpLocks/>
              <a:stCxn id="305" idx="3"/>
              <a:endCxn id="306" idx="1"/>
            </p:cNvCxnSpPr>
            <p:nvPr/>
          </p:nvCxnSpPr>
          <p:spPr>
            <a:xfrm>
              <a:off x="7224579" y="5566230"/>
              <a:ext cx="17653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BE07E16C-045A-6147-9DC1-CFE27CF0E6B2}"/>
                </a:ext>
              </a:extLst>
            </p:cNvPr>
            <p:cNvCxnSpPr>
              <a:cxnSpLocks/>
              <a:stCxn id="296" idx="3"/>
              <a:endCxn id="297" idx="1"/>
            </p:cNvCxnSpPr>
            <p:nvPr/>
          </p:nvCxnSpPr>
          <p:spPr>
            <a:xfrm>
              <a:off x="5875146" y="5566230"/>
              <a:ext cx="17098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4ECBCF18-E3DB-6D48-AC85-4043DE636402}"/>
                </a:ext>
              </a:extLst>
            </p:cNvPr>
            <p:cNvCxnSpPr>
              <a:cxnSpLocks/>
              <a:stCxn id="284" idx="3"/>
              <a:endCxn id="280" idx="1"/>
            </p:cNvCxnSpPr>
            <p:nvPr/>
          </p:nvCxnSpPr>
          <p:spPr>
            <a:xfrm>
              <a:off x="4002289" y="5566230"/>
              <a:ext cx="14132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7569DB-9591-7F43-9543-E4DDE7CC51BD}"/>
                </a:ext>
              </a:extLst>
            </p:cNvPr>
            <p:cNvCxnSpPr>
              <a:cxnSpLocks/>
              <a:stCxn id="278" idx="3"/>
              <a:endCxn id="279" idx="1"/>
            </p:cNvCxnSpPr>
            <p:nvPr/>
          </p:nvCxnSpPr>
          <p:spPr>
            <a:xfrm>
              <a:off x="3253372" y="5566230"/>
              <a:ext cx="161825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3DF5EC2-1EB2-B044-981E-C25BCCF5184B}"/>
                </a:ext>
              </a:extLst>
            </p:cNvPr>
            <p:cNvCxnSpPr>
              <a:cxnSpLocks/>
              <a:stCxn id="333" idx="3"/>
              <a:endCxn id="278" idx="1"/>
            </p:cNvCxnSpPr>
            <p:nvPr/>
          </p:nvCxnSpPr>
          <p:spPr>
            <a:xfrm>
              <a:off x="2584021" y="5566230"/>
              <a:ext cx="16535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DA716046-F909-3242-882C-19C77C98BFAA}"/>
                </a:ext>
              </a:extLst>
            </p:cNvPr>
            <p:cNvCxnSpPr>
              <a:cxnSpLocks/>
              <a:stCxn id="334" idx="3"/>
              <a:endCxn id="333" idx="1"/>
            </p:cNvCxnSpPr>
            <p:nvPr/>
          </p:nvCxnSpPr>
          <p:spPr>
            <a:xfrm>
              <a:off x="1929399" y="5566230"/>
              <a:ext cx="150622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1039C732-B58C-E24D-AD84-3FA99B9B88F9}"/>
                </a:ext>
              </a:extLst>
            </p:cNvPr>
            <p:cNvCxnSpPr>
              <a:cxnSpLocks/>
              <a:stCxn id="335" idx="3"/>
              <a:endCxn id="334" idx="1"/>
            </p:cNvCxnSpPr>
            <p:nvPr/>
          </p:nvCxnSpPr>
          <p:spPr>
            <a:xfrm>
              <a:off x="1260048" y="5565131"/>
              <a:ext cx="165351" cy="1099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8049670B-B575-974C-AC59-E3C1677F4F11}"/>
                </a:ext>
              </a:extLst>
            </p:cNvPr>
            <p:cNvSpPr txBox="1"/>
            <p:nvPr/>
          </p:nvSpPr>
          <p:spPr>
            <a:xfrm>
              <a:off x="1090986" y="5891086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75 </a:t>
              </a:r>
              <a:r>
                <a:rPr lang="en-GB" sz="900" b="1" dirty="0" err="1">
                  <a:solidFill>
                    <a:srgbClr val="666666"/>
                  </a:solidFill>
                </a:rPr>
                <a:t>keV</a:t>
              </a:r>
              <a:endParaRPr lang="en-GB" sz="900" b="1" dirty="0">
                <a:solidFill>
                  <a:srgbClr val="666666"/>
                </a:solidFill>
              </a:endParaRPr>
            </a:p>
          </p:txBody>
        </p: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42763648-B1F7-0D47-AAC5-F359C15EE8F1}"/>
                </a:ext>
              </a:extLst>
            </p:cNvPr>
            <p:cNvSpPr txBox="1"/>
            <p:nvPr/>
          </p:nvSpPr>
          <p:spPr>
            <a:xfrm>
              <a:off x="2381912" y="5895859"/>
              <a:ext cx="5838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3.6 MeV</a:t>
              </a:r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D10A78A7-F78E-024B-BD1C-2D92DB690A5E}"/>
                </a:ext>
              </a:extLst>
            </p:cNvPr>
            <p:cNvSpPr txBox="1"/>
            <p:nvPr/>
          </p:nvSpPr>
          <p:spPr>
            <a:xfrm>
              <a:off x="3275528" y="5899776"/>
              <a:ext cx="5533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 MeV</a:t>
              </a:r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682A0BDE-771A-0C45-B1C2-CBBEF2CFB737}"/>
                </a:ext>
              </a:extLst>
            </p:cNvPr>
            <p:cNvSpPr txBox="1"/>
            <p:nvPr/>
          </p:nvSpPr>
          <p:spPr>
            <a:xfrm>
              <a:off x="5664716" y="5902943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216 MeV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E4F74523-105C-9248-B0AC-CAD1576DB524}"/>
                </a:ext>
              </a:extLst>
            </p:cNvPr>
            <p:cNvSpPr txBox="1"/>
            <p:nvPr/>
          </p:nvSpPr>
          <p:spPr>
            <a:xfrm>
              <a:off x="7010887" y="5906485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356" name="Straight Arrow Connector 355">
              <a:extLst>
                <a:ext uri="{FF2B5EF4-FFF2-40B4-BE49-F238E27FC236}">
                  <a16:creationId xmlns:a16="http://schemas.microsoft.com/office/drawing/2014/main" id="{1BE6CD22-1E40-8A49-963E-3A867C6809A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01223" y="5779355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0D5D8683-B5AC-E24B-811A-79484F63B5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523149" y="5781855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Arrow Connector 357">
              <a:extLst>
                <a:ext uri="{FF2B5EF4-FFF2-40B4-BE49-F238E27FC236}">
                  <a16:creationId xmlns:a16="http://schemas.microsoft.com/office/drawing/2014/main" id="{FA9C3BE9-83C4-D140-B038-261057DFD65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91850" y="578223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BE33A882-73B9-6943-BD8A-C99B8EFBDD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23551" y="5781855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Arrow Connector 359">
              <a:extLst>
                <a:ext uri="{FF2B5EF4-FFF2-40B4-BE49-F238E27FC236}">
                  <a16:creationId xmlns:a16="http://schemas.microsoft.com/office/drawing/2014/main" id="{DC4E203B-7904-C14D-AA16-C53D6360C1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165144" y="5781855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C09FA4BE-5E88-5042-8AE9-46BF565C8657}"/>
                </a:ext>
              </a:extLst>
            </p:cNvPr>
            <p:cNvSpPr txBox="1"/>
            <p:nvPr/>
          </p:nvSpPr>
          <p:spPr>
            <a:xfrm>
              <a:off x="6456728" y="5457905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1D9246BC-2A21-0D45-981F-6ACB7202C05D}"/>
                </a:ext>
              </a:extLst>
            </p:cNvPr>
            <p:cNvSpPr txBox="1"/>
            <p:nvPr/>
          </p:nvSpPr>
          <p:spPr>
            <a:xfrm>
              <a:off x="4832087" y="5455895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A1E58706-5B43-1D41-9405-C684231D4546}"/>
                </a:ext>
              </a:extLst>
            </p:cNvPr>
            <p:cNvSpPr txBox="1"/>
            <p:nvPr/>
          </p:nvSpPr>
          <p:spPr>
            <a:xfrm>
              <a:off x="3535850" y="5457471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42CA688C-1E88-0D42-BE96-2173357A1B97}"/>
                </a:ext>
              </a:extLst>
            </p:cNvPr>
            <p:cNvSpPr txBox="1"/>
            <p:nvPr/>
          </p:nvSpPr>
          <p:spPr>
            <a:xfrm>
              <a:off x="8649876" y="5457471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16DA72F7-E89E-134F-A36A-FEEC438E5338}"/>
                </a:ext>
              </a:extLst>
            </p:cNvPr>
            <p:cNvSpPr txBox="1"/>
            <p:nvPr/>
          </p:nvSpPr>
          <p:spPr>
            <a:xfrm>
              <a:off x="3808180" y="5899776"/>
              <a:ext cx="5485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90 MeV</a:t>
              </a:r>
            </a:p>
          </p:txBody>
        </p: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48C07D13-64FA-ED4A-BB38-E9331B1D4B6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22097" y="578223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4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lt1"/>
              </a:buClr>
            </a:pPr>
            <a:r>
              <a:rPr lang="en-US" dirty="0"/>
              <a:t>From Green Field to ESS</a:t>
            </a:r>
            <a:endParaRPr dirty="0"/>
          </a:p>
        </p:txBody>
      </p:sp>
      <p:sp>
        <p:nvSpPr>
          <p:cNvPr id="280" name="Google Shape;280;p5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body" idx="3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</a:pPr>
            <a:r>
              <a:rPr lang="en-US" dirty="0"/>
              <a:t>May 2014 vs April 2022</a:t>
            </a:r>
            <a:endParaRPr dirty="0"/>
          </a:p>
        </p:txBody>
      </p:sp>
      <p:pic>
        <p:nvPicPr>
          <p:cNvPr id="283" name="Google Shape;283;p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70" y="1298401"/>
            <a:ext cx="6125916" cy="408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9654" y="2399639"/>
            <a:ext cx="6113446" cy="4075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2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0"/>
          <p:cNvPicPr preferRelativeResize="0"/>
          <p:nvPr/>
        </p:nvPicPr>
        <p:blipFill rotWithShape="1">
          <a:blip r:embed="rId3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>
          <a:xfrm>
            <a:off x="4220718" y="1677739"/>
            <a:ext cx="3888054" cy="48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0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Accelerator Collaboration</a:t>
            </a:r>
            <a:r>
              <a:rPr lang="en-US">
                <a:solidFill>
                  <a:srgbClr val="FFFFFF"/>
                </a:solidFill>
              </a:rPr>
              <a:t> Collaboration - Accelerator</a:t>
            </a:r>
            <a:endParaRPr/>
          </a:p>
        </p:txBody>
      </p:sp>
      <p:sp>
        <p:nvSpPr>
          <p:cNvPr id="548" name="Google Shape;548;p10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10" descr="WP6-drawing_2015_05_21_A2T3.p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64163" y="3717925"/>
            <a:ext cx="8255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p10"/>
          <p:cNvGrpSpPr/>
          <p:nvPr/>
        </p:nvGrpSpPr>
        <p:grpSpPr>
          <a:xfrm>
            <a:off x="1771650" y="3587505"/>
            <a:ext cx="8896350" cy="1065213"/>
            <a:chOff x="0" y="0"/>
            <a:chExt cx="12547601" cy="1720850"/>
          </a:xfrm>
        </p:grpSpPr>
        <p:sp>
          <p:nvSpPr>
            <p:cNvPr id="551" name="Google Shape;551;p10"/>
            <p:cNvSpPr/>
            <p:nvPr/>
          </p:nvSpPr>
          <p:spPr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607"/>
              </a:srgbClr>
            </a:solidFill>
            <a:ln w="25400" cap="flat" cmpd="sng">
              <a:solidFill>
                <a:srgbClr val="606060">
                  <a:alpha val="79607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Spokes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607"/>
              </a:srgbClr>
            </a:solidFill>
            <a:ln w="25400" cap="flat" cmpd="sng">
              <a:solidFill>
                <a:srgbClr val="606060">
                  <a:alpha val="79607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Medium β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607"/>
              </a:srgbClr>
            </a:solidFill>
            <a:ln w="25400" cap="flat" cmpd="sng">
              <a:solidFill>
                <a:srgbClr val="606060">
                  <a:alpha val="79607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High β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803"/>
              </a:srgbClr>
            </a:soli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DTL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803"/>
              </a:srgbClr>
            </a:soli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MEBT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803"/>
              </a:srgbClr>
            </a:soli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RFQ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803"/>
              </a:srgbClr>
            </a:soli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LEBT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803"/>
              </a:srgbClr>
            </a:soli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Source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>
              <a:gsLst>
                <a:gs pos="0">
                  <a:srgbClr val="C1B3D1">
                    <a:alpha val="89803"/>
                  </a:srgbClr>
                </a:gs>
                <a:gs pos="50990">
                  <a:srgbClr val="DEBFBA">
                    <a:alpha val="89803"/>
                  </a:srgbClr>
                </a:gs>
                <a:gs pos="81346">
                  <a:srgbClr val="FACBA3">
                    <a:alpha val="89803"/>
                  </a:srgbClr>
                </a:gs>
                <a:gs pos="91818">
                  <a:srgbClr val="FCA58F">
                    <a:alpha val="89803"/>
                  </a:srgbClr>
                </a:gs>
                <a:gs pos="100000">
                  <a:srgbClr val="FE7E7B">
                    <a:alpha val="89803"/>
                  </a:srgbClr>
                </a:gs>
              </a:gsLst>
              <a:lin ang="0" scaled="0"/>
            </a:gradFill>
            <a:ln w="25400" cap="flat" cmpd="sng">
              <a:solidFill>
                <a:srgbClr val="606060">
                  <a:alpha val="89803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HEBT &amp; Contingency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11583060" y="405207"/>
              <a:ext cx="964541" cy="966856"/>
            </a:xfrm>
            <a:custGeom>
              <a:avLst/>
              <a:gdLst/>
              <a:ahLst/>
              <a:cxnLst/>
              <a:rect l="l" t="t" r="r" b="b"/>
              <a:pathLst>
                <a:path w="19679" h="19679" extrusionOk="0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607"/>
              </a:srgbClr>
            </a:solidFill>
            <a:ln w="25400" cap="flat" cmpd="sng">
              <a:solidFill>
                <a:srgbClr val="7A7A7A">
                  <a:alpha val="79607"/>
                </a:srgbClr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Target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1" name="Google Shape;561;p10"/>
            <p:cNvCxnSpPr/>
            <p:nvPr/>
          </p:nvCxnSpPr>
          <p:spPr>
            <a:xfrm rot="10800000">
              <a:off x="1041704" y="889918"/>
              <a:ext cx="190765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2" name="Google Shape;562;p10"/>
            <p:cNvCxnSpPr/>
            <p:nvPr/>
          </p:nvCxnSpPr>
          <p:spPr>
            <a:xfrm rot="10800000">
              <a:off x="2083408" y="889918"/>
              <a:ext cx="190765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3" name="Google Shape;563;p10"/>
            <p:cNvCxnSpPr/>
            <p:nvPr/>
          </p:nvCxnSpPr>
          <p:spPr>
            <a:xfrm rot="10800000">
              <a:off x="3112251" y="889918"/>
              <a:ext cx="190765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4" name="Google Shape;564;p10"/>
            <p:cNvCxnSpPr/>
            <p:nvPr/>
          </p:nvCxnSpPr>
          <p:spPr>
            <a:xfrm rot="10800000">
              <a:off x="4164672" y="889918"/>
              <a:ext cx="190764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5" name="Google Shape;565;p10"/>
            <p:cNvCxnSpPr/>
            <p:nvPr/>
          </p:nvCxnSpPr>
          <p:spPr>
            <a:xfrm rot="10800000">
              <a:off x="5131356" y="889918"/>
              <a:ext cx="317227" cy="0"/>
            </a:xfrm>
            <a:prstGeom prst="straightConnector1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66" name="Google Shape;566;p10"/>
            <p:cNvCxnSpPr/>
            <p:nvPr/>
          </p:nvCxnSpPr>
          <p:spPr>
            <a:xfrm rot="10800000">
              <a:off x="6438844" y="889918"/>
              <a:ext cx="190765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7" name="Google Shape;567;p10"/>
            <p:cNvCxnSpPr/>
            <p:nvPr/>
          </p:nvCxnSpPr>
          <p:spPr>
            <a:xfrm rot="10800000">
              <a:off x="7836356" y="889918"/>
              <a:ext cx="242208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8" name="Google Shape;568;p10"/>
            <p:cNvCxnSpPr/>
            <p:nvPr/>
          </p:nvCxnSpPr>
          <p:spPr>
            <a:xfrm rot="10800000">
              <a:off x="9398913" y="889918"/>
              <a:ext cx="188621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69" name="Google Shape;569;p10"/>
            <p:cNvCxnSpPr/>
            <p:nvPr/>
          </p:nvCxnSpPr>
          <p:spPr>
            <a:xfrm rot="10800000">
              <a:off x="11392296" y="889918"/>
              <a:ext cx="190764" cy="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570" name="Google Shape;570;p10"/>
            <p:cNvCxnSpPr/>
            <p:nvPr/>
          </p:nvCxnSpPr>
          <p:spPr>
            <a:xfrm rot="10800000">
              <a:off x="1892644" y="482146"/>
              <a:ext cx="203625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71" name="Google Shape;571;p10"/>
            <p:cNvCxnSpPr/>
            <p:nvPr/>
          </p:nvCxnSpPr>
          <p:spPr>
            <a:xfrm rot="10800000">
              <a:off x="1245330" y="482146"/>
              <a:ext cx="190764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72" name="Google Shape;572;p10"/>
            <p:cNvSpPr/>
            <p:nvPr/>
          </p:nvSpPr>
          <p:spPr>
            <a:xfrm>
              <a:off x="1386796" y="305189"/>
              <a:ext cx="544430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2.4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3" name="Google Shape;573;p10"/>
            <p:cNvCxnSpPr/>
            <p:nvPr/>
          </p:nvCxnSpPr>
          <p:spPr>
            <a:xfrm rot="10800000">
              <a:off x="2934347" y="482146"/>
              <a:ext cx="17790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74" name="Google Shape;574;p10"/>
            <p:cNvCxnSpPr/>
            <p:nvPr/>
          </p:nvCxnSpPr>
          <p:spPr>
            <a:xfrm rot="10800000">
              <a:off x="2261312" y="482146"/>
              <a:ext cx="16504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75" name="Google Shape;575;p10"/>
            <p:cNvSpPr/>
            <p:nvPr/>
          </p:nvSpPr>
          <p:spPr>
            <a:xfrm>
              <a:off x="2409208" y="305189"/>
              <a:ext cx="546574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4.6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6" name="Google Shape;576;p10"/>
            <p:cNvCxnSpPr/>
            <p:nvPr/>
          </p:nvCxnSpPr>
          <p:spPr>
            <a:xfrm rot="10800000">
              <a:off x="3986768" y="482146"/>
              <a:ext cx="177905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77" name="Google Shape;577;p10"/>
            <p:cNvCxnSpPr/>
            <p:nvPr/>
          </p:nvCxnSpPr>
          <p:spPr>
            <a:xfrm rot="10800000">
              <a:off x="3352314" y="482146"/>
              <a:ext cx="165044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78" name="Google Shape;578;p10"/>
            <p:cNvSpPr/>
            <p:nvPr/>
          </p:nvSpPr>
          <p:spPr>
            <a:xfrm>
              <a:off x="3476633" y="305189"/>
              <a:ext cx="546574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3.8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9" name="Google Shape;579;p10"/>
            <p:cNvCxnSpPr/>
            <p:nvPr/>
          </p:nvCxnSpPr>
          <p:spPr>
            <a:xfrm rot="10800000">
              <a:off x="5015611" y="482146"/>
              <a:ext cx="141466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80" name="Google Shape;580;p10"/>
            <p:cNvCxnSpPr/>
            <p:nvPr/>
          </p:nvCxnSpPr>
          <p:spPr>
            <a:xfrm rot="10800000">
              <a:off x="4329715" y="482146"/>
              <a:ext cx="128605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81" name="Google Shape;581;p10"/>
            <p:cNvSpPr/>
            <p:nvPr/>
          </p:nvSpPr>
          <p:spPr>
            <a:xfrm>
              <a:off x="4488329" y="305189"/>
              <a:ext cx="503705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39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2" name="Google Shape;582;p10"/>
            <p:cNvCxnSpPr/>
            <p:nvPr/>
          </p:nvCxnSpPr>
          <p:spPr>
            <a:xfrm rot="10800000">
              <a:off x="6235220" y="482146"/>
              <a:ext cx="177903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83" name="Google Shape;583;p10"/>
            <p:cNvCxnSpPr/>
            <p:nvPr/>
          </p:nvCxnSpPr>
          <p:spPr>
            <a:xfrm rot="10800000">
              <a:off x="5487164" y="482146"/>
              <a:ext cx="165044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84" name="Google Shape;584;p10"/>
            <p:cNvSpPr/>
            <p:nvPr/>
          </p:nvSpPr>
          <p:spPr>
            <a:xfrm>
              <a:off x="5695077" y="305189"/>
              <a:ext cx="503704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56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5" name="Google Shape;585;p10"/>
            <p:cNvCxnSpPr/>
            <p:nvPr/>
          </p:nvCxnSpPr>
          <p:spPr>
            <a:xfrm rot="10800000">
              <a:off x="7544851" y="482146"/>
              <a:ext cx="252924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86" name="Google Shape;586;p10"/>
            <p:cNvCxnSpPr/>
            <p:nvPr/>
          </p:nvCxnSpPr>
          <p:spPr>
            <a:xfrm rot="10800000">
              <a:off x="6629609" y="482146"/>
              <a:ext cx="291506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87" name="Google Shape;587;p10"/>
            <p:cNvSpPr/>
            <p:nvPr/>
          </p:nvSpPr>
          <p:spPr>
            <a:xfrm>
              <a:off x="6972557" y="305189"/>
              <a:ext cx="503704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77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8" name="Google Shape;588;p10"/>
            <p:cNvCxnSpPr/>
            <p:nvPr/>
          </p:nvCxnSpPr>
          <p:spPr>
            <a:xfrm rot="10800000">
              <a:off x="9118123" y="482146"/>
              <a:ext cx="29365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cxnSp>
          <p:nvCxnSpPr>
            <p:cNvPr id="589" name="Google Shape;589;p10"/>
            <p:cNvCxnSpPr/>
            <p:nvPr/>
          </p:nvCxnSpPr>
          <p:spPr>
            <a:xfrm rot="10800000">
              <a:off x="8089280" y="482146"/>
              <a:ext cx="229347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590" name="Google Shape;590;p10"/>
            <p:cNvSpPr/>
            <p:nvPr/>
          </p:nvSpPr>
          <p:spPr>
            <a:xfrm>
              <a:off x="8410794" y="305189"/>
              <a:ext cx="598016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179 m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 rot="-54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 rot="-54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 rot="-54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 rot="-54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 rot="-54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 rot="-54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803784" y="1372064"/>
              <a:ext cx="685896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75 keV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2855040" y="1377193"/>
              <a:ext cx="795211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3.6 MeV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4856998" y="1377193"/>
              <a:ext cx="752342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90 MeV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6068033" y="1377193"/>
              <a:ext cx="855225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216 MeV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7471974" y="1377193"/>
              <a:ext cx="855227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571 MeV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8933789" y="1377193"/>
              <a:ext cx="953824" cy="34365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2000 MeV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3802433" y="0"/>
              <a:ext cx="1052422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352.21 MHz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7480548" y="0"/>
              <a:ext cx="1052422" cy="31801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704.42 MHz</a:t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10"/>
          <p:cNvGrpSpPr/>
          <p:nvPr/>
        </p:nvGrpSpPr>
        <p:grpSpPr>
          <a:xfrm>
            <a:off x="1435223" y="1854499"/>
            <a:ext cx="698853" cy="870611"/>
            <a:chOff x="188108" y="2105524"/>
            <a:chExt cx="1429320" cy="1481976"/>
          </a:xfrm>
        </p:grpSpPr>
        <p:pic>
          <p:nvPicPr>
            <p:cNvPr id="610" name="Google Shape;610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10" descr="2016-01-27 18.29.18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10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3" name="Google Shape;613;p10"/>
          <p:cNvGrpSpPr/>
          <p:nvPr/>
        </p:nvGrpSpPr>
        <p:grpSpPr>
          <a:xfrm>
            <a:off x="2908299" y="2506331"/>
            <a:ext cx="599059" cy="471965"/>
            <a:chOff x="1715765" y="2238857"/>
            <a:chExt cx="878000" cy="755401"/>
          </a:xfrm>
        </p:grpSpPr>
        <p:pic>
          <p:nvPicPr>
            <p:cNvPr id="614" name="Google Shape;614;p10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615" name="Google Shape;615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6" name="Google Shape;616;p10"/>
          <p:cNvGrpSpPr/>
          <p:nvPr/>
        </p:nvGrpSpPr>
        <p:grpSpPr>
          <a:xfrm>
            <a:off x="3833909" y="2905515"/>
            <a:ext cx="871250" cy="528984"/>
            <a:chOff x="2400082" y="3045914"/>
            <a:chExt cx="871250" cy="528984"/>
          </a:xfrm>
        </p:grpSpPr>
        <p:pic>
          <p:nvPicPr>
            <p:cNvPr id="617" name="Google Shape;617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10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9" name="Google Shape;619;p10"/>
          <p:cNvGrpSpPr/>
          <p:nvPr/>
        </p:nvGrpSpPr>
        <p:grpSpPr>
          <a:xfrm>
            <a:off x="4705159" y="2058258"/>
            <a:ext cx="907893" cy="613359"/>
            <a:chOff x="2985288" y="2105524"/>
            <a:chExt cx="1083885" cy="905007"/>
          </a:xfrm>
        </p:grpSpPr>
        <p:pic>
          <p:nvPicPr>
            <p:cNvPr id="620" name="Google Shape;620;p1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1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2" name="Google Shape;622;p10"/>
          <p:cNvGrpSpPr/>
          <p:nvPr/>
        </p:nvGrpSpPr>
        <p:grpSpPr>
          <a:xfrm>
            <a:off x="5840532" y="2587353"/>
            <a:ext cx="349131" cy="781888"/>
            <a:chOff x="4224718" y="2510373"/>
            <a:chExt cx="518253" cy="1064525"/>
          </a:xfrm>
        </p:grpSpPr>
        <p:pic>
          <p:nvPicPr>
            <p:cNvPr id="623" name="Google Shape;623;p1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1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5" name="Google Shape;625;p10"/>
          <p:cNvGrpSpPr/>
          <p:nvPr/>
        </p:nvGrpSpPr>
        <p:grpSpPr>
          <a:xfrm>
            <a:off x="9205664" y="2274584"/>
            <a:ext cx="1020763" cy="1249280"/>
            <a:chOff x="7357691" y="2150652"/>
            <a:chExt cx="1020763" cy="1249280"/>
          </a:xfrm>
        </p:grpSpPr>
        <p:pic>
          <p:nvPicPr>
            <p:cNvPr id="626" name="Google Shape;626;p10" descr="image001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7" name="Google Shape;627;p10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628" name="Google Shape;628;p10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9" name="Google Shape;629;p10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30" name="Google Shape;630;p10"/>
          <p:cNvGrpSpPr/>
          <p:nvPr/>
        </p:nvGrpSpPr>
        <p:grpSpPr>
          <a:xfrm>
            <a:off x="8370885" y="2304958"/>
            <a:ext cx="703935" cy="972929"/>
            <a:chOff x="6676622" y="2576773"/>
            <a:chExt cx="703935" cy="972929"/>
          </a:xfrm>
        </p:grpSpPr>
        <p:pic>
          <p:nvPicPr>
            <p:cNvPr id="631" name="Google Shape;631;p10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1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1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091149" y="2859561"/>
            <a:ext cx="512904" cy="418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10"/>
          <p:cNvGrpSpPr/>
          <p:nvPr/>
        </p:nvGrpSpPr>
        <p:grpSpPr>
          <a:xfrm>
            <a:off x="6848714" y="2683352"/>
            <a:ext cx="1260058" cy="793618"/>
            <a:chOff x="5059151" y="2774050"/>
            <a:chExt cx="1422607" cy="828357"/>
          </a:xfrm>
        </p:grpSpPr>
        <p:pic>
          <p:nvPicPr>
            <p:cNvPr id="635" name="Google Shape;635;p10"/>
            <p:cNvPicPr preferRelativeResize="0"/>
            <p:nvPr/>
          </p:nvPicPr>
          <p:blipFill rotWithShape="1">
            <a:blip r:embed="rId2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636" name="Google Shape;636;p10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10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8" name="Google Shape;638;p10"/>
          <p:cNvGrpSpPr/>
          <p:nvPr/>
        </p:nvGrpSpPr>
        <p:grpSpPr>
          <a:xfrm>
            <a:off x="6618341" y="1951805"/>
            <a:ext cx="842879" cy="579319"/>
            <a:chOff x="5274220" y="2137570"/>
            <a:chExt cx="842879" cy="579319"/>
          </a:xfrm>
        </p:grpSpPr>
        <p:pic>
          <p:nvPicPr>
            <p:cNvPr id="639" name="Google Shape;639;p10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10"/>
            <p:cNvPicPr preferRelativeResize="0"/>
            <p:nvPr/>
          </p:nvPicPr>
          <p:blipFill rotWithShape="1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10"/>
            <p:cNvPicPr preferRelativeResize="0"/>
            <p:nvPr/>
          </p:nvPicPr>
          <p:blipFill rotWithShape="1">
            <a:blip r:embed="rId2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2" name="Google Shape;642;p10"/>
          <p:cNvGrpSpPr/>
          <p:nvPr/>
        </p:nvGrpSpPr>
        <p:grpSpPr>
          <a:xfrm>
            <a:off x="3893574" y="1285876"/>
            <a:ext cx="594103" cy="783726"/>
            <a:chOff x="2580397" y="4897368"/>
            <a:chExt cx="995540" cy="1459023"/>
          </a:xfrm>
        </p:grpSpPr>
        <p:pic>
          <p:nvPicPr>
            <p:cNvPr id="643" name="Google Shape;643;p10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10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5" name="Google Shape;645;p10"/>
          <p:cNvGrpSpPr/>
          <p:nvPr/>
        </p:nvGrpSpPr>
        <p:grpSpPr>
          <a:xfrm>
            <a:off x="2704438" y="1323749"/>
            <a:ext cx="651945" cy="648801"/>
            <a:chOff x="613907" y="5079252"/>
            <a:chExt cx="1237032" cy="1198011"/>
          </a:xfrm>
        </p:grpSpPr>
        <p:pic>
          <p:nvPicPr>
            <p:cNvPr id="646" name="Google Shape;646;p10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48" name="Google Shape;648;p10"/>
          <p:cNvGrpSpPr/>
          <p:nvPr/>
        </p:nvGrpSpPr>
        <p:grpSpPr>
          <a:xfrm>
            <a:off x="9907250" y="1138527"/>
            <a:ext cx="730427" cy="738215"/>
            <a:chOff x="4225595" y="4812516"/>
            <a:chExt cx="1461654" cy="1311848"/>
          </a:xfrm>
        </p:grpSpPr>
        <p:pic>
          <p:nvPicPr>
            <p:cNvPr id="649" name="Google Shape;649;p10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650" name="Google Shape;650;p10"/>
            <p:cNvPicPr preferRelativeResize="0"/>
            <p:nvPr/>
          </p:nvPicPr>
          <p:blipFill rotWithShape="1">
            <a:blip r:embed="rId3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10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2" name="Google Shape;652;p10"/>
          <p:cNvGrpSpPr/>
          <p:nvPr/>
        </p:nvGrpSpPr>
        <p:grpSpPr>
          <a:xfrm>
            <a:off x="5826936" y="1322636"/>
            <a:ext cx="725454" cy="622016"/>
            <a:chOff x="4716016" y="1417637"/>
            <a:chExt cx="725454" cy="622016"/>
          </a:xfrm>
        </p:grpSpPr>
        <p:pic>
          <p:nvPicPr>
            <p:cNvPr id="653" name="Google Shape;653;p10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10"/>
            <p:cNvPicPr preferRelativeResize="0"/>
            <p:nvPr/>
          </p:nvPicPr>
          <p:blipFill rotWithShape="1">
            <a:blip r:embed="rId3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10"/>
            <p:cNvPicPr preferRelativeResize="0"/>
            <p:nvPr/>
          </p:nvPicPr>
          <p:blipFill rotWithShape="1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6" name="Google Shape;656;p10"/>
          <p:cNvGrpSpPr/>
          <p:nvPr/>
        </p:nvGrpSpPr>
        <p:grpSpPr>
          <a:xfrm>
            <a:off x="7394759" y="1289446"/>
            <a:ext cx="1215365" cy="587296"/>
            <a:chOff x="5660891" y="1473552"/>
            <a:chExt cx="1215365" cy="587296"/>
          </a:xfrm>
        </p:grpSpPr>
        <p:pic>
          <p:nvPicPr>
            <p:cNvPr id="657" name="Google Shape;657;p1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10"/>
            <p:cNvPicPr preferRelativeResize="0"/>
            <p:nvPr/>
          </p:nvPicPr>
          <p:blipFill rotWithShape="1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10" descr="C:\D\Projets\ESS\CALHI\Project3&amp;8\cavités-hors tests\cavités proto HB\ZANON\photos\recette_beta086_ZANON_130910.JP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796136" y="1744348"/>
              <a:ext cx="787390" cy="316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0" name="Google Shape;660;p10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 flipH="1">
            <a:off x="8645716" y="1598542"/>
            <a:ext cx="442391" cy="412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10"/>
          <p:cNvGrpSpPr/>
          <p:nvPr/>
        </p:nvGrpSpPr>
        <p:grpSpPr>
          <a:xfrm>
            <a:off x="10083246" y="5841067"/>
            <a:ext cx="711078" cy="716223"/>
            <a:chOff x="7851262" y="1951836"/>
            <a:chExt cx="822509" cy="996441"/>
          </a:xfrm>
        </p:grpSpPr>
        <p:pic>
          <p:nvPicPr>
            <p:cNvPr id="662" name="Google Shape;662;p10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10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4" name="Google Shape;664;p10"/>
          <p:cNvGrpSpPr/>
          <p:nvPr/>
        </p:nvGrpSpPr>
        <p:grpSpPr>
          <a:xfrm>
            <a:off x="8735292" y="5696152"/>
            <a:ext cx="901817" cy="690404"/>
            <a:chOff x="6305787" y="2362338"/>
            <a:chExt cx="1043138" cy="960520"/>
          </a:xfrm>
        </p:grpSpPr>
        <p:pic>
          <p:nvPicPr>
            <p:cNvPr id="665" name="Google Shape;665;p10" descr="P1010853.JPG.jpe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10"/>
            <p:cNvPicPr preferRelativeResize="0"/>
            <p:nvPr/>
          </p:nvPicPr>
          <p:blipFill rotWithShape="1">
            <a:blip r:embed="rId4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7" name="Google Shape;667;p10"/>
          <p:cNvGrpSpPr/>
          <p:nvPr/>
        </p:nvGrpSpPr>
        <p:grpSpPr>
          <a:xfrm>
            <a:off x="3012541" y="5662228"/>
            <a:ext cx="966932" cy="874524"/>
            <a:chOff x="1657447" y="1853423"/>
            <a:chExt cx="1118457" cy="1216676"/>
          </a:xfrm>
        </p:grpSpPr>
        <p:grpSp>
          <p:nvGrpSpPr>
            <p:cNvPr id="668" name="Google Shape;668;p10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669" name="Google Shape;669;p10"/>
              <p:cNvPicPr preferRelativeResize="0"/>
              <p:nvPr/>
            </p:nvPicPr>
            <p:blipFill rotWithShape="1">
              <a:blip r:embed="rId43">
                <a:alphaModFix/>
              </a:blip>
              <a:srcRect/>
              <a:stretch/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0" name="Google Shape;670;p10"/>
              <p:cNvPicPr preferRelativeResize="0"/>
              <p:nvPr/>
            </p:nvPicPr>
            <p:blipFill rotWithShape="1">
              <a:blip r:embed="rId44">
                <a:alphaModFix/>
              </a:blip>
              <a:srcRect/>
              <a:stretch/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71" name="Google Shape;671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72" name="Google Shape;672;p10"/>
          <p:cNvGrpSpPr/>
          <p:nvPr/>
        </p:nvGrpSpPr>
        <p:grpSpPr>
          <a:xfrm>
            <a:off x="5874286" y="5586077"/>
            <a:ext cx="1211860" cy="924362"/>
            <a:chOff x="4160376" y="1805915"/>
            <a:chExt cx="1401767" cy="1286013"/>
          </a:xfrm>
        </p:grpSpPr>
        <p:grpSp>
          <p:nvGrpSpPr>
            <p:cNvPr id="673" name="Google Shape;673;p10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674" name="Google Shape;674;p10"/>
              <p:cNvPicPr preferRelativeResize="0"/>
              <p:nvPr/>
            </p:nvPicPr>
            <p:blipFill rotWithShape="1">
              <a:blip r:embed="rId46">
                <a:alphaModFix/>
              </a:blip>
              <a:srcRect/>
              <a:stretch/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5" name="Google Shape;675;p10"/>
              <p:cNvPicPr preferRelativeResize="0"/>
              <p:nvPr/>
            </p:nvPicPr>
            <p:blipFill rotWithShape="1">
              <a:blip r:embed="rId4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6" name="Google Shape;676;p10"/>
              <p:cNvPicPr preferRelativeResize="0"/>
              <p:nvPr/>
            </p:nvPicPr>
            <p:blipFill rotWithShape="1">
              <a:blip r:embed="rId48">
                <a:alphaModFix/>
              </a:blip>
              <a:srcRect/>
              <a:stretch/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77" name="Google Shape;677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78" name="Google Shape;678;p10"/>
          <p:cNvGrpSpPr/>
          <p:nvPr/>
        </p:nvGrpSpPr>
        <p:grpSpPr>
          <a:xfrm>
            <a:off x="7290028" y="5768467"/>
            <a:ext cx="894204" cy="548945"/>
            <a:chOff x="6212148" y="1417638"/>
            <a:chExt cx="1202922" cy="851626"/>
          </a:xfrm>
        </p:grpSpPr>
        <p:pic>
          <p:nvPicPr>
            <p:cNvPr id="679" name="Google Shape;679;p10" descr="\\cern.ch\dfs\Users\r\ruber\Documents\FREIA\Documentation\Illustrations\Hall\freia-hall-layout-20140319.jpg"/>
            <p:cNvPicPr preferRelativeResize="0"/>
            <p:nvPr/>
          </p:nvPicPr>
          <p:blipFill rotWithShape="1">
            <a:blip r:embed="rId4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2148" y="1774949"/>
              <a:ext cx="1202922" cy="494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10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1" name="Google Shape;681;p10"/>
          <p:cNvGrpSpPr/>
          <p:nvPr/>
        </p:nvGrpSpPr>
        <p:grpSpPr>
          <a:xfrm>
            <a:off x="4440207" y="5731261"/>
            <a:ext cx="671382" cy="844509"/>
            <a:chOff x="3004796" y="1951547"/>
            <a:chExt cx="776592" cy="1174917"/>
          </a:xfrm>
        </p:grpSpPr>
        <p:pic>
          <p:nvPicPr>
            <p:cNvPr id="682" name="Google Shape;682;p10" descr="C:\Users\carlosmartins\Documents\KLYS_MOD - Proto Develop\Photos\LTH upon reception\IMG_1199.JPG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3101998" y="2304200"/>
              <a:ext cx="616698" cy="822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10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5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85" name="Google Shape;685;p10"/>
          <p:cNvGrpSpPr/>
          <p:nvPr/>
        </p:nvGrpSpPr>
        <p:grpSpPr>
          <a:xfrm>
            <a:off x="1628281" y="5751688"/>
            <a:ext cx="919753" cy="775957"/>
            <a:chOff x="313066" y="2084887"/>
            <a:chExt cx="1063885" cy="1079545"/>
          </a:xfrm>
        </p:grpSpPr>
        <p:pic>
          <p:nvPicPr>
            <p:cNvPr id="686" name="Google Shape;686;p10" descr="2016-03-10 TS2 layout text.jpg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10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405334" y="2084887"/>
              <a:ext cx="425330" cy="3921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9" name="Google Shape;689;p10"/>
          <p:cNvPicPr preferRelativeResize="0"/>
          <p:nvPr/>
        </p:nvPicPr>
        <p:blipFill rotWithShape="1">
          <a:blip r:embed="rId5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589" y="5449564"/>
            <a:ext cx="505147" cy="28705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0"/>
          <p:cNvSpPr txBox="1"/>
          <p:nvPr/>
        </p:nvSpPr>
        <p:spPr>
          <a:xfrm>
            <a:off x="8138864" y="522796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1" name="Google Shape;691;p10"/>
          <p:cNvGrpSpPr/>
          <p:nvPr/>
        </p:nvGrpSpPr>
        <p:grpSpPr>
          <a:xfrm>
            <a:off x="8677944" y="4509121"/>
            <a:ext cx="607058" cy="383783"/>
            <a:chOff x="7019045" y="5545719"/>
            <a:chExt cx="966809" cy="749822"/>
          </a:xfrm>
        </p:grpSpPr>
        <p:pic>
          <p:nvPicPr>
            <p:cNvPr id="692" name="Google Shape;692;p10" descr="Screen Shot 2016-03-07 at 12.59.34.png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94" name="Google Shape;694;p10"/>
          <p:cNvGrpSpPr/>
          <p:nvPr/>
        </p:nvGrpSpPr>
        <p:grpSpPr>
          <a:xfrm>
            <a:off x="9117822" y="5029509"/>
            <a:ext cx="473936" cy="491701"/>
            <a:chOff x="8066565" y="5335229"/>
            <a:chExt cx="1016325" cy="1526749"/>
          </a:xfrm>
        </p:grpSpPr>
        <p:pic>
          <p:nvPicPr>
            <p:cNvPr id="695" name="Google Shape;695;p10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10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pic>
          <p:nvPicPr>
            <p:cNvPr id="697" name="Google Shape;697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6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698" name="Google Shape;698;p10"/>
          <p:cNvGrpSpPr/>
          <p:nvPr/>
        </p:nvGrpSpPr>
        <p:grpSpPr>
          <a:xfrm>
            <a:off x="7597914" y="4719540"/>
            <a:ext cx="850841" cy="608186"/>
            <a:chOff x="5774637" y="5349986"/>
            <a:chExt cx="1088454" cy="1106122"/>
          </a:xfrm>
        </p:grpSpPr>
        <p:pic>
          <p:nvPicPr>
            <p:cNvPr id="699" name="Google Shape;699;p10" descr="Screen Shot 2016-03-08 at 05.09.33 .png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6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4629" y="5349986"/>
              <a:ext cx="472476" cy="25374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701" name="Google Shape;701;p10"/>
          <p:cNvGrpSpPr/>
          <p:nvPr/>
        </p:nvGrpSpPr>
        <p:grpSpPr>
          <a:xfrm>
            <a:off x="5803782" y="4614210"/>
            <a:ext cx="1283613" cy="613756"/>
            <a:chOff x="3920058" y="5344743"/>
            <a:chExt cx="1642085" cy="1116252"/>
          </a:xfrm>
        </p:grpSpPr>
        <p:pic>
          <p:nvPicPr>
            <p:cNvPr id="702" name="Google Shape;702;p10"/>
            <p:cNvPicPr preferRelativeResize="0"/>
            <p:nvPr/>
          </p:nvPicPr>
          <p:blipFill rotWithShape="1">
            <a:blip r:embed="rId63">
              <a:alphaModFix/>
            </a:blip>
            <a:srcRect/>
            <a:stretch/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10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10" descr="/Users/helenebjorkman/Documents/ESS Corporate/ESS Multiple Frugal Logo files 20130923/ESS_Logo_Frugal_Blue_cmyk.png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705" name="Google Shape;705;p10"/>
          <p:cNvGrpSpPr/>
          <p:nvPr/>
        </p:nvGrpSpPr>
        <p:grpSpPr>
          <a:xfrm>
            <a:off x="1459487" y="4583586"/>
            <a:ext cx="516114" cy="765147"/>
            <a:chOff x="179394" y="5178818"/>
            <a:chExt cx="660248" cy="1391591"/>
          </a:xfrm>
        </p:grpSpPr>
        <p:pic>
          <p:nvPicPr>
            <p:cNvPr id="706" name="Google Shape;706;p10"/>
            <p:cNvPicPr preferRelativeResize="0"/>
            <p:nvPr/>
          </p:nvPicPr>
          <p:blipFill rotWithShape="1">
            <a:blip r:embed="rId6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10"/>
            <p:cNvPicPr preferRelativeResize="0"/>
            <p:nvPr/>
          </p:nvPicPr>
          <p:blipFill rotWithShape="1">
            <a:blip r:embed="rId6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94" y="5178818"/>
              <a:ext cx="660248" cy="4293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8" name="Google Shape;708;p10"/>
          <p:cNvGrpSpPr/>
          <p:nvPr/>
        </p:nvGrpSpPr>
        <p:grpSpPr>
          <a:xfrm>
            <a:off x="4103190" y="4567007"/>
            <a:ext cx="1107116" cy="798306"/>
            <a:chOff x="2314134" y="5205173"/>
            <a:chExt cx="1416298" cy="1451898"/>
          </a:xfrm>
        </p:grpSpPr>
        <p:grpSp>
          <p:nvGrpSpPr>
            <p:cNvPr id="709" name="Google Shape;709;p10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710" name="Google Shape;710;p10" descr="Screen Shot 2016-03-10 at 14.19.44.png"/>
              <p:cNvPicPr preferRelativeResize="0"/>
              <p:nvPr/>
            </p:nvPicPr>
            <p:blipFill rotWithShape="1">
              <a:blip r:embed="rId68">
                <a:alphaModFix/>
              </a:blip>
              <a:srcRect/>
              <a:stretch/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1" name="Google Shape;711;p10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pic>
          <p:nvPicPr>
            <p:cNvPr id="712" name="Google Shape;712;p10"/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3" name="Google Shape;713;p10"/>
          <p:cNvGrpSpPr/>
          <p:nvPr/>
        </p:nvGrpSpPr>
        <p:grpSpPr>
          <a:xfrm>
            <a:off x="2528976" y="4773449"/>
            <a:ext cx="820430" cy="819642"/>
            <a:chOff x="1058701" y="5193573"/>
            <a:chExt cx="1049550" cy="1490702"/>
          </a:xfrm>
        </p:grpSpPr>
        <p:pic>
          <p:nvPicPr>
            <p:cNvPr id="714" name="Google Shape;714;p10" descr="Phase Reference Line test .jpg"/>
            <p:cNvPicPr preferRelativeResize="0"/>
            <p:nvPr/>
          </p:nvPicPr>
          <p:blipFill rotWithShape="1">
            <a:blip r:embed="rId7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4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10"/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6" name="Google Shape;716;p10"/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10"/>
            <p:cNvPicPr preferRelativeResize="0"/>
            <p:nvPr/>
          </p:nvPicPr>
          <p:blipFill rotWithShape="1">
            <a:blip r:embed="rId73">
              <a:alphaModFix/>
            </a:blip>
            <a:srcRect/>
            <a:stretch/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Google Shape;718;p10"/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9" name="Google Shape;719;p10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9781456" y="4718855"/>
            <a:ext cx="268263" cy="24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"/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10091149" y="4807414"/>
            <a:ext cx="290534" cy="31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9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Tunnel view then and now</a:t>
            </a:r>
            <a:endParaRPr/>
          </a:p>
        </p:txBody>
      </p:sp>
      <p:sp>
        <p:nvSpPr>
          <p:cNvPr id="726" name="Google Shape;726;p11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TITLE/FOOTER</a:t>
            </a:r>
            <a:endParaRPr/>
          </a:p>
        </p:txBody>
      </p:sp>
      <p:sp>
        <p:nvSpPr>
          <p:cNvPr id="727" name="Google Shape;727;p11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729" name="Google Shape;729;p11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2022-06-15</a:t>
            </a:r>
            <a:endParaRPr/>
          </a:p>
        </p:txBody>
      </p:sp>
      <p:pic>
        <p:nvPicPr>
          <p:cNvPr id="730" name="Google Shape;730;p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>
          <a:xfrm>
            <a:off x="491896" y="931026"/>
            <a:ext cx="3987362" cy="27765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731" name="Google Shape;73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2980" y="931026"/>
            <a:ext cx="4956438" cy="278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503" y="3715928"/>
            <a:ext cx="3986755" cy="299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2980" y="3752737"/>
            <a:ext cx="4956438" cy="2978657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11"/>
          <p:cNvSpPr txBox="1"/>
          <p:nvPr/>
        </p:nvSpPr>
        <p:spPr>
          <a:xfrm>
            <a:off x="9823140" y="1744164"/>
            <a:ext cx="222336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Parts of Normal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Conducting Linac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 commissioning</a:t>
            </a:r>
            <a:endParaRPr/>
          </a:p>
        </p:txBody>
      </p:sp>
      <p:sp>
        <p:nvSpPr>
          <p:cNvPr id="735" name="Google Shape;735;p11"/>
          <p:cNvSpPr txBox="1"/>
          <p:nvPr/>
        </p:nvSpPr>
        <p:spPr>
          <a:xfrm>
            <a:off x="9844273" y="4322548"/>
            <a:ext cx="23925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</a:t>
            </a: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Distribution Line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Testing </a:t>
            </a:r>
            <a:r>
              <a:rPr lang="sv-SE" sz="18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underway</a:t>
            </a: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followed by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cryomodule installation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5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2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/>
              <a:t>Klystron Gallery Then and Now</a:t>
            </a:r>
            <a:endParaRPr/>
          </a:p>
        </p:txBody>
      </p:sp>
      <p:sp>
        <p:nvSpPr>
          <p:cNvPr id="741" name="Google Shape;741;p12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TITLE/FOOTER</a:t>
            </a:r>
            <a:endParaRPr/>
          </a:p>
        </p:txBody>
      </p:sp>
      <p:sp>
        <p:nvSpPr>
          <p:cNvPr id="742" name="Google Shape;742;p12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743" name="Google Shape;743;p12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2022-06-15</a:t>
            </a:r>
            <a:endParaRPr/>
          </a:p>
        </p:txBody>
      </p:sp>
      <p:pic>
        <p:nvPicPr>
          <p:cNvPr id="744" name="Google Shape;7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5718" y="922711"/>
            <a:ext cx="4244712" cy="271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250" y="3674467"/>
            <a:ext cx="4145450" cy="310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5719" y="3674467"/>
            <a:ext cx="4244712" cy="310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250" y="922711"/>
            <a:ext cx="4145450" cy="269491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12"/>
          <p:cNvSpPr txBox="1"/>
          <p:nvPr/>
        </p:nvSpPr>
        <p:spPr>
          <a:xfrm>
            <a:off x="9348140" y="2821828"/>
            <a:ext cx="28419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RF for normal conducting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 installed and tested.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Installation and testing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ongoing in superconducting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part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78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0FBF-A6A8-8443-8796-DA0658D8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CEA Elliptical Cryomodule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D897A-234C-AD48-86B8-8D72E26B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277D7B46-C09D-1F45-8069-63EA824C82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4053"/>
          <a:stretch/>
        </p:blipFill>
        <p:spPr>
          <a:xfrm rot="10800000">
            <a:off x="1351005" y="1288831"/>
            <a:ext cx="9745362" cy="44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CBC4-6DF5-5F42-AAA8-73A412FA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Spoke Cryomodule assembly at IJC-Lab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D1128-6730-F841-BBD1-05BC7971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A07E1-F6FA-D34C-890A-0EC9EB794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51" y="1591713"/>
            <a:ext cx="10581879" cy="488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2-11-01T00:00:00.0000000Z"/>
  <p:tag name="OTLENDDATE" val="2023-03-10T23:59:00.0000000Z"/>
  <p:tag name="OTLDURATIONFORMAT" val="day"/>
  <p:tag name="OTLSPACING" val="3"/>
  <p:tag name="OTLSHAPETHICKNESSTYPE" val="Thin"/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3-03-13T00:00:00.0000000Z"/>
  <p:tag name="OTLENDDATE" val="2024-03-01T23:59:00.0000000Z"/>
  <p:tag name="OTLDURATIONFORMAT" val="day"/>
  <p:tag name="OTLSPACING" val="3"/>
  <p:tag name="OTLSHAPETHICKNESSTYPE" val="Thin"/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4-03-04T00:00:00.0000000Z"/>
  <p:tag name="OTLENDDATE" val="2024-04-02T23:59:00.0000000Z"/>
  <p:tag name="OTLDURATIONFORMAT" val="day"/>
  <p:tag name="OTLSPACING" val="3"/>
  <p:tag name="OTLSHAPETHICKNESSTYPE" val="Thin"/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ENDDATE" val="2024-07-16T23:59:00.0000000Z"/>
  <p:tag name="OTLDURATIONFORMAT" val="day"/>
  <p:tag name="OTLSPACING" val="3"/>
  <p:tag name="OTLSHAPETHICKNESSTYPE" val="Thin"/>
  <p:tag name="OTLSTARTDATE" val="2024-04-03T00:00:00.0000000Z"/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ELAPSEDSTYLE" val="Thick"/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ODAYPOSITION" val="Auto"/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ENDDATE" val="2023-07-14T23:59:00.0000000Z"/>
  <p:tag name="OTLDATEFORMATSTRING" val="d MMM &quot;'&quot;yy"/>
  <p:tag name="OTLDATEFORMATUSEUS" val="False"/>
  <p:tag name="OTLSTARTDATE" val="2023-04-11T23:59:00.0000000Z"/>
  <p:tag name="OTLSPACING" val="3"/>
  <p:tag name="OTLSHAPETHICKNESSTYPE" val="Thin"/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DATEFORMATSTRING" val="d MMM &quot;'&quot;yy"/>
  <p:tag name="OTLDATEFORMATUSEUS" val="False"/>
  <p:tag name="OTLSTARTDATE" val="2024-08-19T23:59:00.0000000Z"/>
  <p:tag name="OTLENDDATE" val="2024-10-22T23:59:00.0000000Z"/>
  <p:tag name="OTLSPACING" val="3"/>
  <p:tag name="OTLSHAPETHICKNESSTYPE" val="Thin"/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DATEFORMATSTRING" val="d MMM &quot;'&quot;yy"/>
  <p:tag name="OTLDATEFORMATUSEUS" val="False"/>
  <p:tag name="OTLSTARTDATE" val="2023-03-28T23:59:00.0000000Z"/>
  <p:tag name="OTLENDDATE" val="2023-04-10T23:59:00.0000000Z"/>
  <p:tag name="OTLSPACING" val="3"/>
  <p:tag name="OTLSHAPETHICKNESSTYPE" val="Thin"/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DATEFORMATSTRING" val="d MMM &quot;'&quot;yy"/>
  <p:tag name="OTLDATEFORMATUSEUS" val="False"/>
  <p:tag name="OTLSTARTDATE" val="2024-07-08T23:59:00.0000000Z"/>
  <p:tag name="OTLENDDATE" val="2024-07-19T23:59:00.0000000Z"/>
  <p:tag name="OTLSPACING" val="3"/>
  <p:tag name="OTLSHAPETHICKNESSTYPE" val="Thin"/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DATEFORMATSTRING" val="d MMM &quot;'&quot;yy"/>
  <p:tag name="OTLDATEFORMATUSEUS" val="False"/>
  <p:tag name="OTLSTARTDATE" val="2024-10-25T23:59:00.0000000Z"/>
  <p:tag name="OTLENDDATE" val="2024-11-07T23:59:00.0000000Z"/>
  <p:tag name="OTLSPACING" val="3"/>
  <p:tag name="OTLSHAPETHICKNESSTYPE" val="Thin"/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3-28T23:59:00.0000000Z"/>
  <p:tag name="OTLENDDATE" val="2025-04-10T23:59:00.0000000Z"/>
  <p:tag name="OTLDURATIONFORMAT" val="day"/>
  <p:tag name="OTLDATEFORMATSTRING" val="d MMM &quot;'&quot;yy"/>
  <p:tag name="OTLDATEFORMATUSEUS" val="False"/>
  <p:tag name="OTLSPACING" val="3"/>
  <p:tag name="OTLSHAPETHICKNESSTYPE" val="Thin"/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4-11T23:59:00.0000000Z"/>
  <p:tag name="OTLDURATIONFORMAT" val="day"/>
  <p:tag name="OTLDATEFORMATSTRING" val="d MMM &quot;'&quot;yy"/>
  <p:tag name="OTLDATEFORMATUSEUS" val="False"/>
  <p:tag name="OTLENDDATE" val="2025-05-06T23:59:00.0000000Z"/>
  <p:tag name="OTLSPACING" val="3"/>
  <p:tag name="OTLSHAPETHICKNESSTYPE" val="Thin"/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5-05-07T23:59:00.0000000Z"/>
  <p:tag name="OTLENDDATE" val="2025-09-10T23:59:00.0000000Z"/>
  <p:tag name="OTLDURATIONFORMAT" val="day"/>
  <p:tag name="OTLSPACING" val="3"/>
  <p:tag name="OTLSHAPETHICKNESSTYPE" val="Thin"/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MTITLE" val="SRR3 Completed - Beam to DTL4"/>
  <p:tag name="OTLDATEFORMATSTRING" val="d MMM &quot;'&quot;yy"/>
  <p:tag name="OTLDATEFORMATUSEUS" val="False"/>
  <p:tag name="OTLDATE" val="2023-04-11T23:59:00.0000000"/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MTITLE" val="SRR4 Completed - Beam to Dump"/>
  <p:tag name="OTLDATEFORMATSTRING" val="d MMM &quot;'&quot;yy"/>
  <p:tag name="OTLDATEFORMATUSEUS" val="False"/>
  <p:tag name="OTLDATE" val="2024-07-19T23:59:00.0000000"/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EPARATOR" val="/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POSITIONONTASK" val="None"/>
  <p:tag name="OTLRELATEDTASKID" val="00000000-0000-0000-0000-000000000000"/>
  <p:tag name="OTLDATEFORMATSTRING" val="d MMM &quot;'&quot;yy"/>
  <p:tag name="OTLDATEFORMATUSEUS" val="False"/>
  <p:tag name="OTLDATE" val="2025-04-10T23:59:00.0000000"/>
  <p:tag name="OTLMTITLE" val="ESS Facility RBOT"/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ACC RBOT"/>
  <p:tag name="OTLPOSITIONONTASK" val="None"/>
  <p:tag name="OTLRELATEDTASKID" val="00000000-0000-0000-0000-000000000000"/>
  <p:tag name="OTLDATE" val="2024-11-07T23:59:00.0000000"/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DATEFORMATSTRING" val="d MMM &quot;'&quot;yy"/>
  <p:tag name="OTLDATEFORMATSEPARATOR" val="/"/>
  <p:tag name="OTLDATEFORMATUSEUS" val="Fals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MTITLE" val="BOT"/>
  <p:tag name="OTLDATE" val="2025-05-06T23:59:00.0000000"/>
  <p:tag name="OTLPOSITIONONTASK" val="None"/>
  <p:tag name="OTLRELATEDTASKID" val="00000000-0000-0000-0000-000000000000"/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TIMEBANDSCALEFORMAT" val="MMM"/>
  <p:tag name="OTLTIMEBANDSHAPETYPE" val="EllipseTimeband"/>
  <p:tag name="OTLTIMEBANDSHAPEHEIGHT" val="30"/>
  <p:tag name="OTLTIMEBANDCULTUREINFO" val="en-US"/>
  <p:tag name="OTLTIMEBANDTHREEDEFFECTS" val="Gel"/>
  <p:tag name="OTLTIMEBANDAUTODATERANGE" val="True"/>
  <p:tag name="OTLTIMEBANDSTARTDATE" val="0001-01-01T00:00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TIMEBANDFYSTARTMONTH" val="January"/>
  <p:tag name="OTLTIMEBANDSHOWFYLABEL" val="True"/>
  <p:tag name="OTLTIMEBANDUSESTARTINGOFTHEYEARFORFYNUMBERING" val="True"/>
  <p:tag name="OTLTIMEBANDRESERVEDLEFTAREAWIDTH" val="0"/>
  <p:tag name="OTLTIMEBANDRESERVEDLEFTAREAISSET" val="False"/>
  <p:tag name="OTLTIMEBANDENDDATE" val="2028-03-31T23:59:00.0000000"/>
  <p:tag name="OTLTIMEBANDSHAPEPADDINGLEFT" val="13"/>
  <p:tag name="OTLTIMEBANDSCALETYPE" val="Years"/>
  <p:tag name="OTLTIMEBANDQUICKPOSITION" val="Custom"/>
  <p:tag name="OTLLEFTENDCAPSMARGINLEFT" val="39.5066666666667"/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43302</TotalTime>
  <Words>2131</Words>
  <Application>Microsoft Macintosh PowerPoint</Application>
  <PresentationFormat>Widescreen</PresentationFormat>
  <Paragraphs>464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Quattrocento Sans</vt:lpstr>
      <vt:lpstr>Segoe UI</vt:lpstr>
      <vt:lpstr>Segoe UI Light</vt:lpstr>
      <vt:lpstr>Segoe UI Semibold</vt:lpstr>
      <vt:lpstr>Wingdings</vt:lpstr>
      <vt:lpstr>Office-tema</vt:lpstr>
      <vt:lpstr>PowerPoint Presentation</vt:lpstr>
      <vt:lpstr>The ESS accelerator KVA visit to ESS 2022 </vt:lpstr>
      <vt:lpstr>High Power 5MW Proton Accelerator</vt:lpstr>
      <vt:lpstr>From Green Field to ESS</vt:lpstr>
      <vt:lpstr>Accelerator Collaboration Collaboration - Accelerator</vt:lpstr>
      <vt:lpstr>Tunnel view then and now</vt:lpstr>
      <vt:lpstr>Klystron Gallery Then and Now</vt:lpstr>
      <vt:lpstr>CEA Elliptical Cryomodule assembly</vt:lpstr>
      <vt:lpstr>Spoke Cryomodule assembly at IJC-Lab</vt:lpstr>
      <vt:lpstr>STFC SURF lab with High beta cavity testing well underway</vt:lpstr>
      <vt:lpstr>Spoke Cryomdoule testing in Uppsala</vt:lpstr>
      <vt:lpstr>DTL1</vt:lpstr>
      <vt:lpstr>DTL1</vt:lpstr>
      <vt:lpstr>Progress</vt:lpstr>
      <vt:lpstr>Key Accelerator Milestones to hold</vt:lpstr>
      <vt:lpstr>Upgrades beyond Start of User Program</vt:lpstr>
      <vt:lpstr>Advantage of increasing the energy</vt:lpstr>
      <vt:lpstr>In kind Advantages</vt:lpstr>
      <vt:lpstr>In kind Challenges</vt:lpstr>
      <vt:lpstr>IK that works</vt:lpstr>
      <vt:lpstr>Summary</vt:lpstr>
      <vt:lpstr>End of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Anthony</dc:creator>
  <cp:lastModifiedBy>Mats Lindroos</cp:lastModifiedBy>
  <cp:revision>222</cp:revision>
  <cp:lastPrinted>2019-03-08T10:27:30Z</cp:lastPrinted>
  <dcterms:created xsi:type="dcterms:W3CDTF">2021-07-29T15:37:36Z</dcterms:created>
  <dcterms:modified xsi:type="dcterms:W3CDTF">2022-11-17T07:02:46Z</dcterms:modified>
</cp:coreProperties>
</file>