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0"/>
  </p:notesMasterIdLst>
  <p:sldIdLst>
    <p:sldId id="267" r:id="rId2"/>
    <p:sldId id="1575" r:id="rId3"/>
    <p:sldId id="1657" r:id="rId4"/>
    <p:sldId id="1693" r:id="rId5"/>
    <p:sldId id="1694" r:id="rId6"/>
    <p:sldId id="1777" r:id="rId7"/>
    <p:sldId id="1786" r:id="rId8"/>
    <p:sldId id="1781" r:id="rId9"/>
    <p:sldId id="1576" r:id="rId10"/>
    <p:sldId id="1700" r:id="rId11"/>
    <p:sldId id="1577" r:id="rId12"/>
    <p:sldId id="1724" r:id="rId13"/>
    <p:sldId id="1701" r:id="rId14"/>
    <p:sldId id="1702" r:id="rId15"/>
    <p:sldId id="1704" r:id="rId16"/>
    <p:sldId id="1712" r:id="rId17"/>
    <p:sldId id="1788" r:id="rId18"/>
    <p:sldId id="1706" r:id="rId19"/>
    <p:sldId id="1790" r:id="rId20"/>
    <p:sldId id="1791" r:id="rId21"/>
    <p:sldId id="1708" r:id="rId22"/>
    <p:sldId id="1735" r:id="rId23"/>
    <p:sldId id="1736" r:id="rId24"/>
    <p:sldId id="1750" r:id="rId25"/>
    <p:sldId id="1737" r:id="rId26"/>
    <p:sldId id="1728" r:id="rId27"/>
    <p:sldId id="1792" r:id="rId28"/>
    <p:sldId id="1578" r:id="rId29"/>
    <p:sldId id="1579" r:id="rId30"/>
    <p:sldId id="1639" r:id="rId31"/>
    <p:sldId id="1653" r:id="rId32"/>
    <p:sldId id="1661" r:id="rId33"/>
    <p:sldId id="1742" r:id="rId34"/>
    <p:sldId id="1741" r:id="rId35"/>
    <p:sldId id="1751" r:id="rId36"/>
    <p:sldId id="1612" r:id="rId37"/>
    <p:sldId id="1646" r:id="rId38"/>
    <p:sldId id="1645" r:id="rId39"/>
    <p:sldId id="1745" r:id="rId40"/>
    <p:sldId id="1744" r:id="rId41"/>
    <p:sldId id="1743" r:id="rId42"/>
    <p:sldId id="1592" r:id="rId43"/>
    <p:sldId id="1752" r:id="rId44"/>
    <p:sldId id="1753" r:id="rId45"/>
    <p:sldId id="1799" r:id="rId46"/>
    <p:sldId id="1602" r:id="rId47"/>
    <p:sldId id="1649" r:id="rId48"/>
    <p:sldId id="1651" r:id="rId49"/>
    <p:sldId id="1695" r:id="rId50"/>
    <p:sldId id="1761" r:id="rId51"/>
    <p:sldId id="1731" r:id="rId52"/>
    <p:sldId id="1762" r:id="rId53"/>
    <p:sldId id="1763" r:id="rId54"/>
    <p:sldId id="1764" r:id="rId55"/>
    <p:sldId id="1765" r:id="rId56"/>
    <p:sldId id="1767" r:id="rId57"/>
    <p:sldId id="1678" r:id="rId58"/>
    <p:sldId id="1711" r:id="rId59"/>
    <p:sldId id="1714" r:id="rId60"/>
    <p:sldId id="1769" r:id="rId61"/>
    <p:sldId id="1715" r:id="rId62"/>
    <p:sldId id="1815" r:id="rId63"/>
    <p:sldId id="1816" r:id="rId64"/>
    <p:sldId id="1716" r:id="rId65"/>
    <p:sldId id="1717" r:id="rId66"/>
    <p:sldId id="1814" r:id="rId67"/>
    <p:sldId id="1813" r:id="rId68"/>
    <p:sldId id="1723" r:id="rId69"/>
    <p:sldId id="1800" r:id="rId70"/>
    <p:sldId id="1732" r:id="rId71"/>
    <p:sldId id="1757" r:id="rId72"/>
    <p:sldId id="1806" r:id="rId73"/>
    <p:sldId id="1807" r:id="rId74"/>
    <p:sldId id="1808" r:id="rId75"/>
    <p:sldId id="1801" r:id="rId76"/>
    <p:sldId id="1796" r:id="rId77"/>
    <p:sldId id="1809" r:id="rId78"/>
    <p:sldId id="1810" r:id="rId79"/>
    <p:sldId id="1802" r:id="rId80"/>
    <p:sldId id="1797" r:id="rId81"/>
    <p:sldId id="1812" r:id="rId82"/>
    <p:sldId id="1733" r:id="rId83"/>
    <p:sldId id="1671" r:id="rId84"/>
    <p:sldId id="1771" r:id="rId85"/>
    <p:sldId id="1772" r:id="rId86"/>
    <p:sldId id="1804" r:id="rId87"/>
    <p:sldId id="1773" r:id="rId88"/>
    <p:sldId id="1775" r:id="rId89"/>
    <p:sldId id="1760" r:id="rId90"/>
    <p:sldId id="343" r:id="rId91"/>
    <p:sldId id="345" r:id="rId92"/>
    <p:sldId id="1798" r:id="rId93"/>
    <p:sldId id="1793" r:id="rId94"/>
    <p:sldId id="277" r:id="rId95"/>
    <p:sldId id="1617" r:id="rId96"/>
    <p:sldId id="1687" r:id="rId97"/>
    <p:sldId id="1688" r:id="rId98"/>
    <p:sldId id="1670" r:id="rId99"/>
    <p:sldId id="1689" r:id="rId100"/>
    <p:sldId id="1795" r:id="rId101"/>
    <p:sldId id="1722" r:id="rId102"/>
    <p:sldId id="1698" r:id="rId103"/>
    <p:sldId id="1699" r:id="rId104"/>
    <p:sldId id="1690" r:id="rId105"/>
    <p:sldId id="802" r:id="rId106"/>
    <p:sldId id="798" r:id="rId107"/>
    <p:sldId id="278" r:id="rId108"/>
    <p:sldId id="476" r:id="rId109"/>
    <p:sldId id="790" r:id="rId110"/>
    <p:sldId id="805" r:id="rId111"/>
    <p:sldId id="1675" r:id="rId112"/>
    <p:sldId id="1619" r:id="rId113"/>
    <p:sldId id="1748" r:id="rId114"/>
    <p:sldId id="1747" r:id="rId115"/>
    <p:sldId id="1755" r:id="rId116"/>
    <p:sldId id="1756" r:id="rId117"/>
    <p:sldId id="1598" r:id="rId118"/>
    <p:sldId id="1658" r:id="rId11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CC"/>
    <a:srgbClr val="666666"/>
    <a:srgbClr val="FECC99"/>
    <a:srgbClr val="FEE6CC"/>
    <a:srgbClr val="CCDFDB"/>
    <a:srgbClr val="E5F0EC"/>
    <a:srgbClr val="D7E59A"/>
    <a:srgbClr val="EBF1CB"/>
    <a:srgbClr val="CDD5E0"/>
    <a:srgbClr val="E6E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01" autoAdjust="0"/>
    <p:restoredTop sz="95952" autoAdjust="0"/>
  </p:normalViewPr>
  <p:slideViewPr>
    <p:cSldViewPr snapToGrid="0" snapToObjects="1">
      <p:cViewPr varScale="1">
        <p:scale>
          <a:sx n="106" d="100"/>
          <a:sy n="106" d="100"/>
        </p:scale>
        <p:origin x="840"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2022-11-17</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AE5A434-646A-2746-9BDC-885B2382B33E}" type="slidenum">
              <a:rPr lang="sv-SE" smtClean="0"/>
              <a:t>1</a:t>
            </a:fld>
            <a:endParaRPr lang="sv-SE"/>
          </a:p>
        </p:txBody>
      </p:sp>
    </p:spTree>
    <p:extLst>
      <p:ext uri="{BB962C8B-B14F-4D97-AF65-F5344CB8AC3E}">
        <p14:creationId xmlns:p14="http://schemas.microsoft.com/office/powerpoint/2010/main" val="3183045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The signal is a </a:t>
            </a:r>
            <a:r>
              <a:rPr lang="sv-SE" dirty="0" err="1"/>
              <a:t>recoiling</a:t>
            </a:r>
            <a:r>
              <a:rPr lang="sv-SE" dirty="0"/>
              <a:t> </a:t>
            </a:r>
            <a:r>
              <a:rPr lang="sv-SE" dirty="0" err="1"/>
              <a:t>nucleus</a:t>
            </a:r>
            <a:r>
              <a:rPr lang="sv-SE" dirty="0"/>
              <a:t>, </a:t>
            </a:r>
            <a:r>
              <a:rPr lang="sv-SE" dirty="0" err="1"/>
              <a:t>which</a:t>
            </a:r>
            <a:r>
              <a:rPr lang="sv-SE" dirty="0"/>
              <a:t> </a:t>
            </a:r>
            <a:r>
              <a:rPr lang="sv-SE" dirty="0" err="1"/>
              <a:t>generates</a:t>
            </a:r>
            <a:r>
              <a:rPr lang="sv-SE" dirty="0"/>
              <a:t> a signal in the </a:t>
            </a:r>
            <a:r>
              <a:rPr lang="sv-SE" dirty="0" err="1"/>
              <a:t>few</a:t>
            </a:r>
            <a:r>
              <a:rPr lang="sv-SE" dirty="0"/>
              <a:t> </a:t>
            </a:r>
            <a:r>
              <a:rPr lang="sv-SE" dirty="0" err="1"/>
              <a:t>keV</a:t>
            </a:r>
            <a:r>
              <a:rPr lang="sv-SE" dirty="0"/>
              <a:t> to </a:t>
            </a:r>
            <a:r>
              <a:rPr lang="sv-SE" dirty="0" err="1"/>
              <a:t>subkeV</a:t>
            </a:r>
            <a:r>
              <a:rPr lang="sv-SE" dirty="0"/>
              <a:t> </a:t>
            </a:r>
            <a:r>
              <a:rPr lang="sv-SE" dirty="0" err="1"/>
              <a:t>energy</a:t>
            </a:r>
            <a:r>
              <a:rPr lang="sv-SE" dirty="0"/>
              <a:t> </a:t>
            </a:r>
            <a:r>
              <a:rPr lang="sv-SE" dirty="0" err="1"/>
              <a:t>range</a:t>
            </a:r>
            <a:r>
              <a:rPr lang="sv-SE" dirty="0"/>
              <a:t>, </a:t>
            </a:r>
            <a:r>
              <a:rPr lang="sv-SE" dirty="0" err="1"/>
              <a:t>difficult</a:t>
            </a:r>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45</a:t>
            </a:fld>
            <a:endParaRPr lang="sv-SE"/>
          </a:p>
        </p:txBody>
      </p:sp>
    </p:spTree>
    <p:extLst>
      <p:ext uri="{BB962C8B-B14F-4D97-AF65-F5344CB8AC3E}">
        <p14:creationId xmlns:p14="http://schemas.microsoft.com/office/powerpoint/2010/main" val="3837150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46</a:t>
            </a:fld>
            <a:endParaRPr lang="sv-SE"/>
          </a:p>
        </p:txBody>
      </p:sp>
    </p:spTree>
    <p:extLst>
      <p:ext uri="{BB962C8B-B14F-4D97-AF65-F5344CB8AC3E}">
        <p14:creationId xmlns:p14="http://schemas.microsoft.com/office/powerpoint/2010/main" val="24339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47</a:t>
            </a:fld>
            <a:endParaRPr lang="sv-SE"/>
          </a:p>
        </p:txBody>
      </p:sp>
    </p:spTree>
    <p:extLst>
      <p:ext uri="{BB962C8B-B14F-4D97-AF65-F5344CB8AC3E}">
        <p14:creationId xmlns:p14="http://schemas.microsoft.com/office/powerpoint/2010/main" val="2210820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48</a:t>
            </a:fld>
            <a:endParaRPr lang="sv-SE"/>
          </a:p>
        </p:txBody>
      </p:sp>
    </p:spTree>
    <p:extLst>
      <p:ext uri="{BB962C8B-B14F-4D97-AF65-F5344CB8AC3E}">
        <p14:creationId xmlns:p14="http://schemas.microsoft.com/office/powerpoint/2010/main" val="2123189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49</a:t>
            </a:fld>
            <a:endParaRPr lang="sv-SE"/>
          </a:p>
        </p:txBody>
      </p:sp>
    </p:spTree>
    <p:extLst>
      <p:ext uri="{BB962C8B-B14F-4D97-AF65-F5344CB8AC3E}">
        <p14:creationId xmlns:p14="http://schemas.microsoft.com/office/powerpoint/2010/main" val="3058209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50</a:t>
            </a:fld>
            <a:endParaRPr lang="sv-SE"/>
          </a:p>
        </p:txBody>
      </p:sp>
    </p:spTree>
    <p:extLst>
      <p:ext uri="{BB962C8B-B14F-4D97-AF65-F5344CB8AC3E}">
        <p14:creationId xmlns:p14="http://schemas.microsoft.com/office/powerpoint/2010/main" val="1963577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57</a:t>
            </a:fld>
            <a:endParaRPr lang="sv-SE"/>
          </a:p>
        </p:txBody>
      </p:sp>
    </p:spTree>
    <p:extLst>
      <p:ext uri="{BB962C8B-B14F-4D97-AF65-F5344CB8AC3E}">
        <p14:creationId xmlns:p14="http://schemas.microsoft.com/office/powerpoint/2010/main" val="376315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sz="1200" b="0" i="0" kern="1200" dirty="0">
              <a:solidFill>
                <a:schemeClr val="tx1"/>
              </a:solidFill>
              <a:effectLst/>
              <a:latin typeface="+mn-lt"/>
              <a:ea typeface="+mn-ea"/>
              <a:cs typeface="+mn-cs"/>
            </a:endParaRPr>
          </a:p>
          <a:p>
            <a:r>
              <a:rPr lang="sv-SE" dirty="0" err="1">
                <a:latin typeface="Helvetica" pitchFamily="2" charset="0"/>
              </a:rPr>
              <a:t>Velocity</a:t>
            </a:r>
            <a:r>
              <a:rPr lang="sv-SE" dirty="0">
                <a:latin typeface="Helvetica" pitchFamily="2" charset="0"/>
              </a:rPr>
              <a:t> = </a:t>
            </a:r>
            <a:r>
              <a:rPr lang="en-US" sz="1600" dirty="0">
                <a:latin typeface="Helvetica" pitchFamily="2" charset="0"/>
                <a:cs typeface="Candara"/>
              </a:rPr>
              <a:t>(</a:t>
            </a:r>
            <a:r>
              <a:rPr lang="sv-SE" dirty="0" err="1">
                <a:latin typeface="Helvetica" pitchFamily="2" charset="0"/>
              </a:rPr>
              <a:t>velocity</a:t>
            </a:r>
            <a:r>
              <a:rPr lang="sv-SE" dirty="0">
                <a:latin typeface="Helvetica" pitchFamily="2" charset="0"/>
              </a:rPr>
              <a:t> &lt; 8 m/s</a:t>
            </a:r>
            <a:r>
              <a:rPr lang="en-US" sz="1600" dirty="0">
                <a:latin typeface="Helvetica" pitchFamily="2" charset="0"/>
              </a:rPr>
              <a:t>)  </a:t>
            </a:r>
            <a:r>
              <a:rPr lang="sv-SE" dirty="0">
                <a:latin typeface="Helvetica" pitchFamily="2" charset="0"/>
              </a:rPr>
              <a:t>30 km/h </a:t>
            </a:r>
            <a:r>
              <a:rPr lang="sv-SE" dirty="0" err="1">
                <a:latin typeface="Helvetica" pitchFamily="2" charset="0"/>
              </a:rPr>
              <a:t>temperature</a:t>
            </a:r>
            <a:r>
              <a:rPr lang="sv-SE" dirty="0">
                <a:latin typeface="Helvetica" pitchFamily="2" charset="0"/>
              </a:rPr>
              <a:t> &lt; 4 </a:t>
            </a:r>
            <a:r>
              <a:rPr lang="sv-SE" dirty="0" err="1">
                <a:latin typeface="Helvetica" pitchFamily="2" charset="0"/>
              </a:rPr>
              <a:t>mK</a:t>
            </a:r>
            <a:r>
              <a:rPr lang="sv-SE" dirty="0">
                <a:latin typeface="Helvetica" pitchFamily="2" charset="0"/>
              </a:rPr>
              <a:t> </a:t>
            </a:r>
            <a:r>
              <a:rPr lang="sv-SE" dirty="0" err="1">
                <a:latin typeface="Helvetica" pitchFamily="2" charset="0"/>
              </a:rPr>
              <a:t>kinetic</a:t>
            </a:r>
            <a:r>
              <a:rPr lang="sv-SE" dirty="0">
                <a:latin typeface="Helvetica" pitchFamily="2" charset="0"/>
              </a:rPr>
              <a:t> </a:t>
            </a:r>
            <a:r>
              <a:rPr lang="sv-SE" dirty="0" err="1">
                <a:latin typeface="Helvetica" pitchFamily="2" charset="0"/>
              </a:rPr>
              <a:t>energy</a:t>
            </a:r>
            <a:r>
              <a:rPr lang="sv-SE" dirty="0">
                <a:latin typeface="Helvetica" pitchFamily="2" charset="0"/>
              </a:rPr>
              <a:t> &lt; 300 </a:t>
            </a:r>
            <a:r>
              <a:rPr lang="sv-SE" dirty="0" err="1">
                <a:latin typeface="Helvetica" pitchFamily="2" charset="0"/>
              </a:rPr>
              <a:t>neV</a:t>
            </a:r>
            <a:r>
              <a:rPr lang="en-US" sz="1600" dirty="0">
                <a:latin typeface="Helvetica" pitchFamily="2" charset="0"/>
              </a:rPr>
              <a:t>) </a:t>
            </a:r>
            <a:endParaRPr lang="sv-SE" sz="1200" b="0" i="0" kern="1200" dirty="0">
              <a:solidFill>
                <a:schemeClr val="tx1"/>
              </a:solidFill>
              <a:effectLst/>
              <a:latin typeface="+mn-lt"/>
              <a:ea typeface="+mn-ea"/>
              <a:cs typeface="+mn-cs"/>
            </a:endParaRPr>
          </a:p>
          <a:p>
            <a:r>
              <a:rPr lang="sv-SE" sz="1200" b="0" i="0" kern="1200" dirty="0" err="1">
                <a:solidFill>
                  <a:schemeClr val="tx1"/>
                </a:solidFill>
                <a:effectLst/>
                <a:latin typeface="+mn-lt"/>
                <a:ea typeface="+mn-ea"/>
                <a:cs typeface="+mn-cs"/>
              </a:rPr>
              <a:t>Interaction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gravity</a:t>
            </a:r>
            <a:r>
              <a:rPr lang="sv-SE" sz="1200" b="0" i="0" kern="1200" dirty="0">
                <a:solidFill>
                  <a:schemeClr val="tx1"/>
                </a:solidFill>
                <a:effectLst/>
                <a:latin typeface="+mn-lt"/>
                <a:ea typeface="+mn-ea"/>
                <a:cs typeface="+mn-cs"/>
              </a:rPr>
              <a:t>: V=</a:t>
            </a:r>
            <a:r>
              <a:rPr lang="sv-SE" sz="1200" b="0" i="0" kern="1200" dirty="0" err="1">
                <a:solidFill>
                  <a:schemeClr val="tx1"/>
                </a:solidFill>
                <a:effectLst/>
                <a:latin typeface="+mn-lt"/>
                <a:ea typeface="+mn-ea"/>
                <a:cs typeface="+mn-cs"/>
              </a:rPr>
              <a:t>mghweak</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interaction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allows</a:t>
            </a:r>
            <a:r>
              <a:rPr lang="sv-SE" sz="1200" b="0" i="0" kern="1200" dirty="0">
                <a:solidFill>
                  <a:schemeClr val="tx1"/>
                </a:solidFill>
                <a:effectLst/>
                <a:latin typeface="+mn-lt"/>
                <a:ea typeface="+mn-ea"/>
                <a:cs typeface="+mn-cs"/>
              </a:rPr>
              <a:t> UCN to </a:t>
            </a:r>
            <a:r>
              <a:rPr lang="sv-SE" sz="1200" b="0" i="0" kern="1200" dirty="0" err="1">
                <a:solidFill>
                  <a:schemeClr val="tx1"/>
                </a:solidFill>
                <a:effectLst/>
                <a:latin typeface="+mn-lt"/>
                <a:ea typeface="+mn-ea"/>
                <a:cs typeface="+mn-cs"/>
              </a:rPr>
              <a:t>decay</a:t>
            </a:r>
            <a:r>
              <a:rPr lang="sv-SE" sz="1200" b="0" i="0" kern="1200" dirty="0">
                <a:solidFill>
                  <a:schemeClr val="tx1"/>
                </a:solidFill>
                <a:effectLst/>
                <a:latin typeface="+mn-lt"/>
                <a:ea typeface="+mn-ea"/>
                <a:cs typeface="+mn-cs"/>
              </a:rPr>
              <a:t>)</a:t>
            </a:r>
            <a:r>
              <a:rPr lang="sv-SE" sz="1200" b="0" i="0" kern="1200" dirty="0" err="1">
                <a:solidFill>
                  <a:schemeClr val="tx1"/>
                </a:solidFill>
                <a:effectLst/>
                <a:latin typeface="+mn-lt"/>
                <a:ea typeface="+mn-ea"/>
                <a:cs typeface="+mn-cs"/>
              </a:rPr>
              <a:t>magnetic</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fields</a:t>
            </a:r>
            <a:r>
              <a:rPr lang="sv-SE" sz="1200" b="0" i="0" kern="1200" dirty="0">
                <a:solidFill>
                  <a:schemeClr val="tx1"/>
                </a:solidFill>
                <a:effectLst/>
                <a:latin typeface="+mn-lt"/>
                <a:ea typeface="+mn-ea"/>
                <a:cs typeface="+mn-cs"/>
              </a:rPr>
              <a:t>: V=-</a:t>
            </a:r>
            <a:r>
              <a:rPr lang="sv-SE" sz="1200" b="0" i="0" kern="1200" dirty="0" err="1">
                <a:solidFill>
                  <a:schemeClr val="tx1"/>
                </a:solidFill>
                <a:effectLst/>
                <a:latin typeface="+mn-lt"/>
                <a:ea typeface="+mn-ea"/>
                <a:cs typeface="+mn-cs"/>
              </a:rPr>
              <a:t>Bstrong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interaction</a:t>
            </a:r>
            <a:br>
              <a:rPr lang="sv-SE" dirty="0"/>
            </a:br>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59</a:t>
            </a:fld>
            <a:endParaRPr lang="sv-SE"/>
          </a:p>
        </p:txBody>
      </p:sp>
    </p:spTree>
    <p:extLst>
      <p:ext uri="{BB962C8B-B14F-4D97-AF65-F5344CB8AC3E}">
        <p14:creationId xmlns:p14="http://schemas.microsoft.com/office/powerpoint/2010/main" val="366405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sz="1200" b="0" i="0" kern="1200" dirty="0">
              <a:solidFill>
                <a:schemeClr val="tx1"/>
              </a:solidFill>
              <a:effectLst/>
              <a:latin typeface="+mn-lt"/>
              <a:ea typeface="+mn-ea"/>
              <a:cs typeface="+mn-cs"/>
            </a:endParaRPr>
          </a:p>
          <a:p>
            <a:r>
              <a:rPr lang="sv-SE" dirty="0" err="1">
                <a:latin typeface="Helvetica" pitchFamily="2" charset="0"/>
              </a:rPr>
              <a:t>Velocity</a:t>
            </a:r>
            <a:r>
              <a:rPr lang="sv-SE" dirty="0">
                <a:latin typeface="Helvetica" pitchFamily="2" charset="0"/>
              </a:rPr>
              <a:t> = </a:t>
            </a:r>
            <a:r>
              <a:rPr lang="en-US" sz="1600" dirty="0">
                <a:latin typeface="Helvetica" pitchFamily="2" charset="0"/>
                <a:cs typeface="Candara"/>
              </a:rPr>
              <a:t>(</a:t>
            </a:r>
            <a:r>
              <a:rPr lang="sv-SE" dirty="0" err="1">
                <a:latin typeface="Helvetica" pitchFamily="2" charset="0"/>
              </a:rPr>
              <a:t>velocity</a:t>
            </a:r>
            <a:r>
              <a:rPr lang="sv-SE" dirty="0">
                <a:latin typeface="Helvetica" pitchFamily="2" charset="0"/>
              </a:rPr>
              <a:t> &lt; 8 m/s</a:t>
            </a:r>
            <a:r>
              <a:rPr lang="en-US" sz="1600" dirty="0">
                <a:latin typeface="Helvetica" pitchFamily="2" charset="0"/>
              </a:rPr>
              <a:t>)  </a:t>
            </a:r>
            <a:r>
              <a:rPr lang="sv-SE" dirty="0">
                <a:latin typeface="Helvetica" pitchFamily="2" charset="0"/>
              </a:rPr>
              <a:t>30 km/h </a:t>
            </a:r>
            <a:r>
              <a:rPr lang="sv-SE" dirty="0" err="1">
                <a:latin typeface="Helvetica" pitchFamily="2" charset="0"/>
              </a:rPr>
              <a:t>temperature</a:t>
            </a:r>
            <a:r>
              <a:rPr lang="sv-SE" dirty="0">
                <a:latin typeface="Helvetica" pitchFamily="2" charset="0"/>
              </a:rPr>
              <a:t> &lt; 4 </a:t>
            </a:r>
            <a:r>
              <a:rPr lang="sv-SE" dirty="0" err="1">
                <a:latin typeface="Helvetica" pitchFamily="2" charset="0"/>
              </a:rPr>
              <a:t>mK</a:t>
            </a:r>
            <a:r>
              <a:rPr lang="sv-SE" dirty="0">
                <a:latin typeface="Helvetica" pitchFamily="2" charset="0"/>
              </a:rPr>
              <a:t> </a:t>
            </a:r>
            <a:r>
              <a:rPr lang="sv-SE" dirty="0" err="1">
                <a:latin typeface="Helvetica" pitchFamily="2" charset="0"/>
              </a:rPr>
              <a:t>kinetic</a:t>
            </a:r>
            <a:r>
              <a:rPr lang="sv-SE" dirty="0">
                <a:latin typeface="Helvetica" pitchFamily="2" charset="0"/>
              </a:rPr>
              <a:t> </a:t>
            </a:r>
            <a:r>
              <a:rPr lang="sv-SE" dirty="0" err="1">
                <a:latin typeface="Helvetica" pitchFamily="2" charset="0"/>
              </a:rPr>
              <a:t>energy</a:t>
            </a:r>
            <a:r>
              <a:rPr lang="sv-SE" dirty="0">
                <a:latin typeface="Helvetica" pitchFamily="2" charset="0"/>
              </a:rPr>
              <a:t> &lt; 300 </a:t>
            </a:r>
            <a:r>
              <a:rPr lang="sv-SE" dirty="0" err="1">
                <a:latin typeface="Helvetica" pitchFamily="2" charset="0"/>
              </a:rPr>
              <a:t>neV</a:t>
            </a:r>
            <a:r>
              <a:rPr lang="en-US" sz="1600" dirty="0">
                <a:latin typeface="Helvetica" pitchFamily="2" charset="0"/>
              </a:rPr>
              <a:t>) </a:t>
            </a:r>
            <a:endParaRPr lang="sv-SE" sz="1200" b="0" i="0" kern="1200" dirty="0">
              <a:solidFill>
                <a:schemeClr val="tx1"/>
              </a:solidFill>
              <a:effectLst/>
              <a:latin typeface="+mn-lt"/>
              <a:ea typeface="+mn-ea"/>
              <a:cs typeface="+mn-cs"/>
            </a:endParaRPr>
          </a:p>
          <a:p>
            <a:r>
              <a:rPr lang="sv-SE" sz="1200" b="0" i="0" kern="1200" dirty="0" err="1">
                <a:solidFill>
                  <a:schemeClr val="tx1"/>
                </a:solidFill>
                <a:effectLst/>
                <a:latin typeface="+mn-lt"/>
                <a:ea typeface="+mn-ea"/>
                <a:cs typeface="+mn-cs"/>
              </a:rPr>
              <a:t>Interaction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gravity</a:t>
            </a:r>
            <a:r>
              <a:rPr lang="sv-SE" sz="1200" b="0" i="0" kern="1200" dirty="0">
                <a:solidFill>
                  <a:schemeClr val="tx1"/>
                </a:solidFill>
                <a:effectLst/>
                <a:latin typeface="+mn-lt"/>
                <a:ea typeface="+mn-ea"/>
                <a:cs typeface="+mn-cs"/>
              </a:rPr>
              <a:t>: V=</a:t>
            </a:r>
            <a:r>
              <a:rPr lang="sv-SE" sz="1200" b="0" i="0" kern="1200" dirty="0" err="1">
                <a:solidFill>
                  <a:schemeClr val="tx1"/>
                </a:solidFill>
                <a:effectLst/>
                <a:latin typeface="+mn-lt"/>
                <a:ea typeface="+mn-ea"/>
                <a:cs typeface="+mn-cs"/>
              </a:rPr>
              <a:t>mghweak</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interaction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allows</a:t>
            </a:r>
            <a:r>
              <a:rPr lang="sv-SE" sz="1200" b="0" i="0" kern="1200" dirty="0">
                <a:solidFill>
                  <a:schemeClr val="tx1"/>
                </a:solidFill>
                <a:effectLst/>
                <a:latin typeface="+mn-lt"/>
                <a:ea typeface="+mn-ea"/>
                <a:cs typeface="+mn-cs"/>
              </a:rPr>
              <a:t> UCN to </a:t>
            </a:r>
            <a:r>
              <a:rPr lang="sv-SE" sz="1200" b="0" i="0" kern="1200" dirty="0" err="1">
                <a:solidFill>
                  <a:schemeClr val="tx1"/>
                </a:solidFill>
                <a:effectLst/>
                <a:latin typeface="+mn-lt"/>
                <a:ea typeface="+mn-ea"/>
                <a:cs typeface="+mn-cs"/>
              </a:rPr>
              <a:t>decay</a:t>
            </a:r>
            <a:r>
              <a:rPr lang="sv-SE" sz="1200" b="0" i="0" kern="1200" dirty="0">
                <a:solidFill>
                  <a:schemeClr val="tx1"/>
                </a:solidFill>
                <a:effectLst/>
                <a:latin typeface="+mn-lt"/>
                <a:ea typeface="+mn-ea"/>
                <a:cs typeface="+mn-cs"/>
              </a:rPr>
              <a:t>)</a:t>
            </a:r>
            <a:r>
              <a:rPr lang="sv-SE" sz="1200" b="0" i="0" kern="1200" dirty="0" err="1">
                <a:solidFill>
                  <a:schemeClr val="tx1"/>
                </a:solidFill>
                <a:effectLst/>
                <a:latin typeface="+mn-lt"/>
                <a:ea typeface="+mn-ea"/>
                <a:cs typeface="+mn-cs"/>
              </a:rPr>
              <a:t>magnetic</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fields</a:t>
            </a:r>
            <a:r>
              <a:rPr lang="sv-SE" sz="1200" b="0" i="0" kern="1200" dirty="0">
                <a:solidFill>
                  <a:schemeClr val="tx1"/>
                </a:solidFill>
                <a:effectLst/>
                <a:latin typeface="+mn-lt"/>
                <a:ea typeface="+mn-ea"/>
                <a:cs typeface="+mn-cs"/>
              </a:rPr>
              <a:t>: V=-</a:t>
            </a:r>
            <a:r>
              <a:rPr lang="sv-SE" sz="1200" b="0" i="0" kern="1200" dirty="0" err="1">
                <a:solidFill>
                  <a:schemeClr val="tx1"/>
                </a:solidFill>
                <a:effectLst/>
                <a:latin typeface="+mn-lt"/>
                <a:ea typeface="+mn-ea"/>
                <a:cs typeface="+mn-cs"/>
              </a:rPr>
              <a:t>Bstrong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interaction</a:t>
            </a:r>
            <a:br>
              <a:rPr lang="sv-SE" dirty="0"/>
            </a:br>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60</a:t>
            </a:fld>
            <a:endParaRPr lang="sv-SE"/>
          </a:p>
        </p:txBody>
      </p:sp>
    </p:spTree>
    <p:extLst>
      <p:ext uri="{BB962C8B-B14F-4D97-AF65-F5344CB8AC3E}">
        <p14:creationId xmlns:p14="http://schemas.microsoft.com/office/powerpoint/2010/main" val="2044447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65</a:t>
            </a:fld>
            <a:endParaRPr lang="sv-SE"/>
          </a:p>
        </p:txBody>
      </p:sp>
    </p:spTree>
    <p:extLst>
      <p:ext uri="{BB962C8B-B14F-4D97-AF65-F5344CB8AC3E}">
        <p14:creationId xmlns:p14="http://schemas.microsoft.com/office/powerpoint/2010/main" val="436105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Across many scientific field </a:t>
            </a:r>
          </a:p>
        </p:txBody>
      </p:sp>
      <p:sp>
        <p:nvSpPr>
          <p:cNvPr id="4" name="Slide Number Placeholder 3"/>
          <p:cNvSpPr>
            <a:spLocks noGrp="1"/>
          </p:cNvSpPr>
          <p:nvPr>
            <p:ph type="sldNum" sz="quarter" idx="5"/>
          </p:nvPr>
        </p:nvSpPr>
        <p:spPr/>
        <p:txBody>
          <a:bodyPr/>
          <a:lstStyle/>
          <a:p>
            <a:fld id="{3AE5A434-646A-2746-9BDC-885B2382B33E}" type="slidenum">
              <a:rPr lang="sv-SE" smtClean="0"/>
              <a:t>3</a:t>
            </a:fld>
            <a:endParaRPr lang="sv-SE"/>
          </a:p>
        </p:txBody>
      </p:sp>
    </p:spTree>
    <p:extLst>
      <p:ext uri="{BB962C8B-B14F-4D97-AF65-F5344CB8AC3E}">
        <p14:creationId xmlns:p14="http://schemas.microsoft.com/office/powerpoint/2010/main" val="3911252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The signal is a </a:t>
            </a:r>
            <a:r>
              <a:rPr lang="sv-SE" dirty="0" err="1"/>
              <a:t>recoiling</a:t>
            </a:r>
            <a:r>
              <a:rPr lang="sv-SE" dirty="0"/>
              <a:t> </a:t>
            </a:r>
            <a:r>
              <a:rPr lang="sv-SE" dirty="0" err="1"/>
              <a:t>nucleus</a:t>
            </a:r>
            <a:r>
              <a:rPr lang="sv-SE" dirty="0"/>
              <a:t>, </a:t>
            </a:r>
            <a:r>
              <a:rPr lang="sv-SE" dirty="0" err="1"/>
              <a:t>which</a:t>
            </a:r>
            <a:r>
              <a:rPr lang="sv-SE" dirty="0"/>
              <a:t> </a:t>
            </a:r>
            <a:r>
              <a:rPr lang="sv-SE" dirty="0" err="1"/>
              <a:t>generates</a:t>
            </a:r>
            <a:r>
              <a:rPr lang="sv-SE" dirty="0"/>
              <a:t> a signal in the </a:t>
            </a:r>
            <a:r>
              <a:rPr lang="sv-SE" dirty="0" err="1"/>
              <a:t>few</a:t>
            </a:r>
            <a:r>
              <a:rPr lang="sv-SE" dirty="0"/>
              <a:t> </a:t>
            </a:r>
            <a:r>
              <a:rPr lang="sv-SE" dirty="0" err="1"/>
              <a:t>keV</a:t>
            </a:r>
            <a:r>
              <a:rPr lang="sv-SE" dirty="0"/>
              <a:t> to </a:t>
            </a:r>
            <a:r>
              <a:rPr lang="sv-SE" dirty="0" err="1"/>
              <a:t>subkeV</a:t>
            </a:r>
            <a:r>
              <a:rPr lang="sv-SE" dirty="0"/>
              <a:t> </a:t>
            </a:r>
            <a:r>
              <a:rPr lang="sv-SE" dirty="0" err="1"/>
              <a:t>energy</a:t>
            </a:r>
            <a:r>
              <a:rPr lang="sv-SE" dirty="0"/>
              <a:t> </a:t>
            </a:r>
            <a:r>
              <a:rPr lang="sv-SE" dirty="0" err="1"/>
              <a:t>range</a:t>
            </a:r>
            <a:r>
              <a:rPr lang="sv-SE" dirty="0"/>
              <a:t>, </a:t>
            </a:r>
            <a:r>
              <a:rPr lang="sv-SE" dirty="0" err="1"/>
              <a:t>difficult</a:t>
            </a:r>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69</a:t>
            </a:fld>
            <a:endParaRPr lang="sv-SE"/>
          </a:p>
        </p:txBody>
      </p:sp>
    </p:spTree>
    <p:extLst>
      <p:ext uri="{BB962C8B-B14F-4D97-AF65-F5344CB8AC3E}">
        <p14:creationId xmlns:p14="http://schemas.microsoft.com/office/powerpoint/2010/main" val="1932652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latin typeface="Helvetica" pitchFamily="2" charset="0"/>
              </a:rPr>
              <a:t> Least understood weak interaction</a:t>
            </a:r>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71</a:t>
            </a:fld>
            <a:endParaRPr lang="sv-SE"/>
          </a:p>
        </p:txBody>
      </p:sp>
    </p:spTree>
    <p:extLst>
      <p:ext uri="{BB962C8B-B14F-4D97-AF65-F5344CB8AC3E}">
        <p14:creationId xmlns:p14="http://schemas.microsoft.com/office/powerpoint/2010/main" val="1533600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latin typeface="Helvetica" pitchFamily="2" charset="0"/>
              </a:rPr>
              <a:t> Least understood weak interaction</a:t>
            </a:r>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72</a:t>
            </a:fld>
            <a:endParaRPr lang="sv-SE"/>
          </a:p>
        </p:txBody>
      </p:sp>
    </p:spTree>
    <p:extLst>
      <p:ext uri="{BB962C8B-B14F-4D97-AF65-F5344CB8AC3E}">
        <p14:creationId xmlns:p14="http://schemas.microsoft.com/office/powerpoint/2010/main" val="3526793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latin typeface="Helvetica" pitchFamily="2" charset="0"/>
              </a:rPr>
              <a:t> Least understood weak interaction</a:t>
            </a:r>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73</a:t>
            </a:fld>
            <a:endParaRPr lang="sv-SE"/>
          </a:p>
        </p:txBody>
      </p:sp>
    </p:spTree>
    <p:extLst>
      <p:ext uri="{BB962C8B-B14F-4D97-AF65-F5344CB8AC3E}">
        <p14:creationId xmlns:p14="http://schemas.microsoft.com/office/powerpoint/2010/main" val="2318177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latin typeface="Helvetica" pitchFamily="2" charset="0"/>
              </a:rPr>
              <a:t> Least understood weak interaction</a:t>
            </a:r>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74</a:t>
            </a:fld>
            <a:endParaRPr lang="sv-SE"/>
          </a:p>
        </p:txBody>
      </p:sp>
    </p:spTree>
    <p:extLst>
      <p:ext uri="{BB962C8B-B14F-4D97-AF65-F5344CB8AC3E}">
        <p14:creationId xmlns:p14="http://schemas.microsoft.com/office/powerpoint/2010/main" val="3892206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The signal is a </a:t>
            </a:r>
            <a:r>
              <a:rPr lang="sv-SE" dirty="0" err="1"/>
              <a:t>recoiling</a:t>
            </a:r>
            <a:r>
              <a:rPr lang="sv-SE" dirty="0"/>
              <a:t> </a:t>
            </a:r>
            <a:r>
              <a:rPr lang="sv-SE" dirty="0" err="1"/>
              <a:t>nucleus</a:t>
            </a:r>
            <a:r>
              <a:rPr lang="sv-SE" dirty="0"/>
              <a:t>, </a:t>
            </a:r>
            <a:r>
              <a:rPr lang="sv-SE" dirty="0" err="1"/>
              <a:t>which</a:t>
            </a:r>
            <a:r>
              <a:rPr lang="sv-SE" dirty="0"/>
              <a:t> </a:t>
            </a:r>
            <a:r>
              <a:rPr lang="sv-SE" dirty="0" err="1"/>
              <a:t>generates</a:t>
            </a:r>
            <a:r>
              <a:rPr lang="sv-SE" dirty="0"/>
              <a:t> a signal in the </a:t>
            </a:r>
            <a:r>
              <a:rPr lang="sv-SE" dirty="0" err="1"/>
              <a:t>few</a:t>
            </a:r>
            <a:r>
              <a:rPr lang="sv-SE" dirty="0"/>
              <a:t> </a:t>
            </a:r>
            <a:r>
              <a:rPr lang="sv-SE" dirty="0" err="1"/>
              <a:t>keV</a:t>
            </a:r>
            <a:r>
              <a:rPr lang="sv-SE" dirty="0"/>
              <a:t> to </a:t>
            </a:r>
            <a:r>
              <a:rPr lang="sv-SE" dirty="0" err="1"/>
              <a:t>subkeV</a:t>
            </a:r>
            <a:r>
              <a:rPr lang="sv-SE" dirty="0"/>
              <a:t> </a:t>
            </a:r>
            <a:r>
              <a:rPr lang="sv-SE" dirty="0" err="1"/>
              <a:t>energy</a:t>
            </a:r>
            <a:r>
              <a:rPr lang="sv-SE" dirty="0"/>
              <a:t> </a:t>
            </a:r>
            <a:r>
              <a:rPr lang="sv-SE" dirty="0" err="1"/>
              <a:t>range</a:t>
            </a:r>
            <a:r>
              <a:rPr lang="sv-SE" dirty="0"/>
              <a:t>, </a:t>
            </a:r>
            <a:r>
              <a:rPr lang="sv-SE" dirty="0" err="1"/>
              <a:t>difficult</a:t>
            </a:r>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75</a:t>
            </a:fld>
            <a:endParaRPr lang="sv-SE"/>
          </a:p>
        </p:txBody>
      </p:sp>
    </p:spTree>
    <p:extLst>
      <p:ext uri="{BB962C8B-B14F-4D97-AF65-F5344CB8AC3E}">
        <p14:creationId xmlns:p14="http://schemas.microsoft.com/office/powerpoint/2010/main" val="64414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dirty="0">
              <a:ea typeface="ＭＳ Ｐゴシック" charset="0"/>
              <a:cs typeface="ＭＳ Ｐゴシック" charset="0"/>
            </a:endParaRPr>
          </a:p>
        </p:txBody>
      </p:sp>
    </p:spTree>
    <p:extLst>
      <p:ext uri="{BB962C8B-B14F-4D97-AF65-F5344CB8AC3E}">
        <p14:creationId xmlns:p14="http://schemas.microsoft.com/office/powerpoint/2010/main" val="2544397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113</a:t>
            </a:fld>
            <a:endParaRPr lang="sv-SE"/>
          </a:p>
        </p:txBody>
      </p:sp>
    </p:spTree>
    <p:extLst>
      <p:ext uri="{BB962C8B-B14F-4D97-AF65-F5344CB8AC3E}">
        <p14:creationId xmlns:p14="http://schemas.microsoft.com/office/powerpoint/2010/main" val="1614422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latin typeface="Malgun Gothic" panose="020B0503020000020004" pitchFamily="34" charset="-127"/>
                <a:ea typeface="Malgun Gothic" panose="020B0503020000020004" pitchFamily="34" charset="-127"/>
              </a:rPr>
              <a:t>The </a:t>
            </a:r>
            <a:r>
              <a:rPr lang="sv-SE" sz="1200" err="1">
                <a:latin typeface="Malgun Gothic" panose="020B0503020000020004" pitchFamily="34" charset="-127"/>
                <a:ea typeface="Malgun Gothic" panose="020B0503020000020004" pitchFamily="34" charset="-127"/>
              </a:rPr>
              <a:t>measurements</a:t>
            </a:r>
            <a:r>
              <a:rPr lang="sv-SE" sz="1200">
                <a:latin typeface="Malgun Gothic" panose="020B0503020000020004" pitchFamily="34" charset="-127"/>
                <a:ea typeface="Malgun Gothic" panose="020B0503020000020004" pitchFamily="34" charset="-127"/>
              </a:rPr>
              <a:t> </a:t>
            </a:r>
            <a:r>
              <a:rPr lang="sv-SE" sz="1200" err="1">
                <a:latin typeface="Malgun Gothic" panose="020B0503020000020004" pitchFamily="34" charset="-127"/>
                <a:ea typeface="Malgun Gothic" panose="020B0503020000020004" pitchFamily="34" charset="-127"/>
              </a:rPr>
              <a:t>proposed</a:t>
            </a:r>
            <a:r>
              <a:rPr lang="sv-SE" sz="1200">
                <a:latin typeface="Malgun Gothic" panose="020B0503020000020004" pitchFamily="34" charset="-127"/>
                <a:ea typeface="Malgun Gothic" panose="020B0503020000020004" pitchFamily="34" charset="-127"/>
              </a:rPr>
              <a:t> in the NEOS </a:t>
            </a:r>
            <a:r>
              <a:rPr lang="sv-SE" sz="1200" err="1">
                <a:latin typeface="Malgun Gothic" panose="020B0503020000020004" pitchFamily="34" charset="-127"/>
                <a:ea typeface="Malgun Gothic" panose="020B0503020000020004" pitchFamily="34" charset="-127"/>
              </a:rPr>
              <a:t>project</a:t>
            </a:r>
            <a:r>
              <a:rPr lang="sv-SE" sz="1200">
                <a:latin typeface="Malgun Gothic" panose="020B0503020000020004" pitchFamily="34" charset="-127"/>
                <a:ea typeface="Malgun Gothic" panose="020B0503020000020004" pitchFamily="34" charset="-127"/>
              </a:rPr>
              <a:t> </a:t>
            </a:r>
            <a:r>
              <a:rPr lang="sv-SE" sz="1200" err="1">
                <a:latin typeface="Malgun Gothic" panose="020B0503020000020004" pitchFamily="34" charset="-127"/>
                <a:ea typeface="Malgun Gothic" panose="020B0503020000020004" pitchFamily="34" charset="-127"/>
              </a:rPr>
              <a:t>should</a:t>
            </a:r>
            <a:r>
              <a:rPr lang="sv-SE" sz="1200">
                <a:latin typeface="Malgun Gothic" panose="020B0503020000020004" pitchFamily="34" charset="-127"/>
                <a:ea typeface="Malgun Gothic" panose="020B0503020000020004" pitchFamily="34" charset="-127"/>
              </a:rPr>
              <a:t> be </a:t>
            </a:r>
            <a:r>
              <a:rPr lang="sv-SE" sz="1200" err="1">
                <a:latin typeface="Malgun Gothic" panose="020B0503020000020004" pitchFamily="34" charset="-127"/>
                <a:ea typeface="Malgun Gothic" panose="020B0503020000020004" pitchFamily="34" charset="-127"/>
              </a:rPr>
              <a:t>performed</a:t>
            </a:r>
            <a:r>
              <a:rPr lang="sv-SE" sz="1200">
                <a:latin typeface="Malgun Gothic" panose="020B0503020000020004" pitchFamily="34" charset="-127"/>
                <a:ea typeface="Malgun Gothic" panose="020B0503020000020004" pitchFamily="34" charset="-127"/>
              </a:rPr>
              <a:t> scanning  a </a:t>
            </a:r>
            <a:r>
              <a:rPr lang="sv-SE" sz="1200" err="1">
                <a:latin typeface="Malgun Gothic" panose="020B0503020000020004" pitchFamily="34" charset="-127"/>
                <a:ea typeface="Malgun Gothic" panose="020B0503020000020004" pitchFamily="34" charset="-127"/>
              </a:rPr>
              <a:t>wide</a:t>
            </a:r>
            <a:r>
              <a:rPr lang="sv-SE" sz="1200">
                <a:latin typeface="Malgun Gothic" panose="020B0503020000020004" pitchFamily="34" charset="-127"/>
                <a:ea typeface="Malgun Gothic" panose="020B0503020000020004" pitchFamily="34" charset="-127"/>
              </a:rPr>
              <a:t> </a:t>
            </a:r>
            <a:r>
              <a:rPr lang="sv-SE" sz="1200" err="1">
                <a:latin typeface="Malgun Gothic" panose="020B0503020000020004" pitchFamily="34" charset="-127"/>
                <a:ea typeface="Malgun Gothic" panose="020B0503020000020004" pitchFamily="34" charset="-127"/>
              </a:rPr>
              <a:t>range</a:t>
            </a:r>
            <a:r>
              <a:rPr lang="sv-SE" sz="1200">
                <a:latin typeface="Malgun Gothic" panose="020B0503020000020004" pitchFamily="34" charset="-127"/>
                <a:ea typeface="Malgun Gothic" panose="020B0503020000020004" pitchFamily="34" charset="-127"/>
              </a:rPr>
              <a:t> </a:t>
            </a:r>
            <a:r>
              <a:rPr lang="sv-SE" sz="1200" err="1">
                <a:latin typeface="Malgun Gothic" panose="020B0503020000020004" pitchFamily="34" charset="-127"/>
                <a:ea typeface="Malgun Gothic" panose="020B0503020000020004" pitchFamily="34" charset="-127"/>
              </a:rPr>
              <a:t>of</a:t>
            </a:r>
            <a:r>
              <a:rPr lang="sv-SE" sz="1200">
                <a:latin typeface="Malgun Gothic" panose="020B0503020000020004" pitchFamily="34" charset="-127"/>
                <a:ea typeface="Malgun Gothic" panose="020B0503020000020004" pitchFamily="34" charset="-127"/>
              </a:rPr>
              <a:t> </a:t>
            </a:r>
            <a:r>
              <a:rPr lang="sv-SE" sz="1200" err="1">
                <a:latin typeface="Malgun Gothic" panose="020B0503020000020004" pitchFamily="34" charset="-127"/>
                <a:ea typeface="Malgun Gothic" panose="020B0503020000020004" pitchFamily="34" charset="-127"/>
              </a:rPr>
              <a:t>magnetic</a:t>
            </a:r>
            <a:r>
              <a:rPr lang="sv-SE" sz="1200">
                <a:latin typeface="Malgun Gothic" panose="020B0503020000020004" pitchFamily="34" charset="-127"/>
                <a:ea typeface="Malgun Gothic" panose="020B0503020000020004" pitchFamily="34" charset="-127"/>
              </a:rPr>
              <a:t> </a:t>
            </a:r>
            <a:r>
              <a:rPr lang="sv-SE" sz="1200" err="1">
                <a:latin typeface="Malgun Gothic" panose="020B0503020000020004" pitchFamily="34" charset="-127"/>
                <a:ea typeface="Malgun Gothic" panose="020B0503020000020004" pitchFamily="34" charset="-127"/>
              </a:rPr>
              <a:t>fields</a:t>
            </a:r>
            <a:r>
              <a:rPr lang="sv-SE" sz="1200">
                <a:latin typeface="Malgun Gothic" panose="020B0503020000020004" pitchFamily="34" charset="-127"/>
                <a:ea typeface="Malgun Gothic" panose="020B0503020000020004" pitchFamily="34" charset="-127"/>
              </a:rPr>
              <a:t> (±500mG)  to </a:t>
            </a:r>
            <a:r>
              <a:rPr lang="sv-SE" sz="1200" err="1">
                <a:latin typeface="Malgun Gothic" panose="020B0503020000020004" pitchFamily="34" charset="-127"/>
                <a:ea typeface="Malgun Gothic" panose="020B0503020000020004" pitchFamily="34" charset="-127"/>
              </a:rPr>
              <a:t>induce</a:t>
            </a:r>
            <a:r>
              <a:rPr lang="sv-SE" sz="1200">
                <a:latin typeface="Malgun Gothic" panose="020B0503020000020004" pitchFamily="34" charset="-127"/>
                <a:ea typeface="Malgun Gothic" panose="020B0503020000020004" pitchFamily="34" charset="-127"/>
              </a:rPr>
              <a:t> a neutron to sterile neutron oscillations ; </a:t>
            </a:r>
          </a:p>
          <a:p>
            <a:endParaRPr lang="sv-SE"/>
          </a:p>
          <a:p>
            <a:r>
              <a:rPr lang="sv-SE"/>
              <a:t>B’ is </a:t>
            </a:r>
            <a:r>
              <a:rPr lang="sv-SE" err="1"/>
              <a:t>generated</a:t>
            </a:r>
            <a:r>
              <a:rPr lang="sv-SE"/>
              <a:t> by </a:t>
            </a:r>
            <a:r>
              <a:rPr lang="sv-SE" err="1"/>
              <a:t>hypothetical</a:t>
            </a:r>
            <a:r>
              <a:rPr lang="sv-SE"/>
              <a:t> </a:t>
            </a:r>
            <a:r>
              <a:rPr lang="sv-SE" err="1"/>
              <a:t>ionization</a:t>
            </a:r>
            <a:r>
              <a:rPr lang="sv-SE"/>
              <a:t> and </a:t>
            </a:r>
            <a:r>
              <a:rPr lang="sv-SE" err="1"/>
              <a:t>flow</a:t>
            </a:r>
            <a:r>
              <a:rPr lang="sv-SE"/>
              <a:t> </a:t>
            </a:r>
            <a:r>
              <a:rPr lang="sv-SE" err="1"/>
              <a:t>of</a:t>
            </a:r>
            <a:r>
              <a:rPr lang="sv-SE"/>
              <a:t> </a:t>
            </a:r>
            <a:r>
              <a:rPr lang="sv-SE" err="1"/>
              <a:t>gravitationally</a:t>
            </a:r>
            <a:r>
              <a:rPr lang="sv-SE"/>
              <a:t> </a:t>
            </a:r>
            <a:r>
              <a:rPr lang="sv-SE" err="1"/>
              <a:t>captured</a:t>
            </a:r>
            <a:r>
              <a:rPr lang="sv-SE"/>
              <a:t> dark material </a:t>
            </a:r>
            <a:r>
              <a:rPr lang="sv-SE" err="1"/>
              <a:t>around</a:t>
            </a:r>
            <a:r>
              <a:rPr lang="sv-SE"/>
              <a:t> the Earth </a:t>
            </a:r>
          </a:p>
          <a:p>
            <a:r>
              <a:rPr lang="sv-SE"/>
              <a:t>Gas </a:t>
            </a:r>
            <a:r>
              <a:rPr lang="sv-SE" err="1"/>
              <a:t>clouds</a:t>
            </a:r>
            <a:r>
              <a:rPr lang="sv-SE"/>
              <a:t> </a:t>
            </a:r>
            <a:r>
              <a:rPr lang="sv-SE" err="1"/>
              <a:t>of</a:t>
            </a:r>
            <a:r>
              <a:rPr lang="sv-SE"/>
              <a:t> sterile atoms </a:t>
            </a:r>
            <a:r>
              <a:rPr lang="sv-SE" err="1"/>
              <a:t>captured</a:t>
            </a:r>
            <a:r>
              <a:rPr lang="sv-SE"/>
              <a:t> by Earth </a:t>
            </a:r>
          </a:p>
          <a:p>
            <a:r>
              <a:rPr lang="sv-SE"/>
              <a:t>Present experimental and </a:t>
            </a:r>
            <a:r>
              <a:rPr lang="sv-SE" err="1"/>
              <a:t>cosmological</a:t>
            </a:r>
            <a:r>
              <a:rPr lang="sv-SE"/>
              <a:t> limits still </a:t>
            </a:r>
            <a:r>
              <a:rPr lang="sv-SE" err="1"/>
              <a:t>allow</a:t>
            </a:r>
            <a:r>
              <a:rPr lang="sv-SE"/>
              <a:t> the </a:t>
            </a:r>
            <a:r>
              <a:rPr lang="sv-SE" err="1"/>
              <a:t>presence</a:t>
            </a:r>
            <a:r>
              <a:rPr lang="sv-SE"/>
              <a:t> </a:t>
            </a:r>
            <a:r>
              <a:rPr lang="sv-SE" err="1"/>
              <a:t>of</a:t>
            </a:r>
            <a:r>
              <a:rPr lang="sv-SE"/>
              <a:t> a relevant </a:t>
            </a:r>
            <a:r>
              <a:rPr lang="sv-SE" err="1"/>
              <a:t>amount</a:t>
            </a:r>
            <a:r>
              <a:rPr lang="sv-SE"/>
              <a:t> </a:t>
            </a:r>
            <a:r>
              <a:rPr lang="sv-SE" err="1"/>
              <a:t>of</a:t>
            </a:r>
            <a:r>
              <a:rPr lang="sv-SE"/>
              <a:t> sterile material on the Earth </a:t>
            </a:r>
            <a:endParaRPr lang="en-GB"/>
          </a:p>
        </p:txBody>
      </p:sp>
      <p:sp>
        <p:nvSpPr>
          <p:cNvPr id="4" name="Slide Number Placeholder 3"/>
          <p:cNvSpPr>
            <a:spLocks noGrp="1"/>
          </p:cNvSpPr>
          <p:nvPr>
            <p:ph type="sldNum" sz="quarter" idx="5"/>
          </p:nvPr>
        </p:nvSpPr>
        <p:spPr/>
        <p:txBody>
          <a:bodyPr/>
          <a:lstStyle/>
          <a:p>
            <a:fld id="{5E9DCEE8-B66E-514F-9646-D8EBB3BF09C9}" type="slidenum">
              <a:rPr lang="en-GB" smtClean="0"/>
              <a:t>117</a:t>
            </a:fld>
            <a:endParaRPr lang="en-GB"/>
          </a:p>
        </p:txBody>
      </p:sp>
    </p:spTree>
    <p:extLst>
      <p:ext uri="{BB962C8B-B14F-4D97-AF65-F5344CB8AC3E}">
        <p14:creationId xmlns:p14="http://schemas.microsoft.com/office/powerpoint/2010/main" val="3571199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low energy the neutrinos. Cannot resolve the nucleus the neutrino interact coherently with all the nucleus with large enhancement of the cross section</a:t>
            </a:r>
          </a:p>
          <a:p>
            <a:r>
              <a:rPr lang="en-GB" dirty="0"/>
              <a:t>Coherent elastic neutrino nucleus scattering is the most probable mechanism for low energy neutrinos interactions</a:t>
            </a:r>
          </a:p>
          <a:p>
            <a:r>
              <a:rPr lang="en-GB" dirty="0"/>
              <a:t>Nucleons participate coherently in this neutral current process resulting in a </a:t>
            </a:r>
            <a:r>
              <a:rPr lang="en-GB" dirty="0" err="1"/>
              <a:t>copupling</a:t>
            </a:r>
            <a:r>
              <a:rPr lang="en-GB" dirty="0"/>
              <a:t> proportional to the square of the number of neutrons in the target nucleus </a:t>
            </a:r>
          </a:p>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28</a:t>
            </a:fld>
            <a:endParaRPr lang="sv-SE"/>
          </a:p>
        </p:txBody>
      </p:sp>
    </p:spTree>
    <p:extLst>
      <p:ext uri="{BB962C8B-B14F-4D97-AF65-F5344CB8AC3E}">
        <p14:creationId xmlns:p14="http://schemas.microsoft.com/office/powerpoint/2010/main" val="2003388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The signal is a </a:t>
            </a:r>
            <a:r>
              <a:rPr lang="sv-SE" dirty="0" err="1"/>
              <a:t>recoiling</a:t>
            </a:r>
            <a:r>
              <a:rPr lang="sv-SE" dirty="0"/>
              <a:t> </a:t>
            </a:r>
            <a:r>
              <a:rPr lang="sv-SE" dirty="0" err="1"/>
              <a:t>nucleus</a:t>
            </a:r>
            <a:r>
              <a:rPr lang="sv-SE" dirty="0"/>
              <a:t>, </a:t>
            </a:r>
            <a:r>
              <a:rPr lang="sv-SE" dirty="0" err="1"/>
              <a:t>which</a:t>
            </a:r>
            <a:r>
              <a:rPr lang="sv-SE" dirty="0"/>
              <a:t> </a:t>
            </a:r>
            <a:r>
              <a:rPr lang="sv-SE" dirty="0" err="1"/>
              <a:t>generates</a:t>
            </a:r>
            <a:r>
              <a:rPr lang="sv-SE" dirty="0"/>
              <a:t> a signal in the </a:t>
            </a:r>
            <a:r>
              <a:rPr lang="sv-SE" dirty="0" err="1"/>
              <a:t>few</a:t>
            </a:r>
            <a:r>
              <a:rPr lang="sv-SE" dirty="0"/>
              <a:t> </a:t>
            </a:r>
            <a:r>
              <a:rPr lang="sv-SE" dirty="0" err="1"/>
              <a:t>keV</a:t>
            </a:r>
            <a:r>
              <a:rPr lang="sv-SE" dirty="0"/>
              <a:t> to </a:t>
            </a:r>
            <a:r>
              <a:rPr lang="sv-SE" dirty="0" err="1"/>
              <a:t>subkeV</a:t>
            </a:r>
            <a:r>
              <a:rPr lang="sv-SE" dirty="0"/>
              <a:t> </a:t>
            </a:r>
            <a:r>
              <a:rPr lang="sv-SE" dirty="0" err="1"/>
              <a:t>energy</a:t>
            </a:r>
            <a:r>
              <a:rPr lang="sv-SE" dirty="0"/>
              <a:t> </a:t>
            </a:r>
            <a:r>
              <a:rPr lang="sv-SE" dirty="0" err="1"/>
              <a:t>range</a:t>
            </a:r>
            <a:r>
              <a:rPr lang="sv-SE" dirty="0"/>
              <a:t>, </a:t>
            </a:r>
            <a:r>
              <a:rPr lang="sv-SE" dirty="0" err="1"/>
              <a:t>difficult</a:t>
            </a:r>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30</a:t>
            </a:fld>
            <a:endParaRPr lang="sv-SE"/>
          </a:p>
        </p:txBody>
      </p:sp>
    </p:spTree>
    <p:extLst>
      <p:ext uri="{BB962C8B-B14F-4D97-AF65-F5344CB8AC3E}">
        <p14:creationId xmlns:p14="http://schemas.microsoft.com/office/powerpoint/2010/main" val="2229763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sv-SE" sz="1200" dirty="0" err="1">
                <a:solidFill>
                  <a:srgbClr val="333333"/>
                </a:solidFill>
                <a:latin typeface="Candara" panose="020E0502030303020204" pitchFamily="34" charset="0"/>
              </a:rPr>
              <a:t>Searches</a:t>
            </a:r>
            <a:r>
              <a:rPr lang="sv-SE" sz="1200" dirty="0">
                <a:solidFill>
                  <a:srgbClr val="333333"/>
                </a:solidFill>
                <a:latin typeface="Candara" panose="020E0502030303020204" pitchFamily="34" charset="0"/>
              </a:rPr>
              <a:t> for sterile neutrinos, </a:t>
            </a:r>
          </a:p>
          <a:p>
            <a:pPr marL="285750" indent="-285750">
              <a:buFont typeface="Arial" panose="020B0604020202020204" pitchFamily="34" charset="0"/>
              <a:buChar char="•"/>
            </a:pPr>
            <a:r>
              <a:rPr lang="sv-SE" sz="1200" dirty="0">
                <a:solidFill>
                  <a:srgbClr val="333333"/>
                </a:solidFill>
                <a:latin typeface="Candara" panose="020E0502030303020204" pitchFamily="34" charset="0"/>
              </a:rPr>
              <a:t>Neutrino </a:t>
            </a:r>
            <a:r>
              <a:rPr lang="sv-SE" sz="1200" dirty="0" err="1">
                <a:solidFill>
                  <a:srgbClr val="333333"/>
                </a:solidFill>
                <a:latin typeface="Candara" panose="020E0502030303020204" pitchFamily="34" charset="0"/>
              </a:rPr>
              <a:t>magnetic</a:t>
            </a:r>
            <a:r>
              <a:rPr lang="sv-SE" sz="1200" dirty="0">
                <a:solidFill>
                  <a:srgbClr val="333333"/>
                </a:solidFill>
                <a:latin typeface="Candara" panose="020E0502030303020204" pitchFamily="34" charset="0"/>
              </a:rPr>
              <a:t> moment,</a:t>
            </a:r>
          </a:p>
          <a:p>
            <a:pPr marL="285750" indent="-285750">
              <a:buFont typeface="Arial" panose="020B0604020202020204" pitchFamily="34" charset="0"/>
              <a:buChar char="•"/>
            </a:pPr>
            <a:r>
              <a:rPr lang="sv-SE" sz="1200" dirty="0" err="1">
                <a:solidFill>
                  <a:srgbClr val="333333"/>
                </a:solidFill>
                <a:latin typeface="Candara" panose="020E0502030303020204" pitchFamily="34" charset="0"/>
              </a:rPr>
              <a:t>Nonstandard</a:t>
            </a:r>
            <a:r>
              <a:rPr lang="sv-SE" sz="1200" dirty="0">
                <a:solidFill>
                  <a:srgbClr val="333333"/>
                </a:solidFill>
                <a:latin typeface="Candara" panose="020E0502030303020204" pitchFamily="34" charset="0"/>
              </a:rPr>
              <a:t> </a:t>
            </a:r>
            <a:r>
              <a:rPr lang="sv-SE" sz="1200" dirty="0" err="1">
                <a:solidFill>
                  <a:srgbClr val="333333"/>
                </a:solidFill>
                <a:latin typeface="Candara" panose="020E0502030303020204" pitchFamily="34" charset="0"/>
              </a:rPr>
              <a:t>interactions</a:t>
            </a:r>
            <a:r>
              <a:rPr lang="sv-SE" sz="1200" dirty="0">
                <a:solidFill>
                  <a:srgbClr val="333333"/>
                </a:solidFill>
                <a:latin typeface="Candara" panose="020E0502030303020204" pitchFamily="34" charset="0"/>
              </a:rPr>
              <a:t> </a:t>
            </a:r>
            <a:r>
              <a:rPr lang="sv-SE" sz="1200" dirty="0" err="1">
                <a:solidFill>
                  <a:srgbClr val="333333"/>
                </a:solidFill>
                <a:latin typeface="Candara" panose="020E0502030303020204" pitchFamily="34" charset="0"/>
              </a:rPr>
              <a:t>mediated</a:t>
            </a:r>
            <a:r>
              <a:rPr lang="sv-SE" sz="1200" dirty="0">
                <a:solidFill>
                  <a:srgbClr val="333333"/>
                </a:solidFill>
                <a:latin typeface="Candara" panose="020E0502030303020204" pitchFamily="34" charset="0"/>
              </a:rPr>
              <a:t> by new </a:t>
            </a:r>
            <a:r>
              <a:rPr lang="sv-SE" sz="1200" dirty="0" err="1">
                <a:solidFill>
                  <a:srgbClr val="333333"/>
                </a:solidFill>
                <a:latin typeface="Candara" panose="020E0502030303020204" pitchFamily="34" charset="0"/>
              </a:rPr>
              <a:t>particles</a:t>
            </a:r>
            <a:r>
              <a:rPr lang="sv-SE" sz="1200" dirty="0">
                <a:solidFill>
                  <a:srgbClr val="333333"/>
                </a:solidFill>
                <a:latin typeface="Candara" panose="020E0502030303020204" pitchFamily="34" charset="0"/>
              </a:rPr>
              <a:t> ,</a:t>
            </a:r>
          </a:p>
          <a:p>
            <a:pPr marL="285750" indent="-285750">
              <a:buFont typeface="Arial" panose="020B0604020202020204" pitchFamily="34" charset="0"/>
              <a:buChar char="•"/>
            </a:pPr>
            <a:r>
              <a:rPr lang="sv-SE" sz="1200" dirty="0" err="1">
                <a:solidFill>
                  <a:srgbClr val="333333"/>
                </a:solidFill>
                <a:latin typeface="Candara" panose="020E0502030303020204" pitchFamily="34" charset="0"/>
              </a:rPr>
              <a:t>Probes</a:t>
            </a:r>
            <a:r>
              <a:rPr lang="sv-SE" sz="1200" dirty="0">
                <a:solidFill>
                  <a:srgbClr val="333333"/>
                </a:solidFill>
                <a:latin typeface="Candara" panose="020E0502030303020204" pitchFamily="34" charset="0"/>
              </a:rPr>
              <a:t> </a:t>
            </a:r>
            <a:r>
              <a:rPr lang="sv-SE" sz="1200" dirty="0" err="1">
                <a:solidFill>
                  <a:srgbClr val="333333"/>
                </a:solidFill>
                <a:latin typeface="Candara" panose="020E0502030303020204" pitchFamily="34" charset="0"/>
              </a:rPr>
              <a:t>of</a:t>
            </a:r>
            <a:r>
              <a:rPr lang="sv-SE" sz="1200" dirty="0">
                <a:solidFill>
                  <a:srgbClr val="333333"/>
                </a:solidFill>
                <a:latin typeface="Candara" panose="020E0502030303020204" pitchFamily="34" charset="0"/>
              </a:rPr>
              <a:t> </a:t>
            </a:r>
            <a:r>
              <a:rPr lang="sv-SE" sz="1200" dirty="0" err="1">
                <a:solidFill>
                  <a:srgbClr val="333333"/>
                </a:solidFill>
                <a:latin typeface="Candara" panose="020E0502030303020204" pitchFamily="34" charset="0"/>
              </a:rPr>
              <a:t>nuclear</a:t>
            </a:r>
            <a:r>
              <a:rPr lang="sv-SE" sz="1200" dirty="0">
                <a:solidFill>
                  <a:srgbClr val="333333"/>
                </a:solidFill>
                <a:latin typeface="Candara" panose="020E0502030303020204" pitchFamily="34" charset="0"/>
              </a:rPr>
              <a:t> </a:t>
            </a:r>
            <a:r>
              <a:rPr lang="sv-SE" sz="1200" dirty="0" err="1">
                <a:solidFill>
                  <a:srgbClr val="333333"/>
                </a:solidFill>
                <a:latin typeface="Candara" panose="020E0502030303020204" pitchFamily="34" charset="0"/>
              </a:rPr>
              <a:t>structure</a:t>
            </a:r>
            <a:r>
              <a:rPr lang="sv-SE" sz="1200" dirty="0">
                <a:solidFill>
                  <a:srgbClr val="333333"/>
                </a:solidFill>
                <a:latin typeface="Candara" panose="020E0502030303020204" pitchFamily="34" charset="0"/>
              </a:rPr>
              <a:t> , </a:t>
            </a:r>
          </a:p>
          <a:p>
            <a:pPr marL="285750" indent="-285750">
              <a:buFont typeface="Arial" panose="020B0604020202020204" pitchFamily="34" charset="0"/>
              <a:buChar char="•"/>
            </a:pPr>
            <a:r>
              <a:rPr lang="sv-SE" sz="1200" dirty="0" err="1">
                <a:solidFill>
                  <a:srgbClr val="333333"/>
                </a:solidFill>
                <a:latin typeface="Candara" panose="020E0502030303020204" pitchFamily="34" charset="0"/>
              </a:rPr>
              <a:t>Improved</a:t>
            </a:r>
            <a:r>
              <a:rPr lang="sv-SE" sz="1200" dirty="0">
                <a:solidFill>
                  <a:srgbClr val="333333"/>
                </a:solidFill>
                <a:latin typeface="Candara" panose="020E0502030303020204" pitchFamily="34" charset="0"/>
              </a:rPr>
              <a:t> </a:t>
            </a:r>
            <a:r>
              <a:rPr lang="sv-SE" sz="1200" dirty="0" err="1">
                <a:solidFill>
                  <a:srgbClr val="333333"/>
                </a:solidFill>
                <a:latin typeface="Candara" panose="020E0502030303020204" pitchFamily="34" charset="0"/>
              </a:rPr>
              <a:t>constraints</a:t>
            </a:r>
            <a:r>
              <a:rPr lang="sv-SE" sz="1200" dirty="0">
                <a:solidFill>
                  <a:srgbClr val="333333"/>
                </a:solidFill>
                <a:latin typeface="Candara" panose="020E0502030303020204" pitchFamily="34" charset="0"/>
              </a:rPr>
              <a:t> on the </a:t>
            </a:r>
            <a:r>
              <a:rPr lang="sv-SE" sz="1200" dirty="0" err="1">
                <a:solidFill>
                  <a:srgbClr val="333333"/>
                </a:solidFill>
                <a:latin typeface="Candara" panose="020E0502030303020204" pitchFamily="34" charset="0"/>
              </a:rPr>
              <a:t>value</a:t>
            </a:r>
            <a:r>
              <a:rPr lang="sv-SE" sz="1200" dirty="0">
                <a:solidFill>
                  <a:srgbClr val="333333"/>
                </a:solidFill>
                <a:latin typeface="Candara" panose="020E0502030303020204" pitchFamily="34" charset="0"/>
              </a:rPr>
              <a:t> </a:t>
            </a:r>
            <a:r>
              <a:rPr lang="sv-SE" sz="1200" dirty="0" err="1">
                <a:solidFill>
                  <a:srgbClr val="333333"/>
                </a:solidFill>
                <a:latin typeface="Candara" panose="020E0502030303020204" pitchFamily="34" charset="0"/>
              </a:rPr>
              <a:t>of</a:t>
            </a:r>
            <a:r>
              <a:rPr lang="sv-SE" sz="1200" dirty="0">
                <a:solidFill>
                  <a:srgbClr val="333333"/>
                </a:solidFill>
                <a:latin typeface="Candara" panose="020E0502030303020204" pitchFamily="34" charset="0"/>
              </a:rPr>
              <a:t> the </a:t>
            </a:r>
            <a:r>
              <a:rPr lang="sv-SE" sz="1200" dirty="0" err="1">
                <a:solidFill>
                  <a:srgbClr val="333333"/>
                </a:solidFill>
                <a:latin typeface="Candara" panose="020E0502030303020204" pitchFamily="34" charset="0"/>
              </a:rPr>
              <a:t>weak</a:t>
            </a:r>
            <a:r>
              <a:rPr lang="sv-SE" sz="1200" dirty="0">
                <a:solidFill>
                  <a:srgbClr val="333333"/>
                </a:solidFill>
                <a:latin typeface="Candara" panose="020E0502030303020204" pitchFamily="34" charset="0"/>
              </a:rPr>
              <a:t> </a:t>
            </a:r>
            <a:r>
              <a:rPr lang="sv-SE" sz="1200" dirty="0" err="1">
                <a:solidFill>
                  <a:srgbClr val="333333"/>
                </a:solidFill>
                <a:latin typeface="Candara" panose="020E0502030303020204" pitchFamily="34" charset="0"/>
              </a:rPr>
              <a:t>nuclear</a:t>
            </a:r>
            <a:r>
              <a:rPr lang="sv-SE" sz="1200" dirty="0">
                <a:solidFill>
                  <a:srgbClr val="333333"/>
                </a:solidFill>
                <a:latin typeface="Candara" panose="020E0502030303020204" pitchFamily="34" charset="0"/>
              </a:rPr>
              <a:t> charge </a:t>
            </a:r>
          </a:p>
          <a:p>
            <a:pPr marL="285750" indent="-285750">
              <a:buFont typeface="Arial" panose="020B0604020202020204" pitchFamily="34" charset="0"/>
              <a:buChar char="•"/>
            </a:pPr>
            <a:r>
              <a:rPr lang="sv-SE" sz="1200" dirty="0">
                <a:solidFill>
                  <a:srgbClr val="333333"/>
                </a:solidFill>
                <a:latin typeface="Candara" panose="020E0502030303020204" pitchFamily="34" charset="0"/>
              </a:rPr>
              <a:t>CE</a:t>
            </a:r>
            <a:r>
              <a:rPr lang="el-GR" sz="1200" dirty="0">
                <a:solidFill>
                  <a:srgbClr val="333333"/>
                </a:solidFill>
                <a:latin typeface="Candara" panose="020E0502030303020204" pitchFamily="34" charset="0"/>
              </a:rPr>
              <a:t>ν</a:t>
            </a:r>
            <a:r>
              <a:rPr lang="sv-SE" sz="1200" dirty="0">
                <a:solidFill>
                  <a:srgbClr val="333333"/>
                </a:solidFill>
                <a:latin typeface="Candara" panose="020E0502030303020204" pitchFamily="34" charset="0"/>
              </a:rPr>
              <a:t>NS is </a:t>
            </a:r>
            <a:r>
              <a:rPr lang="sv-SE" sz="1200" dirty="0" err="1">
                <a:solidFill>
                  <a:srgbClr val="333333"/>
                </a:solidFill>
                <a:latin typeface="Candara" panose="020E0502030303020204" pitchFamily="34" charset="0"/>
              </a:rPr>
              <a:t>also</a:t>
            </a:r>
            <a:r>
              <a:rPr lang="sv-SE" sz="1200" dirty="0">
                <a:solidFill>
                  <a:srgbClr val="333333"/>
                </a:solidFill>
                <a:latin typeface="Candara" panose="020E0502030303020204" pitchFamily="34" charset="0"/>
              </a:rPr>
              <a:t> </a:t>
            </a:r>
            <a:r>
              <a:rPr lang="sv-SE" sz="1200" dirty="0" err="1">
                <a:solidFill>
                  <a:srgbClr val="333333"/>
                </a:solidFill>
                <a:latin typeface="Candara" panose="020E0502030303020204" pitchFamily="34" charset="0"/>
              </a:rPr>
              <a:t>expected</a:t>
            </a:r>
            <a:r>
              <a:rPr lang="sv-SE" sz="1200" dirty="0">
                <a:solidFill>
                  <a:srgbClr val="333333"/>
                </a:solidFill>
                <a:latin typeface="Candara" panose="020E0502030303020204" pitchFamily="34" charset="0"/>
              </a:rPr>
              <a:t> to </a:t>
            </a:r>
            <a:r>
              <a:rPr lang="sv-SE" sz="1200" dirty="0" err="1">
                <a:solidFill>
                  <a:srgbClr val="333333"/>
                </a:solidFill>
                <a:latin typeface="Candara" panose="020E0502030303020204" pitchFamily="34" charset="0"/>
              </a:rPr>
              <a:t>dominate</a:t>
            </a:r>
            <a:r>
              <a:rPr lang="sv-SE" sz="1200" dirty="0">
                <a:solidFill>
                  <a:srgbClr val="333333"/>
                </a:solidFill>
                <a:latin typeface="Candara" panose="020E0502030303020204" pitchFamily="34" charset="0"/>
              </a:rPr>
              <a:t> neutrino transport in neutron stars and </a:t>
            </a:r>
            <a:r>
              <a:rPr lang="sv-SE" sz="1200" dirty="0" err="1">
                <a:solidFill>
                  <a:srgbClr val="333333"/>
                </a:solidFill>
                <a:latin typeface="Candara" panose="020E0502030303020204" pitchFamily="34" charset="0"/>
              </a:rPr>
              <a:t>during</a:t>
            </a:r>
            <a:r>
              <a:rPr lang="sv-SE" sz="1200" dirty="0">
                <a:solidFill>
                  <a:srgbClr val="333333"/>
                </a:solidFill>
                <a:latin typeface="Candara" panose="020E0502030303020204" pitchFamily="34" charset="0"/>
              </a:rPr>
              <a:t> stellar </a:t>
            </a:r>
            <a:r>
              <a:rPr lang="sv-SE" sz="1200" dirty="0" err="1">
                <a:solidFill>
                  <a:srgbClr val="333333"/>
                </a:solidFill>
                <a:latin typeface="Candara" panose="020E0502030303020204" pitchFamily="34" charset="0"/>
              </a:rPr>
              <a:t>collapse</a:t>
            </a:r>
            <a:r>
              <a:rPr lang="sv-SE" sz="1200" dirty="0">
                <a:solidFill>
                  <a:srgbClr val="333333"/>
                </a:solidFill>
                <a:latin typeface="Candara" panose="020E0502030303020204" pitchFamily="34" charset="0"/>
              </a:rPr>
              <a:t> </a:t>
            </a:r>
          </a:p>
          <a:p>
            <a:pPr marL="285750" indent="-285750">
              <a:buFont typeface="Arial" panose="020B0604020202020204" pitchFamily="34" charset="0"/>
              <a:buChar char="•"/>
            </a:pPr>
            <a:r>
              <a:rPr lang="sv-SE" sz="1200" dirty="0" err="1">
                <a:solidFill>
                  <a:srgbClr val="333333"/>
                </a:solidFill>
                <a:latin typeface="Candara" panose="020E0502030303020204" pitchFamily="34" charset="0"/>
              </a:rPr>
              <a:t>Direct</a:t>
            </a:r>
            <a:r>
              <a:rPr lang="sv-SE" sz="1200" dirty="0">
                <a:solidFill>
                  <a:srgbClr val="333333"/>
                </a:solidFill>
                <a:latin typeface="Candara" panose="020E0502030303020204" pitchFamily="34" charset="0"/>
              </a:rPr>
              <a:t> </a:t>
            </a:r>
            <a:r>
              <a:rPr lang="sv-SE" sz="1200" dirty="0" err="1">
                <a:solidFill>
                  <a:srgbClr val="333333"/>
                </a:solidFill>
                <a:latin typeface="Candara" panose="020E0502030303020204" pitchFamily="34" charset="0"/>
              </a:rPr>
              <a:t>searches</a:t>
            </a:r>
            <a:r>
              <a:rPr lang="sv-SE" sz="1200" dirty="0">
                <a:solidFill>
                  <a:srgbClr val="333333"/>
                </a:solidFill>
                <a:latin typeface="Candara" panose="020E0502030303020204" pitchFamily="34" charset="0"/>
              </a:rPr>
              <a:t> for </a:t>
            </a:r>
            <a:r>
              <a:rPr lang="sv-SE" sz="1200" dirty="0" err="1">
                <a:solidFill>
                  <a:srgbClr val="333333"/>
                </a:solidFill>
                <a:latin typeface="Candara" panose="020E0502030303020204" pitchFamily="34" charset="0"/>
              </a:rPr>
              <a:t>weakly</a:t>
            </a:r>
            <a:r>
              <a:rPr lang="sv-SE" sz="1200" dirty="0">
                <a:solidFill>
                  <a:srgbClr val="333333"/>
                </a:solidFill>
                <a:latin typeface="Candara" panose="020E0502030303020204" pitchFamily="34" charset="0"/>
              </a:rPr>
              <a:t> </a:t>
            </a:r>
            <a:r>
              <a:rPr lang="sv-SE" sz="1200" dirty="0" err="1">
                <a:solidFill>
                  <a:srgbClr val="333333"/>
                </a:solidFill>
                <a:latin typeface="Candara" panose="020E0502030303020204" pitchFamily="34" charset="0"/>
              </a:rPr>
              <a:t>interacting</a:t>
            </a:r>
            <a:r>
              <a:rPr lang="sv-SE" sz="1200" dirty="0">
                <a:solidFill>
                  <a:srgbClr val="333333"/>
                </a:solidFill>
                <a:latin typeface="Candara" panose="020E0502030303020204" pitchFamily="34" charset="0"/>
              </a:rPr>
              <a:t> massive </a:t>
            </a:r>
            <a:r>
              <a:rPr lang="sv-SE" sz="1200" dirty="0" err="1">
                <a:solidFill>
                  <a:srgbClr val="333333"/>
                </a:solidFill>
                <a:latin typeface="Candara" panose="020E0502030303020204" pitchFamily="34" charset="0"/>
              </a:rPr>
              <a:t>particles</a:t>
            </a:r>
            <a:r>
              <a:rPr lang="sv-SE" sz="1200" dirty="0">
                <a:solidFill>
                  <a:srgbClr val="333333"/>
                </a:solidFill>
                <a:latin typeface="Candara" panose="020E0502030303020204" pitchFamily="34" charset="0"/>
              </a:rPr>
              <a:t> (</a:t>
            </a:r>
            <a:r>
              <a:rPr lang="sv-SE" sz="1200" dirty="0" err="1">
                <a:solidFill>
                  <a:srgbClr val="333333"/>
                </a:solidFill>
                <a:latin typeface="Candara" panose="020E0502030303020204" pitchFamily="34" charset="0"/>
              </a:rPr>
              <a:t>WIMPs</a:t>
            </a:r>
            <a:r>
              <a:rPr lang="sv-SE" sz="1200" dirty="0">
                <a:solidFill>
                  <a:srgbClr val="333333"/>
                </a:solidFill>
                <a:latin typeface="Candara" panose="020E0502030303020204" pitchFamily="34" charset="0"/>
              </a:rPr>
              <a:t>)—the dark </a:t>
            </a:r>
            <a:r>
              <a:rPr lang="sv-SE" sz="1200" dirty="0" err="1">
                <a:solidFill>
                  <a:srgbClr val="333333"/>
                </a:solidFill>
                <a:latin typeface="Candara" panose="020E0502030303020204" pitchFamily="34" charset="0"/>
              </a:rPr>
              <a:t>matter</a:t>
            </a:r>
            <a:r>
              <a:rPr lang="sv-SE" sz="1200" dirty="0">
                <a:solidFill>
                  <a:srgbClr val="333333"/>
                </a:solidFill>
                <a:latin typeface="Candara" panose="020E0502030303020204" pitchFamily="34" charset="0"/>
              </a:rPr>
              <a:t> </a:t>
            </a:r>
            <a:r>
              <a:rPr lang="sv-SE" sz="1200" dirty="0" err="1">
                <a:solidFill>
                  <a:srgbClr val="333333"/>
                </a:solidFill>
                <a:latin typeface="Candara" panose="020E0502030303020204" pitchFamily="34" charset="0"/>
              </a:rPr>
              <a:t>candidates</a:t>
            </a:r>
            <a:r>
              <a:rPr lang="sv-SE" sz="1200" dirty="0">
                <a:solidFill>
                  <a:srgbClr val="333333"/>
                </a:solidFill>
                <a:latin typeface="Candara" panose="020E0502030303020204" pitchFamily="34" charset="0"/>
              </a:rPr>
              <a:t> </a:t>
            </a:r>
            <a:r>
              <a:rPr lang="sv-SE" sz="1200" dirty="0" err="1">
                <a:solidFill>
                  <a:srgbClr val="333333"/>
                </a:solidFill>
                <a:latin typeface="Candara" panose="020E0502030303020204" pitchFamily="34" charset="0"/>
              </a:rPr>
              <a:t>most</a:t>
            </a:r>
            <a:r>
              <a:rPr lang="sv-SE" sz="1200" dirty="0">
                <a:solidFill>
                  <a:srgbClr val="333333"/>
                </a:solidFill>
                <a:latin typeface="Candara" panose="020E0502030303020204" pitchFamily="34" charset="0"/>
              </a:rPr>
              <a:t> </a:t>
            </a:r>
            <a:r>
              <a:rPr lang="sv-SE" sz="1200" dirty="0" err="1">
                <a:solidFill>
                  <a:srgbClr val="333333"/>
                </a:solidFill>
                <a:latin typeface="Candara" panose="020E0502030303020204" pitchFamily="34" charset="0"/>
              </a:rPr>
              <a:t>favored</a:t>
            </a:r>
            <a:r>
              <a:rPr lang="sv-SE" sz="1200" dirty="0">
                <a:solidFill>
                  <a:srgbClr val="333333"/>
                </a:solidFill>
                <a:latin typeface="Candara" panose="020E0502030303020204" pitchFamily="34" charset="0"/>
              </a:rPr>
              <a:t> at present</a:t>
            </a:r>
          </a:p>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31</a:t>
            </a:fld>
            <a:endParaRPr lang="sv-SE"/>
          </a:p>
        </p:txBody>
      </p:sp>
    </p:spTree>
    <p:extLst>
      <p:ext uri="{BB962C8B-B14F-4D97-AF65-F5344CB8AC3E}">
        <p14:creationId xmlns:p14="http://schemas.microsoft.com/office/powerpoint/2010/main" val="3438469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The signal is a </a:t>
            </a:r>
            <a:r>
              <a:rPr lang="sv-SE" dirty="0" err="1"/>
              <a:t>recoiling</a:t>
            </a:r>
            <a:r>
              <a:rPr lang="sv-SE" dirty="0"/>
              <a:t> </a:t>
            </a:r>
            <a:r>
              <a:rPr lang="sv-SE" dirty="0" err="1"/>
              <a:t>nucleus</a:t>
            </a:r>
            <a:r>
              <a:rPr lang="sv-SE" dirty="0"/>
              <a:t>, </a:t>
            </a:r>
            <a:r>
              <a:rPr lang="sv-SE" dirty="0" err="1"/>
              <a:t>which</a:t>
            </a:r>
            <a:r>
              <a:rPr lang="sv-SE" dirty="0"/>
              <a:t> </a:t>
            </a:r>
            <a:r>
              <a:rPr lang="sv-SE" dirty="0" err="1"/>
              <a:t>generates</a:t>
            </a:r>
            <a:r>
              <a:rPr lang="sv-SE" dirty="0"/>
              <a:t> a signal in the </a:t>
            </a:r>
            <a:r>
              <a:rPr lang="sv-SE" dirty="0" err="1"/>
              <a:t>few</a:t>
            </a:r>
            <a:r>
              <a:rPr lang="sv-SE" dirty="0"/>
              <a:t> </a:t>
            </a:r>
            <a:r>
              <a:rPr lang="sv-SE" dirty="0" err="1"/>
              <a:t>keV</a:t>
            </a:r>
            <a:r>
              <a:rPr lang="sv-SE" dirty="0"/>
              <a:t> to </a:t>
            </a:r>
            <a:r>
              <a:rPr lang="sv-SE" dirty="0" err="1"/>
              <a:t>subkeV</a:t>
            </a:r>
            <a:r>
              <a:rPr lang="sv-SE" dirty="0"/>
              <a:t> </a:t>
            </a:r>
            <a:r>
              <a:rPr lang="sv-SE" dirty="0" err="1"/>
              <a:t>energy</a:t>
            </a:r>
            <a:r>
              <a:rPr lang="sv-SE" dirty="0"/>
              <a:t> </a:t>
            </a:r>
            <a:r>
              <a:rPr lang="sv-SE" dirty="0" err="1"/>
              <a:t>range</a:t>
            </a:r>
            <a:r>
              <a:rPr lang="sv-SE" dirty="0"/>
              <a:t>, </a:t>
            </a:r>
            <a:r>
              <a:rPr lang="sv-SE" dirty="0" err="1"/>
              <a:t>difficult</a:t>
            </a:r>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35</a:t>
            </a:fld>
            <a:endParaRPr lang="sv-SE"/>
          </a:p>
        </p:txBody>
      </p:sp>
    </p:spTree>
    <p:extLst>
      <p:ext uri="{BB962C8B-B14F-4D97-AF65-F5344CB8AC3E}">
        <p14:creationId xmlns:p14="http://schemas.microsoft.com/office/powerpoint/2010/main" val="291974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41300">
              <a:lnSpc>
                <a:spcPct val="90000"/>
              </a:lnSpc>
              <a:spcBef>
                <a:spcPts val="0"/>
              </a:spcBef>
              <a:buClr>
                <a:schemeClr val="dk1"/>
              </a:buClr>
              <a:buSzPts val="2600"/>
              <a:buFont typeface="Arial"/>
              <a:buChar char="•"/>
            </a:pPr>
            <a:r>
              <a:rPr lang="sv-SE" sz="2600" dirty="0">
                <a:solidFill>
                  <a:schemeClr val="tx1"/>
                </a:solidFill>
                <a:latin typeface="Helvetica" pitchFamily="2" charset="0"/>
              </a:rPr>
              <a:t>BNV </a:t>
            </a:r>
            <a:r>
              <a:rPr lang="sv-SE" sz="2600" dirty="0" err="1">
                <a:solidFill>
                  <a:schemeClr val="tx1"/>
                </a:solidFill>
                <a:latin typeface="Helvetica" pitchFamily="2" charset="0"/>
              </a:rPr>
              <a:t>generic</a:t>
            </a:r>
            <a:r>
              <a:rPr lang="sv-SE" sz="2600" dirty="0">
                <a:solidFill>
                  <a:schemeClr val="tx1"/>
                </a:solidFill>
                <a:latin typeface="Helvetica" pitchFamily="2" charset="0"/>
              </a:rPr>
              <a:t> feature </a:t>
            </a:r>
            <a:r>
              <a:rPr lang="sv-SE" sz="2600" dirty="0" err="1">
                <a:solidFill>
                  <a:schemeClr val="tx1"/>
                </a:solidFill>
                <a:latin typeface="Helvetica" pitchFamily="2" charset="0"/>
              </a:rPr>
              <a:t>of</a:t>
            </a:r>
            <a:r>
              <a:rPr lang="sv-SE" sz="2600" dirty="0">
                <a:solidFill>
                  <a:schemeClr val="tx1"/>
                </a:solidFill>
                <a:latin typeface="Helvetica" pitchFamily="2" charset="0"/>
              </a:rPr>
              <a:t> SM extensions (</a:t>
            </a:r>
            <a:r>
              <a:rPr lang="sv-SE" sz="2600" dirty="0" err="1">
                <a:solidFill>
                  <a:schemeClr val="tx1"/>
                </a:solidFill>
                <a:latin typeface="Helvetica" pitchFamily="2" charset="0"/>
              </a:rPr>
              <a:t>eg</a:t>
            </a:r>
            <a:r>
              <a:rPr lang="sv-SE" sz="2600" dirty="0">
                <a:solidFill>
                  <a:schemeClr val="tx1"/>
                </a:solidFill>
                <a:latin typeface="Helvetica" pitchFamily="2" charset="0"/>
              </a:rPr>
              <a:t> SUSY, extra dimensions B-L is </a:t>
            </a:r>
            <a:r>
              <a:rPr lang="sv-SE" sz="2600" dirty="0" err="1">
                <a:solidFill>
                  <a:schemeClr val="tx1"/>
                </a:solidFill>
                <a:latin typeface="Helvetica" pitchFamily="2" charset="0"/>
              </a:rPr>
              <a:t>conserved</a:t>
            </a:r>
            <a:r>
              <a:rPr lang="sv-SE" sz="2600" dirty="0">
                <a:solidFill>
                  <a:schemeClr val="tx1"/>
                </a:solidFill>
                <a:latin typeface="Helvetica" pitchFamily="2" charset="0"/>
              </a:rPr>
              <a:t>, not B, L </a:t>
            </a:r>
            <a:r>
              <a:rPr lang="sv-SE" sz="2600" dirty="0" err="1">
                <a:solidFill>
                  <a:schemeClr val="tx1"/>
                </a:solidFill>
                <a:latin typeface="Helvetica" pitchFamily="2" charset="0"/>
              </a:rPr>
              <a:t>separately</a:t>
            </a:r>
            <a:r>
              <a:rPr lang="sv-SE" sz="2600" dirty="0">
                <a:solidFill>
                  <a:schemeClr val="tx1"/>
                </a:solidFill>
                <a:latin typeface="Helvetica" pitchFamily="2" charset="0"/>
              </a:rPr>
              <a:t> </a:t>
            </a:r>
          </a:p>
        </p:txBody>
      </p:sp>
      <p:sp>
        <p:nvSpPr>
          <p:cNvPr id="4" name="Slide Number Placeholder 3"/>
          <p:cNvSpPr>
            <a:spLocks noGrp="1"/>
          </p:cNvSpPr>
          <p:nvPr>
            <p:ph type="sldNum" sz="quarter" idx="5"/>
          </p:nvPr>
        </p:nvSpPr>
        <p:spPr/>
        <p:txBody>
          <a:bodyPr/>
          <a:lstStyle/>
          <a:p>
            <a:fld id="{3AE5A434-646A-2746-9BDC-885B2382B33E}" type="slidenum">
              <a:rPr lang="sv-SE" smtClean="0"/>
              <a:t>36</a:t>
            </a:fld>
            <a:endParaRPr lang="sv-SE"/>
          </a:p>
        </p:txBody>
      </p:sp>
    </p:spTree>
    <p:extLst>
      <p:ext uri="{BB962C8B-B14F-4D97-AF65-F5344CB8AC3E}">
        <p14:creationId xmlns:p14="http://schemas.microsoft.com/office/powerpoint/2010/main" val="1298219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41300">
              <a:lnSpc>
                <a:spcPct val="90000"/>
              </a:lnSpc>
              <a:spcBef>
                <a:spcPts val="0"/>
              </a:spcBef>
              <a:buClr>
                <a:schemeClr val="dk1"/>
              </a:buClr>
              <a:buSzPts val="2600"/>
              <a:buFont typeface="Arial"/>
              <a:buChar char="•"/>
            </a:pPr>
            <a:r>
              <a:rPr lang="sv-SE" sz="2600" dirty="0">
                <a:solidFill>
                  <a:schemeClr val="tx1"/>
                </a:solidFill>
                <a:latin typeface="Helvetica" pitchFamily="2" charset="0"/>
              </a:rPr>
              <a:t>BNV </a:t>
            </a:r>
            <a:r>
              <a:rPr lang="sv-SE" sz="2600" dirty="0" err="1">
                <a:solidFill>
                  <a:schemeClr val="tx1"/>
                </a:solidFill>
                <a:latin typeface="Helvetica" pitchFamily="2" charset="0"/>
              </a:rPr>
              <a:t>generic</a:t>
            </a:r>
            <a:r>
              <a:rPr lang="sv-SE" sz="2600" dirty="0">
                <a:solidFill>
                  <a:schemeClr val="tx1"/>
                </a:solidFill>
                <a:latin typeface="Helvetica" pitchFamily="2" charset="0"/>
              </a:rPr>
              <a:t> feature </a:t>
            </a:r>
            <a:r>
              <a:rPr lang="sv-SE" sz="2600" dirty="0" err="1">
                <a:solidFill>
                  <a:schemeClr val="tx1"/>
                </a:solidFill>
                <a:latin typeface="Helvetica" pitchFamily="2" charset="0"/>
              </a:rPr>
              <a:t>of</a:t>
            </a:r>
            <a:r>
              <a:rPr lang="sv-SE" sz="2600" dirty="0">
                <a:solidFill>
                  <a:schemeClr val="tx1"/>
                </a:solidFill>
                <a:latin typeface="Helvetica" pitchFamily="2" charset="0"/>
              </a:rPr>
              <a:t> SM extensions (</a:t>
            </a:r>
            <a:r>
              <a:rPr lang="sv-SE" sz="2600" dirty="0" err="1">
                <a:solidFill>
                  <a:schemeClr val="tx1"/>
                </a:solidFill>
                <a:latin typeface="Helvetica" pitchFamily="2" charset="0"/>
              </a:rPr>
              <a:t>eg</a:t>
            </a:r>
            <a:r>
              <a:rPr lang="sv-SE" sz="2600" dirty="0">
                <a:solidFill>
                  <a:schemeClr val="tx1"/>
                </a:solidFill>
                <a:latin typeface="Helvetica" pitchFamily="2" charset="0"/>
              </a:rPr>
              <a:t> SUSY, extra dimensions B-L is </a:t>
            </a:r>
            <a:r>
              <a:rPr lang="sv-SE" sz="2600" dirty="0" err="1">
                <a:solidFill>
                  <a:schemeClr val="tx1"/>
                </a:solidFill>
                <a:latin typeface="Helvetica" pitchFamily="2" charset="0"/>
              </a:rPr>
              <a:t>conserved</a:t>
            </a:r>
            <a:r>
              <a:rPr lang="sv-SE" sz="2600" dirty="0">
                <a:solidFill>
                  <a:schemeClr val="tx1"/>
                </a:solidFill>
                <a:latin typeface="Helvetica" pitchFamily="2" charset="0"/>
              </a:rPr>
              <a:t>, not B, L </a:t>
            </a:r>
            <a:r>
              <a:rPr lang="sv-SE" sz="2600" dirty="0" err="1">
                <a:solidFill>
                  <a:schemeClr val="tx1"/>
                </a:solidFill>
                <a:latin typeface="Helvetica" pitchFamily="2" charset="0"/>
              </a:rPr>
              <a:t>separately</a:t>
            </a:r>
            <a:r>
              <a:rPr lang="sv-SE" sz="2600" dirty="0">
                <a:solidFill>
                  <a:schemeClr val="tx1"/>
                </a:solidFill>
                <a:latin typeface="Helvetica" pitchFamily="2" charset="0"/>
              </a:rPr>
              <a:t> </a:t>
            </a:r>
          </a:p>
        </p:txBody>
      </p:sp>
      <p:sp>
        <p:nvSpPr>
          <p:cNvPr id="4" name="Slide Number Placeholder 3"/>
          <p:cNvSpPr>
            <a:spLocks noGrp="1"/>
          </p:cNvSpPr>
          <p:nvPr>
            <p:ph type="sldNum" sz="quarter" idx="5"/>
          </p:nvPr>
        </p:nvSpPr>
        <p:spPr/>
        <p:txBody>
          <a:bodyPr/>
          <a:lstStyle/>
          <a:p>
            <a:fld id="{3AE5A434-646A-2746-9BDC-885B2382B33E}" type="slidenum">
              <a:rPr lang="sv-SE" smtClean="0"/>
              <a:t>37</a:t>
            </a:fld>
            <a:endParaRPr lang="sv-SE"/>
          </a:p>
        </p:txBody>
      </p:sp>
    </p:spTree>
    <p:extLst>
      <p:ext uri="{BB962C8B-B14F-4D97-AF65-F5344CB8AC3E}">
        <p14:creationId xmlns:p14="http://schemas.microsoft.com/office/powerpoint/2010/main" val="2102718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41300">
              <a:lnSpc>
                <a:spcPct val="90000"/>
              </a:lnSpc>
              <a:spcBef>
                <a:spcPts val="0"/>
              </a:spcBef>
              <a:buClr>
                <a:schemeClr val="dk1"/>
              </a:buClr>
              <a:buSzPts val="2600"/>
              <a:buFont typeface="Arial"/>
              <a:buChar char="•"/>
            </a:pPr>
            <a:r>
              <a:rPr lang="sv-SE" sz="2600" dirty="0">
                <a:solidFill>
                  <a:schemeClr val="tx1"/>
                </a:solidFill>
                <a:latin typeface="Helvetica" pitchFamily="2" charset="0"/>
              </a:rPr>
              <a:t>BNV </a:t>
            </a:r>
            <a:r>
              <a:rPr lang="sv-SE" sz="2600" dirty="0" err="1">
                <a:solidFill>
                  <a:schemeClr val="tx1"/>
                </a:solidFill>
                <a:latin typeface="Helvetica" pitchFamily="2" charset="0"/>
              </a:rPr>
              <a:t>generic</a:t>
            </a:r>
            <a:r>
              <a:rPr lang="sv-SE" sz="2600" dirty="0">
                <a:solidFill>
                  <a:schemeClr val="tx1"/>
                </a:solidFill>
                <a:latin typeface="Helvetica" pitchFamily="2" charset="0"/>
              </a:rPr>
              <a:t> feature </a:t>
            </a:r>
            <a:r>
              <a:rPr lang="sv-SE" sz="2600" dirty="0" err="1">
                <a:solidFill>
                  <a:schemeClr val="tx1"/>
                </a:solidFill>
                <a:latin typeface="Helvetica" pitchFamily="2" charset="0"/>
              </a:rPr>
              <a:t>of</a:t>
            </a:r>
            <a:r>
              <a:rPr lang="sv-SE" sz="2600" dirty="0">
                <a:solidFill>
                  <a:schemeClr val="tx1"/>
                </a:solidFill>
                <a:latin typeface="Helvetica" pitchFamily="2" charset="0"/>
              </a:rPr>
              <a:t> SM extensions (</a:t>
            </a:r>
            <a:r>
              <a:rPr lang="sv-SE" sz="2600" dirty="0" err="1">
                <a:solidFill>
                  <a:schemeClr val="tx1"/>
                </a:solidFill>
                <a:latin typeface="Helvetica" pitchFamily="2" charset="0"/>
              </a:rPr>
              <a:t>eg</a:t>
            </a:r>
            <a:r>
              <a:rPr lang="sv-SE" sz="2600" dirty="0">
                <a:solidFill>
                  <a:schemeClr val="tx1"/>
                </a:solidFill>
                <a:latin typeface="Helvetica" pitchFamily="2" charset="0"/>
              </a:rPr>
              <a:t> SUSY, extra dimensions B-L is </a:t>
            </a:r>
            <a:r>
              <a:rPr lang="sv-SE" sz="2600" dirty="0" err="1">
                <a:solidFill>
                  <a:schemeClr val="tx1"/>
                </a:solidFill>
                <a:latin typeface="Helvetica" pitchFamily="2" charset="0"/>
              </a:rPr>
              <a:t>conserved</a:t>
            </a:r>
            <a:r>
              <a:rPr lang="sv-SE" sz="2600" dirty="0">
                <a:solidFill>
                  <a:schemeClr val="tx1"/>
                </a:solidFill>
                <a:latin typeface="Helvetica" pitchFamily="2" charset="0"/>
              </a:rPr>
              <a:t>, not B, L </a:t>
            </a:r>
            <a:r>
              <a:rPr lang="sv-SE" sz="2600" dirty="0" err="1">
                <a:solidFill>
                  <a:schemeClr val="tx1"/>
                </a:solidFill>
                <a:latin typeface="Helvetica" pitchFamily="2" charset="0"/>
              </a:rPr>
              <a:t>separately</a:t>
            </a:r>
            <a:r>
              <a:rPr lang="sv-SE" sz="2600" dirty="0">
                <a:solidFill>
                  <a:schemeClr val="tx1"/>
                </a:solidFill>
                <a:latin typeface="Helvetica" pitchFamily="2" charset="0"/>
              </a:rPr>
              <a:t> </a:t>
            </a:r>
          </a:p>
        </p:txBody>
      </p:sp>
      <p:sp>
        <p:nvSpPr>
          <p:cNvPr id="4" name="Slide Number Placeholder 3"/>
          <p:cNvSpPr>
            <a:spLocks noGrp="1"/>
          </p:cNvSpPr>
          <p:nvPr>
            <p:ph type="sldNum" sz="quarter" idx="5"/>
          </p:nvPr>
        </p:nvSpPr>
        <p:spPr/>
        <p:txBody>
          <a:bodyPr/>
          <a:lstStyle/>
          <a:p>
            <a:fld id="{3AE5A434-646A-2746-9BDC-885B2382B33E}" type="slidenum">
              <a:rPr lang="sv-SE" smtClean="0"/>
              <a:t>38</a:t>
            </a:fld>
            <a:endParaRPr lang="sv-SE"/>
          </a:p>
        </p:txBody>
      </p:sp>
    </p:spTree>
    <p:extLst>
      <p:ext uri="{BB962C8B-B14F-4D97-AF65-F5344CB8AC3E}">
        <p14:creationId xmlns:p14="http://schemas.microsoft.com/office/powerpoint/2010/main" val="3449676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2022-11-17</a:t>
            </a:fld>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pic>
        <p:nvPicPr>
          <p:cNvPr id="12" name="Bildobjekt 15">
            <a:extLst>
              <a:ext uri="{FF2B5EF4-FFF2-40B4-BE49-F238E27FC236}">
                <a16:creationId xmlns:a16="http://schemas.microsoft.com/office/drawing/2014/main" id="{A382FA44-3102-2F41-BA58-F19312824296}"/>
              </a:ext>
            </a:extLst>
          </p:cNvPr>
          <p:cNvPicPr>
            <a:picLocks noChangeAspect="1"/>
          </p:cNvPicPr>
          <p:nvPr userDrawn="1"/>
        </p:nvPicPr>
        <p:blipFill>
          <a:blip r:embed="rId2"/>
          <a:srcRect/>
          <a:stretch/>
        </p:blipFill>
        <p:spPr>
          <a:xfrm>
            <a:off x="11337969" y="-8441"/>
            <a:ext cx="826394" cy="800100"/>
          </a:xfrm>
          <a:prstGeom prst="rect">
            <a:avLst/>
          </a:prstGeom>
        </p:spPr>
      </p:pic>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2022-11-17</a:t>
            </a:fld>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690255" y="9595"/>
            <a:ext cx="8285016" cy="1143000"/>
          </a:xfrm>
        </p:spPr>
        <p:txBody>
          <a:bodyPr>
            <a:normAutofit/>
          </a:bodyPr>
          <a:lstStyle>
            <a:lvl1pPr>
              <a:defRPr sz="4000">
                <a:latin typeface="Times New Roman"/>
                <a:cs typeface="Times New Roman"/>
              </a:defRPr>
            </a:lvl1pPr>
          </a:lstStyle>
          <a:p>
            <a:r>
              <a:rPr lang="en-GB" noProof="0" dirty="0" err="1"/>
              <a:t>Cliquez</a:t>
            </a:r>
            <a:r>
              <a:rPr lang="en-GB" noProof="0" dirty="0"/>
              <a:t> et </a:t>
            </a:r>
            <a:r>
              <a:rPr lang="en-GB" noProof="0" dirty="0" err="1"/>
              <a:t>modifiez</a:t>
            </a:r>
            <a:r>
              <a:rPr lang="en-GB" noProof="0" dirty="0"/>
              <a:t> le titre</a:t>
            </a:r>
          </a:p>
        </p:txBody>
      </p:sp>
      <p:sp>
        <p:nvSpPr>
          <p:cNvPr id="4" name="Espace réservé de la date 3"/>
          <p:cNvSpPr>
            <a:spLocks noGrp="1"/>
          </p:cNvSpPr>
          <p:nvPr>
            <p:ph type="dt" sz="half" idx="10"/>
          </p:nvPr>
        </p:nvSpPr>
        <p:spPr/>
        <p:txBody>
          <a:bodyPr/>
          <a:lstStyle/>
          <a:p>
            <a:pPr>
              <a:defRPr/>
            </a:pPr>
            <a:r>
              <a:rPr lang="sv-SE" noProof="0"/>
              <a:t>2022-03-10</a:t>
            </a:r>
            <a:endParaRPr lang="en-GB" noProof="0" dirty="0"/>
          </a:p>
        </p:txBody>
      </p:sp>
      <p:sp>
        <p:nvSpPr>
          <p:cNvPr id="5" name="Espace réservé du pied de page 4"/>
          <p:cNvSpPr>
            <a:spLocks noGrp="1"/>
          </p:cNvSpPr>
          <p:nvPr>
            <p:ph type="ftr" sz="quarter" idx="11"/>
          </p:nvPr>
        </p:nvSpPr>
        <p:spPr>
          <a:xfrm>
            <a:off x="2053244" y="6483583"/>
            <a:ext cx="4114800" cy="365125"/>
          </a:xfrm>
          <a:prstGeom prst="rect">
            <a:avLst/>
          </a:prstGeom>
        </p:spPr>
        <p:txBody>
          <a:bodyPr/>
          <a:lstStyle/>
          <a:p>
            <a:pPr>
              <a:defRPr/>
            </a:pPr>
            <a:r>
              <a:rPr lang="en-US" noProof="0"/>
              <a:t>ESS Fundametal Physics                                                   Tord Ekelöf, Uppsala University</a:t>
            </a:r>
            <a:endParaRPr lang="en-GB" noProof="0" dirty="0"/>
          </a:p>
        </p:txBody>
      </p:sp>
      <p:sp>
        <p:nvSpPr>
          <p:cNvPr id="6" name="Espace réservé du numéro de diapositive 5"/>
          <p:cNvSpPr>
            <a:spLocks noGrp="1"/>
          </p:cNvSpPr>
          <p:nvPr>
            <p:ph type="sldNum" sz="quarter" idx="12"/>
          </p:nvPr>
        </p:nvSpPr>
        <p:spPr/>
        <p:txBody>
          <a:bodyPr/>
          <a:lstStyle/>
          <a:p>
            <a:pPr>
              <a:defRPr/>
            </a:pPr>
            <a:fld id="{48550CC0-2D5F-6D4A-9D75-2980E64365EE}" type="slidenum">
              <a:rPr lang="en-GB" noProof="0" smtClean="0"/>
              <a:pPr>
                <a:defRPr/>
              </a:pPr>
              <a:t>‹#›</a:t>
            </a:fld>
            <a:endParaRPr lang="en-GB" noProof="0" dirty="0"/>
          </a:p>
        </p:txBody>
      </p:sp>
    </p:spTree>
    <p:extLst>
      <p:ext uri="{BB962C8B-B14F-4D97-AF65-F5344CB8AC3E}">
        <p14:creationId xmlns:p14="http://schemas.microsoft.com/office/powerpoint/2010/main" val="1004154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76BF1-BC7A-CA4D-876B-EC3FD7A14585}"/>
              </a:ext>
            </a:extLst>
          </p:cNvPr>
          <p:cNvSpPr>
            <a:spLocks noGrp="1"/>
          </p:cNvSpPr>
          <p:nvPr>
            <p:ph type="title"/>
          </p:nvPr>
        </p:nvSpPr>
        <p:spPr>
          <a:xfrm>
            <a:off x="838200" y="1215342"/>
            <a:ext cx="10515600" cy="79865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17FA70-7A50-1B42-B858-4D3FF9B70A24}"/>
              </a:ext>
            </a:extLst>
          </p:cNvPr>
          <p:cNvSpPr>
            <a:spLocks noGrp="1"/>
          </p:cNvSpPr>
          <p:nvPr>
            <p:ph idx="1"/>
          </p:nvPr>
        </p:nvSpPr>
        <p:spPr>
          <a:xfrm>
            <a:off x="838200" y="2156130"/>
            <a:ext cx="10515600" cy="40208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a:extLst>
              <a:ext uri="{FF2B5EF4-FFF2-40B4-BE49-F238E27FC236}">
                <a16:creationId xmlns:a16="http://schemas.microsoft.com/office/drawing/2014/main" id="{32EF8623-A00A-774A-8FBB-513107457509}"/>
              </a:ext>
            </a:extLst>
          </p:cNvPr>
          <p:cNvSpPr/>
          <p:nvPr userDrawn="1"/>
        </p:nvSpPr>
        <p:spPr>
          <a:xfrm>
            <a:off x="5196664" y="6502400"/>
            <a:ext cx="2377959" cy="323165"/>
          </a:xfrm>
          <a:prstGeom prst="rect">
            <a:avLst/>
          </a:prstGeom>
        </p:spPr>
        <p:txBody>
          <a:bodyPr wrap="none">
            <a:spAutoFit/>
          </a:bodyPr>
          <a:lstStyle/>
          <a:p>
            <a:r>
              <a:rPr lang="en-GB" sz="1500" dirty="0">
                <a:latin typeface="Helvetica Neue" panose="02000503000000020004" pitchFamily="2" charset="0"/>
                <a:ea typeface="Helvetica Neue" panose="02000503000000020004" pitchFamily="2" charset="0"/>
                <a:cs typeface="Helvetica Neue" panose="02000503000000020004" pitchFamily="2" charset="0"/>
              </a:rPr>
              <a:t>Valentina Santoro, NEOS </a:t>
            </a:r>
          </a:p>
        </p:txBody>
      </p:sp>
      <p:sp>
        <p:nvSpPr>
          <p:cNvPr id="9" name="Slide Number Placeholder 5">
            <a:extLst>
              <a:ext uri="{FF2B5EF4-FFF2-40B4-BE49-F238E27FC236}">
                <a16:creationId xmlns:a16="http://schemas.microsoft.com/office/drawing/2014/main" id="{B454B086-D0EB-1C49-BC66-DCA2F871ED1E}"/>
              </a:ext>
            </a:extLst>
          </p:cNvPr>
          <p:cNvSpPr>
            <a:spLocks noGrp="1"/>
          </p:cNvSpPr>
          <p:nvPr>
            <p:ph type="sldNum" sz="quarter" idx="4"/>
          </p:nvPr>
        </p:nvSpPr>
        <p:spPr>
          <a:xfrm>
            <a:off x="9339469" y="6409358"/>
            <a:ext cx="2743200" cy="365125"/>
          </a:xfrm>
          <a:prstGeom prst="rect">
            <a:avLst/>
          </a:prstGeom>
        </p:spPr>
        <p:txBody>
          <a:bodyPr vert="horz" lIns="91440" tIns="45720" rIns="91440" bIns="45720" rtlCol="0" anchor="ctr"/>
          <a:lstStyle>
            <a:lvl1pPr algn="r">
              <a:defRPr sz="1200">
                <a:solidFill>
                  <a:schemeClr val="tx1"/>
                </a:solidFill>
                <a:latin typeface="Malgun Gothic" panose="020B0503020000020004" pitchFamily="34" charset="-127"/>
                <a:ea typeface="Malgun Gothic" panose="020B0503020000020004" pitchFamily="34" charset="-127"/>
              </a:defRPr>
            </a:lvl1pPr>
          </a:lstStyle>
          <a:p>
            <a:fld id="{20BE1BB3-94F2-FD4D-B83F-EF7B2605DAD9}" type="slidenum">
              <a:rPr lang="en-GB" smtClean="0"/>
              <a:pPr/>
              <a:t>‹#›</a:t>
            </a:fld>
            <a:endParaRPr lang="en-GB"/>
          </a:p>
        </p:txBody>
      </p:sp>
    </p:spTree>
    <p:extLst>
      <p:ext uri="{BB962C8B-B14F-4D97-AF65-F5344CB8AC3E}">
        <p14:creationId xmlns:p14="http://schemas.microsoft.com/office/powerpoint/2010/main" val="2253371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sv-SE" dirty="0" err="1"/>
              <a:t>presented</a:t>
            </a:r>
            <a:r>
              <a:rPr lang="sv-SE" dirty="0"/>
              <a:t> by &lt;</a:t>
            </a:r>
            <a:r>
              <a:rPr lang="sv-SE" dirty="0" err="1"/>
              <a:t>name</a:t>
            </a:r>
            <a:r>
              <a:rPr lang="sv-SE" dirty="0"/>
              <a:t> </a:t>
            </a:r>
            <a:r>
              <a:rPr lang="sv-SE" dirty="0" err="1"/>
              <a:t>nameson</a:t>
            </a:r>
            <a:r>
              <a:rPr lang="sv-SE" dirty="0"/>
              <a:t>&gt;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2022-11-17</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a:prstGeom prst="rect">
            <a:avLst/>
          </a:prstGeo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2022-11-17</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r>
              <a:rPr lang="sv-SE" dirty="0" err="1"/>
              <a:t>Headline</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9436748" y="6475270"/>
            <a:ext cx="2743200" cy="365125"/>
          </a:xfrm>
        </p:spPr>
        <p:txBody>
          <a:bodyPr/>
          <a:lstStyle>
            <a:lvl1pPr>
              <a:defRPr sz="14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F7283078-D760-1647-8B80-66BA8B52336D}" type="slidenum">
              <a:rPr lang="sv-SE" smtClean="0"/>
              <a:pPr/>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latin typeface="Helvetica Neue" panose="02000503000000020004" pitchFamily="2" charset="0"/>
                <a:ea typeface="Helvetica Neue" panose="02000503000000020004" pitchFamily="2" charset="0"/>
                <a:cs typeface="Helvetica Neue" panose="02000503000000020004" pitchFamily="2" charset="0"/>
              </a:defRPr>
            </a:lvl1pPr>
            <a:lvl2pPr marL="82550" indent="0">
              <a:buNone/>
              <a:defRPr/>
            </a:lvl2pPr>
          </a:lstStyle>
          <a:p>
            <a:pPr lvl="0"/>
            <a:r>
              <a:rPr lang="sv-SE" dirty="0" err="1"/>
              <a:t>Sub-headline</a:t>
            </a:r>
            <a:endParaRPr lang="sv-SE" dirty="0"/>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atin typeface="Helvetica Neue" panose="02000503000000020004" pitchFamily="2" charset="0"/>
                <a:ea typeface="Helvetica Neue" panose="02000503000000020004" pitchFamily="2" charset="0"/>
                <a:cs typeface="Helvetica Neue" panose="02000503000000020004" pitchFamily="2" charset="0"/>
              </a:defRPr>
            </a:lvl1pPr>
            <a:lvl2pPr>
              <a:lnSpc>
                <a:spcPct val="100000"/>
              </a:lnSpc>
              <a:defRPr>
                <a:latin typeface="Helvetica Neue" panose="02000503000000020004" pitchFamily="2" charset="0"/>
                <a:ea typeface="Helvetica Neue" panose="02000503000000020004" pitchFamily="2" charset="0"/>
                <a:cs typeface="Helvetica Neue" panose="02000503000000020004" pitchFamily="2" charset="0"/>
              </a:defRPr>
            </a:lvl2pPr>
            <a:lvl3pPr>
              <a:lnSpc>
                <a:spcPct val="100000"/>
              </a:lnSpc>
              <a:defRPr>
                <a:latin typeface="Helvetica Neue" panose="02000503000000020004" pitchFamily="2" charset="0"/>
                <a:ea typeface="Helvetica Neue" panose="02000503000000020004" pitchFamily="2" charset="0"/>
                <a:cs typeface="Helvetica Neue" panose="02000503000000020004" pitchFamily="2" charset="0"/>
              </a:defRPr>
            </a:lvl3pPr>
            <a:lvl4pPr>
              <a:lnSpc>
                <a:spcPct val="100000"/>
              </a:lnSpc>
              <a:defRPr>
                <a:latin typeface="Helvetica Neue" panose="02000503000000020004" pitchFamily="2" charset="0"/>
                <a:ea typeface="Helvetica Neue" panose="02000503000000020004" pitchFamily="2" charset="0"/>
                <a:cs typeface="Helvetica Neue" panose="02000503000000020004" pitchFamily="2" charset="0"/>
              </a:defRPr>
            </a:lvl4pPr>
            <a:lvl5pPr>
              <a:lnSpc>
                <a:spcPct val="100000"/>
              </a:lnSpc>
              <a:defRPr>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2022-11-17</a:t>
            </a:fld>
            <a:endParaRPr lang="sv-SE" dirty="0"/>
          </a:p>
        </p:txBody>
      </p:sp>
      <p:pic>
        <p:nvPicPr>
          <p:cNvPr id="15" name="Bildobjekt 15">
            <a:extLst>
              <a:ext uri="{FF2B5EF4-FFF2-40B4-BE49-F238E27FC236}">
                <a16:creationId xmlns:a16="http://schemas.microsoft.com/office/drawing/2014/main" id="{D832ED12-EDB1-0B4B-946A-0FD7F92764E5}"/>
              </a:ext>
            </a:extLst>
          </p:cNvPr>
          <p:cNvPicPr>
            <a:picLocks noChangeAspect="1"/>
          </p:cNvPicPr>
          <p:nvPr userDrawn="1"/>
        </p:nvPicPr>
        <p:blipFill>
          <a:blip r:embed="rId2"/>
          <a:srcRect/>
          <a:stretch/>
        </p:blipFill>
        <p:spPr>
          <a:xfrm>
            <a:off x="11337969" y="-8441"/>
            <a:ext cx="826394" cy="800100"/>
          </a:xfrm>
          <a:prstGeom prst="rect">
            <a:avLst/>
          </a:prstGeom>
        </p:spPr>
      </p:pic>
      <p:sp>
        <p:nvSpPr>
          <p:cNvPr id="11" name="Platshållare för sidfot 4">
            <a:extLst>
              <a:ext uri="{FF2B5EF4-FFF2-40B4-BE49-F238E27FC236}">
                <a16:creationId xmlns:a16="http://schemas.microsoft.com/office/drawing/2014/main" id="{71B22033-19A2-4A45-B934-E656183E62AA}"/>
              </a:ext>
            </a:extLst>
          </p:cNvPr>
          <p:cNvSpPr txBox="1">
            <a:spLocks/>
          </p:cNvSpPr>
          <p:nvPr userDrawn="1"/>
        </p:nvSpPr>
        <p:spPr>
          <a:xfrm>
            <a:off x="3978736" y="6535230"/>
            <a:ext cx="5477782"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00" b="1" i="0" kern="1200" cap="all" spc="80" baseline="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ESS </a:t>
            </a:r>
            <a:r>
              <a:rPr lang="sv-SE" sz="800" b="1" i="0" kern="1200" cap="all" spc="80" baseline="0"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SympoSIUm</a:t>
            </a:r>
            <a:r>
              <a:rPr lang="sv-SE" sz="800" b="1" i="0" kern="1200" cap="all" spc="80" baseline="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by the Royal Swedish Academy </a:t>
            </a:r>
            <a:r>
              <a:rPr lang="sv-SE" sz="800" b="1" i="0" kern="1200" cap="all" spc="80" baseline="0"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of</a:t>
            </a:r>
            <a:r>
              <a:rPr lang="sv-SE" sz="800" b="1" i="0" kern="1200" cap="all" spc="80" baseline="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Sciences' </a:t>
            </a:r>
            <a:r>
              <a:rPr lang="sv-SE" sz="800" b="1" i="0" kern="1200" cap="all" spc="80" baseline="0"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Physics</a:t>
            </a:r>
            <a:r>
              <a:rPr lang="sv-SE" sz="800" b="1" i="0" kern="1200" cap="all" spc="80" baseline="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Class</a:t>
            </a:r>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1" y="447675"/>
            <a:ext cx="220140"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1337969" y="-8441"/>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2022-11-17</a:t>
            </a:fld>
            <a:endParaRPr lang="sv-SE" dirty="0"/>
          </a:p>
        </p:txBody>
      </p:sp>
      <p:sp>
        <p:nvSpPr>
          <p:cNvPr id="18" name="Platshållare för bildnummer 5">
            <a:extLst>
              <a:ext uri="{FF2B5EF4-FFF2-40B4-BE49-F238E27FC236}">
                <a16:creationId xmlns:a16="http://schemas.microsoft.com/office/drawing/2014/main" id="{CC561CFD-3FCD-CB4B-90D3-C5A53DB23F7F}"/>
              </a:ext>
            </a:extLst>
          </p:cNvPr>
          <p:cNvSpPr>
            <a:spLocks noGrp="1"/>
          </p:cNvSpPr>
          <p:nvPr>
            <p:ph type="sldNum" sz="quarter" idx="12"/>
          </p:nvPr>
        </p:nvSpPr>
        <p:spPr>
          <a:xfrm>
            <a:off x="9436748" y="6475270"/>
            <a:ext cx="2743200" cy="365125"/>
          </a:xfrm>
        </p:spPr>
        <p:txBody>
          <a:bodyPr/>
          <a:lstStyle>
            <a:lvl1pPr>
              <a:defRPr sz="14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F7283078-D760-1647-8B80-66BA8B52336D}" type="slidenum">
              <a:rPr lang="sv-SE" smtClean="0"/>
              <a:pPr/>
              <a:t>‹#›</a:t>
            </a:fld>
            <a:endParaRPr lang="sv-SE" dirty="0"/>
          </a:p>
        </p:txBody>
      </p:sp>
      <p:sp>
        <p:nvSpPr>
          <p:cNvPr id="19" name="Platshållare för sidfot 4">
            <a:extLst>
              <a:ext uri="{FF2B5EF4-FFF2-40B4-BE49-F238E27FC236}">
                <a16:creationId xmlns:a16="http://schemas.microsoft.com/office/drawing/2014/main" id="{006F8744-628B-AD4A-A759-C434F5A6907B}"/>
              </a:ext>
            </a:extLst>
          </p:cNvPr>
          <p:cNvSpPr txBox="1">
            <a:spLocks/>
          </p:cNvSpPr>
          <p:nvPr userDrawn="1"/>
        </p:nvSpPr>
        <p:spPr>
          <a:xfrm>
            <a:off x="3670126" y="6535230"/>
            <a:ext cx="5477782"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00" b="1" i="0" kern="1200" cap="all" spc="80" baseline="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ESS </a:t>
            </a:r>
            <a:r>
              <a:rPr lang="sv-SE" sz="800" b="1" i="0" kern="1200" cap="all" spc="80" baseline="0"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SympoSIUm</a:t>
            </a:r>
            <a:r>
              <a:rPr lang="sv-SE" sz="800" b="1" i="0" kern="1200" cap="all" spc="80" baseline="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by the Royal Swedish Academy </a:t>
            </a:r>
            <a:r>
              <a:rPr lang="sv-SE" sz="800" b="1" i="0" kern="1200" cap="all" spc="80" baseline="0"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of</a:t>
            </a:r>
            <a:r>
              <a:rPr lang="sv-SE" sz="800" b="1" i="0" kern="1200" cap="all" spc="80" baseline="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Sciences' </a:t>
            </a:r>
            <a:r>
              <a:rPr lang="sv-SE" sz="800" b="1" i="0" kern="1200" cap="all" spc="80" baseline="0"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Physics</a:t>
            </a:r>
            <a:r>
              <a:rPr lang="sv-SE" sz="800" b="1" i="0" kern="1200" cap="all" spc="80" baseline="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Class</a:t>
            </a:r>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2022-11-17</a:t>
            </a:fld>
            <a:endParaRPr lang="sv-SE" dirty="0"/>
          </a:p>
        </p:txBody>
      </p:sp>
      <p:pic>
        <p:nvPicPr>
          <p:cNvPr id="18" name="Bildobjekt 15">
            <a:extLst>
              <a:ext uri="{FF2B5EF4-FFF2-40B4-BE49-F238E27FC236}">
                <a16:creationId xmlns:a16="http://schemas.microsoft.com/office/drawing/2014/main" id="{229B887C-2540-D34A-B534-25B77775D107}"/>
              </a:ext>
            </a:extLst>
          </p:cNvPr>
          <p:cNvPicPr>
            <a:picLocks noChangeAspect="1"/>
          </p:cNvPicPr>
          <p:nvPr userDrawn="1"/>
        </p:nvPicPr>
        <p:blipFill>
          <a:blip r:embed="rId2"/>
          <a:srcRect/>
          <a:stretch/>
        </p:blipFill>
        <p:spPr>
          <a:xfrm>
            <a:off x="11337969" y="-8441"/>
            <a:ext cx="826394" cy="800100"/>
          </a:xfrm>
          <a:prstGeom prst="rect">
            <a:avLst/>
          </a:prstGeom>
        </p:spPr>
      </p:pic>
      <p:sp>
        <p:nvSpPr>
          <p:cNvPr id="16" name="Platshållare för bildnummer 5">
            <a:extLst>
              <a:ext uri="{FF2B5EF4-FFF2-40B4-BE49-F238E27FC236}">
                <a16:creationId xmlns:a16="http://schemas.microsoft.com/office/drawing/2014/main" id="{6EB17EDA-DE87-DE48-A5CD-EB97DFB5FC6E}"/>
              </a:ext>
            </a:extLst>
          </p:cNvPr>
          <p:cNvSpPr>
            <a:spLocks noGrp="1"/>
          </p:cNvSpPr>
          <p:nvPr>
            <p:ph type="sldNum" sz="quarter" idx="12"/>
          </p:nvPr>
        </p:nvSpPr>
        <p:spPr>
          <a:xfrm>
            <a:off x="9436748" y="6475270"/>
            <a:ext cx="2743200" cy="365125"/>
          </a:xfrm>
        </p:spPr>
        <p:txBody>
          <a:bodyPr/>
          <a:lstStyle>
            <a:lvl1pPr>
              <a:defRPr sz="14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F7283078-D760-1647-8B80-66BA8B52336D}" type="slidenum">
              <a:rPr lang="sv-SE" smtClean="0"/>
              <a:pPr/>
              <a:t>‹#›</a:t>
            </a:fld>
            <a:endParaRPr lang="sv-SE" dirty="0"/>
          </a:p>
        </p:txBody>
      </p:sp>
      <p:sp>
        <p:nvSpPr>
          <p:cNvPr id="20" name="Platshållare för sidfot 4">
            <a:extLst>
              <a:ext uri="{FF2B5EF4-FFF2-40B4-BE49-F238E27FC236}">
                <a16:creationId xmlns:a16="http://schemas.microsoft.com/office/drawing/2014/main" id="{8BFD7ADC-E3B3-B245-95CF-2C893A453197}"/>
              </a:ext>
            </a:extLst>
          </p:cNvPr>
          <p:cNvSpPr txBox="1">
            <a:spLocks/>
          </p:cNvSpPr>
          <p:nvPr userDrawn="1"/>
        </p:nvSpPr>
        <p:spPr>
          <a:xfrm>
            <a:off x="3978736" y="6535230"/>
            <a:ext cx="5477782"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00" b="1" i="0" kern="1200" cap="all" spc="80" baseline="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ESS </a:t>
            </a:r>
            <a:r>
              <a:rPr lang="sv-SE" sz="800" b="1" i="0" kern="1200" cap="all" spc="80" baseline="0"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SympoSIUm</a:t>
            </a:r>
            <a:r>
              <a:rPr lang="sv-SE" sz="800" b="1" i="0" kern="1200" cap="all" spc="80" baseline="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by the Royal Swedish Academy </a:t>
            </a:r>
            <a:r>
              <a:rPr lang="sv-SE" sz="800" b="1" i="0" kern="1200" cap="all" spc="80" baseline="0"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of</a:t>
            </a:r>
            <a:r>
              <a:rPr lang="sv-SE" sz="800" b="1" i="0" kern="1200" cap="all" spc="80" baseline="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Sciences' </a:t>
            </a:r>
            <a:r>
              <a:rPr lang="sv-SE" sz="800" b="1" i="0" kern="1200" cap="all" spc="80" baseline="0"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Physics</a:t>
            </a:r>
            <a:r>
              <a:rPr lang="sv-SE" sz="800" b="1" i="0" kern="1200" cap="all" spc="80" baseline="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Class</a:t>
            </a:r>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2022-11-17</a:t>
            </a:fld>
            <a:endParaRPr lang="sv-SE" dirty="0"/>
          </a:p>
        </p:txBody>
      </p:sp>
      <p:sp>
        <p:nvSpPr>
          <p:cNvPr id="16" name="Platshållare för bildnummer 5">
            <a:extLst>
              <a:ext uri="{FF2B5EF4-FFF2-40B4-BE49-F238E27FC236}">
                <a16:creationId xmlns:a16="http://schemas.microsoft.com/office/drawing/2014/main" id="{0754158C-A506-674B-AA47-C51FE21BA028}"/>
              </a:ext>
            </a:extLst>
          </p:cNvPr>
          <p:cNvSpPr>
            <a:spLocks noGrp="1"/>
          </p:cNvSpPr>
          <p:nvPr>
            <p:ph type="sldNum" sz="quarter" idx="12"/>
          </p:nvPr>
        </p:nvSpPr>
        <p:spPr>
          <a:xfrm>
            <a:off x="9436748" y="6475270"/>
            <a:ext cx="2743200" cy="365125"/>
          </a:xfrm>
        </p:spPr>
        <p:txBody>
          <a:bodyPr/>
          <a:lstStyle>
            <a:lvl1pPr>
              <a:defRPr sz="14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F7283078-D760-1647-8B80-66BA8B52336D}" type="slidenum">
              <a:rPr lang="sv-SE" smtClean="0"/>
              <a:pPr/>
              <a:t>‹#›</a:t>
            </a:fld>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2022-11-17</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 id="2147483672" r:id="rId13"/>
    <p:sldLayoutId id="214748367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png"/><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emf"/><Relationship Id="rId1" Type="http://schemas.openxmlformats.org/officeDocument/2006/relationships/slideLayout" Target="../slideLayouts/slideLayout13.xml"/><Relationship Id="rId5" Type="http://schemas.openxmlformats.org/officeDocument/2006/relationships/image" Target="../media/image84.jpeg"/><Relationship Id="rId4" Type="http://schemas.openxmlformats.org/officeDocument/2006/relationships/image" Target="../media/image83.jpeg"/></Relationships>
</file>

<file path=ppt/slides/_rels/slide10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14.xml"/><Relationship Id="rId4" Type="http://schemas.openxmlformats.org/officeDocument/2006/relationships/image" Target="../media/image89.jpg"/></Relationships>
</file>

<file path=ppt/slides/_rels/slide10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92.emf"/><Relationship Id="rId5" Type="http://schemas.openxmlformats.org/officeDocument/2006/relationships/hyperlink" Target="http://lanl.arxiv.org/abs/1110.4583" TargetMode="External"/><Relationship Id="rId4" Type="http://schemas.openxmlformats.org/officeDocument/2006/relationships/image" Target="../media/image91.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94.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96.jpg"/><Relationship Id="rId5" Type="http://schemas.openxmlformats.org/officeDocument/2006/relationships/image" Target="../media/image37.png"/><Relationship Id="rId4" Type="http://schemas.openxmlformats.org/officeDocument/2006/relationships/image" Target="../media/image420.png"/></Relationships>
</file>

<file path=ppt/slides/_rels/slide1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40.png"/><Relationship Id="rId7" Type="http://schemas.openxmlformats.org/officeDocument/2006/relationships/image" Target="../media/image99.png"/><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450.png"/></Relationships>
</file>

<file path=ppt/slides/_rels/slide1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241.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241.png"/></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36.png"/><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g"/><Relationship Id="rId7" Type="http://schemas.openxmlformats.org/officeDocument/2006/relationships/image" Target="../media/image42.jpeg"/><Relationship Id="rId12" Type="http://schemas.openxmlformats.org/officeDocument/2006/relationships/image" Target="../media/image47.e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7.png"/><Relationship Id="rId9"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emf"/><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jpg"/></Relationships>
</file>

<file path=ppt/slides/_rels/slide6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5.jpg"/><Relationship Id="rId1" Type="http://schemas.openxmlformats.org/officeDocument/2006/relationships/slideLayout" Target="../slideLayouts/slideLayout6.xml"/><Relationship Id="rId4" Type="http://schemas.openxmlformats.org/officeDocument/2006/relationships/image" Target="../media/image59.jpg"/></Relationships>
</file>

<file path=ppt/slides/_rels/slide6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5.jpg"/><Relationship Id="rId1" Type="http://schemas.openxmlformats.org/officeDocument/2006/relationships/slideLayout" Target="../slideLayouts/slideLayout6.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61.jpg"/></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emf"/><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250.png"/><Relationship Id="rId4" Type="http://schemas.openxmlformats.org/officeDocument/2006/relationships/image" Target="../media/image24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a:xfrm>
            <a:off x="2108195" y="1684866"/>
            <a:ext cx="8640000" cy="1464064"/>
          </a:xfrm>
        </p:spPr>
        <p:txBody>
          <a:bodyPr/>
          <a:lstStyle/>
          <a:p>
            <a:pPr algn="ctr"/>
            <a:r>
              <a:rPr lang="en-GB" sz="4400" dirty="0"/>
              <a:t>Overview of the ESS Fundamental Physics Possibilities </a:t>
            </a:r>
          </a:p>
        </p:txBody>
      </p:sp>
      <p:sp>
        <p:nvSpPr>
          <p:cNvPr id="3" name="Underrubrik 2">
            <a:extLst>
              <a:ext uri="{FF2B5EF4-FFF2-40B4-BE49-F238E27FC236}">
                <a16:creationId xmlns:a16="http://schemas.microsoft.com/office/drawing/2014/main" id="{9D51EF2D-F832-4781-89C3-3F5E4843BF42}"/>
              </a:ext>
            </a:extLst>
          </p:cNvPr>
          <p:cNvSpPr>
            <a:spLocks noGrp="1"/>
          </p:cNvSpPr>
          <p:nvPr>
            <p:ph type="subTitle" idx="1"/>
          </p:nvPr>
        </p:nvSpPr>
        <p:spPr>
          <a:xfrm>
            <a:off x="1833644" y="3700360"/>
            <a:ext cx="8640000" cy="921363"/>
          </a:xfrm>
        </p:spPr>
        <p:txBody>
          <a:bodyPr/>
          <a:lstStyle/>
          <a:p>
            <a:pPr algn="ctr"/>
            <a:r>
              <a:rPr lang="en-GB" dirty="0"/>
              <a:t>Valentina Santoro </a:t>
            </a:r>
          </a:p>
          <a:p>
            <a:pPr algn="ctr"/>
            <a:r>
              <a:rPr lang="en-GB" dirty="0"/>
              <a:t>ESS </a:t>
            </a:r>
          </a:p>
        </p:txBody>
      </p:sp>
      <p:sp>
        <p:nvSpPr>
          <p:cNvPr id="9" name="Underrubrik 2">
            <a:extLst>
              <a:ext uri="{FF2B5EF4-FFF2-40B4-BE49-F238E27FC236}">
                <a16:creationId xmlns:a16="http://schemas.microsoft.com/office/drawing/2014/main" id="{E8BEAFC8-3747-004A-A04D-218B3DB1750E}"/>
              </a:ext>
            </a:extLst>
          </p:cNvPr>
          <p:cNvSpPr txBox="1">
            <a:spLocks/>
          </p:cNvSpPr>
          <p:nvPr/>
        </p:nvSpPr>
        <p:spPr>
          <a:xfrm>
            <a:off x="1446973" y="6292091"/>
            <a:ext cx="9962443" cy="921363"/>
          </a:xfrm>
          <a:prstGeom prst="rect">
            <a:avLst/>
          </a:prstGeom>
        </p:spPr>
        <p:txBody>
          <a:bodyPr vert="horz" lIns="90000" tIns="45720" rIns="91440" bIns="45720" rtlCol="0">
            <a:noAutofit/>
          </a:bodyPr>
          <a:lstStyle>
            <a:lvl1pPr marL="0" indent="0" algn="l" defTabSz="914400" rtl="0" eaLnBrk="1" latinLnBrk="0" hangingPunct="1">
              <a:lnSpc>
                <a:spcPct val="100000"/>
              </a:lnSpc>
              <a:spcBef>
                <a:spcPts val="0"/>
              </a:spcBef>
              <a:buClr>
                <a:srgbClr val="666666"/>
              </a:buClr>
              <a:buFont typeface="Segoe UI" panose="020B0502040204020203" pitchFamily="34" charset="0"/>
              <a:buNone/>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914400" indent="0" algn="ctr" defTabSz="914400" rtl="0" eaLnBrk="1" latinLnBrk="0" hangingPunct="1">
              <a:lnSpc>
                <a:spcPct val="100000"/>
              </a:lnSpc>
              <a:spcBef>
                <a:spcPts val="1000"/>
              </a:spcBef>
              <a:buClr>
                <a:srgbClr val="666666"/>
              </a:buClr>
              <a:buFont typeface="Arial" panose="020B0604020202020204" pitchFamily="34" charset="0"/>
              <a:buNone/>
              <a:defRPr sz="1800" kern="1200">
                <a:solidFill>
                  <a:srgbClr val="666666"/>
                </a:solidFill>
                <a:latin typeface="+mn-lt"/>
                <a:ea typeface="+mn-ea"/>
                <a:cs typeface="+mn-cs"/>
              </a:defRPr>
            </a:lvl3pPr>
            <a:lvl4pPr marL="1371600" indent="0" algn="ctr" defTabSz="914400" rtl="0" eaLnBrk="1" latinLnBrk="0" hangingPunct="1">
              <a:lnSpc>
                <a:spcPct val="100000"/>
              </a:lnSpc>
              <a:spcBef>
                <a:spcPts val="1000"/>
              </a:spcBef>
              <a:buClr>
                <a:srgbClr val="666666"/>
              </a:buClr>
              <a:buFont typeface="Arial" panose="020B0604020202020204" pitchFamily="34" charset="0"/>
              <a:buNone/>
              <a:defRPr sz="1600" kern="1200">
                <a:solidFill>
                  <a:srgbClr val="666666"/>
                </a:solidFill>
                <a:latin typeface="+mn-lt"/>
                <a:ea typeface="+mn-ea"/>
                <a:cs typeface="+mn-cs"/>
              </a:defRPr>
            </a:lvl4pPr>
            <a:lvl5pPr marL="1828800" indent="0" algn="ctr" defTabSz="914400" rtl="0" eaLnBrk="1" latinLnBrk="0" hangingPunct="1">
              <a:lnSpc>
                <a:spcPct val="100000"/>
              </a:lnSpc>
              <a:spcBef>
                <a:spcPts val="1000"/>
              </a:spcBef>
              <a:buClr>
                <a:srgbClr val="666666"/>
              </a:buClr>
              <a:buFont typeface="Arial" panose="020B0604020202020204" pitchFamily="34" charset="0"/>
              <a:buNone/>
              <a:defRPr sz="1600" kern="1200">
                <a:solidFill>
                  <a:srgbClr val="66666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sz="2000" dirty="0"/>
              <a:t>ESS Symposium by the Royal Swedish Academy of Science’s Physics Class</a:t>
            </a:r>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8DCF52-9AB7-5B4E-B112-B0B0AC965674}"/>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5D72238A-6895-A34A-90F5-79D869262392}"/>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69D161CD-B0FE-824A-AE26-FAD13983406E}"/>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10</a:t>
            </a:fld>
            <a:endParaRPr lang="sv-SE" dirty="0"/>
          </a:p>
        </p:txBody>
      </p:sp>
      <p:sp>
        <p:nvSpPr>
          <p:cNvPr id="9" name="Title 1">
            <a:extLst>
              <a:ext uri="{FF2B5EF4-FFF2-40B4-BE49-F238E27FC236}">
                <a16:creationId xmlns:a16="http://schemas.microsoft.com/office/drawing/2014/main" id="{A655696C-AFB0-3F48-B464-96FB9CBFA6F0}"/>
              </a:ext>
            </a:extLst>
          </p:cNvPr>
          <p:cNvSpPr txBox="1">
            <a:spLocks/>
          </p:cNvSpPr>
          <p:nvPr/>
        </p:nvSpPr>
        <p:spPr>
          <a:xfrm>
            <a:off x="838200" y="55756"/>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Neue" panose="02000503000000020004" pitchFamily="2" charset="0"/>
                <a:ea typeface="Helvetica Neue" panose="02000503000000020004" pitchFamily="2" charset="0"/>
                <a:cs typeface="Helvetica Neue" panose="02000503000000020004" pitchFamily="2" charset="0"/>
              </a:rPr>
              <a:t>Fundamental physics possibilities with </a:t>
            </a:r>
            <a:r>
              <a:rPr lang="en-GB" sz="3600" b="1" u="sng" dirty="0">
                <a:latin typeface="Helvetica Neue" panose="02000503000000020004" pitchFamily="2" charset="0"/>
                <a:ea typeface="Helvetica Neue" panose="02000503000000020004" pitchFamily="2" charset="0"/>
                <a:cs typeface="Helvetica Neue" panose="02000503000000020004" pitchFamily="2" charset="0"/>
              </a:rPr>
              <a:t>neutrons </a:t>
            </a:r>
          </a:p>
        </p:txBody>
      </p:sp>
      <p:sp>
        <p:nvSpPr>
          <p:cNvPr id="11" name="Rounded Rectangle 10">
            <a:extLst>
              <a:ext uri="{FF2B5EF4-FFF2-40B4-BE49-F238E27FC236}">
                <a16:creationId xmlns:a16="http://schemas.microsoft.com/office/drawing/2014/main" id="{3E3BFD09-2DF5-B142-91C8-E1FE7912CE35}"/>
              </a:ext>
            </a:extLst>
          </p:cNvPr>
          <p:cNvSpPr/>
          <p:nvPr/>
        </p:nvSpPr>
        <p:spPr>
          <a:xfrm>
            <a:off x="4223791" y="801379"/>
            <a:ext cx="4356537" cy="2129711"/>
          </a:xfrm>
          <a:prstGeom prst="roundRect">
            <a:avLst/>
          </a:prstGeom>
          <a:solidFill>
            <a:srgbClr val="000090"/>
          </a:solidFill>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Standard Model of particle physics (SM)</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sz="2400" b="1"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Precision experiments</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Beyond SM</a:t>
            </a: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New interactions</a:t>
            </a:r>
          </a:p>
        </p:txBody>
      </p:sp>
      <p:sp>
        <p:nvSpPr>
          <p:cNvPr id="12" name="Right Bracket 11">
            <a:extLst>
              <a:ext uri="{FF2B5EF4-FFF2-40B4-BE49-F238E27FC236}">
                <a16:creationId xmlns:a16="http://schemas.microsoft.com/office/drawing/2014/main" id="{52F0D7B3-017E-3C4E-A1B1-25EEA28E7EFD}"/>
              </a:ext>
            </a:extLst>
          </p:cNvPr>
          <p:cNvSpPr/>
          <p:nvPr/>
        </p:nvSpPr>
        <p:spPr>
          <a:xfrm rot="16200000">
            <a:off x="6149784" y="-47672"/>
            <a:ext cx="409397" cy="6483353"/>
          </a:xfrm>
          <a:prstGeom prst="rightBracket">
            <a:avLst>
              <a:gd name="adj" fmla="val 5910"/>
            </a:avLst>
          </a:prstGeom>
          <a:noFill/>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cxnSp>
        <p:nvCxnSpPr>
          <p:cNvPr id="13" name="Straight Connector 12">
            <a:extLst>
              <a:ext uri="{FF2B5EF4-FFF2-40B4-BE49-F238E27FC236}">
                <a16:creationId xmlns:a16="http://schemas.microsoft.com/office/drawing/2014/main" id="{4CA3987C-539C-9D4E-A2D2-1DBCF49F97BA}"/>
              </a:ext>
            </a:extLst>
          </p:cNvPr>
          <p:cNvCxnSpPr/>
          <p:nvPr/>
        </p:nvCxnSpPr>
        <p:spPr>
          <a:xfrm flipV="1">
            <a:off x="6337961" y="3008752"/>
            <a:ext cx="0" cy="621029"/>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Rounded Rectangle 14">
            <a:extLst>
              <a:ext uri="{FF2B5EF4-FFF2-40B4-BE49-F238E27FC236}">
                <a16:creationId xmlns:a16="http://schemas.microsoft.com/office/drawing/2014/main" id="{22D16DAB-CDCD-E646-8307-3E11F3195FFF}"/>
              </a:ext>
            </a:extLst>
          </p:cNvPr>
          <p:cNvSpPr/>
          <p:nvPr/>
        </p:nvSpPr>
        <p:spPr>
          <a:xfrm>
            <a:off x="1353444" y="3398703"/>
            <a:ext cx="3180977" cy="2933170"/>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defTabSz="457200"/>
            <a:endParaRPr lang="en-US" b="1" u="sng" dirty="0">
              <a:solidFill>
                <a:prstClr val="white"/>
              </a:solidFill>
              <a:latin typeface="Calibri"/>
            </a:endParaRPr>
          </a:p>
          <a:p>
            <a:pPr algn="ctr" defTabSz="457200"/>
            <a:endParaRPr lang="en-US" b="1" u="sng" dirty="0">
              <a:solidFill>
                <a:prstClr val="white"/>
              </a:solidFill>
              <a:latin typeface="Calibri"/>
            </a:endParaRPr>
          </a:p>
          <a:p>
            <a:pPr algn="ctr" defTabSz="457200"/>
            <a:endParaRPr lang="en-US" b="1" u="sng" dirty="0">
              <a:solidFill>
                <a:prstClr val="white"/>
              </a:solidFill>
              <a:latin typeface="Calibri"/>
            </a:endParaRPr>
          </a:p>
          <a:p>
            <a:pPr algn="ctr" defTabSz="457200"/>
            <a:r>
              <a:rPr lang="en-US" b="1"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Fundamental Physics Beamline</a:t>
            </a:r>
          </a:p>
          <a:p>
            <a:pPr algn="ctr" defTabSz="457200"/>
            <a:endParaRPr lang="en-US" b="1"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HIBEAM experiment Search for sterile neutron </a:t>
            </a:r>
            <a:r>
              <a:rPr lang="en-US" b="1"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 </a:t>
            </a: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Neutron beta decay</a:t>
            </a: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Hadronic parity violation</a:t>
            </a: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Electromagnetic properties of the neutron</a:t>
            </a:r>
          </a:p>
          <a:p>
            <a:pPr algn="ctr" defTabSz="457200"/>
            <a:endParaRPr lang="en-US" b="1" u="sng" dirty="0">
              <a:solidFill>
                <a:prstClr val="white"/>
              </a:solidFill>
              <a:latin typeface="Calibri"/>
            </a:endParaRPr>
          </a:p>
          <a:p>
            <a:pPr algn="ctr" defTabSz="457200"/>
            <a:endParaRPr lang="en-US" b="1" u="sng" dirty="0">
              <a:solidFill>
                <a:prstClr val="white"/>
              </a:solidFill>
              <a:latin typeface="Calibri"/>
            </a:endParaRPr>
          </a:p>
        </p:txBody>
      </p:sp>
      <p:sp>
        <p:nvSpPr>
          <p:cNvPr id="16" name="Rounded Rectangle 15">
            <a:extLst>
              <a:ext uri="{FF2B5EF4-FFF2-40B4-BE49-F238E27FC236}">
                <a16:creationId xmlns:a16="http://schemas.microsoft.com/office/drawing/2014/main" id="{064CC26F-FAD3-E348-9CAD-0A2EF4EABDB8}"/>
              </a:ext>
            </a:extLst>
          </p:cNvPr>
          <p:cNvSpPr/>
          <p:nvPr/>
        </p:nvSpPr>
        <p:spPr>
          <a:xfrm>
            <a:off x="4949664" y="3416838"/>
            <a:ext cx="2655351" cy="2915823"/>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defTabSz="457200"/>
            <a:endParaRPr lang="en-US" b="1" u="sng" dirty="0">
              <a:solidFill>
                <a:prstClr val="white"/>
              </a:solidFill>
              <a:latin typeface="Calibri"/>
            </a:endParaRPr>
          </a:p>
          <a:p>
            <a:pPr algn="ctr" defTabSz="457200"/>
            <a:endParaRPr lang="en-US"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b="1"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Search for Neutron antineutron oscillation (NNBAR</a:t>
            </a:r>
            <a:r>
              <a:rPr lang="en-US"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a:t>
            </a:r>
          </a:p>
          <a:p>
            <a:pPr algn="ctr" defTabSz="457200"/>
            <a:endParaRPr lang="en-US"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Matter –Antimatter asymmetry of the Universe</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endParaRPr lang="en-US" dirty="0">
              <a:solidFill>
                <a:prstClr val="white"/>
              </a:solidFill>
              <a:latin typeface="Calibri"/>
            </a:endParaRPr>
          </a:p>
        </p:txBody>
      </p:sp>
      <p:sp>
        <p:nvSpPr>
          <p:cNvPr id="17" name="Rounded Rectangle 16">
            <a:extLst>
              <a:ext uri="{FF2B5EF4-FFF2-40B4-BE49-F238E27FC236}">
                <a16:creationId xmlns:a16="http://schemas.microsoft.com/office/drawing/2014/main" id="{58D22CF5-C617-F741-80C9-E13117DFD411}"/>
              </a:ext>
            </a:extLst>
          </p:cNvPr>
          <p:cNvSpPr/>
          <p:nvPr/>
        </p:nvSpPr>
        <p:spPr>
          <a:xfrm>
            <a:off x="8268483" y="3416838"/>
            <a:ext cx="2655351" cy="2915823"/>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defTabSz="457200"/>
            <a:endParaRPr lang="en-US" b="1" u="sng" dirty="0">
              <a:solidFill>
                <a:prstClr val="white"/>
              </a:solidFill>
              <a:latin typeface="Calibri"/>
            </a:endParaRPr>
          </a:p>
          <a:p>
            <a:pPr algn="ctr" defTabSz="457200"/>
            <a:endParaRPr lang="en-US" u="sng" dirty="0">
              <a:solidFill>
                <a:prstClr val="white"/>
              </a:solidFill>
              <a:latin typeface="Malgun Gothic" panose="020B0503020000020004" pitchFamily="34" charset="-127"/>
              <a:ea typeface="Malgun Gothic" panose="020B0503020000020004" pitchFamily="34" charset="-127"/>
            </a:endParaRP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Ultra Cold Neutron</a:t>
            </a: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 </a:t>
            </a: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Electric Dipole moment of the neutron (EDM) </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Gravity resonance spectroscopy</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Neutron beta decay</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endParaRPr lang="en-US" dirty="0">
              <a:solidFill>
                <a:prstClr val="white"/>
              </a:solidFill>
              <a:latin typeface="Calibri"/>
            </a:endParaRPr>
          </a:p>
        </p:txBody>
      </p:sp>
      <p:pic>
        <p:nvPicPr>
          <p:cNvPr id="4" name="Picture 3">
            <a:extLst>
              <a:ext uri="{FF2B5EF4-FFF2-40B4-BE49-F238E27FC236}">
                <a16:creationId xmlns:a16="http://schemas.microsoft.com/office/drawing/2014/main" id="{91652FFF-DDC6-DC48-B135-24FF92F6E1E1}"/>
              </a:ext>
            </a:extLst>
          </p:cNvPr>
          <p:cNvPicPr>
            <a:picLocks noChangeAspect="1"/>
          </p:cNvPicPr>
          <p:nvPr/>
        </p:nvPicPr>
        <p:blipFill>
          <a:blip r:embed="rId2"/>
          <a:stretch>
            <a:fillRect/>
          </a:stretch>
        </p:blipFill>
        <p:spPr>
          <a:xfrm>
            <a:off x="9389391" y="662164"/>
            <a:ext cx="1858718" cy="1858718"/>
          </a:xfrm>
          <a:prstGeom prst="rect">
            <a:avLst/>
          </a:prstGeom>
        </p:spPr>
      </p:pic>
      <p:sp>
        <p:nvSpPr>
          <p:cNvPr id="14" name="Rectangle 13">
            <a:extLst>
              <a:ext uri="{FF2B5EF4-FFF2-40B4-BE49-F238E27FC236}">
                <a16:creationId xmlns:a16="http://schemas.microsoft.com/office/drawing/2014/main" id="{D2BB9188-D711-A740-BF52-7DC633464A58}"/>
              </a:ext>
            </a:extLst>
          </p:cNvPr>
          <p:cNvSpPr/>
          <p:nvPr/>
        </p:nvSpPr>
        <p:spPr>
          <a:xfrm>
            <a:off x="1459832" y="5172187"/>
            <a:ext cx="3034171" cy="11596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09CED5D-3C24-C045-81DC-766DCF6CED33}"/>
              </a:ext>
            </a:extLst>
          </p:cNvPr>
          <p:cNvSpPr/>
          <p:nvPr/>
        </p:nvSpPr>
        <p:spPr>
          <a:xfrm>
            <a:off x="8268483" y="3485906"/>
            <a:ext cx="2783688" cy="2877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549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52ABB7-F490-5541-8196-802E3CCCE88B}"/>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0624B85B-4B55-794A-9694-60209274E97C}"/>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CEC2D4F-B21B-1240-B8E2-453B31A8A121}"/>
              </a:ext>
            </a:extLst>
          </p:cNvPr>
          <p:cNvSpPr>
            <a:spLocks noGrp="1"/>
          </p:cNvSpPr>
          <p:nvPr>
            <p:ph type="sldNum" sz="quarter" idx="12"/>
          </p:nvPr>
        </p:nvSpPr>
        <p:spPr/>
        <p:txBody>
          <a:bodyPr/>
          <a:lstStyle/>
          <a:p>
            <a:fld id="{F7283078-D760-1647-8B80-66BA8B52336D}" type="slidenum">
              <a:rPr lang="sv-SE" smtClean="0"/>
              <a:pPr/>
              <a:t>100</a:t>
            </a:fld>
            <a:endParaRPr lang="sv-SE" dirty="0"/>
          </a:p>
        </p:txBody>
      </p:sp>
      <p:sp>
        <p:nvSpPr>
          <p:cNvPr id="12" name="Title 1">
            <a:extLst>
              <a:ext uri="{FF2B5EF4-FFF2-40B4-BE49-F238E27FC236}">
                <a16:creationId xmlns:a16="http://schemas.microsoft.com/office/drawing/2014/main" id="{E91FE7A1-84A2-3346-97FA-3B29F86991D4}"/>
              </a:ext>
            </a:extLst>
          </p:cNvPr>
          <p:cNvSpPr txBox="1">
            <a:spLocks/>
          </p:cNvSpPr>
          <p:nvPr/>
        </p:nvSpPr>
        <p:spPr>
          <a:xfrm>
            <a:off x="912660" y="233083"/>
            <a:ext cx="10738607"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2800" dirty="0">
                <a:solidFill>
                  <a:schemeClr val="tx1"/>
                </a:solidFill>
                <a:latin typeface="Helvetica" pitchFamily="2" charset="0"/>
              </a:rPr>
              <a:t>The ESS neutrino Super Beam (</a:t>
            </a:r>
            <a:r>
              <a:rPr lang="en-GB" sz="2800" dirty="0" err="1">
                <a:solidFill>
                  <a:schemeClr val="tx1"/>
                </a:solidFill>
                <a:latin typeface="Helvetica" pitchFamily="2" charset="0"/>
              </a:rPr>
              <a:t>ESSnuSB</a:t>
            </a:r>
            <a:r>
              <a:rPr lang="en-GB" sz="2800" dirty="0">
                <a:solidFill>
                  <a:schemeClr val="tx1"/>
                </a:solidFill>
                <a:latin typeface="Helvetica" pitchFamily="2" charset="0"/>
              </a:rPr>
              <a:t>): scientific motivation  </a:t>
            </a:r>
          </a:p>
        </p:txBody>
      </p:sp>
      <p:sp>
        <p:nvSpPr>
          <p:cNvPr id="6" name="TextBox 5">
            <a:extLst>
              <a:ext uri="{FF2B5EF4-FFF2-40B4-BE49-F238E27FC236}">
                <a16:creationId xmlns:a16="http://schemas.microsoft.com/office/drawing/2014/main" id="{74A7C6C2-B578-774F-89C6-002293407167}"/>
              </a:ext>
            </a:extLst>
          </p:cNvPr>
          <p:cNvSpPr txBox="1"/>
          <p:nvPr/>
        </p:nvSpPr>
        <p:spPr>
          <a:xfrm>
            <a:off x="639944" y="890422"/>
            <a:ext cx="6691298" cy="5601533"/>
          </a:xfrm>
          <a:prstGeom prst="rect">
            <a:avLst/>
          </a:prstGeom>
          <a:noFill/>
        </p:spPr>
        <p:txBody>
          <a:bodyPr wrap="square" rtlCol="0">
            <a:spAutoFit/>
          </a:bodyPr>
          <a:lstStyle/>
          <a:p>
            <a:r>
              <a:rPr lang="en-GB" sz="2000" dirty="0">
                <a:latin typeface="Helvetica Neue" panose="02000503000000020004" pitchFamily="2" charset="0"/>
                <a:ea typeface="Helvetica Neue" panose="02000503000000020004" pitchFamily="2" charset="0"/>
                <a:cs typeface="Helvetica Neue" panose="02000503000000020004" pitchFamily="2" charset="0"/>
              </a:rPr>
              <a:t>In 2012 it was discovered  </a:t>
            </a:r>
            <a:r>
              <a:rPr lang="en-US" sz="2000" dirty="0">
                <a:latin typeface="Helvetica Neue" panose="02000503000000020004" pitchFamily="2" charset="0"/>
                <a:ea typeface="Helvetica Neue" panose="02000503000000020004" pitchFamily="2" charset="0"/>
                <a:cs typeface="Helvetica Neue" panose="02000503000000020004" pitchFamily="2" charset="0"/>
              </a:rPr>
              <a:t>that the neutrino </a:t>
            </a:r>
            <a:r>
              <a:rPr lang="el-GR" sz="2000" dirty="0">
                <a:latin typeface="Helvetica Neue" panose="02000503000000020004" pitchFamily="2" charset="0"/>
                <a:ea typeface="Helvetica Neue" panose="02000503000000020004" pitchFamily="2" charset="0"/>
                <a:cs typeface="Helvetica Neue" panose="02000503000000020004" pitchFamily="2" charset="0"/>
              </a:rPr>
              <a:t>ν</a:t>
            </a:r>
            <a:r>
              <a:rPr lang="en-US" sz="2000" baseline="-25000" dirty="0">
                <a:latin typeface="Helvetica Neue" panose="02000503000000020004" pitchFamily="2" charset="0"/>
                <a:ea typeface="Helvetica Neue" panose="02000503000000020004" pitchFamily="2" charset="0"/>
                <a:cs typeface="Helvetica Neue" panose="02000503000000020004" pitchFamily="2" charset="0"/>
              </a:rPr>
              <a:t>1</a:t>
            </a:r>
            <a:r>
              <a:rPr lang="en-US" sz="2000" dirty="0">
                <a:latin typeface="Helvetica Neue" panose="02000503000000020004" pitchFamily="2" charset="0"/>
                <a:ea typeface="Helvetica Neue" panose="02000503000000020004" pitchFamily="2" charset="0"/>
                <a:cs typeface="Helvetica Neue" panose="02000503000000020004" pitchFamily="2" charset="0"/>
              </a:rPr>
              <a:t> and </a:t>
            </a:r>
            <a:r>
              <a:rPr lang="el-GR" sz="2000" dirty="0">
                <a:latin typeface="Helvetica Neue" panose="02000503000000020004" pitchFamily="2" charset="0"/>
                <a:ea typeface="Helvetica Neue" panose="02000503000000020004" pitchFamily="2" charset="0"/>
                <a:cs typeface="Helvetica Neue" panose="02000503000000020004" pitchFamily="2" charset="0"/>
              </a:rPr>
              <a:t>ν</a:t>
            </a:r>
            <a:r>
              <a:rPr lang="en-US" sz="2000" baseline="-25000" dirty="0">
                <a:latin typeface="Helvetica Neue" panose="02000503000000020004" pitchFamily="2" charset="0"/>
                <a:ea typeface="Helvetica Neue" panose="02000503000000020004" pitchFamily="2" charset="0"/>
                <a:cs typeface="Helvetica Neue" panose="02000503000000020004" pitchFamily="2" charset="0"/>
              </a:rPr>
              <a:t>3</a:t>
            </a:r>
            <a:r>
              <a:rPr lang="en-US" sz="2000" dirty="0">
                <a:latin typeface="Helvetica Neue" panose="02000503000000020004" pitchFamily="2" charset="0"/>
                <a:ea typeface="Helvetica Neue" panose="02000503000000020004" pitchFamily="2" charset="0"/>
                <a:cs typeface="Helvetica Neue" panose="02000503000000020004" pitchFamily="2" charset="0"/>
              </a:rPr>
              <a:t> mass eigenstates mixing angle </a:t>
            </a:r>
            <a:r>
              <a:rPr lang="el-GR" sz="2000" dirty="0">
                <a:latin typeface="Helvetica Neue" panose="02000503000000020004" pitchFamily="2" charset="0"/>
                <a:ea typeface="Helvetica Neue" panose="02000503000000020004" pitchFamily="2" charset="0"/>
                <a:cs typeface="Helvetica Neue" panose="02000503000000020004" pitchFamily="2" charset="0"/>
              </a:rPr>
              <a:t>θ</a:t>
            </a:r>
            <a:r>
              <a:rPr lang="en-US" sz="2000" baseline="-25000" dirty="0">
                <a:latin typeface="Helvetica Neue" panose="02000503000000020004" pitchFamily="2" charset="0"/>
                <a:ea typeface="Helvetica Neue" panose="02000503000000020004" pitchFamily="2" charset="0"/>
                <a:cs typeface="Helvetica Neue" panose="02000503000000020004" pitchFamily="2" charset="0"/>
              </a:rPr>
              <a:t>13 </a:t>
            </a:r>
            <a:r>
              <a:rPr lang="en-US" sz="2000" dirty="0">
                <a:latin typeface="Helvetica Neue" panose="02000503000000020004" pitchFamily="2" charset="0"/>
                <a:ea typeface="Helvetica Neue" panose="02000503000000020004" pitchFamily="2" charset="0"/>
                <a:cs typeface="Helvetica Neue" panose="02000503000000020004" pitchFamily="2" charset="0"/>
              </a:rPr>
              <a:t>= 8.8º, a value which was much larger than assumed </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dirty="0">
                <a:latin typeface="Helvetica Neue" panose="02000503000000020004" pitchFamily="2" charset="0"/>
                <a:ea typeface="Helvetica Neue" panose="02000503000000020004" pitchFamily="2" charset="0"/>
                <a:cs typeface="Helvetica Neue" panose="02000503000000020004" pitchFamily="2" charset="0"/>
              </a:rPr>
              <a:t>In the light of this finding the sensitivity of CP violation </a:t>
            </a:r>
            <a:r>
              <a:rPr lang="en-US" sz="2000" dirty="0" err="1">
                <a:latin typeface="Symbol" pitchFamily="2" charset="2"/>
                <a:ea typeface="Helvetica Neue" panose="02000503000000020004" pitchFamily="2" charset="0"/>
                <a:cs typeface="Helvetica Neue" panose="02000503000000020004" pitchFamily="2" charset="0"/>
              </a:rPr>
              <a:t>d</a:t>
            </a:r>
            <a:r>
              <a:rPr lang="en-US" sz="2000" baseline="-25000" dirty="0" err="1">
                <a:latin typeface="Helvetica Neue" panose="02000503000000020004" pitchFamily="2" charset="0"/>
                <a:ea typeface="Helvetica Neue" panose="02000503000000020004" pitchFamily="2" charset="0"/>
                <a:cs typeface="Helvetica Neue" panose="02000503000000020004" pitchFamily="2" charset="0"/>
              </a:rPr>
              <a:t>CP</a:t>
            </a:r>
            <a:r>
              <a:rPr lang="en-US" sz="2000" baseline="-25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a:latin typeface="Helvetica Neue" panose="02000503000000020004" pitchFamily="2" charset="0"/>
                <a:ea typeface="Helvetica Neue" panose="02000503000000020004" pitchFamily="2" charset="0"/>
                <a:cs typeface="Helvetica Neue" panose="02000503000000020004" pitchFamily="2" charset="0"/>
              </a:rPr>
              <a:t>has a strong enhancement at the second oscillation  maximum compared to that at the first oscillation maximum</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dirty="0">
                <a:latin typeface="Helvetica Neue" panose="02000503000000020004" pitchFamily="2" charset="0"/>
                <a:ea typeface="Helvetica Neue" panose="02000503000000020004" pitchFamily="2" charset="0"/>
                <a:cs typeface="Helvetica Neue" panose="02000503000000020004" pitchFamily="2" charset="0"/>
              </a:rPr>
              <a:t>However placing the far detector at the 2</a:t>
            </a:r>
            <a:r>
              <a:rPr lang="en-US" sz="2000" baseline="30000" dirty="0">
                <a:latin typeface="Helvetica Neue" panose="02000503000000020004" pitchFamily="2" charset="0"/>
                <a:ea typeface="Helvetica Neue" panose="02000503000000020004" pitchFamily="2" charset="0"/>
                <a:cs typeface="Helvetica Neue" panose="02000503000000020004" pitchFamily="2" charset="0"/>
              </a:rPr>
              <a:t>nd</a:t>
            </a:r>
            <a:r>
              <a:rPr lang="en-US" sz="2000" dirty="0">
                <a:latin typeface="Helvetica Neue" panose="02000503000000020004" pitchFamily="2" charset="0"/>
                <a:ea typeface="Helvetica Neue" panose="02000503000000020004" pitchFamily="2" charset="0"/>
                <a:cs typeface="Helvetica Neue" panose="02000503000000020004" pitchFamily="2" charset="0"/>
              </a:rPr>
              <a:t> maximum implies the need of a very high intensity neutrino super beam to compensate  for the longer baseline </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dirty="0">
                <a:latin typeface="Helvetica Neue" panose="02000503000000020004" pitchFamily="2" charset="0"/>
                <a:ea typeface="Helvetica Neue" panose="02000503000000020004" pitchFamily="2" charset="0"/>
                <a:cs typeface="Helvetica Neue" panose="02000503000000020004" pitchFamily="2" charset="0"/>
              </a:rPr>
              <a:t>The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ESSnuSB</a:t>
            </a:r>
            <a:r>
              <a:rPr lang="en-US" sz="2000" dirty="0">
                <a:latin typeface="Helvetica Neue" panose="02000503000000020004" pitchFamily="2" charset="0"/>
                <a:ea typeface="Helvetica Neue" panose="02000503000000020004" pitchFamily="2" charset="0"/>
                <a:cs typeface="Helvetica Neue" panose="02000503000000020004" pitchFamily="2" charset="0"/>
              </a:rPr>
              <a:t> is a proposed accelerator based long baseline neutrino experiment at ESS</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endParaRPr lang="en-GB" sz="20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8">
            <a:extLst>
              <a:ext uri="{FF2B5EF4-FFF2-40B4-BE49-F238E27FC236}">
                <a16:creationId xmlns:a16="http://schemas.microsoft.com/office/drawing/2014/main" id="{ECEE0D31-E5CC-064E-B733-AC42C63F1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3116" y="1547761"/>
            <a:ext cx="4910750" cy="3970095"/>
          </a:xfrm>
          <a:prstGeom prst="rect">
            <a:avLst/>
          </a:prstGeom>
        </p:spPr>
      </p:pic>
    </p:spTree>
    <p:extLst>
      <p:ext uri="{BB962C8B-B14F-4D97-AF65-F5344CB8AC3E}">
        <p14:creationId xmlns:p14="http://schemas.microsoft.com/office/powerpoint/2010/main" val="233279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A479-C213-FF48-8222-A11C80DBBA94}"/>
              </a:ext>
            </a:extLst>
          </p:cNvPr>
          <p:cNvSpPr>
            <a:spLocks noGrp="1"/>
          </p:cNvSpPr>
          <p:nvPr>
            <p:ph type="title"/>
          </p:nvPr>
        </p:nvSpPr>
        <p:spPr/>
        <p:txBody>
          <a:bodyPr/>
          <a:lstStyle/>
          <a:p>
            <a:endParaRPr lang="en-GB"/>
          </a:p>
        </p:txBody>
      </p:sp>
      <p:sp>
        <p:nvSpPr>
          <p:cNvPr id="3" name="Footer Placeholder 2">
            <a:extLst>
              <a:ext uri="{FF2B5EF4-FFF2-40B4-BE49-F238E27FC236}">
                <a16:creationId xmlns:a16="http://schemas.microsoft.com/office/drawing/2014/main" id="{F37A791C-421F-934A-B6B3-296859B074B7}"/>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5" name="Content Placeholder 4">
            <a:extLst>
              <a:ext uri="{FF2B5EF4-FFF2-40B4-BE49-F238E27FC236}">
                <a16:creationId xmlns:a16="http://schemas.microsoft.com/office/drawing/2014/main" id="{E8F242D3-3F32-3742-88DA-7DEF51E6F183}"/>
              </a:ext>
            </a:extLst>
          </p:cNvPr>
          <p:cNvSpPr>
            <a:spLocks noGrp="1"/>
          </p:cNvSpPr>
          <p:nvPr>
            <p:ph idx="13"/>
          </p:nvPr>
        </p:nvSpPr>
        <p:spPr/>
        <p:txBody>
          <a:bodyPr/>
          <a:lstStyle/>
          <a:p>
            <a:endParaRPr lang="en-GB"/>
          </a:p>
        </p:txBody>
      </p:sp>
      <p:sp>
        <p:nvSpPr>
          <p:cNvPr id="6" name="Text Placeholder 5">
            <a:extLst>
              <a:ext uri="{FF2B5EF4-FFF2-40B4-BE49-F238E27FC236}">
                <a16:creationId xmlns:a16="http://schemas.microsoft.com/office/drawing/2014/main" id="{3C91B310-E9B4-284D-9C3E-352641BA342A}"/>
              </a:ext>
            </a:extLst>
          </p:cNvPr>
          <p:cNvSpPr>
            <a:spLocks noGrp="1"/>
          </p:cNvSpPr>
          <p:nvPr>
            <p:ph type="body" sz="quarter" idx="14"/>
          </p:nvPr>
        </p:nvSpPr>
        <p:spPr/>
        <p:txBody>
          <a:bodyPr/>
          <a:lstStyle/>
          <a:p>
            <a:endParaRPr lang="en-GB"/>
          </a:p>
        </p:txBody>
      </p:sp>
      <p:sp>
        <p:nvSpPr>
          <p:cNvPr id="7" name="Date Placeholder 6">
            <a:extLst>
              <a:ext uri="{FF2B5EF4-FFF2-40B4-BE49-F238E27FC236}">
                <a16:creationId xmlns:a16="http://schemas.microsoft.com/office/drawing/2014/main" id="{90E4A7DE-2EC9-464F-A8C1-1385411C0645}"/>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08C71AE-32D2-EA4C-AE6A-BFF713D53BFD}"/>
              </a:ext>
            </a:extLst>
          </p:cNvPr>
          <p:cNvSpPr>
            <a:spLocks noGrp="1"/>
          </p:cNvSpPr>
          <p:nvPr>
            <p:ph type="sldNum" sz="quarter" idx="12"/>
          </p:nvPr>
        </p:nvSpPr>
        <p:spPr/>
        <p:txBody>
          <a:bodyPr/>
          <a:lstStyle/>
          <a:p>
            <a:fld id="{F7283078-D760-1647-8B80-66BA8B52336D}" type="slidenum">
              <a:rPr lang="sv-SE" smtClean="0"/>
              <a:pPr/>
              <a:t>101</a:t>
            </a:fld>
            <a:endParaRPr lang="sv-SE" dirty="0"/>
          </a:p>
        </p:txBody>
      </p:sp>
      <p:sp>
        <p:nvSpPr>
          <p:cNvPr id="9" name="Rectangle 8">
            <a:extLst>
              <a:ext uri="{FF2B5EF4-FFF2-40B4-BE49-F238E27FC236}">
                <a16:creationId xmlns:a16="http://schemas.microsoft.com/office/drawing/2014/main" id="{602F1122-852C-5F4B-B20D-C7BD0404114E}"/>
              </a:ext>
            </a:extLst>
          </p:cNvPr>
          <p:cNvSpPr/>
          <p:nvPr/>
        </p:nvSpPr>
        <p:spPr>
          <a:xfrm>
            <a:off x="1015923" y="994720"/>
            <a:ext cx="10152802" cy="5647700"/>
          </a:xfrm>
          <a:prstGeom prst="rect">
            <a:avLst/>
          </a:prstGeom>
        </p:spPr>
        <p:txBody>
          <a:bodyPr wrap="square">
            <a:spAutoFit/>
          </a:bodyPr>
          <a:lstStyle/>
          <a:p>
            <a:r>
              <a:rPr lang="en-US" sz="2400" dirty="0">
                <a:latin typeface="Helvetica" pitchFamily="2" charset="0"/>
                <a:cs typeface="Candara"/>
              </a:rPr>
              <a:t>Production, transportation and storage is motivated by the study of several neutron properties:</a:t>
            </a:r>
          </a:p>
          <a:p>
            <a:pPr marL="285750" indent="-285750">
              <a:buFont typeface="Arial"/>
              <a:buChar char="•"/>
            </a:pPr>
            <a:endParaRPr lang="en-US" sz="2400" dirty="0">
              <a:latin typeface="Helvetica" pitchFamily="2" charset="0"/>
              <a:cs typeface="Candara"/>
            </a:endParaRPr>
          </a:p>
          <a:p>
            <a:pPr marL="285750" indent="-285750">
              <a:buFont typeface="Arial"/>
              <a:buChar char="•"/>
            </a:pPr>
            <a:r>
              <a:rPr lang="en-US" sz="2400" b="1" dirty="0">
                <a:latin typeface="Helvetica" pitchFamily="2" charset="0"/>
                <a:cs typeface="Candara"/>
              </a:rPr>
              <a:t>Measurement of the neutron lifetime </a:t>
            </a:r>
            <a:r>
              <a:rPr lang="en-US" sz="2400" dirty="0">
                <a:latin typeface="Helvetica" pitchFamily="2" charset="0"/>
                <a:cs typeface="Candara"/>
              </a:rPr>
              <a:t>(its value impacts the abundance of light chemical elements in big-bang </a:t>
            </a:r>
            <a:r>
              <a:rPr lang="en-US" sz="2400" dirty="0" err="1">
                <a:latin typeface="Helvetica" pitchFamily="2" charset="0"/>
                <a:cs typeface="Candara"/>
              </a:rPr>
              <a:t>nucleosynthesis</a:t>
            </a:r>
            <a:r>
              <a:rPr lang="en-US" sz="2400" dirty="0">
                <a:latin typeface="Helvetica" pitchFamily="2" charset="0"/>
                <a:cs typeface="Candara"/>
              </a:rPr>
              <a:t> )   </a:t>
            </a:r>
          </a:p>
          <a:p>
            <a:pPr marL="285750" indent="-285750">
              <a:buFont typeface="Arial"/>
              <a:buChar char="•"/>
            </a:pPr>
            <a:endParaRPr lang="en-US" sz="2400" dirty="0">
              <a:latin typeface="Helvetica" pitchFamily="2" charset="0"/>
              <a:cs typeface="Candara"/>
            </a:endParaRPr>
          </a:p>
          <a:p>
            <a:pPr marL="285750" indent="-285750">
              <a:buFont typeface="Arial"/>
              <a:buChar char="•"/>
            </a:pPr>
            <a:r>
              <a:rPr lang="en-US" sz="2400" b="1" dirty="0">
                <a:latin typeface="Helvetica" pitchFamily="2" charset="0"/>
                <a:cs typeface="Candara"/>
              </a:rPr>
              <a:t>Measurement of the neutron electric dipole moment (EDM</a:t>
            </a:r>
            <a:r>
              <a:rPr lang="en-US" sz="2400" dirty="0">
                <a:latin typeface="Helvetica" pitchFamily="2" charset="0"/>
                <a:cs typeface="Candara"/>
              </a:rPr>
              <a:t>)</a:t>
            </a:r>
          </a:p>
          <a:p>
            <a:r>
              <a:rPr lang="en-US" sz="2400" dirty="0">
                <a:latin typeface="Helvetica" pitchFamily="2" charset="0"/>
                <a:cs typeface="Candara"/>
              </a:rPr>
              <a:t> </a:t>
            </a:r>
          </a:p>
          <a:p>
            <a:pPr marL="285750" indent="-285750">
              <a:buFont typeface="Arial"/>
              <a:buChar char="•"/>
            </a:pPr>
            <a:endParaRPr lang="en-US" sz="2400" dirty="0">
              <a:latin typeface="Helvetica" pitchFamily="2" charset="0"/>
              <a:cs typeface="Candara"/>
            </a:endParaRPr>
          </a:p>
          <a:p>
            <a:pPr marL="285750" indent="-285750">
              <a:buFont typeface="Arial"/>
              <a:buChar char="•"/>
            </a:pPr>
            <a:r>
              <a:rPr lang="en-US" sz="2400" b="1" dirty="0">
                <a:latin typeface="Helvetica" pitchFamily="2" charset="0"/>
                <a:cs typeface="Candara"/>
              </a:rPr>
              <a:t>Observation of the gravitational interactions of the neutrons</a:t>
            </a:r>
          </a:p>
          <a:p>
            <a:r>
              <a:rPr lang="en-US" sz="2200" dirty="0">
                <a:latin typeface="Helvetica" pitchFamily="2" charset="0"/>
                <a:cs typeface="Candara"/>
              </a:rPr>
              <a:t>   In a previous experiment ILL physicists have observed quantized  state of    matter under the influence of gravity for the first time.  </a:t>
            </a:r>
          </a:p>
          <a:p>
            <a:r>
              <a:rPr lang="en-US" sz="2200" dirty="0">
                <a:latin typeface="Helvetica" pitchFamily="2" charset="0"/>
                <a:cs typeface="Candara"/>
              </a:rPr>
              <a:t> </a:t>
            </a:r>
            <a:r>
              <a:rPr lang="sv-SE" dirty="0" err="1">
                <a:latin typeface="Helvetica" pitchFamily="2" charset="0"/>
              </a:rPr>
              <a:t>Nesvizhevsky</a:t>
            </a:r>
            <a:r>
              <a:rPr lang="sv-SE" dirty="0">
                <a:latin typeface="Helvetica" pitchFamily="2" charset="0"/>
              </a:rPr>
              <a:t> V et all. Quantum </a:t>
            </a:r>
            <a:r>
              <a:rPr lang="sv-SE" dirty="0" err="1">
                <a:latin typeface="Helvetica" pitchFamily="2" charset="0"/>
              </a:rPr>
              <a:t>states</a:t>
            </a:r>
            <a:r>
              <a:rPr lang="sv-SE" dirty="0">
                <a:latin typeface="Helvetica" pitchFamily="2" charset="0"/>
              </a:rPr>
              <a:t> </a:t>
            </a:r>
            <a:r>
              <a:rPr lang="sv-SE" dirty="0" err="1">
                <a:latin typeface="Helvetica" pitchFamily="2" charset="0"/>
              </a:rPr>
              <a:t>of</a:t>
            </a:r>
            <a:r>
              <a:rPr lang="sv-SE" dirty="0">
                <a:latin typeface="Helvetica" pitchFamily="2" charset="0"/>
              </a:rPr>
              <a:t> neutrons in the </a:t>
            </a:r>
            <a:r>
              <a:rPr lang="sv-SE" dirty="0" err="1">
                <a:latin typeface="Helvetica" pitchFamily="2" charset="0"/>
              </a:rPr>
              <a:t>Earth's</a:t>
            </a:r>
            <a:r>
              <a:rPr lang="sv-SE" dirty="0">
                <a:latin typeface="Helvetica" pitchFamily="2" charset="0"/>
              </a:rPr>
              <a:t> </a:t>
            </a:r>
            <a:r>
              <a:rPr lang="sv-SE" dirty="0" err="1">
                <a:latin typeface="Helvetica" pitchFamily="2" charset="0"/>
              </a:rPr>
              <a:t>gravitational</a:t>
            </a:r>
            <a:r>
              <a:rPr lang="sv-SE" dirty="0">
                <a:latin typeface="Helvetica" pitchFamily="2" charset="0"/>
              </a:rPr>
              <a:t> </a:t>
            </a:r>
            <a:r>
              <a:rPr lang="sv-SE" dirty="0" err="1">
                <a:latin typeface="Helvetica" pitchFamily="2" charset="0"/>
              </a:rPr>
              <a:t>field</a:t>
            </a:r>
            <a:r>
              <a:rPr lang="sv-SE" dirty="0">
                <a:latin typeface="Helvetica" pitchFamily="2" charset="0"/>
              </a:rPr>
              <a:t>. Nature. 2002 Jan 17;415(6869):297-9. </a:t>
            </a:r>
            <a:r>
              <a:rPr lang="sv-SE" dirty="0" err="1">
                <a:latin typeface="Helvetica" pitchFamily="2" charset="0"/>
              </a:rPr>
              <a:t>doi</a:t>
            </a:r>
            <a:r>
              <a:rPr lang="sv-SE" dirty="0">
                <a:latin typeface="Helvetica" pitchFamily="2" charset="0"/>
              </a:rPr>
              <a:t>: 10.1038/415297a. PMID: 11797001.</a:t>
            </a:r>
          </a:p>
          <a:p>
            <a:r>
              <a:rPr lang="sv-SE" dirty="0" err="1">
                <a:latin typeface="Helvetica" pitchFamily="2" charset="0"/>
              </a:rPr>
              <a:t>CopyDownload</a:t>
            </a:r>
            <a:r>
              <a:rPr lang="sv-SE" dirty="0">
                <a:latin typeface="Helvetica" pitchFamily="2" charset="0"/>
              </a:rPr>
              <a:t> .</a:t>
            </a:r>
            <a:r>
              <a:rPr lang="sv-SE" dirty="0" err="1">
                <a:latin typeface="Helvetica" pitchFamily="2" charset="0"/>
              </a:rPr>
              <a:t>nbib</a:t>
            </a:r>
            <a:endParaRPr lang="sv-SE" dirty="0">
              <a:latin typeface="Helvetica" pitchFamily="2" charset="0"/>
            </a:endParaRPr>
          </a:p>
          <a:p>
            <a:endParaRPr lang="en-US" sz="1900" dirty="0">
              <a:latin typeface="Candara"/>
              <a:cs typeface="Candara"/>
            </a:endParaRPr>
          </a:p>
        </p:txBody>
      </p:sp>
    </p:spTree>
    <p:extLst>
      <p:ext uri="{BB962C8B-B14F-4D97-AF65-F5344CB8AC3E}">
        <p14:creationId xmlns:p14="http://schemas.microsoft.com/office/powerpoint/2010/main" val="378578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33B5694-2ED3-F241-AB0F-35137788330A}"/>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3F0EF3BC-8FEB-184A-80D1-80B800DD903D}"/>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4BE88D99-86EE-1A49-A79B-64561A7C7F18}"/>
              </a:ext>
            </a:extLst>
          </p:cNvPr>
          <p:cNvSpPr>
            <a:spLocks noGrp="1"/>
          </p:cNvSpPr>
          <p:nvPr>
            <p:ph type="sldNum" sz="quarter" idx="12"/>
          </p:nvPr>
        </p:nvSpPr>
        <p:spPr/>
        <p:txBody>
          <a:bodyPr/>
          <a:lstStyle/>
          <a:p>
            <a:fld id="{F7283078-D760-1647-8B80-66BA8B52336D}" type="slidenum">
              <a:rPr lang="sv-SE" smtClean="0"/>
              <a:pPr/>
              <a:t>102</a:t>
            </a:fld>
            <a:endParaRPr lang="sv-SE" dirty="0"/>
          </a:p>
        </p:txBody>
      </p:sp>
      <p:sp>
        <p:nvSpPr>
          <p:cNvPr id="9" name="Title 1">
            <a:extLst>
              <a:ext uri="{FF2B5EF4-FFF2-40B4-BE49-F238E27FC236}">
                <a16:creationId xmlns:a16="http://schemas.microsoft.com/office/drawing/2014/main" id="{1A6F6A2A-A5BD-EF4C-B066-3BE53F1238B4}"/>
              </a:ext>
            </a:extLst>
          </p:cNvPr>
          <p:cNvSpPr txBox="1">
            <a:spLocks/>
          </p:cNvSpPr>
          <p:nvPr/>
        </p:nvSpPr>
        <p:spPr>
          <a:xfrm>
            <a:off x="1441341" y="131007"/>
            <a:ext cx="10738607"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3200" dirty="0">
                <a:solidFill>
                  <a:schemeClr val="tx1"/>
                </a:solidFill>
                <a:latin typeface="Helvetica" pitchFamily="2" charset="0"/>
              </a:rPr>
              <a:t>The ESS neutrino Super Beam (</a:t>
            </a:r>
            <a:r>
              <a:rPr lang="en-GB" sz="3200" dirty="0" err="1">
                <a:solidFill>
                  <a:schemeClr val="tx1"/>
                </a:solidFill>
                <a:latin typeface="Helvetica" pitchFamily="2" charset="0"/>
              </a:rPr>
              <a:t>ESSnuSB</a:t>
            </a:r>
            <a:r>
              <a:rPr lang="en-GB" sz="3200" dirty="0">
                <a:solidFill>
                  <a:schemeClr val="tx1"/>
                </a:solidFill>
                <a:latin typeface="Helvetica" pitchFamily="2" charset="0"/>
              </a:rPr>
              <a:t>)</a:t>
            </a:r>
          </a:p>
        </p:txBody>
      </p:sp>
      <p:sp>
        <p:nvSpPr>
          <p:cNvPr id="11" name="TextBox 10">
            <a:extLst>
              <a:ext uri="{FF2B5EF4-FFF2-40B4-BE49-F238E27FC236}">
                <a16:creationId xmlns:a16="http://schemas.microsoft.com/office/drawing/2014/main" id="{0A95C999-7C74-B34B-8DCD-DA35629458FB}"/>
              </a:ext>
            </a:extLst>
          </p:cNvPr>
          <p:cNvSpPr txBox="1"/>
          <p:nvPr/>
        </p:nvSpPr>
        <p:spPr>
          <a:xfrm>
            <a:off x="244510" y="788346"/>
            <a:ext cx="5235519" cy="5078313"/>
          </a:xfrm>
          <a:prstGeom prst="rect">
            <a:avLst/>
          </a:prstGeom>
          <a:noFill/>
        </p:spPr>
        <p:txBody>
          <a:bodyPr wrap="square" rtlCol="0">
            <a:spAutoFit/>
          </a:bodyPr>
          <a:lstStyle/>
          <a:p>
            <a:pPr marL="285750" indent="-285750">
              <a:buFont typeface="Arial" panose="020B0604020202020204" pitchFamily="34" charset="0"/>
              <a:buChar char="•"/>
            </a:pPr>
            <a:r>
              <a:rPr lang="sv-SE" dirty="0">
                <a:latin typeface="Helvetica Neue" panose="02000503000000020004" pitchFamily="2" charset="0"/>
                <a:ea typeface="Helvetica Neue" panose="02000503000000020004" pitchFamily="2" charset="0"/>
                <a:cs typeface="Helvetica Neue" panose="02000503000000020004" pitchFamily="2" charset="0"/>
              </a:rPr>
              <a:t>To </a:t>
            </a:r>
            <a:r>
              <a:rPr lang="sv-SE" dirty="0" err="1">
                <a:latin typeface="Helvetica Neue" panose="02000503000000020004" pitchFamily="2" charset="0"/>
                <a:ea typeface="Helvetica Neue" panose="02000503000000020004" pitchFamily="2" charset="0"/>
                <a:cs typeface="Helvetica Neue" panose="02000503000000020004" pitchFamily="2" charset="0"/>
              </a:rPr>
              <a:t>produce</a:t>
            </a:r>
            <a:r>
              <a:rPr lang="sv-SE" dirty="0">
                <a:latin typeface="Helvetica Neue" panose="02000503000000020004" pitchFamily="2" charset="0"/>
                <a:ea typeface="Helvetica Neue" panose="02000503000000020004" pitchFamily="2" charset="0"/>
                <a:cs typeface="Helvetica Neue" panose="02000503000000020004" pitchFamily="2" charset="0"/>
              </a:rPr>
              <a:t> an </a:t>
            </a:r>
            <a:r>
              <a:rPr lang="sv-SE" dirty="0" err="1">
                <a:latin typeface="Helvetica Neue" panose="02000503000000020004" pitchFamily="2" charset="0"/>
                <a:ea typeface="Helvetica Neue" panose="02000503000000020004" pitchFamily="2" charset="0"/>
                <a:cs typeface="Helvetica Neue" panose="02000503000000020004" pitchFamily="2" charset="0"/>
              </a:rPr>
              <a:t>intense</a:t>
            </a:r>
            <a:r>
              <a:rPr lang="sv-SE" dirty="0">
                <a:latin typeface="Helvetica Neue" panose="02000503000000020004" pitchFamily="2" charset="0"/>
                <a:ea typeface="Helvetica Neue" panose="02000503000000020004" pitchFamily="2" charset="0"/>
                <a:cs typeface="Helvetica Neue" panose="02000503000000020004" pitchFamily="2" charset="0"/>
              </a:rPr>
              <a:t> neutrino </a:t>
            </a:r>
            <a:r>
              <a:rPr lang="sv-SE" dirty="0" err="1">
                <a:latin typeface="Helvetica Neue" panose="02000503000000020004" pitchFamily="2" charset="0"/>
                <a:ea typeface="Helvetica Neue" panose="02000503000000020004" pitchFamily="2" charset="0"/>
                <a:cs typeface="Helvetica Neue" panose="02000503000000020004" pitchFamily="2" charset="0"/>
              </a:rPr>
              <a:t>beam</a:t>
            </a:r>
            <a:r>
              <a:rPr lang="sv-SE" dirty="0">
                <a:latin typeface="Helvetica Neue" panose="02000503000000020004" pitchFamily="2" charset="0"/>
                <a:ea typeface="Helvetica Neue" panose="02000503000000020004" pitchFamily="2" charset="0"/>
                <a:cs typeface="Helvetica Neue" panose="02000503000000020004" pitchFamily="2" charset="0"/>
              </a:rPr>
              <a:t> at the same </a:t>
            </a:r>
            <a:r>
              <a:rPr lang="sv-SE" dirty="0" err="1">
                <a:latin typeface="Helvetica Neue" panose="02000503000000020004" pitchFamily="2" charset="0"/>
                <a:ea typeface="Helvetica Neue" panose="02000503000000020004" pitchFamily="2" charset="0"/>
                <a:cs typeface="Helvetica Neue" panose="02000503000000020004" pitchFamily="2" charset="0"/>
              </a:rPr>
              <a:t>time</a:t>
            </a:r>
            <a:r>
              <a:rPr lang="sv-SE" dirty="0">
                <a:latin typeface="Helvetica Neue" panose="02000503000000020004" pitchFamily="2" charset="0"/>
                <a:ea typeface="Helvetica Neue" panose="02000503000000020004" pitchFamily="2" charset="0"/>
                <a:cs typeface="Helvetica Neue" panose="02000503000000020004" pitchFamily="2" charset="0"/>
              </a:rPr>
              <a:t> </a:t>
            </a:r>
            <a:r>
              <a:rPr lang="sv-SE" dirty="0" err="1">
                <a:latin typeface="Helvetica Neue" panose="02000503000000020004" pitchFamily="2" charset="0"/>
                <a:ea typeface="Helvetica Neue" panose="02000503000000020004" pitchFamily="2" charset="0"/>
                <a:cs typeface="Helvetica Neue" panose="02000503000000020004" pitchFamily="2" charset="0"/>
              </a:rPr>
              <a:t>of</a:t>
            </a:r>
            <a:r>
              <a:rPr lang="sv-SE" dirty="0">
                <a:latin typeface="Helvetica Neue" panose="02000503000000020004" pitchFamily="2" charset="0"/>
                <a:ea typeface="Helvetica Neue" panose="02000503000000020004" pitchFamily="2" charset="0"/>
                <a:cs typeface="Helvetica Neue" panose="02000503000000020004" pitchFamily="2" charset="0"/>
              </a:rPr>
              <a:t> the </a:t>
            </a:r>
            <a:r>
              <a:rPr lang="sv-SE" dirty="0" err="1">
                <a:latin typeface="Helvetica Neue" panose="02000503000000020004" pitchFamily="2" charset="0"/>
                <a:ea typeface="Helvetica Neue" panose="02000503000000020004" pitchFamily="2" charset="0"/>
                <a:cs typeface="Helvetica Neue" panose="02000503000000020004" pitchFamily="2" charset="0"/>
              </a:rPr>
              <a:t>intense</a:t>
            </a:r>
            <a:r>
              <a:rPr lang="sv-SE" dirty="0">
                <a:latin typeface="Helvetica Neue" panose="02000503000000020004" pitchFamily="2" charset="0"/>
                <a:ea typeface="Helvetica Neue" panose="02000503000000020004" pitchFamily="2" charset="0"/>
                <a:cs typeface="Helvetica Neue" panose="02000503000000020004" pitchFamily="2" charset="0"/>
              </a:rPr>
              <a:t> neutron </a:t>
            </a:r>
            <a:r>
              <a:rPr lang="sv-SE" dirty="0" err="1">
                <a:latin typeface="Helvetica Neue" panose="02000503000000020004" pitchFamily="2" charset="0"/>
                <a:ea typeface="Helvetica Neue" panose="02000503000000020004" pitchFamily="2" charset="0"/>
                <a:cs typeface="Helvetica Neue" panose="02000503000000020004" pitchFamily="2" charset="0"/>
              </a:rPr>
              <a:t>beam</a:t>
            </a:r>
            <a:r>
              <a:rPr lang="sv-SE" dirty="0">
                <a:latin typeface="Helvetica Neue" panose="02000503000000020004" pitchFamily="2" charset="0"/>
                <a:ea typeface="Helvetica Neue" panose="02000503000000020004" pitchFamily="2" charset="0"/>
                <a:cs typeface="Helvetica Neue" panose="02000503000000020004" pitchFamily="2" charset="0"/>
              </a:rPr>
              <a:t> it is a  </a:t>
            </a:r>
            <a:r>
              <a:rPr lang="sv-SE" dirty="0" err="1">
                <a:latin typeface="Helvetica Neue" panose="02000503000000020004" pitchFamily="2" charset="0"/>
                <a:ea typeface="Helvetica Neue" panose="02000503000000020004" pitchFamily="2" charset="0"/>
                <a:cs typeface="Helvetica Neue" panose="02000503000000020004" pitchFamily="2" charset="0"/>
              </a:rPr>
              <a:t>needed</a:t>
            </a:r>
            <a:r>
              <a:rPr lang="sv-SE" dirty="0">
                <a:latin typeface="Helvetica Neue" panose="02000503000000020004" pitchFamily="2" charset="0"/>
                <a:ea typeface="Helvetica Neue" panose="02000503000000020004" pitchFamily="2" charset="0"/>
                <a:cs typeface="Helvetica Neue" panose="02000503000000020004" pitchFamily="2" charset="0"/>
              </a:rPr>
              <a:t> a major </a:t>
            </a:r>
            <a:r>
              <a:rPr lang="sv-SE" dirty="0" err="1">
                <a:latin typeface="Helvetica Neue" panose="02000503000000020004" pitchFamily="2" charset="0"/>
                <a:ea typeface="Helvetica Neue" panose="02000503000000020004" pitchFamily="2" charset="0"/>
                <a:cs typeface="Helvetica Neue" panose="02000503000000020004" pitchFamily="2" charset="0"/>
              </a:rPr>
              <a:t>upgrande</a:t>
            </a:r>
            <a:r>
              <a:rPr lang="sv-SE" dirty="0">
                <a:latin typeface="Helvetica Neue" panose="02000503000000020004" pitchFamily="2" charset="0"/>
                <a:ea typeface="Helvetica Neue" panose="02000503000000020004" pitchFamily="2" charset="0"/>
                <a:cs typeface="Helvetica Neue" panose="02000503000000020004" pitchFamily="2" charset="0"/>
              </a:rPr>
              <a:t> </a:t>
            </a:r>
            <a:r>
              <a:rPr lang="sv-SE" dirty="0" err="1">
                <a:latin typeface="Helvetica Neue" panose="02000503000000020004" pitchFamily="2" charset="0"/>
                <a:ea typeface="Helvetica Neue" panose="02000503000000020004" pitchFamily="2" charset="0"/>
                <a:cs typeface="Helvetica Neue" panose="02000503000000020004" pitchFamily="2" charset="0"/>
              </a:rPr>
              <a:t>of</a:t>
            </a:r>
            <a:r>
              <a:rPr lang="sv-SE" dirty="0">
                <a:latin typeface="Helvetica Neue" panose="02000503000000020004" pitchFamily="2" charset="0"/>
                <a:ea typeface="Helvetica Neue" panose="02000503000000020004" pitchFamily="2" charset="0"/>
                <a:cs typeface="Helvetica Neue" panose="02000503000000020004" pitchFamily="2" charset="0"/>
              </a:rPr>
              <a:t> the ESS </a:t>
            </a:r>
            <a:r>
              <a:rPr lang="sv-SE" dirty="0" err="1">
                <a:latin typeface="Helvetica Neue" panose="02000503000000020004" pitchFamily="2" charset="0"/>
                <a:ea typeface="Helvetica Neue" panose="02000503000000020004" pitchFamily="2" charset="0"/>
                <a:cs typeface="Helvetica Neue" panose="02000503000000020004" pitchFamily="2" charset="0"/>
              </a:rPr>
              <a:t>facility</a:t>
            </a:r>
            <a:r>
              <a:rPr lang="sv-SE" dirty="0">
                <a:latin typeface="Helvetica Neue" panose="02000503000000020004" pitchFamily="2" charset="0"/>
                <a:ea typeface="Helvetica Neue" panose="02000503000000020004" pitchFamily="2" charset="0"/>
                <a:cs typeface="Helvetica Neue" panose="02000503000000020004" pitchFamily="2" charset="0"/>
              </a:rPr>
              <a:t> </a:t>
            </a:r>
          </a:p>
          <a:p>
            <a:pPr marL="285750" indent="-285750">
              <a:buFont typeface="Arial" panose="020B0604020202020204" pitchFamily="34" charset="0"/>
              <a:buChar char="•"/>
            </a:pPr>
            <a:endParaRPr lang="sv-SE"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sv-SE" dirty="0">
                <a:latin typeface="Helvetica Neue" panose="02000503000000020004" pitchFamily="2" charset="0"/>
                <a:ea typeface="Helvetica Neue" panose="02000503000000020004" pitchFamily="2" charset="0"/>
                <a:cs typeface="Helvetica Neue" panose="02000503000000020004" pitchFamily="2" charset="0"/>
              </a:rPr>
              <a:t>The ESS accelerator </a:t>
            </a:r>
            <a:r>
              <a:rPr lang="sv-SE" dirty="0" err="1">
                <a:latin typeface="Helvetica Neue" panose="02000503000000020004" pitchFamily="2" charset="0"/>
                <a:ea typeface="Helvetica Neue" panose="02000503000000020004" pitchFamily="2" charset="0"/>
                <a:cs typeface="Helvetica Neue" panose="02000503000000020004" pitchFamily="2" charset="0"/>
              </a:rPr>
              <a:t>needs</a:t>
            </a:r>
            <a:r>
              <a:rPr lang="sv-SE" dirty="0">
                <a:latin typeface="Helvetica Neue" panose="02000503000000020004" pitchFamily="2" charset="0"/>
                <a:ea typeface="Helvetica Neue" panose="02000503000000020004" pitchFamily="2" charset="0"/>
                <a:cs typeface="Helvetica Neue" panose="02000503000000020004" pitchFamily="2" charset="0"/>
              </a:rPr>
              <a:t> to be </a:t>
            </a:r>
            <a:r>
              <a:rPr lang="en-GB" dirty="0">
                <a:latin typeface="Helvetica Neue" panose="02000503000000020004" pitchFamily="2" charset="0"/>
                <a:ea typeface="Helvetica Neue" panose="02000503000000020004" pitchFamily="2" charset="0"/>
                <a:cs typeface="Helvetica Neue" panose="02000503000000020004" pitchFamily="2" charset="0"/>
              </a:rPr>
              <a:t>upgraded to 2.5 GeV energy and power to 10 MW this requires additional H- source and increase of </a:t>
            </a:r>
            <a:r>
              <a:rPr lang="en-GB" dirty="0" err="1">
                <a:latin typeface="Helvetica Neue" panose="02000503000000020004" pitchFamily="2" charset="0"/>
                <a:ea typeface="Helvetica Neue" panose="02000503000000020004" pitchFamily="2" charset="0"/>
                <a:cs typeface="Helvetica Neue" panose="02000503000000020004" pitchFamily="2" charset="0"/>
              </a:rPr>
              <a:t>linac</a:t>
            </a:r>
            <a:r>
              <a:rPr lang="en-GB" dirty="0">
                <a:latin typeface="Helvetica Neue" panose="02000503000000020004" pitchFamily="2" charset="0"/>
                <a:ea typeface="Helvetica Neue" panose="02000503000000020004" pitchFamily="2" charset="0"/>
                <a:cs typeface="Helvetica Neue" panose="02000503000000020004" pitchFamily="2" charset="0"/>
              </a:rPr>
              <a:t> duty cycle from 4% to 8%</a:t>
            </a:r>
          </a:p>
          <a:p>
            <a:pPr marL="285750" indent="-285750">
              <a:buFont typeface="Arial" panose="020B0604020202020204" pitchFamily="34" charset="0"/>
              <a:buChar char="•"/>
            </a:pPr>
            <a:endParaRPr lang="en-GB"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GB" dirty="0">
                <a:latin typeface="Helvetica Neue" panose="02000503000000020004" pitchFamily="2" charset="0"/>
                <a:ea typeface="Helvetica Neue" panose="02000503000000020004" pitchFamily="2" charset="0"/>
                <a:cs typeface="Helvetica Neue" panose="02000503000000020004" pitchFamily="2" charset="0"/>
              </a:rPr>
              <a:t>An accumulator ring will be built to shorten the ESS pulse to 1.2</a:t>
            </a:r>
            <a:r>
              <a:rPr lang="en-GB" dirty="0">
                <a:latin typeface="Symbol" pitchFamily="2" charset="2"/>
                <a:ea typeface="Helvetica Neue" panose="02000503000000020004" pitchFamily="2" charset="0"/>
                <a:cs typeface="Helvetica Neue" panose="02000503000000020004" pitchFamily="2" charset="0"/>
              </a:rPr>
              <a:t>m</a:t>
            </a:r>
            <a:r>
              <a:rPr lang="en-GB" dirty="0">
                <a:latin typeface="Helvetica Neue" panose="02000503000000020004" pitchFamily="2" charset="0"/>
                <a:ea typeface="Helvetica Neue" panose="02000503000000020004" pitchFamily="2" charset="0"/>
                <a:cs typeface="Helvetica Neue" panose="02000503000000020004" pitchFamily="2" charset="0"/>
              </a:rPr>
              <a:t>s</a:t>
            </a:r>
          </a:p>
          <a:p>
            <a:pPr marL="285750" indent="-285750">
              <a:buFont typeface="Arial" panose="020B0604020202020204" pitchFamily="34" charset="0"/>
              <a:buChar char="•"/>
            </a:pPr>
            <a:endParaRPr lang="en-GB"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GB" dirty="0">
                <a:latin typeface="Helvetica Neue" panose="02000503000000020004" pitchFamily="2" charset="0"/>
                <a:ea typeface="Helvetica Neue" panose="02000503000000020004" pitchFamily="2" charset="0"/>
                <a:cs typeface="Helvetica Neue" panose="02000503000000020004" pitchFamily="2" charset="0"/>
              </a:rPr>
              <a:t>A neutrino production target station composed of four identical target will be built </a:t>
            </a:r>
          </a:p>
          <a:p>
            <a:pPr marL="285750" indent="-285750">
              <a:buFont typeface="Arial" panose="020B0604020202020204" pitchFamily="34" charset="0"/>
              <a:buChar char="•"/>
            </a:pPr>
            <a:endParaRPr lang="en-GB"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sv-SE"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5" name="Picture 14">
            <a:extLst>
              <a:ext uri="{FF2B5EF4-FFF2-40B4-BE49-F238E27FC236}">
                <a16:creationId xmlns:a16="http://schemas.microsoft.com/office/drawing/2014/main" id="{388E0E38-E127-9C44-976C-F08538695EF4}"/>
              </a:ext>
            </a:extLst>
          </p:cNvPr>
          <p:cNvPicPr>
            <a:picLocks noChangeAspect="1"/>
          </p:cNvPicPr>
          <p:nvPr/>
        </p:nvPicPr>
        <p:blipFill>
          <a:blip r:embed="rId2"/>
          <a:stretch>
            <a:fillRect/>
          </a:stretch>
        </p:blipFill>
        <p:spPr>
          <a:xfrm>
            <a:off x="5480029" y="971586"/>
            <a:ext cx="6892424" cy="4643509"/>
          </a:xfrm>
          <a:prstGeom prst="rect">
            <a:avLst/>
          </a:prstGeom>
        </p:spPr>
      </p:pic>
      <p:cxnSp>
        <p:nvCxnSpPr>
          <p:cNvPr id="4" name="Straight Arrow Connector 3">
            <a:extLst>
              <a:ext uri="{FF2B5EF4-FFF2-40B4-BE49-F238E27FC236}">
                <a16:creationId xmlns:a16="http://schemas.microsoft.com/office/drawing/2014/main" id="{40A42EE8-B7DB-1847-8D9E-28A720EBD71D}"/>
              </a:ext>
            </a:extLst>
          </p:cNvPr>
          <p:cNvCxnSpPr/>
          <p:nvPr/>
        </p:nvCxnSpPr>
        <p:spPr>
          <a:xfrm>
            <a:off x="4180114" y="3728852"/>
            <a:ext cx="2636322" cy="36813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31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33B5694-2ED3-F241-AB0F-35137788330A}"/>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3F0EF3BC-8FEB-184A-80D1-80B800DD903D}"/>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4BE88D99-86EE-1A49-A79B-64561A7C7F18}"/>
              </a:ext>
            </a:extLst>
          </p:cNvPr>
          <p:cNvSpPr>
            <a:spLocks noGrp="1"/>
          </p:cNvSpPr>
          <p:nvPr>
            <p:ph type="sldNum" sz="quarter" idx="12"/>
          </p:nvPr>
        </p:nvSpPr>
        <p:spPr/>
        <p:txBody>
          <a:bodyPr/>
          <a:lstStyle/>
          <a:p>
            <a:fld id="{F7283078-D760-1647-8B80-66BA8B52336D}" type="slidenum">
              <a:rPr lang="sv-SE" smtClean="0"/>
              <a:pPr/>
              <a:t>103</a:t>
            </a:fld>
            <a:endParaRPr lang="sv-SE" dirty="0"/>
          </a:p>
        </p:txBody>
      </p:sp>
      <p:sp>
        <p:nvSpPr>
          <p:cNvPr id="9" name="Title 1">
            <a:extLst>
              <a:ext uri="{FF2B5EF4-FFF2-40B4-BE49-F238E27FC236}">
                <a16:creationId xmlns:a16="http://schemas.microsoft.com/office/drawing/2014/main" id="{1A6F6A2A-A5BD-EF4C-B066-3BE53F1238B4}"/>
              </a:ext>
            </a:extLst>
          </p:cNvPr>
          <p:cNvSpPr txBox="1">
            <a:spLocks/>
          </p:cNvSpPr>
          <p:nvPr/>
        </p:nvSpPr>
        <p:spPr>
          <a:xfrm>
            <a:off x="1441341" y="131007"/>
            <a:ext cx="10738607"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3200" dirty="0">
                <a:solidFill>
                  <a:schemeClr val="tx1"/>
                </a:solidFill>
                <a:latin typeface="Helvetica" pitchFamily="2" charset="0"/>
              </a:rPr>
              <a:t>The ESS neutrino Super Beam (</a:t>
            </a:r>
            <a:r>
              <a:rPr lang="en-GB" sz="3200" dirty="0" err="1">
                <a:solidFill>
                  <a:schemeClr val="tx1"/>
                </a:solidFill>
                <a:latin typeface="Helvetica" pitchFamily="2" charset="0"/>
              </a:rPr>
              <a:t>ESSnuSB</a:t>
            </a:r>
            <a:r>
              <a:rPr lang="en-GB" sz="3200" dirty="0">
                <a:solidFill>
                  <a:schemeClr val="tx1"/>
                </a:solidFill>
                <a:latin typeface="Helvetica" pitchFamily="2" charset="0"/>
              </a:rPr>
              <a:t>)</a:t>
            </a:r>
          </a:p>
        </p:txBody>
      </p:sp>
      <p:sp>
        <p:nvSpPr>
          <p:cNvPr id="11" name="TextBox 10">
            <a:extLst>
              <a:ext uri="{FF2B5EF4-FFF2-40B4-BE49-F238E27FC236}">
                <a16:creationId xmlns:a16="http://schemas.microsoft.com/office/drawing/2014/main" id="{0A95C999-7C74-B34B-8DCD-DA35629458FB}"/>
              </a:ext>
            </a:extLst>
          </p:cNvPr>
          <p:cNvSpPr txBox="1"/>
          <p:nvPr/>
        </p:nvSpPr>
        <p:spPr>
          <a:xfrm>
            <a:off x="244510" y="788346"/>
            <a:ext cx="5235519" cy="6463308"/>
          </a:xfrm>
          <a:prstGeom prst="rect">
            <a:avLst/>
          </a:prstGeom>
          <a:noFill/>
        </p:spPr>
        <p:txBody>
          <a:bodyPr wrap="square" rtlCol="0">
            <a:spAutoFit/>
          </a:bodyPr>
          <a:lstStyle/>
          <a:p>
            <a:pPr marL="285750" indent="-285750">
              <a:buFont typeface="Arial" panose="020B0604020202020204" pitchFamily="34" charset="0"/>
              <a:buChar char="•"/>
            </a:pPr>
            <a:r>
              <a:rPr lang="sv-SE" dirty="0">
                <a:latin typeface="Helvetica Neue" panose="02000503000000020004" pitchFamily="2" charset="0"/>
                <a:ea typeface="Helvetica Neue" panose="02000503000000020004" pitchFamily="2" charset="0"/>
                <a:cs typeface="Helvetica Neue" panose="02000503000000020004" pitchFamily="2" charset="0"/>
              </a:rPr>
              <a:t>To </a:t>
            </a:r>
            <a:r>
              <a:rPr lang="sv-SE" dirty="0" err="1">
                <a:latin typeface="Helvetica Neue" panose="02000503000000020004" pitchFamily="2" charset="0"/>
                <a:ea typeface="Helvetica Neue" panose="02000503000000020004" pitchFamily="2" charset="0"/>
                <a:cs typeface="Helvetica Neue" panose="02000503000000020004" pitchFamily="2" charset="0"/>
              </a:rPr>
              <a:t>produce</a:t>
            </a:r>
            <a:r>
              <a:rPr lang="sv-SE" dirty="0">
                <a:latin typeface="Helvetica Neue" panose="02000503000000020004" pitchFamily="2" charset="0"/>
                <a:ea typeface="Helvetica Neue" panose="02000503000000020004" pitchFamily="2" charset="0"/>
                <a:cs typeface="Helvetica Neue" panose="02000503000000020004" pitchFamily="2" charset="0"/>
              </a:rPr>
              <a:t> an </a:t>
            </a:r>
            <a:r>
              <a:rPr lang="sv-SE" dirty="0" err="1">
                <a:latin typeface="Helvetica Neue" panose="02000503000000020004" pitchFamily="2" charset="0"/>
                <a:ea typeface="Helvetica Neue" panose="02000503000000020004" pitchFamily="2" charset="0"/>
                <a:cs typeface="Helvetica Neue" panose="02000503000000020004" pitchFamily="2" charset="0"/>
              </a:rPr>
              <a:t>intense</a:t>
            </a:r>
            <a:r>
              <a:rPr lang="sv-SE" dirty="0">
                <a:latin typeface="Helvetica Neue" panose="02000503000000020004" pitchFamily="2" charset="0"/>
                <a:ea typeface="Helvetica Neue" panose="02000503000000020004" pitchFamily="2" charset="0"/>
                <a:cs typeface="Helvetica Neue" panose="02000503000000020004" pitchFamily="2" charset="0"/>
              </a:rPr>
              <a:t> neutrino </a:t>
            </a:r>
            <a:r>
              <a:rPr lang="sv-SE" dirty="0" err="1">
                <a:latin typeface="Helvetica Neue" panose="02000503000000020004" pitchFamily="2" charset="0"/>
                <a:ea typeface="Helvetica Neue" panose="02000503000000020004" pitchFamily="2" charset="0"/>
                <a:cs typeface="Helvetica Neue" panose="02000503000000020004" pitchFamily="2" charset="0"/>
              </a:rPr>
              <a:t>beam</a:t>
            </a:r>
            <a:r>
              <a:rPr lang="sv-SE" dirty="0">
                <a:latin typeface="Helvetica Neue" panose="02000503000000020004" pitchFamily="2" charset="0"/>
                <a:ea typeface="Helvetica Neue" panose="02000503000000020004" pitchFamily="2" charset="0"/>
                <a:cs typeface="Helvetica Neue" panose="02000503000000020004" pitchFamily="2" charset="0"/>
              </a:rPr>
              <a:t> at the same </a:t>
            </a:r>
            <a:r>
              <a:rPr lang="sv-SE" dirty="0" err="1">
                <a:latin typeface="Helvetica Neue" panose="02000503000000020004" pitchFamily="2" charset="0"/>
                <a:ea typeface="Helvetica Neue" panose="02000503000000020004" pitchFamily="2" charset="0"/>
                <a:cs typeface="Helvetica Neue" panose="02000503000000020004" pitchFamily="2" charset="0"/>
              </a:rPr>
              <a:t>time</a:t>
            </a:r>
            <a:r>
              <a:rPr lang="sv-SE" dirty="0">
                <a:latin typeface="Helvetica Neue" panose="02000503000000020004" pitchFamily="2" charset="0"/>
                <a:ea typeface="Helvetica Neue" panose="02000503000000020004" pitchFamily="2" charset="0"/>
                <a:cs typeface="Helvetica Neue" panose="02000503000000020004" pitchFamily="2" charset="0"/>
              </a:rPr>
              <a:t> </a:t>
            </a:r>
            <a:r>
              <a:rPr lang="sv-SE" dirty="0" err="1">
                <a:latin typeface="Helvetica Neue" panose="02000503000000020004" pitchFamily="2" charset="0"/>
                <a:ea typeface="Helvetica Neue" panose="02000503000000020004" pitchFamily="2" charset="0"/>
                <a:cs typeface="Helvetica Neue" panose="02000503000000020004" pitchFamily="2" charset="0"/>
              </a:rPr>
              <a:t>of</a:t>
            </a:r>
            <a:r>
              <a:rPr lang="sv-SE" dirty="0">
                <a:latin typeface="Helvetica Neue" panose="02000503000000020004" pitchFamily="2" charset="0"/>
                <a:ea typeface="Helvetica Neue" panose="02000503000000020004" pitchFamily="2" charset="0"/>
                <a:cs typeface="Helvetica Neue" panose="02000503000000020004" pitchFamily="2" charset="0"/>
              </a:rPr>
              <a:t> the </a:t>
            </a:r>
            <a:r>
              <a:rPr lang="sv-SE" dirty="0" err="1">
                <a:latin typeface="Helvetica Neue" panose="02000503000000020004" pitchFamily="2" charset="0"/>
                <a:ea typeface="Helvetica Neue" panose="02000503000000020004" pitchFamily="2" charset="0"/>
                <a:cs typeface="Helvetica Neue" panose="02000503000000020004" pitchFamily="2" charset="0"/>
              </a:rPr>
              <a:t>intense</a:t>
            </a:r>
            <a:r>
              <a:rPr lang="sv-SE" dirty="0">
                <a:latin typeface="Helvetica Neue" panose="02000503000000020004" pitchFamily="2" charset="0"/>
                <a:ea typeface="Helvetica Neue" panose="02000503000000020004" pitchFamily="2" charset="0"/>
                <a:cs typeface="Helvetica Neue" panose="02000503000000020004" pitchFamily="2" charset="0"/>
              </a:rPr>
              <a:t> neutron </a:t>
            </a:r>
            <a:r>
              <a:rPr lang="sv-SE" dirty="0" err="1">
                <a:latin typeface="Helvetica Neue" panose="02000503000000020004" pitchFamily="2" charset="0"/>
                <a:ea typeface="Helvetica Neue" panose="02000503000000020004" pitchFamily="2" charset="0"/>
                <a:cs typeface="Helvetica Neue" panose="02000503000000020004" pitchFamily="2" charset="0"/>
              </a:rPr>
              <a:t>beam</a:t>
            </a:r>
            <a:r>
              <a:rPr lang="sv-SE" dirty="0">
                <a:latin typeface="Helvetica Neue" panose="02000503000000020004" pitchFamily="2" charset="0"/>
                <a:ea typeface="Helvetica Neue" panose="02000503000000020004" pitchFamily="2" charset="0"/>
                <a:cs typeface="Helvetica Neue" panose="02000503000000020004" pitchFamily="2" charset="0"/>
              </a:rPr>
              <a:t> it is a  </a:t>
            </a:r>
            <a:r>
              <a:rPr lang="sv-SE" dirty="0" err="1">
                <a:latin typeface="Helvetica Neue" panose="02000503000000020004" pitchFamily="2" charset="0"/>
                <a:ea typeface="Helvetica Neue" panose="02000503000000020004" pitchFamily="2" charset="0"/>
                <a:cs typeface="Helvetica Neue" panose="02000503000000020004" pitchFamily="2" charset="0"/>
              </a:rPr>
              <a:t>needed</a:t>
            </a:r>
            <a:r>
              <a:rPr lang="sv-SE" dirty="0">
                <a:latin typeface="Helvetica Neue" panose="02000503000000020004" pitchFamily="2" charset="0"/>
                <a:ea typeface="Helvetica Neue" panose="02000503000000020004" pitchFamily="2" charset="0"/>
                <a:cs typeface="Helvetica Neue" panose="02000503000000020004" pitchFamily="2" charset="0"/>
              </a:rPr>
              <a:t> a major </a:t>
            </a:r>
            <a:r>
              <a:rPr lang="sv-SE" dirty="0" err="1">
                <a:latin typeface="Helvetica Neue" panose="02000503000000020004" pitchFamily="2" charset="0"/>
                <a:ea typeface="Helvetica Neue" panose="02000503000000020004" pitchFamily="2" charset="0"/>
                <a:cs typeface="Helvetica Neue" panose="02000503000000020004" pitchFamily="2" charset="0"/>
              </a:rPr>
              <a:t>upgrande</a:t>
            </a:r>
            <a:r>
              <a:rPr lang="sv-SE" dirty="0">
                <a:latin typeface="Helvetica Neue" panose="02000503000000020004" pitchFamily="2" charset="0"/>
                <a:ea typeface="Helvetica Neue" panose="02000503000000020004" pitchFamily="2" charset="0"/>
                <a:cs typeface="Helvetica Neue" panose="02000503000000020004" pitchFamily="2" charset="0"/>
              </a:rPr>
              <a:t> </a:t>
            </a:r>
            <a:r>
              <a:rPr lang="sv-SE" dirty="0" err="1">
                <a:latin typeface="Helvetica Neue" panose="02000503000000020004" pitchFamily="2" charset="0"/>
                <a:ea typeface="Helvetica Neue" panose="02000503000000020004" pitchFamily="2" charset="0"/>
                <a:cs typeface="Helvetica Neue" panose="02000503000000020004" pitchFamily="2" charset="0"/>
              </a:rPr>
              <a:t>of</a:t>
            </a:r>
            <a:r>
              <a:rPr lang="sv-SE" dirty="0">
                <a:latin typeface="Helvetica Neue" panose="02000503000000020004" pitchFamily="2" charset="0"/>
                <a:ea typeface="Helvetica Neue" panose="02000503000000020004" pitchFamily="2" charset="0"/>
                <a:cs typeface="Helvetica Neue" panose="02000503000000020004" pitchFamily="2" charset="0"/>
              </a:rPr>
              <a:t> the ESS </a:t>
            </a:r>
            <a:r>
              <a:rPr lang="sv-SE" dirty="0" err="1">
                <a:latin typeface="Helvetica Neue" panose="02000503000000020004" pitchFamily="2" charset="0"/>
                <a:ea typeface="Helvetica Neue" panose="02000503000000020004" pitchFamily="2" charset="0"/>
                <a:cs typeface="Helvetica Neue" panose="02000503000000020004" pitchFamily="2" charset="0"/>
              </a:rPr>
              <a:t>facility</a:t>
            </a:r>
            <a:r>
              <a:rPr lang="sv-SE" dirty="0">
                <a:latin typeface="Helvetica Neue" panose="02000503000000020004" pitchFamily="2" charset="0"/>
                <a:ea typeface="Helvetica Neue" panose="02000503000000020004" pitchFamily="2" charset="0"/>
                <a:cs typeface="Helvetica Neue" panose="02000503000000020004" pitchFamily="2" charset="0"/>
              </a:rPr>
              <a:t> </a:t>
            </a:r>
          </a:p>
          <a:p>
            <a:pPr marL="285750" indent="-285750">
              <a:buFont typeface="Arial" panose="020B0604020202020204" pitchFamily="34" charset="0"/>
              <a:buChar char="•"/>
            </a:pPr>
            <a:endParaRPr lang="sv-SE"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sv-SE" dirty="0">
                <a:latin typeface="Helvetica Neue" panose="02000503000000020004" pitchFamily="2" charset="0"/>
                <a:ea typeface="Helvetica Neue" panose="02000503000000020004" pitchFamily="2" charset="0"/>
                <a:cs typeface="Helvetica Neue" panose="02000503000000020004" pitchFamily="2" charset="0"/>
              </a:rPr>
              <a:t>The ESS accelerator </a:t>
            </a:r>
            <a:r>
              <a:rPr lang="sv-SE" dirty="0" err="1">
                <a:latin typeface="Helvetica Neue" panose="02000503000000020004" pitchFamily="2" charset="0"/>
                <a:ea typeface="Helvetica Neue" panose="02000503000000020004" pitchFamily="2" charset="0"/>
                <a:cs typeface="Helvetica Neue" panose="02000503000000020004" pitchFamily="2" charset="0"/>
              </a:rPr>
              <a:t>needs</a:t>
            </a:r>
            <a:r>
              <a:rPr lang="sv-SE" dirty="0">
                <a:latin typeface="Helvetica Neue" panose="02000503000000020004" pitchFamily="2" charset="0"/>
                <a:ea typeface="Helvetica Neue" panose="02000503000000020004" pitchFamily="2" charset="0"/>
                <a:cs typeface="Helvetica Neue" panose="02000503000000020004" pitchFamily="2" charset="0"/>
              </a:rPr>
              <a:t> to be </a:t>
            </a:r>
            <a:r>
              <a:rPr lang="en-GB" dirty="0">
                <a:latin typeface="Helvetica Neue" panose="02000503000000020004" pitchFamily="2" charset="0"/>
                <a:ea typeface="Helvetica Neue" panose="02000503000000020004" pitchFamily="2" charset="0"/>
                <a:cs typeface="Helvetica Neue" panose="02000503000000020004" pitchFamily="2" charset="0"/>
              </a:rPr>
              <a:t>upgraded to 2.5 GeV energy and power to 10 MW this requires additional H- source and increase of </a:t>
            </a:r>
            <a:r>
              <a:rPr lang="en-GB" dirty="0" err="1">
                <a:latin typeface="Helvetica Neue" panose="02000503000000020004" pitchFamily="2" charset="0"/>
                <a:ea typeface="Helvetica Neue" panose="02000503000000020004" pitchFamily="2" charset="0"/>
                <a:cs typeface="Helvetica Neue" panose="02000503000000020004" pitchFamily="2" charset="0"/>
              </a:rPr>
              <a:t>linac</a:t>
            </a:r>
            <a:r>
              <a:rPr lang="en-GB" dirty="0">
                <a:latin typeface="Helvetica Neue" panose="02000503000000020004" pitchFamily="2" charset="0"/>
                <a:ea typeface="Helvetica Neue" panose="02000503000000020004" pitchFamily="2" charset="0"/>
                <a:cs typeface="Helvetica Neue" panose="02000503000000020004" pitchFamily="2" charset="0"/>
              </a:rPr>
              <a:t> duty cycle from 4% to 8%</a:t>
            </a:r>
          </a:p>
          <a:p>
            <a:pPr marL="285750" indent="-285750">
              <a:buFont typeface="Arial" panose="020B0604020202020204" pitchFamily="34" charset="0"/>
              <a:buChar char="•"/>
            </a:pPr>
            <a:endParaRPr lang="en-GB"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GB" dirty="0">
                <a:latin typeface="Helvetica Neue" panose="02000503000000020004" pitchFamily="2" charset="0"/>
                <a:ea typeface="Helvetica Neue" panose="02000503000000020004" pitchFamily="2" charset="0"/>
                <a:cs typeface="Helvetica Neue" panose="02000503000000020004" pitchFamily="2" charset="0"/>
              </a:rPr>
              <a:t>An accumulator ring will be built to shorten the ESS pulse to 1.2</a:t>
            </a:r>
            <a:r>
              <a:rPr lang="en-GB" dirty="0">
                <a:latin typeface="Symbol" pitchFamily="2" charset="2"/>
                <a:ea typeface="Helvetica Neue" panose="02000503000000020004" pitchFamily="2" charset="0"/>
                <a:cs typeface="Helvetica Neue" panose="02000503000000020004" pitchFamily="2" charset="0"/>
              </a:rPr>
              <a:t>m</a:t>
            </a:r>
            <a:r>
              <a:rPr lang="en-GB" dirty="0">
                <a:latin typeface="Helvetica Neue" panose="02000503000000020004" pitchFamily="2" charset="0"/>
                <a:ea typeface="Helvetica Neue" panose="02000503000000020004" pitchFamily="2" charset="0"/>
                <a:cs typeface="Helvetica Neue" panose="02000503000000020004" pitchFamily="2" charset="0"/>
              </a:rPr>
              <a:t>s</a:t>
            </a:r>
          </a:p>
          <a:p>
            <a:pPr marL="285750" indent="-285750">
              <a:buFont typeface="Arial" panose="020B0604020202020204" pitchFamily="34" charset="0"/>
              <a:buChar char="•"/>
            </a:pPr>
            <a:endParaRPr lang="en-GB"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GB" dirty="0">
                <a:latin typeface="Helvetica Neue" panose="02000503000000020004" pitchFamily="2" charset="0"/>
                <a:ea typeface="Helvetica Neue" panose="02000503000000020004" pitchFamily="2" charset="0"/>
                <a:cs typeface="Helvetica Neue" panose="02000503000000020004" pitchFamily="2" charset="0"/>
              </a:rPr>
              <a:t>A neutrino production target station composed of four identical target will be built </a:t>
            </a:r>
          </a:p>
          <a:p>
            <a:pPr marL="285750" indent="-285750">
              <a:buFont typeface="Arial" panose="020B0604020202020204" pitchFamily="34" charset="0"/>
              <a:buChar char="•"/>
            </a:pPr>
            <a:endParaRPr lang="en-GB" dirty="0">
              <a:latin typeface="Helvetica Neue" panose="02000503000000020004" pitchFamily="2" charset="0"/>
              <a:ea typeface="Helvetica Neue" panose="02000503000000020004" pitchFamily="2" charset="0"/>
              <a:cs typeface="Helvetica Neue" panose="02000503000000020004" pitchFamily="2" charset="0"/>
            </a:endParaRPr>
          </a:p>
          <a:p>
            <a:pPr marL="742950" lvl="1" indent="-285750">
              <a:buFont typeface="Arial" panose="020B0604020202020204" pitchFamily="34" charset="0"/>
              <a:buChar char="•"/>
            </a:pPr>
            <a:r>
              <a:rPr lang="en-GB" dirty="0">
                <a:latin typeface="Helvetica Neue" panose="02000503000000020004" pitchFamily="2" charset="0"/>
                <a:ea typeface="Helvetica Neue" panose="02000503000000020004" pitchFamily="2" charset="0"/>
                <a:cs typeface="Helvetica Neue" panose="02000503000000020004" pitchFamily="2" charset="0"/>
              </a:rPr>
              <a:t>There will be a near detector to monitor the neutron beam</a:t>
            </a:r>
          </a:p>
          <a:p>
            <a:pPr marL="742950" lvl="1" indent="-285750">
              <a:buFont typeface="Arial" panose="020B0604020202020204" pitchFamily="34" charset="0"/>
              <a:buChar char="•"/>
            </a:pPr>
            <a:r>
              <a:rPr lang="en-GB" dirty="0">
                <a:latin typeface="Helvetica Neue" panose="02000503000000020004" pitchFamily="2" charset="0"/>
                <a:ea typeface="Helvetica Neue" panose="02000503000000020004" pitchFamily="2" charset="0"/>
                <a:cs typeface="Helvetica Neue" panose="02000503000000020004" pitchFamily="2" charset="0"/>
              </a:rPr>
              <a:t>The far detector will be located  at the </a:t>
            </a:r>
            <a:r>
              <a:rPr lang="en-GB" dirty="0" err="1">
                <a:latin typeface="Helvetica Neue" panose="02000503000000020004" pitchFamily="2" charset="0"/>
                <a:ea typeface="Helvetica Neue" panose="02000503000000020004" pitchFamily="2" charset="0"/>
                <a:cs typeface="Helvetica Neue" panose="02000503000000020004" pitchFamily="2" charset="0"/>
              </a:rPr>
              <a:t>Zinkgruvan</a:t>
            </a:r>
            <a:r>
              <a:rPr lang="en-GB" dirty="0">
                <a:latin typeface="Helvetica Neue" panose="02000503000000020004" pitchFamily="2" charset="0"/>
                <a:ea typeface="Helvetica Neue" panose="02000503000000020004" pitchFamily="2" charset="0"/>
                <a:cs typeface="Helvetica Neue" panose="02000503000000020004" pitchFamily="2" charset="0"/>
              </a:rPr>
              <a:t> mine 360 km from ESS or at the </a:t>
            </a:r>
            <a:r>
              <a:rPr lang="en-GB" dirty="0" err="1">
                <a:latin typeface="Helvetica Neue" panose="02000503000000020004" pitchFamily="2" charset="0"/>
                <a:ea typeface="Helvetica Neue" panose="02000503000000020004" pitchFamily="2" charset="0"/>
                <a:cs typeface="Helvetica Neue" panose="02000503000000020004" pitchFamily="2" charset="0"/>
              </a:rPr>
              <a:t>Garpenberg</a:t>
            </a:r>
            <a:r>
              <a:rPr lang="en-GB" dirty="0">
                <a:latin typeface="Helvetica Neue" panose="02000503000000020004" pitchFamily="2" charset="0"/>
                <a:ea typeface="Helvetica Neue" panose="02000503000000020004" pitchFamily="2" charset="0"/>
                <a:cs typeface="Helvetica Neue" panose="02000503000000020004" pitchFamily="2" charset="0"/>
              </a:rPr>
              <a:t> mine at 540 km from ESS </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sv-SE"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5" name="Picture 14">
            <a:extLst>
              <a:ext uri="{FF2B5EF4-FFF2-40B4-BE49-F238E27FC236}">
                <a16:creationId xmlns:a16="http://schemas.microsoft.com/office/drawing/2014/main" id="{388E0E38-E127-9C44-976C-F08538695EF4}"/>
              </a:ext>
            </a:extLst>
          </p:cNvPr>
          <p:cNvPicPr>
            <a:picLocks noChangeAspect="1"/>
          </p:cNvPicPr>
          <p:nvPr/>
        </p:nvPicPr>
        <p:blipFill>
          <a:blip r:embed="rId2"/>
          <a:stretch>
            <a:fillRect/>
          </a:stretch>
        </p:blipFill>
        <p:spPr>
          <a:xfrm>
            <a:off x="5480029" y="971586"/>
            <a:ext cx="6892424" cy="4643509"/>
          </a:xfrm>
          <a:prstGeom prst="rect">
            <a:avLst/>
          </a:prstGeom>
        </p:spPr>
      </p:pic>
    </p:spTree>
    <p:extLst>
      <p:ext uri="{BB962C8B-B14F-4D97-AF65-F5344CB8AC3E}">
        <p14:creationId xmlns:p14="http://schemas.microsoft.com/office/powerpoint/2010/main" val="236773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89A1CAD-AD07-3D4F-90A4-B88F9DDDF3A2}"/>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D44A2C9A-C5F7-5742-901B-6B3FD52D83D9}"/>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2B62F01D-8C0B-6F4F-943B-96E9662A47E8}"/>
              </a:ext>
            </a:extLst>
          </p:cNvPr>
          <p:cNvSpPr>
            <a:spLocks noGrp="1"/>
          </p:cNvSpPr>
          <p:nvPr>
            <p:ph type="sldNum" sz="quarter" idx="12"/>
          </p:nvPr>
        </p:nvSpPr>
        <p:spPr/>
        <p:txBody>
          <a:bodyPr/>
          <a:lstStyle/>
          <a:p>
            <a:fld id="{F7283078-D760-1647-8B80-66BA8B52336D}" type="slidenum">
              <a:rPr lang="sv-SE" smtClean="0"/>
              <a:pPr/>
              <a:t>104</a:t>
            </a:fld>
            <a:endParaRPr lang="sv-SE" dirty="0"/>
          </a:p>
        </p:txBody>
      </p:sp>
      <p:sp>
        <p:nvSpPr>
          <p:cNvPr id="9" name="Titre 1">
            <a:extLst>
              <a:ext uri="{FF2B5EF4-FFF2-40B4-BE49-F238E27FC236}">
                <a16:creationId xmlns:a16="http://schemas.microsoft.com/office/drawing/2014/main" id="{703CACBE-A281-5D41-B24E-C9D7635CF924}"/>
              </a:ext>
            </a:extLst>
          </p:cNvPr>
          <p:cNvSpPr txBox="1">
            <a:spLocks/>
          </p:cNvSpPr>
          <p:nvPr/>
        </p:nvSpPr>
        <p:spPr>
          <a:xfrm>
            <a:off x="-212396" y="44813"/>
            <a:ext cx="12145481" cy="417513"/>
          </a:xfrm>
          <a:prstGeom prst="rect">
            <a:avLst/>
          </a:prstGeom>
        </p:spPr>
        <p:txBody>
          <a:bodyPr/>
          <a:lstStyle>
            <a:lvl1pPr algn="ctr" rtl="0" eaLnBrk="0" fontAlgn="base" hangingPunct="0">
              <a:spcBef>
                <a:spcPct val="0"/>
              </a:spcBef>
              <a:spcAft>
                <a:spcPct val="0"/>
              </a:spcAft>
              <a:defRPr sz="2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2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2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2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2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altLang="fr-FR" sz="2200" b="1" kern="0" dirty="0" err="1">
                <a:latin typeface="Helvetica Neue" panose="02000503000000020004" pitchFamily="2" charset="0"/>
                <a:ea typeface="Helvetica Neue" panose="02000503000000020004" pitchFamily="2" charset="0"/>
                <a:cs typeface="Helvetica Neue" panose="02000503000000020004" pitchFamily="2" charset="0"/>
              </a:rPr>
              <a:t>ESSnSB</a:t>
            </a:r>
            <a:r>
              <a:rPr lang="en-US" altLang="fr-FR" sz="2200" b="1" kern="0" dirty="0">
                <a:latin typeface="Helvetica Neue" panose="02000503000000020004" pitchFamily="2" charset="0"/>
                <a:ea typeface="Helvetica Neue" panose="02000503000000020004" pitchFamily="2" charset="0"/>
                <a:cs typeface="Helvetica Neue" panose="02000503000000020004" pitchFamily="2" charset="0"/>
              </a:rPr>
              <a:t> design study from 2018-2022 supported by the European Commission </a:t>
            </a:r>
            <a:endParaRPr lang="en-US" sz="2200" kern="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Rectangle 9">
            <a:extLst>
              <a:ext uri="{FF2B5EF4-FFF2-40B4-BE49-F238E27FC236}">
                <a16:creationId xmlns:a16="http://schemas.microsoft.com/office/drawing/2014/main" id="{A11B91EE-F4C8-5046-8F18-2E3B80F9A399}"/>
              </a:ext>
            </a:extLst>
          </p:cNvPr>
          <p:cNvSpPr>
            <a:spLocks noChangeArrowheads="1"/>
          </p:cNvSpPr>
          <p:nvPr/>
        </p:nvSpPr>
        <p:spPr bwMode="auto">
          <a:xfrm>
            <a:off x="447572" y="505980"/>
            <a:ext cx="10172302"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ts val="600"/>
              </a:spcBef>
              <a:spcAft>
                <a:spcPts val="600"/>
              </a:spcAft>
            </a:pPr>
            <a:r>
              <a:rPr lang="en-GB" altLang="fr-FR" sz="1800" b="1" dirty="0">
                <a:latin typeface="Helvetica Neue" panose="02000503000000020004" pitchFamily="2" charset="0"/>
                <a:ea typeface="Helvetica Neue" panose="02000503000000020004" pitchFamily="2" charset="0"/>
                <a:cs typeface="Helvetica Neue" panose="02000503000000020004" pitchFamily="2" charset="0"/>
              </a:rPr>
              <a:t>Title of Proposal</a:t>
            </a:r>
            <a:r>
              <a:rPr lang="en-GB" altLang="fr-FR" sz="1800" dirty="0">
                <a:latin typeface="Helvetica Neue" panose="02000503000000020004" pitchFamily="2" charset="0"/>
                <a:ea typeface="Helvetica Neue" panose="02000503000000020004" pitchFamily="2" charset="0"/>
                <a:cs typeface="Helvetica Neue" panose="02000503000000020004" pitchFamily="2" charset="0"/>
              </a:rPr>
              <a:t>: Discovery and measurement of leptonic CP violation using an intensive neutrino Super Beam generated with the exceptionally powerful ESS linear accelerator</a:t>
            </a:r>
            <a:r>
              <a:rPr lang="en-US" altLang="fr-FR" sz="1800" dirty="0">
                <a:latin typeface="Helvetica Neue" panose="02000503000000020004" pitchFamily="2" charset="0"/>
                <a:ea typeface="Helvetica Neue" panose="02000503000000020004" pitchFamily="2" charset="0"/>
                <a:cs typeface="Helvetica Neue" panose="02000503000000020004" pitchFamily="2" charset="0"/>
              </a:rPr>
              <a:t> </a:t>
            </a:r>
          </a:p>
          <a:p>
            <a:pPr>
              <a:spcBef>
                <a:spcPts val="600"/>
              </a:spcBef>
              <a:spcAft>
                <a:spcPts val="600"/>
              </a:spcAft>
            </a:pPr>
            <a:r>
              <a:rPr lang="en-US" altLang="fr-FR" sz="1800" b="1" dirty="0">
                <a:latin typeface="Helvetica Neue" panose="02000503000000020004" pitchFamily="2" charset="0"/>
                <a:ea typeface="Helvetica Neue" panose="02000503000000020004" pitchFamily="2" charset="0"/>
                <a:cs typeface="Helvetica Neue" panose="02000503000000020004" pitchFamily="2" charset="0"/>
              </a:rPr>
              <a:t>Duration: 4 years</a:t>
            </a:r>
          </a:p>
          <a:p>
            <a:pPr>
              <a:spcBef>
                <a:spcPts val="600"/>
              </a:spcBef>
              <a:spcAft>
                <a:spcPts val="600"/>
              </a:spcAft>
            </a:pPr>
            <a:r>
              <a:rPr lang="en-US" altLang="fr-FR" sz="1800" b="1" dirty="0">
                <a:latin typeface="Helvetica Neue" panose="02000503000000020004" pitchFamily="2" charset="0"/>
                <a:ea typeface="Helvetica Neue" panose="02000503000000020004" pitchFamily="2" charset="0"/>
                <a:cs typeface="Helvetica Neue" panose="02000503000000020004" pitchFamily="2" charset="0"/>
              </a:rPr>
              <a:t>Total cost: 4.7 M€</a:t>
            </a:r>
          </a:p>
          <a:p>
            <a:pPr>
              <a:spcBef>
                <a:spcPts val="600"/>
              </a:spcBef>
              <a:spcAft>
                <a:spcPts val="600"/>
              </a:spcAft>
            </a:pPr>
            <a:r>
              <a:rPr lang="en-US" altLang="fr-FR" sz="1800" b="1" dirty="0">
                <a:latin typeface="Helvetica Neue" panose="02000503000000020004" pitchFamily="2" charset="0"/>
                <a:ea typeface="Helvetica Neue" panose="02000503000000020004" pitchFamily="2" charset="0"/>
                <a:cs typeface="Helvetica Neue" panose="02000503000000020004" pitchFamily="2" charset="0"/>
              </a:rPr>
              <a:t>Requested budget: 3 M€</a:t>
            </a:r>
            <a:endParaRPr lang="en-GB" altLang="fr-FR" sz="1800" dirty="0">
              <a:latin typeface="Helvetica Neue" panose="02000503000000020004" pitchFamily="2" charset="0"/>
              <a:ea typeface="Helvetica Neue" panose="02000503000000020004" pitchFamily="2" charset="0"/>
              <a:cs typeface="Helvetica Neue" panose="02000503000000020004" pitchFamily="2" charset="0"/>
            </a:endParaRPr>
          </a:p>
          <a:p>
            <a:pPr>
              <a:spcBef>
                <a:spcPts val="600"/>
              </a:spcBef>
              <a:spcAft>
                <a:spcPts val="600"/>
              </a:spcAft>
            </a:pPr>
            <a:r>
              <a:rPr lang="en-GB" altLang="fr-FR" sz="1800" dirty="0">
                <a:latin typeface="Helvetica Neue" panose="02000503000000020004" pitchFamily="2" charset="0"/>
                <a:ea typeface="Helvetica Neue" panose="02000503000000020004" pitchFamily="2" charset="0"/>
                <a:cs typeface="Helvetica Neue" panose="02000503000000020004" pitchFamily="2" charset="0"/>
              </a:rPr>
              <a:t>15 participating institutes from</a:t>
            </a:r>
            <a:br>
              <a:rPr lang="en-GB" altLang="fr-FR" sz="1800" dirty="0">
                <a:latin typeface="Helvetica Neue" panose="02000503000000020004" pitchFamily="2" charset="0"/>
                <a:ea typeface="Helvetica Neue" panose="02000503000000020004" pitchFamily="2" charset="0"/>
                <a:cs typeface="Helvetica Neue" panose="02000503000000020004" pitchFamily="2" charset="0"/>
              </a:rPr>
            </a:br>
            <a:r>
              <a:rPr lang="en-GB" altLang="fr-FR" sz="1800" dirty="0">
                <a:latin typeface="Helvetica Neue" panose="02000503000000020004" pitchFamily="2" charset="0"/>
                <a:ea typeface="Helvetica Neue" panose="02000503000000020004" pitchFamily="2" charset="0"/>
                <a:cs typeface="Helvetica Neue" panose="02000503000000020004" pitchFamily="2" charset="0"/>
              </a:rPr>
              <a:t>11 European countries including CERN and ESS</a:t>
            </a:r>
          </a:p>
          <a:p>
            <a:pPr>
              <a:spcBef>
                <a:spcPts val="600"/>
              </a:spcBef>
              <a:spcAft>
                <a:spcPts val="600"/>
              </a:spcAft>
            </a:pPr>
            <a:r>
              <a:rPr lang="en-GB" altLang="fr-FR" sz="1800" dirty="0">
                <a:latin typeface="Helvetica Neue" panose="02000503000000020004" pitchFamily="2" charset="0"/>
                <a:ea typeface="Helvetica Neue" panose="02000503000000020004" pitchFamily="2" charset="0"/>
                <a:cs typeface="Helvetica Neue" panose="02000503000000020004" pitchFamily="2" charset="0"/>
              </a:rPr>
              <a:t>6 Work Packages</a:t>
            </a:r>
          </a:p>
        </p:txBody>
      </p:sp>
      <p:pic>
        <p:nvPicPr>
          <p:cNvPr id="11" name="Picture 2">
            <a:extLst>
              <a:ext uri="{FF2B5EF4-FFF2-40B4-BE49-F238E27FC236}">
                <a16:creationId xmlns:a16="http://schemas.microsoft.com/office/drawing/2014/main" id="{3C6DDD2D-9CAA-3D4B-97ED-E9F3D4660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366" y="1193982"/>
            <a:ext cx="37211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e 5">
            <a:extLst>
              <a:ext uri="{FF2B5EF4-FFF2-40B4-BE49-F238E27FC236}">
                <a16:creationId xmlns:a16="http://schemas.microsoft.com/office/drawing/2014/main" id="{72A170B1-1162-9C4C-A9A5-5ED151267FF4}"/>
              </a:ext>
            </a:extLst>
          </p:cNvPr>
          <p:cNvGrpSpPr>
            <a:grpSpLocks/>
          </p:cNvGrpSpPr>
          <p:nvPr/>
        </p:nvGrpSpPr>
        <p:grpSpPr bwMode="auto">
          <a:xfrm>
            <a:off x="1611976" y="3592479"/>
            <a:ext cx="8815388" cy="1928813"/>
            <a:chOff x="149456" y="4092285"/>
            <a:chExt cx="8815032" cy="1929003"/>
          </a:xfrm>
        </p:grpSpPr>
        <p:pic>
          <p:nvPicPr>
            <p:cNvPr id="13" name="Image 8">
              <a:extLst>
                <a:ext uri="{FF2B5EF4-FFF2-40B4-BE49-F238E27FC236}">
                  <a16:creationId xmlns:a16="http://schemas.microsoft.com/office/drawing/2014/main" id="{ED633ABA-CC59-9E4C-8D6A-CCDBEAE4C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56" y="4092285"/>
              <a:ext cx="8815032" cy="1929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8">
              <a:extLst>
                <a:ext uri="{FF2B5EF4-FFF2-40B4-BE49-F238E27FC236}">
                  <a16:creationId xmlns:a16="http://schemas.microsoft.com/office/drawing/2014/main" id="{F5273A1F-E84D-0F45-B2BD-0E9D98B4AC6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917" y="4079584"/>
              <a:ext cx="3466960" cy="194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object 3">
            <a:extLst>
              <a:ext uri="{FF2B5EF4-FFF2-40B4-BE49-F238E27FC236}">
                <a16:creationId xmlns:a16="http://schemas.microsoft.com/office/drawing/2014/main" id="{4824DD9D-D1E9-8A46-A8FC-A37213141E90}"/>
              </a:ext>
            </a:extLst>
          </p:cNvPr>
          <p:cNvSpPr txBox="1"/>
          <p:nvPr/>
        </p:nvSpPr>
        <p:spPr>
          <a:xfrm>
            <a:off x="570008" y="5743025"/>
            <a:ext cx="11156772" cy="563616"/>
          </a:xfrm>
          <a:prstGeom prst="rect">
            <a:avLst/>
          </a:prstGeom>
        </p:spPr>
        <p:txBody>
          <a:bodyPr vert="horz" wrap="square" lIns="0" tIns="9525" rIns="0" bIns="0" rtlCol="0">
            <a:spAutoFit/>
          </a:bodyPr>
          <a:lstStyle/>
          <a:p>
            <a:pPr marL="9525">
              <a:spcBef>
                <a:spcPts val="75"/>
              </a:spcBef>
            </a:pPr>
            <a:r>
              <a:rPr lang="sv-SE" spc="-8"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They</a:t>
            </a:r>
            <a:r>
              <a:rPr lang="sv-SE" spc="-8"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t>
            </a:r>
            <a:r>
              <a:rPr lang="sv-SE" spc="-8"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will</a:t>
            </a:r>
            <a:r>
              <a:rPr lang="sv-SE" spc="-8"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t>
            </a:r>
            <a:r>
              <a:rPr lang="sv-SE" spc="-8"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submit</a:t>
            </a:r>
            <a:r>
              <a:rPr lang="sv-SE" spc="-8"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t>
            </a:r>
            <a:r>
              <a:rPr lang="sv-SE" spc="-8"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soon</a:t>
            </a:r>
            <a:r>
              <a:rPr lang="sv-SE" spc="-8"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 new </a:t>
            </a:r>
            <a:r>
              <a:rPr lang="sv-SE" spc="-8"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applitcation</a:t>
            </a:r>
            <a:r>
              <a:rPr lang="sv-SE" spc="-8"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to the call </a:t>
            </a:r>
            <a:r>
              <a:rPr spc="-8"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HORIZON-INFRA-2022-DEV01</a:t>
            </a:r>
            <a:endParaRPr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a:p>
            <a:pPr marL="9525" marR="175736"/>
            <a:r>
              <a:rPr b="1" i="1" spc="-8"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Developing </a:t>
            </a:r>
            <a:r>
              <a:rPr b="1" i="1" spc="-4"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European  </a:t>
            </a:r>
            <a:r>
              <a:rPr b="1" i="1" spc="-8"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Research Infrastructures </a:t>
            </a:r>
            <a:r>
              <a:rPr b="1" i="1" spc="-1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to  </a:t>
            </a:r>
            <a:r>
              <a:rPr b="1" i="1" spc="-8"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maintain </a:t>
            </a:r>
            <a:r>
              <a:rPr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global </a:t>
            </a:r>
            <a:r>
              <a:rPr b="1" i="1" spc="-4"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leadership  </a:t>
            </a:r>
            <a:r>
              <a:rPr spc="-4"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Deadline: </a:t>
            </a:r>
            <a:r>
              <a:rPr b="1" spc="-4"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2</a:t>
            </a:r>
            <a:r>
              <a:rPr lang="sv-SE" b="1" spc="-4"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0 April</a:t>
            </a:r>
            <a:r>
              <a:rPr b="1" spc="-4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t>
            </a:r>
            <a:r>
              <a:rPr b="1" spc="-4"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2022</a:t>
            </a:r>
            <a:endParaRPr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16207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6709C-2491-4894-9D69-D432AEF39CFD}"/>
              </a:ext>
            </a:extLst>
          </p:cNvPr>
          <p:cNvSpPr>
            <a:spLocks noGrp="1"/>
          </p:cNvSpPr>
          <p:nvPr>
            <p:ph type="title"/>
          </p:nvPr>
        </p:nvSpPr>
        <p:spPr>
          <a:xfrm>
            <a:off x="3505200" y="228600"/>
            <a:ext cx="6213762" cy="1143000"/>
          </a:xfrm>
        </p:spPr>
        <p:txBody>
          <a:bodyPr/>
          <a:lstStyle/>
          <a:p>
            <a:r>
              <a:rPr lang="en-GB" dirty="0"/>
              <a:t>Near and Far </a:t>
            </a:r>
            <a:r>
              <a:rPr lang="en-GB" dirty="0" err="1"/>
              <a:t>Dectors</a:t>
            </a:r>
            <a:endParaRPr lang="en-GB" dirty="0"/>
          </a:p>
        </p:txBody>
      </p:sp>
      <p:pic>
        <p:nvPicPr>
          <p:cNvPr id="6" name="Picture 5">
            <a:extLst>
              <a:ext uri="{FF2B5EF4-FFF2-40B4-BE49-F238E27FC236}">
                <a16:creationId xmlns:a16="http://schemas.microsoft.com/office/drawing/2014/main" id="{7F2C2BBA-6CCD-44F5-AC3A-C7247011B684}"/>
              </a:ext>
            </a:extLst>
          </p:cNvPr>
          <p:cNvPicPr>
            <a:picLocks noChangeAspect="1"/>
          </p:cNvPicPr>
          <p:nvPr/>
        </p:nvPicPr>
        <p:blipFill>
          <a:blip r:embed="rId2"/>
          <a:stretch>
            <a:fillRect/>
          </a:stretch>
        </p:blipFill>
        <p:spPr>
          <a:xfrm>
            <a:off x="1823474" y="1371600"/>
            <a:ext cx="4314088" cy="2265986"/>
          </a:xfrm>
          <a:prstGeom prst="rect">
            <a:avLst/>
          </a:prstGeom>
        </p:spPr>
      </p:pic>
      <p:sp>
        <p:nvSpPr>
          <p:cNvPr id="7" name="TextBox 6">
            <a:extLst>
              <a:ext uri="{FF2B5EF4-FFF2-40B4-BE49-F238E27FC236}">
                <a16:creationId xmlns:a16="http://schemas.microsoft.com/office/drawing/2014/main" id="{F09950DD-6368-4A6D-8D64-A09174069E7E}"/>
              </a:ext>
            </a:extLst>
          </p:cNvPr>
          <p:cNvSpPr txBox="1"/>
          <p:nvPr/>
        </p:nvSpPr>
        <p:spPr>
          <a:xfrm>
            <a:off x="2133600" y="4114801"/>
            <a:ext cx="3581400" cy="2062103"/>
          </a:xfrm>
          <a:prstGeom prst="rect">
            <a:avLst/>
          </a:prstGeom>
          <a:noFill/>
        </p:spPr>
        <p:txBody>
          <a:bodyPr wrap="square" rtlCol="0">
            <a:spAutoFit/>
          </a:bodyPr>
          <a:lstStyle/>
          <a:p>
            <a:r>
              <a:rPr lang="en-GB" sz="2000" b="1" dirty="0"/>
              <a:t>Near Water Cherenkov Detector</a:t>
            </a:r>
          </a:p>
          <a:p>
            <a:r>
              <a:rPr lang="en-GB" dirty="0"/>
              <a:t>Located 250 m from the target </a:t>
            </a:r>
          </a:p>
          <a:p>
            <a:r>
              <a:rPr lang="en-GB" dirty="0"/>
              <a:t>11 m </a:t>
            </a:r>
            <a:r>
              <a:rPr lang="en-GB" dirty="0" err="1"/>
              <a:t>lenth</a:t>
            </a:r>
            <a:r>
              <a:rPr lang="en-GB" dirty="0"/>
              <a:t>, 4.72 m radius, 770 m</a:t>
            </a:r>
            <a:r>
              <a:rPr lang="en-GB" baseline="30000" dirty="0"/>
              <a:t>3 </a:t>
            </a:r>
            <a:r>
              <a:rPr lang="en-GB" dirty="0" err="1"/>
              <a:t>voume</a:t>
            </a:r>
            <a:r>
              <a:rPr lang="en-GB" dirty="0"/>
              <a:t> </a:t>
            </a:r>
          </a:p>
          <a:p>
            <a:r>
              <a:rPr lang="en-GB" dirty="0"/>
              <a:t>In front of it there </a:t>
            </a:r>
            <a:r>
              <a:rPr lang="en-US" dirty="0"/>
              <a:t>a Plastic Cube </a:t>
            </a:r>
            <a:r>
              <a:rPr lang="sv-SE" dirty="0" err="1"/>
              <a:t>Tracker</a:t>
            </a:r>
            <a:r>
              <a:rPr lang="sv-SE" dirty="0"/>
              <a:t> (</a:t>
            </a:r>
            <a:r>
              <a:rPr lang="en-US" dirty="0" err="1"/>
              <a:t>sFGD</a:t>
            </a:r>
            <a:r>
              <a:rPr lang="en-US" dirty="0"/>
              <a:t>)</a:t>
            </a:r>
          </a:p>
          <a:p>
            <a:r>
              <a:rPr lang="en-US" dirty="0"/>
              <a:t>1.4 × 1.4 × 0.5 m</a:t>
            </a:r>
            <a:r>
              <a:rPr lang="en-US" baseline="30000" dirty="0"/>
              <a:t>3 </a:t>
            </a:r>
            <a:r>
              <a:rPr lang="en-US" dirty="0"/>
              <a:t> with 1 cm</a:t>
            </a:r>
            <a:r>
              <a:rPr lang="en-US" baseline="30000" dirty="0"/>
              <a:t>3 </a:t>
            </a:r>
            <a:r>
              <a:rPr lang="en-US" dirty="0"/>
              <a:t> cubes</a:t>
            </a:r>
            <a:endParaRPr lang="en-GB" dirty="0"/>
          </a:p>
        </p:txBody>
      </p:sp>
      <p:pic>
        <p:nvPicPr>
          <p:cNvPr id="8" name="Image 36">
            <a:extLst>
              <a:ext uri="{FF2B5EF4-FFF2-40B4-BE49-F238E27FC236}">
                <a16:creationId xmlns:a16="http://schemas.microsoft.com/office/drawing/2014/main" id="{48D41CE6-37DF-4433-9E68-CF67EEEF40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2081" y="974555"/>
            <a:ext cx="3581400" cy="280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8E2F144-7D04-41D6-8DE1-5284D3A33F34}"/>
              </a:ext>
            </a:extLst>
          </p:cNvPr>
          <p:cNvSpPr txBox="1"/>
          <p:nvPr/>
        </p:nvSpPr>
        <p:spPr>
          <a:xfrm>
            <a:off x="6246369" y="4191001"/>
            <a:ext cx="4312824" cy="2092881"/>
          </a:xfrm>
          <a:prstGeom prst="rect">
            <a:avLst/>
          </a:prstGeom>
          <a:noFill/>
        </p:spPr>
        <p:txBody>
          <a:bodyPr wrap="square" rtlCol="0">
            <a:spAutoFit/>
          </a:bodyPr>
          <a:lstStyle/>
          <a:p>
            <a:r>
              <a:rPr lang="en-GB" sz="2000" b="1" dirty="0"/>
              <a:t>Two Far Water Cherenkov Detector</a:t>
            </a:r>
          </a:p>
          <a:p>
            <a:r>
              <a:rPr lang="en-GB" sz="2000" dirty="0"/>
              <a:t>Located 370 km from the target</a:t>
            </a:r>
          </a:p>
          <a:p>
            <a:r>
              <a:rPr lang="en-GB" dirty="0"/>
              <a:t>Each detector 74 m height, 74 m diameter, 270 m</a:t>
            </a:r>
            <a:r>
              <a:rPr lang="en-GB" baseline="30000" dirty="0"/>
              <a:t>3</a:t>
            </a:r>
            <a:r>
              <a:rPr lang="en-GB" dirty="0"/>
              <a:t> volume</a:t>
            </a:r>
          </a:p>
          <a:p>
            <a:r>
              <a:rPr lang="en-GB" dirty="0"/>
              <a:t>Total fiducial volume: 540 m3 </a:t>
            </a:r>
          </a:p>
          <a:p>
            <a:r>
              <a:rPr lang="en-GB" dirty="0"/>
              <a:t>Order 100’000 20 inch </a:t>
            </a:r>
            <a:r>
              <a:rPr lang="en-GB" dirty="0" err="1"/>
              <a:t>photomultiplies</a:t>
            </a:r>
            <a:r>
              <a:rPr lang="en-GB" dirty="0"/>
              <a:t> </a:t>
            </a:r>
          </a:p>
          <a:p>
            <a:r>
              <a:rPr lang="en-GB" dirty="0"/>
              <a:t>40% coverage</a:t>
            </a:r>
          </a:p>
        </p:txBody>
      </p:sp>
      <p:sp>
        <p:nvSpPr>
          <p:cNvPr id="10" name="Date Placeholder 9">
            <a:extLst>
              <a:ext uri="{FF2B5EF4-FFF2-40B4-BE49-F238E27FC236}">
                <a16:creationId xmlns:a16="http://schemas.microsoft.com/office/drawing/2014/main" id="{2FAA4875-8D66-4842-BF70-7645DE8D16D9}"/>
              </a:ext>
            </a:extLst>
          </p:cNvPr>
          <p:cNvSpPr>
            <a:spLocks noGrp="1"/>
          </p:cNvSpPr>
          <p:nvPr>
            <p:ph type="dt" sz="half" idx="10"/>
          </p:nvPr>
        </p:nvSpPr>
        <p:spPr/>
        <p:txBody>
          <a:bodyPr/>
          <a:lstStyle/>
          <a:p>
            <a:pPr>
              <a:defRPr/>
            </a:pPr>
            <a:r>
              <a:rPr lang="sv-SE" noProof="0"/>
              <a:t>2022-03-10</a:t>
            </a:r>
            <a:endParaRPr lang="en-GB" noProof="0" dirty="0"/>
          </a:p>
        </p:txBody>
      </p:sp>
      <p:sp>
        <p:nvSpPr>
          <p:cNvPr id="11" name="Footer Placeholder 10">
            <a:extLst>
              <a:ext uri="{FF2B5EF4-FFF2-40B4-BE49-F238E27FC236}">
                <a16:creationId xmlns:a16="http://schemas.microsoft.com/office/drawing/2014/main" id="{2197459C-8178-4713-B7E8-D71344D2A3E1}"/>
              </a:ext>
            </a:extLst>
          </p:cNvPr>
          <p:cNvSpPr>
            <a:spLocks noGrp="1"/>
          </p:cNvSpPr>
          <p:nvPr>
            <p:ph type="ftr" sz="quarter" idx="11"/>
          </p:nvPr>
        </p:nvSpPr>
        <p:spPr/>
        <p:txBody>
          <a:bodyPr/>
          <a:lstStyle/>
          <a:p>
            <a:pPr>
              <a:defRPr/>
            </a:pPr>
            <a:r>
              <a:rPr lang="en-US" noProof="0"/>
              <a:t>ESS Fundametal Physics                                                   Tord Ekelöf, Uppsala University</a:t>
            </a:r>
            <a:endParaRPr lang="en-GB" noProof="0" dirty="0"/>
          </a:p>
        </p:txBody>
      </p:sp>
      <p:sp>
        <p:nvSpPr>
          <p:cNvPr id="12" name="Slide Number Placeholder 11">
            <a:extLst>
              <a:ext uri="{FF2B5EF4-FFF2-40B4-BE49-F238E27FC236}">
                <a16:creationId xmlns:a16="http://schemas.microsoft.com/office/drawing/2014/main" id="{DF065A54-3028-4898-AA54-D80368877D80}"/>
              </a:ext>
            </a:extLst>
          </p:cNvPr>
          <p:cNvSpPr>
            <a:spLocks noGrp="1"/>
          </p:cNvSpPr>
          <p:nvPr>
            <p:ph type="sldNum" sz="quarter" idx="12"/>
          </p:nvPr>
        </p:nvSpPr>
        <p:spPr/>
        <p:txBody>
          <a:bodyPr/>
          <a:lstStyle/>
          <a:p>
            <a:pPr>
              <a:defRPr/>
            </a:pPr>
            <a:fld id="{48550CC0-2D5F-6D4A-9D75-2980E64365EE}" type="slidenum">
              <a:rPr lang="en-GB" noProof="0" smtClean="0"/>
              <a:pPr>
                <a:defRPr/>
              </a:pPr>
              <a:t>105</a:t>
            </a:fld>
            <a:endParaRPr lang="en-GB" noProof="0" dirty="0"/>
          </a:p>
        </p:txBody>
      </p:sp>
      <p:pic>
        <p:nvPicPr>
          <p:cNvPr id="4" name="Picture 3">
            <a:extLst>
              <a:ext uri="{FF2B5EF4-FFF2-40B4-BE49-F238E27FC236}">
                <a16:creationId xmlns:a16="http://schemas.microsoft.com/office/drawing/2014/main" id="{E005F6CD-735F-4EE7-A944-33C11EDEB8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0598" y="974554"/>
            <a:ext cx="4246403" cy="2829830"/>
          </a:xfrm>
          <a:prstGeom prst="rect">
            <a:avLst/>
          </a:prstGeom>
        </p:spPr>
      </p:pic>
      <p:pic>
        <p:nvPicPr>
          <p:cNvPr id="13" name="Picture 12">
            <a:extLst>
              <a:ext uri="{FF2B5EF4-FFF2-40B4-BE49-F238E27FC236}">
                <a16:creationId xmlns:a16="http://schemas.microsoft.com/office/drawing/2014/main" id="{A3D17B48-426D-4684-822E-24124EAF96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919" y="1295400"/>
            <a:ext cx="3804936" cy="2137304"/>
          </a:xfrm>
          <a:prstGeom prst="rect">
            <a:avLst/>
          </a:prstGeom>
        </p:spPr>
      </p:pic>
    </p:spTree>
    <p:extLst>
      <p:ext uri="{BB962C8B-B14F-4D97-AF65-F5344CB8AC3E}">
        <p14:creationId xmlns:p14="http://schemas.microsoft.com/office/powerpoint/2010/main" val="18120841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8AC03-2093-4795-937B-D90E4B88E58B}"/>
              </a:ext>
            </a:extLst>
          </p:cNvPr>
          <p:cNvSpPr>
            <a:spLocks noGrp="1"/>
          </p:cNvSpPr>
          <p:nvPr>
            <p:ph type="title"/>
          </p:nvPr>
        </p:nvSpPr>
        <p:spPr/>
        <p:txBody>
          <a:bodyPr>
            <a:normAutofit fontScale="90000"/>
          </a:bodyPr>
          <a:lstStyle/>
          <a:p>
            <a:pPr algn="ctr"/>
            <a:r>
              <a:rPr lang="en-GB" dirty="0"/>
              <a:t>Accelerator upgrade and accumulator ring</a:t>
            </a:r>
          </a:p>
        </p:txBody>
      </p:sp>
      <p:pic>
        <p:nvPicPr>
          <p:cNvPr id="6" name="Image 24576">
            <a:extLst>
              <a:ext uri="{FF2B5EF4-FFF2-40B4-BE49-F238E27FC236}">
                <a16:creationId xmlns:a16="http://schemas.microsoft.com/office/drawing/2014/main" id="{5D8C0E02-F7BD-4575-AAFE-30E2529258F9}"/>
              </a:ext>
            </a:extLst>
          </p:cNvPr>
          <p:cNvPicPr>
            <a:picLocks noChangeAspect="1"/>
          </p:cNvPicPr>
          <p:nvPr/>
        </p:nvPicPr>
        <p:blipFill>
          <a:blip r:embed="rId2">
            <a:extLst>
              <a:ext uri="{28A0092B-C50C-407E-A947-70E740481C1C}">
                <a14:useLocalDpi xmlns:a14="http://schemas.microsoft.com/office/drawing/2010/main" val="0"/>
              </a:ext>
            </a:extLst>
          </a:blip>
          <a:srcRect r="8565"/>
          <a:stretch>
            <a:fillRect/>
          </a:stretch>
        </p:blipFill>
        <p:spPr bwMode="auto">
          <a:xfrm>
            <a:off x="1964689" y="1371600"/>
            <a:ext cx="7981324"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EF8DAF0-6B8E-4A8E-B1B7-01870790C088}"/>
              </a:ext>
            </a:extLst>
          </p:cNvPr>
          <p:cNvPicPr>
            <a:picLocks noChangeAspect="1"/>
          </p:cNvPicPr>
          <p:nvPr/>
        </p:nvPicPr>
        <p:blipFill>
          <a:blip r:embed="rId3"/>
          <a:stretch>
            <a:fillRect/>
          </a:stretch>
        </p:blipFill>
        <p:spPr>
          <a:xfrm>
            <a:off x="1977533" y="3775022"/>
            <a:ext cx="3555003" cy="2772562"/>
          </a:xfrm>
          <a:prstGeom prst="rect">
            <a:avLst/>
          </a:prstGeom>
        </p:spPr>
      </p:pic>
      <p:sp>
        <p:nvSpPr>
          <p:cNvPr id="8" name="Date Placeholder 7">
            <a:extLst>
              <a:ext uri="{FF2B5EF4-FFF2-40B4-BE49-F238E27FC236}">
                <a16:creationId xmlns:a16="http://schemas.microsoft.com/office/drawing/2014/main" id="{00A34146-66B1-4721-96EE-DC34D2940AB0}"/>
              </a:ext>
            </a:extLst>
          </p:cNvPr>
          <p:cNvSpPr>
            <a:spLocks noGrp="1"/>
          </p:cNvSpPr>
          <p:nvPr>
            <p:ph type="dt" sz="half" idx="10"/>
          </p:nvPr>
        </p:nvSpPr>
        <p:spPr/>
        <p:txBody>
          <a:bodyPr/>
          <a:lstStyle/>
          <a:p>
            <a:pPr>
              <a:defRPr/>
            </a:pPr>
            <a:r>
              <a:rPr lang="sv-SE" noProof="0"/>
              <a:t>2022-03-10</a:t>
            </a:r>
            <a:endParaRPr lang="en-GB" noProof="0" dirty="0"/>
          </a:p>
        </p:txBody>
      </p:sp>
      <p:sp>
        <p:nvSpPr>
          <p:cNvPr id="9" name="Footer Placeholder 8">
            <a:extLst>
              <a:ext uri="{FF2B5EF4-FFF2-40B4-BE49-F238E27FC236}">
                <a16:creationId xmlns:a16="http://schemas.microsoft.com/office/drawing/2014/main" id="{2445F2CC-6D8F-4552-91E4-D6FCF1F5EE4C}"/>
              </a:ext>
            </a:extLst>
          </p:cNvPr>
          <p:cNvSpPr>
            <a:spLocks noGrp="1"/>
          </p:cNvSpPr>
          <p:nvPr>
            <p:ph type="ftr" sz="quarter" idx="11"/>
          </p:nvPr>
        </p:nvSpPr>
        <p:spPr/>
        <p:txBody>
          <a:bodyPr/>
          <a:lstStyle/>
          <a:p>
            <a:pPr>
              <a:defRPr/>
            </a:pPr>
            <a:r>
              <a:rPr lang="en-US" noProof="0"/>
              <a:t>ESS Fundametal Physics                                                   Tord Ekelöf, Uppsala University</a:t>
            </a:r>
            <a:endParaRPr lang="en-GB" noProof="0" dirty="0"/>
          </a:p>
        </p:txBody>
      </p:sp>
      <p:sp>
        <p:nvSpPr>
          <p:cNvPr id="10" name="Slide Number Placeholder 9">
            <a:extLst>
              <a:ext uri="{FF2B5EF4-FFF2-40B4-BE49-F238E27FC236}">
                <a16:creationId xmlns:a16="http://schemas.microsoft.com/office/drawing/2014/main" id="{7ABC577A-B563-4AD2-81A4-49FBDCAF01D2}"/>
              </a:ext>
            </a:extLst>
          </p:cNvPr>
          <p:cNvSpPr>
            <a:spLocks noGrp="1"/>
          </p:cNvSpPr>
          <p:nvPr>
            <p:ph type="sldNum" sz="quarter" idx="12"/>
          </p:nvPr>
        </p:nvSpPr>
        <p:spPr/>
        <p:txBody>
          <a:bodyPr/>
          <a:lstStyle/>
          <a:p>
            <a:pPr>
              <a:defRPr/>
            </a:pPr>
            <a:fld id="{48550CC0-2D5F-6D4A-9D75-2980E64365EE}" type="slidenum">
              <a:rPr lang="en-GB" noProof="0" smtClean="0"/>
              <a:pPr>
                <a:defRPr/>
              </a:pPr>
              <a:t>106</a:t>
            </a:fld>
            <a:endParaRPr lang="en-GB" noProof="0" dirty="0"/>
          </a:p>
        </p:txBody>
      </p:sp>
      <p:sp>
        <p:nvSpPr>
          <p:cNvPr id="3" name="TextBox 2">
            <a:extLst>
              <a:ext uri="{FF2B5EF4-FFF2-40B4-BE49-F238E27FC236}">
                <a16:creationId xmlns:a16="http://schemas.microsoft.com/office/drawing/2014/main" id="{C55D9928-350B-4664-8657-A8047F1A6DDA}"/>
              </a:ext>
            </a:extLst>
          </p:cNvPr>
          <p:cNvSpPr txBox="1"/>
          <p:nvPr/>
        </p:nvSpPr>
        <p:spPr>
          <a:xfrm>
            <a:off x="2388511" y="3063217"/>
            <a:ext cx="7414979" cy="646331"/>
          </a:xfrm>
          <a:prstGeom prst="rect">
            <a:avLst/>
          </a:prstGeom>
          <a:noFill/>
        </p:spPr>
        <p:txBody>
          <a:bodyPr wrap="none" rtlCol="0">
            <a:spAutoFit/>
          </a:bodyPr>
          <a:lstStyle/>
          <a:p>
            <a:pPr algn="ctr"/>
            <a:r>
              <a:rPr lang="en-GB" dirty="0"/>
              <a:t>Upgrade of energy to 2.5 GeV and power to 10 MW with extra H- pulses </a:t>
            </a:r>
          </a:p>
          <a:p>
            <a:pPr algn="ctr"/>
            <a:r>
              <a:rPr lang="en-GB" dirty="0"/>
              <a:t>- requires additional H- source and increase of </a:t>
            </a:r>
            <a:r>
              <a:rPr lang="en-GB" dirty="0" err="1"/>
              <a:t>linca</a:t>
            </a:r>
            <a:r>
              <a:rPr lang="en-GB" dirty="0"/>
              <a:t> duty cycle from 4% to 8%</a:t>
            </a:r>
          </a:p>
        </p:txBody>
      </p:sp>
      <p:sp>
        <p:nvSpPr>
          <p:cNvPr id="4" name="TextBox 3">
            <a:extLst>
              <a:ext uri="{FF2B5EF4-FFF2-40B4-BE49-F238E27FC236}">
                <a16:creationId xmlns:a16="http://schemas.microsoft.com/office/drawing/2014/main" id="{3C1D9ECB-1B06-4815-9FAA-E6A0378262DE}"/>
              </a:ext>
            </a:extLst>
          </p:cNvPr>
          <p:cNvSpPr txBox="1"/>
          <p:nvPr/>
        </p:nvSpPr>
        <p:spPr>
          <a:xfrm>
            <a:off x="5869462" y="4528402"/>
            <a:ext cx="4241418" cy="1200329"/>
          </a:xfrm>
          <a:prstGeom prst="rect">
            <a:avLst/>
          </a:prstGeom>
          <a:noFill/>
        </p:spPr>
        <p:txBody>
          <a:bodyPr wrap="none" rtlCol="0">
            <a:spAutoFit/>
          </a:bodyPr>
          <a:lstStyle/>
          <a:p>
            <a:r>
              <a:rPr lang="en-GB" dirty="0"/>
              <a:t>Compression of the 2.86 </a:t>
            </a:r>
            <a:r>
              <a:rPr lang="en-GB" dirty="0" err="1"/>
              <a:t>ms</a:t>
            </a:r>
            <a:r>
              <a:rPr lang="en-GB" dirty="0"/>
              <a:t> </a:t>
            </a:r>
            <a:r>
              <a:rPr lang="en-GB" dirty="0" err="1"/>
              <a:t>linac</a:t>
            </a:r>
            <a:r>
              <a:rPr lang="en-GB" dirty="0"/>
              <a:t> pulses to </a:t>
            </a:r>
          </a:p>
          <a:p>
            <a:r>
              <a:rPr lang="en-GB" dirty="0"/>
              <a:t>1.3 </a:t>
            </a:r>
            <a:r>
              <a:rPr lang="el-GR" dirty="0"/>
              <a:t>μ</a:t>
            </a:r>
            <a:r>
              <a:rPr lang="sv-SE" dirty="0"/>
              <a:t>s by multi-</a:t>
            </a:r>
            <a:r>
              <a:rPr lang="sv-SE" dirty="0" err="1"/>
              <a:t>turn</a:t>
            </a:r>
            <a:r>
              <a:rPr lang="sv-SE" dirty="0"/>
              <a:t> </a:t>
            </a:r>
            <a:r>
              <a:rPr lang="sv-SE" dirty="0" err="1"/>
              <a:t>injection</a:t>
            </a:r>
            <a:r>
              <a:rPr lang="sv-SE" dirty="0"/>
              <a:t> and </a:t>
            </a:r>
          </a:p>
          <a:p>
            <a:r>
              <a:rPr lang="sv-SE" dirty="0" err="1"/>
              <a:t>Single-turn</a:t>
            </a:r>
            <a:r>
              <a:rPr lang="sv-SE" dirty="0"/>
              <a:t> </a:t>
            </a:r>
            <a:r>
              <a:rPr lang="sv-SE" dirty="0" err="1"/>
              <a:t>ejection</a:t>
            </a:r>
            <a:r>
              <a:rPr lang="sv-SE" dirty="0"/>
              <a:t> – </a:t>
            </a:r>
            <a:r>
              <a:rPr lang="sv-SE" dirty="0" err="1"/>
              <a:t>requires</a:t>
            </a:r>
            <a:r>
              <a:rPr lang="sv-SE" dirty="0"/>
              <a:t> H- </a:t>
            </a:r>
            <a:r>
              <a:rPr lang="sv-SE" dirty="0" err="1"/>
              <a:t>pulses</a:t>
            </a:r>
            <a:r>
              <a:rPr lang="sv-SE" dirty="0"/>
              <a:t> </a:t>
            </a:r>
          </a:p>
          <a:p>
            <a:r>
              <a:rPr lang="sv-SE" dirty="0"/>
              <a:t>to be </a:t>
            </a:r>
            <a:r>
              <a:rPr lang="sv-SE" dirty="0" err="1"/>
              <a:t>injected</a:t>
            </a:r>
            <a:r>
              <a:rPr lang="sv-SE" dirty="0"/>
              <a:t> and </a:t>
            </a:r>
            <a:r>
              <a:rPr lang="sv-SE" dirty="0" err="1"/>
              <a:t>stripped</a:t>
            </a:r>
            <a:r>
              <a:rPr lang="sv-SE" dirty="0"/>
              <a:t> at </a:t>
            </a:r>
            <a:r>
              <a:rPr lang="sv-SE" dirty="0" err="1"/>
              <a:t>injection</a:t>
            </a:r>
            <a:endParaRPr lang="en-GB" dirty="0"/>
          </a:p>
        </p:txBody>
      </p:sp>
    </p:spTree>
    <p:extLst>
      <p:ext uri="{BB962C8B-B14F-4D97-AF65-F5344CB8AC3E}">
        <p14:creationId xmlns:p14="http://schemas.microsoft.com/office/powerpoint/2010/main" val="19773971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4DB8F-B8F2-254E-815E-8B052F1661E8}"/>
              </a:ext>
            </a:extLst>
          </p:cNvPr>
          <p:cNvSpPr>
            <a:spLocks noGrp="1"/>
          </p:cNvSpPr>
          <p:nvPr>
            <p:ph type="title"/>
          </p:nvPr>
        </p:nvSpPr>
        <p:spPr>
          <a:xfrm>
            <a:off x="3442175" y="1959261"/>
            <a:ext cx="9360000" cy="657339"/>
          </a:xfrm>
        </p:spPr>
        <p:txBody>
          <a:bodyPr/>
          <a:lstStyle/>
          <a:p>
            <a:r>
              <a:rPr lang="en-GB" sz="8800" dirty="0">
                <a:solidFill>
                  <a:schemeClr val="tx1"/>
                </a:solidFill>
                <a:latin typeface="Helvetica" pitchFamily="2" charset="0"/>
              </a:rPr>
              <a:t>BACK UP SLIDES </a:t>
            </a:r>
          </a:p>
        </p:txBody>
      </p:sp>
      <p:sp>
        <p:nvSpPr>
          <p:cNvPr id="3" name="Footer Placeholder 2">
            <a:extLst>
              <a:ext uri="{FF2B5EF4-FFF2-40B4-BE49-F238E27FC236}">
                <a16:creationId xmlns:a16="http://schemas.microsoft.com/office/drawing/2014/main" id="{9F759A87-4E3B-AC40-A9D5-130F2D25BE25}"/>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18063158-2F7B-074E-AF8D-D1EB22DC9A71}"/>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88BAA770-3720-064A-AF21-C535F4F84F16}"/>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107</a:t>
            </a:fld>
            <a:endParaRPr lang="sv-SE" dirty="0"/>
          </a:p>
        </p:txBody>
      </p:sp>
    </p:spTree>
    <p:extLst>
      <p:ext uri="{BB962C8B-B14F-4D97-AF65-F5344CB8AC3E}">
        <p14:creationId xmlns:p14="http://schemas.microsoft.com/office/powerpoint/2010/main" val="309631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0469D-971A-DD4C-9A15-74A023E9CFD5}"/>
              </a:ext>
            </a:extLst>
          </p:cNvPr>
          <p:cNvSpPr>
            <a:spLocks noGrp="1"/>
          </p:cNvSpPr>
          <p:nvPr>
            <p:ph type="title"/>
          </p:nvPr>
        </p:nvSpPr>
        <p:spPr>
          <a:xfrm>
            <a:off x="2012677" y="83262"/>
            <a:ext cx="6799216" cy="1176545"/>
          </a:xfrm>
        </p:spPr>
        <p:txBody>
          <a:bodyPr>
            <a:normAutofit/>
          </a:bodyPr>
          <a:lstStyle/>
          <a:p>
            <a:r>
              <a:rPr lang="sv-SE" sz="3200" dirty="0">
                <a:latin typeface="Helvetica" pitchFamily="2" charset="0"/>
              </a:rPr>
              <a:t>Moderator </a:t>
            </a:r>
            <a:r>
              <a:rPr lang="sv-SE" sz="3200" dirty="0" err="1">
                <a:latin typeface="Helvetica" pitchFamily="2" charset="0"/>
              </a:rPr>
              <a:t>cooling</a:t>
            </a:r>
            <a:r>
              <a:rPr lang="sv-SE" sz="3200" dirty="0">
                <a:latin typeface="Helvetica" pitchFamily="2" charset="0"/>
              </a:rPr>
              <a:t> block</a:t>
            </a:r>
            <a:br>
              <a:rPr lang="sv-SE" sz="3200" dirty="0">
                <a:latin typeface="Helvetica" pitchFamily="2" charset="0"/>
              </a:rPr>
            </a:br>
            <a:r>
              <a:rPr lang="sv-SE" sz="3200" dirty="0" err="1">
                <a:latin typeface="Helvetica" pitchFamily="2" charset="0"/>
              </a:rPr>
              <a:t>location</a:t>
            </a:r>
            <a:r>
              <a:rPr lang="sv-SE" sz="3200" dirty="0">
                <a:latin typeface="Helvetica" pitchFamily="2" charset="0"/>
              </a:rPr>
              <a:t> </a:t>
            </a:r>
            <a:r>
              <a:rPr lang="sv-SE" sz="3200" dirty="0" err="1">
                <a:latin typeface="Helvetica" pitchFamily="2" charset="0"/>
              </a:rPr>
              <a:t>number</a:t>
            </a:r>
            <a:r>
              <a:rPr lang="sv-SE" sz="3200" dirty="0">
                <a:latin typeface="Helvetica" pitchFamily="2" charset="0"/>
              </a:rPr>
              <a:t> 2 </a:t>
            </a:r>
          </a:p>
        </p:txBody>
      </p:sp>
      <p:pic>
        <p:nvPicPr>
          <p:cNvPr id="5" name="Picture 4">
            <a:extLst>
              <a:ext uri="{FF2B5EF4-FFF2-40B4-BE49-F238E27FC236}">
                <a16:creationId xmlns:a16="http://schemas.microsoft.com/office/drawing/2014/main" id="{F6AA865C-5514-CF47-A1CA-154C72712EA0}"/>
              </a:ext>
            </a:extLst>
          </p:cNvPr>
          <p:cNvPicPr>
            <a:picLocks noChangeAspect="1"/>
          </p:cNvPicPr>
          <p:nvPr/>
        </p:nvPicPr>
        <p:blipFill>
          <a:blip r:embed="rId2"/>
          <a:stretch>
            <a:fillRect/>
          </a:stretch>
        </p:blipFill>
        <p:spPr>
          <a:xfrm>
            <a:off x="7437219" y="3439826"/>
            <a:ext cx="3707685" cy="2679941"/>
          </a:xfrm>
          <a:prstGeom prst="rect">
            <a:avLst/>
          </a:prstGeom>
        </p:spPr>
      </p:pic>
      <p:pic>
        <p:nvPicPr>
          <p:cNvPr id="7" name="Picture 6">
            <a:extLst>
              <a:ext uri="{FF2B5EF4-FFF2-40B4-BE49-F238E27FC236}">
                <a16:creationId xmlns:a16="http://schemas.microsoft.com/office/drawing/2014/main" id="{3475834E-887F-A746-9DC7-D4588F1E4E54}"/>
              </a:ext>
            </a:extLst>
          </p:cNvPr>
          <p:cNvPicPr>
            <a:picLocks noChangeAspect="1"/>
          </p:cNvPicPr>
          <p:nvPr/>
        </p:nvPicPr>
        <p:blipFill>
          <a:blip r:embed="rId3"/>
          <a:stretch>
            <a:fillRect/>
          </a:stretch>
        </p:blipFill>
        <p:spPr>
          <a:xfrm>
            <a:off x="7863362" y="130154"/>
            <a:ext cx="4328638" cy="3127027"/>
          </a:xfrm>
          <a:prstGeom prst="rect">
            <a:avLst/>
          </a:prstGeom>
        </p:spPr>
      </p:pic>
      <p:pic>
        <p:nvPicPr>
          <p:cNvPr id="8" name="Picture 7">
            <a:extLst>
              <a:ext uri="{FF2B5EF4-FFF2-40B4-BE49-F238E27FC236}">
                <a16:creationId xmlns:a16="http://schemas.microsoft.com/office/drawing/2014/main" id="{788C3BE6-FC51-884B-BF18-6A70A1E01E2C}"/>
              </a:ext>
            </a:extLst>
          </p:cNvPr>
          <p:cNvPicPr>
            <a:picLocks noChangeAspect="1"/>
          </p:cNvPicPr>
          <p:nvPr/>
        </p:nvPicPr>
        <p:blipFill>
          <a:blip r:embed="rId4"/>
          <a:stretch>
            <a:fillRect/>
          </a:stretch>
        </p:blipFill>
        <p:spPr>
          <a:xfrm>
            <a:off x="1039545" y="1425844"/>
            <a:ext cx="4868886" cy="4254957"/>
          </a:xfrm>
          <a:prstGeom prst="rect">
            <a:avLst/>
          </a:prstGeom>
          <a:ln>
            <a:solidFill>
              <a:schemeClr val="accent1"/>
            </a:solidFill>
          </a:ln>
        </p:spPr>
      </p:pic>
      <p:sp>
        <p:nvSpPr>
          <p:cNvPr id="3" name="TextBox 2">
            <a:extLst>
              <a:ext uri="{FF2B5EF4-FFF2-40B4-BE49-F238E27FC236}">
                <a16:creationId xmlns:a16="http://schemas.microsoft.com/office/drawing/2014/main" id="{DB93BEF3-DA05-0F45-B7AA-31BBE3C1A8E6}"/>
              </a:ext>
            </a:extLst>
          </p:cNvPr>
          <p:cNvSpPr txBox="1"/>
          <p:nvPr/>
        </p:nvSpPr>
        <p:spPr>
          <a:xfrm>
            <a:off x="187569" y="5882007"/>
            <a:ext cx="8112285" cy="369332"/>
          </a:xfrm>
          <a:prstGeom prst="rect">
            <a:avLst/>
          </a:prstGeom>
          <a:noFill/>
        </p:spPr>
        <p:txBody>
          <a:bodyPr wrap="none" rtlCol="0">
            <a:spAutoFit/>
          </a:bodyPr>
          <a:lstStyle/>
          <a:p>
            <a:r>
              <a:rPr lang="sv-SE" dirty="0">
                <a:latin typeface="Helvetica" pitchFamily="2" charset="0"/>
              </a:rPr>
              <a:t>MCNP </a:t>
            </a:r>
            <a:r>
              <a:rPr lang="sv-SE" dirty="0" err="1">
                <a:latin typeface="Helvetica" pitchFamily="2" charset="0"/>
              </a:rPr>
              <a:t>model</a:t>
            </a:r>
            <a:r>
              <a:rPr lang="sv-SE" dirty="0">
                <a:latin typeface="Helvetica" pitchFamily="2" charset="0"/>
              </a:rPr>
              <a:t> under </a:t>
            </a:r>
            <a:r>
              <a:rPr lang="sv-SE" dirty="0" err="1">
                <a:latin typeface="Helvetica" pitchFamily="2" charset="0"/>
              </a:rPr>
              <a:t>development</a:t>
            </a:r>
            <a:r>
              <a:rPr lang="sv-SE" dirty="0">
                <a:latin typeface="Helvetica" pitchFamily="2" charset="0"/>
              </a:rPr>
              <a:t> -&gt; </a:t>
            </a:r>
            <a:r>
              <a:rPr lang="sv-SE" dirty="0" err="1">
                <a:latin typeface="Helvetica" pitchFamily="2" charset="0"/>
              </a:rPr>
              <a:t>could</a:t>
            </a:r>
            <a:r>
              <a:rPr lang="sv-SE" dirty="0">
                <a:latin typeface="Helvetica" pitchFamily="2" charset="0"/>
              </a:rPr>
              <a:t> be </a:t>
            </a:r>
            <a:r>
              <a:rPr lang="sv-SE" dirty="0" err="1">
                <a:latin typeface="Helvetica" pitchFamily="2" charset="0"/>
              </a:rPr>
              <a:t>challenging</a:t>
            </a:r>
            <a:r>
              <a:rPr lang="sv-SE" dirty="0">
                <a:latin typeface="Helvetica" pitchFamily="2" charset="0"/>
              </a:rPr>
              <a:t> for </a:t>
            </a:r>
            <a:r>
              <a:rPr lang="sv-SE" dirty="0" err="1">
                <a:latin typeface="Helvetica" pitchFamily="2" charset="0"/>
              </a:rPr>
              <a:t>cooling</a:t>
            </a:r>
            <a:r>
              <a:rPr lang="sv-SE" dirty="0">
                <a:latin typeface="Helvetica" pitchFamily="2" charset="0"/>
              </a:rPr>
              <a:t> </a:t>
            </a:r>
            <a:r>
              <a:rPr lang="sv-SE" dirty="0" err="1">
                <a:latin typeface="Helvetica" pitchFamily="2" charset="0"/>
              </a:rPr>
              <a:t>of</a:t>
            </a:r>
            <a:r>
              <a:rPr lang="sv-SE" dirty="0">
                <a:latin typeface="Helvetica" pitchFamily="2" charset="0"/>
              </a:rPr>
              <a:t> </a:t>
            </a:r>
            <a:r>
              <a:rPr lang="sv-SE" dirty="0" err="1">
                <a:latin typeface="Helvetica" pitchFamily="2" charset="0"/>
              </a:rPr>
              <a:t>He</a:t>
            </a:r>
            <a:r>
              <a:rPr lang="sv-SE" dirty="0">
                <a:latin typeface="Helvetica" pitchFamily="2" charset="0"/>
              </a:rPr>
              <a:t>-II  </a:t>
            </a:r>
          </a:p>
        </p:txBody>
      </p:sp>
    </p:spTree>
    <p:extLst>
      <p:ext uri="{BB962C8B-B14F-4D97-AF65-F5344CB8AC3E}">
        <p14:creationId xmlns:p14="http://schemas.microsoft.com/office/powerpoint/2010/main" val="7601596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538926" y="108262"/>
            <a:ext cx="9129074" cy="776591"/>
          </a:xfrm>
          <a:effectLst>
            <a:outerShdw blurRad="50800" dist="38100" dir="2700000" algn="tl" rotWithShape="0">
              <a:prstClr val="black">
                <a:alpha val="40000"/>
              </a:prstClr>
            </a:outerShdw>
          </a:effectLst>
        </p:spPr>
        <p:txBody>
          <a:bodyPr>
            <a:noAutofit/>
          </a:bodyPr>
          <a:lstStyle/>
          <a:p>
            <a:pPr algn="ctr" eaLnBrk="0" fontAlgn="base" hangingPunct="0">
              <a:spcAft>
                <a:spcPct val="0"/>
              </a:spcAft>
              <a:defRPr/>
            </a:pPr>
            <a:r>
              <a:rPr lang="en-US" sz="2400" dirty="0">
                <a:solidFill>
                  <a:srgbClr val="FF0000"/>
                </a:solidFill>
              </a:rPr>
              <a:t> in 2012 it was discovered that the neutrino </a:t>
            </a:r>
            <a:r>
              <a:rPr lang="el-GR" sz="2400" dirty="0">
                <a:solidFill>
                  <a:srgbClr val="FF0000"/>
                </a:solidFill>
              </a:rPr>
              <a:t>ν</a:t>
            </a:r>
            <a:r>
              <a:rPr lang="en-US" sz="2400" baseline="-25000" dirty="0">
                <a:solidFill>
                  <a:srgbClr val="FF0000"/>
                </a:solidFill>
              </a:rPr>
              <a:t>1</a:t>
            </a:r>
            <a:r>
              <a:rPr lang="en-US" sz="2400" dirty="0">
                <a:solidFill>
                  <a:srgbClr val="FF0000"/>
                </a:solidFill>
              </a:rPr>
              <a:t> and </a:t>
            </a:r>
            <a:r>
              <a:rPr lang="el-GR" sz="2400" dirty="0">
                <a:solidFill>
                  <a:srgbClr val="FF0000"/>
                </a:solidFill>
              </a:rPr>
              <a:t>ν</a:t>
            </a:r>
            <a:r>
              <a:rPr lang="en-US" sz="2400" baseline="-25000" dirty="0">
                <a:solidFill>
                  <a:srgbClr val="FF0000"/>
                </a:solidFill>
              </a:rPr>
              <a:t>3</a:t>
            </a:r>
            <a:r>
              <a:rPr lang="en-US" sz="2400" dirty="0">
                <a:solidFill>
                  <a:srgbClr val="FF0000"/>
                </a:solidFill>
              </a:rPr>
              <a:t> mass eigenstates mixing angle </a:t>
            </a:r>
            <a:r>
              <a:rPr lang="el-GR" sz="2400" dirty="0">
                <a:solidFill>
                  <a:srgbClr val="FF0000"/>
                </a:solidFill>
              </a:rPr>
              <a:t>θ</a:t>
            </a:r>
            <a:r>
              <a:rPr lang="en-US" sz="2400" baseline="-25000" dirty="0">
                <a:solidFill>
                  <a:srgbClr val="FF0000"/>
                </a:solidFill>
              </a:rPr>
              <a:t>13 </a:t>
            </a:r>
            <a:r>
              <a:rPr lang="en-US" sz="2400" dirty="0">
                <a:solidFill>
                  <a:srgbClr val="FF0000"/>
                </a:solidFill>
              </a:rPr>
              <a:t>= 8.8º, a value which was much larger than assumed before 2012 when </a:t>
            </a:r>
            <a:r>
              <a:rPr lang="en-US" sz="2400" dirty="0" err="1">
                <a:solidFill>
                  <a:srgbClr val="FF0000"/>
                </a:solidFill>
              </a:rPr>
              <a:t>HyoperK</a:t>
            </a:r>
            <a:r>
              <a:rPr lang="en-US" sz="2400" dirty="0">
                <a:solidFill>
                  <a:srgbClr val="FF0000"/>
                </a:solidFill>
              </a:rPr>
              <a:t> and DUNE were </a:t>
            </a:r>
            <a:r>
              <a:rPr lang="en-US" sz="2800" dirty="0">
                <a:solidFill>
                  <a:srgbClr val="FF0000"/>
                </a:solidFill>
              </a:rPr>
              <a:t>designed</a:t>
            </a:r>
            <a:endParaRPr lang="en-US" sz="2800" baseline="-25000" dirty="0">
              <a:solidFill>
                <a:srgbClr val="FF0000"/>
              </a:solidFill>
            </a:endParaRPr>
          </a:p>
        </p:txBody>
      </p:sp>
      <p:sp>
        <p:nvSpPr>
          <p:cNvPr id="12" name="Rectangle 11"/>
          <p:cNvSpPr/>
          <p:nvPr/>
        </p:nvSpPr>
        <p:spPr>
          <a:xfrm>
            <a:off x="4377425" y="6152925"/>
            <a:ext cx="4152390" cy="400110"/>
          </a:xfrm>
          <a:prstGeom prst="rect">
            <a:avLst/>
          </a:prstGeom>
        </p:spPr>
        <p:txBody>
          <a:bodyPr wrap="none">
            <a:spAutoFit/>
          </a:bodyPr>
          <a:lstStyle/>
          <a:p>
            <a:r>
              <a:rPr lang="en-US" sz="2000" dirty="0">
                <a:solidFill>
                  <a:srgbClr val="0000FF"/>
                </a:solidFill>
                <a:latin typeface="Times New Roman"/>
                <a:cs typeface="Times New Roman"/>
              </a:rPr>
              <a:t>more sensitivity at 2</a:t>
            </a:r>
            <a:r>
              <a:rPr lang="en-US" sz="2000" baseline="30000" dirty="0">
                <a:solidFill>
                  <a:srgbClr val="0000FF"/>
                </a:solidFill>
                <a:latin typeface="Times New Roman"/>
                <a:cs typeface="Times New Roman"/>
              </a:rPr>
              <a:t>nd</a:t>
            </a:r>
            <a:r>
              <a:rPr lang="en-US" sz="2000" dirty="0">
                <a:solidFill>
                  <a:srgbClr val="0000FF"/>
                </a:solidFill>
                <a:latin typeface="Times New Roman"/>
                <a:cs typeface="Times New Roman"/>
              </a:rPr>
              <a:t> oscillation max.</a:t>
            </a:r>
          </a:p>
        </p:txBody>
      </p:sp>
      <p:sp>
        <p:nvSpPr>
          <p:cNvPr id="15" name="Flèche droite rayée 14"/>
          <p:cNvSpPr/>
          <p:nvPr/>
        </p:nvSpPr>
        <p:spPr>
          <a:xfrm>
            <a:off x="3416424" y="6248400"/>
            <a:ext cx="908859" cy="269348"/>
          </a:xfrm>
          <a:prstGeom prst="striped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1465817" y="1317508"/>
            <a:ext cx="9129074" cy="2310804"/>
            <a:chOff x="0" y="3495703"/>
            <a:chExt cx="9129074" cy="2310804"/>
          </a:xfrm>
        </p:grpSpPr>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4315" y="3581409"/>
              <a:ext cx="3124200" cy="2213958"/>
            </a:xfrm>
            <a:prstGeom prst="rect">
              <a:avLst/>
            </a:prstGeom>
          </p:spPr>
        </p:pic>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1325" y="3607846"/>
              <a:ext cx="3124200" cy="2167902"/>
            </a:xfrm>
            <a:prstGeom prst="rect">
              <a:avLst/>
            </a:prstGeom>
          </p:spPr>
        </p:pic>
        <p:sp>
          <p:nvSpPr>
            <p:cNvPr id="21" name="ZoneTexte 20"/>
            <p:cNvSpPr txBox="1"/>
            <p:nvPr/>
          </p:nvSpPr>
          <p:spPr>
            <a:xfrm>
              <a:off x="45098" y="4083178"/>
              <a:ext cx="1528880" cy="1200329"/>
            </a:xfrm>
            <a:prstGeom prst="rect">
              <a:avLst/>
            </a:prstGeom>
            <a:noFill/>
          </p:spPr>
          <p:txBody>
            <a:bodyPr wrap="square" rtlCol="0">
              <a:spAutoFit/>
            </a:bodyPr>
            <a:lstStyle/>
            <a:p>
              <a:r>
                <a:rPr lang="en-US" dirty="0">
                  <a:latin typeface="Times New Roman"/>
                  <a:cs typeface="Times New Roman"/>
                </a:rPr>
                <a:t>for small </a:t>
              </a:r>
              <a:r>
                <a:rPr lang="el-GR" dirty="0">
                  <a:latin typeface="Times New Roman"/>
                  <a:cs typeface="Times New Roman"/>
                </a:rPr>
                <a:t>θ</a:t>
              </a:r>
              <a:r>
                <a:rPr lang="el-GR" baseline="-25000" dirty="0">
                  <a:latin typeface="Times New Roman"/>
                  <a:cs typeface="Times New Roman"/>
                </a:rPr>
                <a:t>13</a:t>
              </a:r>
              <a:r>
                <a:rPr lang="en-US" dirty="0">
                  <a:latin typeface="Times New Roman"/>
                  <a:cs typeface="Times New Roman"/>
                </a:rPr>
                <a:t> 1</a:t>
              </a:r>
              <a:r>
                <a:rPr lang="en-US" baseline="30000" dirty="0">
                  <a:latin typeface="Times New Roman"/>
                  <a:cs typeface="Times New Roman"/>
                </a:rPr>
                <a:t>st</a:t>
              </a:r>
              <a:r>
                <a:rPr lang="en-US" dirty="0">
                  <a:latin typeface="Times New Roman"/>
                  <a:cs typeface="Times New Roman"/>
                </a:rPr>
                <a:t> oscillation maximum is better</a:t>
              </a:r>
            </a:p>
          </p:txBody>
        </p:sp>
        <p:sp>
          <p:nvSpPr>
            <p:cNvPr id="23" name="Flèche vers la droite 22"/>
            <p:cNvSpPr/>
            <p:nvPr/>
          </p:nvSpPr>
          <p:spPr>
            <a:xfrm rot="5400000">
              <a:off x="2087963" y="4036691"/>
              <a:ext cx="433831" cy="929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lèche vers la droite 24"/>
            <p:cNvSpPr/>
            <p:nvPr/>
          </p:nvSpPr>
          <p:spPr>
            <a:xfrm rot="5400000">
              <a:off x="5153255" y="4036691"/>
              <a:ext cx="433831" cy="929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lèche vers la droite 25"/>
            <p:cNvSpPr/>
            <p:nvPr/>
          </p:nvSpPr>
          <p:spPr>
            <a:xfrm rot="16200000">
              <a:off x="6235187" y="5512346"/>
              <a:ext cx="433831" cy="929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ZoneTexte 26"/>
            <p:cNvSpPr txBox="1"/>
            <p:nvPr/>
          </p:nvSpPr>
          <p:spPr>
            <a:xfrm>
              <a:off x="7522531" y="3899319"/>
              <a:ext cx="1606543" cy="1754327"/>
            </a:xfrm>
            <a:prstGeom prst="rect">
              <a:avLst/>
            </a:prstGeom>
            <a:noFill/>
          </p:spPr>
          <p:txBody>
            <a:bodyPr wrap="square" rtlCol="0">
              <a:spAutoFit/>
            </a:bodyPr>
            <a:lstStyle/>
            <a:p>
              <a:r>
                <a:rPr lang="en-US" dirty="0">
                  <a:latin typeface="Times New Roman"/>
                  <a:cs typeface="Times New Roman"/>
                </a:rPr>
                <a:t>for "large" </a:t>
              </a:r>
              <a:r>
                <a:rPr lang="el-GR" dirty="0">
                  <a:latin typeface="Times New Roman"/>
                  <a:cs typeface="Times New Roman"/>
                </a:rPr>
                <a:t>θ</a:t>
              </a:r>
              <a:r>
                <a:rPr lang="el-GR" baseline="-25000" dirty="0">
                  <a:latin typeface="Times New Roman"/>
                  <a:cs typeface="Times New Roman"/>
                </a:rPr>
                <a:t>13</a:t>
              </a:r>
              <a:r>
                <a:rPr lang="en-US" dirty="0">
                  <a:latin typeface="Times New Roman"/>
                  <a:cs typeface="Times New Roman"/>
                </a:rPr>
                <a:t> 1</a:t>
              </a:r>
              <a:r>
                <a:rPr lang="en-US" baseline="30000" dirty="0">
                  <a:latin typeface="Times New Roman"/>
                  <a:cs typeface="Times New Roman"/>
                </a:rPr>
                <a:t>st</a:t>
              </a:r>
              <a:r>
                <a:rPr lang="en-US" dirty="0">
                  <a:latin typeface="Times New Roman"/>
                  <a:cs typeface="Times New Roman"/>
                </a:rPr>
                <a:t> oscillation maximum is dominated by atmospheric term </a:t>
              </a:r>
            </a:p>
          </p:txBody>
        </p:sp>
        <p:sp>
          <p:nvSpPr>
            <p:cNvPr id="10" name="ZoneTexte 9"/>
            <p:cNvSpPr txBox="1"/>
            <p:nvPr/>
          </p:nvSpPr>
          <p:spPr>
            <a:xfrm>
              <a:off x="2474022" y="5314064"/>
              <a:ext cx="1300356" cy="307777"/>
            </a:xfrm>
            <a:prstGeom prst="rect">
              <a:avLst/>
            </a:prstGeom>
            <a:noFill/>
          </p:spPr>
          <p:txBody>
            <a:bodyPr wrap="none" rtlCol="0">
              <a:spAutoFit/>
            </a:bodyPr>
            <a:lstStyle/>
            <a:p>
              <a:r>
                <a:rPr lang="en-US" sz="1400" dirty="0">
                  <a:solidFill>
                    <a:srgbClr val="0000FF"/>
                  </a:solidFill>
                  <a:latin typeface="Times New Roman"/>
                  <a:cs typeface="Times New Roman"/>
                </a:rPr>
                <a:t>CP interference</a:t>
              </a:r>
            </a:p>
          </p:txBody>
        </p:sp>
        <p:sp>
          <p:nvSpPr>
            <p:cNvPr id="29" name="ZoneTexte 28"/>
            <p:cNvSpPr txBox="1"/>
            <p:nvPr/>
          </p:nvSpPr>
          <p:spPr>
            <a:xfrm>
              <a:off x="5223848" y="5160175"/>
              <a:ext cx="1300356" cy="307777"/>
            </a:xfrm>
            <a:prstGeom prst="rect">
              <a:avLst/>
            </a:prstGeom>
            <a:noFill/>
          </p:spPr>
          <p:txBody>
            <a:bodyPr wrap="none" rtlCol="0">
              <a:spAutoFit/>
            </a:bodyPr>
            <a:lstStyle/>
            <a:p>
              <a:r>
                <a:rPr lang="en-US" sz="1400" dirty="0">
                  <a:solidFill>
                    <a:srgbClr val="0000FF"/>
                  </a:solidFill>
                  <a:latin typeface="Times New Roman"/>
                  <a:cs typeface="Times New Roman"/>
                </a:rPr>
                <a:t>CP interference</a:t>
              </a:r>
            </a:p>
          </p:txBody>
        </p:sp>
        <p:sp>
          <p:nvSpPr>
            <p:cNvPr id="30" name="ZoneTexte 29"/>
            <p:cNvSpPr txBox="1"/>
            <p:nvPr/>
          </p:nvSpPr>
          <p:spPr>
            <a:xfrm>
              <a:off x="2378009" y="3495703"/>
              <a:ext cx="543739" cy="307777"/>
            </a:xfrm>
            <a:prstGeom prst="rect">
              <a:avLst/>
            </a:prstGeom>
            <a:noFill/>
          </p:spPr>
          <p:txBody>
            <a:bodyPr wrap="none" rtlCol="0">
              <a:spAutoFit/>
            </a:bodyPr>
            <a:lstStyle/>
            <a:p>
              <a:r>
                <a:rPr lang="en-US" sz="1400" dirty="0">
                  <a:solidFill>
                    <a:srgbClr val="008000"/>
                  </a:solidFill>
                  <a:latin typeface="Times New Roman"/>
                  <a:cs typeface="Times New Roman"/>
                </a:rPr>
                <a:t>solar</a:t>
              </a:r>
            </a:p>
          </p:txBody>
        </p:sp>
        <p:sp>
          <p:nvSpPr>
            <p:cNvPr id="31" name="ZoneTexte 30"/>
            <p:cNvSpPr txBox="1"/>
            <p:nvPr/>
          </p:nvSpPr>
          <p:spPr>
            <a:xfrm>
              <a:off x="6106290" y="4268745"/>
              <a:ext cx="543739" cy="307777"/>
            </a:xfrm>
            <a:prstGeom prst="rect">
              <a:avLst/>
            </a:prstGeom>
            <a:noFill/>
          </p:spPr>
          <p:txBody>
            <a:bodyPr wrap="none" rtlCol="0">
              <a:spAutoFit/>
            </a:bodyPr>
            <a:lstStyle/>
            <a:p>
              <a:r>
                <a:rPr lang="en-US" sz="1400" dirty="0">
                  <a:solidFill>
                    <a:srgbClr val="008000"/>
                  </a:solidFill>
                  <a:latin typeface="Times New Roman"/>
                  <a:cs typeface="Times New Roman"/>
                </a:rPr>
                <a:t>solar</a:t>
              </a:r>
            </a:p>
          </p:txBody>
        </p:sp>
        <p:sp>
          <p:nvSpPr>
            <p:cNvPr id="32" name="ZoneTexte 31"/>
            <p:cNvSpPr txBox="1"/>
            <p:nvPr/>
          </p:nvSpPr>
          <p:spPr>
            <a:xfrm>
              <a:off x="2712281" y="4268745"/>
              <a:ext cx="1062097" cy="307777"/>
            </a:xfrm>
            <a:prstGeom prst="rect">
              <a:avLst/>
            </a:prstGeom>
            <a:noFill/>
          </p:spPr>
          <p:txBody>
            <a:bodyPr wrap="none" rtlCol="0">
              <a:spAutoFit/>
            </a:bodyPr>
            <a:lstStyle/>
            <a:p>
              <a:r>
                <a:rPr lang="en-US" sz="1400" dirty="0">
                  <a:solidFill>
                    <a:srgbClr val="FF0000"/>
                  </a:solidFill>
                  <a:latin typeface="Times New Roman"/>
                  <a:cs typeface="Times New Roman"/>
                </a:rPr>
                <a:t>atmospheric</a:t>
              </a:r>
            </a:p>
          </p:txBody>
        </p:sp>
        <p:sp>
          <p:nvSpPr>
            <p:cNvPr id="33" name="ZoneTexte 32"/>
            <p:cNvSpPr txBox="1"/>
            <p:nvPr/>
          </p:nvSpPr>
          <p:spPr>
            <a:xfrm>
              <a:off x="5825025" y="3814494"/>
              <a:ext cx="1062097" cy="307777"/>
            </a:xfrm>
            <a:prstGeom prst="rect">
              <a:avLst/>
            </a:prstGeom>
            <a:noFill/>
          </p:spPr>
          <p:txBody>
            <a:bodyPr wrap="none" rtlCol="0">
              <a:spAutoFit/>
            </a:bodyPr>
            <a:lstStyle/>
            <a:p>
              <a:r>
                <a:rPr lang="en-US" sz="1400" dirty="0">
                  <a:solidFill>
                    <a:srgbClr val="FF0000"/>
                  </a:solidFill>
                  <a:latin typeface="Times New Roman"/>
                  <a:cs typeface="Times New Roman"/>
                </a:rPr>
                <a:t>atmospheric</a:t>
              </a:r>
            </a:p>
          </p:txBody>
        </p:sp>
        <p:sp>
          <p:nvSpPr>
            <p:cNvPr id="34" name="ZoneTexte 33"/>
            <p:cNvSpPr txBox="1"/>
            <p:nvPr/>
          </p:nvSpPr>
          <p:spPr>
            <a:xfrm>
              <a:off x="1707729" y="5406416"/>
              <a:ext cx="766293" cy="369332"/>
            </a:xfrm>
            <a:prstGeom prst="rect">
              <a:avLst/>
            </a:prstGeom>
            <a:noFill/>
          </p:spPr>
          <p:txBody>
            <a:bodyPr wrap="none" rtlCol="0">
              <a:spAutoFit/>
            </a:bodyPr>
            <a:lstStyle/>
            <a:p>
              <a:r>
                <a:rPr lang="el-GR" dirty="0">
                  <a:latin typeface="Times New Roman"/>
                  <a:cs typeface="Times New Roman"/>
                </a:rPr>
                <a:t>θ</a:t>
              </a:r>
              <a:r>
                <a:rPr lang="en-US" baseline="-25000" dirty="0">
                  <a:latin typeface="Times New Roman"/>
                  <a:cs typeface="Times New Roman"/>
                </a:rPr>
                <a:t>13</a:t>
              </a:r>
              <a:r>
                <a:rPr lang="en-US" dirty="0">
                  <a:latin typeface="Times New Roman"/>
                  <a:cs typeface="Times New Roman"/>
                </a:rPr>
                <a:t>=1º</a:t>
              </a:r>
            </a:p>
          </p:txBody>
        </p:sp>
        <p:sp>
          <p:nvSpPr>
            <p:cNvPr id="35" name="ZoneTexte 34"/>
            <p:cNvSpPr txBox="1"/>
            <p:nvPr/>
          </p:nvSpPr>
          <p:spPr>
            <a:xfrm>
              <a:off x="4676744" y="5437175"/>
              <a:ext cx="939417" cy="369332"/>
            </a:xfrm>
            <a:prstGeom prst="rect">
              <a:avLst/>
            </a:prstGeom>
            <a:noFill/>
          </p:spPr>
          <p:txBody>
            <a:bodyPr wrap="none" rtlCol="0">
              <a:spAutoFit/>
            </a:bodyPr>
            <a:lstStyle/>
            <a:p>
              <a:r>
                <a:rPr lang="el-GR" dirty="0">
                  <a:latin typeface="Times New Roman"/>
                  <a:cs typeface="Times New Roman"/>
                </a:rPr>
                <a:t>θ</a:t>
              </a:r>
              <a:r>
                <a:rPr lang="en-US" baseline="-25000" dirty="0">
                  <a:latin typeface="Times New Roman"/>
                  <a:cs typeface="Times New Roman"/>
                </a:rPr>
                <a:t>13</a:t>
              </a:r>
              <a:r>
                <a:rPr lang="en-US" dirty="0">
                  <a:latin typeface="Times New Roman"/>
                  <a:cs typeface="Times New Roman"/>
                </a:rPr>
                <a:t>=8.8º</a:t>
              </a:r>
            </a:p>
          </p:txBody>
        </p:sp>
        <p:sp>
          <p:nvSpPr>
            <p:cNvPr id="6" name="Rectangle 5"/>
            <p:cNvSpPr/>
            <p:nvPr/>
          </p:nvSpPr>
          <p:spPr>
            <a:xfrm>
              <a:off x="0" y="5368369"/>
              <a:ext cx="1512604" cy="307777"/>
            </a:xfrm>
            <a:prstGeom prst="rect">
              <a:avLst/>
            </a:prstGeom>
          </p:spPr>
          <p:txBody>
            <a:bodyPr wrap="none">
              <a:spAutoFit/>
            </a:bodyPr>
            <a:lstStyle/>
            <a:p>
              <a:r>
                <a:rPr lang="en-US" sz="1400" dirty="0">
                  <a:latin typeface="Times New Roman"/>
                  <a:cs typeface="Times New Roman"/>
                </a:rPr>
                <a:t>(</a:t>
              </a:r>
              <a:r>
                <a:rPr lang="en-US" sz="1400" dirty="0">
                  <a:latin typeface="Times New Roman"/>
                  <a:cs typeface="Times New Roman"/>
                  <a:hlinkClick r:id="rId5"/>
                </a:rPr>
                <a:t>arXiv:1110.4583</a:t>
              </a:r>
              <a:r>
                <a:rPr lang="en-US" sz="1400" dirty="0">
                  <a:latin typeface="Times New Roman"/>
                  <a:cs typeface="Times New Roman"/>
                </a:rPr>
                <a:t>)</a:t>
              </a:r>
            </a:p>
          </p:txBody>
        </p:sp>
        <p:sp>
          <p:nvSpPr>
            <p:cNvPr id="38" name="ZoneTexte 37"/>
            <p:cNvSpPr txBox="1"/>
            <p:nvPr/>
          </p:nvSpPr>
          <p:spPr>
            <a:xfrm>
              <a:off x="3923928" y="4744058"/>
              <a:ext cx="518091" cy="369332"/>
            </a:xfrm>
            <a:prstGeom prst="rect">
              <a:avLst/>
            </a:prstGeom>
            <a:noFill/>
          </p:spPr>
          <p:txBody>
            <a:bodyPr wrap="none" rtlCol="0">
              <a:spAutoFit/>
            </a:bodyPr>
            <a:lstStyle/>
            <a:p>
              <a:r>
                <a:rPr lang="en-US" i="1" dirty="0">
                  <a:latin typeface="Times New Roman"/>
                  <a:cs typeface="Times New Roman"/>
                </a:rPr>
                <a:t>L/E</a:t>
              </a:r>
            </a:p>
          </p:txBody>
        </p:sp>
        <p:sp>
          <p:nvSpPr>
            <p:cNvPr id="39" name="ZoneTexte 38"/>
            <p:cNvSpPr txBox="1"/>
            <p:nvPr/>
          </p:nvSpPr>
          <p:spPr>
            <a:xfrm>
              <a:off x="6925806" y="4744058"/>
              <a:ext cx="518091" cy="369332"/>
            </a:xfrm>
            <a:prstGeom prst="rect">
              <a:avLst/>
            </a:prstGeom>
            <a:noFill/>
          </p:spPr>
          <p:txBody>
            <a:bodyPr wrap="none" rtlCol="0">
              <a:spAutoFit/>
            </a:bodyPr>
            <a:lstStyle/>
            <a:p>
              <a:r>
                <a:rPr lang="en-US" i="1" dirty="0">
                  <a:latin typeface="Times New Roman"/>
                  <a:cs typeface="Times New Roman"/>
                </a:rPr>
                <a:t>L/E</a:t>
              </a:r>
            </a:p>
          </p:txBody>
        </p:sp>
      </p:grpSp>
      <p:sp>
        <p:nvSpPr>
          <p:cNvPr id="40" name="ZoneTexte 39"/>
          <p:cNvSpPr txBox="1"/>
          <p:nvPr/>
        </p:nvSpPr>
        <p:spPr>
          <a:xfrm>
            <a:off x="1588398" y="4756445"/>
            <a:ext cx="3995325" cy="861774"/>
          </a:xfrm>
          <a:prstGeom prst="rect">
            <a:avLst/>
          </a:prstGeom>
          <a:noFill/>
        </p:spPr>
        <p:txBody>
          <a:bodyPr wrap="none" rtlCol="0">
            <a:spAutoFit/>
          </a:bodyPr>
          <a:lstStyle/>
          <a:p>
            <a:pPr marL="285750" indent="-285750">
              <a:spcAft>
                <a:spcPts val="1200"/>
              </a:spcAft>
              <a:buFont typeface="Arial"/>
              <a:buChar char="•"/>
            </a:pPr>
            <a:r>
              <a:rPr lang="en-GB" sz="2000" dirty="0">
                <a:latin typeface="Times New Roman"/>
                <a:cs typeface="Times New Roman"/>
              </a:rPr>
              <a:t>1</a:t>
            </a:r>
            <a:r>
              <a:rPr lang="en-GB" sz="2000" baseline="30000" dirty="0">
                <a:latin typeface="Times New Roman"/>
                <a:cs typeface="Times New Roman"/>
              </a:rPr>
              <a:t>st</a:t>
            </a:r>
            <a:r>
              <a:rPr lang="en-GB" sz="2000" dirty="0">
                <a:latin typeface="Times New Roman"/>
                <a:cs typeface="Times New Roman"/>
              </a:rPr>
              <a:t> oscillation max.: A=0.3sin</a:t>
            </a:r>
            <a:r>
              <a:rPr lang="el-GR" sz="2000" dirty="0">
                <a:latin typeface="Times New Roman"/>
                <a:cs typeface="Times New Roman"/>
              </a:rPr>
              <a:t>δ</a:t>
            </a:r>
            <a:r>
              <a:rPr lang="en-US" sz="2000" baseline="-25000" dirty="0">
                <a:latin typeface="Times New Roman"/>
                <a:cs typeface="Times New Roman"/>
              </a:rPr>
              <a:t>CP</a:t>
            </a:r>
          </a:p>
          <a:p>
            <a:pPr marL="285750" indent="-285750">
              <a:spcAft>
                <a:spcPts val="1200"/>
              </a:spcAft>
              <a:buFont typeface="Arial"/>
              <a:buChar char="•"/>
            </a:pPr>
            <a:r>
              <a:rPr lang="en-GB" sz="2000" dirty="0">
                <a:latin typeface="Times New Roman"/>
                <a:cs typeface="Times New Roman"/>
              </a:rPr>
              <a:t>2</a:t>
            </a:r>
            <a:r>
              <a:rPr lang="en-GB" sz="2000" baseline="30000" dirty="0">
                <a:latin typeface="Times New Roman"/>
                <a:cs typeface="Times New Roman"/>
              </a:rPr>
              <a:t>nd</a:t>
            </a:r>
            <a:r>
              <a:rPr lang="en-GB" sz="2000" dirty="0">
                <a:latin typeface="Times New Roman"/>
                <a:cs typeface="Times New Roman"/>
              </a:rPr>
              <a:t> oscillation max.: A=0.75sin</a:t>
            </a:r>
            <a:r>
              <a:rPr lang="el-GR" sz="2000" dirty="0">
                <a:latin typeface="Times New Roman"/>
                <a:cs typeface="Times New Roman"/>
              </a:rPr>
              <a:t>δ</a:t>
            </a:r>
            <a:r>
              <a:rPr lang="en-US" sz="2000" baseline="-25000" dirty="0">
                <a:latin typeface="Times New Roman"/>
                <a:cs typeface="Times New Roman"/>
              </a:rPr>
              <a:t>CP</a:t>
            </a:r>
          </a:p>
        </p:txBody>
      </p:sp>
      <p:sp>
        <p:nvSpPr>
          <p:cNvPr id="41" name="Rectangle 40"/>
          <p:cNvSpPr/>
          <p:nvPr/>
        </p:nvSpPr>
        <p:spPr>
          <a:xfrm>
            <a:off x="1875270" y="5692277"/>
            <a:ext cx="3421580" cy="307777"/>
          </a:xfrm>
          <a:prstGeom prst="rect">
            <a:avLst/>
          </a:prstGeom>
        </p:spPr>
        <p:txBody>
          <a:bodyPr wrap="none">
            <a:spAutoFit/>
          </a:bodyPr>
          <a:lstStyle/>
          <a:p>
            <a:r>
              <a:rPr lang="en-US" sz="1400" dirty="0">
                <a:latin typeface="Times New Roman"/>
                <a:cs typeface="Times New Roman"/>
              </a:rPr>
              <a:t>(see arXiv:1310.5992 and arXiv:0710.0554)</a:t>
            </a:r>
          </a:p>
        </p:txBody>
      </p:sp>
      <p:grpSp>
        <p:nvGrpSpPr>
          <p:cNvPr id="43" name="Group 42"/>
          <p:cNvGrpSpPr/>
          <p:nvPr/>
        </p:nvGrpSpPr>
        <p:grpSpPr>
          <a:xfrm>
            <a:off x="6227239" y="3659213"/>
            <a:ext cx="4169997" cy="2685100"/>
            <a:chOff x="4347583" y="3188588"/>
            <a:chExt cx="4514334" cy="2816820"/>
          </a:xfrm>
        </p:grpSpPr>
        <p:sp>
          <p:nvSpPr>
            <p:cNvPr id="19" name="ZoneTexte 18"/>
            <p:cNvSpPr txBox="1"/>
            <p:nvPr/>
          </p:nvSpPr>
          <p:spPr>
            <a:xfrm rot="16200000">
              <a:off x="3888497" y="3773348"/>
              <a:ext cx="1417959" cy="499787"/>
            </a:xfrm>
            <a:prstGeom prst="rect">
              <a:avLst/>
            </a:prstGeom>
            <a:noFill/>
          </p:spPr>
          <p:txBody>
            <a:bodyPr wrap="none" rtlCol="0">
              <a:spAutoFit/>
            </a:bodyPr>
            <a:lstStyle/>
            <a:p>
              <a:r>
                <a:rPr lang="en-US" sz="2400" i="1" dirty="0">
                  <a:latin typeface="Times New Roman"/>
                  <a:cs typeface="Times New Roman"/>
                </a:rPr>
                <a:t>P(</a:t>
              </a:r>
              <a:r>
                <a:rPr lang="el-GR" sz="2400" i="1" dirty="0">
                  <a:latin typeface="Times New Roman"/>
                  <a:cs typeface="Times New Roman"/>
                </a:rPr>
                <a:t>ν</a:t>
              </a:r>
              <a:r>
                <a:rPr lang="el-GR" sz="2400" i="1" baseline="-25000" dirty="0">
                  <a:latin typeface="Times New Roman"/>
                  <a:cs typeface="Times New Roman"/>
                </a:rPr>
                <a:t>μ</a:t>
              </a:r>
              <a:r>
                <a:rPr lang="fr-CH" sz="2400" i="1" dirty="0">
                  <a:latin typeface="Times New Roman"/>
                  <a:cs typeface="Times New Roman"/>
                </a:rPr>
                <a:t>→</a:t>
              </a:r>
              <a:r>
                <a:rPr lang="el-GR" sz="2400" i="1" dirty="0">
                  <a:latin typeface="Times New Roman"/>
                  <a:cs typeface="Times New Roman"/>
                </a:rPr>
                <a:t>ν</a:t>
              </a:r>
              <a:r>
                <a:rPr lang="en-US" sz="2400" i="1" baseline="-25000" dirty="0">
                  <a:latin typeface="Times New Roman"/>
                  <a:cs typeface="Times New Roman"/>
                </a:rPr>
                <a:t>e</a:t>
              </a:r>
              <a:r>
                <a:rPr lang="en-US" sz="2400" i="1" dirty="0">
                  <a:latin typeface="Times New Roman"/>
                  <a:cs typeface="Times New Roman"/>
                </a:rPr>
                <a:t>)</a:t>
              </a:r>
            </a:p>
          </p:txBody>
        </p:sp>
        <p:cxnSp>
          <p:nvCxnSpPr>
            <p:cNvPr id="13" name="Connecteur droit avec flèche 12"/>
            <p:cNvCxnSpPr/>
            <p:nvPr/>
          </p:nvCxnSpPr>
          <p:spPr>
            <a:xfrm>
              <a:off x="7081940" y="3728892"/>
              <a:ext cx="572036" cy="9382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6019800" y="3269121"/>
              <a:ext cx="2643317" cy="387450"/>
            </a:xfrm>
            <a:prstGeom prst="rect">
              <a:avLst/>
            </a:prstGeom>
            <a:noFill/>
          </p:spPr>
          <p:txBody>
            <a:bodyPr wrap="none" rtlCol="0">
              <a:spAutoFit/>
            </a:bodyPr>
            <a:lstStyle/>
            <a:p>
              <a:r>
                <a:rPr lang="en-US" i="1" dirty="0">
                  <a:latin typeface="Times New Roman"/>
                  <a:cs typeface="Times New Roman"/>
                </a:rPr>
                <a:t>2</a:t>
              </a:r>
              <a:r>
                <a:rPr lang="en-US" i="1" baseline="30000" dirty="0">
                  <a:latin typeface="Times New Roman"/>
                  <a:cs typeface="Times New Roman"/>
                </a:rPr>
                <a:t>nd</a:t>
              </a:r>
              <a:r>
                <a:rPr lang="en-US" i="1" dirty="0">
                  <a:latin typeface="Times New Roman"/>
                  <a:cs typeface="Times New Roman"/>
                </a:rPr>
                <a:t> oscillation maximum</a:t>
              </a:r>
            </a:p>
          </p:txBody>
        </p:sp>
        <p:sp>
          <p:nvSpPr>
            <p:cNvPr id="17" name="ZoneTexte 16"/>
            <p:cNvSpPr txBox="1"/>
            <p:nvPr/>
          </p:nvSpPr>
          <p:spPr>
            <a:xfrm>
              <a:off x="5187790" y="4450009"/>
              <a:ext cx="1242873" cy="613462"/>
            </a:xfrm>
            <a:prstGeom prst="rect">
              <a:avLst/>
            </a:prstGeom>
            <a:noFill/>
          </p:spPr>
          <p:txBody>
            <a:bodyPr wrap="none" rtlCol="0">
              <a:spAutoFit/>
            </a:bodyPr>
            <a:lstStyle/>
            <a:p>
              <a:pPr algn="ctr"/>
              <a:r>
                <a:rPr lang="el-GR" b="1" dirty="0">
                  <a:latin typeface="Times New Roman"/>
                  <a:cs typeface="Times New Roman"/>
                </a:rPr>
                <a:t>θ</a:t>
              </a:r>
              <a:r>
                <a:rPr lang="en-US" b="1" baseline="-25000" dirty="0">
                  <a:latin typeface="Times New Roman"/>
                  <a:cs typeface="Times New Roman"/>
                </a:rPr>
                <a:t>13</a:t>
              </a:r>
              <a:r>
                <a:rPr lang="en-US" b="1" dirty="0">
                  <a:latin typeface="Times New Roman"/>
                  <a:cs typeface="Times New Roman"/>
                </a:rPr>
                <a:t>=8.8º</a:t>
              </a:r>
            </a:p>
            <a:p>
              <a:pPr algn="ctr"/>
              <a:r>
                <a:rPr lang="en-US" sz="1400" b="1" dirty="0">
                  <a:latin typeface="Times New Roman"/>
                  <a:cs typeface="Times New Roman"/>
                </a:rPr>
                <a:t>("large" </a:t>
              </a:r>
              <a:r>
                <a:rPr lang="el-GR" sz="1400" b="1" dirty="0">
                  <a:latin typeface="Times New Roman"/>
                  <a:cs typeface="Times New Roman"/>
                </a:rPr>
                <a:t>θ</a:t>
              </a:r>
              <a:r>
                <a:rPr lang="en-US" sz="1400" b="1" baseline="-25000" dirty="0">
                  <a:latin typeface="Times New Roman"/>
                  <a:cs typeface="Times New Roman"/>
                </a:rPr>
                <a:t>13</a:t>
              </a:r>
              <a:r>
                <a:rPr lang="en-US" sz="1400" b="1" dirty="0">
                  <a:latin typeface="Times New Roman"/>
                  <a:cs typeface="Times New Roman"/>
                </a:rPr>
                <a:t>)</a:t>
              </a:r>
            </a:p>
          </p:txBody>
        </p:sp>
        <p:sp>
          <p:nvSpPr>
            <p:cNvPr id="36" name="Rectangle 35"/>
            <p:cNvSpPr/>
            <p:nvPr/>
          </p:nvSpPr>
          <p:spPr>
            <a:xfrm>
              <a:off x="5146452" y="3459313"/>
              <a:ext cx="1001656" cy="968625"/>
            </a:xfrm>
            <a:prstGeom prst="rect">
              <a:avLst/>
            </a:prstGeom>
          </p:spPr>
          <p:txBody>
            <a:bodyPr wrap="none">
              <a:spAutoFit/>
            </a:bodyPr>
            <a:lstStyle/>
            <a:p>
              <a:pPr fontAlgn="base">
                <a:spcBef>
                  <a:spcPct val="0"/>
                </a:spcBef>
                <a:spcAft>
                  <a:spcPct val="0"/>
                </a:spcAft>
              </a:pPr>
              <a:r>
                <a:rPr lang="en-US" dirty="0" err="1">
                  <a:latin typeface="Symbol" charset="0"/>
                </a:rPr>
                <a:t>d</a:t>
              </a:r>
              <a:r>
                <a:rPr lang="en-US" baseline="-25000" dirty="0" err="1"/>
                <a:t>CP</a:t>
              </a:r>
              <a:r>
                <a:rPr lang="en-US" dirty="0"/>
                <a:t>=-90</a:t>
              </a:r>
            </a:p>
            <a:p>
              <a:pPr fontAlgn="base">
                <a:spcBef>
                  <a:spcPct val="0"/>
                </a:spcBef>
                <a:spcAft>
                  <a:spcPct val="0"/>
                </a:spcAft>
              </a:pPr>
              <a:r>
                <a:rPr lang="en-US" dirty="0" err="1">
                  <a:solidFill>
                    <a:srgbClr val="00B0F0"/>
                  </a:solidFill>
                  <a:latin typeface="Symbol" charset="0"/>
                </a:rPr>
                <a:t>d</a:t>
              </a:r>
              <a:r>
                <a:rPr lang="en-US" baseline="-25000" dirty="0" err="1">
                  <a:solidFill>
                    <a:srgbClr val="00B0F0"/>
                  </a:solidFill>
                </a:rPr>
                <a:t>CP</a:t>
              </a:r>
              <a:r>
                <a:rPr lang="en-US" dirty="0">
                  <a:solidFill>
                    <a:srgbClr val="00B0F0"/>
                  </a:solidFill>
                </a:rPr>
                <a:t>=0</a:t>
              </a:r>
            </a:p>
            <a:p>
              <a:pPr fontAlgn="base">
                <a:spcBef>
                  <a:spcPct val="0"/>
                </a:spcBef>
                <a:spcAft>
                  <a:spcPct val="0"/>
                </a:spcAft>
              </a:pPr>
              <a:r>
                <a:rPr lang="en-US" dirty="0" err="1">
                  <a:solidFill>
                    <a:srgbClr val="FF66FF"/>
                  </a:solidFill>
                  <a:latin typeface="Symbol" charset="0"/>
                </a:rPr>
                <a:t>d</a:t>
              </a:r>
              <a:r>
                <a:rPr lang="en-US" baseline="-25000" dirty="0" err="1">
                  <a:solidFill>
                    <a:srgbClr val="FF66FF"/>
                  </a:solidFill>
                </a:rPr>
                <a:t>CP</a:t>
              </a:r>
              <a:r>
                <a:rPr lang="en-US" dirty="0">
                  <a:solidFill>
                    <a:srgbClr val="FF66FF"/>
                  </a:solidFill>
                </a:rPr>
                <a:t>=+90</a:t>
              </a:r>
            </a:p>
          </p:txBody>
        </p:sp>
        <p:sp>
          <p:nvSpPr>
            <p:cNvPr id="37" name="ZoneTexte 36"/>
            <p:cNvSpPr txBox="1"/>
            <p:nvPr/>
          </p:nvSpPr>
          <p:spPr>
            <a:xfrm>
              <a:off x="8242999" y="5617958"/>
              <a:ext cx="560872" cy="387450"/>
            </a:xfrm>
            <a:prstGeom prst="rect">
              <a:avLst/>
            </a:prstGeom>
            <a:noFill/>
          </p:spPr>
          <p:txBody>
            <a:bodyPr wrap="none" rtlCol="0">
              <a:spAutoFit/>
            </a:bodyPr>
            <a:lstStyle/>
            <a:p>
              <a:r>
                <a:rPr lang="en-US" i="1" dirty="0">
                  <a:latin typeface="Times New Roman"/>
                  <a:cs typeface="Times New Roman"/>
                </a:rPr>
                <a:t>L/E</a:t>
              </a:r>
            </a:p>
          </p:txBody>
        </p:sp>
        <p:pic>
          <p:nvPicPr>
            <p:cNvPr id="28" name="Picture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81615" y="3188588"/>
              <a:ext cx="3980302" cy="2558766"/>
            </a:xfrm>
            <a:prstGeom prst="rect">
              <a:avLst/>
            </a:prstGeom>
          </p:spPr>
        </p:pic>
      </p:grpSp>
      <p:sp>
        <p:nvSpPr>
          <p:cNvPr id="2" name="Date Placeholder 1">
            <a:extLst>
              <a:ext uri="{FF2B5EF4-FFF2-40B4-BE49-F238E27FC236}">
                <a16:creationId xmlns:a16="http://schemas.microsoft.com/office/drawing/2014/main" id="{C79021CC-908D-4D3E-89B1-6C87F321416A}"/>
              </a:ext>
            </a:extLst>
          </p:cNvPr>
          <p:cNvSpPr>
            <a:spLocks noGrp="1"/>
          </p:cNvSpPr>
          <p:nvPr>
            <p:ph type="dt" sz="half" idx="10"/>
          </p:nvPr>
        </p:nvSpPr>
        <p:spPr/>
        <p:txBody>
          <a:bodyPr/>
          <a:lstStyle/>
          <a:p>
            <a:pPr>
              <a:defRPr/>
            </a:pPr>
            <a:r>
              <a:rPr lang="sv-SE" noProof="0"/>
              <a:t>2022-03-10</a:t>
            </a:r>
            <a:endParaRPr lang="en-GB" noProof="0" dirty="0"/>
          </a:p>
        </p:txBody>
      </p:sp>
      <p:sp>
        <p:nvSpPr>
          <p:cNvPr id="5" name="Footer Placeholder 4">
            <a:extLst>
              <a:ext uri="{FF2B5EF4-FFF2-40B4-BE49-F238E27FC236}">
                <a16:creationId xmlns:a16="http://schemas.microsoft.com/office/drawing/2014/main" id="{5B210FBB-9835-4A52-8F76-553BEE17F09D}"/>
              </a:ext>
            </a:extLst>
          </p:cNvPr>
          <p:cNvSpPr>
            <a:spLocks noGrp="1"/>
          </p:cNvSpPr>
          <p:nvPr>
            <p:ph type="ftr" sz="quarter" idx="11"/>
          </p:nvPr>
        </p:nvSpPr>
        <p:spPr/>
        <p:txBody>
          <a:bodyPr/>
          <a:lstStyle/>
          <a:p>
            <a:pPr>
              <a:defRPr/>
            </a:pPr>
            <a:r>
              <a:rPr lang="en-US" noProof="0"/>
              <a:t>ESS Fundametal Physics                                                   Tord Ekelöf, Uppsala University</a:t>
            </a:r>
            <a:endParaRPr lang="en-GB" noProof="0" dirty="0"/>
          </a:p>
        </p:txBody>
      </p:sp>
      <p:sp>
        <p:nvSpPr>
          <p:cNvPr id="11" name="Slide Number Placeholder 10">
            <a:extLst>
              <a:ext uri="{FF2B5EF4-FFF2-40B4-BE49-F238E27FC236}">
                <a16:creationId xmlns:a16="http://schemas.microsoft.com/office/drawing/2014/main" id="{EC8558C3-5845-4D8D-AF73-F872261F37FA}"/>
              </a:ext>
            </a:extLst>
          </p:cNvPr>
          <p:cNvSpPr>
            <a:spLocks noGrp="1"/>
          </p:cNvSpPr>
          <p:nvPr>
            <p:ph type="sldNum" sz="quarter" idx="12"/>
          </p:nvPr>
        </p:nvSpPr>
        <p:spPr/>
        <p:txBody>
          <a:bodyPr/>
          <a:lstStyle/>
          <a:p>
            <a:pPr>
              <a:defRPr/>
            </a:pPr>
            <a:fld id="{48550CC0-2D5F-6D4A-9D75-2980E64365EE}" type="slidenum">
              <a:rPr lang="en-GB" noProof="0" smtClean="0"/>
              <a:pPr>
                <a:defRPr/>
              </a:pPr>
              <a:t>109</a:t>
            </a:fld>
            <a:endParaRPr lang="en-GB" noProof="0" dirty="0"/>
          </a:p>
        </p:txBody>
      </p:sp>
    </p:spTree>
    <p:extLst>
      <p:ext uri="{BB962C8B-B14F-4D97-AF65-F5344CB8AC3E}">
        <p14:creationId xmlns:p14="http://schemas.microsoft.com/office/powerpoint/2010/main" val="2728537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8DCF52-9AB7-5B4E-B112-B0B0AC965674}"/>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5D72238A-6895-A34A-90F5-79D869262392}"/>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69D161CD-B0FE-824A-AE26-FAD13983406E}"/>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11</a:t>
            </a:fld>
            <a:endParaRPr lang="sv-SE" dirty="0"/>
          </a:p>
        </p:txBody>
      </p:sp>
      <p:sp>
        <p:nvSpPr>
          <p:cNvPr id="9" name="Title 1">
            <a:extLst>
              <a:ext uri="{FF2B5EF4-FFF2-40B4-BE49-F238E27FC236}">
                <a16:creationId xmlns:a16="http://schemas.microsoft.com/office/drawing/2014/main" id="{A655696C-AFB0-3F48-B464-96FB9CBFA6F0}"/>
              </a:ext>
            </a:extLst>
          </p:cNvPr>
          <p:cNvSpPr txBox="1">
            <a:spLocks/>
          </p:cNvSpPr>
          <p:nvPr/>
        </p:nvSpPr>
        <p:spPr>
          <a:xfrm>
            <a:off x="838200" y="55756"/>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Neue" panose="02000503000000020004" pitchFamily="2" charset="0"/>
                <a:ea typeface="Helvetica Neue" panose="02000503000000020004" pitchFamily="2" charset="0"/>
                <a:cs typeface="Helvetica Neue" panose="02000503000000020004" pitchFamily="2" charset="0"/>
              </a:rPr>
              <a:t>Fundamental physics possibilities with </a:t>
            </a:r>
            <a:r>
              <a:rPr lang="en-GB" sz="3600" b="1" u="sng" dirty="0">
                <a:latin typeface="Helvetica Neue" panose="02000503000000020004" pitchFamily="2" charset="0"/>
                <a:ea typeface="Helvetica Neue" panose="02000503000000020004" pitchFamily="2" charset="0"/>
                <a:cs typeface="Helvetica Neue" panose="02000503000000020004" pitchFamily="2" charset="0"/>
              </a:rPr>
              <a:t>neutrinos </a:t>
            </a:r>
          </a:p>
        </p:txBody>
      </p:sp>
      <p:sp>
        <p:nvSpPr>
          <p:cNvPr id="11" name="Rounded Rectangle 10">
            <a:extLst>
              <a:ext uri="{FF2B5EF4-FFF2-40B4-BE49-F238E27FC236}">
                <a16:creationId xmlns:a16="http://schemas.microsoft.com/office/drawing/2014/main" id="{3E3BFD09-2DF5-B142-91C8-E1FE7912CE35}"/>
              </a:ext>
            </a:extLst>
          </p:cNvPr>
          <p:cNvSpPr/>
          <p:nvPr/>
        </p:nvSpPr>
        <p:spPr>
          <a:xfrm>
            <a:off x="4223791" y="801379"/>
            <a:ext cx="4356537" cy="2129711"/>
          </a:xfrm>
          <a:prstGeom prst="roundRect">
            <a:avLst/>
          </a:prstGeom>
          <a:solidFill>
            <a:srgbClr val="000090"/>
          </a:solidFill>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Standard Model of particle physics (SM)</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sz="2400" b="1"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Precision experiments</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Beyond SM</a:t>
            </a: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New interactions</a:t>
            </a:r>
          </a:p>
        </p:txBody>
      </p:sp>
      <p:sp>
        <p:nvSpPr>
          <p:cNvPr id="12" name="Right Bracket 11">
            <a:extLst>
              <a:ext uri="{FF2B5EF4-FFF2-40B4-BE49-F238E27FC236}">
                <a16:creationId xmlns:a16="http://schemas.microsoft.com/office/drawing/2014/main" id="{52F0D7B3-017E-3C4E-A1B1-25EEA28E7EFD}"/>
              </a:ext>
            </a:extLst>
          </p:cNvPr>
          <p:cNvSpPr/>
          <p:nvPr/>
        </p:nvSpPr>
        <p:spPr>
          <a:xfrm rot="16200000">
            <a:off x="6149784" y="-47672"/>
            <a:ext cx="409397" cy="6483353"/>
          </a:xfrm>
          <a:prstGeom prst="rightBracket">
            <a:avLst>
              <a:gd name="adj" fmla="val 5910"/>
            </a:avLst>
          </a:prstGeom>
          <a:noFill/>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14" name="Rounded Rectangle 13">
            <a:extLst>
              <a:ext uri="{FF2B5EF4-FFF2-40B4-BE49-F238E27FC236}">
                <a16:creationId xmlns:a16="http://schemas.microsoft.com/office/drawing/2014/main" id="{04C35132-404B-404D-A0FA-3E94788FCC46}"/>
              </a:ext>
            </a:extLst>
          </p:cNvPr>
          <p:cNvSpPr/>
          <p:nvPr/>
        </p:nvSpPr>
        <p:spPr>
          <a:xfrm>
            <a:off x="1991545" y="3369471"/>
            <a:ext cx="2752797" cy="2649495"/>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defTabSz="457200"/>
            <a:endParaRPr lang="sv-SE" u="sng" dirty="0">
              <a:latin typeface="Malgun Gothic" panose="020B0503020000020004" pitchFamily="34" charset="-127"/>
              <a:ea typeface="Malgun Gothic" panose="020B0503020000020004" pitchFamily="34" charset="-127"/>
            </a:endParaRPr>
          </a:p>
          <a:p>
            <a:pPr algn="ctr" defTabSz="457200"/>
            <a:endParaRPr lang="sv-SE" u="sng" dirty="0">
              <a:latin typeface="Malgun Gothic" panose="020B0503020000020004" pitchFamily="34" charset="-127"/>
              <a:ea typeface="Malgun Gothic" panose="020B0503020000020004" pitchFamily="34" charset="-127"/>
            </a:endParaRPr>
          </a:p>
          <a:p>
            <a:pPr algn="ctr" defTabSz="457200"/>
            <a:endParaRPr lang="sv-SE" u="sng" dirty="0">
              <a:latin typeface="Malgun Gothic" panose="020B0503020000020004" pitchFamily="34" charset="-127"/>
              <a:ea typeface="Malgun Gothic" panose="020B0503020000020004" pitchFamily="34" charset="-127"/>
            </a:endParaRPr>
          </a:p>
          <a:p>
            <a:pPr algn="ctr" defTabSz="457200"/>
            <a:endParaRPr lang="sv-SE" u="sng" dirty="0">
              <a:latin typeface="Malgun Gothic" panose="020B0503020000020004" pitchFamily="34" charset="-127"/>
              <a:ea typeface="Malgun Gothic" panose="020B0503020000020004" pitchFamily="34" charset="-127"/>
            </a:endParaRPr>
          </a:p>
          <a:p>
            <a:pPr algn="ctr" defTabSz="457200"/>
            <a:r>
              <a:rPr lang="sv-SE" dirty="0" err="1">
                <a:latin typeface="Helvetica Neue" panose="02000503000000020004" pitchFamily="2" charset="0"/>
                <a:ea typeface="Helvetica Neue" panose="02000503000000020004" pitchFamily="2" charset="0"/>
                <a:cs typeface="Helvetica Neue" panose="02000503000000020004" pitchFamily="2" charset="0"/>
              </a:rPr>
              <a:t>nuESS</a:t>
            </a:r>
            <a:endParaRPr lang="sv-SE" u="sng" dirty="0">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sv-SE" u="sng" dirty="0" err="1">
                <a:latin typeface="Helvetica Neue" panose="02000503000000020004" pitchFamily="2" charset="0"/>
                <a:ea typeface="Helvetica Neue" panose="02000503000000020004" pitchFamily="2" charset="0"/>
                <a:cs typeface="Helvetica Neue" panose="02000503000000020004" pitchFamily="2" charset="0"/>
              </a:rPr>
              <a:t>Coherent</a:t>
            </a:r>
            <a:r>
              <a:rPr lang="sv-SE" u="sng" dirty="0">
                <a:latin typeface="Helvetica Neue" panose="02000503000000020004" pitchFamily="2" charset="0"/>
                <a:ea typeface="Helvetica Neue" panose="02000503000000020004" pitchFamily="2" charset="0"/>
                <a:cs typeface="Helvetica Neue" panose="02000503000000020004" pitchFamily="2" charset="0"/>
              </a:rPr>
              <a:t> </a:t>
            </a:r>
            <a:r>
              <a:rPr lang="sv-SE" u="sng" dirty="0" err="1">
                <a:latin typeface="Helvetica Neue" panose="02000503000000020004" pitchFamily="2" charset="0"/>
                <a:ea typeface="Helvetica Neue" panose="02000503000000020004" pitchFamily="2" charset="0"/>
                <a:cs typeface="Helvetica Neue" panose="02000503000000020004" pitchFamily="2" charset="0"/>
              </a:rPr>
              <a:t>Elastic</a:t>
            </a:r>
            <a:r>
              <a:rPr lang="sv-SE" u="sng" dirty="0">
                <a:latin typeface="Helvetica Neue" panose="02000503000000020004" pitchFamily="2" charset="0"/>
                <a:ea typeface="Helvetica Neue" panose="02000503000000020004" pitchFamily="2" charset="0"/>
                <a:cs typeface="Helvetica Neue" panose="02000503000000020004" pitchFamily="2" charset="0"/>
              </a:rPr>
              <a:t> Neutrino-</a:t>
            </a:r>
            <a:r>
              <a:rPr lang="sv-SE" u="sng" dirty="0" err="1">
                <a:latin typeface="Helvetica Neue" panose="02000503000000020004" pitchFamily="2" charset="0"/>
                <a:ea typeface="Helvetica Neue" panose="02000503000000020004" pitchFamily="2" charset="0"/>
                <a:cs typeface="Helvetica Neue" panose="02000503000000020004" pitchFamily="2" charset="0"/>
              </a:rPr>
              <a:t>Nucleus</a:t>
            </a:r>
            <a:r>
              <a:rPr lang="sv-SE" u="sng" dirty="0">
                <a:latin typeface="Helvetica Neue" panose="02000503000000020004" pitchFamily="2" charset="0"/>
                <a:ea typeface="Helvetica Neue" panose="02000503000000020004" pitchFamily="2" charset="0"/>
                <a:cs typeface="Helvetica Neue" panose="02000503000000020004" pitchFamily="2" charset="0"/>
              </a:rPr>
              <a:t> </a:t>
            </a:r>
            <a:r>
              <a:rPr lang="sv-SE" u="sng" dirty="0" err="1">
                <a:latin typeface="Helvetica Neue" panose="02000503000000020004" pitchFamily="2" charset="0"/>
                <a:ea typeface="Helvetica Neue" panose="02000503000000020004" pitchFamily="2" charset="0"/>
                <a:cs typeface="Helvetica Neue" panose="02000503000000020004" pitchFamily="2" charset="0"/>
              </a:rPr>
              <a:t>Scattering</a:t>
            </a:r>
            <a:r>
              <a:rPr lang="sv-SE" u="sng" dirty="0">
                <a:latin typeface="Helvetica Neue" panose="02000503000000020004" pitchFamily="2" charset="0"/>
                <a:ea typeface="Helvetica Neue" panose="02000503000000020004" pitchFamily="2" charset="0"/>
                <a:cs typeface="Helvetica Neue" panose="02000503000000020004" pitchFamily="2" charset="0"/>
              </a:rPr>
              <a:t> at the ESS </a:t>
            </a:r>
          </a:p>
          <a:p>
            <a:pPr algn="ctr" defTabSz="457200"/>
            <a:r>
              <a:rPr lang="sv-SE" dirty="0" err="1">
                <a:latin typeface="Helvetica Neue" panose="02000503000000020004" pitchFamily="2" charset="0"/>
                <a:ea typeface="Helvetica Neue" panose="02000503000000020004" pitchFamily="2" charset="0"/>
                <a:cs typeface="Helvetica Neue" panose="02000503000000020004" pitchFamily="2" charset="0"/>
              </a:rPr>
              <a:t>High-statistics</a:t>
            </a:r>
            <a:r>
              <a:rPr lang="sv-SE" dirty="0">
                <a:latin typeface="Helvetica Neue" panose="02000503000000020004" pitchFamily="2" charset="0"/>
                <a:ea typeface="Helvetica Neue" panose="02000503000000020004" pitchFamily="2" charset="0"/>
                <a:cs typeface="Helvetica Neue" panose="02000503000000020004" pitchFamily="2" charset="0"/>
              </a:rPr>
              <a:t>, precision </a:t>
            </a:r>
            <a:r>
              <a:rPr lang="sv-SE" dirty="0" err="1">
                <a:latin typeface="Helvetica Neue" panose="02000503000000020004" pitchFamily="2" charset="0"/>
                <a:ea typeface="Helvetica Neue" panose="02000503000000020004" pitchFamily="2" charset="0"/>
                <a:cs typeface="Helvetica Neue" panose="02000503000000020004" pitchFamily="2" charset="0"/>
              </a:rPr>
              <a:t>CE</a:t>
            </a:r>
            <a:r>
              <a:rPr lang="sv-SE" dirty="0" err="1">
                <a:latin typeface="Symbol" pitchFamily="2" charset="2"/>
                <a:ea typeface="Helvetica Neue" panose="02000503000000020004" pitchFamily="2" charset="0"/>
                <a:cs typeface="Helvetica Neue" panose="02000503000000020004" pitchFamily="2" charset="0"/>
              </a:rPr>
              <a:t>n</a:t>
            </a:r>
            <a:r>
              <a:rPr lang="sv-SE" dirty="0" err="1">
                <a:latin typeface="Helvetica Neue" panose="02000503000000020004" pitchFamily="2" charset="0"/>
                <a:ea typeface="Helvetica Neue" panose="02000503000000020004" pitchFamily="2" charset="0"/>
                <a:cs typeface="Helvetica Neue" panose="02000503000000020004" pitchFamily="2" charset="0"/>
              </a:rPr>
              <a:t>NS</a:t>
            </a:r>
            <a:r>
              <a:rPr lang="sv-SE" dirty="0">
                <a:latin typeface="Helvetica Neue" panose="02000503000000020004" pitchFamily="2" charset="0"/>
                <a:ea typeface="Helvetica Neue" panose="02000503000000020004" pitchFamily="2" charset="0"/>
                <a:cs typeface="Helvetica Neue" panose="02000503000000020004" pitchFamily="2" charset="0"/>
              </a:rPr>
              <a:t> </a:t>
            </a:r>
            <a:r>
              <a:rPr lang="sv-SE" dirty="0" err="1">
                <a:latin typeface="Helvetica Neue" panose="02000503000000020004" pitchFamily="2" charset="0"/>
                <a:ea typeface="Helvetica Neue" panose="02000503000000020004" pitchFamily="2" charset="0"/>
                <a:cs typeface="Helvetica Neue" panose="02000503000000020004" pitchFamily="2" charset="0"/>
              </a:rPr>
              <a:t>measurements</a:t>
            </a:r>
            <a:endParaRPr lang="sv-SE" dirty="0">
              <a:latin typeface="Helvetica Neue" panose="02000503000000020004" pitchFamily="2" charset="0"/>
              <a:ea typeface="Helvetica Neue" panose="02000503000000020004" pitchFamily="2" charset="0"/>
              <a:cs typeface="Helvetica Neue" panose="02000503000000020004" pitchFamily="2" charset="0"/>
            </a:endParaRPr>
          </a:p>
          <a:p>
            <a:pPr algn="ctr" defTabSz="457200"/>
            <a:endParaRPr lang="sv-SE" u="sng" dirty="0">
              <a:latin typeface="Helvetica Neue" panose="02000503000000020004" pitchFamily="2" charset="0"/>
              <a:ea typeface="Helvetica Neue" panose="02000503000000020004" pitchFamily="2" charset="0"/>
              <a:cs typeface="Helvetica Neue" panose="02000503000000020004" pitchFamily="2" charset="0"/>
            </a:endParaRPr>
          </a:p>
          <a:p>
            <a:pPr algn="ctr" defTabSz="457200"/>
            <a:endParaRPr lang="en-US" b="1"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endParaRPr lang="en-US" dirty="0">
              <a:solidFill>
                <a:prstClr val="white"/>
              </a:solidFill>
              <a:latin typeface="Calibri"/>
            </a:endParaRPr>
          </a:p>
          <a:p>
            <a:pPr algn="ctr" defTabSz="457200"/>
            <a:endParaRPr lang="en-US" dirty="0">
              <a:solidFill>
                <a:prstClr val="white"/>
              </a:solidFill>
              <a:latin typeface="Calibri"/>
            </a:endParaRPr>
          </a:p>
          <a:p>
            <a:pPr algn="ctr" defTabSz="457200"/>
            <a:endParaRPr lang="en-US" dirty="0">
              <a:solidFill>
                <a:prstClr val="white"/>
              </a:solidFill>
              <a:latin typeface="Calibri"/>
            </a:endParaRPr>
          </a:p>
        </p:txBody>
      </p:sp>
      <p:sp>
        <p:nvSpPr>
          <p:cNvPr id="18" name="Rounded Rectangle 17">
            <a:extLst>
              <a:ext uri="{FF2B5EF4-FFF2-40B4-BE49-F238E27FC236}">
                <a16:creationId xmlns:a16="http://schemas.microsoft.com/office/drawing/2014/main" id="{2EAABDBD-23B8-9A40-B65A-602876305897}"/>
              </a:ext>
            </a:extLst>
          </p:cNvPr>
          <p:cNvSpPr/>
          <p:nvPr/>
        </p:nvSpPr>
        <p:spPr>
          <a:xfrm>
            <a:off x="7464152" y="3369967"/>
            <a:ext cx="2928290" cy="2915823"/>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defTabSz="457200"/>
            <a:r>
              <a:rPr lang="sv-SE" u="sng"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ESSnuSB</a:t>
            </a:r>
            <a:r>
              <a:rPr lang="sv-SE" u="sng"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algn="ctr" defTabSz="457200"/>
            <a:r>
              <a:rPr lang="sv-SE" dirty="0" err="1">
                <a:latin typeface="Helvetica Neue" panose="02000503000000020004" pitchFamily="2" charset="0"/>
                <a:ea typeface="Helvetica Neue" panose="02000503000000020004" pitchFamily="2" charset="0"/>
                <a:cs typeface="Helvetica Neue" panose="02000503000000020004" pitchFamily="2" charset="0"/>
              </a:rPr>
              <a:t>Discover</a:t>
            </a:r>
            <a:r>
              <a:rPr lang="sv-SE" dirty="0">
                <a:latin typeface="Helvetica Neue" panose="02000503000000020004" pitchFamily="2" charset="0"/>
                <a:ea typeface="Helvetica Neue" panose="02000503000000020004" pitchFamily="2" charset="0"/>
                <a:cs typeface="Helvetica Neue" panose="02000503000000020004" pitchFamily="2" charset="0"/>
              </a:rPr>
              <a:t> and </a:t>
            </a:r>
            <a:r>
              <a:rPr lang="sv-SE" dirty="0" err="1">
                <a:latin typeface="Helvetica Neue" panose="02000503000000020004" pitchFamily="2" charset="0"/>
                <a:ea typeface="Helvetica Neue" panose="02000503000000020004" pitchFamily="2" charset="0"/>
                <a:cs typeface="Helvetica Neue" panose="02000503000000020004" pitchFamily="2" charset="0"/>
              </a:rPr>
              <a:t>measure</a:t>
            </a:r>
            <a:r>
              <a:rPr lang="sv-SE" dirty="0">
                <a:latin typeface="Helvetica Neue" panose="02000503000000020004" pitchFamily="2" charset="0"/>
                <a:ea typeface="Helvetica Neue" panose="02000503000000020004" pitchFamily="2" charset="0"/>
                <a:cs typeface="Helvetica Neue" panose="02000503000000020004" pitchFamily="2" charset="0"/>
              </a:rPr>
              <a:t> neutrino CPV</a:t>
            </a:r>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endParaRPr lang="en-US" dirty="0">
              <a:solidFill>
                <a:prstClr val="white"/>
              </a:solidFill>
              <a:latin typeface="Calibri"/>
            </a:endParaRPr>
          </a:p>
        </p:txBody>
      </p:sp>
      <p:pic>
        <p:nvPicPr>
          <p:cNvPr id="4" name="Picture 3">
            <a:extLst>
              <a:ext uri="{FF2B5EF4-FFF2-40B4-BE49-F238E27FC236}">
                <a16:creationId xmlns:a16="http://schemas.microsoft.com/office/drawing/2014/main" id="{6EED57E3-264C-DD4F-828A-AE3F93EF9034}"/>
              </a:ext>
            </a:extLst>
          </p:cNvPr>
          <p:cNvPicPr>
            <a:picLocks noChangeAspect="1"/>
          </p:cNvPicPr>
          <p:nvPr/>
        </p:nvPicPr>
        <p:blipFill>
          <a:blip r:embed="rId2"/>
          <a:stretch>
            <a:fillRect/>
          </a:stretch>
        </p:blipFill>
        <p:spPr>
          <a:xfrm>
            <a:off x="8739006" y="801379"/>
            <a:ext cx="3306872" cy="2108131"/>
          </a:xfrm>
          <a:prstGeom prst="rect">
            <a:avLst/>
          </a:prstGeom>
        </p:spPr>
      </p:pic>
      <p:sp>
        <p:nvSpPr>
          <p:cNvPr id="16" name="Rectangle 15">
            <a:extLst>
              <a:ext uri="{FF2B5EF4-FFF2-40B4-BE49-F238E27FC236}">
                <a16:creationId xmlns:a16="http://schemas.microsoft.com/office/drawing/2014/main" id="{794A5B30-FB03-9040-8FA7-725A7F982B86}"/>
              </a:ext>
            </a:extLst>
          </p:cNvPr>
          <p:cNvSpPr/>
          <p:nvPr/>
        </p:nvSpPr>
        <p:spPr>
          <a:xfrm>
            <a:off x="4794392" y="4278719"/>
            <a:ext cx="1479800" cy="707886"/>
          </a:xfrm>
          <a:prstGeom prst="rect">
            <a:avLst/>
          </a:prstGeom>
          <a:solidFill>
            <a:schemeClr val="accent2">
              <a:lumMod val="20000"/>
              <a:lumOff val="80000"/>
            </a:schemeClr>
          </a:solidFill>
        </p:spPr>
        <p:txBody>
          <a:bodyPr wrap="square">
            <a:spAutoFit/>
          </a:bodyPr>
          <a:lstStyle/>
          <a:p>
            <a:r>
              <a:rPr lang="sv-SE" dirty="0">
                <a:solidFill>
                  <a:srgbClr val="777777"/>
                </a:solidFill>
                <a:latin typeface="Roboto"/>
              </a:rPr>
              <a:t> </a:t>
            </a:r>
            <a:r>
              <a:rPr lang="sv-SE" sz="2000" b="1" dirty="0" err="1">
                <a:latin typeface="Helvetica" pitchFamily="2" charset="0"/>
              </a:rPr>
              <a:t>see</a:t>
            </a:r>
            <a:r>
              <a:rPr lang="sv-SE" sz="2000" b="1" dirty="0">
                <a:latin typeface="Helvetica" pitchFamily="2" charset="0"/>
              </a:rPr>
              <a:t> Else </a:t>
            </a:r>
            <a:r>
              <a:rPr lang="sv-SE" sz="2000" b="1" dirty="0" err="1">
                <a:latin typeface="Helvetica" pitchFamily="2" charset="0"/>
              </a:rPr>
              <a:t>Lytke</a:t>
            </a:r>
            <a:r>
              <a:rPr lang="sv-SE" sz="2000" b="1" dirty="0">
                <a:latin typeface="Helvetica" pitchFamily="2" charset="0"/>
              </a:rPr>
              <a:t> talk </a:t>
            </a:r>
            <a:endParaRPr lang="en-GB" sz="2000" b="1" dirty="0">
              <a:latin typeface="Helvetica" pitchFamily="2" charset="0"/>
            </a:endParaRPr>
          </a:p>
        </p:txBody>
      </p:sp>
      <p:sp>
        <p:nvSpPr>
          <p:cNvPr id="17" name="Title 1">
            <a:extLst>
              <a:ext uri="{FF2B5EF4-FFF2-40B4-BE49-F238E27FC236}">
                <a16:creationId xmlns:a16="http://schemas.microsoft.com/office/drawing/2014/main" id="{5F5BECCC-15A0-1340-A46E-4CB0DE63CC09}"/>
              </a:ext>
            </a:extLst>
          </p:cNvPr>
          <p:cNvSpPr txBox="1">
            <a:spLocks/>
          </p:cNvSpPr>
          <p:nvPr/>
        </p:nvSpPr>
        <p:spPr>
          <a:xfrm>
            <a:off x="10585399" y="4307885"/>
            <a:ext cx="1460479" cy="773292"/>
          </a:xfrm>
          <a:prstGeom prst="rect">
            <a:avLst/>
          </a:prstGeom>
          <a:solidFill>
            <a:schemeClr val="accent2">
              <a:lumMod val="20000"/>
              <a:lumOff val="80000"/>
            </a:schemeClr>
          </a:solidFill>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2000" b="1" dirty="0">
                <a:solidFill>
                  <a:schemeClr val="tx1"/>
                </a:solidFill>
                <a:latin typeface="Helvetica" pitchFamily="2" charset="0"/>
              </a:rPr>
              <a:t>see </a:t>
            </a:r>
            <a:r>
              <a:rPr lang="en-GB" sz="2000" b="1" dirty="0" err="1">
                <a:solidFill>
                  <a:schemeClr val="tx1"/>
                </a:solidFill>
                <a:latin typeface="Helvetica" pitchFamily="2" charset="0"/>
              </a:rPr>
              <a:t>Tord</a:t>
            </a:r>
            <a:r>
              <a:rPr lang="en-GB" sz="2000" b="1" dirty="0">
                <a:solidFill>
                  <a:schemeClr val="tx1"/>
                </a:solidFill>
                <a:latin typeface="Helvetica" pitchFamily="2" charset="0"/>
              </a:rPr>
              <a:t> </a:t>
            </a:r>
            <a:r>
              <a:rPr lang="en-GB" sz="2000" b="1" dirty="0" err="1">
                <a:solidFill>
                  <a:schemeClr val="tx1"/>
                </a:solidFill>
                <a:latin typeface="Helvetica" pitchFamily="2" charset="0"/>
              </a:rPr>
              <a:t>Ekelöf</a:t>
            </a:r>
            <a:r>
              <a:rPr lang="en-GB" sz="2000" b="1" dirty="0">
                <a:solidFill>
                  <a:schemeClr val="tx1"/>
                </a:solidFill>
                <a:latin typeface="Helvetica" pitchFamily="2" charset="0"/>
              </a:rPr>
              <a:t> talk</a:t>
            </a:r>
          </a:p>
        </p:txBody>
      </p:sp>
    </p:spTree>
    <p:extLst>
      <p:ext uri="{BB962C8B-B14F-4D97-AF65-F5344CB8AC3E}">
        <p14:creationId xmlns:p14="http://schemas.microsoft.com/office/powerpoint/2010/main" val="104478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DD28-EAB3-4C36-B7F2-37E7E224BAE8}"/>
              </a:ext>
            </a:extLst>
          </p:cNvPr>
          <p:cNvSpPr>
            <a:spLocks noGrp="1"/>
          </p:cNvSpPr>
          <p:nvPr>
            <p:ph type="title"/>
          </p:nvPr>
        </p:nvSpPr>
        <p:spPr>
          <a:xfrm>
            <a:off x="2171700" y="533400"/>
            <a:ext cx="7848600" cy="1143000"/>
          </a:xfrm>
        </p:spPr>
        <p:txBody>
          <a:bodyPr>
            <a:noAutofit/>
          </a:bodyPr>
          <a:lstStyle/>
          <a:p>
            <a:r>
              <a:rPr lang="en-GB" sz="2400" dirty="0">
                <a:solidFill>
                  <a:schemeClr val="tx2">
                    <a:lumMod val="60000"/>
                    <a:lumOff val="40000"/>
                  </a:schemeClr>
                </a:solidFill>
              </a:rPr>
              <a:t>Conclusions</a:t>
            </a:r>
            <a:br>
              <a:rPr lang="sv-SE" sz="1600" dirty="0">
                <a:solidFill>
                  <a:schemeClr val="tx2">
                    <a:lumMod val="60000"/>
                    <a:lumOff val="40000"/>
                  </a:schemeClr>
                </a:solidFill>
              </a:rPr>
            </a:br>
            <a:br>
              <a:rPr lang="sv-SE" sz="1400" dirty="0">
                <a:solidFill>
                  <a:schemeClr val="tx2">
                    <a:lumMod val="60000"/>
                    <a:lumOff val="40000"/>
                  </a:schemeClr>
                </a:solidFill>
              </a:rPr>
            </a:br>
            <a:r>
              <a:rPr lang="sv-SE" sz="1400" dirty="0">
                <a:solidFill>
                  <a:schemeClr val="tx2">
                    <a:lumMod val="60000"/>
                    <a:lumOff val="40000"/>
                  </a:schemeClr>
                </a:solidFill>
              </a:rPr>
              <a:t>- </a:t>
            </a:r>
            <a:r>
              <a:rPr lang="en-US" sz="1400" dirty="0">
                <a:solidFill>
                  <a:schemeClr val="tx2">
                    <a:lumMod val="60000"/>
                    <a:lumOff val="40000"/>
                  </a:schemeClr>
                </a:solidFill>
              </a:rPr>
              <a:t>The discovery of a large - in comparison with assumptions made before 2012 - value of θ</a:t>
            </a:r>
            <a:r>
              <a:rPr lang="en-US" sz="1400" baseline="-25000" dirty="0">
                <a:solidFill>
                  <a:schemeClr val="tx2">
                    <a:lumMod val="60000"/>
                    <a:lumOff val="40000"/>
                  </a:schemeClr>
                </a:solidFill>
              </a:rPr>
              <a:t>13</a:t>
            </a:r>
            <a:r>
              <a:rPr lang="en-US" sz="1400" dirty="0">
                <a:solidFill>
                  <a:schemeClr val="tx2">
                    <a:lumMod val="60000"/>
                    <a:lumOff val="40000"/>
                  </a:schemeClr>
                </a:solidFill>
              </a:rPr>
              <a:t> implies that the influence of irreducible systematic errors in the search for, and measurements of, leptonic CP violation is close to three times lower at the second neutrino oscillation maximum as compared to the first. As it is the systematic errors that currently limit the accuracy in the measurement of the CP violation using neutrino long-baseline experiments, measuring at the second oscillation maximum represents a crucial advantage. However, making measurements at the times more distant second maximum requires a significantly more intense neutrino beam to keep the statistical errors comparable to the systematic errors, implying the need for an exceptionally powerful proton driver. </a:t>
            </a:r>
            <a:br>
              <a:rPr lang="en-US" sz="1400" dirty="0">
                <a:solidFill>
                  <a:schemeClr val="tx2">
                    <a:lumMod val="60000"/>
                    <a:lumOff val="40000"/>
                  </a:schemeClr>
                </a:solidFill>
              </a:rPr>
            </a:br>
            <a:br>
              <a:rPr lang="sv-SE" sz="1400" dirty="0">
                <a:solidFill>
                  <a:schemeClr val="tx2">
                    <a:lumMod val="60000"/>
                    <a:lumOff val="40000"/>
                  </a:schemeClr>
                </a:solidFill>
              </a:rPr>
            </a:br>
            <a:r>
              <a:rPr lang="sv-SE" sz="1400" dirty="0">
                <a:solidFill>
                  <a:schemeClr val="tx2">
                    <a:lumMod val="60000"/>
                    <a:lumOff val="40000"/>
                  </a:schemeClr>
                </a:solidFill>
              </a:rPr>
              <a:t>- </a:t>
            </a:r>
            <a:r>
              <a:rPr lang="en-US" sz="1400" dirty="0">
                <a:solidFill>
                  <a:schemeClr val="tx2">
                    <a:lumMod val="60000"/>
                    <a:lumOff val="40000"/>
                  </a:schemeClr>
                </a:solidFill>
              </a:rPr>
              <a:t>The </a:t>
            </a:r>
            <a:r>
              <a:rPr lang="en-US" sz="1400" dirty="0" err="1">
                <a:solidFill>
                  <a:schemeClr val="tx2">
                    <a:lumMod val="60000"/>
                    <a:lumOff val="40000"/>
                  </a:schemeClr>
                </a:solidFill>
              </a:rPr>
              <a:t>ESSνSB</a:t>
            </a:r>
            <a:r>
              <a:rPr lang="en-US" sz="1400" dirty="0">
                <a:solidFill>
                  <a:schemeClr val="tx2">
                    <a:lumMod val="60000"/>
                    <a:lumOff val="40000"/>
                  </a:schemeClr>
                </a:solidFill>
              </a:rPr>
              <a:t> project proposes to use the world-uniquely powerful 5MW ESS proton LINAC to produce a very intense neutrino beam, and place the far detector at a distance corresponding to the second oscillation maximum. With the use of a 540 </a:t>
            </a:r>
            <a:r>
              <a:rPr lang="en-US" sz="1400" dirty="0" err="1">
                <a:solidFill>
                  <a:schemeClr val="tx2">
                    <a:lumMod val="60000"/>
                    <a:lumOff val="40000"/>
                  </a:schemeClr>
                </a:solidFill>
              </a:rPr>
              <a:t>kt</a:t>
            </a:r>
            <a:r>
              <a:rPr lang="en-US" sz="1400" dirty="0">
                <a:solidFill>
                  <a:schemeClr val="tx2">
                    <a:lumMod val="60000"/>
                    <a:lumOff val="40000"/>
                  </a:schemeClr>
                </a:solidFill>
              </a:rPr>
              <a:t> fiducial mass Cherenkov detector, it has been demonstrated that </a:t>
            </a:r>
            <a:r>
              <a:rPr lang="en-US" sz="1400" dirty="0" err="1">
                <a:solidFill>
                  <a:schemeClr val="tx2">
                    <a:lumMod val="60000"/>
                    <a:lumOff val="40000"/>
                  </a:schemeClr>
                </a:solidFill>
              </a:rPr>
              <a:t>ESSνSB</a:t>
            </a:r>
            <a:r>
              <a:rPr lang="en-US" sz="1400" dirty="0">
                <a:solidFill>
                  <a:schemeClr val="tx2">
                    <a:lumMod val="60000"/>
                    <a:lumOff val="40000"/>
                  </a:schemeClr>
                </a:solidFill>
              </a:rPr>
              <a:t> will reach, after 10 years of data taking, 70% </a:t>
            </a:r>
            <a:r>
              <a:rPr lang="en-US" sz="1400" dirty="0" err="1">
                <a:solidFill>
                  <a:schemeClr val="tx2">
                    <a:lumMod val="60000"/>
                    <a:lumOff val="40000"/>
                  </a:schemeClr>
                </a:solidFill>
              </a:rPr>
              <a:t>δCP</a:t>
            </a:r>
            <a:r>
              <a:rPr lang="en-US" sz="1400" dirty="0">
                <a:solidFill>
                  <a:schemeClr val="tx2">
                    <a:lumMod val="60000"/>
                    <a:lumOff val="40000"/>
                  </a:schemeClr>
                </a:solidFill>
              </a:rPr>
              <a:t> discovery coverage with a significance larger than 5 σ. After discovery of leptonic CP  violation, </a:t>
            </a:r>
            <a:r>
              <a:rPr lang="en-US" sz="1400" dirty="0" err="1">
                <a:solidFill>
                  <a:schemeClr val="tx2">
                    <a:lumMod val="60000"/>
                    <a:lumOff val="40000"/>
                  </a:schemeClr>
                </a:solidFill>
              </a:rPr>
              <a:t>ESSνSB</a:t>
            </a:r>
            <a:r>
              <a:rPr lang="en-US" sz="1400" dirty="0">
                <a:solidFill>
                  <a:schemeClr val="tx2">
                    <a:lumMod val="60000"/>
                    <a:lumOff val="40000"/>
                  </a:schemeClr>
                </a:solidFill>
              </a:rPr>
              <a:t> will measure </a:t>
            </a:r>
            <a:r>
              <a:rPr lang="en-US" sz="1400" dirty="0" err="1">
                <a:solidFill>
                  <a:schemeClr val="tx2">
                    <a:lumMod val="60000"/>
                    <a:lumOff val="40000"/>
                  </a:schemeClr>
                </a:solidFill>
              </a:rPr>
              <a:t>δCP</a:t>
            </a:r>
            <a:r>
              <a:rPr lang="en-US" sz="1400" dirty="0">
                <a:solidFill>
                  <a:schemeClr val="tx2">
                    <a:lumMod val="60000"/>
                    <a:lumOff val="40000"/>
                  </a:schemeClr>
                </a:solidFill>
              </a:rPr>
              <a:t> with a </a:t>
            </a:r>
            <a:r>
              <a:rPr lang="en-US" sz="1400" dirty="0" err="1">
                <a:solidFill>
                  <a:schemeClr val="tx2">
                    <a:lumMod val="60000"/>
                    <a:lumOff val="40000"/>
                  </a:schemeClr>
                </a:solidFill>
              </a:rPr>
              <a:t>a</a:t>
            </a:r>
            <a:r>
              <a:rPr lang="en-US" sz="1400" dirty="0">
                <a:solidFill>
                  <a:schemeClr val="tx2">
                    <a:lumMod val="60000"/>
                    <a:lumOff val="40000"/>
                  </a:schemeClr>
                </a:solidFill>
              </a:rPr>
              <a:t> standard error smaller than 8◦ for all values of </a:t>
            </a:r>
            <a:r>
              <a:rPr lang="en-US" sz="1400" dirty="0" err="1">
                <a:solidFill>
                  <a:schemeClr val="tx2">
                    <a:lumMod val="60000"/>
                    <a:lumOff val="40000"/>
                  </a:schemeClr>
                </a:solidFill>
              </a:rPr>
              <a:t>δCP</a:t>
            </a:r>
            <a:r>
              <a:rPr lang="en-US" sz="1400" dirty="0">
                <a:solidFill>
                  <a:schemeClr val="tx2">
                    <a:lumMod val="60000"/>
                    <a:lumOff val="40000"/>
                  </a:schemeClr>
                </a:solidFill>
              </a:rPr>
              <a:t>.</a:t>
            </a:r>
            <a:br>
              <a:rPr lang="en-US" sz="1400" dirty="0">
                <a:solidFill>
                  <a:schemeClr val="tx2">
                    <a:lumMod val="60000"/>
                    <a:lumOff val="40000"/>
                  </a:schemeClr>
                </a:solidFill>
              </a:rPr>
            </a:br>
            <a:br>
              <a:rPr lang="en-US" sz="1400" dirty="0">
                <a:solidFill>
                  <a:schemeClr val="tx2">
                    <a:lumMod val="60000"/>
                    <a:lumOff val="40000"/>
                  </a:schemeClr>
                </a:solidFill>
              </a:rPr>
            </a:br>
            <a:r>
              <a:rPr lang="en-US" sz="1400" dirty="0">
                <a:solidFill>
                  <a:schemeClr val="tx2">
                    <a:lumMod val="60000"/>
                    <a:lumOff val="40000"/>
                  </a:schemeClr>
                </a:solidFill>
              </a:rPr>
              <a:t>-The compression of the 3.84 </a:t>
            </a:r>
            <a:r>
              <a:rPr lang="en-US" sz="1400" dirty="0" err="1">
                <a:solidFill>
                  <a:schemeClr val="tx2">
                    <a:lumMod val="60000"/>
                    <a:lumOff val="40000"/>
                  </a:schemeClr>
                </a:solidFill>
              </a:rPr>
              <a:t>ms</a:t>
            </a:r>
            <a:r>
              <a:rPr lang="en-US" sz="1400" dirty="0">
                <a:solidFill>
                  <a:schemeClr val="tx2">
                    <a:lumMod val="60000"/>
                    <a:lumOff val="40000"/>
                  </a:schemeClr>
                </a:solidFill>
              </a:rPr>
              <a:t> </a:t>
            </a:r>
            <a:r>
              <a:rPr lang="en-US" sz="1400" dirty="0" err="1">
                <a:solidFill>
                  <a:schemeClr val="tx2">
                    <a:lumMod val="60000"/>
                    <a:lumOff val="40000"/>
                  </a:schemeClr>
                </a:solidFill>
              </a:rPr>
              <a:t>linac</a:t>
            </a:r>
            <a:r>
              <a:rPr lang="en-US" sz="1400" dirty="0">
                <a:solidFill>
                  <a:schemeClr val="tx2">
                    <a:lumMod val="60000"/>
                    <a:lumOff val="40000"/>
                  </a:schemeClr>
                </a:solidFill>
              </a:rPr>
              <a:t> pulse required for the neutrino Super beam will profit also neutron material science, Coherent Neutrino Scattering (CE</a:t>
            </a:r>
            <a:r>
              <a:rPr lang="el-GR" sz="1400" dirty="0">
                <a:solidFill>
                  <a:schemeClr val="tx2">
                    <a:lumMod val="60000"/>
                    <a:lumOff val="40000"/>
                  </a:schemeClr>
                </a:solidFill>
              </a:rPr>
              <a:t>ν</a:t>
            </a:r>
            <a:r>
              <a:rPr lang="sv-SE" sz="1400" dirty="0">
                <a:solidFill>
                  <a:schemeClr val="tx2">
                    <a:lumMod val="60000"/>
                    <a:lumOff val="40000"/>
                  </a:schemeClr>
                </a:solidFill>
              </a:rPr>
              <a:t>NS) </a:t>
            </a:r>
            <a:r>
              <a:rPr lang="en-US" sz="1400" dirty="0">
                <a:solidFill>
                  <a:schemeClr val="tx2">
                    <a:lumMod val="60000"/>
                    <a:lumOff val="40000"/>
                  </a:schemeClr>
                </a:solidFill>
              </a:rPr>
              <a:t>and Decay at Rest (DAR) (as I explained earlier today).</a:t>
            </a:r>
            <a:br>
              <a:rPr lang="en-US" sz="1400" dirty="0">
                <a:solidFill>
                  <a:schemeClr val="tx2">
                    <a:lumMod val="60000"/>
                    <a:lumOff val="40000"/>
                  </a:schemeClr>
                </a:solidFill>
              </a:rPr>
            </a:br>
            <a:br>
              <a:rPr lang="sv-SE" sz="1400" dirty="0">
                <a:solidFill>
                  <a:schemeClr val="tx2">
                    <a:lumMod val="60000"/>
                    <a:lumOff val="40000"/>
                  </a:schemeClr>
                </a:solidFill>
              </a:rPr>
            </a:br>
            <a:r>
              <a:rPr lang="sv-SE" sz="1400" dirty="0">
                <a:solidFill>
                  <a:schemeClr val="tx2">
                    <a:lumMod val="60000"/>
                    <a:lumOff val="40000"/>
                  </a:schemeClr>
                </a:solidFill>
              </a:rPr>
              <a:t>- </a:t>
            </a:r>
            <a:r>
              <a:rPr lang="en-US" sz="1400" dirty="0">
                <a:solidFill>
                  <a:schemeClr val="tx2">
                    <a:lumMod val="60000"/>
                    <a:lumOff val="40000"/>
                  </a:schemeClr>
                </a:solidFill>
              </a:rPr>
              <a:t>Moreover, </a:t>
            </a:r>
            <a:r>
              <a:rPr lang="en-US" sz="1400" dirty="0" err="1">
                <a:solidFill>
                  <a:schemeClr val="tx2">
                    <a:lumMod val="60000"/>
                    <a:lumOff val="40000"/>
                  </a:schemeClr>
                </a:solidFill>
              </a:rPr>
              <a:t>ESSνSB</a:t>
            </a:r>
            <a:r>
              <a:rPr lang="en-US" sz="1400" dirty="0">
                <a:solidFill>
                  <a:schemeClr val="tx2">
                    <a:lumMod val="60000"/>
                    <a:lumOff val="40000"/>
                  </a:schemeClr>
                </a:solidFill>
              </a:rPr>
              <a:t> has a high potential for future upgrades by using the muons produced at the same time as the neutrinos for the </a:t>
            </a:r>
            <a:r>
              <a:rPr lang="en-US" sz="1400" dirty="0" err="1">
                <a:solidFill>
                  <a:schemeClr val="tx2">
                    <a:lumMod val="60000"/>
                    <a:lumOff val="40000"/>
                  </a:schemeClr>
                </a:solidFill>
              </a:rPr>
              <a:t>realisation</a:t>
            </a:r>
            <a:r>
              <a:rPr lang="en-US" sz="1400" dirty="0">
                <a:solidFill>
                  <a:schemeClr val="tx2">
                    <a:lumMod val="60000"/>
                    <a:lumOff val="40000"/>
                  </a:schemeClr>
                </a:solidFill>
              </a:rPr>
              <a:t> of a future low energy </a:t>
            </a:r>
            <a:r>
              <a:rPr lang="en-US" sz="1400" dirty="0" err="1">
                <a:solidFill>
                  <a:schemeClr val="tx2">
                    <a:lumMod val="60000"/>
                    <a:lumOff val="40000"/>
                  </a:schemeClr>
                </a:solidFill>
              </a:rPr>
              <a:t>nuSTROM</a:t>
            </a:r>
            <a:r>
              <a:rPr lang="en-US" sz="1400" dirty="0">
                <a:solidFill>
                  <a:schemeClr val="tx2">
                    <a:lumMod val="60000"/>
                    <a:lumOff val="40000"/>
                  </a:schemeClr>
                </a:solidFill>
              </a:rPr>
              <a:t> and, in a longer term perspective, a Muon Collider.</a:t>
            </a:r>
            <a:br>
              <a:rPr lang="sv-SE" sz="1400" dirty="0"/>
            </a:br>
            <a:endParaRPr lang="en-GB" sz="1400" dirty="0"/>
          </a:p>
        </p:txBody>
      </p:sp>
      <p:sp>
        <p:nvSpPr>
          <p:cNvPr id="6" name="Date Placeholder 5">
            <a:extLst>
              <a:ext uri="{FF2B5EF4-FFF2-40B4-BE49-F238E27FC236}">
                <a16:creationId xmlns:a16="http://schemas.microsoft.com/office/drawing/2014/main" id="{8BA61231-574C-4F32-9F56-8E6FC09CEB01}"/>
              </a:ext>
            </a:extLst>
          </p:cNvPr>
          <p:cNvSpPr>
            <a:spLocks noGrp="1"/>
          </p:cNvSpPr>
          <p:nvPr>
            <p:ph type="dt" sz="half" idx="10"/>
          </p:nvPr>
        </p:nvSpPr>
        <p:spPr/>
        <p:txBody>
          <a:bodyPr/>
          <a:lstStyle/>
          <a:p>
            <a:pPr>
              <a:defRPr/>
            </a:pPr>
            <a:r>
              <a:rPr lang="sv-SE" noProof="0"/>
              <a:t>2022-03-10</a:t>
            </a:r>
            <a:endParaRPr lang="en-GB" noProof="0" dirty="0"/>
          </a:p>
        </p:txBody>
      </p:sp>
      <p:sp>
        <p:nvSpPr>
          <p:cNvPr id="7" name="Footer Placeholder 6">
            <a:extLst>
              <a:ext uri="{FF2B5EF4-FFF2-40B4-BE49-F238E27FC236}">
                <a16:creationId xmlns:a16="http://schemas.microsoft.com/office/drawing/2014/main" id="{A36407E5-4BA1-4B05-931E-AB935B3EE543}"/>
              </a:ext>
            </a:extLst>
          </p:cNvPr>
          <p:cNvSpPr>
            <a:spLocks noGrp="1"/>
          </p:cNvSpPr>
          <p:nvPr>
            <p:ph type="ftr" sz="quarter" idx="11"/>
          </p:nvPr>
        </p:nvSpPr>
        <p:spPr/>
        <p:txBody>
          <a:bodyPr/>
          <a:lstStyle/>
          <a:p>
            <a:pPr>
              <a:defRPr/>
            </a:pPr>
            <a:r>
              <a:rPr lang="en-US" noProof="0"/>
              <a:t>ESS Fundametal Physics                                                   Tord Ekelöf, Uppsala University</a:t>
            </a:r>
            <a:endParaRPr lang="en-GB" noProof="0" dirty="0"/>
          </a:p>
        </p:txBody>
      </p:sp>
      <p:sp>
        <p:nvSpPr>
          <p:cNvPr id="8" name="Slide Number Placeholder 7">
            <a:extLst>
              <a:ext uri="{FF2B5EF4-FFF2-40B4-BE49-F238E27FC236}">
                <a16:creationId xmlns:a16="http://schemas.microsoft.com/office/drawing/2014/main" id="{49F6B52F-3581-49A8-93B2-B300F8F8893C}"/>
              </a:ext>
            </a:extLst>
          </p:cNvPr>
          <p:cNvSpPr>
            <a:spLocks noGrp="1"/>
          </p:cNvSpPr>
          <p:nvPr>
            <p:ph type="sldNum" sz="quarter" idx="12"/>
          </p:nvPr>
        </p:nvSpPr>
        <p:spPr/>
        <p:txBody>
          <a:bodyPr/>
          <a:lstStyle/>
          <a:p>
            <a:pPr>
              <a:defRPr/>
            </a:pPr>
            <a:fld id="{48550CC0-2D5F-6D4A-9D75-2980E64365EE}" type="slidenum">
              <a:rPr lang="en-GB" noProof="0" smtClean="0"/>
              <a:pPr>
                <a:defRPr/>
              </a:pPr>
              <a:t>110</a:t>
            </a:fld>
            <a:endParaRPr lang="en-GB" noProof="0" dirty="0"/>
          </a:p>
        </p:txBody>
      </p:sp>
    </p:spTree>
    <p:extLst>
      <p:ext uri="{BB962C8B-B14F-4D97-AF65-F5344CB8AC3E}">
        <p14:creationId xmlns:p14="http://schemas.microsoft.com/office/powerpoint/2010/main" val="42488059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1A0EC0-F79E-2047-80BE-ECD90491C34F}"/>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8DDBEAA5-96B7-5B47-A157-132C2EA88054}"/>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2D12E9EB-0FE2-9F4B-92BF-11A3FFE3E4C6}"/>
              </a:ext>
            </a:extLst>
          </p:cNvPr>
          <p:cNvSpPr>
            <a:spLocks noGrp="1"/>
          </p:cNvSpPr>
          <p:nvPr>
            <p:ph type="sldNum" sz="quarter" idx="12"/>
          </p:nvPr>
        </p:nvSpPr>
        <p:spPr/>
        <p:txBody>
          <a:bodyPr/>
          <a:lstStyle/>
          <a:p>
            <a:fld id="{F7283078-D760-1647-8B80-66BA8B52336D}" type="slidenum">
              <a:rPr lang="sv-SE" smtClean="0"/>
              <a:pPr/>
              <a:t>111</a:t>
            </a:fld>
            <a:endParaRPr lang="sv-SE" dirty="0"/>
          </a:p>
        </p:txBody>
      </p:sp>
      <p:sp>
        <p:nvSpPr>
          <p:cNvPr id="9" name="Google Shape;93;p11">
            <a:extLst>
              <a:ext uri="{FF2B5EF4-FFF2-40B4-BE49-F238E27FC236}">
                <a16:creationId xmlns:a16="http://schemas.microsoft.com/office/drawing/2014/main" id="{9202B9EA-B4F1-F240-8CFF-F17F40D46E3E}"/>
              </a:ext>
            </a:extLst>
          </p:cNvPr>
          <p:cNvSpPr/>
          <p:nvPr/>
        </p:nvSpPr>
        <p:spPr>
          <a:xfrm>
            <a:off x="551159" y="1432507"/>
            <a:ext cx="11822658" cy="132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v-SE" sz="2400" b="1" dirty="0" err="1">
                <a:solidFill>
                  <a:schemeClr val="dk1"/>
                </a:solidFill>
                <a:latin typeface="Helvetica" pitchFamily="2" charset="0"/>
              </a:rPr>
              <a:t>Two</a:t>
            </a:r>
            <a:r>
              <a:rPr lang="sv-SE" sz="2400" b="1" dirty="0">
                <a:solidFill>
                  <a:schemeClr val="dk1"/>
                </a:solidFill>
                <a:latin typeface="Helvetica" pitchFamily="2" charset="0"/>
              </a:rPr>
              <a:t> </a:t>
            </a:r>
            <a:r>
              <a:rPr lang="sv-SE" sz="2400" b="1" dirty="0" err="1">
                <a:solidFill>
                  <a:schemeClr val="dk1"/>
                </a:solidFill>
                <a:latin typeface="Helvetica" pitchFamily="2" charset="0"/>
              </a:rPr>
              <a:t>stage</a:t>
            </a:r>
            <a:r>
              <a:rPr lang="sv-SE" sz="2400" b="1" dirty="0">
                <a:solidFill>
                  <a:schemeClr val="dk1"/>
                </a:solidFill>
                <a:latin typeface="Helvetica" pitchFamily="2" charset="0"/>
              </a:rPr>
              <a:t> program:</a:t>
            </a:r>
          </a:p>
          <a:p>
            <a:pPr marL="0" marR="0" lvl="0" indent="0" algn="l" rtl="0">
              <a:spcBef>
                <a:spcPts val="0"/>
              </a:spcBef>
              <a:spcAft>
                <a:spcPts val="0"/>
              </a:spcAft>
              <a:buNone/>
            </a:pPr>
            <a:endParaRPr sz="2400" b="1" dirty="0">
              <a:solidFill>
                <a:schemeClr val="dk1"/>
              </a:solidFill>
              <a:latin typeface="Helvetica" pitchFamily="2" charset="0"/>
            </a:endParaRPr>
          </a:p>
          <a:p>
            <a:pPr marL="285750" marR="0" lvl="0" indent="-298450" algn="l" rtl="0">
              <a:spcBef>
                <a:spcPts val="0"/>
              </a:spcBef>
              <a:spcAft>
                <a:spcPts val="0"/>
              </a:spcAft>
              <a:buClr>
                <a:schemeClr val="dk1"/>
              </a:buClr>
              <a:buSzPts val="2000"/>
              <a:buChar char="•"/>
            </a:pPr>
            <a:r>
              <a:rPr lang="sv-SE" sz="2400" b="1" dirty="0">
                <a:solidFill>
                  <a:schemeClr val="dk1"/>
                </a:solidFill>
                <a:latin typeface="Helvetica" pitchFamily="2" charset="0"/>
              </a:rPr>
              <a:t>HIBEAM (≳2028): focus is to </a:t>
            </a:r>
            <a:r>
              <a:rPr lang="sv-SE" sz="2400" b="1" dirty="0" err="1">
                <a:solidFill>
                  <a:schemeClr val="dk1"/>
                </a:solidFill>
                <a:latin typeface="Helvetica" pitchFamily="2" charset="0"/>
              </a:rPr>
              <a:t>search</a:t>
            </a:r>
            <a:r>
              <a:rPr lang="sv-SE" sz="2400" b="1" dirty="0">
                <a:solidFill>
                  <a:schemeClr val="dk1"/>
                </a:solidFill>
                <a:latin typeface="Helvetica" pitchFamily="2" charset="0"/>
              </a:rPr>
              <a:t> for sterile neutron </a:t>
            </a:r>
            <a:r>
              <a:rPr lang="sv-SE" sz="2400" b="1" dirty="0" err="1">
                <a:solidFill>
                  <a:schemeClr val="dk1"/>
                </a:solidFill>
                <a:latin typeface="Helvetica" pitchFamily="2" charset="0"/>
              </a:rPr>
              <a:t>transitions</a:t>
            </a:r>
            <a:r>
              <a:rPr lang="sv-SE" sz="2400" b="1" dirty="0">
                <a:solidFill>
                  <a:schemeClr val="dk1"/>
                </a:solidFill>
                <a:latin typeface="Helvetica" pitchFamily="2" charset="0"/>
              </a:rPr>
              <a:t> </a:t>
            </a:r>
          </a:p>
          <a:p>
            <a:pPr marL="285750" marR="0" lvl="0" indent="-298450" algn="l" rtl="0">
              <a:spcBef>
                <a:spcPts val="0"/>
              </a:spcBef>
              <a:spcAft>
                <a:spcPts val="0"/>
              </a:spcAft>
              <a:buClr>
                <a:schemeClr val="dk1"/>
              </a:buClr>
              <a:buSzPts val="2000"/>
              <a:buChar char="•"/>
            </a:pPr>
            <a:endParaRPr lang="sv-SE" sz="2400" b="1" dirty="0">
              <a:solidFill>
                <a:schemeClr val="dk1"/>
              </a:solidFill>
              <a:latin typeface="Helvetica" pitchFamily="2" charset="0"/>
            </a:endParaRPr>
          </a:p>
          <a:p>
            <a:pPr marL="285750" lvl="0" indent="-298450">
              <a:buClr>
                <a:schemeClr val="dk1"/>
              </a:buClr>
              <a:buSzPts val="2000"/>
              <a:buChar char="•"/>
            </a:pPr>
            <a:r>
              <a:rPr lang="sv-SE" sz="2400" b="1" dirty="0">
                <a:solidFill>
                  <a:schemeClr val="dk1"/>
                </a:solidFill>
                <a:latin typeface="Helvetica" pitchFamily="2" charset="0"/>
              </a:rPr>
              <a:t>NNBAR </a:t>
            </a:r>
            <a:r>
              <a:rPr lang="sv-SE" sz="2400" b="1" dirty="0" err="1">
                <a:solidFill>
                  <a:schemeClr val="dk1"/>
                </a:solidFill>
                <a:latin typeface="Helvetica" pitchFamily="2" charset="0"/>
              </a:rPr>
              <a:t>direct</a:t>
            </a:r>
            <a:r>
              <a:rPr lang="sv-SE" sz="2400" b="1" dirty="0">
                <a:solidFill>
                  <a:schemeClr val="dk1"/>
                </a:solidFill>
                <a:latin typeface="Helvetica" pitchFamily="2" charset="0"/>
              </a:rPr>
              <a:t> </a:t>
            </a:r>
            <a:r>
              <a:rPr lang="sv-SE" sz="2400" b="1" dirty="0" err="1">
                <a:solidFill>
                  <a:schemeClr val="dk1"/>
                </a:solidFill>
                <a:latin typeface="Helvetica" pitchFamily="2" charset="0"/>
              </a:rPr>
              <a:t>transitions</a:t>
            </a:r>
            <a:r>
              <a:rPr lang="sv-SE" sz="2400" b="1" dirty="0">
                <a:solidFill>
                  <a:schemeClr val="dk1"/>
                </a:solidFill>
                <a:latin typeface="Helvetica" pitchFamily="2" charset="0"/>
              </a:rPr>
              <a:t> for </a:t>
            </a:r>
            <a:r>
              <a:rPr lang="sv-SE" sz="2400" b="1" dirty="0" err="1">
                <a:solidFill>
                  <a:schemeClr val="dk1"/>
                </a:solidFill>
                <a:latin typeface="Helvetica" pitchFamily="2" charset="0"/>
              </a:rPr>
              <a:t>n→n</a:t>
            </a:r>
            <a:r>
              <a:rPr lang="sv-SE" sz="2400" b="1" dirty="0">
                <a:solidFill>
                  <a:schemeClr val="dk1"/>
                </a:solidFill>
                <a:latin typeface="Helvetica" pitchFamily="2" charset="0"/>
              </a:rPr>
              <a:t>̅  oscillations  (</a:t>
            </a:r>
            <a:r>
              <a:rPr lang="sv-SE" sz="2400" b="1" dirty="0" err="1">
                <a:solidFill>
                  <a:schemeClr val="dk1"/>
                </a:solidFill>
                <a:latin typeface="Helvetica" pitchFamily="2" charset="0"/>
              </a:rPr>
              <a:t>sensitivity</a:t>
            </a:r>
            <a:r>
              <a:rPr lang="sv-SE" sz="2400" b="1" dirty="0">
                <a:solidFill>
                  <a:schemeClr val="dk1"/>
                </a:solidFill>
                <a:latin typeface="Helvetica" pitchFamily="2" charset="0"/>
              </a:rPr>
              <a:t> </a:t>
            </a:r>
            <a:r>
              <a:rPr lang="sv-SE" sz="2400" b="1" dirty="0" err="1">
                <a:solidFill>
                  <a:schemeClr val="dk1"/>
                </a:solidFill>
                <a:latin typeface="Helvetica" pitchFamily="2" charset="0"/>
              </a:rPr>
              <a:t>increase</a:t>
            </a:r>
            <a:r>
              <a:rPr lang="sv-SE" sz="2400" b="1" dirty="0">
                <a:solidFill>
                  <a:schemeClr val="dk1"/>
                </a:solidFill>
                <a:latin typeface="Helvetica" pitchFamily="2" charset="0"/>
              </a:rPr>
              <a:t> </a:t>
            </a:r>
            <a:r>
              <a:rPr lang="sv-SE" sz="2400" b="1" dirty="0" err="1">
                <a:solidFill>
                  <a:schemeClr val="dk1"/>
                </a:solidFill>
                <a:latin typeface="Helvetica" pitchFamily="2" charset="0"/>
              </a:rPr>
              <a:t>of</a:t>
            </a:r>
            <a:r>
              <a:rPr lang="sv-SE" sz="2400" b="1" dirty="0">
                <a:solidFill>
                  <a:schemeClr val="dk1"/>
                </a:solidFill>
                <a:latin typeface="Helvetica" pitchFamily="2" charset="0"/>
              </a:rPr>
              <a:t> 10</a:t>
            </a:r>
            <a:r>
              <a:rPr lang="sv-SE" sz="2400" b="1" baseline="30000" dirty="0">
                <a:solidFill>
                  <a:schemeClr val="dk1"/>
                </a:solidFill>
                <a:latin typeface="Helvetica" pitchFamily="2" charset="0"/>
              </a:rPr>
              <a:t>3</a:t>
            </a:r>
            <a:r>
              <a:rPr lang="sv-SE" sz="2400" b="1" dirty="0">
                <a:solidFill>
                  <a:schemeClr val="dk1"/>
                </a:solidFill>
                <a:latin typeface="Helvetica" pitchFamily="2" charset="0"/>
              </a:rPr>
              <a:t> </a:t>
            </a:r>
            <a:r>
              <a:rPr lang="sv-SE" sz="2400" b="1" dirty="0" err="1">
                <a:solidFill>
                  <a:schemeClr val="dk1"/>
                </a:solidFill>
                <a:latin typeface="Helvetica" pitchFamily="2" charset="0"/>
              </a:rPr>
              <a:t>compared</a:t>
            </a:r>
            <a:r>
              <a:rPr lang="sv-SE" sz="2400" b="1" dirty="0">
                <a:solidFill>
                  <a:schemeClr val="dk1"/>
                </a:solidFill>
                <a:latin typeface="Helvetica" pitchFamily="2" charset="0"/>
              </a:rPr>
              <a:t> to </a:t>
            </a:r>
            <a:r>
              <a:rPr lang="sv-SE" sz="2400" b="1" dirty="0" err="1">
                <a:solidFill>
                  <a:schemeClr val="dk1"/>
                </a:solidFill>
                <a:latin typeface="Helvetica" pitchFamily="2" charset="0"/>
              </a:rPr>
              <a:t>previous</a:t>
            </a:r>
            <a:r>
              <a:rPr lang="sv-SE" sz="2400" b="1" dirty="0">
                <a:solidFill>
                  <a:schemeClr val="dk1"/>
                </a:solidFill>
                <a:latin typeface="Helvetica" pitchFamily="2" charset="0"/>
              </a:rPr>
              <a:t> experiments )</a:t>
            </a:r>
            <a:endParaRPr sz="2400" b="1" dirty="0">
              <a:solidFill>
                <a:srgbClr val="C00000"/>
              </a:solidFill>
              <a:latin typeface="Helvetica" pitchFamily="2" charset="0"/>
            </a:endParaRPr>
          </a:p>
          <a:p>
            <a:pPr marL="285750" marR="0" lvl="0" indent="-298450" algn="l" rtl="0">
              <a:spcBef>
                <a:spcPts val="0"/>
              </a:spcBef>
              <a:spcAft>
                <a:spcPts val="0"/>
              </a:spcAft>
              <a:buClr>
                <a:schemeClr val="dk1"/>
              </a:buClr>
              <a:buSzPts val="2000"/>
              <a:buChar char="•"/>
            </a:pPr>
            <a:endParaRPr sz="2000" dirty="0">
              <a:solidFill>
                <a:schemeClr val="dk1"/>
              </a:solidFill>
            </a:endParaRPr>
          </a:p>
        </p:txBody>
      </p:sp>
      <p:sp>
        <p:nvSpPr>
          <p:cNvPr id="10" name="Title 1">
            <a:extLst>
              <a:ext uri="{FF2B5EF4-FFF2-40B4-BE49-F238E27FC236}">
                <a16:creationId xmlns:a16="http://schemas.microsoft.com/office/drawing/2014/main" id="{C94DC40D-45EB-6A47-9E61-1F0744C95547}"/>
              </a:ext>
            </a:extLst>
          </p:cNvPr>
          <p:cNvSpPr txBox="1">
            <a:spLocks/>
          </p:cNvSpPr>
          <p:nvPr/>
        </p:nvSpPr>
        <p:spPr>
          <a:xfrm>
            <a:off x="551159" y="138291"/>
            <a:ext cx="11074052" cy="606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latin typeface="Helvetica Neue" panose="02000503000000020004" pitchFamily="2" charset="0"/>
                <a:ea typeface="Helvetica Neue" panose="02000503000000020004" pitchFamily="2" charset="0"/>
                <a:cs typeface="Helvetica Neue" panose="02000503000000020004" pitchFamily="2" charset="0"/>
              </a:rPr>
              <a:t>The HIBEAM and the NNBAR program </a:t>
            </a:r>
          </a:p>
        </p:txBody>
      </p:sp>
    </p:spTree>
    <p:extLst>
      <p:ext uri="{BB962C8B-B14F-4D97-AF65-F5344CB8AC3E}">
        <p14:creationId xmlns:p14="http://schemas.microsoft.com/office/powerpoint/2010/main" val="98350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37C31E-3DB2-434B-8541-66C37FEDFAD0}"/>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6B558694-DDE7-9546-B854-350B4E94EFA9}"/>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844E4410-C7CF-E349-A28E-4D4B3499600D}"/>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112</a:t>
            </a:fld>
            <a:endParaRPr lang="sv-SE" dirty="0"/>
          </a:p>
        </p:txBody>
      </p:sp>
      <p:sp>
        <p:nvSpPr>
          <p:cNvPr id="9" name="Title 1">
            <a:extLst>
              <a:ext uri="{FF2B5EF4-FFF2-40B4-BE49-F238E27FC236}">
                <a16:creationId xmlns:a16="http://schemas.microsoft.com/office/drawing/2014/main" id="{5F8AC85B-9832-3B4B-B1AF-772A2C473309}"/>
              </a:ext>
            </a:extLst>
          </p:cNvPr>
          <p:cNvSpPr txBox="1">
            <a:spLocks/>
          </p:cNvSpPr>
          <p:nvPr/>
        </p:nvSpPr>
        <p:spPr>
          <a:xfrm>
            <a:off x="838200" y="43230"/>
            <a:ext cx="10515600" cy="606408"/>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spcBef>
                <a:spcPts val="0"/>
              </a:spcBef>
              <a:buSzPts val="4320"/>
            </a:pPr>
            <a:r>
              <a:rPr lang="en-US" sz="3200" b="1" dirty="0">
                <a:latin typeface="Helvetica Neue Medium" panose="02000503000000020004" pitchFamily="2" charset="0"/>
                <a:ea typeface="Helvetica Neue Medium" panose="02000503000000020004" pitchFamily="2" charset="0"/>
                <a:cs typeface="Helvetica Neue Medium" panose="02000503000000020004" pitchFamily="2" charset="0"/>
              </a:rPr>
              <a:t>The HIBEAM program search for neutron to sterile neutron conversion (II) </a:t>
            </a:r>
            <a:endParaRPr lang="en-GB" sz="3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Rectangle 9">
            <a:extLst>
              <a:ext uri="{FF2B5EF4-FFF2-40B4-BE49-F238E27FC236}">
                <a16:creationId xmlns:a16="http://schemas.microsoft.com/office/drawing/2014/main" id="{54F8F75D-BAFC-804D-8997-9A0952EF438D}"/>
              </a:ext>
            </a:extLst>
          </p:cNvPr>
          <p:cNvSpPr/>
          <p:nvPr/>
        </p:nvSpPr>
        <p:spPr>
          <a:xfrm>
            <a:off x="307618" y="1081406"/>
            <a:ext cx="9815450" cy="2058577"/>
          </a:xfrm>
          <a:prstGeom prst="rect">
            <a:avLst/>
          </a:prstGeom>
        </p:spPr>
        <p:txBody>
          <a:bodyPr wrap="square">
            <a:spAutoFit/>
          </a:bodyPr>
          <a:lstStyle/>
          <a:p>
            <a:pPr marL="342900" indent="-342900" fontAlgn="base">
              <a:lnSpc>
                <a:spcPct val="150000"/>
              </a:lnSpc>
              <a:buFont typeface="Arial" panose="020B0604020202020204" pitchFamily="34" charset="0"/>
              <a:buChar char="•"/>
            </a:pPr>
            <a:r>
              <a:rPr lang="sv-SE" sz="2200" dirty="0">
                <a:latin typeface="Helvetica Neue" panose="02000503000000020004" pitchFamily="2" charset="0"/>
                <a:ea typeface="Helvetica Neue" panose="02000503000000020004" pitchFamily="2" charset="0"/>
                <a:cs typeface="Helvetica Neue" panose="02000503000000020004" pitchFamily="2" charset="0"/>
              </a:rPr>
              <a:t>Sterile neutron oscillations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also</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violate</a:t>
            </a:r>
            <a:r>
              <a:rPr lang="sv-SE" sz="2200" dirty="0">
                <a:latin typeface="Helvetica Neue" panose="02000503000000020004" pitchFamily="2" charset="0"/>
                <a:ea typeface="Helvetica Neue" panose="02000503000000020004" pitchFamily="2" charset="0"/>
                <a:cs typeface="Helvetica Neue" panose="02000503000000020004" pitchFamily="2" charset="0"/>
              </a:rPr>
              <a:t> the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baryon</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number</a:t>
            </a:r>
            <a:r>
              <a:rPr lang="sv-SE" sz="2200" dirty="0">
                <a:latin typeface="Helvetica Neue" panose="02000503000000020004" pitchFamily="2" charset="0"/>
                <a:ea typeface="Helvetica Neue" panose="02000503000000020004" pitchFamily="2" charset="0"/>
                <a:cs typeface="Helvetica Neue" panose="02000503000000020004" pitchFamily="2" charset="0"/>
              </a:rPr>
              <a:t>, a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key</a:t>
            </a:r>
            <a:r>
              <a:rPr lang="sv-SE" sz="2200" dirty="0">
                <a:latin typeface="Helvetica Neue" panose="02000503000000020004" pitchFamily="2" charset="0"/>
                <a:ea typeface="Helvetica Neue" panose="02000503000000020004" pitchFamily="2" charset="0"/>
                <a:cs typeface="Helvetica Neue" panose="02000503000000020004" pitchFamily="2" charset="0"/>
              </a:rPr>
              <a:t> Sakharov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condition</a:t>
            </a:r>
            <a:r>
              <a:rPr lang="sv-SE" sz="2200" dirty="0">
                <a:latin typeface="Helvetica Neue" panose="02000503000000020004" pitchFamily="2" charset="0"/>
                <a:ea typeface="Helvetica Neue" panose="02000503000000020004" pitchFamily="2" charset="0"/>
                <a:cs typeface="Helvetica Neue" panose="02000503000000020004" pitchFamily="2" charset="0"/>
              </a:rPr>
              <a:t> for the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understanding</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of</a:t>
            </a:r>
            <a:r>
              <a:rPr lang="sv-SE" sz="2200" dirty="0">
                <a:latin typeface="Helvetica Neue" panose="02000503000000020004" pitchFamily="2" charset="0"/>
                <a:ea typeface="Helvetica Neue" panose="02000503000000020004" pitchFamily="2" charset="0"/>
                <a:cs typeface="Helvetica Neue" panose="02000503000000020004" pitchFamily="2" charset="0"/>
              </a:rPr>
              <a:t> the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matter-antimatter</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asymmetry</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of</a:t>
            </a:r>
            <a:r>
              <a:rPr lang="sv-SE" sz="2200" dirty="0">
                <a:latin typeface="Helvetica Neue" panose="02000503000000020004" pitchFamily="2" charset="0"/>
                <a:ea typeface="Helvetica Neue" panose="02000503000000020004" pitchFamily="2" charset="0"/>
                <a:cs typeface="Helvetica Neue" panose="02000503000000020004" pitchFamily="2" charset="0"/>
              </a:rPr>
              <a:t> the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universe</a:t>
            </a:r>
            <a:endParaRPr lang="sv-SE" sz="22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fontAlgn="base">
              <a:lnSpc>
                <a:spcPct val="150000"/>
              </a:lnSpc>
              <a:buFont typeface="Arial" panose="020B0604020202020204" pitchFamily="34" charset="0"/>
              <a:buChar char="•"/>
            </a:pPr>
            <a:endParaRPr lang="sv-SE" sz="2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1" name="Picture 10">
            <a:extLst>
              <a:ext uri="{FF2B5EF4-FFF2-40B4-BE49-F238E27FC236}">
                <a16:creationId xmlns:a16="http://schemas.microsoft.com/office/drawing/2014/main" id="{04320A86-C335-4348-8E11-151EC7C9D10E}"/>
              </a:ext>
            </a:extLst>
          </p:cNvPr>
          <p:cNvPicPr>
            <a:picLocks noChangeAspect="1"/>
          </p:cNvPicPr>
          <p:nvPr/>
        </p:nvPicPr>
        <p:blipFill>
          <a:blip r:embed="rId2"/>
          <a:stretch>
            <a:fillRect/>
          </a:stretch>
        </p:blipFill>
        <p:spPr>
          <a:xfrm>
            <a:off x="10509323" y="853990"/>
            <a:ext cx="1181100" cy="1714500"/>
          </a:xfrm>
          <a:prstGeom prst="rect">
            <a:avLst/>
          </a:prstGeom>
        </p:spPr>
      </p:pic>
      <p:sp>
        <p:nvSpPr>
          <p:cNvPr id="12" name="Rectangle 11">
            <a:extLst>
              <a:ext uri="{FF2B5EF4-FFF2-40B4-BE49-F238E27FC236}">
                <a16:creationId xmlns:a16="http://schemas.microsoft.com/office/drawing/2014/main" id="{A674FED7-F7C9-1247-A2F0-B9A5F20FDDE3}"/>
              </a:ext>
            </a:extLst>
          </p:cNvPr>
          <p:cNvSpPr/>
          <p:nvPr/>
        </p:nvSpPr>
        <p:spPr>
          <a:xfrm>
            <a:off x="330768" y="3307928"/>
            <a:ext cx="8548539" cy="1042914"/>
          </a:xfrm>
          <a:prstGeom prst="rect">
            <a:avLst/>
          </a:prstGeom>
        </p:spPr>
        <p:txBody>
          <a:bodyPr wrap="square">
            <a:spAutoFit/>
          </a:bodyPr>
          <a:lstStyle/>
          <a:p>
            <a:pPr marL="342900" indent="-342900" fontAlgn="base">
              <a:lnSpc>
                <a:spcPct val="150000"/>
              </a:lnSpc>
              <a:buFont typeface="Arial" panose="020B0604020202020204" pitchFamily="34" charset="0"/>
              <a:buChar char="•"/>
            </a:pPr>
            <a:r>
              <a:rPr lang="sv-SE" sz="2200" dirty="0">
                <a:latin typeface="Helvetica Neue" panose="02000503000000020004" pitchFamily="2" charset="0"/>
                <a:ea typeface="Helvetica Neue" panose="02000503000000020004" pitchFamily="2" charset="0"/>
                <a:cs typeface="Helvetica Neue" panose="02000503000000020004" pitchFamily="2" charset="0"/>
              </a:rPr>
              <a:t>Sterile neutrons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can</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also</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address</a:t>
            </a:r>
            <a:r>
              <a:rPr lang="sv-SE" sz="2200" dirty="0">
                <a:latin typeface="Helvetica Neue" panose="02000503000000020004" pitchFamily="2" charset="0"/>
                <a:ea typeface="Helvetica Neue" panose="02000503000000020004" pitchFamily="2" charset="0"/>
                <a:cs typeface="Helvetica Neue" panose="02000503000000020004" pitchFamily="2" charset="0"/>
              </a:rPr>
              <a:t> a long-</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standing</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anomaly</a:t>
            </a:r>
            <a:r>
              <a:rPr lang="sv-SE" sz="220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of</a:t>
            </a:r>
            <a:r>
              <a:rPr lang="sv-SE" sz="220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 the neutron </a:t>
            </a:r>
            <a:r>
              <a:rPr lang="sv-SE" sz="2200" dirty="0" err="1">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lifetime</a:t>
            </a:r>
            <a:endParaRPr lang="sv-SE" sz="2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3" name="Picture 12">
            <a:extLst>
              <a:ext uri="{FF2B5EF4-FFF2-40B4-BE49-F238E27FC236}">
                <a16:creationId xmlns:a16="http://schemas.microsoft.com/office/drawing/2014/main" id="{BAD587C2-EB7F-384C-BD0C-E2C8493E9D38}"/>
              </a:ext>
            </a:extLst>
          </p:cNvPr>
          <p:cNvPicPr>
            <a:picLocks noChangeAspect="1"/>
          </p:cNvPicPr>
          <p:nvPr/>
        </p:nvPicPr>
        <p:blipFill>
          <a:blip r:embed="rId3"/>
          <a:stretch>
            <a:fillRect/>
          </a:stretch>
        </p:blipFill>
        <p:spPr>
          <a:xfrm>
            <a:off x="9540716" y="2985281"/>
            <a:ext cx="2559695" cy="2196618"/>
          </a:xfrm>
          <a:prstGeom prst="rect">
            <a:avLst/>
          </a:prstGeom>
        </p:spPr>
      </p:pic>
      <p:pic>
        <p:nvPicPr>
          <p:cNvPr id="14" name="Picture 13">
            <a:extLst>
              <a:ext uri="{FF2B5EF4-FFF2-40B4-BE49-F238E27FC236}">
                <a16:creationId xmlns:a16="http://schemas.microsoft.com/office/drawing/2014/main" id="{57AFE79D-A19A-AD49-8EE2-927C4CA4B28F}"/>
              </a:ext>
            </a:extLst>
          </p:cNvPr>
          <p:cNvPicPr>
            <a:picLocks noChangeAspect="1"/>
          </p:cNvPicPr>
          <p:nvPr/>
        </p:nvPicPr>
        <p:blipFill>
          <a:blip r:embed="rId4"/>
          <a:stretch>
            <a:fillRect/>
          </a:stretch>
        </p:blipFill>
        <p:spPr>
          <a:xfrm>
            <a:off x="10093124" y="2777944"/>
            <a:ext cx="1414060" cy="446012"/>
          </a:xfrm>
          <a:prstGeom prst="rect">
            <a:avLst/>
          </a:prstGeom>
        </p:spPr>
      </p:pic>
      <p:sp>
        <p:nvSpPr>
          <p:cNvPr id="15" name="Rectangle 14">
            <a:extLst>
              <a:ext uri="{FF2B5EF4-FFF2-40B4-BE49-F238E27FC236}">
                <a16:creationId xmlns:a16="http://schemas.microsoft.com/office/drawing/2014/main" id="{F43AF228-D6C0-C44B-9F25-54130540BE28}"/>
              </a:ext>
            </a:extLst>
          </p:cNvPr>
          <p:cNvSpPr/>
          <p:nvPr/>
        </p:nvSpPr>
        <p:spPr>
          <a:xfrm>
            <a:off x="307618" y="5046848"/>
            <a:ext cx="9174257" cy="1042658"/>
          </a:xfrm>
          <a:prstGeom prst="rect">
            <a:avLst/>
          </a:prstGeom>
        </p:spPr>
        <p:txBody>
          <a:bodyPr wrap="square">
            <a:spAutoFit/>
          </a:bodyPr>
          <a:lstStyle/>
          <a:p>
            <a:pPr marL="342900" indent="-342900" fontAlgn="base">
              <a:lnSpc>
                <a:spcPct val="150000"/>
              </a:lnSpc>
              <a:buFont typeface="Arial" panose="020B0604020202020204" pitchFamily="34" charset="0"/>
              <a:buChar char="•"/>
            </a:pPr>
            <a:r>
              <a:rPr lang="sv-SE" sz="2200" dirty="0">
                <a:latin typeface="Helvetica Neue" panose="02000503000000020004" pitchFamily="2" charset="0"/>
                <a:ea typeface="Helvetica Neue" panose="02000503000000020004" pitchFamily="2" charset="0"/>
                <a:cs typeface="Helvetica Neue" panose="02000503000000020004" pitchFamily="2" charset="0"/>
              </a:rPr>
              <a:t>2020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European</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Particle</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Physics</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Strategy</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Update</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b="1" u="sng" dirty="0" err="1">
                <a:latin typeface="Helvetica Neue" panose="02000503000000020004" pitchFamily="2" charset="0"/>
                <a:ea typeface="Helvetica Neue" panose="02000503000000020004" pitchFamily="2" charset="0"/>
                <a:cs typeface="Helvetica Neue" panose="02000503000000020004" pitchFamily="2" charset="0"/>
              </a:rPr>
              <a:t>searches</a:t>
            </a:r>
            <a:r>
              <a:rPr lang="sv-SE" sz="2200" b="1" u="sng" dirty="0">
                <a:latin typeface="Helvetica Neue" panose="02000503000000020004" pitchFamily="2" charset="0"/>
                <a:ea typeface="Helvetica Neue" panose="02000503000000020004" pitchFamily="2" charset="0"/>
                <a:cs typeface="Helvetica Neue" panose="02000503000000020004" pitchFamily="2" charset="0"/>
              </a:rPr>
              <a:t> for dark </a:t>
            </a:r>
            <a:r>
              <a:rPr lang="sv-SE" sz="2200" b="1" u="sng" dirty="0" err="1">
                <a:latin typeface="Helvetica Neue" panose="02000503000000020004" pitchFamily="2" charset="0"/>
                <a:ea typeface="Helvetica Neue" panose="02000503000000020004" pitchFamily="2" charset="0"/>
                <a:cs typeface="Helvetica Neue" panose="02000503000000020004" pitchFamily="2" charset="0"/>
              </a:rPr>
              <a:t>sector</a:t>
            </a:r>
            <a:r>
              <a:rPr lang="sv-SE" sz="2200" b="1" u="sng" dirty="0">
                <a:latin typeface="Helvetica Neue" panose="02000503000000020004" pitchFamily="2" charset="0"/>
                <a:ea typeface="Helvetica Neue" panose="02000503000000020004" pitchFamily="2" charset="0"/>
                <a:cs typeface="Helvetica Neue" panose="02000503000000020004" pitchFamily="2" charset="0"/>
              </a:rPr>
              <a:t> and </a:t>
            </a:r>
            <a:r>
              <a:rPr lang="sv-SE" sz="2200" b="1" u="sng" dirty="0" err="1">
                <a:latin typeface="Helvetica Neue" panose="02000503000000020004" pitchFamily="2" charset="0"/>
                <a:ea typeface="Helvetica Neue" panose="02000503000000020004" pitchFamily="2" charset="0"/>
                <a:cs typeface="Helvetica Neue" panose="02000503000000020004" pitchFamily="2" charset="0"/>
              </a:rPr>
              <a:t>feebly</a:t>
            </a:r>
            <a:r>
              <a:rPr lang="sv-SE" sz="2200" b="1" u="sng" dirty="0">
                <a:latin typeface="Helvetica Neue" panose="02000503000000020004" pitchFamily="2" charset="0"/>
                <a:ea typeface="Helvetica Neue" panose="02000503000000020004" pitchFamily="2" charset="0"/>
                <a:cs typeface="Helvetica Neue" panose="02000503000000020004" pitchFamily="2" charset="0"/>
              </a:rPr>
              <a:t> </a:t>
            </a:r>
            <a:r>
              <a:rPr lang="sv-SE" sz="2200" b="1" u="sng" dirty="0" err="1">
                <a:latin typeface="Helvetica Neue" panose="02000503000000020004" pitchFamily="2" charset="0"/>
                <a:ea typeface="Helvetica Neue" panose="02000503000000020004" pitchFamily="2" charset="0"/>
                <a:cs typeface="Helvetica Neue" panose="02000503000000020004" pitchFamily="2" charset="0"/>
              </a:rPr>
              <a:t>interacting</a:t>
            </a:r>
            <a:r>
              <a:rPr lang="sv-SE" sz="2200" b="1" u="sng" dirty="0">
                <a:latin typeface="Helvetica Neue" panose="02000503000000020004" pitchFamily="2" charset="0"/>
                <a:ea typeface="Helvetica Neue" panose="02000503000000020004" pitchFamily="2" charset="0"/>
                <a:cs typeface="Helvetica Neue" panose="02000503000000020004" pitchFamily="2" charset="0"/>
              </a:rPr>
              <a:t> </a:t>
            </a:r>
            <a:r>
              <a:rPr lang="sv-SE" sz="2200" b="1" u="sng" dirty="0" err="1">
                <a:latin typeface="Helvetica Neue" panose="02000503000000020004" pitchFamily="2" charset="0"/>
                <a:ea typeface="Helvetica Neue" panose="02000503000000020004" pitchFamily="2" charset="0"/>
                <a:cs typeface="Helvetica Neue" panose="02000503000000020004" pitchFamily="2" charset="0"/>
              </a:rPr>
              <a:t>particles</a:t>
            </a:r>
            <a:r>
              <a:rPr lang="sv-SE" sz="2200" b="1" u="sng" dirty="0">
                <a:latin typeface="Helvetica Neue" panose="02000503000000020004" pitchFamily="2" charset="0"/>
                <a:ea typeface="Helvetica Neue" panose="02000503000000020004" pitchFamily="2" charset="0"/>
                <a:cs typeface="Helvetica Neue" panose="02000503000000020004" pitchFamily="2" charset="0"/>
              </a:rPr>
              <a:t> </a:t>
            </a:r>
            <a:r>
              <a:rPr lang="sv-SE" sz="2200" b="1" u="sng" dirty="0" err="1">
                <a:latin typeface="Helvetica Neue" panose="02000503000000020004" pitchFamily="2" charset="0"/>
                <a:ea typeface="Helvetica Neue" panose="02000503000000020004" pitchFamily="2" charset="0"/>
                <a:cs typeface="Helvetica Neue" panose="02000503000000020004" pitchFamily="2" charset="0"/>
              </a:rPr>
              <a:t>are</a:t>
            </a:r>
            <a:r>
              <a:rPr lang="sv-SE" sz="2200" b="1" u="sng" dirty="0">
                <a:latin typeface="Helvetica Neue" panose="02000503000000020004" pitchFamily="2" charset="0"/>
                <a:ea typeface="Helvetica Neue" panose="02000503000000020004" pitchFamily="2" charset="0"/>
                <a:cs typeface="Helvetica Neue" panose="02000503000000020004" pitchFamily="2" charset="0"/>
              </a:rPr>
              <a:t> </a:t>
            </a:r>
            <a:r>
              <a:rPr lang="sv-SE" sz="2200" b="1" u="sng" dirty="0" err="1">
                <a:latin typeface="Helvetica Neue" panose="02000503000000020004" pitchFamily="2" charset="0"/>
                <a:ea typeface="Helvetica Neue" panose="02000503000000020004" pitchFamily="2" charset="0"/>
                <a:cs typeface="Helvetica Neue" panose="02000503000000020004" pitchFamily="2" charset="0"/>
              </a:rPr>
              <a:t>essential</a:t>
            </a:r>
            <a:r>
              <a:rPr lang="sv-SE" sz="2200" b="1" u="sng" dirty="0">
                <a:latin typeface="Helvetica Neue" panose="02000503000000020004" pitchFamily="2" charset="0"/>
                <a:ea typeface="Helvetica Neue" panose="02000503000000020004" pitchFamily="2" charset="0"/>
                <a:cs typeface="Helvetica Neue" panose="02000503000000020004" pitchFamily="2" charset="0"/>
              </a:rPr>
              <a:t> </a:t>
            </a:r>
            <a:r>
              <a:rPr lang="sv-SE" sz="2200" b="1" u="sng" dirty="0" err="1">
                <a:latin typeface="Helvetica Neue" panose="02000503000000020004" pitchFamily="2" charset="0"/>
                <a:ea typeface="Helvetica Neue" panose="02000503000000020004" pitchFamily="2" charset="0"/>
                <a:cs typeface="Helvetica Neue" panose="02000503000000020004" pitchFamily="2" charset="0"/>
              </a:rPr>
              <a:t>activity</a:t>
            </a:r>
            <a:r>
              <a:rPr lang="sv-SE" sz="2200" b="1" u="sng" dirty="0">
                <a:latin typeface="Helvetica Neue" panose="02000503000000020004" pitchFamily="2" charset="0"/>
                <a:ea typeface="Helvetica Neue" panose="02000503000000020004" pitchFamily="2" charset="0"/>
                <a:cs typeface="Helvetica Neue" panose="02000503000000020004" pitchFamily="2" charset="0"/>
              </a:rPr>
              <a:t>” </a:t>
            </a:r>
          </a:p>
        </p:txBody>
      </p:sp>
      <p:pic>
        <p:nvPicPr>
          <p:cNvPr id="16" name="Picture 15">
            <a:extLst>
              <a:ext uri="{FF2B5EF4-FFF2-40B4-BE49-F238E27FC236}">
                <a16:creationId xmlns:a16="http://schemas.microsoft.com/office/drawing/2014/main" id="{49BF83FE-E251-E148-B716-06B1FF644D8E}"/>
              </a:ext>
            </a:extLst>
          </p:cNvPr>
          <p:cNvPicPr>
            <a:picLocks noChangeAspect="1"/>
          </p:cNvPicPr>
          <p:nvPr/>
        </p:nvPicPr>
        <p:blipFill>
          <a:blip r:embed="rId5"/>
          <a:stretch>
            <a:fillRect/>
          </a:stretch>
        </p:blipFill>
        <p:spPr>
          <a:xfrm>
            <a:off x="9886626" y="5249127"/>
            <a:ext cx="1783436" cy="1119018"/>
          </a:xfrm>
          <a:prstGeom prst="rect">
            <a:avLst/>
          </a:prstGeom>
        </p:spPr>
      </p:pic>
    </p:spTree>
    <p:extLst>
      <p:ext uri="{BB962C8B-B14F-4D97-AF65-F5344CB8AC3E}">
        <p14:creationId xmlns:p14="http://schemas.microsoft.com/office/powerpoint/2010/main" val="200632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8DB885-D225-564D-BC85-620DC2EC2C42}"/>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C8FDF49D-7F09-2249-A04D-7470F5B3E3BF}"/>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C7BE4FF-E4E8-A54D-B423-5F29B2AC9B2B}"/>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113</a:t>
            </a:fld>
            <a:endParaRPr lang="sv-SE" dirty="0"/>
          </a:p>
        </p:txBody>
      </p:sp>
      <p:sp>
        <p:nvSpPr>
          <p:cNvPr id="9" name="Google Shape;131;ge6364e66c5_1_98">
            <a:extLst>
              <a:ext uri="{FF2B5EF4-FFF2-40B4-BE49-F238E27FC236}">
                <a16:creationId xmlns:a16="http://schemas.microsoft.com/office/drawing/2014/main" id="{D56F158E-AB83-6142-BC57-43A6441D2FB6}"/>
              </a:ext>
            </a:extLst>
          </p:cNvPr>
          <p:cNvSpPr txBox="1"/>
          <p:nvPr/>
        </p:nvSpPr>
        <p:spPr>
          <a:xfrm>
            <a:off x="3396079" y="-48126"/>
            <a:ext cx="8330700" cy="89252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SE" sz="4000" dirty="0" err="1">
                <a:solidFill>
                  <a:schemeClr val="dk1"/>
                </a:solidFill>
                <a:latin typeface="Helvetica" pitchFamily="2" charset="0"/>
              </a:rPr>
              <a:t>Summary</a:t>
            </a:r>
            <a:r>
              <a:rPr lang="sv-SE" sz="4000" dirty="0">
                <a:solidFill>
                  <a:schemeClr val="dk1"/>
                </a:solidFill>
                <a:latin typeface="Helvetica" pitchFamily="2" charset="0"/>
              </a:rPr>
              <a:t> </a:t>
            </a:r>
            <a:r>
              <a:rPr lang="sv-SE" sz="4000" dirty="0" err="1">
                <a:solidFill>
                  <a:schemeClr val="dk1"/>
                </a:solidFill>
                <a:latin typeface="Helvetica" pitchFamily="2" charset="0"/>
              </a:rPr>
              <a:t>of</a:t>
            </a:r>
            <a:r>
              <a:rPr lang="sv-SE" sz="4000" dirty="0">
                <a:solidFill>
                  <a:schemeClr val="dk1"/>
                </a:solidFill>
                <a:latin typeface="Helvetica" pitchFamily="2" charset="0"/>
              </a:rPr>
              <a:t> HIBEAM</a:t>
            </a:r>
            <a:endParaRPr sz="4000" dirty="0">
              <a:solidFill>
                <a:schemeClr val="dk1"/>
              </a:solidFill>
              <a:latin typeface="Helvetica" pitchFamily="2" charset="0"/>
            </a:endParaRPr>
          </a:p>
        </p:txBody>
      </p:sp>
      <p:sp>
        <p:nvSpPr>
          <p:cNvPr id="11" name="Rectangle 10">
            <a:extLst>
              <a:ext uri="{FF2B5EF4-FFF2-40B4-BE49-F238E27FC236}">
                <a16:creationId xmlns:a16="http://schemas.microsoft.com/office/drawing/2014/main" id="{3FE53762-945F-0641-BD97-B3E448E6C204}"/>
              </a:ext>
            </a:extLst>
          </p:cNvPr>
          <p:cNvSpPr/>
          <p:nvPr/>
        </p:nvSpPr>
        <p:spPr>
          <a:xfrm>
            <a:off x="617027" y="1227116"/>
            <a:ext cx="11109752" cy="4524315"/>
          </a:xfrm>
          <a:prstGeom prst="rect">
            <a:avLst/>
          </a:prstGeom>
        </p:spPr>
        <p:txBody>
          <a:bodyPr wrap="square">
            <a:spAutoFit/>
          </a:bodyPr>
          <a:lstStyle/>
          <a:p>
            <a:pPr marL="342900" indent="-342900">
              <a:buFont typeface="Arial" panose="020B0604020202020204" pitchFamily="34" charset="0"/>
              <a:buChar char="•"/>
            </a:pPr>
            <a:r>
              <a:rPr lang="en-GB" sz="2400" dirty="0">
                <a:latin typeface="Helvetica" pitchFamily="2" charset="0"/>
              </a:rPr>
              <a:t>HIBEAM will search for neutron to sterile neutron transition with neutron flight </a:t>
            </a:r>
          </a:p>
          <a:p>
            <a:pPr marL="342900" indent="-342900">
              <a:buFont typeface="Arial" panose="020B0604020202020204" pitchFamily="34" charset="0"/>
              <a:buChar char="•"/>
            </a:pPr>
            <a:endParaRPr lang="en-GB" sz="2400" dirty="0">
              <a:latin typeface="Helvetica" pitchFamily="2" charset="0"/>
            </a:endParaRPr>
          </a:p>
          <a:p>
            <a:pPr marL="342900" indent="-342900">
              <a:buFont typeface="Arial" panose="020B0604020202020204" pitchFamily="34" charset="0"/>
              <a:buChar char="•"/>
            </a:pPr>
            <a:r>
              <a:rPr lang="en-GB" sz="2400" dirty="0">
                <a:latin typeface="Helvetica" pitchFamily="2" charset="0"/>
              </a:rPr>
              <a:t>These measurements have never been done before </a:t>
            </a:r>
          </a:p>
          <a:p>
            <a:pPr marL="342900" indent="-342900">
              <a:buFont typeface="Arial" panose="020B0604020202020204" pitchFamily="34" charset="0"/>
              <a:buChar char="•"/>
            </a:pPr>
            <a:endParaRPr lang="en-GB" sz="2400" dirty="0">
              <a:latin typeface="Helvetica" pitchFamily="2" charset="0"/>
            </a:endParaRPr>
          </a:p>
          <a:p>
            <a:pPr marL="342900" indent="-342900">
              <a:buFont typeface="Arial" panose="020B0604020202020204" pitchFamily="34" charset="0"/>
              <a:buChar char="•"/>
            </a:pPr>
            <a:r>
              <a:rPr lang="en-GB" sz="2400" dirty="0">
                <a:latin typeface="Helvetica" pitchFamily="2" charset="0"/>
              </a:rPr>
              <a:t>TDR by the end of 2023 funded by the Swedish Research Council </a:t>
            </a:r>
          </a:p>
          <a:p>
            <a:pPr marL="342900" indent="-342900">
              <a:buFont typeface="Arial" panose="020B0604020202020204" pitchFamily="34" charset="0"/>
              <a:buChar char="•"/>
            </a:pPr>
            <a:endParaRPr lang="en-GB" sz="2400" dirty="0">
              <a:latin typeface="Helvetica" pitchFamily="2" charset="0"/>
            </a:endParaRPr>
          </a:p>
          <a:p>
            <a:pPr marL="342900" indent="-342900">
              <a:buFont typeface="Arial" panose="020B0604020202020204" pitchFamily="34" charset="0"/>
              <a:buChar char="•"/>
            </a:pPr>
            <a:r>
              <a:rPr lang="en-GB" sz="2400" dirty="0">
                <a:latin typeface="Helvetica" pitchFamily="2" charset="0"/>
              </a:rPr>
              <a:t>Background and detector studies are ongoing</a:t>
            </a:r>
          </a:p>
          <a:p>
            <a:pPr marL="342900" indent="-342900">
              <a:buFont typeface="Arial" panose="020B0604020202020204" pitchFamily="34" charset="0"/>
              <a:buChar char="•"/>
            </a:pPr>
            <a:endParaRPr lang="en-GB" sz="2400" dirty="0">
              <a:latin typeface="Helvetica" pitchFamily="2" charset="0"/>
            </a:endParaRPr>
          </a:p>
          <a:p>
            <a:pPr marL="342900" indent="-342900">
              <a:buFont typeface="Arial" panose="020B0604020202020204" pitchFamily="34" charset="0"/>
              <a:buChar char="•"/>
            </a:pPr>
            <a:r>
              <a:rPr lang="en-GB" sz="2400" dirty="0">
                <a:latin typeface="Helvetica" pitchFamily="2" charset="0"/>
              </a:rPr>
              <a:t>Many possibilities for collaborations (simulations, detector prototype, data analysis)</a:t>
            </a:r>
          </a:p>
          <a:p>
            <a:pPr marL="342900" indent="-342900">
              <a:buFont typeface="Arial" panose="020B0604020202020204" pitchFamily="34" charset="0"/>
              <a:buChar char="•"/>
            </a:pPr>
            <a:endParaRPr lang="en-GB" sz="2400" dirty="0">
              <a:latin typeface="Helvetica" pitchFamily="2" charset="0"/>
            </a:endParaRPr>
          </a:p>
          <a:p>
            <a:pPr marL="342900" indent="-342900">
              <a:buFont typeface="Arial" panose="020B0604020202020204" pitchFamily="34" charset="0"/>
              <a:buChar char="•"/>
            </a:pPr>
            <a:endParaRPr lang="en-GB" sz="2400" dirty="0">
              <a:latin typeface="Helvetica" pitchFamily="2" charset="0"/>
            </a:endParaRPr>
          </a:p>
        </p:txBody>
      </p:sp>
    </p:spTree>
    <p:extLst>
      <p:ext uri="{BB962C8B-B14F-4D97-AF65-F5344CB8AC3E}">
        <p14:creationId xmlns:p14="http://schemas.microsoft.com/office/powerpoint/2010/main" val="47283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9C6449B-7A5E-4B4E-BFAF-25AA908CF445}"/>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3375AC91-94AC-6345-B280-F2F8F0CC45AB}"/>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114</a:t>
            </a:fld>
            <a:endParaRPr lang="sv-SE" dirty="0"/>
          </a:p>
        </p:txBody>
      </p:sp>
      <p:sp>
        <p:nvSpPr>
          <p:cNvPr id="9" name="Title 1">
            <a:extLst>
              <a:ext uri="{FF2B5EF4-FFF2-40B4-BE49-F238E27FC236}">
                <a16:creationId xmlns:a16="http://schemas.microsoft.com/office/drawing/2014/main" id="{CB3BF30A-26A3-2D43-A625-9289F2C3EEE9}"/>
              </a:ext>
            </a:extLst>
          </p:cNvPr>
          <p:cNvSpPr txBox="1">
            <a:spLocks/>
          </p:cNvSpPr>
          <p:nvPr/>
        </p:nvSpPr>
        <p:spPr>
          <a:xfrm>
            <a:off x="838200" y="-6308"/>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latin typeface="Helvetica Neue" panose="02000503000000020004" pitchFamily="2" charset="0"/>
                <a:ea typeface="Helvetica Neue" panose="02000503000000020004" pitchFamily="2" charset="0"/>
                <a:cs typeface="Helvetica Neue" panose="02000503000000020004" pitchFamily="2" charset="0"/>
              </a:rPr>
              <a:t>The ESS test beamline (II) </a:t>
            </a:r>
          </a:p>
        </p:txBody>
      </p:sp>
      <p:sp>
        <p:nvSpPr>
          <p:cNvPr id="15" name="Google Shape;93;p11">
            <a:extLst>
              <a:ext uri="{FF2B5EF4-FFF2-40B4-BE49-F238E27FC236}">
                <a16:creationId xmlns:a16="http://schemas.microsoft.com/office/drawing/2014/main" id="{E696D92B-CC98-DD42-A5BF-E7BBF9721169}"/>
              </a:ext>
            </a:extLst>
          </p:cNvPr>
          <p:cNvSpPr/>
          <p:nvPr/>
        </p:nvSpPr>
        <p:spPr>
          <a:xfrm>
            <a:off x="519243" y="5197810"/>
            <a:ext cx="11822658" cy="1320000"/>
          </a:xfrm>
          <a:prstGeom prst="rect">
            <a:avLst/>
          </a:prstGeom>
          <a:noFill/>
          <a:ln>
            <a:noFill/>
          </a:ln>
        </p:spPr>
        <p:txBody>
          <a:bodyPr spcFirstLastPara="1" wrap="square" lIns="91425" tIns="45700" rIns="91425" bIns="45700" anchor="t" anchorCtr="0">
            <a:noAutofit/>
          </a:bodyPr>
          <a:lstStyle/>
          <a:p>
            <a:r>
              <a:rPr lang="en-GB" sz="2000" dirty="0">
                <a:latin typeface="Helvetica" pitchFamily="2" charset="0"/>
              </a:rPr>
              <a:t>Test beamline will be needed in the early day of ESS operations (2025-2027) </a:t>
            </a:r>
          </a:p>
          <a:p>
            <a:r>
              <a:rPr lang="en-GB" sz="2000" dirty="0">
                <a:latin typeface="Helvetica" pitchFamily="2" charset="0"/>
              </a:rPr>
              <a:t>•In 2027-2028 could be used by the HIBEAM/NNBAR team for performing prototypes tests and preliminary measurements</a:t>
            </a:r>
          </a:p>
          <a:p>
            <a:r>
              <a:rPr lang="en-GB" sz="2000" dirty="0">
                <a:latin typeface="Helvetica" pitchFamily="2" charset="0"/>
              </a:rPr>
              <a:t>• It could  be upgrade to become an ESS fundamental physics beam line</a:t>
            </a:r>
            <a:endParaRPr sz="2000" dirty="0">
              <a:solidFill>
                <a:schemeClr val="dk1"/>
              </a:solidFill>
            </a:endParaRPr>
          </a:p>
        </p:txBody>
      </p:sp>
      <p:cxnSp>
        <p:nvCxnSpPr>
          <p:cNvPr id="16" name="Google Shape;88;p11">
            <a:extLst>
              <a:ext uri="{FF2B5EF4-FFF2-40B4-BE49-F238E27FC236}">
                <a16:creationId xmlns:a16="http://schemas.microsoft.com/office/drawing/2014/main" id="{0187DA13-B1B6-2A4B-95A5-3DF137F1A206}"/>
              </a:ext>
            </a:extLst>
          </p:cNvPr>
          <p:cNvCxnSpPr>
            <a:cxnSpLocks/>
          </p:cNvCxnSpPr>
          <p:nvPr/>
        </p:nvCxnSpPr>
        <p:spPr>
          <a:xfrm>
            <a:off x="5896225" y="3378013"/>
            <a:ext cx="729428" cy="0"/>
          </a:xfrm>
          <a:prstGeom prst="straightConnector1">
            <a:avLst/>
          </a:prstGeom>
          <a:noFill/>
          <a:ln w="28575" cap="flat" cmpd="sng">
            <a:solidFill>
              <a:schemeClr val="bg1"/>
            </a:solidFill>
            <a:prstDash val="dash"/>
            <a:miter lim="800000"/>
            <a:headEnd type="none" w="sm" len="sm"/>
            <a:tailEnd type="none" w="sm" len="sm"/>
          </a:ln>
        </p:spPr>
      </p:cxnSp>
      <p:pic>
        <p:nvPicPr>
          <p:cNvPr id="4" name="Picture 3">
            <a:extLst>
              <a:ext uri="{FF2B5EF4-FFF2-40B4-BE49-F238E27FC236}">
                <a16:creationId xmlns:a16="http://schemas.microsoft.com/office/drawing/2014/main" id="{5CAF5C72-B9F1-4F48-96BE-798840832AB5}"/>
              </a:ext>
            </a:extLst>
          </p:cNvPr>
          <p:cNvPicPr>
            <a:picLocks noChangeAspect="1"/>
          </p:cNvPicPr>
          <p:nvPr/>
        </p:nvPicPr>
        <p:blipFill>
          <a:blip r:embed="rId2"/>
          <a:stretch>
            <a:fillRect/>
          </a:stretch>
        </p:blipFill>
        <p:spPr>
          <a:xfrm>
            <a:off x="2028305" y="753970"/>
            <a:ext cx="8172460" cy="4121255"/>
          </a:xfrm>
          <a:prstGeom prst="rect">
            <a:avLst/>
          </a:prstGeom>
        </p:spPr>
      </p:pic>
    </p:spTree>
    <p:extLst>
      <p:ext uri="{BB962C8B-B14F-4D97-AF65-F5344CB8AC3E}">
        <p14:creationId xmlns:p14="http://schemas.microsoft.com/office/powerpoint/2010/main" val="9667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80;p17">
            <a:extLst>
              <a:ext uri="{FF2B5EF4-FFF2-40B4-BE49-F238E27FC236}">
                <a16:creationId xmlns:a16="http://schemas.microsoft.com/office/drawing/2014/main" id="{AF7B1FA0-C7F1-5140-8C06-D79882E6BE72}"/>
              </a:ext>
            </a:extLst>
          </p:cNvPr>
          <p:cNvPicPr preferRelativeResize="0"/>
          <p:nvPr/>
        </p:nvPicPr>
        <p:blipFill rotWithShape="1">
          <a:blip r:embed="rId2">
            <a:alphaModFix/>
          </a:blip>
          <a:srcRect/>
          <a:stretch/>
        </p:blipFill>
        <p:spPr>
          <a:xfrm>
            <a:off x="839800" y="701550"/>
            <a:ext cx="10259102" cy="2813340"/>
          </a:xfrm>
          <a:prstGeom prst="rect">
            <a:avLst/>
          </a:prstGeom>
          <a:noFill/>
          <a:ln>
            <a:noFill/>
          </a:ln>
        </p:spPr>
      </p:pic>
      <p:sp>
        <p:nvSpPr>
          <p:cNvPr id="3" name="Footer Placeholder 2">
            <a:extLst>
              <a:ext uri="{FF2B5EF4-FFF2-40B4-BE49-F238E27FC236}">
                <a16:creationId xmlns:a16="http://schemas.microsoft.com/office/drawing/2014/main" id="{B28FC714-E6AB-A647-AD1D-3D031F0B4BCF}"/>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12B91A3A-9268-5F4B-9262-0E6A2860C5BC}"/>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031F4D4-3CFE-7B4C-A991-ACC7B9FC16D5}"/>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115</a:t>
            </a:fld>
            <a:endParaRPr lang="sv-SE" dirty="0"/>
          </a:p>
        </p:txBody>
      </p:sp>
      <p:sp>
        <p:nvSpPr>
          <p:cNvPr id="9" name="Google Shape;179;p17">
            <a:extLst>
              <a:ext uri="{FF2B5EF4-FFF2-40B4-BE49-F238E27FC236}">
                <a16:creationId xmlns:a16="http://schemas.microsoft.com/office/drawing/2014/main" id="{42E8FF4E-AF3A-AA40-9E1B-3154D079497D}"/>
              </a:ext>
            </a:extLst>
          </p:cNvPr>
          <p:cNvSpPr txBox="1">
            <a:spLocks noGrp="1"/>
          </p:cNvSpPr>
          <p:nvPr>
            <p:ph type="title"/>
          </p:nvPr>
        </p:nvSpPr>
        <p:spPr>
          <a:xfrm>
            <a:off x="2108285" y="43157"/>
            <a:ext cx="11232300" cy="698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sv-SE" sz="3600" dirty="0" err="1">
                <a:solidFill>
                  <a:schemeClr val="tx1"/>
                </a:solidFill>
                <a:latin typeface="Helvetica" pitchFamily="2" charset="0"/>
              </a:rPr>
              <a:t>Towards</a:t>
            </a:r>
            <a:r>
              <a:rPr lang="sv-SE" sz="3600" dirty="0">
                <a:solidFill>
                  <a:schemeClr val="tx1"/>
                </a:solidFill>
                <a:latin typeface="Helvetica" pitchFamily="2" charset="0"/>
              </a:rPr>
              <a:t> the CDR </a:t>
            </a:r>
            <a:r>
              <a:rPr lang="sv-SE" sz="3600" dirty="0" err="1">
                <a:solidFill>
                  <a:schemeClr val="tx1"/>
                </a:solidFill>
                <a:latin typeface="Helvetica" pitchFamily="2" charset="0"/>
              </a:rPr>
              <a:t>of</a:t>
            </a:r>
            <a:r>
              <a:rPr lang="sv-SE" sz="3600" dirty="0">
                <a:solidFill>
                  <a:schemeClr val="tx1"/>
                </a:solidFill>
                <a:latin typeface="Helvetica" pitchFamily="2" charset="0"/>
              </a:rPr>
              <a:t> the NNBAR experiment</a:t>
            </a:r>
            <a:endParaRPr dirty="0">
              <a:solidFill>
                <a:schemeClr val="tx1"/>
              </a:solidFill>
              <a:latin typeface="Helvetica" pitchFamily="2" charset="0"/>
            </a:endParaRPr>
          </a:p>
        </p:txBody>
      </p:sp>
      <p:pic>
        <p:nvPicPr>
          <p:cNvPr id="10" name="Google Shape;180;p17">
            <a:extLst>
              <a:ext uri="{FF2B5EF4-FFF2-40B4-BE49-F238E27FC236}">
                <a16:creationId xmlns:a16="http://schemas.microsoft.com/office/drawing/2014/main" id="{3486E79C-3851-154C-95E2-FD90B8E6EF63}"/>
              </a:ext>
            </a:extLst>
          </p:cNvPr>
          <p:cNvPicPr preferRelativeResize="0"/>
          <p:nvPr/>
        </p:nvPicPr>
        <p:blipFill rotWithShape="1">
          <a:blip r:embed="rId2">
            <a:alphaModFix/>
          </a:blip>
          <a:srcRect/>
          <a:stretch/>
        </p:blipFill>
        <p:spPr>
          <a:xfrm>
            <a:off x="874667" y="616233"/>
            <a:ext cx="10259102" cy="2813340"/>
          </a:xfrm>
          <a:prstGeom prst="rect">
            <a:avLst/>
          </a:prstGeom>
          <a:noFill/>
          <a:ln>
            <a:noFill/>
          </a:ln>
        </p:spPr>
      </p:pic>
      <p:cxnSp>
        <p:nvCxnSpPr>
          <p:cNvPr id="11" name="Google Shape;190;p17">
            <a:extLst>
              <a:ext uri="{FF2B5EF4-FFF2-40B4-BE49-F238E27FC236}">
                <a16:creationId xmlns:a16="http://schemas.microsoft.com/office/drawing/2014/main" id="{2B21DD47-88A3-8743-B469-5EFD5BCEBC96}"/>
              </a:ext>
            </a:extLst>
          </p:cNvPr>
          <p:cNvCxnSpPr>
            <a:cxnSpLocks/>
          </p:cNvCxnSpPr>
          <p:nvPr/>
        </p:nvCxnSpPr>
        <p:spPr>
          <a:xfrm flipH="1" flipV="1">
            <a:off x="1285850" y="2071775"/>
            <a:ext cx="1077340" cy="1480246"/>
          </a:xfrm>
          <a:prstGeom prst="straightConnector1">
            <a:avLst/>
          </a:prstGeom>
          <a:noFill/>
          <a:ln w="9525" cap="flat" cmpd="sng">
            <a:solidFill>
              <a:schemeClr val="dk1"/>
            </a:solidFill>
            <a:prstDash val="solid"/>
            <a:miter lim="800000"/>
            <a:headEnd type="none" w="sm" len="sm"/>
            <a:tailEnd type="triangle" w="med" len="med"/>
          </a:ln>
        </p:spPr>
      </p:cxnSp>
      <p:sp>
        <p:nvSpPr>
          <p:cNvPr id="12" name="Google Shape;181;p17">
            <a:extLst>
              <a:ext uri="{FF2B5EF4-FFF2-40B4-BE49-F238E27FC236}">
                <a16:creationId xmlns:a16="http://schemas.microsoft.com/office/drawing/2014/main" id="{17CAF200-CA3F-D647-A4D9-4F1C5912E623}"/>
              </a:ext>
            </a:extLst>
          </p:cNvPr>
          <p:cNvSpPr/>
          <p:nvPr/>
        </p:nvSpPr>
        <p:spPr>
          <a:xfrm>
            <a:off x="438123" y="3591002"/>
            <a:ext cx="6847097" cy="26468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000" dirty="0">
                <a:solidFill>
                  <a:schemeClr val="dk1"/>
                </a:solidFill>
                <a:latin typeface="Helvetica" pitchFamily="2" charset="0"/>
              </a:rPr>
              <a:t>To design the  NNBAR experiment </a:t>
            </a:r>
            <a:r>
              <a:rPr lang="sv-SE" sz="2000" dirty="0" err="1">
                <a:solidFill>
                  <a:schemeClr val="dk1"/>
                </a:solidFill>
                <a:latin typeface="Helvetica" pitchFamily="2" charset="0"/>
              </a:rPr>
              <a:t>you</a:t>
            </a:r>
            <a:r>
              <a:rPr lang="sv-SE" sz="2000" dirty="0">
                <a:solidFill>
                  <a:schemeClr val="dk1"/>
                </a:solidFill>
                <a:latin typeface="Helvetica" pitchFamily="2" charset="0"/>
              </a:rPr>
              <a:t> </a:t>
            </a:r>
            <a:r>
              <a:rPr lang="sv-SE" sz="2000" dirty="0" err="1">
                <a:solidFill>
                  <a:schemeClr val="dk1"/>
                </a:solidFill>
                <a:latin typeface="Helvetica" pitchFamily="2" charset="0"/>
              </a:rPr>
              <a:t>need</a:t>
            </a:r>
            <a:r>
              <a:rPr lang="sv-SE" sz="2000" dirty="0">
                <a:solidFill>
                  <a:schemeClr val="dk1"/>
                </a:solidFill>
                <a:latin typeface="Helvetica" pitchFamily="2" charset="0"/>
              </a:rPr>
              <a:t> to </a:t>
            </a:r>
            <a:r>
              <a:rPr lang="sv-SE" sz="2000" dirty="0" err="1">
                <a:solidFill>
                  <a:schemeClr val="dk1"/>
                </a:solidFill>
                <a:latin typeface="Helvetica" pitchFamily="2" charset="0"/>
              </a:rPr>
              <a:t>take</a:t>
            </a:r>
            <a:r>
              <a:rPr lang="sv-SE" sz="2000" dirty="0">
                <a:solidFill>
                  <a:schemeClr val="dk1"/>
                </a:solidFill>
                <a:latin typeface="Helvetica" pitchFamily="2" charset="0"/>
              </a:rPr>
              <a:t> </a:t>
            </a:r>
            <a:r>
              <a:rPr lang="sv-SE" sz="2000" dirty="0" err="1">
                <a:solidFill>
                  <a:schemeClr val="dk1"/>
                </a:solidFill>
                <a:latin typeface="Helvetica" pitchFamily="2" charset="0"/>
              </a:rPr>
              <a:t>into</a:t>
            </a:r>
            <a:r>
              <a:rPr lang="sv-SE" sz="2000" dirty="0">
                <a:solidFill>
                  <a:schemeClr val="dk1"/>
                </a:solidFill>
                <a:latin typeface="Helvetica" pitchFamily="2" charset="0"/>
              </a:rPr>
              <a:t> </a:t>
            </a:r>
            <a:r>
              <a:rPr lang="sv-SE" sz="2000" dirty="0" err="1">
                <a:solidFill>
                  <a:schemeClr val="dk1"/>
                </a:solidFill>
                <a:latin typeface="Helvetica" pitchFamily="2" charset="0"/>
              </a:rPr>
              <a:t>account</a:t>
            </a:r>
            <a:r>
              <a:rPr lang="sv-SE" sz="2000" dirty="0">
                <a:solidFill>
                  <a:schemeClr val="dk1"/>
                </a:solidFill>
                <a:latin typeface="Helvetica" pitchFamily="2" charset="0"/>
              </a:rPr>
              <a:t> </a:t>
            </a:r>
            <a:r>
              <a:rPr lang="sv-SE" sz="2000" dirty="0" err="1">
                <a:solidFill>
                  <a:schemeClr val="dk1"/>
                </a:solidFill>
                <a:latin typeface="Helvetica" pitchFamily="2" charset="0"/>
              </a:rPr>
              <a:t>several</a:t>
            </a:r>
            <a:r>
              <a:rPr lang="sv-SE" sz="2000" dirty="0">
                <a:solidFill>
                  <a:schemeClr val="dk1"/>
                </a:solidFill>
                <a:latin typeface="Helvetica" pitchFamily="2" charset="0"/>
              </a:rPr>
              <a:t> different </a:t>
            </a:r>
            <a:r>
              <a:rPr lang="sv-SE" sz="2000" dirty="0" err="1">
                <a:solidFill>
                  <a:schemeClr val="dk1"/>
                </a:solidFill>
                <a:latin typeface="Helvetica" pitchFamily="2" charset="0"/>
              </a:rPr>
              <a:t>aspects</a:t>
            </a:r>
            <a:r>
              <a:rPr lang="sv-SE" sz="2000" dirty="0">
                <a:solidFill>
                  <a:schemeClr val="dk1"/>
                </a:solidFill>
                <a:latin typeface="Helvetica" pitchFamily="2" charset="0"/>
              </a:rPr>
              <a:t>:    </a:t>
            </a:r>
            <a:endParaRPr dirty="0">
              <a:latin typeface="Helvetica" pitchFamily="2" charset="0"/>
            </a:endParaRPr>
          </a:p>
          <a:p>
            <a:pPr marL="0" marR="0" lvl="0" indent="0" algn="l" rtl="0">
              <a:spcBef>
                <a:spcPts val="0"/>
              </a:spcBef>
              <a:spcAft>
                <a:spcPts val="0"/>
              </a:spcAft>
              <a:buNone/>
            </a:pPr>
            <a:endParaRPr sz="2000" dirty="0">
              <a:solidFill>
                <a:schemeClr val="dk1"/>
              </a:solidFill>
              <a:latin typeface="Helvetica" pitchFamily="2" charset="0"/>
            </a:endParaRPr>
          </a:p>
          <a:p>
            <a:pPr marL="0" marR="0" lvl="0" indent="0" algn="l" rtl="0">
              <a:spcBef>
                <a:spcPts val="0"/>
              </a:spcBef>
              <a:spcAft>
                <a:spcPts val="0"/>
              </a:spcAft>
              <a:buNone/>
            </a:pPr>
            <a:r>
              <a:rPr lang="sv-SE" sz="2600" b="1" dirty="0">
                <a:solidFill>
                  <a:schemeClr val="dk1"/>
                </a:solidFill>
                <a:latin typeface="Helvetica" pitchFamily="2" charset="0"/>
              </a:rPr>
              <a:t>Source (Moderator):</a:t>
            </a:r>
            <a:r>
              <a:rPr lang="sv-SE" sz="2600" b="1" dirty="0">
                <a:latin typeface="Helvetica" pitchFamily="2" charset="0"/>
              </a:rPr>
              <a:t> </a:t>
            </a:r>
            <a:r>
              <a:rPr lang="sv-SE" sz="2000" dirty="0">
                <a:solidFill>
                  <a:schemeClr val="dk1"/>
                </a:solidFill>
                <a:latin typeface="Helvetica" pitchFamily="2" charset="0"/>
              </a:rPr>
              <a:t>It </a:t>
            </a:r>
            <a:r>
              <a:rPr lang="sv-SE" sz="2000" dirty="0" err="1">
                <a:solidFill>
                  <a:schemeClr val="dk1"/>
                </a:solidFill>
                <a:latin typeface="Helvetica" pitchFamily="2" charset="0"/>
              </a:rPr>
              <a:t>determines</a:t>
            </a:r>
            <a:r>
              <a:rPr lang="sv-SE" sz="2000" dirty="0">
                <a:solidFill>
                  <a:schemeClr val="dk1"/>
                </a:solidFill>
                <a:latin typeface="Helvetica" pitchFamily="2" charset="0"/>
              </a:rPr>
              <a:t> the </a:t>
            </a:r>
            <a:r>
              <a:rPr lang="sv-SE" sz="2000" dirty="0" err="1">
                <a:solidFill>
                  <a:schemeClr val="dk1"/>
                </a:solidFill>
                <a:latin typeface="Helvetica" pitchFamily="2" charset="0"/>
              </a:rPr>
              <a:t>number</a:t>
            </a:r>
            <a:r>
              <a:rPr lang="sv-SE" sz="2000" dirty="0">
                <a:solidFill>
                  <a:schemeClr val="dk1"/>
                </a:solidFill>
                <a:latin typeface="Helvetica" pitchFamily="2" charset="0"/>
              </a:rPr>
              <a:t> </a:t>
            </a:r>
            <a:r>
              <a:rPr lang="sv-SE" sz="2000" dirty="0" err="1">
                <a:solidFill>
                  <a:schemeClr val="dk1"/>
                </a:solidFill>
                <a:latin typeface="Helvetica" pitchFamily="2" charset="0"/>
              </a:rPr>
              <a:t>of</a:t>
            </a:r>
            <a:r>
              <a:rPr lang="sv-SE" sz="2000" dirty="0">
                <a:solidFill>
                  <a:schemeClr val="dk1"/>
                </a:solidFill>
                <a:latin typeface="Helvetica" pitchFamily="2" charset="0"/>
              </a:rPr>
              <a:t> </a:t>
            </a:r>
            <a:r>
              <a:rPr lang="sv-SE" sz="2000" dirty="0" err="1">
                <a:solidFill>
                  <a:schemeClr val="dk1"/>
                </a:solidFill>
                <a:latin typeface="Helvetica" pitchFamily="2" charset="0"/>
              </a:rPr>
              <a:t>cold</a:t>
            </a:r>
            <a:r>
              <a:rPr lang="sv-SE" sz="2000" dirty="0">
                <a:solidFill>
                  <a:schemeClr val="dk1"/>
                </a:solidFill>
                <a:latin typeface="Helvetica" pitchFamily="2" charset="0"/>
              </a:rPr>
              <a:t> neutrons </a:t>
            </a:r>
            <a:r>
              <a:rPr lang="sv-SE" dirty="0">
                <a:latin typeface="Helvetica" pitchFamily="2" charset="0"/>
              </a:rPr>
              <a:t> </a:t>
            </a:r>
            <a:r>
              <a:rPr lang="sv-SE" sz="2000" dirty="0" err="1">
                <a:solidFill>
                  <a:schemeClr val="dk1"/>
                </a:solidFill>
                <a:latin typeface="Helvetica" pitchFamily="2" charset="0"/>
              </a:rPr>
              <a:t>emitted</a:t>
            </a:r>
            <a:r>
              <a:rPr lang="sv-SE" sz="2000" dirty="0">
                <a:solidFill>
                  <a:schemeClr val="dk1"/>
                </a:solidFill>
                <a:latin typeface="Helvetica" pitchFamily="2" charset="0"/>
              </a:rPr>
              <a:t> by the source   </a:t>
            </a:r>
            <a:endParaRPr sz="2000" dirty="0">
              <a:solidFill>
                <a:schemeClr val="dk1"/>
              </a:solidFill>
              <a:latin typeface="Helvetica" pitchFamily="2" charset="0"/>
            </a:endParaRPr>
          </a:p>
          <a:p>
            <a:pPr marL="0" marR="0" lvl="0" indent="0" algn="l" rtl="0">
              <a:spcBef>
                <a:spcPts val="0"/>
              </a:spcBef>
              <a:spcAft>
                <a:spcPts val="0"/>
              </a:spcAft>
              <a:buNone/>
            </a:pPr>
            <a:endParaRPr lang="sv-SE" sz="2000" dirty="0">
              <a:solidFill>
                <a:schemeClr val="dk1"/>
              </a:solidFill>
            </a:endParaRPr>
          </a:p>
          <a:p>
            <a:pPr marL="0" marR="0" lvl="0" indent="0" algn="l" rtl="0">
              <a:spcBef>
                <a:spcPts val="0"/>
              </a:spcBef>
              <a:spcAft>
                <a:spcPts val="0"/>
              </a:spcAft>
              <a:buNone/>
            </a:pPr>
            <a:r>
              <a:rPr lang="sv-SE" sz="2000" dirty="0">
                <a:solidFill>
                  <a:schemeClr val="dk1"/>
                </a:solidFill>
              </a:rPr>
              <a:t>NNBAR </a:t>
            </a:r>
            <a:r>
              <a:rPr lang="sv-SE" sz="2000" dirty="0" err="1">
                <a:solidFill>
                  <a:schemeClr val="dk1"/>
                </a:solidFill>
              </a:rPr>
              <a:t>needs</a:t>
            </a:r>
            <a:r>
              <a:rPr lang="sv-SE" sz="2000" dirty="0">
                <a:solidFill>
                  <a:schemeClr val="dk1"/>
                </a:solidFill>
              </a:rPr>
              <a:t> an </a:t>
            </a:r>
            <a:r>
              <a:rPr lang="sv-SE" sz="2000" dirty="0" err="1">
                <a:solidFill>
                  <a:schemeClr val="dk1"/>
                </a:solidFill>
              </a:rPr>
              <a:t>internse</a:t>
            </a:r>
            <a:r>
              <a:rPr lang="sv-SE" sz="2000" dirty="0">
                <a:solidFill>
                  <a:schemeClr val="dk1"/>
                </a:solidFill>
              </a:rPr>
              <a:t> source </a:t>
            </a:r>
            <a:r>
              <a:rPr lang="sv-SE" sz="2000" dirty="0" err="1">
                <a:solidFill>
                  <a:schemeClr val="dk1"/>
                </a:solidFill>
              </a:rPr>
              <a:t>of</a:t>
            </a:r>
            <a:r>
              <a:rPr lang="sv-SE" sz="2000" dirty="0">
                <a:solidFill>
                  <a:schemeClr val="dk1"/>
                </a:solidFill>
              </a:rPr>
              <a:t> neutrons </a:t>
            </a:r>
            <a:endParaRPr sz="2000" dirty="0">
              <a:solidFill>
                <a:schemeClr val="dk1"/>
              </a:solidFill>
            </a:endParaRPr>
          </a:p>
          <a:p>
            <a:pPr marL="0" marR="0" lvl="0" indent="0" algn="l" rtl="0">
              <a:spcBef>
                <a:spcPts val="0"/>
              </a:spcBef>
              <a:spcAft>
                <a:spcPts val="0"/>
              </a:spcAft>
              <a:buNone/>
            </a:pPr>
            <a:endParaRPr sz="2000" dirty="0">
              <a:solidFill>
                <a:schemeClr val="dk1"/>
              </a:solidFill>
            </a:endParaRP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3E018849-D56C-5847-A53F-8423F4084894}"/>
                  </a:ext>
                </a:extLst>
              </p:cNvPr>
              <p:cNvSpPr/>
              <p:nvPr/>
            </p:nvSpPr>
            <p:spPr>
              <a:xfrm>
                <a:off x="8076668" y="1615992"/>
                <a:ext cx="385811" cy="369332"/>
              </a:xfrm>
              <a:prstGeom prst="rect">
                <a:avLst/>
              </a:prstGeom>
            </p:spPr>
            <p:txBody>
              <a:bodyPr wrap="none">
                <a:spAutoFit/>
              </a:bodyPr>
              <a:lstStyle/>
              <a:p>
                <a14:m>
                  <m:oMath xmlns:m="http://schemas.openxmlformats.org/officeDocument/2006/math">
                    <m:acc>
                      <m:accPr>
                        <m:chr m:val="̅"/>
                        <m:ctrlPr>
                          <a:rPr lang="en-US" b="1" i="1">
                            <a:latin typeface="Cambria Math" panose="02040503050406030204" pitchFamily="18" charset="0"/>
                          </a:rPr>
                        </m:ctrlPr>
                      </m:accPr>
                      <m:e>
                        <m:r>
                          <a:rPr lang="en-US" b="1">
                            <a:latin typeface="Cambria Math" panose="02040503050406030204" pitchFamily="18" charset="0"/>
                          </a:rPr>
                          <m:t>𝑛</m:t>
                        </m:r>
                      </m:e>
                    </m:acc>
                  </m:oMath>
                </a14:m>
                <a:r>
                  <a:rPr lang="en-GB" dirty="0">
                    <a:latin typeface="Helvetica Neue" panose="02000503000000020004" pitchFamily="2" charset="0"/>
                    <a:ea typeface="Helvetica Neue" panose="02000503000000020004" pitchFamily="2" charset="0"/>
                    <a:cs typeface="Helvetica Neue" panose="02000503000000020004" pitchFamily="2" charset="0"/>
                  </a:rPr>
                  <a:t> </a:t>
                </a:r>
                <a:endParaRPr lang="en-GB" dirty="0"/>
              </a:p>
            </p:txBody>
          </p:sp>
        </mc:Choice>
        <mc:Fallback xmlns="">
          <p:sp>
            <p:nvSpPr>
              <p:cNvPr id="20" name="Rectangle 19">
                <a:extLst>
                  <a:ext uri="{FF2B5EF4-FFF2-40B4-BE49-F238E27FC236}">
                    <a16:creationId xmlns:a16="http://schemas.microsoft.com/office/drawing/2014/main" id="{3E018849-D56C-5847-A53F-8423F4084894}"/>
                  </a:ext>
                </a:extLst>
              </p:cNvPr>
              <p:cNvSpPr>
                <a:spLocks noRot="1" noChangeAspect="1" noMove="1" noResize="1" noEditPoints="1" noAdjustHandles="1" noChangeArrowheads="1" noChangeShapeType="1" noTextEdit="1"/>
              </p:cNvSpPr>
              <p:nvPr/>
            </p:nvSpPr>
            <p:spPr>
              <a:xfrm>
                <a:off x="8076668" y="1615992"/>
                <a:ext cx="385811" cy="369332"/>
              </a:xfrm>
              <a:prstGeom prst="rect">
                <a:avLst/>
              </a:prstGeom>
              <a:blipFill>
                <a:blip r:embed="rId3"/>
                <a:stretch>
                  <a:fillRect t="-6667" r="-13333" b="-2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8C11BCDA-958D-044A-867A-5933C69A99A5}"/>
                  </a:ext>
                </a:extLst>
              </p:cNvPr>
              <p:cNvSpPr/>
              <p:nvPr/>
            </p:nvSpPr>
            <p:spPr>
              <a:xfrm>
                <a:off x="1693364" y="1663462"/>
                <a:ext cx="829843" cy="369332"/>
              </a:xfrm>
              <a:prstGeom prst="rect">
                <a:avLst/>
              </a:prstGeom>
            </p:spPr>
            <p:txBody>
              <a:bodyPr wrap="none">
                <a:spAutoFit/>
              </a:bodyPr>
              <a:lstStyle/>
              <a:p>
                <a:r>
                  <a:rPr lang="sv-SE" b="1" dirty="0"/>
                  <a:t>10</a:t>
                </a:r>
                <a:r>
                  <a:rPr lang="sv-SE" b="1" baseline="30000" dirty="0"/>
                  <a:t>16</a:t>
                </a:r>
                <a:r>
                  <a:rPr lang="sv-SE" b="1" dirty="0"/>
                  <a:t> </a:t>
                </a:r>
                <a14:m>
                  <m:oMath xmlns:m="http://schemas.openxmlformats.org/officeDocument/2006/math">
                    <m:r>
                      <a:rPr lang="sv-SE" b="0" i="1" smtClean="0">
                        <a:latin typeface="Cambria Math" panose="02040503050406030204" pitchFamily="18" charset="0"/>
                      </a:rPr>
                      <m:t>𝑛</m:t>
                    </m:r>
                  </m:oMath>
                </a14:m>
                <a:r>
                  <a:rPr lang="en-GB" dirty="0">
                    <a:latin typeface="Helvetica Neue" panose="02000503000000020004" pitchFamily="2" charset="0"/>
                    <a:ea typeface="Helvetica Neue" panose="02000503000000020004" pitchFamily="2" charset="0"/>
                    <a:cs typeface="Helvetica Neue" panose="02000503000000020004" pitchFamily="2" charset="0"/>
                  </a:rPr>
                  <a:t> </a:t>
                </a:r>
                <a:endParaRPr lang="en-GB" dirty="0"/>
              </a:p>
            </p:txBody>
          </p:sp>
        </mc:Choice>
        <mc:Fallback xmlns="">
          <p:sp>
            <p:nvSpPr>
              <p:cNvPr id="21" name="Rectangle 20">
                <a:extLst>
                  <a:ext uri="{FF2B5EF4-FFF2-40B4-BE49-F238E27FC236}">
                    <a16:creationId xmlns:a16="http://schemas.microsoft.com/office/drawing/2014/main" id="{8C11BCDA-958D-044A-867A-5933C69A99A5}"/>
                  </a:ext>
                </a:extLst>
              </p:cNvPr>
              <p:cNvSpPr>
                <a:spLocks noRot="1" noChangeAspect="1" noMove="1" noResize="1" noEditPoints="1" noAdjustHandles="1" noChangeArrowheads="1" noChangeShapeType="1" noTextEdit="1"/>
              </p:cNvSpPr>
              <p:nvPr/>
            </p:nvSpPr>
            <p:spPr>
              <a:xfrm>
                <a:off x="1693364" y="1663462"/>
                <a:ext cx="829843" cy="369332"/>
              </a:xfrm>
              <a:prstGeom prst="rect">
                <a:avLst/>
              </a:prstGeom>
              <a:blipFill>
                <a:blip r:embed="rId4"/>
                <a:stretch>
                  <a:fillRect l="-4478" t="-10000" r="-4478" b="-26667"/>
                </a:stretch>
              </a:blipFill>
            </p:spPr>
            <p:txBody>
              <a:bodyPr/>
              <a:lstStyle/>
              <a:p>
                <a:r>
                  <a:rPr lang="en-GB">
                    <a:noFill/>
                  </a:rPr>
                  <a:t> </a:t>
                </a:r>
              </a:p>
            </p:txBody>
          </p:sp>
        </mc:Fallback>
      </mc:AlternateContent>
      <p:pic>
        <p:nvPicPr>
          <p:cNvPr id="13" name="Google Shape;172;p15">
            <a:extLst>
              <a:ext uri="{FF2B5EF4-FFF2-40B4-BE49-F238E27FC236}">
                <a16:creationId xmlns:a16="http://schemas.microsoft.com/office/drawing/2014/main" id="{9A144896-05AD-BD4C-B1B8-BD5987F3C805}"/>
              </a:ext>
            </a:extLst>
          </p:cNvPr>
          <p:cNvPicPr preferRelativeResize="0"/>
          <p:nvPr/>
        </p:nvPicPr>
        <p:blipFill rotWithShape="1">
          <a:blip r:embed="rId5">
            <a:alphaModFix/>
          </a:blip>
          <a:srcRect/>
          <a:stretch/>
        </p:blipFill>
        <p:spPr>
          <a:xfrm>
            <a:off x="270733" y="-16041"/>
            <a:ext cx="1782511" cy="617082"/>
          </a:xfrm>
          <a:prstGeom prst="rect">
            <a:avLst/>
          </a:prstGeom>
          <a:noFill/>
          <a:ln>
            <a:noFill/>
          </a:ln>
        </p:spPr>
      </p:pic>
      <p:pic>
        <p:nvPicPr>
          <p:cNvPr id="14" name="Picture 13">
            <a:extLst>
              <a:ext uri="{FF2B5EF4-FFF2-40B4-BE49-F238E27FC236}">
                <a16:creationId xmlns:a16="http://schemas.microsoft.com/office/drawing/2014/main" id="{105A219B-9D89-B046-AD61-8955DE53C9D5}"/>
              </a:ext>
            </a:extLst>
          </p:cNvPr>
          <p:cNvPicPr>
            <a:picLocks noChangeAspect="1"/>
          </p:cNvPicPr>
          <p:nvPr/>
        </p:nvPicPr>
        <p:blipFill>
          <a:blip r:embed="rId6"/>
          <a:stretch>
            <a:fillRect/>
          </a:stretch>
        </p:blipFill>
        <p:spPr>
          <a:xfrm>
            <a:off x="7198398" y="3812973"/>
            <a:ext cx="4476699" cy="2436095"/>
          </a:xfrm>
          <a:prstGeom prst="rect">
            <a:avLst/>
          </a:prstGeom>
        </p:spPr>
      </p:pic>
    </p:spTree>
    <p:extLst>
      <p:ext uri="{BB962C8B-B14F-4D97-AF65-F5344CB8AC3E}">
        <p14:creationId xmlns:p14="http://schemas.microsoft.com/office/powerpoint/2010/main" val="172294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80;p17">
            <a:extLst>
              <a:ext uri="{FF2B5EF4-FFF2-40B4-BE49-F238E27FC236}">
                <a16:creationId xmlns:a16="http://schemas.microsoft.com/office/drawing/2014/main" id="{AF7B1FA0-C7F1-5140-8C06-D79882E6BE72}"/>
              </a:ext>
            </a:extLst>
          </p:cNvPr>
          <p:cNvPicPr preferRelativeResize="0"/>
          <p:nvPr/>
        </p:nvPicPr>
        <p:blipFill rotWithShape="1">
          <a:blip r:embed="rId2">
            <a:alphaModFix/>
          </a:blip>
          <a:srcRect/>
          <a:stretch/>
        </p:blipFill>
        <p:spPr>
          <a:xfrm>
            <a:off x="839800" y="701550"/>
            <a:ext cx="10259102" cy="2813340"/>
          </a:xfrm>
          <a:prstGeom prst="rect">
            <a:avLst/>
          </a:prstGeom>
          <a:noFill/>
          <a:ln>
            <a:noFill/>
          </a:ln>
        </p:spPr>
      </p:pic>
      <p:sp>
        <p:nvSpPr>
          <p:cNvPr id="3" name="Footer Placeholder 2">
            <a:extLst>
              <a:ext uri="{FF2B5EF4-FFF2-40B4-BE49-F238E27FC236}">
                <a16:creationId xmlns:a16="http://schemas.microsoft.com/office/drawing/2014/main" id="{B28FC714-E6AB-A647-AD1D-3D031F0B4BCF}"/>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12B91A3A-9268-5F4B-9262-0E6A2860C5BC}"/>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031F4D4-3CFE-7B4C-A991-ACC7B9FC16D5}"/>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116</a:t>
            </a:fld>
            <a:endParaRPr lang="sv-SE" dirty="0"/>
          </a:p>
        </p:txBody>
      </p:sp>
      <p:pic>
        <p:nvPicPr>
          <p:cNvPr id="10" name="Google Shape;180;p17">
            <a:extLst>
              <a:ext uri="{FF2B5EF4-FFF2-40B4-BE49-F238E27FC236}">
                <a16:creationId xmlns:a16="http://schemas.microsoft.com/office/drawing/2014/main" id="{3486E79C-3851-154C-95E2-FD90B8E6EF63}"/>
              </a:ext>
            </a:extLst>
          </p:cNvPr>
          <p:cNvPicPr preferRelativeResize="0"/>
          <p:nvPr/>
        </p:nvPicPr>
        <p:blipFill rotWithShape="1">
          <a:blip r:embed="rId2">
            <a:alphaModFix/>
          </a:blip>
          <a:srcRect/>
          <a:stretch/>
        </p:blipFill>
        <p:spPr>
          <a:xfrm>
            <a:off x="874667" y="616233"/>
            <a:ext cx="10259102" cy="2813340"/>
          </a:xfrm>
          <a:prstGeom prst="rect">
            <a:avLst/>
          </a:prstGeom>
          <a:noFill/>
          <a:ln>
            <a:noFill/>
          </a:ln>
        </p:spPr>
      </p:pic>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3E018849-D56C-5847-A53F-8423F4084894}"/>
                  </a:ext>
                </a:extLst>
              </p:cNvPr>
              <p:cNvSpPr/>
              <p:nvPr/>
            </p:nvSpPr>
            <p:spPr>
              <a:xfrm>
                <a:off x="8076668" y="1615992"/>
                <a:ext cx="385811" cy="369332"/>
              </a:xfrm>
              <a:prstGeom prst="rect">
                <a:avLst/>
              </a:prstGeom>
            </p:spPr>
            <p:txBody>
              <a:bodyPr wrap="none">
                <a:spAutoFit/>
              </a:bodyPr>
              <a:lstStyle/>
              <a:p>
                <a14:m>
                  <m:oMath xmlns:m="http://schemas.openxmlformats.org/officeDocument/2006/math">
                    <m:acc>
                      <m:accPr>
                        <m:chr m:val="̅"/>
                        <m:ctrlPr>
                          <a:rPr lang="en-US" b="1" i="1">
                            <a:latin typeface="Cambria Math" panose="02040503050406030204" pitchFamily="18" charset="0"/>
                          </a:rPr>
                        </m:ctrlPr>
                      </m:accPr>
                      <m:e>
                        <m:r>
                          <a:rPr lang="en-US" b="1">
                            <a:latin typeface="Cambria Math" panose="02040503050406030204" pitchFamily="18" charset="0"/>
                          </a:rPr>
                          <m:t>𝑛</m:t>
                        </m:r>
                      </m:e>
                    </m:acc>
                  </m:oMath>
                </a14:m>
                <a:r>
                  <a:rPr lang="en-GB" dirty="0">
                    <a:latin typeface="Helvetica Neue" panose="02000503000000020004" pitchFamily="2" charset="0"/>
                    <a:ea typeface="Helvetica Neue" panose="02000503000000020004" pitchFamily="2" charset="0"/>
                    <a:cs typeface="Helvetica Neue" panose="02000503000000020004" pitchFamily="2" charset="0"/>
                  </a:rPr>
                  <a:t> </a:t>
                </a:r>
                <a:endParaRPr lang="en-GB" dirty="0"/>
              </a:p>
            </p:txBody>
          </p:sp>
        </mc:Choice>
        <mc:Fallback xmlns="">
          <p:sp>
            <p:nvSpPr>
              <p:cNvPr id="20" name="Rectangle 19">
                <a:extLst>
                  <a:ext uri="{FF2B5EF4-FFF2-40B4-BE49-F238E27FC236}">
                    <a16:creationId xmlns:a16="http://schemas.microsoft.com/office/drawing/2014/main" id="{3E018849-D56C-5847-A53F-8423F4084894}"/>
                  </a:ext>
                </a:extLst>
              </p:cNvPr>
              <p:cNvSpPr>
                <a:spLocks noRot="1" noChangeAspect="1" noMove="1" noResize="1" noEditPoints="1" noAdjustHandles="1" noChangeArrowheads="1" noChangeShapeType="1" noTextEdit="1"/>
              </p:cNvSpPr>
              <p:nvPr/>
            </p:nvSpPr>
            <p:spPr>
              <a:xfrm>
                <a:off x="8076668" y="1615992"/>
                <a:ext cx="385811" cy="369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8C11BCDA-958D-044A-867A-5933C69A99A5}"/>
                  </a:ext>
                </a:extLst>
              </p:cNvPr>
              <p:cNvSpPr/>
              <p:nvPr/>
            </p:nvSpPr>
            <p:spPr>
              <a:xfrm>
                <a:off x="1693364" y="1663462"/>
                <a:ext cx="829843" cy="369332"/>
              </a:xfrm>
              <a:prstGeom prst="rect">
                <a:avLst/>
              </a:prstGeom>
            </p:spPr>
            <p:txBody>
              <a:bodyPr wrap="none">
                <a:spAutoFit/>
              </a:bodyPr>
              <a:lstStyle/>
              <a:p>
                <a:r>
                  <a:rPr lang="sv-SE" b="1" dirty="0"/>
                  <a:t>10</a:t>
                </a:r>
                <a:r>
                  <a:rPr lang="sv-SE" b="1" baseline="30000" dirty="0"/>
                  <a:t>16</a:t>
                </a:r>
                <a:r>
                  <a:rPr lang="sv-SE" b="1" dirty="0"/>
                  <a:t> </a:t>
                </a:r>
                <a14:m>
                  <m:oMath xmlns:m="http://schemas.openxmlformats.org/officeDocument/2006/math">
                    <m:r>
                      <a:rPr lang="sv-SE" b="0" i="1" smtClean="0">
                        <a:latin typeface="Cambria Math" panose="02040503050406030204" pitchFamily="18" charset="0"/>
                      </a:rPr>
                      <m:t>𝑛</m:t>
                    </m:r>
                  </m:oMath>
                </a14:m>
                <a:r>
                  <a:rPr lang="en-GB" dirty="0">
                    <a:latin typeface="Helvetica Neue" panose="02000503000000020004" pitchFamily="2" charset="0"/>
                    <a:ea typeface="Helvetica Neue" panose="02000503000000020004" pitchFamily="2" charset="0"/>
                    <a:cs typeface="Helvetica Neue" panose="02000503000000020004" pitchFamily="2" charset="0"/>
                  </a:rPr>
                  <a:t> </a:t>
                </a:r>
                <a:endParaRPr lang="en-GB" dirty="0"/>
              </a:p>
            </p:txBody>
          </p:sp>
        </mc:Choice>
        <mc:Fallback xmlns="">
          <p:sp>
            <p:nvSpPr>
              <p:cNvPr id="21" name="Rectangle 20">
                <a:extLst>
                  <a:ext uri="{FF2B5EF4-FFF2-40B4-BE49-F238E27FC236}">
                    <a16:creationId xmlns:a16="http://schemas.microsoft.com/office/drawing/2014/main" id="{8C11BCDA-958D-044A-867A-5933C69A99A5}"/>
                  </a:ext>
                </a:extLst>
              </p:cNvPr>
              <p:cNvSpPr>
                <a:spLocks noRot="1" noChangeAspect="1" noMove="1" noResize="1" noEditPoints="1" noAdjustHandles="1" noChangeArrowheads="1" noChangeShapeType="1" noTextEdit="1"/>
              </p:cNvSpPr>
              <p:nvPr/>
            </p:nvSpPr>
            <p:spPr>
              <a:xfrm>
                <a:off x="1693364" y="1663462"/>
                <a:ext cx="829843" cy="369332"/>
              </a:xfrm>
              <a:prstGeom prst="rect">
                <a:avLst/>
              </a:prstGeom>
              <a:blipFill>
                <a:blip r:embed="rId4"/>
                <a:stretch>
                  <a:fillRect l="-4478" t="-6667" b="-26667"/>
                </a:stretch>
              </a:blipFill>
            </p:spPr>
            <p:txBody>
              <a:bodyPr/>
              <a:lstStyle/>
              <a:p>
                <a:r>
                  <a:rPr lang="en-GB">
                    <a:noFill/>
                  </a:rPr>
                  <a:t> </a:t>
                </a:r>
              </a:p>
            </p:txBody>
          </p:sp>
        </mc:Fallback>
      </mc:AlternateContent>
      <p:sp>
        <p:nvSpPr>
          <p:cNvPr id="13" name="Google Shape;198;p18">
            <a:extLst>
              <a:ext uri="{FF2B5EF4-FFF2-40B4-BE49-F238E27FC236}">
                <a16:creationId xmlns:a16="http://schemas.microsoft.com/office/drawing/2014/main" id="{E597939C-08A3-0B4C-AC32-994363C6F569}"/>
              </a:ext>
            </a:extLst>
          </p:cNvPr>
          <p:cNvSpPr/>
          <p:nvPr/>
        </p:nvSpPr>
        <p:spPr>
          <a:xfrm>
            <a:off x="265089" y="3452053"/>
            <a:ext cx="10947000"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800" b="1" dirty="0" err="1">
                <a:solidFill>
                  <a:schemeClr val="dk1"/>
                </a:solidFill>
                <a:latin typeface="Helvetica" pitchFamily="2" charset="0"/>
              </a:rPr>
              <a:t>Reflector</a:t>
            </a:r>
            <a:r>
              <a:rPr lang="sv-SE" sz="2800" b="1" dirty="0">
                <a:solidFill>
                  <a:schemeClr val="dk1"/>
                </a:solidFill>
                <a:latin typeface="Helvetica" pitchFamily="2" charset="0"/>
              </a:rPr>
              <a:t> :</a:t>
            </a:r>
            <a:endParaRPr sz="2800" b="1" dirty="0">
              <a:latin typeface="Helvetica" pitchFamily="2" charset="0"/>
            </a:endParaRPr>
          </a:p>
          <a:p>
            <a:pPr marL="0" marR="0" lvl="0" indent="0" algn="l" rtl="0">
              <a:spcBef>
                <a:spcPts val="0"/>
              </a:spcBef>
              <a:spcAft>
                <a:spcPts val="0"/>
              </a:spcAft>
              <a:buNone/>
            </a:pPr>
            <a:r>
              <a:rPr lang="sv-SE" sz="2000" dirty="0" err="1">
                <a:solidFill>
                  <a:schemeClr val="dk1"/>
                </a:solidFill>
                <a:latin typeface="Helvetica" pitchFamily="2" charset="0"/>
              </a:rPr>
              <a:t>How</a:t>
            </a:r>
            <a:r>
              <a:rPr lang="sv-SE" sz="2000" dirty="0">
                <a:solidFill>
                  <a:schemeClr val="dk1"/>
                </a:solidFill>
                <a:latin typeface="Helvetica" pitchFamily="2" charset="0"/>
              </a:rPr>
              <a:t> </a:t>
            </a:r>
            <a:r>
              <a:rPr lang="sv-SE" sz="2000" dirty="0" err="1">
                <a:solidFill>
                  <a:schemeClr val="dk1"/>
                </a:solidFill>
                <a:latin typeface="Helvetica" pitchFamily="2" charset="0"/>
              </a:rPr>
              <a:t>many</a:t>
            </a:r>
            <a:r>
              <a:rPr lang="sv-SE" sz="2000" dirty="0">
                <a:solidFill>
                  <a:schemeClr val="dk1"/>
                </a:solidFill>
                <a:latin typeface="Helvetica" pitchFamily="2" charset="0"/>
              </a:rPr>
              <a:t> neutrons </a:t>
            </a:r>
            <a:r>
              <a:rPr lang="sv-SE" sz="2000" dirty="0" err="1">
                <a:solidFill>
                  <a:schemeClr val="dk1"/>
                </a:solidFill>
                <a:latin typeface="Helvetica" pitchFamily="2" charset="0"/>
              </a:rPr>
              <a:t>you</a:t>
            </a:r>
            <a:r>
              <a:rPr lang="sv-SE" sz="2000" dirty="0">
                <a:solidFill>
                  <a:schemeClr val="dk1"/>
                </a:solidFill>
                <a:latin typeface="Helvetica" pitchFamily="2" charset="0"/>
              </a:rPr>
              <a:t> </a:t>
            </a:r>
            <a:r>
              <a:rPr lang="sv-SE" sz="2000" dirty="0" err="1">
                <a:solidFill>
                  <a:schemeClr val="dk1"/>
                </a:solidFill>
                <a:latin typeface="Helvetica" pitchFamily="2" charset="0"/>
              </a:rPr>
              <a:t>collect</a:t>
            </a:r>
            <a:r>
              <a:rPr lang="sv-SE" sz="2000" dirty="0">
                <a:solidFill>
                  <a:schemeClr val="dk1"/>
                </a:solidFill>
                <a:latin typeface="Helvetica" pitchFamily="2" charset="0"/>
              </a:rPr>
              <a:t>, transport and focus in the  experiment </a:t>
            </a:r>
            <a:endParaRPr dirty="0">
              <a:latin typeface="Helvetica" pitchFamily="2" charset="0"/>
            </a:endParaRPr>
          </a:p>
          <a:p>
            <a:pPr marL="0" marR="0" lvl="0" indent="0" algn="l" rtl="0">
              <a:spcBef>
                <a:spcPts val="0"/>
              </a:spcBef>
              <a:spcAft>
                <a:spcPts val="0"/>
              </a:spcAft>
              <a:buNone/>
            </a:pPr>
            <a:endParaRPr sz="2000" dirty="0">
              <a:solidFill>
                <a:schemeClr val="dk1"/>
              </a:solidFill>
            </a:endParaRPr>
          </a:p>
          <a:p>
            <a:pPr marL="0" marR="0" lvl="0" indent="0" algn="l" rtl="0">
              <a:spcBef>
                <a:spcPts val="0"/>
              </a:spcBef>
              <a:spcAft>
                <a:spcPts val="0"/>
              </a:spcAft>
              <a:buNone/>
            </a:pPr>
            <a:endParaRPr sz="2000" dirty="0">
              <a:solidFill>
                <a:schemeClr val="dk1"/>
              </a:solidFill>
            </a:endParaRPr>
          </a:p>
        </p:txBody>
      </p:sp>
      <p:pic>
        <p:nvPicPr>
          <p:cNvPr id="14" name="Google Shape;205;p18">
            <a:extLst>
              <a:ext uri="{FF2B5EF4-FFF2-40B4-BE49-F238E27FC236}">
                <a16:creationId xmlns:a16="http://schemas.microsoft.com/office/drawing/2014/main" id="{67C3BCD0-050D-2549-9504-7EAF5FE87023}"/>
              </a:ext>
            </a:extLst>
          </p:cNvPr>
          <p:cNvPicPr preferRelativeResize="0"/>
          <p:nvPr/>
        </p:nvPicPr>
        <p:blipFill>
          <a:blip r:embed="rId5">
            <a:alphaModFix/>
          </a:blip>
          <a:stretch>
            <a:fillRect/>
          </a:stretch>
        </p:blipFill>
        <p:spPr>
          <a:xfrm>
            <a:off x="7436027" y="5092644"/>
            <a:ext cx="1045416" cy="905100"/>
          </a:xfrm>
          <a:prstGeom prst="rect">
            <a:avLst/>
          </a:prstGeom>
          <a:noFill/>
          <a:ln>
            <a:noFill/>
          </a:ln>
        </p:spPr>
      </p:pic>
      <p:pic>
        <p:nvPicPr>
          <p:cNvPr id="15" name="Google Shape;202;p18">
            <a:extLst>
              <a:ext uri="{FF2B5EF4-FFF2-40B4-BE49-F238E27FC236}">
                <a16:creationId xmlns:a16="http://schemas.microsoft.com/office/drawing/2014/main" id="{3C39FBC5-F595-6346-A3D9-6B954B38EFB0}"/>
              </a:ext>
            </a:extLst>
          </p:cNvPr>
          <p:cNvPicPr preferRelativeResize="0"/>
          <p:nvPr/>
        </p:nvPicPr>
        <p:blipFill rotWithShape="1">
          <a:blip r:embed="rId6">
            <a:alphaModFix/>
          </a:blip>
          <a:srcRect/>
          <a:stretch/>
        </p:blipFill>
        <p:spPr>
          <a:xfrm>
            <a:off x="874667" y="4703926"/>
            <a:ext cx="4198416" cy="1487900"/>
          </a:xfrm>
          <a:prstGeom prst="rect">
            <a:avLst/>
          </a:prstGeom>
          <a:noFill/>
          <a:ln>
            <a:noFill/>
          </a:ln>
        </p:spPr>
      </p:pic>
      <p:pic>
        <p:nvPicPr>
          <p:cNvPr id="16" name="Google Shape;206;p18">
            <a:extLst>
              <a:ext uri="{FF2B5EF4-FFF2-40B4-BE49-F238E27FC236}">
                <a16:creationId xmlns:a16="http://schemas.microsoft.com/office/drawing/2014/main" id="{A2C05C9E-0023-3B48-8881-8A1A5D463E86}"/>
              </a:ext>
            </a:extLst>
          </p:cNvPr>
          <p:cNvPicPr preferRelativeResize="0"/>
          <p:nvPr/>
        </p:nvPicPr>
        <p:blipFill>
          <a:blip r:embed="rId7">
            <a:alphaModFix/>
          </a:blip>
          <a:stretch>
            <a:fillRect/>
          </a:stretch>
        </p:blipFill>
        <p:spPr>
          <a:xfrm>
            <a:off x="8481443" y="4038600"/>
            <a:ext cx="3761782" cy="2833550"/>
          </a:xfrm>
          <a:prstGeom prst="rect">
            <a:avLst/>
          </a:prstGeom>
          <a:noFill/>
          <a:ln>
            <a:noFill/>
          </a:ln>
        </p:spPr>
      </p:pic>
      <p:sp>
        <p:nvSpPr>
          <p:cNvPr id="17" name="Google Shape;207;p18">
            <a:extLst>
              <a:ext uri="{FF2B5EF4-FFF2-40B4-BE49-F238E27FC236}">
                <a16:creationId xmlns:a16="http://schemas.microsoft.com/office/drawing/2014/main" id="{EF566FCD-DBAE-074E-B403-988423ADE1B0}"/>
              </a:ext>
            </a:extLst>
          </p:cNvPr>
          <p:cNvSpPr/>
          <p:nvPr/>
        </p:nvSpPr>
        <p:spPr>
          <a:xfrm>
            <a:off x="5280143" y="4516344"/>
            <a:ext cx="3201300" cy="18780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2000"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rPr>
              <a:t>Optimization</a:t>
            </a:r>
            <a:r>
              <a:rPr lang="sv-SE" sz="20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t> studies on-going at ILL +</a:t>
            </a:r>
            <a:r>
              <a:rPr lang="sv-SE" sz="2000"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rPr>
              <a:t>collaborators</a:t>
            </a:r>
            <a:endParaRPr sz="20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1" name="Google Shape;190;p17">
            <a:extLst>
              <a:ext uri="{FF2B5EF4-FFF2-40B4-BE49-F238E27FC236}">
                <a16:creationId xmlns:a16="http://schemas.microsoft.com/office/drawing/2014/main" id="{2B21DD47-88A3-8743-B469-5EFD5BCEBC96}"/>
              </a:ext>
            </a:extLst>
          </p:cNvPr>
          <p:cNvCxnSpPr>
            <a:cxnSpLocks/>
          </p:cNvCxnSpPr>
          <p:nvPr/>
        </p:nvCxnSpPr>
        <p:spPr>
          <a:xfrm flipH="1" flipV="1">
            <a:off x="3162151" y="2629915"/>
            <a:ext cx="626078" cy="1108796"/>
          </a:xfrm>
          <a:prstGeom prst="straightConnector1">
            <a:avLst/>
          </a:prstGeom>
          <a:noFill/>
          <a:ln w="9525" cap="flat" cmpd="sng">
            <a:solidFill>
              <a:schemeClr val="dk1"/>
            </a:solidFill>
            <a:prstDash val="solid"/>
            <a:miter lim="800000"/>
            <a:headEnd type="none" w="sm" len="sm"/>
            <a:tailEnd type="triangle" w="med" len="med"/>
          </a:ln>
        </p:spPr>
      </p:cxnSp>
      <p:pic>
        <p:nvPicPr>
          <p:cNvPr id="22" name="Google Shape;172;p15">
            <a:extLst>
              <a:ext uri="{FF2B5EF4-FFF2-40B4-BE49-F238E27FC236}">
                <a16:creationId xmlns:a16="http://schemas.microsoft.com/office/drawing/2014/main" id="{1CAC8826-F42F-C940-A119-165FB249E5FE}"/>
              </a:ext>
            </a:extLst>
          </p:cNvPr>
          <p:cNvPicPr preferRelativeResize="0"/>
          <p:nvPr/>
        </p:nvPicPr>
        <p:blipFill rotWithShape="1">
          <a:blip r:embed="rId8">
            <a:alphaModFix/>
          </a:blip>
          <a:srcRect/>
          <a:stretch/>
        </p:blipFill>
        <p:spPr>
          <a:xfrm>
            <a:off x="270733" y="-16041"/>
            <a:ext cx="1782511" cy="617082"/>
          </a:xfrm>
          <a:prstGeom prst="rect">
            <a:avLst/>
          </a:prstGeom>
          <a:noFill/>
          <a:ln>
            <a:noFill/>
          </a:ln>
        </p:spPr>
      </p:pic>
      <p:sp>
        <p:nvSpPr>
          <p:cNvPr id="19" name="Google Shape;181;p17">
            <a:extLst>
              <a:ext uri="{FF2B5EF4-FFF2-40B4-BE49-F238E27FC236}">
                <a16:creationId xmlns:a16="http://schemas.microsoft.com/office/drawing/2014/main" id="{ACBEC617-526D-EB47-8956-557C6D25BCE2}"/>
              </a:ext>
            </a:extLst>
          </p:cNvPr>
          <p:cNvSpPr/>
          <p:nvPr/>
        </p:nvSpPr>
        <p:spPr>
          <a:xfrm>
            <a:off x="9110358" y="3072751"/>
            <a:ext cx="2672656" cy="1631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000" dirty="0">
                <a:solidFill>
                  <a:schemeClr val="dk1"/>
                </a:solidFill>
                <a:latin typeface="Helvetica" pitchFamily="2" charset="0"/>
              </a:rPr>
              <a:t>Neutron </a:t>
            </a:r>
            <a:r>
              <a:rPr lang="sv-SE" sz="2000" dirty="0" err="1">
                <a:solidFill>
                  <a:schemeClr val="dk1"/>
                </a:solidFill>
                <a:latin typeface="Helvetica" pitchFamily="2" charset="0"/>
              </a:rPr>
              <a:t>reaching</a:t>
            </a:r>
            <a:r>
              <a:rPr lang="sv-SE" sz="2000" dirty="0">
                <a:solidFill>
                  <a:schemeClr val="dk1"/>
                </a:solidFill>
                <a:latin typeface="Helvetica" pitchFamily="2" charset="0"/>
              </a:rPr>
              <a:t> </a:t>
            </a:r>
          </a:p>
          <a:p>
            <a:pPr marL="0" marR="0" lvl="0" indent="0" algn="l" rtl="0">
              <a:spcBef>
                <a:spcPts val="0"/>
              </a:spcBef>
              <a:spcAft>
                <a:spcPts val="0"/>
              </a:spcAft>
              <a:buNone/>
            </a:pPr>
            <a:r>
              <a:rPr lang="sv-SE" sz="2000" dirty="0">
                <a:solidFill>
                  <a:schemeClr val="dk1"/>
                </a:solidFill>
                <a:latin typeface="Helvetica" pitchFamily="2" charset="0"/>
              </a:rPr>
              <a:t>the Annihilation Target </a:t>
            </a:r>
            <a:endParaRPr sz="2000" dirty="0">
              <a:solidFill>
                <a:schemeClr val="dk1"/>
              </a:solidFill>
              <a:latin typeface="Helvetica" pitchFamily="2" charset="0"/>
            </a:endParaRPr>
          </a:p>
          <a:p>
            <a:pPr marL="0" marR="0" lvl="0" indent="0" algn="l" rtl="0">
              <a:spcBef>
                <a:spcPts val="0"/>
              </a:spcBef>
              <a:spcAft>
                <a:spcPts val="0"/>
              </a:spcAft>
              <a:buNone/>
            </a:pPr>
            <a:endParaRPr sz="2000" dirty="0">
              <a:solidFill>
                <a:schemeClr val="dk1"/>
              </a:solidFill>
            </a:endParaRPr>
          </a:p>
          <a:p>
            <a:pPr marL="0" marR="0" lvl="0" indent="0" algn="l" rtl="0">
              <a:spcBef>
                <a:spcPts val="0"/>
              </a:spcBef>
              <a:spcAft>
                <a:spcPts val="0"/>
              </a:spcAft>
              <a:buNone/>
            </a:pPr>
            <a:endParaRPr sz="2000" dirty="0">
              <a:solidFill>
                <a:schemeClr val="dk1"/>
              </a:solidFill>
            </a:endParaRPr>
          </a:p>
        </p:txBody>
      </p:sp>
      <p:sp>
        <p:nvSpPr>
          <p:cNvPr id="24" name="Google Shape;179;p17">
            <a:extLst>
              <a:ext uri="{FF2B5EF4-FFF2-40B4-BE49-F238E27FC236}">
                <a16:creationId xmlns:a16="http://schemas.microsoft.com/office/drawing/2014/main" id="{B955B5B2-89BE-2B47-ABCE-EACE7A09A615}"/>
              </a:ext>
            </a:extLst>
          </p:cNvPr>
          <p:cNvSpPr txBox="1">
            <a:spLocks noGrp="1"/>
          </p:cNvSpPr>
          <p:nvPr>
            <p:ph type="title"/>
          </p:nvPr>
        </p:nvSpPr>
        <p:spPr>
          <a:xfrm>
            <a:off x="2108285" y="43157"/>
            <a:ext cx="11232300" cy="698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sv-SE" sz="3600" dirty="0" err="1">
                <a:solidFill>
                  <a:schemeClr val="tx1"/>
                </a:solidFill>
                <a:latin typeface="Helvetica" pitchFamily="2" charset="0"/>
              </a:rPr>
              <a:t>Towards</a:t>
            </a:r>
            <a:r>
              <a:rPr lang="sv-SE" sz="3600" dirty="0">
                <a:solidFill>
                  <a:schemeClr val="tx1"/>
                </a:solidFill>
                <a:latin typeface="Helvetica" pitchFamily="2" charset="0"/>
              </a:rPr>
              <a:t> the CDR </a:t>
            </a:r>
            <a:r>
              <a:rPr lang="sv-SE" sz="3600" dirty="0" err="1">
                <a:solidFill>
                  <a:schemeClr val="tx1"/>
                </a:solidFill>
                <a:latin typeface="Helvetica" pitchFamily="2" charset="0"/>
              </a:rPr>
              <a:t>of</a:t>
            </a:r>
            <a:r>
              <a:rPr lang="sv-SE" sz="3600" dirty="0">
                <a:solidFill>
                  <a:schemeClr val="tx1"/>
                </a:solidFill>
                <a:latin typeface="Helvetica" pitchFamily="2" charset="0"/>
              </a:rPr>
              <a:t> the NNBAR experiment</a:t>
            </a:r>
            <a:endParaRPr dirty="0">
              <a:solidFill>
                <a:schemeClr val="tx1"/>
              </a:solidFill>
              <a:latin typeface="Helvetica" pitchFamily="2" charset="0"/>
            </a:endParaRPr>
          </a:p>
        </p:txBody>
      </p:sp>
    </p:spTree>
    <p:extLst>
      <p:ext uri="{BB962C8B-B14F-4D97-AF65-F5344CB8AC3E}">
        <p14:creationId xmlns:p14="http://schemas.microsoft.com/office/powerpoint/2010/main" val="198730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5">
            <a:extLst>
              <a:ext uri="{FF2B5EF4-FFF2-40B4-BE49-F238E27FC236}">
                <a16:creationId xmlns:a16="http://schemas.microsoft.com/office/drawing/2014/main" id="{95AEE280-2B80-1540-9C3A-CABB340F05E6}"/>
              </a:ext>
            </a:extLst>
          </p:cNvPr>
          <p:cNvSpPr txBox="1"/>
          <p:nvPr/>
        </p:nvSpPr>
        <p:spPr>
          <a:xfrm>
            <a:off x="2496716" y="96135"/>
            <a:ext cx="6984776" cy="523220"/>
          </a:xfrm>
          <a:prstGeom prst="rect">
            <a:avLst/>
          </a:prstGeom>
          <a:noFill/>
          <a:ln>
            <a:noFill/>
          </a:ln>
        </p:spPr>
        <p:txBody>
          <a:bodyPr wrap="square" rtlCol="0">
            <a:spAutoFit/>
          </a:bodyPr>
          <a:lstStyle/>
          <a:p>
            <a:pPr algn="ctr"/>
            <a:r>
              <a:rPr lang="sv-SE" sz="2800" dirty="0">
                <a:latin typeface="Helvetica Neue" panose="02000503000000020004" pitchFamily="2" charset="0"/>
                <a:ea typeface="Helvetica Neue" panose="02000503000000020004" pitchFamily="2" charset="0"/>
                <a:cs typeface="Helvetica Neue" panose="02000503000000020004" pitchFamily="2" charset="0"/>
                <a:sym typeface="Arial"/>
              </a:rPr>
              <a:t>Scanning the </a:t>
            </a:r>
            <a:r>
              <a:rPr lang="sv-SE" sz="2800" dirty="0" err="1">
                <a:latin typeface="Helvetica Neue" panose="02000503000000020004" pitchFamily="2" charset="0"/>
                <a:ea typeface="Helvetica Neue" panose="02000503000000020004" pitchFamily="2" charset="0"/>
                <a:cs typeface="Helvetica Neue" panose="02000503000000020004" pitchFamily="2" charset="0"/>
                <a:sym typeface="Arial"/>
              </a:rPr>
              <a:t>magnetic</a:t>
            </a:r>
            <a:r>
              <a:rPr lang="sv-SE" sz="2800" dirty="0">
                <a:latin typeface="Helvetica Neue" panose="02000503000000020004" pitchFamily="2" charset="0"/>
                <a:ea typeface="Helvetica Neue" panose="02000503000000020004" pitchFamily="2" charset="0"/>
                <a:cs typeface="Helvetica Neue" panose="02000503000000020004" pitchFamily="2" charset="0"/>
                <a:sym typeface="Arial"/>
              </a:rPr>
              <a:t> </a:t>
            </a:r>
            <a:r>
              <a:rPr lang="sv-SE" sz="2800" dirty="0" err="1">
                <a:latin typeface="Helvetica Neue" panose="02000503000000020004" pitchFamily="2" charset="0"/>
                <a:ea typeface="Helvetica Neue" panose="02000503000000020004" pitchFamily="2" charset="0"/>
                <a:cs typeface="Helvetica Neue" panose="02000503000000020004" pitchFamily="2" charset="0"/>
                <a:sym typeface="Arial"/>
              </a:rPr>
              <a:t>field</a:t>
            </a:r>
            <a:r>
              <a:rPr lang="sv-SE" sz="2800" dirty="0">
                <a:latin typeface="Helvetica Neue" panose="02000503000000020004" pitchFamily="2" charset="0"/>
                <a:ea typeface="Helvetica Neue" panose="02000503000000020004" pitchFamily="2" charset="0"/>
                <a:cs typeface="Helvetica Neue" panose="02000503000000020004" pitchFamily="2" charset="0"/>
                <a:sym typeface="Arial"/>
              </a:rPr>
              <a:t> (I)  </a:t>
            </a:r>
            <a:endParaRPr lang="sv-SE" sz="16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Rectangle 6">
            <a:extLst>
              <a:ext uri="{FF2B5EF4-FFF2-40B4-BE49-F238E27FC236}">
                <a16:creationId xmlns:a16="http://schemas.microsoft.com/office/drawing/2014/main" id="{2529FFC4-9F7C-7B4B-9A13-5D430808CC96}"/>
              </a:ext>
            </a:extLst>
          </p:cNvPr>
          <p:cNvSpPr/>
          <p:nvPr/>
        </p:nvSpPr>
        <p:spPr>
          <a:xfrm>
            <a:off x="923054" y="1086661"/>
            <a:ext cx="10345889" cy="769441"/>
          </a:xfrm>
          <a:prstGeom prst="rect">
            <a:avLst/>
          </a:prstGeom>
        </p:spPr>
        <p:txBody>
          <a:bodyPr wrap="square">
            <a:spAutoFit/>
          </a:bodyPr>
          <a:lstStyle/>
          <a:p>
            <a:pPr marL="342900" indent="-342900">
              <a:buFont typeface="Arial" panose="020B0604020202020204" pitchFamily="34" charset="0"/>
              <a:buChar char="•"/>
            </a:pPr>
            <a:r>
              <a:rPr lang="sv-SE" sz="2200" dirty="0">
                <a:latin typeface="Helvetica Neue" panose="02000503000000020004" pitchFamily="2" charset="0"/>
                <a:ea typeface="Helvetica Neue" panose="02000503000000020004" pitchFamily="2" charset="0"/>
                <a:cs typeface="Helvetica Neue" panose="02000503000000020004" pitchFamily="2" charset="0"/>
              </a:rPr>
              <a:t>The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measurements</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proposed</a:t>
            </a:r>
            <a:r>
              <a:rPr lang="sv-SE" sz="2200" dirty="0">
                <a:latin typeface="Helvetica Neue" panose="02000503000000020004" pitchFamily="2" charset="0"/>
                <a:ea typeface="Helvetica Neue" panose="02000503000000020004" pitchFamily="2" charset="0"/>
                <a:cs typeface="Helvetica Neue" panose="02000503000000020004" pitchFamily="2" charset="0"/>
              </a:rPr>
              <a:t> in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this</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project</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should</a:t>
            </a:r>
            <a:r>
              <a:rPr lang="sv-SE" sz="2200" dirty="0">
                <a:latin typeface="Helvetica Neue" panose="02000503000000020004" pitchFamily="2" charset="0"/>
                <a:ea typeface="Helvetica Neue" panose="02000503000000020004" pitchFamily="2" charset="0"/>
                <a:cs typeface="Helvetica Neue" panose="02000503000000020004" pitchFamily="2" charset="0"/>
              </a:rPr>
              <a:t> be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performed</a:t>
            </a:r>
            <a:r>
              <a:rPr lang="sv-SE" sz="2200" dirty="0">
                <a:latin typeface="Helvetica Neue" panose="02000503000000020004" pitchFamily="2" charset="0"/>
                <a:ea typeface="Helvetica Neue" panose="02000503000000020004" pitchFamily="2" charset="0"/>
                <a:cs typeface="Helvetica Neue" panose="02000503000000020004" pitchFamily="2" charset="0"/>
              </a:rPr>
              <a:t> scanning the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magnetic</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fields</a:t>
            </a:r>
            <a:r>
              <a:rPr lang="sv-SE" sz="2200" dirty="0">
                <a:latin typeface="Helvetica Neue" panose="02000503000000020004" pitchFamily="2" charset="0"/>
                <a:ea typeface="Helvetica Neue" panose="02000503000000020004" pitchFamily="2" charset="0"/>
                <a:cs typeface="Helvetica Neue" panose="02000503000000020004" pitchFamily="2" charset="0"/>
              </a:rPr>
              <a:t> (±500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mG</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endParaRPr lang="sv-SE" sz="2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Rectangle 4">
            <a:extLst>
              <a:ext uri="{FF2B5EF4-FFF2-40B4-BE49-F238E27FC236}">
                <a16:creationId xmlns:a16="http://schemas.microsoft.com/office/drawing/2014/main" id="{E0CAE9DB-B897-244A-9BA7-EC6D23A6CC64}"/>
              </a:ext>
            </a:extLst>
          </p:cNvPr>
          <p:cNvSpPr/>
          <p:nvPr/>
        </p:nvSpPr>
        <p:spPr>
          <a:xfrm>
            <a:off x="11798725" y="6395903"/>
            <a:ext cx="418704" cy="369332"/>
          </a:xfrm>
          <a:prstGeom prst="rect">
            <a:avLst/>
          </a:prstGeom>
        </p:spPr>
        <p:txBody>
          <a:bodyPr wrap="none">
            <a:spAutoFit/>
          </a:bodyPr>
          <a:lstStyle/>
          <a:p>
            <a:r>
              <a:rPr lang="en-GB"/>
              <a:t>13</a:t>
            </a:r>
          </a:p>
        </p:txBody>
      </p:sp>
      <p:sp>
        <p:nvSpPr>
          <p:cNvPr id="9" name="Rectangle 8">
            <a:extLst>
              <a:ext uri="{FF2B5EF4-FFF2-40B4-BE49-F238E27FC236}">
                <a16:creationId xmlns:a16="http://schemas.microsoft.com/office/drawing/2014/main" id="{334E1892-B8B9-A641-BBB4-A0941F21467E}"/>
              </a:ext>
            </a:extLst>
          </p:cNvPr>
          <p:cNvSpPr/>
          <p:nvPr/>
        </p:nvSpPr>
        <p:spPr>
          <a:xfrm>
            <a:off x="923054" y="2606537"/>
            <a:ext cx="7472928" cy="1446550"/>
          </a:xfrm>
          <a:prstGeom prst="rect">
            <a:avLst/>
          </a:prstGeom>
        </p:spPr>
        <p:txBody>
          <a:bodyPr wrap="square">
            <a:spAutoFit/>
          </a:bodyPr>
          <a:lstStyle/>
          <a:p>
            <a:pPr marL="342900" indent="-342900">
              <a:buFont typeface="Arial" panose="020B0604020202020204" pitchFamily="34" charset="0"/>
              <a:buChar char="•"/>
            </a:pPr>
            <a:r>
              <a:rPr lang="sv-SE" sz="2200" dirty="0">
                <a:latin typeface="Helvetica Neue" panose="02000503000000020004" pitchFamily="2" charset="0"/>
                <a:ea typeface="Helvetica Neue" panose="02000503000000020004" pitchFamily="2" charset="0"/>
                <a:cs typeface="Helvetica Neue" panose="02000503000000020004" pitchFamily="2" charset="0"/>
              </a:rPr>
              <a:t>A neutron in a sterile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sector</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may</a:t>
            </a:r>
            <a:r>
              <a:rPr lang="sv-SE" sz="2200" dirty="0">
                <a:latin typeface="Helvetica Neue" panose="02000503000000020004" pitchFamily="2" charset="0"/>
                <a:ea typeface="Helvetica Neue" panose="02000503000000020004" pitchFamily="2" charset="0"/>
                <a:cs typeface="Helvetica Neue" panose="02000503000000020004" pitchFamily="2" charset="0"/>
              </a:rPr>
              <a:t> in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fact</a:t>
            </a:r>
            <a:r>
              <a:rPr lang="sv-SE" sz="2200" dirty="0">
                <a:latin typeface="Helvetica Neue" panose="02000503000000020004" pitchFamily="2" charset="0"/>
                <a:ea typeface="Helvetica Neue" panose="02000503000000020004" pitchFamily="2" charset="0"/>
                <a:cs typeface="Helvetica Neue" panose="02000503000000020004" pitchFamily="2" charset="0"/>
              </a:rPr>
              <a:t> be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affected</a:t>
            </a:r>
            <a:r>
              <a:rPr lang="sv-SE" sz="2200" dirty="0">
                <a:latin typeface="Helvetica Neue" panose="02000503000000020004" pitchFamily="2" charset="0"/>
                <a:ea typeface="Helvetica Neue" panose="02000503000000020004" pitchFamily="2" charset="0"/>
                <a:cs typeface="Helvetica Neue" panose="02000503000000020004" pitchFamily="2" charset="0"/>
              </a:rPr>
              <a:t> by </a:t>
            </a:r>
            <a:r>
              <a:rPr lang="sv-SE" sz="2200" b="1" dirty="0">
                <a:latin typeface="Helvetica Neue" panose="02000503000000020004" pitchFamily="2" charset="0"/>
                <a:ea typeface="Helvetica Neue" panose="02000503000000020004" pitchFamily="2" charset="0"/>
                <a:cs typeface="Helvetica Neue" panose="02000503000000020004" pitchFamily="2" charset="0"/>
              </a:rPr>
              <a:t>a sterile </a:t>
            </a:r>
            <a:r>
              <a:rPr lang="sv-SE" sz="2200" b="1" dirty="0" err="1">
                <a:latin typeface="Helvetica Neue" panose="02000503000000020004" pitchFamily="2" charset="0"/>
                <a:ea typeface="Helvetica Neue" panose="02000503000000020004" pitchFamily="2" charset="0"/>
                <a:cs typeface="Helvetica Neue" panose="02000503000000020004" pitchFamily="2" charset="0"/>
              </a:rPr>
              <a:t>magnetic</a:t>
            </a:r>
            <a:r>
              <a:rPr lang="sv-SE" sz="2200" b="1" dirty="0">
                <a:latin typeface="Helvetica Neue" panose="02000503000000020004" pitchFamily="2" charset="0"/>
                <a:ea typeface="Helvetica Neue" panose="02000503000000020004" pitchFamily="2" charset="0"/>
                <a:cs typeface="Helvetica Neue" panose="02000503000000020004" pitchFamily="2" charset="0"/>
              </a:rPr>
              <a:t> </a:t>
            </a:r>
            <a:r>
              <a:rPr lang="sv-SE" sz="2200" b="1" dirty="0" err="1">
                <a:latin typeface="Helvetica Neue" panose="02000503000000020004" pitchFamily="2" charset="0"/>
                <a:ea typeface="Helvetica Neue" panose="02000503000000020004" pitchFamily="2" charset="0"/>
                <a:cs typeface="Helvetica Neue" panose="02000503000000020004" pitchFamily="2" charset="0"/>
              </a:rPr>
              <a:t>field</a:t>
            </a:r>
            <a:r>
              <a:rPr lang="sv-SE" sz="2200" b="1" dirty="0">
                <a:latin typeface="Helvetica Neue" panose="02000503000000020004" pitchFamily="2" charset="0"/>
                <a:ea typeface="Helvetica Neue" panose="02000503000000020004" pitchFamily="2" charset="0"/>
                <a:cs typeface="Helvetica Neue" panose="02000503000000020004" pitchFamily="2" charset="0"/>
              </a:rPr>
              <a:t> B</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generated</a:t>
            </a:r>
            <a:r>
              <a:rPr lang="sv-SE" sz="2200" dirty="0">
                <a:latin typeface="Helvetica Neue" panose="02000503000000020004" pitchFamily="2" charset="0"/>
                <a:ea typeface="Helvetica Neue" panose="02000503000000020004" pitchFamily="2" charset="0"/>
                <a:cs typeface="Helvetica Neue" panose="02000503000000020004" pitchFamily="2" charset="0"/>
              </a:rPr>
              <a:t> by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ionization</a:t>
            </a:r>
            <a:r>
              <a:rPr lang="sv-SE" sz="2200" dirty="0">
                <a:latin typeface="Helvetica Neue" panose="02000503000000020004" pitchFamily="2" charset="0"/>
                <a:ea typeface="Helvetica Neue" panose="02000503000000020004" pitchFamily="2" charset="0"/>
                <a:cs typeface="Helvetica Neue" panose="02000503000000020004" pitchFamily="2" charset="0"/>
              </a:rPr>
              <a:t> and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flow</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of</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gravitationally</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captured</a:t>
            </a:r>
            <a:r>
              <a:rPr lang="sv-SE" sz="2200" dirty="0">
                <a:latin typeface="Helvetica Neue" panose="02000503000000020004" pitchFamily="2" charset="0"/>
                <a:ea typeface="Helvetica Neue" panose="02000503000000020004" pitchFamily="2" charset="0"/>
                <a:cs typeface="Helvetica Neue" panose="02000503000000020004" pitchFamily="2" charset="0"/>
              </a:rPr>
              <a:t> dark material in and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around</a:t>
            </a:r>
            <a:r>
              <a:rPr lang="sv-SE" sz="2200" dirty="0">
                <a:latin typeface="Helvetica Neue" panose="02000503000000020004" pitchFamily="2" charset="0"/>
                <a:ea typeface="Helvetica Neue" panose="02000503000000020004" pitchFamily="2" charset="0"/>
                <a:cs typeface="Helvetica Neue" panose="02000503000000020004" pitchFamily="2" charset="0"/>
              </a:rPr>
              <a:t> the Earth</a:t>
            </a:r>
          </a:p>
        </p:txBody>
      </p:sp>
      <p:pic>
        <p:nvPicPr>
          <p:cNvPr id="10" name="Picture 9">
            <a:extLst>
              <a:ext uri="{FF2B5EF4-FFF2-40B4-BE49-F238E27FC236}">
                <a16:creationId xmlns:a16="http://schemas.microsoft.com/office/drawing/2014/main" id="{85EF8665-D205-0743-9A13-516F90BCEE54}"/>
              </a:ext>
            </a:extLst>
          </p:cNvPr>
          <p:cNvPicPr>
            <a:picLocks noChangeAspect="1"/>
          </p:cNvPicPr>
          <p:nvPr/>
        </p:nvPicPr>
        <p:blipFill rotWithShape="1">
          <a:blip r:embed="rId3"/>
          <a:srcRect t="-244" b="4291"/>
          <a:stretch/>
        </p:blipFill>
        <p:spPr>
          <a:xfrm>
            <a:off x="8925455" y="1995738"/>
            <a:ext cx="2710508" cy="2401122"/>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4FBF9F38-4B7E-F142-9032-7851727C9147}"/>
              </a:ext>
            </a:extLst>
          </p:cNvPr>
          <p:cNvSpPr txBox="1"/>
          <p:nvPr/>
        </p:nvSpPr>
        <p:spPr>
          <a:xfrm>
            <a:off x="9197782" y="2962978"/>
            <a:ext cx="700926" cy="523220"/>
          </a:xfrm>
          <a:prstGeom prst="rect">
            <a:avLst/>
          </a:prstGeom>
          <a:noFill/>
        </p:spPr>
        <p:txBody>
          <a:bodyPr wrap="square" rtlCol="0">
            <a:spAutoFit/>
          </a:bodyPr>
          <a:lstStyle/>
          <a:p>
            <a:r>
              <a:rPr lang="en-GB" sz="2800" i="1" dirty="0">
                <a:solidFill>
                  <a:schemeClr val="bg1"/>
                </a:solidFill>
                <a:latin typeface="Malgun Gothic" panose="020B0503020000020004" pitchFamily="34" charset="-127"/>
                <a:ea typeface="Malgun Gothic" panose="020B0503020000020004" pitchFamily="34" charset="-127"/>
              </a:rPr>
              <a:t>B’</a:t>
            </a:r>
            <a:r>
              <a:rPr lang="en-GB" sz="2800" i="1" dirty="0">
                <a:latin typeface="Malgun Gothic" panose="020B0503020000020004" pitchFamily="34" charset="-127"/>
                <a:ea typeface="Malgun Gothic" panose="020B0503020000020004" pitchFamily="34" charset="-127"/>
              </a:rPr>
              <a:t>’</a:t>
            </a:r>
            <a:endParaRPr lang="en-GB" sz="2800" dirty="0"/>
          </a:p>
        </p:txBody>
      </p:sp>
      <p:sp>
        <p:nvSpPr>
          <p:cNvPr id="12" name="Rectangle 11">
            <a:extLst>
              <a:ext uri="{FF2B5EF4-FFF2-40B4-BE49-F238E27FC236}">
                <a16:creationId xmlns:a16="http://schemas.microsoft.com/office/drawing/2014/main" id="{A50BA55F-5DED-564C-889D-BCDA831DD0C0}"/>
              </a:ext>
            </a:extLst>
          </p:cNvPr>
          <p:cNvSpPr/>
          <p:nvPr/>
        </p:nvSpPr>
        <p:spPr>
          <a:xfrm>
            <a:off x="923054" y="4849823"/>
            <a:ext cx="10345889" cy="769441"/>
          </a:xfrm>
          <a:prstGeom prst="rect">
            <a:avLst/>
          </a:prstGeom>
        </p:spPr>
        <p:txBody>
          <a:bodyPr wrap="square">
            <a:spAutoFit/>
          </a:bodyPr>
          <a:lstStyle/>
          <a:p>
            <a:pPr marL="342900" indent="-342900">
              <a:buFont typeface="Arial" panose="020B0604020202020204" pitchFamily="34" charset="0"/>
              <a:buChar char="•"/>
            </a:pPr>
            <a:r>
              <a:rPr lang="sv-SE" sz="2200" dirty="0">
                <a:latin typeface="Helvetica Neue" panose="02000503000000020004" pitchFamily="2" charset="0"/>
                <a:ea typeface="Helvetica Neue" panose="02000503000000020004" pitchFamily="2" charset="0"/>
                <a:cs typeface="Helvetica Neue" panose="02000503000000020004" pitchFamily="2" charset="0"/>
              </a:rPr>
              <a:t>The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presence</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of</a:t>
            </a:r>
            <a:r>
              <a:rPr lang="sv-SE" sz="2200" dirty="0">
                <a:latin typeface="Helvetica Neue" panose="02000503000000020004" pitchFamily="2" charset="0"/>
                <a:ea typeface="Helvetica Neue" panose="02000503000000020004" pitchFamily="2" charset="0"/>
                <a:cs typeface="Helvetica Neue" panose="02000503000000020004" pitchFamily="2" charset="0"/>
              </a:rPr>
              <a:t> the sterile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magnetic</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field</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b="1" dirty="0">
                <a:latin typeface="Helvetica Neue" panose="02000503000000020004" pitchFamily="2" charset="0"/>
                <a:ea typeface="Helvetica Neue" panose="02000503000000020004" pitchFamily="2" charset="0"/>
                <a:cs typeface="Helvetica Neue" panose="02000503000000020004" pitchFamily="2" charset="0"/>
              </a:rPr>
              <a:t>B′ </a:t>
            </a:r>
            <a:r>
              <a:rPr lang="sv-SE" sz="2200" dirty="0">
                <a:latin typeface="Helvetica Neue" panose="02000503000000020004" pitchFamily="2" charset="0"/>
                <a:ea typeface="Helvetica Neue" panose="02000503000000020004" pitchFamily="2" charset="0"/>
                <a:cs typeface="Helvetica Neue" panose="02000503000000020004" pitchFamily="2" charset="0"/>
              </a:rPr>
              <a:t>and the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laboratory</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magnetic</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field</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b="1" dirty="0">
                <a:latin typeface="Helvetica Neue" panose="02000503000000020004" pitchFamily="2" charset="0"/>
                <a:ea typeface="Helvetica Neue" panose="02000503000000020004" pitchFamily="2" charset="0"/>
                <a:cs typeface="Helvetica Neue" panose="02000503000000020004" pitchFamily="2" charset="0"/>
              </a:rPr>
              <a:t>B</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suppress</a:t>
            </a:r>
            <a:r>
              <a:rPr lang="sv-SE" sz="2200" dirty="0">
                <a:latin typeface="Helvetica Neue" panose="02000503000000020004" pitchFamily="2" charset="0"/>
                <a:ea typeface="Helvetica Neue" panose="02000503000000020004" pitchFamily="2" charset="0"/>
                <a:cs typeface="Helvetica Neue" panose="02000503000000020004" pitchFamily="2" charset="0"/>
              </a:rPr>
              <a:t> the oscillations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unless</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b="1" u="sng" dirty="0">
                <a:latin typeface="Helvetica Neue" panose="02000503000000020004" pitchFamily="2" charset="0"/>
                <a:ea typeface="Helvetica Neue" panose="02000503000000020004" pitchFamily="2" charset="0"/>
                <a:cs typeface="Helvetica Neue" panose="02000503000000020004" pitchFamily="2" charset="0"/>
              </a:rPr>
              <a:t>B</a:t>
            </a:r>
            <a:r>
              <a:rPr lang="sv-SE" sz="2200" u="sng" dirty="0">
                <a:latin typeface="Helvetica Neue" panose="02000503000000020004" pitchFamily="2" charset="0"/>
                <a:ea typeface="Helvetica Neue" panose="02000503000000020004" pitchFamily="2" charset="0"/>
                <a:cs typeface="Helvetica Neue" panose="02000503000000020004" pitchFamily="2" charset="0"/>
              </a:rPr>
              <a:t>∼</a:t>
            </a:r>
            <a:r>
              <a:rPr lang="sv-SE" sz="2200" b="1" u="sng" dirty="0">
                <a:latin typeface="Helvetica Neue" panose="02000503000000020004" pitchFamily="2" charset="0"/>
                <a:ea typeface="Helvetica Neue" panose="02000503000000020004" pitchFamily="2" charset="0"/>
                <a:cs typeface="Helvetica Neue" panose="02000503000000020004" pitchFamily="2" charset="0"/>
              </a:rPr>
              <a:t>B′</a:t>
            </a:r>
            <a:r>
              <a:rPr lang="sv-SE" sz="2200" u="sng" dirty="0">
                <a:latin typeface="Helvetica Neue" panose="02000503000000020004" pitchFamily="2" charset="0"/>
                <a:ea typeface="Helvetica Neue" panose="02000503000000020004" pitchFamily="2" charset="0"/>
                <a:cs typeface="Helvetica Neue" panose="02000503000000020004" pitchFamily="2" charset="0"/>
              </a:rPr>
              <a:t> </a:t>
            </a:r>
          </a:p>
        </p:txBody>
      </p:sp>
      <p:cxnSp>
        <p:nvCxnSpPr>
          <p:cNvPr id="13" name="Straight Connector 12">
            <a:extLst>
              <a:ext uri="{FF2B5EF4-FFF2-40B4-BE49-F238E27FC236}">
                <a16:creationId xmlns:a16="http://schemas.microsoft.com/office/drawing/2014/main" id="{F08219DE-B7A4-1A42-ACE2-83223A2CA1E4}"/>
              </a:ext>
            </a:extLst>
          </p:cNvPr>
          <p:cNvCxnSpPr>
            <a:cxnSpLocks/>
          </p:cNvCxnSpPr>
          <p:nvPr/>
        </p:nvCxnSpPr>
        <p:spPr>
          <a:xfrm>
            <a:off x="923055" y="664614"/>
            <a:ext cx="1034589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309280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4294967295"/>
          </p:nvPr>
        </p:nvSpPr>
        <p:spPr>
          <a:xfrm>
            <a:off x="2053244" y="6475270"/>
            <a:ext cx="4320448" cy="365125"/>
          </a:xfrm>
          <a:prstGeom prst="rect">
            <a:avLst/>
          </a:prstGeom>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a:xfrm>
            <a:off x="9424222" y="6475270"/>
            <a:ext cx="2743200" cy="365125"/>
          </a:xfrm>
        </p:spPr>
        <p:txBody>
          <a:bodyPr/>
          <a:lstStyle/>
          <a:p>
            <a:fld id="{F7283078-D760-1647-8B80-66BA8B52336D}" type="slidenum">
              <a:rPr lang="sv-SE" smtClean="0">
                <a:solidFill>
                  <a:srgbClr val="00B0F0"/>
                </a:solidFill>
              </a:rPr>
              <a:t>118</a:t>
            </a:fld>
            <a:endParaRPr lang="sv-SE" dirty="0">
              <a:solidFill>
                <a:srgbClr val="00B0F0"/>
              </a:solidFill>
            </a:endParaRP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2022-11-17</a:t>
            </a:fld>
            <a:endParaRPr lang="sv-SE" dirty="0"/>
          </a:p>
        </p:txBody>
      </p:sp>
      <p:sp>
        <p:nvSpPr>
          <p:cNvPr id="11" name="Rectangle 10">
            <a:extLst>
              <a:ext uri="{FF2B5EF4-FFF2-40B4-BE49-F238E27FC236}">
                <a16:creationId xmlns:a16="http://schemas.microsoft.com/office/drawing/2014/main" id="{C6EDDA1B-93D6-E54F-A1A3-8C72C4BFEC57}"/>
              </a:ext>
            </a:extLst>
          </p:cNvPr>
          <p:cNvSpPr/>
          <p:nvPr/>
        </p:nvSpPr>
        <p:spPr>
          <a:xfrm>
            <a:off x="838200" y="1087902"/>
            <a:ext cx="7605366" cy="5016758"/>
          </a:xfrm>
          <a:prstGeom prst="rect">
            <a:avLst/>
          </a:prstGeom>
        </p:spPr>
        <p:txBody>
          <a:bodyPr wrap="square">
            <a:spAutoFit/>
          </a:bodyPr>
          <a:lstStyle/>
          <a:p>
            <a:pPr marL="285750"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The ESS will be the brightest neutron source in the world enabling new opportunities for researchers across the spectrum of scientific discovery, including materials and life sciences, energy, environmental technology, cultural heritage and </a:t>
            </a:r>
            <a:r>
              <a:rPr lang="en-US"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fundamental physics</a:t>
            </a:r>
          </a:p>
          <a:p>
            <a:pPr marL="285750" indent="-285750">
              <a:buFont typeface="Arial" panose="020B0604020202020204" pitchFamily="34" charset="0"/>
              <a:buChar cha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The ESS will have the unprecedented capability to access and </a:t>
            </a:r>
            <a:r>
              <a:rPr lang="en-US"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unlock some of the greatest challenges of the universe</a:t>
            </a:r>
          </a:p>
          <a:p>
            <a:pPr marL="285750" indent="-285750">
              <a:buFont typeface="Arial" panose="020B0604020202020204" pitchFamily="34" charset="0"/>
              <a:buChar cha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We are developing a broad fundamental physics program, that will be evaluated in few years, with a time span of at least two decades</a:t>
            </a:r>
          </a:p>
          <a:p>
            <a:pPr marL="285750" indent="-285750">
              <a:buFont typeface="Arial" panose="020B0604020202020204" pitchFamily="34" charset="0"/>
              <a:buChar cha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This includes mainly</a:t>
            </a:r>
          </a:p>
          <a:p>
            <a:pPr marL="742950" lvl="1"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Physics with neutrons</a:t>
            </a:r>
          </a:p>
          <a:p>
            <a:pPr marL="742950" lvl="1"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Physics with neutrinos</a:t>
            </a:r>
          </a:p>
        </p:txBody>
      </p:sp>
      <p:sp>
        <p:nvSpPr>
          <p:cNvPr id="14" name="Title 1">
            <a:extLst>
              <a:ext uri="{FF2B5EF4-FFF2-40B4-BE49-F238E27FC236}">
                <a16:creationId xmlns:a16="http://schemas.microsoft.com/office/drawing/2014/main" id="{9C98541F-7242-084A-9AD3-755C8CCC4F12}"/>
              </a:ext>
            </a:extLst>
          </p:cNvPr>
          <p:cNvSpPr txBox="1">
            <a:spLocks/>
          </p:cNvSpPr>
          <p:nvPr/>
        </p:nvSpPr>
        <p:spPr>
          <a:xfrm>
            <a:off x="838200" y="55756"/>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Neue" panose="02000503000000020004" pitchFamily="2" charset="0"/>
                <a:ea typeface="Helvetica Neue" panose="02000503000000020004" pitchFamily="2" charset="0"/>
                <a:cs typeface="Helvetica Neue" panose="02000503000000020004" pitchFamily="2" charset="0"/>
              </a:rPr>
              <a:t>Current Status </a:t>
            </a:r>
          </a:p>
        </p:txBody>
      </p:sp>
      <p:pic>
        <p:nvPicPr>
          <p:cNvPr id="21" name="Picture 20">
            <a:extLst>
              <a:ext uri="{FF2B5EF4-FFF2-40B4-BE49-F238E27FC236}">
                <a16:creationId xmlns:a16="http://schemas.microsoft.com/office/drawing/2014/main" id="{F2FD32E9-A253-3E42-B76C-FD14A9FF05FC}"/>
              </a:ext>
            </a:extLst>
          </p:cNvPr>
          <p:cNvPicPr>
            <a:picLocks noChangeAspect="1"/>
          </p:cNvPicPr>
          <p:nvPr/>
        </p:nvPicPr>
        <p:blipFill>
          <a:blip r:embed="rId2"/>
          <a:stretch>
            <a:fillRect/>
          </a:stretch>
        </p:blipFill>
        <p:spPr>
          <a:xfrm>
            <a:off x="8599137" y="1112954"/>
            <a:ext cx="3568285" cy="2046660"/>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9BE951E8-49B7-024F-81C4-8A3481C617BF}"/>
              </a:ext>
            </a:extLst>
          </p:cNvPr>
          <p:cNvPicPr>
            <a:picLocks noChangeAspect="1"/>
          </p:cNvPicPr>
          <p:nvPr/>
        </p:nvPicPr>
        <p:blipFill>
          <a:blip r:embed="rId3"/>
          <a:stretch>
            <a:fillRect/>
          </a:stretch>
        </p:blipFill>
        <p:spPr>
          <a:xfrm>
            <a:off x="8599136" y="3617069"/>
            <a:ext cx="3568285" cy="20466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938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E5E5691-1D3E-8247-95C8-DD6B11B785FD}"/>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4" name="Content Placeholder 3">
            <a:extLst>
              <a:ext uri="{FF2B5EF4-FFF2-40B4-BE49-F238E27FC236}">
                <a16:creationId xmlns:a16="http://schemas.microsoft.com/office/drawing/2014/main" id="{9511E286-0F0C-C744-81B6-D013E42A329C}"/>
              </a:ext>
            </a:extLst>
          </p:cNvPr>
          <p:cNvSpPr>
            <a:spLocks noGrp="1"/>
          </p:cNvSpPr>
          <p:nvPr>
            <p:ph idx="1"/>
          </p:nvPr>
        </p:nvSpPr>
        <p:spPr>
          <a:xfrm>
            <a:off x="1094400" y="1562400"/>
            <a:ext cx="9685895" cy="4768062"/>
          </a:xfrm>
        </p:spPr>
        <p:txBody>
          <a:bodyPr/>
          <a:lstStyle/>
          <a:p>
            <a:pPr algn="ctr"/>
            <a:r>
              <a:rPr lang="en-GB" sz="4800" dirty="0">
                <a:solidFill>
                  <a:schemeClr val="tx1"/>
                </a:solidFill>
                <a:latin typeface="Helvetica" pitchFamily="2" charset="0"/>
              </a:rPr>
              <a:t>Why fundamental physics at the ESS ? </a:t>
            </a:r>
          </a:p>
        </p:txBody>
      </p:sp>
      <p:sp>
        <p:nvSpPr>
          <p:cNvPr id="7" name="Date Placeholder 6">
            <a:extLst>
              <a:ext uri="{FF2B5EF4-FFF2-40B4-BE49-F238E27FC236}">
                <a16:creationId xmlns:a16="http://schemas.microsoft.com/office/drawing/2014/main" id="{478599AC-A04A-E94F-9B27-CCC48A9712BB}"/>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32083E79-8A53-624A-989E-0E35FC118239}"/>
              </a:ext>
            </a:extLst>
          </p:cNvPr>
          <p:cNvSpPr>
            <a:spLocks noGrp="1"/>
          </p:cNvSpPr>
          <p:nvPr>
            <p:ph type="sldNum" sz="quarter" idx="12"/>
          </p:nvPr>
        </p:nvSpPr>
        <p:spPr/>
        <p:txBody>
          <a:bodyPr/>
          <a:lstStyle/>
          <a:p>
            <a:fld id="{F7283078-D760-1647-8B80-66BA8B52336D}" type="slidenum">
              <a:rPr lang="sv-SE" smtClean="0"/>
              <a:pPr/>
              <a:t>12</a:t>
            </a:fld>
            <a:endParaRPr lang="sv-SE" dirty="0"/>
          </a:p>
        </p:txBody>
      </p:sp>
    </p:spTree>
    <p:extLst>
      <p:ext uri="{BB962C8B-B14F-4D97-AF65-F5344CB8AC3E}">
        <p14:creationId xmlns:p14="http://schemas.microsoft.com/office/powerpoint/2010/main" val="179679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F1F8-8C61-2A47-BBA2-DA21FA0593D7}"/>
              </a:ext>
            </a:extLst>
          </p:cNvPr>
          <p:cNvSpPr>
            <a:spLocks noGrp="1"/>
          </p:cNvSpPr>
          <p:nvPr>
            <p:ph type="title"/>
          </p:nvPr>
        </p:nvSpPr>
        <p:spPr>
          <a:xfrm>
            <a:off x="1448348" y="2046047"/>
            <a:ext cx="9360000" cy="657339"/>
          </a:xfrm>
        </p:spPr>
        <p:txBody>
          <a:bodyPr/>
          <a:lstStyle/>
          <a:p>
            <a:r>
              <a:rPr lang="en-GB" dirty="0">
                <a:solidFill>
                  <a:schemeClr val="tx1"/>
                </a:solidFill>
                <a:latin typeface="Helvetica" pitchFamily="2" charset="0"/>
              </a:rPr>
              <a:t>ESS is special </a:t>
            </a:r>
          </a:p>
        </p:txBody>
      </p:sp>
      <p:sp>
        <p:nvSpPr>
          <p:cNvPr id="3" name="Footer Placeholder 2">
            <a:extLst>
              <a:ext uri="{FF2B5EF4-FFF2-40B4-BE49-F238E27FC236}">
                <a16:creationId xmlns:a16="http://schemas.microsoft.com/office/drawing/2014/main" id="{AE25A081-71D8-AF41-88BE-A1CA686F1644}"/>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05C46525-5AFA-454A-8F36-A60849F5D263}"/>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FBE80260-93F4-0242-896A-8849AB7E2138}"/>
              </a:ext>
            </a:extLst>
          </p:cNvPr>
          <p:cNvSpPr>
            <a:spLocks noGrp="1"/>
          </p:cNvSpPr>
          <p:nvPr>
            <p:ph type="sldNum" sz="quarter" idx="12"/>
          </p:nvPr>
        </p:nvSpPr>
        <p:spPr/>
        <p:txBody>
          <a:bodyPr/>
          <a:lstStyle/>
          <a:p>
            <a:fld id="{F7283078-D760-1647-8B80-66BA8B52336D}" type="slidenum">
              <a:rPr lang="sv-SE" smtClean="0"/>
              <a:pPr/>
              <a:t>13</a:t>
            </a:fld>
            <a:endParaRPr lang="sv-SE" dirty="0"/>
          </a:p>
        </p:txBody>
      </p:sp>
    </p:spTree>
    <p:extLst>
      <p:ext uri="{BB962C8B-B14F-4D97-AF65-F5344CB8AC3E}">
        <p14:creationId xmlns:p14="http://schemas.microsoft.com/office/powerpoint/2010/main" val="202996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F1F8-8C61-2A47-BBA2-DA21FA0593D7}"/>
              </a:ext>
            </a:extLst>
          </p:cNvPr>
          <p:cNvSpPr>
            <a:spLocks noGrp="1"/>
          </p:cNvSpPr>
          <p:nvPr>
            <p:ph type="title"/>
          </p:nvPr>
        </p:nvSpPr>
        <p:spPr>
          <a:xfrm>
            <a:off x="1448348" y="2046047"/>
            <a:ext cx="9360000" cy="657339"/>
          </a:xfrm>
        </p:spPr>
        <p:txBody>
          <a:bodyPr/>
          <a:lstStyle/>
          <a:p>
            <a:r>
              <a:rPr lang="en-GB" dirty="0">
                <a:solidFill>
                  <a:schemeClr val="tx1"/>
                </a:solidFill>
                <a:latin typeface="Helvetica" pitchFamily="2" charset="0"/>
              </a:rPr>
              <a:t>ESS is special </a:t>
            </a:r>
            <a:r>
              <a:rPr lang="en-GB" dirty="0">
                <a:solidFill>
                  <a:srgbClr val="C00000"/>
                </a:solidFill>
                <a:latin typeface="Helvetica" pitchFamily="2" charset="0"/>
              </a:rPr>
              <a:t>particularly for particle physics </a:t>
            </a:r>
          </a:p>
        </p:txBody>
      </p:sp>
      <p:sp>
        <p:nvSpPr>
          <p:cNvPr id="3" name="Footer Placeholder 2">
            <a:extLst>
              <a:ext uri="{FF2B5EF4-FFF2-40B4-BE49-F238E27FC236}">
                <a16:creationId xmlns:a16="http://schemas.microsoft.com/office/drawing/2014/main" id="{AE25A081-71D8-AF41-88BE-A1CA686F1644}"/>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05C46525-5AFA-454A-8F36-A60849F5D263}"/>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FBE80260-93F4-0242-896A-8849AB7E2138}"/>
              </a:ext>
            </a:extLst>
          </p:cNvPr>
          <p:cNvSpPr>
            <a:spLocks noGrp="1"/>
          </p:cNvSpPr>
          <p:nvPr>
            <p:ph type="sldNum" sz="quarter" idx="12"/>
          </p:nvPr>
        </p:nvSpPr>
        <p:spPr/>
        <p:txBody>
          <a:bodyPr/>
          <a:lstStyle/>
          <a:p>
            <a:fld id="{F7283078-D760-1647-8B80-66BA8B52336D}" type="slidenum">
              <a:rPr lang="sv-SE" smtClean="0"/>
              <a:pPr/>
              <a:t>14</a:t>
            </a:fld>
            <a:endParaRPr lang="sv-SE" dirty="0"/>
          </a:p>
        </p:txBody>
      </p:sp>
    </p:spTree>
    <p:extLst>
      <p:ext uri="{BB962C8B-B14F-4D97-AF65-F5344CB8AC3E}">
        <p14:creationId xmlns:p14="http://schemas.microsoft.com/office/powerpoint/2010/main" val="328404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F1F8-8C61-2A47-BBA2-DA21FA0593D7}"/>
              </a:ext>
            </a:extLst>
          </p:cNvPr>
          <p:cNvSpPr>
            <a:spLocks noGrp="1"/>
          </p:cNvSpPr>
          <p:nvPr>
            <p:ph type="title"/>
          </p:nvPr>
        </p:nvSpPr>
        <p:spPr>
          <a:xfrm>
            <a:off x="1448348" y="2046047"/>
            <a:ext cx="9360000" cy="657339"/>
          </a:xfrm>
        </p:spPr>
        <p:txBody>
          <a:bodyPr/>
          <a:lstStyle/>
          <a:p>
            <a:r>
              <a:rPr lang="en-GB" dirty="0">
                <a:solidFill>
                  <a:schemeClr val="tx1"/>
                </a:solidFill>
                <a:latin typeface="Helvetica" pitchFamily="2" charset="0"/>
              </a:rPr>
              <a:t>ESS is special </a:t>
            </a:r>
            <a:r>
              <a:rPr lang="en-GB" dirty="0">
                <a:solidFill>
                  <a:srgbClr val="C00000"/>
                </a:solidFill>
                <a:latin typeface="Helvetica" pitchFamily="2" charset="0"/>
              </a:rPr>
              <a:t>particularly for particle physics because it is equipped with two superpowers </a:t>
            </a:r>
          </a:p>
        </p:txBody>
      </p:sp>
      <p:sp>
        <p:nvSpPr>
          <p:cNvPr id="3" name="Footer Placeholder 2">
            <a:extLst>
              <a:ext uri="{FF2B5EF4-FFF2-40B4-BE49-F238E27FC236}">
                <a16:creationId xmlns:a16="http://schemas.microsoft.com/office/drawing/2014/main" id="{AE25A081-71D8-AF41-88BE-A1CA686F1644}"/>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05C46525-5AFA-454A-8F36-A60849F5D263}"/>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FBE80260-93F4-0242-896A-8849AB7E2138}"/>
              </a:ext>
            </a:extLst>
          </p:cNvPr>
          <p:cNvSpPr>
            <a:spLocks noGrp="1"/>
          </p:cNvSpPr>
          <p:nvPr>
            <p:ph type="sldNum" sz="quarter" idx="12"/>
          </p:nvPr>
        </p:nvSpPr>
        <p:spPr/>
        <p:txBody>
          <a:bodyPr/>
          <a:lstStyle/>
          <a:p>
            <a:fld id="{F7283078-D760-1647-8B80-66BA8B52336D}" type="slidenum">
              <a:rPr lang="sv-SE" smtClean="0"/>
              <a:pPr/>
              <a:t>15</a:t>
            </a:fld>
            <a:endParaRPr lang="sv-SE" dirty="0"/>
          </a:p>
        </p:txBody>
      </p:sp>
      <p:pic>
        <p:nvPicPr>
          <p:cNvPr id="9" name="Picture 8">
            <a:extLst>
              <a:ext uri="{FF2B5EF4-FFF2-40B4-BE49-F238E27FC236}">
                <a16:creationId xmlns:a16="http://schemas.microsoft.com/office/drawing/2014/main" id="{26C1B65C-76E6-F443-B26D-48A4BCC2C525}"/>
              </a:ext>
            </a:extLst>
          </p:cNvPr>
          <p:cNvPicPr>
            <a:picLocks noChangeAspect="1"/>
          </p:cNvPicPr>
          <p:nvPr/>
        </p:nvPicPr>
        <p:blipFill>
          <a:blip r:embed="rId2"/>
          <a:stretch>
            <a:fillRect/>
          </a:stretch>
        </p:blipFill>
        <p:spPr>
          <a:xfrm>
            <a:off x="5967998" y="3326745"/>
            <a:ext cx="4679950" cy="3148525"/>
          </a:xfrm>
          <a:prstGeom prst="rect">
            <a:avLst/>
          </a:prstGeom>
        </p:spPr>
      </p:pic>
      <p:pic>
        <p:nvPicPr>
          <p:cNvPr id="23" name="Picture 22">
            <a:extLst>
              <a:ext uri="{FF2B5EF4-FFF2-40B4-BE49-F238E27FC236}">
                <a16:creationId xmlns:a16="http://schemas.microsoft.com/office/drawing/2014/main" id="{A210B756-6F82-1744-A907-4FB4DBE2D766}"/>
              </a:ext>
            </a:extLst>
          </p:cNvPr>
          <p:cNvPicPr>
            <a:picLocks noChangeAspect="1"/>
          </p:cNvPicPr>
          <p:nvPr/>
        </p:nvPicPr>
        <p:blipFill>
          <a:blip r:embed="rId3"/>
          <a:stretch>
            <a:fillRect/>
          </a:stretch>
        </p:blipFill>
        <p:spPr>
          <a:xfrm>
            <a:off x="7538454" y="5110086"/>
            <a:ext cx="1040062" cy="1006969"/>
          </a:xfrm>
          <a:prstGeom prst="rect">
            <a:avLst/>
          </a:prstGeom>
        </p:spPr>
      </p:pic>
    </p:spTree>
    <p:extLst>
      <p:ext uri="{BB962C8B-B14F-4D97-AF65-F5344CB8AC3E}">
        <p14:creationId xmlns:p14="http://schemas.microsoft.com/office/powerpoint/2010/main" val="161712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86CE6E7-8C73-164F-A80F-B868EA08C78F}"/>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EFB638D3-C6ED-C841-B91B-C1DA86E26DBE}"/>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4CF39E22-F845-7440-8A49-15020884C69C}"/>
              </a:ext>
            </a:extLst>
          </p:cNvPr>
          <p:cNvSpPr>
            <a:spLocks noGrp="1"/>
          </p:cNvSpPr>
          <p:nvPr>
            <p:ph type="sldNum" sz="quarter" idx="12"/>
          </p:nvPr>
        </p:nvSpPr>
        <p:spPr/>
        <p:txBody>
          <a:bodyPr/>
          <a:lstStyle/>
          <a:p>
            <a:fld id="{F7283078-D760-1647-8B80-66BA8B52336D}" type="slidenum">
              <a:rPr lang="sv-SE" smtClean="0"/>
              <a:pPr/>
              <a:t>16</a:t>
            </a:fld>
            <a:endParaRPr lang="sv-SE" dirty="0"/>
          </a:p>
        </p:txBody>
      </p:sp>
      <p:sp>
        <p:nvSpPr>
          <p:cNvPr id="14" name="Title 1">
            <a:extLst>
              <a:ext uri="{FF2B5EF4-FFF2-40B4-BE49-F238E27FC236}">
                <a16:creationId xmlns:a16="http://schemas.microsoft.com/office/drawing/2014/main" id="{A2010C01-8F81-E44E-9429-EA421413B9B9}"/>
              </a:ext>
            </a:extLst>
          </p:cNvPr>
          <p:cNvSpPr txBox="1">
            <a:spLocks/>
          </p:cNvSpPr>
          <p:nvPr/>
        </p:nvSpPr>
        <p:spPr>
          <a:xfrm>
            <a:off x="3200910" y="67218"/>
            <a:ext cx="10487016" cy="1879412"/>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3600" b="1" u="sng" dirty="0">
                <a:solidFill>
                  <a:schemeClr val="tx1"/>
                </a:solidFill>
                <a:latin typeface="Helvetica" pitchFamily="2" charset="0"/>
              </a:rPr>
              <a:t>Superpower number 1  </a:t>
            </a:r>
          </a:p>
        </p:txBody>
      </p:sp>
      <p:sp>
        <p:nvSpPr>
          <p:cNvPr id="16" name="Title 1">
            <a:extLst>
              <a:ext uri="{FF2B5EF4-FFF2-40B4-BE49-F238E27FC236}">
                <a16:creationId xmlns:a16="http://schemas.microsoft.com/office/drawing/2014/main" id="{39D951E5-EBC9-2F4D-A915-9A951F069F39}"/>
              </a:ext>
            </a:extLst>
          </p:cNvPr>
          <p:cNvSpPr txBox="1">
            <a:spLocks/>
          </p:cNvSpPr>
          <p:nvPr/>
        </p:nvSpPr>
        <p:spPr>
          <a:xfrm>
            <a:off x="2807880" y="802436"/>
            <a:ext cx="8393522" cy="1879412"/>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3600" dirty="0">
                <a:solidFill>
                  <a:schemeClr val="tx1"/>
                </a:solidFill>
                <a:latin typeface="Helvetica" pitchFamily="2" charset="0"/>
              </a:rPr>
              <a:t>ESS is equipped with an accelerator that could go to 10MW  </a:t>
            </a:r>
            <a:r>
              <a:rPr lang="en-GB" sz="3600" b="1" u="sng" dirty="0">
                <a:solidFill>
                  <a:schemeClr val="tx1"/>
                </a:solidFill>
                <a:latin typeface="Helvetica" pitchFamily="2" charset="0"/>
              </a:rPr>
              <a:t>without extra infrastructure</a:t>
            </a:r>
          </a:p>
        </p:txBody>
      </p:sp>
      <p:pic>
        <p:nvPicPr>
          <p:cNvPr id="18" name="Picture 17">
            <a:extLst>
              <a:ext uri="{FF2B5EF4-FFF2-40B4-BE49-F238E27FC236}">
                <a16:creationId xmlns:a16="http://schemas.microsoft.com/office/drawing/2014/main" id="{58BB5B30-1E4F-F845-857D-EEE348E3A397}"/>
              </a:ext>
            </a:extLst>
          </p:cNvPr>
          <p:cNvPicPr>
            <a:picLocks noChangeAspect="1"/>
          </p:cNvPicPr>
          <p:nvPr/>
        </p:nvPicPr>
        <p:blipFill>
          <a:blip r:embed="rId2"/>
          <a:stretch>
            <a:fillRect/>
          </a:stretch>
        </p:blipFill>
        <p:spPr>
          <a:xfrm>
            <a:off x="436479" y="0"/>
            <a:ext cx="1591826" cy="1376391"/>
          </a:xfrm>
          <a:prstGeom prst="rect">
            <a:avLst/>
          </a:prstGeom>
        </p:spPr>
      </p:pic>
    </p:spTree>
    <p:extLst>
      <p:ext uri="{BB962C8B-B14F-4D97-AF65-F5344CB8AC3E}">
        <p14:creationId xmlns:p14="http://schemas.microsoft.com/office/powerpoint/2010/main" val="103320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86CE6E7-8C73-164F-A80F-B868EA08C78F}"/>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EFB638D3-C6ED-C841-B91B-C1DA86E26DBE}"/>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4CF39E22-F845-7440-8A49-15020884C69C}"/>
              </a:ext>
            </a:extLst>
          </p:cNvPr>
          <p:cNvSpPr>
            <a:spLocks noGrp="1"/>
          </p:cNvSpPr>
          <p:nvPr>
            <p:ph type="sldNum" sz="quarter" idx="12"/>
          </p:nvPr>
        </p:nvSpPr>
        <p:spPr/>
        <p:txBody>
          <a:bodyPr/>
          <a:lstStyle/>
          <a:p>
            <a:fld id="{F7283078-D760-1647-8B80-66BA8B52336D}" type="slidenum">
              <a:rPr lang="sv-SE" smtClean="0"/>
              <a:pPr/>
              <a:t>17</a:t>
            </a:fld>
            <a:endParaRPr lang="sv-SE" dirty="0"/>
          </a:p>
        </p:txBody>
      </p:sp>
      <p:sp>
        <p:nvSpPr>
          <p:cNvPr id="12" name="TextBox 11">
            <a:extLst>
              <a:ext uri="{FF2B5EF4-FFF2-40B4-BE49-F238E27FC236}">
                <a16:creationId xmlns:a16="http://schemas.microsoft.com/office/drawing/2014/main" id="{60A3F8BE-6904-4F49-A796-1AC710504FD6}"/>
              </a:ext>
            </a:extLst>
          </p:cNvPr>
          <p:cNvSpPr txBox="1"/>
          <p:nvPr/>
        </p:nvSpPr>
        <p:spPr>
          <a:xfrm>
            <a:off x="2788774" y="2558165"/>
            <a:ext cx="6647974" cy="369332"/>
          </a:xfrm>
          <a:prstGeom prst="rect">
            <a:avLst/>
          </a:prstGeom>
          <a:noFill/>
        </p:spPr>
        <p:txBody>
          <a:bodyPr wrap="none" rtlCol="0">
            <a:spAutoFit/>
          </a:bodyPr>
          <a:lstStyle/>
          <a:p>
            <a:pPr algn="l"/>
            <a:r>
              <a:rPr lang="en-GB" b="1" dirty="0">
                <a:latin typeface="Helvetica" pitchFamily="2" charset="0"/>
              </a:rPr>
              <a:t>ESS Accelerator design at 2GeV and 5MW power on target </a:t>
            </a:r>
          </a:p>
        </p:txBody>
      </p:sp>
      <p:pic>
        <p:nvPicPr>
          <p:cNvPr id="13" name="Picture 12">
            <a:extLst>
              <a:ext uri="{FF2B5EF4-FFF2-40B4-BE49-F238E27FC236}">
                <a16:creationId xmlns:a16="http://schemas.microsoft.com/office/drawing/2014/main" id="{1EDCF74D-0C8A-E54D-882E-B747DC2A681B}"/>
              </a:ext>
            </a:extLst>
          </p:cNvPr>
          <p:cNvPicPr>
            <a:picLocks noChangeAspect="1"/>
          </p:cNvPicPr>
          <p:nvPr/>
        </p:nvPicPr>
        <p:blipFill>
          <a:blip r:embed="rId2"/>
          <a:stretch>
            <a:fillRect/>
          </a:stretch>
        </p:blipFill>
        <p:spPr>
          <a:xfrm>
            <a:off x="538840" y="3109580"/>
            <a:ext cx="9589896" cy="1308168"/>
          </a:xfrm>
          <a:prstGeom prst="rect">
            <a:avLst/>
          </a:prstGeom>
        </p:spPr>
      </p:pic>
      <p:sp>
        <p:nvSpPr>
          <p:cNvPr id="14" name="Title 1">
            <a:extLst>
              <a:ext uri="{FF2B5EF4-FFF2-40B4-BE49-F238E27FC236}">
                <a16:creationId xmlns:a16="http://schemas.microsoft.com/office/drawing/2014/main" id="{A2010C01-8F81-E44E-9429-EA421413B9B9}"/>
              </a:ext>
            </a:extLst>
          </p:cNvPr>
          <p:cNvSpPr txBox="1">
            <a:spLocks/>
          </p:cNvSpPr>
          <p:nvPr/>
        </p:nvSpPr>
        <p:spPr>
          <a:xfrm>
            <a:off x="3200910" y="67218"/>
            <a:ext cx="10487016" cy="1879412"/>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3600" b="1" u="sng" dirty="0">
                <a:solidFill>
                  <a:schemeClr val="tx1"/>
                </a:solidFill>
                <a:latin typeface="Helvetica" pitchFamily="2" charset="0"/>
              </a:rPr>
              <a:t>Superpower number 1  </a:t>
            </a:r>
          </a:p>
        </p:txBody>
      </p:sp>
      <p:sp>
        <p:nvSpPr>
          <p:cNvPr id="16" name="Title 1">
            <a:extLst>
              <a:ext uri="{FF2B5EF4-FFF2-40B4-BE49-F238E27FC236}">
                <a16:creationId xmlns:a16="http://schemas.microsoft.com/office/drawing/2014/main" id="{39D951E5-EBC9-2F4D-A915-9A951F069F39}"/>
              </a:ext>
            </a:extLst>
          </p:cNvPr>
          <p:cNvSpPr txBox="1">
            <a:spLocks/>
          </p:cNvSpPr>
          <p:nvPr/>
        </p:nvSpPr>
        <p:spPr>
          <a:xfrm>
            <a:off x="2807880" y="802436"/>
            <a:ext cx="8393522" cy="1879412"/>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3600">
                <a:solidFill>
                  <a:schemeClr val="tx1"/>
                </a:solidFill>
                <a:latin typeface="Helvetica" pitchFamily="2" charset="0"/>
              </a:rPr>
              <a:t>ESS is equipped with an accelerator that could go to 10MW  </a:t>
            </a:r>
            <a:r>
              <a:rPr lang="en-GB" sz="3600" b="1" u="sng">
                <a:solidFill>
                  <a:schemeClr val="tx1"/>
                </a:solidFill>
                <a:latin typeface="Helvetica" pitchFamily="2" charset="0"/>
              </a:rPr>
              <a:t>without extra infrastructure</a:t>
            </a:r>
            <a:endParaRPr lang="en-GB" sz="3600" b="1" u="sng" dirty="0">
              <a:solidFill>
                <a:schemeClr val="tx1"/>
              </a:solidFill>
              <a:latin typeface="Helvetica" pitchFamily="2" charset="0"/>
            </a:endParaRPr>
          </a:p>
        </p:txBody>
      </p:sp>
      <p:pic>
        <p:nvPicPr>
          <p:cNvPr id="18" name="Picture 17">
            <a:extLst>
              <a:ext uri="{FF2B5EF4-FFF2-40B4-BE49-F238E27FC236}">
                <a16:creationId xmlns:a16="http://schemas.microsoft.com/office/drawing/2014/main" id="{58BB5B30-1E4F-F845-857D-EEE348E3A397}"/>
              </a:ext>
            </a:extLst>
          </p:cNvPr>
          <p:cNvPicPr>
            <a:picLocks noChangeAspect="1"/>
          </p:cNvPicPr>
          <p:nvPr/>
        </p:nvPicPr>
        <p:blipFill>
          <a:blip r:embed="rId3"/>
          <a:stretch>
            <a:fillRect/>
          </a:stretch>
        </p:blipFill>
        <p:spPr>
          <a:xfrm>
            <a:off x="436479" y="0"/>
            <a:ext cx="1591826" cy="1376391"/>
          </a:xfrm>
          <a:prstGeom prst="rect">
            <a:avLst/>
          </a:prstGeom>
        </p:spPr>
      </p:pic>
      <p:sp>
        <p:nvSpPr>
          <p:cNvPr id="19" name="Rectangle 18">
            <a:extLst>
              <a:ext uri="{FF2B5EF4-FFF2-40B4-BE49-F238E27FC236}">
                <a16:creationId xmlns:a16="http://schemas.microsoft.com/office/drawing/2014/main" id="{55D981C4-8179-BF4B-A9E8-28212580E7F1}"/>
              </a:ext>
            </a:extLst>
          </p:cNvPr>
          <p:cNvSpPr/>
          <p:nvPr/>
        </p:nvSpPr>
        <p:spPr>
          <a:xfrm>
            <a:off x="7793502" y="4542192"/>
            <a:ext cx="1694436" cy="465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9BEE79ED-738E-4E4B-A465-7DF8C4191762}"/>
              </a:ext>
            </a:extLst>
          </p:cNvPr>
          <p:cNvSpPr/>
          <p:nvPr/>
        </p:nvSpPr>
        <p:spPr>
          <a:xfrm>
            <a:off x="9366408" y="3109580"/>
            <a:ext cx="691988" cy="22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398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86CE6E7-8C73-164F-A80F-B868EA08C78F}"/>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EFB638D3-C6ED-C841-B91B-C1DA86E26DBE}"/>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4CF39E22-F845-7440-8A49-15020884C69C}"/>
              </a:ext>
            </a:extLst>
          </p:cNvPr>
          <p:cNvSpPr>
            <a:spLocks noGrp="1"/>
          </p:cNvSpPr>
          <p:nvPr>
            <p:ph type="sldNum" sz="quarter" idx="12"/>
          </p:nvPr>
        </p:nvSpPr>
        <p:spPr/>
        <p:txBody>
          <a:bodyPr/>
          <a:lstStyle/>
          <a:p>
            <a:fld id="{F7283078-D760-1647-8B80-66BA8B52336D}" type="slidenum">
              <a:rPr lang="sv-SE" smtClean="0"/>
              <a:pPr/>
              <a:t>18</a:t>
            </a:fld>
            <a:endParaRPr lang="sv-SE" dirty="0"/>
          </a:p>
        </p:txBody>
      </p:sp>
      <p:sp>
        <p:nvSpPr>
          <p:cNvPr id="12" name="TextBox 11">
            <a:extLst>
              <a:ext uri="{FF2B5EF4-FFF2-40B4-BE49-F238E27FC236}">
                <a16:creationId xmlns:a16="http://schemas.microsoft.com/office/drawing/2014/main" id="{60A3F8BE-6904-4F49-A796-1AC710504FD6}"/>
              </a:ext>
            </a:extLst>
          </p:cNvPr>
          <p:cNvSpPr txBox="1"/>
          <p:nvPr/>
        </p:nvSpPr>
        <p:spPr>
          <a:xfrm>
            <a:off x="2788774" y="2558165"/>
            <a:ext cx="6647974" cy="369332"/>
          </a:xfrm>
          <a:prstGeom prst="rect">
            <a:avLst/>
          </a:prstGeom>
          <a:noFill/>
        </p:spPr>
        <p:txBody>
          <a:bodyPr wrap="none" rtlCol="0">
            <a:spAutoFit/>
          </a:bodyPr>
          <a:lstStyle/>
          <a:p>
            <a:pPr algn="l"/>
            <a:r>
              <a:rPr lang="en-GB" b="1" dirty="0">
                <a:latin typeface="Helvetica" pitchFamily="2" charset="0"/>
              </a:rPr>
              <a:t>ESS Accelerator design at 2GeV and 5MW power on target </a:t>
            </a:r>
          </a:p>
        </p:txBody>
      </p:sp>
      <p:pic>
        <p:nvPicPr>
          <p:cNvPr id="5" name="Picture 4">
            <a:extLst>
              <a:ext uri="{FF2B5EF4-FFF2-40B4-BE49-F238E27FC236}">
                <a16:creationId xmlns:a16="http://schemas.microsoft.com/office/drawing/2014/main" id="{B68FE476-F9AE-4C45-8CDA-0C51AC9E551F}"/>
              </a:ext>
            </a:extLst>
          </p:cNvPr>
          <p:cNvPicPr>
            <a:picLocks noChangeAspect="1"/>
          </p:cNvPicPr>
          <p:nvPr/>
        </p:nvPicPr>
        <p:blipFill>
          <a:blip r:embed="rId2"/>
          <a:stretch>
            <a:fillRect/>
          </a:stretch>
        </p:blipFill>
        <p:spPr>
          <a:xfrm>
            <a:off x="436479" y="4679510"/>
            <a:ext cx="11643226" cy="1738570"/>
          </a:xfrm>
          <a:prstGeom prst="rect">
            <a:avLst/>
          </a:prstGeom>
        </p:spPr>
      </p:pic>
      <p:pic>
        <p:nvPicPr>
          <p:cNvPr id="13" name="Picture 12">
            <a:extLst>
              <a:ext uri="{FF2B5EF4-FFF2-40B4-BE49-F238E27FC236}">
                <a16:creationId xmlns:a16="http://schemas.microsoft.com/office/drawing/2014/main" id="{1EDCF74D-0C8A-E54D-882E-B747DC2A681B}"/>
              </a:ext>
            </a:extLst>
          </p:cNvPr>
          <p:cNvPicPr>
            <a:picLocks noChangeAspect="1"/>
          </p:cNvPicPr>
          <p:nvPr/>
        </p:nvPicPr>
        <p:blipFill>
          <a:blip r:embed="rId3"/>
          <a:stretch>
            <a:fillRect/>
          </a:stretch>
        </p:blipFill>
        <p:spPr>
          <a:xfrm>
            <a:off x="538840" y="3109580"/>
            <a:ext cx="9589896" cy="1308168"/>
          </a:xfrm>
          <a:prstGeom prst="rect">
            <a:avLst/>
          </a:prstGeom>
        </p:spPr>
      </p:pic>
      <p:sp>
        <p:nvSpPr>
          <p:cNvPr id="14" name="Title 1">
            <a:extLst>
              <a:ext uri="{FF2B5EF4-FFF2-40B4-BE49-F238E27FC236}">
                <a16:creationId xmlns:a16="http://schemas.microsoft.com/office/drawing/2014/main" id="{A2010C01-8F81-E44E-9429-EA421413B9B9}"/>
              </a:ext>
            </a:extLst>
          </p:cNvPr>
          <p:cNvSpPr txBox="1">
            <a:spLocks/>
          </p:cNvSpPr>
          <p:nvPr/>
        </p:nvSpPr>
        <p:spPr>
          <a:xfrm>
            <a:off x="3200910" y="67218"/>
            <a:ext cx="10487016" cy="1879412"/>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3600" b="1" u="sng" dirty="0">
                <a:solidFill>
                  <a:schemeClr val="tx1"/>
                </a:solidFill>
                <a:latin typeface="Helvetica" pitchFamily="2" charset="0"/>
              </a:rPr>
              <a:t>Superpower number 1  </a:t>
            </a:r>
          </a:p>
        </p:txBody>
      </p:sp>
      <p:sp>
        <p:nvSpPr>
          <p:cNvPr id="16" name="Title 1">
            <a:extLst>
              <a:ext uri="{FF2B5EF4-FFF2-40B4-BE49-F238E27FC236}">
                <a16:creationId xmlns:a16="http://schemas.microsoft.com/office/drawing/2014/main" id="{39D951E5-EBC9-2F4D-A915-9A951F069F39}"/>
              </a:ext>
            </a:extLst>
          </p:cNvPr>
          <p:cNvSpPr txBox="1">
            <a:spLocks/>
          </p:cNvSpPr>
          <p:nvPr/>
        </p:nvSpPr>
        <p:spPr>
          <a:xfrm>
            <a:off x="2807880" y="802436"/>
            <a:ext cx="8393522" cy="1879412"/>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3600">
                <a:solidFill>
                  <a:schemeClr val="tx1"/>
                </a:solidFill>
                <a:latin typeface="Helvetica" pitchFamily="2" charset="0"/>
              </a:rPr>
              <a:t>ESS is equipped with an accelerator that could go to 10MW  </a:t>
            </a:r>
            <a:r>
              <a:rPr lang="en-GB" sz="3600" b="1" u="sng">
                <a:solidFill>
                  <a:schemeClr val="tx1"/>
                </a:solidFill>
                <a:latin typeface="Helvetica" pitchFamily="2" charset="0"/>
              </a:rPr>
              <a:t>without extra infrastructure</a:t>
            </a:r>
            <a:endParaRPr lang="en-GB" sz="3600" b="1" u="sng" dirty="0">
              <a:solidFill>
                <a:schemeClr val="tx1"/>
              </a:solidFill>
              <a:latin typeface="Helvetica" pitchFamily="2" charset="0"/>
            </a:endParaRPr>
          </a:p>
        </p:txBody>
      </p:sp>
      <p:sp>
        <p:nvSpPr>
          <p:cNvPr id="17" name="TextBox 16">
            <a:extLst>
              <a:ext uri="{FF2B5EF4-FFF2-40B4-BE49-F238E27FC236}">
                <a16:creationId xmlns:a16="http://schemas.microsoft.com/office/drawing/2014/main" id="{0312585E-CE76-5240-B515-13BB10BB5D32}"/>
              </a:ext>
            </a:extLst>
          </p:cNvPr>
          <p:cNvSpPr txBox="1"/>
          <p:nvPr/>
        </p:nvSpPr>
        <p:spPr>
          <a:xfrm>
            <a:off x="224567" y="4590169"/>
            <a:ext cx="7780848" cy="369332"/>
          </a:xfrm>
          <a:prstGeom prst="rect">
            <a:avLst/>
          </a:prstGeom>
          <a:solidFill>
            <a:schemeClr val="bg1"/>
          </a:solidFill>
        </p:spPr>
        <p:txBody>
          <a:bodyPr wrap="none" rtlCol="0">
            <a:spAutoFit/>
          </a:bodyPr>
          <a:lstStyle/>
          <a:p>
            <a:pPr algn="l"/>
            <a:r>
              <a:rPr lang="en-GB" b="1" dirty="0">
                <a:latin typeface="Helvetica" pitchFamily="2" charset="0"/>
              </a:rPr>
              <a:t>                ESS Accelerator </a:t>
            </a:r>
            <a:r>
              <a:rPr lang="en-GB" b="1" dirty="0" err="1">
                <a:latin typeface="Helvetica" pitchFamily="2" charset="0"/>
              </a:rPr>
              <a:t>coud</a:t>
            </a:r>
            <a:r>
              <a:rPr lang="en-GB" b="1" dirty="0">
                <a:latin typeface="Helvetica" pitchFamily="2" charset="0"/>
              </a:rPr>
              <a:t> be “easily” upgraded to 10MW             </a:t>
            </a:r>
          </a:p>
        </p:txBody>
      </p:sp>
      <p:pic>
        <p:nvPicPr>
          <p:cNvPr id="18" name="Picture 17">
            <a:extLst>
              <a:ext uri="{FF2B5EF4-FFF2-40B4-BE49-F238E27FC236}">
                <a16:creationId xmlns:a16="http://schemas.microsoft.com/office/drawing/2014/main" id="{58BB5B30-1E4F-F845-857D-EEE348E3A397}"/>
              </a:ext>
            </a:extLst>
          </p:cNvPr>
          <p:cNvPicPr>
            <a:picLocks noChangeAspect="1"/>
          </p:cNvPicPr>
          <p:nvPr/>
        </p:nvPicPr>
        <p:blipFill>
          <a:blip r:embed="rId4"/>
          <a:stretch>
            <a:fillRect/>
          </a:stretch>
        </p:blipFill>
        <p:spPr>
          <a:xfrm>
            <a:off x="436479" y="0"/>
            <a:ext cx="1591826" cy="1376391"/>
          </a:xfrm>
          <a:prstGeom prst="rect">
            <a:avLst/>
          </a:prstGeom>
        </p:spPr>
      </p:pic>
      <p:sp>
        <p:nvSpPr>
          <p:cNvPr id="19" name="Rectangle 18">
            <a:extLst>
              <a:ext uri="{FF2B5EF4-FFF2-40B4-BE49-F238E27FC236}">
                <a16:creationId xmlns:a16="http://schemas.microsoft.com/office/drawing/2014/main" id="{55D981C4-8179-BF4B-A9E8-28212580E7F1}"/>
              </a:ext>
            </a:extLst>
          </p:cNvPr>
          <p:cNvSpPr/>
          <p:nvPr/>
        </p:nvSpPr>
        <p:spPr>
          <a:xfrm>
            <a:off x="7793502" y="4542192"/>
            <a:ext cx="1694436" cy="465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F448F2A5-54DB-9C4F-A276-7438896D8C81}"/>
              </a:ext>
            </a:extLst>
          </p:cNvPr>
          <p:cNvCxnSpPr/>
          <p:nvPr/>
        </p:nvCxnSpPr>
        <p:spPr>
          <a:xfrm>
            <a:off x="9256542" y="4109271"/>
            <a:ext cx="1842867" cy="1051137"/>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221E3C2-B88A-1346-A03F-FA28079F940A}"/>
              </a:ext>
            </a:extLst>
          </p:cNvPr>
          <p:cNvCxnSpPr>
            <a:cxnSpLocks/>
          </p:cNvCxnSpPr>
          <p:nvPr/>
        </p:nvCxnSpPr>
        <p:spPr>
          <a:xfrm flipH="1">
            <a:off x="7706476" y="4296720"/>
            <a:ext cx="115162" cy="1047668"/>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BEE79ED-738E-4E4B-A465-7DF8C4191762}"/>
              </a:ext>
            </a:extLst>
          </p:cNvPr>
          <p:cNvSpPr/>
          <p:nvPr/>
        </p:nvSpPr>
        <p:spPr>
          <a:xfrm>
            <a:off x="9366408" y="3109580"/>
            <a:ext cx="691988" cy="22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0358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92CD04C-B81E-D14B-9C07-4635FB6E3619}"/>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16F11DBE-1DA7-E541-959D-C11584906D34}"/>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B334FA75-0339-5E40-A029-D7ABF5AFE456}"/>
              </a:ext>
            </a:extLst>
          </p:cNvPr>
          <p:cNvSpPr>
            <a:spLocks noGrp="1"/>
          </p:cNvSpPr>
          <p:nvPr>
            <p:ph type="sldNum" sz="quarter" idx="12"/>
          </p:nvPr>
        </p:nvSpPr>
        <p:spPr/>
        <p:txBody>
          <a:bodyPr/>
          <a:lstStyle/>
          <a:p>
            <a:fld id="{F7283078-D760-1647-8B80-66BA8B52336D}" type="slidenum">
              <a:rPr lang="sv-SE" smtClean="0"/>
              <a:pPr/>
              <a:t>19</a:t>
            </a:fld>
            <a:endParaRPr lang="sv-SE" dirty="0"/>
          </a:p>
        </p:txBody>
      </p:sp>
      <p:sp>
        <p:nvSpPr>
          <p:cNvPr id="9" name="Title 1">
            <a:extLst>
              <a:ext uri="{FF2B5EF4-FFF2-40B4-BE49-F238E27FC236}">
                <a16:creationId xmlns:a16="http://schemas.microsoft.com/office/drawing/2014/main" id="{329D752A-3128-614F-A440-C44AC984D8AD}"/>
              </a:ext>
            </a:extLst>
          </p:cNvPr>
          <p:cNvSpPr txBox="1">
            <a:spLocks/>
          </p:cNvSpPr>
          <p:nvPr/>
        </p:nvSpPr>
        <p:spPr>
          <a:xfrm>
            <a:off x="835576" y="328286"/>
            <a:ext cx="10738607" cy="3835751"/>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pPr marL="457200" indent="-457200">
              <a:buFont typeface="Arial" panose="020B0604020202020204" pitchFamily="34" charset="0"/>
              <a:buChar char="•"/>
            </a:pPr>
            <a:r>
              <a:rPr lang="en-GB" sz="3000" dirty="0">
                <a:solidFill>
                  <a:schemeClr val="tx1"/>
                </a:solidFill>
                <a:latin typeface="Helvetica" pitchFamily="2" charset="0"/>
              </a:rPr>
              <a:t>The world’s most powerful proton accelerator offers unique capabilities by itself </a:t>
            </a:r>
          </a:p>
          <a:p>
            <a:pPr marL="457200" indent="-457200">
              <a:buFont typeface="Arial" panose="020B0604020202020204" pitchFamily="34" charset="0"/>
              <a:buChar char="•"/>
            </a:pPr>
            <a:endParaRPr lang="en-GB" sz="3000" dirty="0">
              <a:solidFill>
                <a:schemeClr val="tx1"/>
              </a:solidFill>
              <a:latin typeface="Helvetica" pitchFamily="2" charset="0"/>
            </a:endParaRPr>
          </a:p>
          <a:p>
            <a:endParaRPr lang="en-GB" sz="3200" dirty="0">
              <a:solidFill>
                <a:schemeClr val="tx1"/>
              </a:solidFill>
              <a:latin typeface="Helvetica" pitchFamily="2" charset="0"/>
            </a:endParaRPr>
          </a:p>
        </p:txBody>
      </p:sp>
    </p:spTree>
    <p:extLst>
      <p:ext uri="{BB962C8B-B14F-4D97-AF65-F5344CB8AC3E}">
        <p14:creationId xmlns:p14="http://schemas.microsoft.com/office/powerpoint/2010/main" val="337981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4294967295"/>
          </p:nvPr>
        </p:nvSpPr>
        <p:spPr>
          <a:xfrm>
            <a:off x="2053244" y="6475270"/>
            <a:ext cx="4320448" cy="365125"/>
          </a:xfrm>
          <a:prstGeom prst="rect">
            <a:avLst/>
          </a:prstGeom>
        </p:spPr>
        <p:txBody>
          <a:bodyPr/>
          <a:lstStyle/>
          <a:p>
            <a:r>
              <a:rPr lang="en-GB" dirty="0"/>
              <a:t>PRESENTATION TITLE/FOOTER</a:t>
            </a: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2022-11-17</a:t>
            </a:fld>
            <a:endParaRPr lang="sv-SE" dirty="0"/>
          </a:p>
        </p:txBody>
      </p:sp>
      <p:sp>
        <p:nvSpPr>
          <p:cNvPr id="14" name="Title 1">
            <a:extLst>
              <a:ext uri="{FF2B5EF4-FFF2-40B4-BE49-F238E27FC236}">
                <a16:creationId xmlns:a16="http://schemas.microsoft.com/office/drawing/2014/main" id="{9C98541F-7242-084A-9AD3-755C8CCC4F12}"/>
              </a:ext>
            </a:extLst>
          </p:cNvPr>
          <p:cNvSpPr txBox="1">
            <a:spLocks/>
          </p:cNvSpPr>
          <p:nvPr/>
        </p:nvSpPr>
        <p:spPr>
          <a:xfrm>
            <a:off x="838200" y="55756"/>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Neue" panose="02000503000000020004" pitchFamily="2" charset="0"/>
                <a:ea typeface="Helvetica Neue" panose="02000503000000020004" pitchFamily="2" charset="0"/>
                <a:cs typeface="Helvetica Neue" panose="02000503000000020004" pitchFamily="2" charset="0"/>
              </a:rPr>
              <a:t>Outline </a:t>
            </a:r>
          </a:p>
        </p:txBody>
      </p:sp>
      <p:graphicFrame>
        <p:nvGraphicFramePr>
          <p:cNvPr id="9" name="Table 8">
            <a:extLst>
              <a:ext uri="{FF2B5EF4-FFF2-40B4-BE49-F238E27FC236}">
                <a16:creationId xmlns:a16="http://schemas.microsoft.com/office/drawing/2014/main" id="{4A092DF7-28BA-254E-956D-161DDD4C435D}"/>
              </a:ext>
            </a:extLst>
          </p:cNvPr>
          <p:cNvGraphicFramePr>
            <a:graphicFrameLocks noGrp="1"/>
          </p:cNvGraphicFramePr>
          <p:nvPr>
            <p:extLst>
              <p:ext uri="{D42A27DB-BD31-4B8C-83A1-F6EECF244321}">
                <p14:modId xmlns:p14="http://schemas.microsoft.com/office/powerpoint/2010/main" val="3146756865"/>
              </p:ext>
            </p:extLst>
          </p:nvPr>
        </p:nvGraphicFramePr>
        <p:xfrm>
          <a:off x="838200" y="1720990"/>
          <a:ext cx="11074052" cy="2723235"/>
        </p:xfrm>
        <a:graphic>
          <a:graphicData uri="http://schemas.openxmlformats.org/drawingml/2006/table">
            <a:tbl>
              <a:tblPr firstRow="1" bandRow="1">
                <a:tableStyleId>{5940675A-B579-460E-94D1-54222C63F5DA}</a:tableStyleId>
              </a:tblPr>
              <a:tblGrid>
                <a:gridCol w="1442631">
                  <a:extLst>
                    <a:ext uri="{9D8B030D-6E8A-4147-A177-3AD203B41FA5}">
                      <a16:colId xmlns:a16="http://schemas.microsoft.com/office/drawing/2014/main" val="1835517549"/>
                    </a:ext>
                  </a:extLst>
                </a:gridCol>
                <a:gridCol w="9631421">
                  <a:extLst>
                    <a:ext uri="{9D8B030D-6E8A-4147-A177-3AD203B41FA5}">
                      <a16:colId xmlns:a16="http://schemas.microsoft.com/office/drawing/2014/main" val="4195596432"/>
                    </a:ext>
                  </a:extLst>
                </a:gridCol>
              </a:tblGrid>
              <a:tr h="907745">
                <a:tc>
                  <a:txBody>
                    <a:bodyPr/>
                    <a:lstStyle/>
                    <a:p>
                      <a:pPr algn="ctr"/>
                      <a:r>
                        <a:rPr lang="sv-SE" sz="4000" dirty="0">
                          <a:latin typeface="Helvetica Neue" panose="02000503000000020004" pitchFamily="2" charset="0"/>
                          <a:ea typeface="Helvetica Neue" panose="02000503000000020004" pitchFamily="2" charset="0"/>
                          <a:cs typeface="Helvetica Neue" panose="02000503000000020004" pitchFamily="2" charset="0"/>
                        </a:rPr>
                        <a:t>1.</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a:buFont typeface="Arial" panose="020B0604020202020204" pitchFamily="34" charset="0"/>
                        <a:buNone/>
                      </a:pPr>
                      <a:r>
                        <a:rPr lang="en-US" sz="2400" b="0" dirty="0">
                          <a:latin typeface="Helvetica Neue" panose="02000503000000020004" pitchFamily="2" charset="0"/>
                          <a:ea typeface="Helvetica Neue" panose="02000503000000020004" pitchFamily="2" charset="0"/>
                          <a:cs typeface="Helvetica Neue" panose="02000503000000020004" pitchFamily="2" charset="0"/>
                        </a:rPr>
                        <a:t>The ESS fundamental physics program </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159931"/>
                  </a:ext>
                </a:extLst>
              </a:tr>
              <a:tr h="907745">
                <a:tc>
                  <a:txBody>
                    <a:bodyPr/>
                    <a:lstStyle/>
                    <a:p>
                      <a:pPr algn="ctr"/>
                      <a:r>
                        <a:rPr lang="sv-SE" sz="4000">
                          <a:latin typeface="Helvetica Neue" panose="02000503000000020004" pitchFamily="2" charset="0"/>
                          <a:ea typeface="Helvetica Neue" panose="02000503000000020004" pitchFamily="2" charset="0"/>
                          <a:cs typeface="Helvetica Neue" panose="02000503000000020004" pitchFamily="2" charset="0"/>
                        </a:rPr>
                        <a:t>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latin typeface="Helvetica Neue" panose="02000503000000020004" pitchFamily="2" charset="0"/>
                          <a:ea typeface="Helvetica Neue" panose="02000503000000020004" pitchFamily="2" charset="0"/>
                          <a:cs typeface="Helvetica Neue" panose="02000503000000020004" pitchFamily="2" charset="0"/>
                        </a:rPr>
                        <a:t>Why fundamental physics at the ESS ? </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1456962"/>
                  </a:ext>
                </a:extLst>
              </a:tr>
              <a:tr h="907745">
                <a:tc>
                  <a:txBody>
                    <a:bodyPr/>
                    <a:lstStyle/>
                    <a:p>
                      <a:pPr algn="ctr"/>
                      <a:r>
                        <a:rPr lang="sv-SE" sz="4000" dirty="0">
                          <a:latin typeface="Helvetica Neue" panose="02000503000000020004" pitchFamily="2" charset="0"/>
                          <a:ea typeface="Helvetica Neue" panose="02000503000000020004" pitchFamily="2" charset="0"/>
                          <a:cs typeface="Helvetica Neue" panose="02000503000000020004" pitchFamily="2" charset="0"/>
                        </a:rPr>
                        <a:t>3.</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latin typeface="Helvetica Neue" panose="02000503000000020004" pitchFamily="2" charset="0"/>
                          <a:ea typeface="Helvetica Neue" panose="02000503000000020004" pitchFamily="2" charset="0"/>
                          <a:cs typeface="Helvetica Neue" panose="02000503000000020004" pitchFamily="2" charset="0"/>
                        </a:rPr>
                        <a:t>Overview of the different proposals </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6585607"/>
                  </a:ext>
                </a:extLst>
              </a:tr>
            </a:tbl>
          </a:graphicData>
        </a:graphic>
      </p:graphicFrame>
      <p:sp>
        <p:nvSpPr>
          <p:cNvPr id="7" name="Platshållare för bildnummer 4">
            <a:extLst>
              <a:ext uri="{FF2B5EF4-FFF2-40B4-BE49-F238E27FC236}">
                <a16:creationId xmlns:a16="http://schemas.microsoft.com/office/drawing/2014/main" id="{B42D0E51-7105-D94C-AA2F-2593BCC32A66}"/>
              </a:ext>
            </a:extLst>
          </p:cNvPr>
          <p:cNvSpPr>
            <a:spLocks noGrp="1"/>
          </p:cNvSpPr>
          <p:nvPr>
            <p:ph type="sldNum" sz="quarter" idx="12"/>
          </p:nvPr>
        </p:nvSpPr>
        <p:spPr>
          <a:xfrm>
            <a:off x="9424222" y="6475270"/>
            <a:ext cx="2743200" cy="365125"/>
          </a:xfrm>
        </p:spPr>
        <p:txBody>
          <a:bodyPr/>
          <a:lstStyle/>
          <a:p>
            <a:fld id="{F7283078-D760-1647-8B80-66BA8B52336D}" type="slidenum">
              <a:rPr lang="sv-SE" smtClean="0"/>
              <a:t>2</a:t>
            </a:fld>
            <a:endParaRPr lang="sv-SE" dirty="0"/>
          </a:p>
        </p:txBody>
      </p:sp>
    </p:spTree>
    <p:extLst>
      <p:ext uri="{BB962C8B-B14F-4D97-AF65-F5344CB8AC3E}">
        <p14:creationId xmlns:p14="http://schemas.microsoft.com/office/powerpoint/2010/main" val="372479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92CD04C-B81E-D14B-9C07-4635FB6E3619}"/>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16F11DBE-1DA7-E541-959D-C11584906D34}"/>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B334FA75-0339-5E40-A029-D7ABF5AFE456}"/>
              </a:ext>
            </a:extLst>
          </p:cNvPr>
          <p:cNvSpPr>
            <a:spLocks noGrp="1"/>
          </p:cNvSpPr>
          <p:nvPr>
            <p:ph type="sldNum" sz="quarter" idx="12"/>
          </p:nvPr>
        </p:nvSpPr>
        <p:spPr/>
        <p:txBody>
          <a:bodyPr/>
          <a:lstStyle/>
          <a:p>
            <a:fld id="{F7283078-D760-1647-8B80-66BA8B52336D}" type="slidenum">
              <a:rPr lang="sv-SE" smtClean="0"/>
              <a:pPr/>
              <a:t>20</a:t>
            </a:fld>
            <a:endParaRPr lang="sv-SE" dirty="0"/>
          </a:p>
        </p:txBody>
      </p:sp>
      <p:sp>
        <p:nvSpPr>
          <p:cNvPr id="9" name="Title 1">
            <a:extLst>
              <a:ext uri="{FF2B5EF4-FFF2-40B4-BE49-F238E27FC236}">
                <a16:creationId xmlns:a16="http://schemas.microsoft.com/office/drawing/2014/main" id="{329D752A-3128-614F-A440-C44AC984D8AD}"/>
              </a:ext>
            </a:extLst>
          </p:cNvPr>
          <p:cNvSpPr txBox="1">
            <a:spLocks/>
          </p:cNvSpPr>
          <p:nvPr/>
        </p:nvSpPr>
        <p:spPr>
          <a:xfrm>
            <a:off x="835576" y="328286"/>
            <a:ext cx="10738607" cy="3835751"/>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pPr marL="457200" indent="-457200">
              <a:buFont typeface="Arial" panose="020B0604020202020204" pitchFamily="34" charset="0"/>
              <a:buChar char="•"/>
            </a:pPr>
            <a:r>
              <a:rPr lang="en-GB" sz="3000" dirty="0">
                <a:solidFill>
                  <a:schemeClr val="tx1"/>
                </a:solidFill>
                <a:latin typeface="Helvetica" pitchFamily="2" charset="0"/>
              </a:rPr>
              <a:t>The world’s most powerful proton accelerator offers unique capabilities by itself </a:t>
            </a:r>
          </a:p>
          <a:p>
            <a:pPr marL="457200" indent="-457200">
              <a:buFont typeface="Arial" panose="020B0604020202020204" pitchFamily="34" charset="0"/>
              <a:buChar char="•"/>
            </a:pPr>
            <a:endParaRPr lang="en-GB" sz="3000" dirty="0">
              <a:solidFill>
                <a:schemeClr val="tx1"/>
              </a:solidFill>
              <a:latin typeface="Helvetica" pitchFamily="2" charset="0"/>
            </a:endParaRPr>
          </a:p>
          <a:p>
            <a:pPr marL="457200" indent="-457200">
              <a:buFont typeface="Arial" panose="020B0604020202020204" pitchFamily="34" charset="0"/>
              <a:buChar char="•"/>
            </a:pPr>
            <a:r>
              <a:rPr lang="en-GB" sz="3000" dirty="0">
                <a:solidFill>
                  <a:schemeClr val="tx1"/>
                </a:solidFill>
                <a:latin typeface="Helvetica" pitchFamily="2" charset="0"/>
              </a:rPr>
              <a:t>Lots of neutrons, neutrinos…….</a:t>
            </a:r>
          </a:p>
          <a:p>
            <a:endParaRPr lang="en-GB" sz="3000" dirty="0">
              <a:solidFill>
                <a:schemeClr val="tx1"/>
              </a:solidFill>
              <a:latin typeface="Helvetica" pitchFamily="2" charset="0"/>
            </a:endParaRPr>
          </a:p>
          <a:p>
            <a:pPr marL="457200" indent="-457200">
              <a:buFont typeface="Arial" panose="020B0604020202020204" pitchFamily="34" charset="0"/>
              <a:buChar char="•"/>
            </a:pPr>
            <a:r>
              <a:rPr lang="en-GB" sz="3000" dirty="0">
                <a:solidFill>
                  <a:schemeClr val="tx1"/>
                </a:solidFill>
                <a:latin typeface="Helvetica" pitchFamily="2" charset="0"/>
              </a:rPr>
              <a:t>One very interesting possibility is the ESS neutrino Super Beam (</a:t>
            </a:r>
            <a:r>
              <a:rPr lang="en-GB" sz="3000" dirty="0" err="1">
                <a:solidFill>
                  <a:schemeClr val="tx1"/>
                </a:solidFill>
                <a:latin typeface="Helvetica" pitchFamily="2" charset="0"/>
              </a:rPr>
              <a:t>ESSnuSB</a:t>
            </a:r>
            <a:r>
              <a:rPr lang="en-GB" sz="3000" dirty="0">
                <a:solidFill>
                  <a:schemeClr val="tx1"/>
                </a:solidFill>
                <a:latin typeface="Helvetica" pitchFamily="2" charset="0"/>
              </a:rPr>
              <a:t>)</a:t>
            </a:r>
          </a:p>
          <a:p>
            <a:pPr marL="457200" indent="-457200">
              <a:buFont typeface="Arial" panose="020B0604020202020204" pitchFamily="34" charset="0"/>
              <a:buChar char="•"/>
            </a:pPr>
            <a:endParaRPr lang="en-GB" sz="3000" dirty="0">
              <a:solidFill>
                <a:schemeClr val="tx1"/>
              </a:solidFill>
              <a:latin typeface="Helvetica" pitchFamily="2" charset="0"/>
            </a:endParaRPr>
          </a:p>
          <a:p>
            <a:pPr marL="457200" indent="-457200">
              <a:buFont typeface="Arial" panose="020B0604020202020204" pitchFamily="34" charset="0"/>
              <a:buChar char="•"/>
            </a:pPr>
            <a:endParaRPr lang="en-GB" sz="3000" dirty="0">
              <a:solidFill>
                <a:schemeClr val="tx1"/>
              </a:solidFill>
              <a:latin typeface="Helvetica" pitchFamily="2" charset="0"/>
            </a:endParaRPr>
          </a:p>
          <a:p>
            <a:pPr marL="457200" indent="-457200">
              <a:buFont typeface="Arial" panose="020B0604020202020204" pitchFamily="34" charset="0"/>
              <a:buChar char="•"/>
            </a:pPr>
            <a:endParaRPr lang="en-GB" sz="3200" dirty="0">
              <a:solidFill>
                <a:schemeClr val="tx1"/>
              </a:solidFill>
              <a:latin typeface="Helvetica" pitchFamily="2" charset="0"/>
            </a:endParaRPr>
          </a:p>
          <a:p>
            <a:endParaRPr lang="en-GB" sz="3200" dirty="0">
              <a:solidFill>
                <a:schemeClr val="tx1"/>
              </a:solidFill>
              <a:latin typeface="Helvetica" pitchFamily="2" charset="0"/>
            </a:endParaRPr>
          </a:p>
        </p:txBody>
      </p:sp>
      <p:pic>
        <p:nvPicPr>
          <p:cNvPr id="6" name="Picture 5">
            <a:extLst>
              <a:ext uri="{FF2B5EF4-FFF2-40B4-BE49-F238E27FC236}">
                <a16:creationId xmlns:a16="http://schemas.microsoft.com/office/drawing/2014/main" id="{82B28B60-7B60-9146-AF7E-83B8141BE52E}"/>
              </a:ext>
            </a:extLst>
          </p:cNvPr>
          <p:cNvPicPr>
            <a:picLocks noChangeAspect="1"/>
          </p:cNvPicPr>
          <p:nvPr/>
        </p:nvPicPr>
        <p:blipFill>
          <a:blip r:embed="rId2"/>
          <a:stretch>
            <a:fillRect/>
          </a:stretch>
        </p:blipFill>
        <p:spPr>
          <a:xfrm>
            <a:off x="4213468" y="3270121"/>
            <a:ext cx="5028427" cy="3387711"/>
          </a:xfrm>
          <a:prstGeom prst="rect">
            <a:avLst/>
          </a:prstGeom>
        </p:spPr>
      </p:pic>
      <p:sp>
        <p:nvSpPr>
          <p:cNvPr id="10" name="Title 1">
            <a:extLst>
              <a:ext uri="{FF2B5EF4-FFF2-40B4-BE49-F238E27FC236}">
                <a16:creationId xmlns:a16="http://schemas.microsoft.com/office/drawing/2014/main" id="{4C9ED618-AB00-A641-AA5E-1F8EE370CF1A}"/>
              </a:ext>
            </a:extLst>
          </p:cNvPr>
          <p:cNvSpPr txBox="1">
            <a:spLocks/>
          </p:cNvSpPr>
          <p:nvPr/>
        </p:nvSpPr>
        <p:spPr>
          <a:xfrm>
            <a:off x="1357299" y="4335264"/>
            <a:ext cx="2661316" cy="1277745"/>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3200" dirty="0">
                <a:solidFill>
                  <a:schemeClr val="tx1"/>
                </a:solidFill>
                <a:latin typeface="Helvetica" pitchFamily="2" charset="0"/>
              </a:rPr>
              <a:t>see </a:t>
            </a:r>
            <a:r>
              <a:rPr lang="en-GB" sz="3200" dirty="0" err="1">
                <a:solidFill>
                  <a:schemeClr val="tx1"/>
                </a:solidFill>
                <a:latin typeface="Helvetica" pitchFamily="2" charset="0"/>
              </a:rPr>
              <a:t>Tord</a:t>
            </a:r>
            <a:r>
              <a:rPr lang="en-GB" sz="3200" dirty="0">
                <a:solidFill>
                  <a:schemeClr val="tx1"/>
                </a:solidFill>
                <a:latin typeface="Helvetica" pitchFamily="2" charset="0"/>
              </a:rPr>
              <a:t> </a:t>
            </a:r>
            <a:r>
              <a:rPr lang="en-GB" sz="3200" dirty="0" err="1">
                <a:solidFill>
                  <a:schemeClr val="tx1"/>
                </a:solidFill>
                <a:latin typeface="Helvetica" pitchFamily="2" charset="0"/>
              </a:rPr>
              <a:t>Ekelöf</a:t>
            </a:r>
            <a:r>
              <a:rPr lang="en-GB" sz="3200" dirty="0">
                <a:solidFill>
                  <a:schemeClr val="tx1"/>
                </a:solidFill>
                <a:latin typeface="Helvetica" pitchFamily="2" charset="0"/>
              </a:rPr>
              <a:t> talk</a:t>
            </a:r>
          </a:p>
        </p:txBody>
      </p:sp>
    </p:spTree>
    <p:extLst>
      <p:ext uri="{BB962C8B-B14F-4D97-AF65-F5344CB8AC3E}">
        <p14:creationId xmlns:p14="http://schemas.microsoft.com/office/powerpoint/2010/main" val="351301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372C-6920-CB41-AC0F-80BA619C1F14}"/>
              </a:ext>
            </a:extLst>
          </p:cNvPr>
          <p:cNvSpPr>
            <a:spLocks noGrp="1"/>
          </p:cNvSpPr>
          <p:nvPr>
            <p:ph type="title"/>
          </p:nvPr>
        </p:nvSpPr>
        <p:spPr>
          <a:xfrm>
            <a:off x="2212315" y="688195"/>
            <a:ext cx="10892079" cy="1879412"/>
          </a:xfrm>
        </p:spPr>
        <p:txBody>
          <a:bodyPr/>
          <a:lstStyle/>
          <a:p>
            <a:r>
              <a:rPr lang="en-GB" sz="3200" dirty="0">
                <a:solidFill>
                  <a:schemeClr val="tx1"/>
                </a:solidFill>
                <a:latin typeface="Helvetica" pitchFamily="2" charset="0"/>
              </a:rPr>
              <a:t>ESS is equipped with a 1m x 1m neutron beam port</a:t>
            </a:r>
            <a:br>
              <a:rPr lang="en-GB" sz="3200" dirty="0">
                <a:solidFill>
                  <a:schemeClr val="tx1"/>
                </a:solidFill>
                <a:latin typeface="Helvetica" pitchFamily="2" charset="0"/>
              </a:rPr>
            </a:br>
            <a:br>
              <a:rPr lang="en-GB" sz="3200" dirty="0">
                <a:solidFill>
                  <a:schemeClr val="tx1"/>
                </a:solidFill>
                <a:latin typeface="Helvetica" pitchFamily="2" charset="0"/>
              </a:rPr>
            </a:br>
            <a:endParaRPr lang="en-GB" sz="3200" b="1" u="sng" dirty="0">
              <a:solidFill>
                <a:schemeClr val="tx1"/>
              </a:solidFill>
              <a:latin typeface="Helvetica" pitchFamily="2" charset="0"/>
            </a:endParaRPr>
          </a:p>
        </p:txBody>
      </p:sp>
      <p:sp>
        <p:nvSpPr>
          <p:cNvPr id="3" name="Footer Placeholder 2">
            <a:extLst>
              <a:ext uri="{FF2B5EF4-FFF2-40B4-BE49-F238E27FC236}">
                <a16:creationId xmlns:a16="http://schemas.microsoft.com/office/drawing/2014/main" id="{786CE6E7-8C73-164F-A80F-B868EA08C78F}"/>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EFB638D3-C6ED-C841-B91B-C1DA86E26DBE}"/>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4CF39E22-F845-7440-8A49-15020884C69C}"/>
              </a:ext>
            </a:extLst>
          </p:cNvPr>
          <p:cNvSpPr>
            <a:spLocks noGrp="1"/>
          </p:cNvSpPr>
          <p:nvPr>
            <p:ph type="sldNum" sz="quarter" idx="12"/>
          </p:nvPr>
        </p:nvSpPr>
        <p:spPr/>
        <p:txBody>
          <a:bodyPr/>
          <a:lstStyle/>
          <a:p>
            <a:fld id="{F7283078-D760-1647-8B80-66BA8B52336D}" type="slidenum">
              <a:rPr lang="sv-SE" smtClean="0"/>
              <a:pPr/>
              <a:t>21</a:t>
            </a:fld>
            <a:endParaRPr lang="sv-SE" dirty="0"/>
          </a:p>
        </p:txBody>
      </p:sp>
      <p:sp>
        <p:nvSpPr>
          <p:cNvPr id="11" name="Title 1">
            <a:extLst>
              <a:ext uri="{FF2B5EF4-FFF2-40B4-BE49-F238E27FC236}">
                <a16:creationId xmlns:a16="http://schemas.microsoft.com/office/drawing/2014/main" id="{F13CA8F2-7C4C-FA44-AC7F-14DB9EE08FEF}"/>
              </a:ext>
            </a:extLst>
          </p:cNvPr>
          <p:cNvSpPr txBox="1">
            <a:spLocks/>
          </p:cNvSpPr>
          <p:nvPr/>
        </p:nvSpPr>
        <p:spPr>
          <a:xfrm>
            <a:off x="2414847" y="0"/>
            <a:ext cx="10487016" cy="1879412"/>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b="1" u="sng" dirty="0">
                <a:solidFill>
                  <a:schemeClr val="tx1"/>
                </a:solidFill>
                <a:latin typeface="Helvetica" pitchFamily="2" charset="0"/>
              </a:rPr>
              <a:t>Superpower number 2  </a:t>
            </a:r>
          </a:p>
        </p:txBody>
      </p:sp>
      <p:pic>
        <p:nvPicPr>
          <p:cNvPr id="9" name="Picture 8">
            <a:extLst>
              <a:ext uri="{FF2B5EF4-FFF2-40B4-BE49-F238E27FC236}">
                <a16:creationId xmlns:a16="http://schemas.microsoft.com/office/drawing/2014/main" id="{ADD7F51F-2924-544A-8F51-A75D4C346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552" y="1516207"/>
            <a:ext cx="7099405" cy="3975668"/>
          </a:xfrm>
          <a:prstGeom prst="rect">
            <a:avLst/>
          </a:prstGeom>
          <a:solidFill>
            <a:srgbClr val="5A5A5B"/>
          </a:solidFill>
        </p:spPr>
      </p:pic>
      <p:pic>
        <p:nvPicPr>
          <p:cNvPr id="12" name="Picture 11">
            <a:extLst>
              <a:ext uri="{FF2B5EF4-FFF2-40B4-BE49-F238E27FC236}">
                <a16:creationId xmlns:a16="http://schemas.microsoft.com/office/drawing/2014/main" id="{5169B2AF-C0A6-3347-8C28-04F77077B2D9}"/>
              </a:ext>
            </a:extLst>
          </p:cNvPr>
          <p:cNvPicPr>
            <a:picLocks noChangeAspect="1"/>
          </p:cNvPicPr>
          <p:nvPr/>
        </p:nvPicPr>
        <p:blipFill>
          <a:blip r:embed="rId3"/>
          <a:stretch>
            <a:fillRect/>
          </a:stretch>
        </p:blipFill>
        <p:spPr>
          <a:xfrm>
            <a:off x="436479" y="0"/>
            <a:ext cx="1591826" cy="1376391"/>
          </a:xfrm>
          <a:prstGeom prst="rect">
            <a:avLst/>
          </a:prstGeom>
        </p:spPr>
      </p:pic>
      <p:pic>
        <p:nvPicPr>
          <p:cNvPr id="14" name="Picture 13">
            <a:extLst>
              <a:ext uri="{FF2B5EF4-FFF2-40B4-BE49-F238E27FC236}">
                <a16:creationId xmlns:a16="http://schemas.microsoft.com/office/drawing/2014/main" id="{758E67C6-3379-B648-8C5C-DCF58FC93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5304" y="1452065"/>
            <a:ext cx="3567696" cy="4762358"/>
          </a:xfrm>
          <a:prstGeom prst="rect">
            <a:avLst/>
          </a:prstGeom>
        </p:spPr>
      </p:pic>
      <p:cxnSp>
        <p:nvCxnSpPr>
          <p:cNvPr id="15" name="Straight Arrow Connector 14">
            <a:extLst>
              <a:ext uri="{FF2B5EF4-FFF2-40B4-BE49-F238E27FC236}">
                <a16:creationId xmlns:a16="http://schemas.microsoft.com/office/drawing/2014/main" id="{C0387702-609B-9244-8B50-63E810C4DE39}"/>
              </a:ext>
            </a:extLst>
          </p:cNvPr>
          <p:cNvCxnSpPr>
            <a:cxnSpLocks/>
          </p:cNvCxnSpPr>
          <p:nvPr/>
        </p:nvCxnSpPr>
        <p:spPr>
          <a:xfrm flipH="1" flipV="1">
            <a:off x="9031461" y="4277642"/>
            <a:ext cx="196947" cy="487592"/>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CB629F73-1BB9-514D-A477-E826F6D486AB}"/>
              </a:ext>
            </a:extLst>
          </p:cNvPr>
          <p:cNvSpPr txBox="1">
            <a:spLocks/>
          </p:cNvSpPr>
          <p:nvPr/>
        </p:nvSpPr>
        <p:spPr>
          <a:xfrm>
            <a:off x="3042166" y="1598709"/>
            <a:ext cx="4616188" cy="624800"/>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3200" dirty="0">
                <a:solidFill>
                  <a:schemeClr val="tx1"/>
                </a:solidFill>
                <a:latin typeface="Helvetica" pitchFamily="2" charset="0"/>
              </a:rPr>
              <a:t>ESS  Large Beam Port </a:t>
            </a:r>
            <a:endParaRPr lang="en-GB" sz="3200" b="1" u="sng" dirty="0">
              <a:solidFill>
                <a:schemeClr val="tx1"/>
              </a:solidFill>
              <a:latin typeface="Helvetica" pitchFamily="2" charset="0"/>
            </a:endParaRPr>
          </a:p>
        </p:txBody>
      </p:sp>
    </p:spTree>
    <p:extLst>
      <p:ext uri="{BB962C8B-B14F-4D97-AF65-F5344CB8AC3E}">
        <p14:creationId xmlns:p14="http://schemas.microsoft.com/office/powerpoint/2010/main" val="41875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372C-6920-CB41-AC0F-80BA619C1F14}"/>
              </a:ext>
            </a:extLst>
          </p:cNvPr>
          <p:cNvSpPr>
            <a:spLocks noGrp="1"/>
          </p:cNvSpPr>
          <p:nvPr>
            <p:ph type="title"/>
          </p:nvPr>
        </p:nvSpPr>
        <p:spPr>
          <a:xfrm>
            <a:off x="2212315" y="688195"/>
            <a:ext cx="10892079" cy="1879412"/>
          </a:xfrm>
        </p:spPr>
        <p:txBody>
          <a:bodyPr/>
          <a:lstStyle/>
          <a:p>
            <a:r>
              <a:rPr lang="en-GB" sz="3200" dirty="0">
                <a:solidFill>
                  <a:schemeClr val="tx1"/>
                </a:solidFill>
                <a:latin typeface="Helvetica" pitchFamily="2" charset="0"/>
              </a:rPr>
              <a:t>ESS is equipped with a 1m x 1m neutron beam port</a:t>
            </a:r>
            <a:br>
              <a:rPr lang="en-GB" sz="3200" dirty="0">
                <a:solidFill>
                  <a:schemeClr val="tx1"/>
                </a:solidFill>
                <a:latin typeface="Helvetica" pitchFamily="2" charset="0"/>
              </a:rPr>
            </a:br>
            <a:br>
              <a:rPr lang="en-GB" sz="3200" dirty="0">
                <a:solidFill>
                  <a:schemeClr val="tx1"/>
                </a:solidFill>
                <a:latin typeface="Helvetica" pitchFamily="2" charset="0"/>
              </a:rPr>
            </a:br>
            <a:endParaRPr lang="en-GB" sz="3200" b="1" u="sng" dirty="0">
              <a:solidFill>
                <a:schemeClr val="tx1"/>
              </a:solidFill>
              <a:latin typeface="Helvetica" pitchFamily="2" charset="0"/>
            </a:endParaRPr>
          </a:p>
        </p:txBody>
      </p:sp>
      <p:sp>
        <p:nvSpPr>
          <p:cNvPr id="3" name="Footer Placeholder 2">
            <a:extLst>
              <a:ext uri="{FF2B5EF4-FFF2-40B4-BE49-F238E27FC236}">
                <a16:creationId xmlns:a16="http://schemas.microsoft.com/office/drawing/2014/main" id="{786CE6E7-8C73-164F-A80F-B868EA08C78F}"/>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EFB638D3-C6ED-C841-B91B-C1DA86E26DBE}"/>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4CF39E22-F845-7440-8A49-15020884C69C}"/>
              </a:ext>
            </a:extLst>
          </p:cNvPr>
          <p:cNvSpPr>
            <a:spLocks noGrp="1"/>
          </p:cNvSpPr>
          <p:nvPr>
            <p:ph type="sldNum" sz="quarter" idx="12"/>
          </p:nvPr>
        </p:nvSpPr>
        <p:spPr/>
        <p:txBody>
          <a:bodyPr/>
          <a:lstStyle/>
          <a:p>
            <a:fld id="{F7283078-D760-1647-8B80-66BA8B52336D}" type="slidenum">
              <a:rPr lang="sv-SE" smtClean="0"/>
              <a:pPr/>
              <a:t>22</a:t>
            </a:fld>
            <a:endParaRPr lang="sv-SE" dirty="0"/>
          </a:p>
        </p:txBody>
      </p:sp>
      <p:sp>
        <p:nvSpPr>
          <p:cNvPr id="11" name="Title 1">
            <a:extLst>
              <a:ext uri="{FF2B5EF4-FFF2-40B4-BE49-F238E27FC236}">
                <a16:creationId xmlns:a16="http://schemas.microsoft.com/office/drawing/2014/main" id="{F13CA8F2-7C4C-FA44-AC7F-14DB9EE08FEF}"/>
              </a:ext>
            </a:extLst>
          </p:cNvPr>
          <p:cNvSpPr txBox="1">
            <a:spLocks/>
          </p:cNvSpPr>
          <p:nvPr/>
        </p:nvSpPr>
        <p:spPr>
          <a:xfrm>
            <a:off x="2414847" y="0"/>
            <a:ext cx="10487016" cy="1879412"/>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b="1" u="sng" dirty="0">
                <a:solidFill>
                  <a:schemeClr val="tx1"/>
                </a:solidFill>
                <a:latin typeface="Helvetica" pitchFamily="2" charset="0"/>
              </a:rPr>
              <a:t>Superpower number 2  </a:t>
            </a:r>
          </a:p>
        </p:txBody>
      </p:sp>
      <p:pic>
        <p:nvPicPr>
          <p:cNvPr id="9" name="Picture 8">
            <a:extLst>
              <a:ext uri="{FF2B5EF4-FFF2-40B4-BE49-F238E27FC236}">
                <a16:creationId xmlns:a16="http://schemas.microsoft.com/office/drawing/2014/main" id="{ADD7F51F-2924-544A-8F51-A75D4C346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552" y="1516207"/>
            <a:ext cx="7099405" cy="3975668"/>
          </a:xfrm>
          <a:prstGeom prst="rect">
            <a:avLst/>
          </a:prstGeom>
          <a:solidFill>
            <a:srgbClr val="5A5A5B"/>
          </a:solidFill>
        </p:spPr>
      </p:pic>
      <p:pic>
        <p:nvPicPr>
          <p:cNvPr id="12" name="Picture 11">
            <a:extLst>
              <a:ext uri="{FF2B5EF4-FFF2-40B4-BE49-F238E27FC236}">
                <a16:creationId xmlns:a16="http://schemas.microsoft.com/office/drawing/2014/main" id="{5169B2AF-C0A6-3347-8C28-04F77077B2D9}"/>
              </a:ext>
            </a:extLst>
          </p:cNvPr>
          <p:cNvPicPr>
            <a:picLocks noChangeAspect="1"/>
          </p:cNvPicPr>
          <p:nvPr/>
        </p:nvPicPr>
        <p:blipFill>
          <a:blip r:embed="rId3"/>
          <a:stretch>
            <a:fillRect/>
          </a:stretch>
        </p:blipFill>
        <p:spPr>
          <a:xfrm>
            <a:off x="436479" y="0"/>
            <a:ext cx="1591826" cy="1376391"/>
          </a:xfrm>
          <a:prstGeom prst="rect">
            <a:avLst/>
          </a:prstGeom>
        </p:spPr>
      </p:pic>
      <p:sp>
        <p:nvSpPr>
          <p:cNvPr id="10" name="Rectangle 9">
            <a:extLst>
              <a:ext uri="{FF2B5EF4-FFF2-40B4-BE49-F238E27FC236}">
                <a16:creationId xmlns:a16="http://schemas.microsoft.com/office/drawing/2014/main" id="{168ED999-0497-414B-BE76-AFD8C93A4FFD}"/>
              </a:ext>
            </a:extLst>
          </p:cNvPr>
          <p:cNvSpPr/>
          <p:nvPr/>
        </p:nvSpPr>
        <p:spPr>
          <a:xfrm>
            <a:off x="5252128" y="3648131"/>
            <a:ext cx="479246" cy="1114434"/>
          </a:xfrm>
          <a:prstGeom prst="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A177802B-8E6C-0148-8EAB-C8A55852BF2E}"/>
              </a:ext>
            </a:extLst>
          </p:cNvPr>
          <p:cNvSpPr txBox="1"/>
          <p:nvPr/>
        </p:nvSpPr>
        <p:spPr>
          <a:xfrm>
            <a:off x="2624217" y="1964714"/>
            <a:ext cx="3220753" cy="954107"/>
          </a:xfrm>
          <a:prstGeom prst="rect">
            <a:avLst/>
          </a:prstGeom>
          <a:noFill/>
        </p:spPr>
        <p:txBody>
          <a:bodyPr wrap="none" rtlCol="0">
            <a:spAutoFit/>
          </a:bodyPr>
          <a:lstStyle/>
          <a:p>
            <a:pPr algn="l"/>
            <a:r>
              <a:rPr lang="en-GB" sz="2800" b="1" dirty="0">
                <a:latin typeface="Helvetica" pitchFamily="2" charset="0"/>
              </a:rPr>
              <a:t>Standard Neutron</a:t>
            </a:r>
          </a:p>
          <a:p>
            <a:pPr algn="l"/>
            <a:r>
              <a:rPr lang="en-GB" sz="2800" b="1" dirty="0">
                <a:latin typeface="Helvetica" pitchFamily="2" charset="0"/>
              </a:rPr>
              <a:t>Beam Port </a:t>
            </a:r>
          </a:p>
        </p:txBody>
      </p:sp>
      <p:cxnSp>
        <p:nvCxnSpPr>
          <p:cNvPr id="14" name="Straight Arrow Connector 13">
            <a:extLst>
              <a:ext uri="{FF2B5EF4-FFF2-40B4-BE49-F238E27FC236}">
                <a16:creationId xmlns:a16="http://schemas.microsoft.com/office/drawing/2014/main" id="{6A3DCFBD-2ED4-EE40-887F-4ABF59E61809}"/>
              </a:ext>
            </a:extLst>
          </p:cNvPr>
          <p:cNvCxnSpPr>
            <a:cxnSpLocks/>
          </p:cNvCxnSpPr>
          <p:nvPr/>
        </p:nvCxnSpPr>
        <p:spPr>
          <a:xfrm>
            <a:off x="4139274" y="3298155"/>
            <a:ext cx="694668" cy="62766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D1AA67FC-9530-4746-AD21-C14CB5ED49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5304" y="1452065"/>
            <a:ext cx="3567696" cy="4762358"/>
          </a:xfrm>
          <a:prstGeom prst="rect">
            <a:avLst/>
          </a:prstGeom>
        </p:spPr>
      </p:pic>
      <p:cxnSp>
        <p:nvCxnSpPr>
          <p:cNvPr id="17" name="Straight Arrow Connector 16">
            <a:extLst>
              <a:ext uri="{FF2B5EF4-FFF2-40B4-BE49-F238E27FC236}">
                <a16:creationId xmlns:a16="http://schemas.microsoft.com/office/drawing/2014/main" id="{9AC3AB5D-D5CF-744B-8BFA-2B0C56DD02AC}"/>
              </a:ext>
            </a:extLst>
          </p:cNvPr>
          <p:cNvCxnSpPr>
            <a:cxnSpLocks/>
          </p:cNvCxnSpPr>
          <p:nvPr/>
        </p:nvCxnSpPr>
        <p:spPr>
          <a:xfrm flipH="1" flipV="1">
            <a:off x="9706710" y="4516795"/>
            <a:ext cx="196947" cy="487592"/>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59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372C-6920-CB41-AC0F-80BA619C1F14}"/>
              </a:ext>
            </a:extLst>
          </p:cNvPr>
          <p:cNvSpPr>
            <a:spLocks noGrp="1"/>
          </p:cNvSpPr>
          <p:nvPr>
            <p:ph type="title"/>
          </p:nvPr>
        </p:nvSpPr>
        <p:spPr>
          <a:xfrm>
            <a:off x="2212315" y="688195"/>
            <a:ext cx="10892079" cy="1879412"/>
          </a:xfrm>
        </p:spPr>
        <p:txBody>
          <a:bodyPr/>
          <a:lstStyle/>
          <a:p>
            <a:r>
              <a:rPr lang="en-GB" sz="3200" dirty="0">
                <a:solidFill>
                  <a:schemeClr val="tx1"/>
                </a:solidFill>
                <a:latin typeface="Helvetica" pitchFamily="2" charset="0"/>
              </a:rPr>
              <a:t>ESS is equipped with a 1m x 1m neutron beam port</a:t>
            </a:r>
            <a:br>
              <a:rPr lang="en-GB" sz="3200" dirty="0">
                <a:solidFill>
                  <a:schemeClr val="tx1"/>
                </a:solidFill>
                <a:latin typeface="Helvetica" pitchFamily="2" charset="0"/>
              </a:rPr>
            </a:br>
            <a:br>
              <a:rPr lang="en-GB" sz="3200" dirty="0">
                <a:solidFill>
                  <a:schemeClr val="tx1"/>
                </a:solidFill>
                <a:latin typeface="Helvetica" pitchFamily="2" charset="0"/>
              </a:rPr>
            </a:br>
            <a:endParaRPr lang="en-GB" sz="3200" b="1" u="sng" dirty="0">
              <a:solidFill>
                <a:schemeClr val="tx1"/>
              </a:solidFill>
              <a:latin typeface="Helvetica" pitchFamily="2" charset="0"/>
            </a:endParaRPr>
          </a:p>
        </p:txBody>
      </p:sp>
      <p:sp>
        <p:nvSpPr>
          <p:cNvPr id="3" name="Footer Placeholder 2">
            <a:extLst>
              <a:ext uri="{FF2B5EF4-FFF2-40B4-BE49-F238E27FC236}">
                <a16:creationId xmlns:a16="http://schemas.microsoft.com/office/drawing/2014/main" id="{786CE6E7-8C73-164F-A80F-B868EA08C78F}"/>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EFB638D3-C6ED-C841-B91B-C1DA86E26DBE}"/>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4CF39E22-F845-7440-8A49-15020884C69C}"/>
              </a:ext>
            </a:extLst>
          </p:cNvPr>
          <p:cNvSpPr>
            <a:spLocks noGrp="1"/>
          </p:cNvSpPr>
          <p:nvPr>
            <p:ph type="sldNum" sz="quarter" idx="12"/>
          </p:nvPr>
        </p:nvSpPr>
        <p:spPr/>
        <p:txBody>
          <a:bodyPr/>
          <a:lstStyle/>
          <a:p>
            <a:fld id="{F7283078-D760-1647-8B80-66BA8B52336D}" type="slidenum">
              <a:rPr lang="sv-SE" smtClean="0"/>
              <a:pPr/>
              <a:t>23</a:t>
            </a:fld>
            <a:endParaRPr lang="sv-SE" dirty="0"/>
          </a:p>
        </p:txBody>
      </p:sp>
      <p:sp>
        <p:nvSpPr>
          <p:cNvPr id="11" name="Title 1">
            <a:extLst>
              <a:ext uri="{FF2B5EF4-FFF2-40B4-BE49-F238E27FC236}">
                <a16:creationId xmlns:a16="http://schemas.microsoft.com/office/drawing/2014/main" id="{F13CA8F2-7C4C-FA44-AC7F-14DB9EE08FEF}"/>
              </a:ext>
            </a:extLst>
          </p:cNvPr>
          <p:cNvSpPr txBox="1">
            <a:spLocks/>
          </p:cNvSpPr>
          <p:nvPr/>
        </p:nvSpPr>
        <p:spPr>
          <a:xfrm>
            <a:off x="2414847" y="0"/>
            <a:ext cx="10487016" cy="1879412"/>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b="1" u="sng" dirty="0">
                <a:solidFill>
                  <a:schemeClr val="tx1"/>
                </a:solidFill>
                <a:latin typeface="Helvetica" pitchFamily="2" charset="0"/>
              </a:rPr>
              <a:t>Superpower number 2  </a:t>
            </a:r>
          </a:p>
        </p:txBody>
      </p:sp>
      <p:pic>
        <p:nvPicPr>
          <p:cNvPr id="9" name="Picture 8">
            <a:extLst>
              <a:ext uri="{FF2B5EF4-FFF2-40B4-BE49-F238E27FC236}">
                <a16:creationId xmlns:a16="http://schemas.microsoft.com/office/drawing/2014/main" id="{ADD7F51F-2924-544A-8F51-A75D4C346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552" y="1516207"/>
            <a:ext cx="7099405" cy="3975668"/>
          </a:xfrm>
          <a:prstGeom prst="rect">
            <a:avLst/>
          </a:prstGeom>
          <a:solidFill>
            <a:srgbClr val="5A5A5B"/>
          </a:solidFill>
        </p:spPr>
      </p:pic>
      <p:pic>
        <p:nvPicPr>
          <p:cNvPr id="12" name="Picture 11">
            <a:extLst>
              <a:ext uri="{FF2B5EF4-FFF2-40B4-BE49-F238E27FC236}">
                <a16:creationId xmlns:a16="http://schemas.microsoft.com/office/drawing/2014/main" id="{5169B2AF-C0A6-3347-8C28-04F77077B2D9}"/>
              </a:ext>
            </a:extLst>
          </p:cNvPr>
          <p:cNvPicPr>
            <a:picLocks noChangeAspect="1"/>
          </p:cNvPicPr>
          <p:nvPr/>
        </p:nvPicPr>
        <p:blipFill>
          <a:blip r:embed="rId3"/>
          <a:stretch>
            <a:fillRect/>
          </a:stretch>
        </p:blipFill>
        <p:spPr>
          <a:xfrm>
            <a:off x="436479" y="0"/>
            <a:ext cx="1591826" cy="1376391"/>
          </a:xfrm>
          <a:prstGeom prst="rect">
            <a:avLst/>
          </a:prstGeom>
        </p:spPr>
      </p:pic>
      <p:pic>
        <p:nvPicPr>
          <p:cNvPr id="15" name="Picture 14">
            <a:extLst>
              <a:ext uri="{FF2B5EF4-FFF2-40B4-BE49-F238E27FC236}">
                <a16:creationId xmlns:a16="http://schemas.microsoft.com/office/drawing/2014/main" id="{F862041B-F8B6-D441-B4AE-F47817450F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5225" y="3150554"/>
            <a:ext cx="2596933" cy="1888679"/>
          </a:xfrm>
          <a:prstGeom prst="rect">
            <a:avLst/>
          </a:prstGeom>
        </p:spPr>
      </p:pic>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96D3FAC5-99AD-EA48-931E-D7102BF9D201}"/>
                  </a:ext>
                </a:extLst>
              </p:cNvPr>
              <p:cNvSpPr/>
              <p:nvPr/>
            </p:nvSpPr>
            <p:spPr>
              <a:xfrm>
                <a:off x="436479" y="5554641"/>
                <a:ext cx="11369666" cy="369332"/>
              </a:xfrm>
              <a:prstGeom prst="rect">
                <a:avLst/>
              </a:prstGeom>
            </p:spPr>
            <p:txBody>
              <a:bodyPr wrap="square">
                <a:spAutoFit/>
              </a:bodyPr>
              <a:lstStyle/>
              <a:p>
                <a:pPr marL="342900" indent="-342900">
                  <a:buFont typeface="Arial" panose="020B0604020202020204" pitchFamily="34" charset="0"/>
                  <a:buChar char="•"/>
                </a:pPr>
                <a:r>
                  <a:rPr lang="sv-SE" dirty="0">
                    <a:latin typeface="Helvetica" pitchFamily="2" charset="0"/>
                    <a:ea typeface="Malgun Gothic" panose="020B0503020000020004" pitchFamily="34" charset="-127"/>
                  </a:rPr>
                  <a:t>NNBAR </a:t>
                </a:r>
                <a:r>
                  <a:rPr lang="sv-SE" dirty="0" err="1">
                    <a:latin typeface="Helvetica" pitchFamily="2" charset="0"/>
                    <a:ea typeface="Malgun Gothic" panose="020B0503020000020004" pitchFamily="34" charset="-127"/>
                  </a:rPr>
                  <a:t>Large</a:t>
                </a:r>
                <a:r>
                  <a:rPr lang="sv-SE" dirty="0">
                    <a:latin typeface="Helvetica" pitchFamily="2" charset="0"/>
                    <a:ea typeface="Malgun Gothic" panose="020B0503020000020004" pitchFamily="34" charset="-127"/>
                  </a:rPr>
                  <a:t> </a:t>
                </a:r>
                <a:r>
                  <a:rPr lang="sv-SE" dirty="0" err="1">
                    <a:latin typeface="Helvetica" pitchFamily="2" charset="0"/>
                    <a:ea typeface="Malgun Gothic" panose="020B0503020000020004" pitchFamily="34" charset="-127"/>
                  </a:rPr>
                  <a:t>Beam</a:t>
                </a:r>
                <a:r>
                  <a:rPr lang="sv-SE" dirty="0">
                    <a:latin typeface="Helvetica" pitchFamily="2" charset="0"/>
                    <a:ea typeface="Malgun Gothic" panose="020B0503020000020004" pitchFamily="34" charset="-127"/>
                  </a:rPr>
                  <a:t> Port  has </a:t>
                </a:r>
                <a:r>
                  <a:rPr lang="sv-SE" dirty="0" err="1">
                    <a:latin typeface="Helvetica" pitchFamily="2" charset="0"/>
                    <a:ea typeface="Malgun Gothic" panose="020B0503020000020004" pitchFamily="34" charset="-127"/>
                  </a:rPr>
                  <a:t>been</a:t>
                </a:r>
                <a:r>
                  <a:rPr lang="sv-SE" dirty="0">
                    <a:latin typeface="Helvetica" pitchFamily="2" charset="0"/>
                    <a:ea typeface="Malgun Gothic" panose="020B0503020000020004" pitchFamily="34" charset="-127"/>
                  </a:rPr>
                  <a:t> </a:t>
                </a:r>
                <a:r>
                  <a:rPr lang="sv-SE" dirty="0" err="1">
                    <a:latin typeface="Helvetica" pitchFamily="2" charset="0"/>
                    <a:ea typeface="Malgun Gothic" panose="020B0503020000020004" pitchFamily="34" charset="-127"/>
                  </a:rPr>
                  <a:t>constructed</a:t>
                </a:r>
                <a:r>
                  <a:rPr lang="sv-SE" dirty="0">
                    <a:latin typeface="Helvetica" pitchFamily="2" charset="0"/>
                    <a:ea typeface="Malgun Gothic" panose="020B0503020000020004" pitchFamily="34" charset="-127"/>
                  </a:rPr>
                  <a:t> to </a:t>
                </a:r>
                <a:r>
                  <a:rPr lang="sv-SE" dirty="0" err="1">
                    <a:latin typeface="Helvetica" pitchFamily="2" charset="0"/>
                    <a:ea typeface="Malgun Gothic" panose="020B0503020000020004" pitchFamily="34" charset="-127"/>
                  </a:rPr>
                  <a:t>provide</a:t>
                </a:r>
                <a:r>
                  <a:rPr lang="sv-SE" dirty="0">
                    <a:latin typeface="Helvetica" pitchFamily="2" charset="0"/>
                    <a:ea typeface="Malgun Gothic" panose="020B0503020000020004" pitchFamily="34" charset="-127"/>
                  </a:rPr>
                  <a:t> </a:t>
                </a:r>
                <a:r>
                  <a:rPr lang="sv-SE" dirty="0" err="1">
                    <a:latin typeface="Helvetica" pitchFamily="2" charset="0"/>
                    <a:ea typeface="Malgun Gothic" panose="020B0503020000020004" pitchFamily="34" charset="-127"/>
                  </a:rPr>
                  <a:t>sufficient</a:t>
                </a:r>
                <a:r>
                  <a:rPr lang="sv-SE" dirty="0">
                    <a:latin typeface="Helvetica" pitchFamily="2" charset="0"/>
                    <a:ea typeface="Malgun Gothic" panose="020B0503020000020004" pitchFamily="34" charset="-127"/>
                  </a:rPr>
                  <a:t> </a:t>
                </a:r>
                <a:r>
                  <a:rPr lang="sv-SE" dirty="0" err="1">
                    <a:latin typeface="Helvetica" pitchFamily="2" charset="0"/>
                    <a:ea typeface="Malgun Gothic" panose="020B0503020000020004" pitchFamily="34" charset="-127"/>
                  </a:rPr>
                  <a:t>intensity</a:t>
                </a:r>
                <a:r>
                  <a:rPr lang="sv-SE" dirty="0">
                    <a:latin typeface="Helvetica" pitchFamily="2" charset="0"/>
                    <a:ea typeface="Malgun Gothic" panose="020B0503020000020004" pitchFamily="34" charset="-127"/>
                  </a:rPr>
                  <a:t> for </a:t>
                </a:r>
                <a14:m>
                  <m:oMath xmlns:m="http://schemas.openxmlformats.org/officeDocument/2006/math">
                    <m:r>
                      <a:rPr lang="sv-SE" altLang="sv-SE" i="1">
                        <a:latin typeface="Cambria Math"/>
                      </a:rPr>
                      <m:t>𝑛</m:t>
                    </m:r>
                    <m:r>
                      <a:rPr lang="sv-SE" altLang="sv-SE" i="1">
                        <a:latin typeface="Cambria Math"/>
                        <a:ea typeface="Cambria Math"/>
                      </a:rPr>
                      <m:t>→</m:t>
                    </m:r>
                    <m:acc>
                      <m:accPr>
                        <m:chr m:val="̅"/>
                        <m:ctrlPr>
                          <a:rPr lang="sv-SE" altLang="sv-SE" i="1">
                            <a:latin typeface="Cambria Math" panose="02040503050406030204" pitchFamily="18" charset="0"/>
                            <a:ea typeface="Cambria Math"/>
                          </a:rPr>
                        </m:ctrlPr>
                      </m:accPr>
                      <m:e>
                        <m:r>
                          <a:rPr lang="sv-SE" altLang="sv-SE" i="1">
                            <a:latin typeface="Cambria Math"/>
                            <a:ea typeface="Cambria Math"/>
                          </a:rPr>
                          <m:t>𝑛</m:t>
                        </m:r>
                      </m:e>
                    </m:acc>
                    <m:r>
                      <a:rPr lang="sv-SE" altLang="sv-SE" i="1">
                        <a:latin typeface="Cambria Math"/>
                      </a:rPr>
                      <m:t> </m:t>
                    </m:r>
                  </m:oMath>
                </a14:m>
                <a:r>
                  <a:rPr lang="sv-SE" dirty="0">
                    <a:latin typeface="Helvetica" pitchFamily="2" charset="0"/>
                    <a:ea typeface="Malgun Gothic" panose="020B0503020000020004" pitchFamily="34" charset="-127"/>
                  </a:rPr>
                  <a:t>search</a:t>
                </a:r>
              </a:p>
            </p:txBody>
          </p:sp>
        </mc:Choice>
        <mc:Fallback xmlns="">
          <p:sp>
            <p:nvSpPr>
              <p:cNvPr id="16" name="Rectangle 15">
                <a:extLst>
                  <a:ext uri="{FF2B5EF4-FFF2-40B4-BE49-F238E27FC236}">
                    <a16:creationId xmlns:a16="http://schemas.microsoft.com/office/drawing/2014/main" id="{96D3FAC5-99AD-EA48-931E-D7102BF9D201}"/>
                  </a:ext>
                </a:extLst>
              </p:cNvPr>
              <p:cNvSpPr>
                <a:spLocks noRot="1" noChangeAspect="1" noMove="1" noResize="1" noEditPoints="1" noAdjustHandles="1" noChangeArrowheads="1" noChangeShapeType="1" noTextEdit="1"/>
              </p:cNvSpPr>
              <p:nvPr/>
            </p:nvSpPr>
            <p:spPr>
              <a:xfrm>
                <a:off x="436479" y="5554641"/>
                <a:ext cx="11369666" cy="369332"/>
              </a:xfrm>
              <a:prstGeom prst="rect">
                <a:avLst/>
              </a:prstGeom>
              <a:blipFill>
                <a:blip r:embed="rId5"/>
                <a:stretch>
                  <a:fillRect l="-223" t="-3333" b="-26667"/>
                </a:stretch>
              </a:blipFill>
            </p:spPr>
            <p:txBody>
              <a:bodyPr/>
              <a:lstStyle/>
              <a:p>
                <a:r>
                  <a:rPr lang="en-GB">
                    <a:noFill/>
                  </a:rPr>
                  <a:t> </a:t>
                </a:r>
              </a:p>
            </p:txBody>
          </p:sp>
        </mc:Fallback>
      </mc:AlternateContent>
      <p:sp>
        <p:nvSpPr>
          <p:cNvPr id="17" name="Rectangle 16">
            <a:extLst>
              <a:ext uri="{FF2B5EF4-FFF2-40B4-BE49-F238E27FC236}">
                <a16:creationId xmlns:a16="http://schemas.microsoft.com/office/drawing/2014/main" id="{696507B1-B3ED-9843-BDEF-8864D620378F}"/>
              </a:ext>
            </a:extLst>
          </p:cNvPr>
          <p:cNvSpPr/>
          <p:nvPr/>
        </p:nvSpPr>
        <p:spPr>
          <a:xfrm>
            <a:off x="5754818" y="3582652"/>
            <a:ext cx="1305549" cy="461665"/>
          </a:xfrm>
          <a:prstGeom prst="rect">
            <a:avLst/>
          </a:prstGeom>
        </p:spPr>
        <p:txBody>
          <a:bodyPr wrap="square">
            <a:spAutoFit/>
          </a:bodyPr>
          <a:lstStyle/>
          <a:p>
            <a:pPr algn="ctr"/>
            <a:r>
              <a:rPr lang="sv-SE"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Upper Moderator </a:t>
            </a:r>
          </a:p>
        </p:txBody>
      </p:sp>
      <p:sp>
        <p:nvSpPr>
          <p:cNvPr id="18" name="Rectangle 17">
            <a:extLst>
              <a:ext uri="{FF2B5EF4-FFF2-40B4-BE49-F238E27FC236}">
                <a16:creationId xmlns:a16="http://schemas.microsoft.com/office/drawing/2014/main" id="{8879BDA7-480A-864D-BF8B-BE64F618D194}"/>
              </a:ext>
            </a:extLst>
          </p:cNvPr>
          <p:cNvSpPr/>
          <p:nvPr/>
        </p:nvSpPr>
        <p:spPr>
          <a:xfrm>
            <a:off x="5720916" y="4290606"/>
            <a:ext cx="1305549" cy="461665"/>
          </a:xfrm>
          <a:prstGeom prst="rect">
            <a:avLst/>
          </a:prstGeom>
        </p:spPr>
        <p:txBody>
          <a:bodyPr wrap="square">
            <a:spAutoFit/>
          </a:bodyPr>
          <a:lstStyle/>
          <a:p>
            <a:pPr algn="ctr"/>
            <a:r>
              <a:rPr lang="sv-SE" sz="12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Lower</a:t>
            </a:r>
            <a:r>
              <a:rPr lang="sv-SE"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Moderator </a:t>
            </a:r>
          </a:p>
        </p:txBody>
      </p:sp>
    </p:spTree>
    <p:extLst>
      <p:ext uri="{BB962C8B-B14F-4D97-AF65-F5344CB8AC3E}">
        <p14:creationId xmlns:p14="http://schemas.microsoft.com/office/powerpoint/2010/main" val="256367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372C-6920-CB41-AC0F-80BA619C1F14}"/>
              </a:ext>
            </a:extLst>
          </p:cNvPr>
          <p:cNvSpPr>
            <a:spLocks noGrp="1"/>
          </p:cNvSpPr>
          <p:nvPr>
            <p:ph type="title"/>
          </p:nvPr>
        </p:nvSpPr>
        <p:spPr>
          <a:xfrm>
            <a:off x="2212315" y="688195"/>
            <a:ext cx="10892079" cy="1879412"/>
          </a:xfrm>
        </p:spPr>
        <p:txBody>
          <a:bodyPr/>
          <a:lstStyle/>
          <a:p>
            <a:r>
              <a:rPr lang="en-GB" sz="3200" dirty="0">
                <a:solidFill>
                  <a:schemeClr val="tx1"/>
                </a:solidFill>
                <a:latin typeface="Helvetica" pitchFamily="2" charset="0"/>
              </a:rPr>
              <a:t>ESS is equipped with a 1m x 1m neutron beam port</a:t>
            </a:r>
            <a:br>
              <a:rPr lang="en-GB" sz="3200" dirty="0">
                <a:solidFill>
                  <a:schemeClr val="tx1"/>
                </a:solidFill>
                <a:latin typeface="Helvetica" pitchFamily="2" charset="0"/>
              </a:rPr>
            </a:br>
            <a:br>
              <a:rPr lang="en-GB" sz="3200" dirty="0">
                <a:solidFill>
                  <a:schemeClr val="tx1"/>
                </a:solidFill>
                <a:latin typeface="Helvetica" pitchFamily="2" charset="0"/>
              </a:rPr>
            </a:br>
            <a:endParaRPr lang="en-GB" sz="3200" b="1" u="sng" dirty="0">
              <a:solidFill>
                <a:schemeClr val="tx1"/>
              </a:solidFill>
              <a:latin typeface="Helvetica" pitchFamily="2" charset="0"/>
            </a:endParaRPr>
          </a:p>
        </p:txBody>
      </p:sp>
      <p:sp>
        <p:nvSpPr>
          <p:cNvPr id="3" name="Footer Placeholder 2">
            <a:extLst>
              <a:ext uri="{FF2B5EF4-FFF2-40B4-BE49-F238E27FC236}">
                <a16:creationId xmlns:a16="http://schemas.microsoft.com/office/drawing/2014/main" id="{786CE6E7-8C73-164F-A80F-B868EA08C78F}"/>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EFB638D3-C6ED-C841-B91B-C1DA86E26DBE}"/>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4CF39E22-F845-7440-8A49-15020884C69C}"/>
              </a:ext>
            </a:extLst>
          </p:cNvPr>
          <p:cNvSpPr>
            <a:spLocks noGrp="1"/>
          </p:cNvSpPr>
          <p:nvPr>
            <p:ph type="sldNum" sz="quarter" idx="12"/>
          </p:nvPr>
        </p:nvSpPr>
        <p:spPr/>
        <p:txBody>
          <a:bodyPr/>
          <a:lstStyle/>
          <a:p>
            <a:fld id="{F7283078-D760-1647-8B80-66BA8B52336D}" type="slidenum">
              <a:rPr lang="sv-SE" smtClean="0"/>
              <a:pPr/>
              <a:t>24</a:t>
            </a:fld>
            <a:endParaRPr lang="sv-SE" dirty="0"/>
          </a:p>
        </p:txBody>
      </p:sp>
      <p:sp>
        <p:nvSpPr>
          <p:cNvPr id="11" name="Title 1">
            <a:extLst>
              <a:ext uri="{FF2B5EF4-FFF2-40B4-BE49-F238E27FC236}">
                <a16:creationId xmlns:a16="http://schemas.microsoft.com/office/drawing/2014/main" id="{F13CA8F2-7C4C-FA44-AC7F-14DB9EE08FEF}"/>
              </a:ext>
            </a:extLst>
          </p:cNvPr>
          <p:cNvSpPr txBox="1">
            <a:spLocks/>
          </p:cNvSpPr>
          <p:nvPr/>
        </p:nvSpPr>
        <p:spPr>
          <a:xfrm>
            <a:off x="2414847" y="0"/>
            <a:ext cx="10487016" cy="1879412"/>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b="1" u="sng" dirty="0">
                <a:solidFill>
                  <a:schemeClr val="tx1"/>
                </a:solidFill>
                <a:latin typeface="Helvetica" pitchFamily="2" charset="0"/>
              </a:rPr>
              <a:t>Superpower number 2  </a:t>
            </a:r>
          </a:p>
        </p:txBody>
      </p:sp>
      <p:pic>
        <p:nvPicPr>
          <p:cNvPr id="9" name="Picture 8">
            <a:extLst>
              <a:ext uri="{FF2B5EF4-FFF2-40B4-BE49-F238E27FC236}">
                <a16:creationId xmlns:a16="http://schemas.microsoft.com/office/drawing/2014/main" id="{ADD7F51F-2924-544A-8F51-A75D4C346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552" y="1516207"/>
            <a:ext cx="7099405" cy="3975668"/>
          </a:xfrm>
          <a:prstGeom prst="rect">
            <a:avLst/>
          </a:prstGeom>
          <a:solidFill>
            <a:srgbClr val="5A5A5B"/>
          </a:solidFill>
        </p:spPr>
      </p:pic>
      <p:pic>
        <p:nvPicPr>
          <p:cNvPr id="12" name="Picture 11">
            <a:extLst>
              <a:ext uri="{FF2B5EF4-FFF2-40B4-BE49-F238E27FC236}">
                <a16:creationId xmlns:a16="http://schemas.microsoft.com/office/drawing/2014/main" id="{5169B2AF-C0A6-3347-8C28-04F77077B2D9}"/>
              </a:ext>
            </a:extLst>
          </p:cNvPr>
          <p:cNvPicPr>
            <a:picLocks noChangeAspect="1"/>
          </p:cNvPicPr>
          <p:nvPr/>
        </p:nvPicPr>
        <p:blipFill>
          <a:blip r:embed="rId3"/>
          <a:stretch>
            <a:fillRect/>
          </a:stretch>
        </p:blipFill>
        <p:spPr>
          <a:xfrm>
            <a:off x="436479" y="0"/>
            <a:ext cx="1591826" cy="1376391"/>
          </a:xfrm>
          <a:prstGeom prst="rect">
            <a:avLst/>
          </a:prstGeom>
        </p:spPr>
      </p:pic>
      <p:pic>
        <p:nvPicPr>
          <p:cNvPr id="15" name="Picture 14">
            <a:extLst>
              <a:ext uri="{FF2B5EF4-FFF2-40B4-BE49-F238E27FC236}">
                <a16:creationId xmlns:a16="http://schemas.microsoft.com/office/drawing/2014/main" id="{F862041B-F8B6-D441-B4AE-F47817450F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5225" y="3150554"/>
            <a:ext cx="2596933" cy="1888679"/>
          </a:xfrm>
          <a:prstGeom prst="rect">
            <a:avLst/>
          </a:prstGeom>
        </p:spPr>
      </p:pic>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96D3FAC5-99AD-EA48-931E-D7102BF9D201}"/>
                  </a:ext>
                </a:extLst>
              </p:cNvPr>
              <p:cNvSpPr/>
              <p:nvPr/>
            </p:nvSpPr>
            <p:spPr>
              <a:xfrm>
                <a:off x="436479" y="5554641"/>
                <a:ext cx="11369666" cy="923330"/>
              </a:xfrm>
              <a:prstGeom prst="rect">
                <a:avLst/>
              </a:prstGeom>
            </p:spPr>
            <p:txBody>
              <a:bodyPr wrap="square">
                <a:spAutoFit/>
              </a:bodyPr>
              <a:lstStyle/>
              <a:p>
                <a:pPr marL="342900" indent="-342900">
                  <a:buFont typeface="Arial" panose="020B0604020202020204" pitchFamily="34" charset="0"/>
                  <a:buChar char="•"/>
                </a:pPr>
                <a:r>
                  <a:rPr lang="sv-SE" dirty="0">
                    <a:latin typeface="Helvetica" pitchFamily="2" charset="0"/>
                    <a:ea typeface="Malgun Gothic" panose="020B0503020000020004" pitchFamily="34" charset="-127"/>
                  </a:rPr>
                  <a:t>NNBAR </a:t>
                </a:r>
                <a:r>
                  <a:rPr lang="sv-SE" dirty="0" err="1">
                    <a:latin typeface="Helvetica" pitchFamily="2" charset="0"/>
                    <a:ea typeface="Malgun Gothic" panose="020B0503020000020004" pitchFamily="34" charset="-127"/>
                  </a:rPr>
                  <a:t>Large</a:t>
                </a:r>
                <a:r>
                  <a:rPr lang="sv-SE" dirty="0">
                    <a:latin typeface="Helvetica" pitchFamily="2" charset="0"/>
                    <a:ea typeface="Malgun Gothic" panose="020B0503020000020004" pitchFamily="34" charset="-127"/>
                  </a:rPr>
                  <a:t> </a:t>
                </a:r>
                <a:r>
                  <a:rPr lang="sv-SE" dirty="0" err="1">
                    <a:latin typeface="Helvetica" pitchFamily="2" charset="0"/>
                    <a:ea typeface="Malgun Gothic" panose="020B0503020000020004" pitchFamily="34" charset="-127"/>
                  </a:rPr>
                  <a:t>Beam</a:t>
                </a:r>
                <a:r>
                  <a:rPr lang="sv-SE" dirty="0">
                    <a:latin typeface="Helvetica" pitchFamily="2" charset="0"/>
                    <a:ea typeface="Malgun Gothic" panose="020B0503020000020004" pitchFamily="34" charset="-127"/>
                  </a:rPr>
                  <a:t> Port  has </a:t>
                </a:r>
                <a:r>
                  <a:rPr lang="sv-SE" dirty="0" err="1">
                    <a:latin typeface="Helvetica" pitchFamily="2" charset="0"/>
                    <a:ea typeface="Malgun Gothic" panose="020B0503020000020004" pitchFamily="34" charset="-127"/>
                  </a:rPr>
                  <a:t>been</a:t>
                </a:r>
                <a:r>
                  <a:rPr lang="sv-SE" dirty="0">
                    <a:latin typeface="Helvetica" pitchFamily="2" charset="0"/>
                    <a:ea typeface="Malgun Gothic" panose="020B0503020000020004" pitchFamily="34" charset="-127"/>
                  </a:rPr>
                  <a:t> </a:t>
                </a:r>
                <a:r>
                  <a:rPr lang="sv-SE" dirty="0" err="1">
                    <a:latin typeface="Helvetica" pitchFamily="2" charset="0"/>
                    <a:ea typeface="Malgun Gothic" panose="020B0503020000020004" pitchFamily="34" charset="-127"/>
                  </a:rPr>
                  <a:t>constructed</a:t>
                </a:r>
                <a:r>
                  <a:rPr lang="sv-SE" dirty="0">
                    <a:latin typeface="Helvetica" pitchFamily="2" charset="0"/>
                    <a:ea typeface="Malgun Gothic" panose="020B0503020000020004" pitchFamily="34" charset="-127"/>
                  </a:rPr>
                  <a:t> to </a:t>
                </a:r>
                <a:r>
                  <a:rPr lang="sv-SE" dirty="0" err="1">
                    <a:latin typeface="Helvetica" pitchFamily="2" charset="0"/>
                    <a:ea typeface="Malgun Gothic" panose="020B0503020000020004" pitchFamily="34" charset="-127"/>
                  </a:rPr>
                  <a:t>provide</a:t>
                </a:r>
                <a:r>
                  <a:rPr lang="sv-SE" dirty="0">
                    <a:latin typeface="Helvetica" pitchFamily="2" charset="0"/>
                    <a:ea typeface="Malgun Gothic" panose="020B0503020000020004" pitchFamily="34" charset="-127"/>
                  </a:rPr>
                  <a:t> </a:t>
                </a:r>
                <a:r>
                  <a:rPr lang="sv-SE" dirty="0" err="1">
                    <a:latin typeface="Helvetica" pitchFamily="2" charset="0"/>
                    <a:ea typeface="Malgun Gothic" panose="020B0503020000020004" pitchFamily="34" charset="-127"/>
                  </a:rPr>
                  <a:t>sufficient</a:t>
                </a:r>
                <a:r>
                  <a:rPr lang="sv-SE" dirty="0">
                    <a:latin typeface="Helvetica" pitchFamily="2" charset="0"/>
                    <a:ea typeface="Malgun Gothic" panose="020B0503020000020004" pitchFamily="34" charset="-127"/>
                  </a:rPr>
                  <a:t> </a:t>
                </a:r>
                <a:r>
                  <a:rPr lang="sv-SE" dirty="0" err="1">
                    <a:latin typeface="Helvetica" pitchFamily="2" charset="0"/>
                    <a:ea typeface="Malgun Gothic" panose="020B0503020000020004" pitchFamily="34" charset="-127"/>
                  </a:rPr>
                  <a:t>intensity</a:t>
                </a:r>
                <a:r>
                  <a:rPr lang="sv-SE" dirty="0">
                    <a:latin typeface="Helvetica" pitchFamily="2" charset="0"/>
                    <a:ea typeface="Malgun Gothic" panose="020B0503020000020004" pitchFamily="34" charset="-127"/>
                  </a:rPr>
                  <a:t> for </a:t>
                </a:r>
                <a14:m>
                  <m:oMath xmlns:m="http://schemas.openxmlformats.org/officeDocument/2006/math">
                    <m:r>
                      <a:rPr lang="sv-SE" altLang="sv-SE" i="1">
                        <a:latin typeface="Cambria Math"/>
                      </a:rPr>
                      <m:t>𝑛</m:t>
                    </m:r>
                    <m:r>
                      <a:rPr lang="sv-SE" altLang="sv-SE" i="1">
                        <a:latin typeface="Cambria Math"/>
                        <a:ea typeface="Cambria Math"/>
                      </a:rPr>
                      <m:t>→</m:t>
                    </m:r>
                    <m:acc>
                      <m:accPr>
                        <m:chr m:val="̅"/>
                        <m:ctrlPr>
                          <a:rPr lang="sv-SE" altLang="sv-SE" i="1">
                            <a:latin typeface="Cambria Math" panose="02040503050406030204" pitchFamily="18" charset="0"/>
                            <a:ea typeface="Cambria Math"/>
                          </a:rPr>
                        </m:ctrlPr>
                      </m:accPr>
                      <m:e>
                        <m:r>
                          <a:rPr lang="sv-SE" altLang="sv-SE" i="1">
                            <a:latin typeface="Cambria Math"/>
                            <a:ea typeface="Cambria Math"/>
                          </a:rPr>
                          <m:t>𝑛</m:t>
                        </m:r>
                      </m:e>
                    </m:acc>
                    <m:r>
                      <a:rPr lang="sv-SE" altLang="sv-SE" i="1">
                        <a:latin typeface="Cambria Math"/>
                      </a:rPr>
                      <m:t> </m:t>
                    </m:r>
                  </m:oMath>
                </a14:m>
                <a:r>
                  <a:rPr lang="sv-SE" dirty="0">
                    <a:latin typeface="Helvetica" pitchFamily="2" charset="0"/>
                    <a:ea typeface="Malgun Gothic" panose="020B0503020000020004" pitchFamily="34" charset="-127"/>
                  </a:rPr>
                  <a:t>search</a:t>
                </a:r>
              </a:p>
              <a:p>
                <a:pPr marL="342900" indent="-342900">
                  <a:buFont typeface="Arial" panose="020B0604020202020204" pitchFamily="34" charset="0"/>
                  <a:buChar char="•"/>
                </a:pPr>
                <a:r>
                  <a:rPr lang="sv-SE" dirty="0">
                    <a:latin typeface="Helvetica" pitchFamily="2" charset="0"/>
                    <a:ea typeface="Malgun Gothic" panose="020B0503020000020004" pitchFamily="34" charset="-127"/>
                  </a:rPr>
                  <a:t>It is </a:t>
                </a:r>
                <a:r>
                  <a:rPr lang="sv-SE" dirty="0" err="1">
                    <a:latin typeface="Helvetica" pitchFamily="2" charset="0"/>
                    <a:ea typeface="Malgun Gothic" panose="020B0503020000020004" pitchFamily="34" charset="-127"/>
                  </a:rPr>
                  <a:t>able</a:t>
                </a:r>
                <a:r>
                  <a:rPr lang="sv-SE" dirty="0">
                    <a:latin typeface="Helvetica" pitchFamily="2" charset="0"/>
                    <a:ea typeface="Malgun Gothic" panose="020B0503020000020004" pitchFamily="34" charset="-127"/>
                  </a:rPr>
                  <a:t> to </a:t>
                </a:r>
                <a:r>
                  <a:rPr lang="sv-SE" dirty="0" err="1">
                    <a:latin typeface="Helvetica" pitchFamily="2" charset="0"/>
                    <a:ea typeface="Malgun Gothic" panose="020B0503020000020004" pitchFamily="34" charset="-127"/>
                  </a:rPr>
                  <a:t>deliver</a:t>
                </a:r>
                <a:r>
                  <a:rPr lang="sv-SE" dirty="0">
                    <a:latin typeface="Helvetica" pitchFamily="2" charset="0"/>
                    <a:ea typeface="Malgun Gothic" panose="020B0503020000020004" pitchFamily="34" charset="-127"/>
                  </a:rPr>
                  <a:t> </a:t>
                </a:r>
                <a:r>
                  <a:rPr lang="sv-SE" b="1" dirty="0">
                    <a:latin typeface="Helvetica" pitchFamily="2" charset="0"/>
                    <a:ea typeface="Malgun Gothic" panose="020B0503020000020004" pitchFamily="34" charset="-127"/>
                  </a:rPr>
                  <a:t>1.5x10</a:t>
                </a:r>
                <a:r>
                  <a:rPr lang="sv-SE" b="1" baseline="30000" dirty="0">
                    <a:latin typeface="Helvetica" pitchFamily="2" charset="0"/>
                    <a:ea typeface="Malgun Gothic" panose="020B0503020000020004" pitchFamily="34" charset="-127"/>
                  </a:rPr>
                  <a:t>15</a:t>
                </a:r>
                <a:r>
                  <a:rPr lang="sv-SE" b="1" dirty="0">
                    <a:latin typeface="Helvetica" pitchFamily="2" charset="0"/>
                    <a:ea typeface="Malgun Gothic" panose="020B0503020000020004" pitchFamily="34" charset="-127"/>
                  </a:rPr>
                  <a:t> </a:t>
                </a:r>
                <a:r>
                  <a:rPr lang="sv-SE" b="1" dirty="0" err="1">
                    <a:latin typeface="Helvetica" pitchFamily="2" charset="0"/>
                    <a:ea typeface="Malgun Gothic" panose="020B0503020000020004" pitchFamily="34" charset="-127"/>
                  </a:rPr>
                  <a:t>n/s</a:t>
                </a:r>
                <a:r>
                  <a:rPr lang="sv-SE" dirty="0">
                    <a:latin typeface="Helvetica" pitchFamily="2" charset="0"/>
                    <a:ea typeface="Malgun Gothic" panose="020B0503020000020004" pitchFamily="34" charset="-127"/>
                  </a:rPr>
                  <a:t> </a:t>
                </a:r>
                <a:r>
                  <a:rPr lang="sv-SE" dirty="0" err="1">
                    <a:latin typeface="Helvetica" pitchFamily="2" charset="0"/>
                    <a:ea typeface="Malgun Gothic" panose="020B0503020000020004" pitchFamily="34" charset="-127"/>
                  </a:rPr>
                  <a:t>there</a:t>
                </a:r>
                <a:r>
                  <a:rPr lang="sv-SE" dirty="0">
                    <a:latin typeface="Helvetica" pitchFamily="2" charset="0"/>
                    <a:ea typeface="Malgun Gothic" panose="020B0503020000020004" pitchFamily="34" charset="-127"/>
                  </a:rPr>
                  <a:t> is no </a:t>
                </a:r>
                <a:r>
                  <a:rPr lang="sv-SE" dirty="0" err="1">
                    <a:latin typeface="Helvetica" pitchFamily="2" charset="0"/>
                    <a:ea typeface="Malgun Gothic" panose="020B0503020000020004" pitchFamily="34" charset="-127"/>
                  </a:rPr>
                  <a:t>beamline</a:t>
                </a:r>
                <a:r>
                  <a:rPr lang="sv-SE" dirty="0">
                    <a:latin typeface="Helvetica" pitchFamily="2" charset="0"/>
                    <a:ea typeface="Malgun Gothic" panose="020B0503020000020004" pitchFamily="34" charset="-127"/>
                  </a:rPr>
                  <a:t> </a:t>
                </a:r>
                <a:r>
                  <a:rPr lang="sv-SE" b="1" u="sng" dirty="0" err="1">
                    <a:latin typeface="Helvetica" pitchFamily="2" charset="0"/>
                    <a:ea typeface="Malgun Gothic" panose="020B0503020000020004" pitchFamily="34" charset="-127"/>
                  </a:rPr>
                  <a:t>currently</a:t>
                </a:r>
                <a:r>
                  <a:rPr lang="sv-SE" b="1" u="sng" dirty="0">
                    <a:latin typeface="Helvetica" pitchFamily="2" charset="0"/>
                    <a:ea typeface="Malgun Gothic" panose="020B0503020000020004" pitchFamily="34" charset="-127"/>
                  </a:rPr>
                  <a:t> </a:t>
                </a:r>
                <a:r>
                  <a:rPr lang="sv-SE" b="1" u="sng" dirty="0" err="1">
                    <a:latin typeface="Helvetica" pitchFamily="2" charset="0"/>
                    <a:ea typeface="Malgun Gothic" panose="020B0503020000020004" pitchFamily="34" charset="-127"/>
                  </a:rPr>
                  <a:t>available</a:t>
                </a:r>
                <a:r>
                  <a:rPr lang="sv-SE" b="1" u="sng" dirty="0">
                    <a:latin typeface="Helvetica" pitchFamily="2" charset="0"/>
                    <a:ea typeface="Malgun Gothic" panose="020B0503020000020004" pitchFamily="34" charset="-127"/>
                  </a:rPr>
                  <a:t> or </a:t>
                </a:r>
                <a:r>
                  <a:rPr lang="sv-SE" b="1" u="sng" dirty="0" err="1">
                    <a:latin typeface="Helvetica" pitchFamily="2" charset="0"/>
                    <a:ea typeface="Malgun Gothic" panose="020B0503020000020004" pitchFamily="34" charset="-127"/>
                  </a:rPr>
                  <a:t>planned</a:t>
                </a:r>
                <a:r>
                  <a:rPr lang="sv-SE" b="1" u="sng" dirty="0">
                    <a:latin typeface="Helvetica" pitchFamily="2" charset="0"/>
                    <a:ea typeface="Malgun Gothic" panose="020B0503020000020004" pitchFamily="34" charset="-127"/>
                  </a:rPr>
                  <a:t> at </a:t>
                </a:r>
                <a:r>
                  <a:rPr lang="sv-SE" b="1" u="sng" dirty="0" err="1">
                    <a:latin typeface="Helvetica" pitchFamily="2" charset="0"/>
                    <a:ea typeface="Malgun Gothic" panose="020B0503020000020004" pitchFamily="34" charset="-127"/>
                  </a:rPr>
                  <a:t>any</a:t>
                </a:r>
                <a:r>
                  <a:rPr lang="sv-SE" b="1" u="sng" dirty="0">
                    <a:latin typeface="Helvetica" pitchFamily="2" charset="0"/>
                    <a:ea typeface="Malgun Gothic" panose="020B0503020000020004" pitchFamily="34" charset="-127"/>
                  </a:rPr>
                  <a:t> </a:t>
                </a:r>
                <a:r>
                  <a:rPr lang="sv-SE" b="1" u="sng" dirty="0" err="1">
                    <a:latin typeface="Helvetica" pitchFamily="2" charset="0"/>
                    <a:ea typeface="Malgun Gothic" panose="020B0503020000020004" pitchFamily="34" charset="-127"/>
                  </a:rPr>
                  <a:t>other</a:t>
                </a:r>
                <a:r>
                  <a:rPr lang="sv-SE" b="1" u="sng" dirty="0">
                    <a:latin typeface="Helvetica" pitchFamily="2" charset="0"/>
                    <a:ea typeface="Malgun Gothic" panose="020B0503020000020004" pitchFamily="34" charset="-127"/>
                  </a:rPr>
                  <a:t> </a:t>
                </a:r>
                <a:r>
                  <a:rPr lang="sv-SE" b="1" u="sng" dirty="0" err="1">
                    <a:latin typeface="Helvetica" pitchFamily="2" charset="0"/>
                    <a:ea typeface="Malgun Gothic" panose="020B0503020000020004" pitchFamily="34" charset="-127"/>
                  </a:rPr>
                  <a:t>facility</a:t>
                </a:r>
                <a:r>
                  <a:rPr lang="sv-SE" b="1" u="sng" dirty="0">
                    <a:latin typeface="Helvetica" pitchFamily="2" charset="0"/>
                    <a:ea typeface="Malgun Gothic" panose="020B0503020000020004" pitchFamily="34" charset="-127"/>
                  </a:rPr>
                  <a:t> </a:t>
                </a:r>
                <a:r>
                  <a:rPr lang="sv-SE" b="1" u="sng" dirty="0" err="1">
                    <a:latin typeface="Helvetica" pitchFamily="2" charset="0"/>
                    <a:ea typeface="Malgun Gothic" panose="020B0503020000020004" pitchFamily="34" charset="-127"/>
                  </a:rPr>
                  <a:t>that</a:t>
                </a:r>
                <a:r>
                  <a:rPr lang="sv-SE" b="1" u="sng" dirty="0">
                    <a:latin typeface="Helvetica" pitchFamily="2" charset="0"/>
                    <a:ea typeface="Malgun Gothic" panose="020B0503020000020004" pitchFamily="34" charset="-127"/>
                  </a:rPr>
                  <a:t> </a:t>
                </a:r>
                <a:r>
                  <a:rPr lang="sv-SE" b="1" u="sng" dirty="0" err="1">
                    <a:latin typeface="Helvetica" pitchFamily="2" charset="0"/>
                    <a:ea typeface="Malgun Gothic" panose="020B0503020000020004" pitchFamily="34" charset="-127"/>
                  </a:rPr>
                  <a:t>could</a:t>
                </a:r>
                <a:r>
                  <a:rPr lang="sv-SE" b="1" u="sng" dirty="0">
                    <a:latin typeface="Helvetica" pitchFamily="2" charset="0"/>
                    <a:ea typeface="Malgun Gothic" panose="020B0503020000020004" pitchFamily="34" charset="-127"/>
                  </a:rPr>
                  <a:t> </a:t>
                </a:r>
                <a:r>
                  <a:rPr lang="sv-SE" b="1" u="sng" dirty="0" err="1">
                    <a:latin typeface="Helvetica" pitchFamily="2" charset="0"/>
                    <a:ea typeface="Malgun Gothic" panose="020B0503020000020004" pitchFamily="34" charset="-127"/>
                  </a:rPr>
                  <a:t>reach</a:t>
                </a:r>
                <a:r>
                  <a:rPr lang="sv-SE" b="1" u="sng" dirty="0">
                    <a:latin typeface="Helvetica" pitchFamily="2" charset="0"/>
                    <a:ea typeface="Malgun Gothic" panose="020B0503020000020004" pitchFamily="34" charset="-127"/>
                  </a:rPr>
                  <a:t> a flux </a:t>
                </a:r>
                <a:r>
                  <a:rPr lang="sv-SE" b="1" u="sng" dirty="0" err="1">
                    <a:latin typeface="Helvetica" pitchFamily="2" charset="0"/>
                    <a:ea typeface="Malgun Gothic" panose="020B0503020000020004" pitchFamily="34" charset="-127"/>
                  </a:rPr>
                  <a:t>even</a:t>
                </a:r>
                <a:r>
                  <a:rPr lang="sv-SE" b="1" u="sng" dirty="0">
                    <a:latin typeface="Helvetica" pitchFamily="2" charset="0"/>
                    <a:ea typeface="Malgun Gothic" panose="020B0503020000020004" pitchFamily="34" charset="-127"/>
                  </a:rPr>
                  <a:t> </a:t>
                </a:r>
                <a:r>
                  <a:rPr lang="sv-SE" b="1" u="sng" dirty="0" err="1">
                    <a:latin typeface="Helvetica" pitchFamily="2" charset="0"/>
                    <a:ea typeface="Malgun Gothic" panose="020B0503020000020004" pitchFamily="34" charset="-127"/>
                  </a:rPr>
                  <a:t>close</a:t>
                </a:r>
                <a:r>
                  <a:rPr lang="sv-SE" b="1" u="sng" dirty="0">
                    <a:latin typeface="Helvetica" pitchFamily="2" charset="0"/>
                    <a:ea typeface="Malgun Gothic" panose="020B0503020000020004" pitchFamily="34" charset="-127"/>
                  </a:rPr>
                  <a:t> to </a:t>
                </a:r>
                <a:r>
                  <a:rPr lang="sv-SE" b="1" u="sng" dirty="0" err="1">
                    <a:latin typeface="Helvetica" pitchFamily="2" charset="0"/>
                    <a:ea typeface="Malgun Gothic" panose="020B0503020000020004" pitchFamily="34" charset="-127"/>
                  </a:rPr>
                  <a:t>this</a:t>
                </a:r>
                <a:r>
                  <a:rPr lang="sv-SE" b="1" u="sng" dirty="0">
                    <a:latin typeface="Helvetica" pitchFamily="2" charset="0"/>
                    <a:ea typeface="Malgun Gothic" panose="020B0503020000020004" pitchFamily="34" charset="-127"/>
                  </a:rPr>
                  <a:t> </a:t>
                </a:r>
                <a:r>
                  <a:rPr lang="sv-SE" b="1" u="sng" dirty="0" err="1">
                    <a:latin typeface="Helvetica" pitchFamily="2" charset="0"/>
                    <a:ea typeface="Malgun Gothic" panose="020B0503020000020004" pitchFamily="34" charset="-127"/>
                  </a:rPr>
                  <a:t>number</a:t>
                </a:r>
                <a:r>
                  <a:rPr lang="sv-SE" b="1" u="sng" dirty="0">
                    <a:latin typeface="Helvetica" pitchFamily="2" charset="0"/>
                    <a:ea typeface="Malgun Gothic" panose="020B0503020000020004" pitchFamily="34" charset="-127"/>
                  </a:rPr>
                  <a:t> </a:t>
                </a:r>
              </a:p>
            </p:txBody>
          </p:sp>
        </mc:Choice>
        <mc:Fallback xmlns="">
          <p:sp>
            <p:nvSpPr>
              <p:cNvPr id="16" name="Rectangle 15">
                <a:extLst>
                  <a:ext uri="{FF2B5EF4-FFF2-40B4-BE49-F238E27FC236}">
                    <a16:creationId xmlns:a16="http://schemas.microsoft.com/office/drawing/2014/main" id="{96D3FAC5-99AD-EA48-931E-D7102BF9D201}"/>
                  </a:ext>
                </a:extLst>
              </p:cNvPr>
              <p:cNvSpPr>
                <a:spLocks noRot="1" noChangeAspect="1" noMove="1" noResize="1" noEditPoints="1" noAdjustHandles="1" noChangeArrowheads="1" noChangeShapeType="1" noTextEdit="1"/>
              </p:cNvSpPr>
              <p:nvPr/>
            </p:nvSpPr>
            <p:spPr>
              <a:xfrm>
                <a:off x="436479" y="5554641"/>
                <a:ext cx="11369666" cy="923330"/>
              </a:xfrm>
              <a:prstGeom prst="rect">
                <a:avLst/>
              </a:prstGeom>
              <a:blipFill>
                <a:blip r:embed="rId5"/>
                <a:stretch>
                  <a:fillRect l="-223" t="-1351" b="-9459"/>
                </a:stretch>
              </a:blipFill>
            </p:spPr>
            <p:txBody>
              <a:bodyPr/>
              <a:lstStyle/>
              <a:p>
                <a:r>
                  <a:rPr lang="en-GB">
                    <a:noFill/>
                  </a:rPr>
                  <a:t> </a:t>
                </a:r>
              </a:p>
            </p:txBody>
          </p:sp>
        </mc:Fallback>
      </mc:AlternateContent>
      <p:sp>
        <p:nvSpPr>
          <p:cNvPr id="17" name="Rectangle 16">
            <a:extLst>
              <a:ext uri="{FF2B5EF4-FFF2-40B4-BE49-F238E27FC236}">
                <a16:creationId xmlns:a16="http://schemas.microsoft.com/office/drawing/2014/main" id="{696507B1-B3ED-9843-BDEF-8864D620378F}"/>
              </a:ext>
            </a:extLst>
          </p:cNvPr>
          <p:cNvSpPr/>
          <p:nvPr/>
        </p:nvSpPr>
        <p:spPr>
          <a:xfrm>
            <a:off x="5754818" y="3582652"/>
            <a:ext cx="1305549" cy="461665"/>
          </a:xfrm>
          <a:prstGeom prst="rect">
            <a:avLst/>
          </a:prstGeom>
        </p:spPr>
        <p:txBody>
          <a:bodyPr wrap="square">
            <a:spAutoFit/>
          </a:bodyPr>
          <a:lstStyle/>
          <a:p>
            <a:pPr algn="ctr"/>
            <a:r>
              <a:rPr lang="sv-SE"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Upper Moderator </a:t>
            </a:r>
          </a:p>
        </p:txBody>
      </p:sp>
      <p:sp>
        <p:nvSpPr>
          <p:cNvPr id="18" name="Rectangle 17">
            <a:extLst>
              <a:ext uri="{FF2B5EF4-FFF2-40B4-BE49-F238E27FC236}">
                <a16:creationId xmlns:a16="http://schemas.microsoft.com/office/drawing/2014/main" id="{8879BDA7-480A-864D-BF8B-BE64F618D194}"/>
              </a:ext>
            </a:extLst>
          </p:cNvPr>
          <p:cNvSpPr/>
          <p:nvPr/>
        </p:nvSpPr>
        <p:spPr>
          <a:xfrm>
            <a:off x="5720916" y="4290606"/>
            <a:ext cx="1305549" cy="461665"/>
          </a:xfrm>
          <a:prstGeom prst="rect">
            <a:avLst/>
          </a:prstGeom>
        </p:spPr>
        <p:txBody>
          <a:bodyPr wrap="square">
            <a:spAutoFit/>
          </a:bodyPr>
          <a:lstStyle/>
          <a:p>
            <a:pPr algn="ctr"/>
            <a:r>
              <a:rPr lang="sv-SE" sz="12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Lower</a:t>
            </a:r>
            <a:r>
              <a:rPr lang="sv-SE"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Moderator </a:t>
            </a:r>
          </a:p>
        </p:txBody>
      </p:sp>
    </p:spTree>
    <p:extLst>
      <p:ext uri="{BB962C8B-B14F-4D97-AF65-F5344CB8AC3E}">
        <p14:creationId xmlns:p14="http://schemas.microsoft.com/office/powerpoint/2010/main" val="362174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372C-6920-CB41-AC0F-80BA619C1F14}"/>
              </a:ext>
            </a:extLst>
          </p:cNvPr>
          <p:cNvSpPr>
            <a:spLocks noGrp="1"/>
          </p:cNvSpPr>
          <p:nvPr>
            <p:ph type="title"/>
          </p:nvPr>
        </p:nvSpPr>
        <p:spPr>
          <a:xfrm>
            <a:off x="2212315" y="688195"/>
            <a:ext cx="10892079" cy="1879412"/>
          </a:xfrm>
        </p:spPr>
        <p:txBody>
          <a:bodyPr/>
          <a:lstStyle/>
          <a:p>
            <a:r>
              <a:rPr lang="en-GB" sz="3200" dirty="0">
                <a:solidFill>
                  <a:schemeClr val="tx1"/>
                </a:solidFill>
                <a:latin typeface="Helvetica" pitchFamily="2" charset="0"/>
              </a:rPr>
              <a:t>ESS is equipped with a 1m x 1m neutron beam port</a:t>
            </a:r>
            <a:br>
              <a:rPr lang="en-GB" sz="3200" dirty="0">
                <a:solidFill>
                  <a:schemeClr val="tx1"/>
                </a:solidFill>
                <a:latin typeface="Helvetica" pitchFamily="2" charset="0"/>
              </a:rPr>
            </a:br>
            <a:br>
              <a:rPr lang="en-GB" sz="3200" dirty="0">
                <a:solidFill>
                  <a:schemeClr val="tx1"/>
                </a:solidFill>
                <a:latin typeface="Helvetica" pitchFamily="2" charset="0"/>
              </a:rPr>
            </a:br>
            <a:endParaRPr lang="en-GB" sz="3200" b="1" u="sng" dirty="0">
              <a:solidFill>
                <a:schemeClr val="tx1"/>
              </a:solidFill>
              <a:latin typeface="Helvetica" pitchFamily="2" charset="0"/>
            </a:endParaRPr>
          </a:p>
        </p:txBody>
      </p:sp>
      <p:sp>
        <p:nvSpPr>
          <p:cNvPr id="3" name="Footer Placeholder 2">
            <a:extLst>
              <a:ext uri="{FF2B5EF4-FFF2-40B4-BE49-F238E27FC236}">
                <a16:creationId xmlns:a16="http://schemas.microsoft.com/office/drawing/2014/main" id="{786CE6E7-8C73-164F-A80F-B868EA08C78F}"/>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EFB638D3-C6ED-C841-B91B-C1DA86E26DBE}"/>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4CF39E22-F845-7440-8A49-15020884C69C}"/>
              </a:ext>
            </a:extLst>
          </p:cNvPr>
          <p:cNvSpPr>
            <a:spLocks noGrp="1"/>
          </p:cNvSpPr>
          <p:nvPr>
            <p:ph type="sldNum" sz="quarter" idx="12"/>
          </p:nvPr>
        </p:nvSpPr>
        <p:spPr/>
        <p:txBody>
          <a:bodyPr/>
          <a:lstStyle/>
          <a:p>
            <a:fld id="{F7283078-D760-1647-8B80-66BA8B52336D}" type="slidenum">
              <a:rPr lang="sv-SE" smtClean="0"/>
              <a:pPr/>
              <a:t>25</a:t>
            </a:fld>
            <a:endParaRPr lang="sv-SE" dirty="0"/>
          </a:p>
        </p:txBody>
      </p:sp>
      <p:sp>
        <p:nvSpPr>
          <p:cNvPr id="11" name="Title 1">
            <a:extLst>
              <a:ext uri="{FF2B5EF4-FFF2-40B4-BE49-F238E27FC236}">
                <a16:creationId xmlns:a16="http://schemas.microsoft.com/office/drawing/2014/main" id="{F13CA8F2-7C4C-FA44-AC7F-14DB9EE08FEF}"/>
              </a:ext>
            </a:extLst>
          </p:cNvPr>
          <p:cNvSpPr txBox="1">
            <a:spLocks/>
          </p:cNvSpPr>
          <p:nvPr/>
        </p:nvSpPr>
        <p:spPr>
          <a:xfrm>
            <a:off x="2414847" y="0"/>
            <a:ext cx="10487016" cy="1879412"/>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b="1" u="sng" dirty="0">
                <a:solidFill>
                  <a:schemeClr val="tx1"/>
                </a:solidFill>
                <a:latin typeface="Helvetica" pitchFamily="2" charset="0"/>
              </a:rPr>
              <a:t>Superpower number 2  </a:t>
            </a:r>
          </a:p>
        </p:txBody>
      </p:sp>
      <p:pic>
        <p:nvPicPr>
          <p:cNvPr id="9" name="Picture 8">
            <a:extLst>
              <a:ext uri="{FF2B5EF4-FFF2-40B4-BE49-F238E27FC236}">
                <a16:creationId xmlns:a16="http://schemas.microsoft.com/office/drawing/2014/main" id="{ADD7F51F-2924-544A-8F51-A75D4C346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552" y="1516207"/>
            <a:ext cx="7099405" cy="3975668"/>
          </a:xfrm>
          <a:prstGeom prst="rect">
            <a:avLst/>
          </a:prstGeom>
          <a:solidFill>
            <a:srgbClr val="5A5A5B"/>
          </a:solidFill>
        </p:spPr>
      </p:pic>
      <p:pic>
        <p:nvPicPr>
          <p:cNvPr id="12" name="Picture 11">
            <a:extLst>
              <a:ext uri="{FF2B5EF4-FFF2-40B4-BE49-F238E27FC236}">
                <a16:creationId xmlns:a16="http://schemas.microsoft.com/office/drawing/2014/main" id="{5169B2AF-C0A6-3347-8C28-04F77077B2D9}"/>
              </a:ext>
            </a:extLst>
          </p:cNvPr>
          <p:cNvPicPr>
            <a:picLocks noChangeAspect="1"/>
          </p:cNvPicPr>
          <p:nvPr/>
        </p:nvPicPr>
        <p:blipFill>
          <a:blip r:embed="rId3"/>
          <a:stretch>
            <a:fillRect/>
          </a:stretch>
        </p:blipFill>
        <p:spPr>
          <a:xfrm>
            <a:off x="436479" y="0"/>
            <a:ext cx="1591826" cy="1376391"/>
          </a:xfrm>
          <a:prstGeom prst="rect">
            <a:avLst/>
          </a:prstGeom>
        </p:spPr>
      </p:pic>
      <p:pic>
        <p:nvPicPr>
          <p:cNvPr id="15" name="Picture 14">
            <a:extLst>
              <a:ext uri="{FF2B5EF4-FFF2-40B4-BE49-F238E27FC236}">
                <a16:creationId xmlns:a16="http://schemas.microsoft.com/office/drawing/2014/main" id="{F862041B-F8B6-D441-B4AE-F47817450F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5225" y="3150554"/>
            <a:ext cx="2596933" cy="1888679"/>
          </a:xfrm>
          <a:prstGeom prst="rect">
            <a:avLst/>
          </a:prstGeom>
        </p:spPr>
      </p:pic>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96D3FAC5-99AD-EA48-931E-D7102BF9D201}"/>
                  </a:ext>
                </a:extLst>
              </p:cNvPr>
              <p:cNvSpPr/>
              <p:nvPr/>
            </p:nvSpPr>
            <p:spPr>
              <a:xfrm>
                <a:off x="436479" y="5554641"/>
                <a:ext cx="11369666" cy="646331"/>
              </a:xfrm>
              <a:prstGeom prst="rect">
                <a:avLst/>
              </a:prstGeom>
            </p:spPr>
            <p:txBody>
              <a:bodyPr wrap="square">
                <a:spAutoFit/>
              </a:bodyPr>
              <a:lstStyle/>
              <a:p>
                <a:pPr marL="285750" indent="-285750">
                  <a:buFont typeface="Arial" panose="020B0604020202020204" pitchFamily="34" charset="0"/>
                  <a:buChar char="•"/>
                </a:pPr>
                <a:r>
                  <a:rPr lang="sv-SE" b="1" u="sng" dirty="0">
                    <a:latin typeface="Helvetica" pitchFamily="2" charset="0"/>
                    <a:ea typeface="Malgun Gothic" panose="020B0503020000020004" pitchFamily="34" charset="-127"/>
                  </a:rPr>
                  <a:t>In addition to the </a:t>
                </a:r>
                <a:r>
                  <a:rPr lang="sv-SE" dirty="0">
                    <a:latin typeface="Helvetica" pitchFamily="2" charset="0"/>
                    <a:ea typeface="Malgun Gothic" panose="020B0503020000020004" pitchFamily="34" charset="-127"/>
                  </a:rPr>
                  <a:t>for </a:t>
                </a:r>
                <a14:m>
                  <m:oMath xmlns:m="http://schemas.openxmlformats.org/officeDocument/2006/math">
                    <m:r>
                      <a:rPr lang="sv-SE" altLang="sv-SE" i="1">
                        <a:latin typeface="Cambria Math"/>
                      </a:rPr>
                      <m:t>𝑛</m:t>
                    </m:r>
                    <m:r>
                      <a:rPr lang="sv-SE" altLang="sv-SE" i="1">
                        <a:latin typeface="Cambria Math"/>
                        <a:ea typeface="Cambria Math"/>
                      </a:rPr>
                      <m:t>→</m:t>
                    </m:r>
                    <m:acc>
                      <m:accPr>
                        <m:chr m:val="̅"/>
                        <m:ctrlPr>
                          <a:rPr lang="sv-SE" altLang="sv-SE" i="1">
                            <a:latin typeface="Cambria Math" panose="02040503050406030204" pitchFamily="18" charset="0"/>
                            <a:ea typeface="Cambria Math"/>
                          </a:rPr>
                        </m:ctrlPr>
                      </m:accPr>
                      <m:e>
                        <m:r>
                          <a:rPr lang="sv-SE" altLang="sv-SE" i="1">
                            <a:latin typeface="Cambria Math"/>
                            <a:ea typeface="Cambria Math"/>
                          </a:rPr>
                          <m:t>𝑛</m:t>
                        </m:r>
                      </m:e>
                    </m:acc>
                  </m:oMath>
                </a14:m>
                <a:r>
                  <a:rPr lang="sv-SE" b="1" u="sng" dirty="0">
                    <a:latin typeface="Helvetica" pitchFamily="2" charset="0"/>
                    <a:ea typeface="Malgun Gothic" panose="020B0503020000020004" pitchFamily="34" charset="-127"/>
                  </a:rPr>
                  <a:t> experiment the Large Beam Port </a:t>
                </a:r>
                <a:r>
                  <a:rPr lang="sv-SE" b="1" u="sng" dirty="0" err="1">
                    <a:latin typeface="Helvetica" pitchFamily="2" charset="0"/>
                    <a:ea typeface="Malgun Gothic" panose="020B0503020000020004" pitchFamily="34" charset="-127"/>
                  </a:rPr>
                  <a:t>could</a:t>
                </a:r>
                <a:r>
                  <a:rPr lang="sv-SE" b="1" u="sng" dirty="0">
                    <a:latin typeface="Helvetica" pitchFamily="2" charset="0"/>
                    <a:ea typeface="Malgun Gothic" panose="020B0503020000020004" pitchFamily="34" charset="-127"/>
                  </a:rPr>
                  <a:t> be </a:t>
                </a:r>
                <a:r>
                  <a:rPr lang="sv-SE" b="1" u="sng" dirty="0" err="1">
                    <a:latin typeface="Helvetica" pitchFamily="2" charset="0"/>
                    <a:ea typeface="Malgun Gothic" panose="020B0503020000020004" pitchFamily="34" charset="-127"/>
                  </a:rPr>
                  <a:t>used</a:t>
                </a:r>
                <a:r>
                  <a:rPr lang="sv-SE" b="1" u="sng" dirty="0">
                    <a:latin typeface="Helvetica" pitchFamily="2" charset="0"/>
                    <a:ea typeface="Malgun Gothic" panose="020B0503020000020004" pitchFamily="34" charset="-127"/>
                  </a:rPr>
                  <a:t> for </a:t>
                </a:r>
                <a:r>
                  <a:rPr lang="sv-SE" b="1" u="sng" dirty="0" err="1">
                    <a:latin typeface="Helvetica" pitchFamily="2" charset="0"/>
                    <a:ea typeface="Malgun Gothic" panose="020B0503020000020004" pitchFamily="34" charset="-127"/>
                  </a:rPr>
                  <a:t>developing</a:t>
                </a:r>
                <a:r>
                  <a:rPr lang="sv-SE" b="1" u="sng" dirty="0">
                    <a:latin typeface="Helvetica" pitchFamily="2" charset="0"/>
                    <a:ea typeface="Malgun Gothic" panose="020B0503020000020004" pitchFamily="34" charset="-127"/>
                  </a:rPr>
                  <a:t> a </a:t>
                </a:r>
                <a:r>
                  <a:rPr lang="sv-SE" b="1" u="sng" dirty="0" err="1">
                    <a:latin typeface="Helvetica" pitchFamily="2" charset="0"/>
                    <a:ea typeface="Malgun Gothic" panose="020B0503020000020004" pitchFamily="34" charset="-127"/>
                  </a:rPr>
                  <a:t>world</a:t>
                </a:r>
                <a:r>
                  <a:rPr lang="sv-SE" b="1" u="sng" dirty="0">
                    <a:latin typeface="Helvetica" pitchFamily="2" charset="0"/>
                    <a:ea typeface="Malgun Gothic" panose="020B0503020000020004" pitchFamily="34" charset="-127"/>
                  </a:rPr>
                  <a:t> leading Ultra Cold Neutron source  </a:t>
                </a:r>
              </a:p>
            </p:txBody>
          </p:sp>
        </mc:Choice>
        <mc:Fallback xmlns="">
          <p:sp>
            <p:nvSpPr>
              <p:cNvPr id="16" name="Rectangle 15">
                <a:extLst>
                  <a:ext uri="{FF2B5EF4-FFF2-40B4-BE49-F238E27FC236}">
                    <a16:creationId xmlns:a16="http://schemas.microsoft.com/office/drawing/2014/main" id="{96D3FAC5-99AD-EA48-931E-D7102BF9D201}"/>
                  </a:ext>
                </a:extLst>
              </p:cNvPr>
              <p:cNvSpPr>
                <a:spLocks noRot="1" noChangeAspect="1" noMove="1" noResize="1" noEditPoints="1" noAdjustHandles="1" noChangeArrowheads="1" noChangeShapeType="1" noTextEdit="1"/>
              </p:cNvSpPr>
              <p:nvPr/>
            </p:nvSpPr>
            <p:spPr>
              <a:xfrm>
                <a:off x="436479" y="5554641"/>
                <a:ext cx="11369666" cy="646331"/>
              </a:xfrm>
              <a:prstGeom prst="rect">
                <a:avLst/>
              </a:prstGeom>
              <a:blipFill>
                <a:blip r:embed="rId5"/>
                <a:stretch>
                  <a:fillRect l="-223" t="-1923" b="-13462"/>
                </a:stretch>
              </a:blipFill>
            </p:spPr>
            <p:txBody>
              <a:bodyPr/>
              <a:lstStyle/>
              <a:p>
                <a:r>
                  <a:rPr lang="en-GB">
                    <a:noFill/>
                  </a:rPr>
                  <a:t> </a:t>
                </a:r>
              </a:p>
            </p:txBody>
          </p:sp>
        </mc:Fallback>
      </mc:AlternateContent>
      <p:sp>
        <p:nvSpPr>
          <p:cNvPr id="17" name="Rectangle 16">
            <a:extLst>
              <a:ext uri="{FF2B5EF4-FFF2-40B4-BE49-F238E27FC236}">
                <a16:creationId xmlns:a16="http://schemas.microsoft.com/office/drawing/2014/main" id="{696507B1-B3ED-9843-BDEF-8864D620378F}"/>
              </a:ext>
            </a:extLst>
          </p:cNvPr>
          <p:cNvSpPr/>
          <p:nvPr/>
        </p:nvSpPr>
        <p:spPr>
          <a:xfrm>
            <a:off x="5754818" y="3582652"/>
            <a:ext cx="1305549" cy="461665"/>
          </a:xfrm>
          <a:prstGeom prst="rect">
            <a:avLst/>
          </a:prstGeom>
        </p:spPr>
        <p:txBody>
          <a:bodyPr wrap="square">
            <a:spAutoFit/>
          </a:bodyPr>
          <a:lstStyle/>
          <a:p>
            <a:pPr algn="ctr"/>
            <a:r>
              <a:rPr lang="sv-SE"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Upper Moderator </a:t>
            </a:r>
          </a:p>
        </p:txBody>
      </p:sp>
      <p:sp>
        <p:nvSpPr>
          <p:cNvPr id="18" name="Rectangle 17">
            <a:extLst>
              <a:ext uri="{FF2B5EF4-FFF2-40B4-BE49-F238E27FC236}">
                <a16:creationId xmlns:a16="http://schemas.microsoft.com/office/drawing/2014/main" id="{8879BDA7-480A-864D-BF8B-BE64F618D194}"/>
              </a:ext>
            </a:extLst>
          </p:cNvPr>
          <p:cNvSpPr/>
          <p:nvPr/>
        </p:nvSpPr>
        <p:spPr>
          <a:xfrm>
            <a:off x="5720916" y="4290606"/>
            <a:ext cx="1305549" cy="461665"/>
          </a:xfrm>
          <a:prstGeom prst="rect">
            <a:avLst/>
          </a:prstGeom>
        </p:spPr>
        <p:txBody>
          <a:bodyPr wrap="square">
            <a:spAutoFit/>
          </a:bodyPr>
          <a:lstStyle/>
          <a:p>
            <a:pPr algn="ctr"/>
            <a:r>
              <a:rPr lang="sv-SE" sz="12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Lower</a:t>
            </a:r>
            <a:r>
              <a:rPr lang="sv-SE"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Moderator </a:t>
            </a:r>
          </a:p>
        </p:txBody>
      </p:sp>
    </p:spTree>
    <p:extLst>
      <p:ext uri="{BB962C8B-B14F-4D97-AF65-F5344CB8AC3E}">
        <p14:creationId xmlns:p14="http://schemas.microsoft.com/office/powerpoint/2010/main" val="361301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4294967295"/>
          </p:nvPr>
        </p:nvSpPr>
        <p:spPr>
          <a:xfrm>
            <a:off x="2053244" y="6475270"/>
            <a:ext cx="4320448" cy="365125"/>
          </a:xfrm>
          <a:prstGeom prst="rect">
            <a:avLst/>
          </a:prstGeom>
        </p:spPr>
        <p:txBody>
          <a:bodyPr/>
          <a:lstStyle/>
          <a:p>
            <a:r>
              <a:rPr lang="en-GB" dirty="0"/>
              <a:t>PRESENTATION TITLE/FOOTER</a:t>
            </a: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2022-11-17</a:t>
            </a:fld>
            <a:endParaRPr lang="sv-SE" dirty="0"/>
          </a:p>
        </p:txBody>
      </p:sp>
      <p:graphicFrame>
        <p:nvGraphicFramePr>
          <p:cNvPr id="9" name="Table 8">
            <a:extLst>
              <a:ext uri="{FF2B5EF4-FFF2-40B4-BE49-F238E27FC236}">
                <a16:creationId xmlns:a16="http://schemas.microsoft.com/office/drawing/2014/main" id="{4A092DF7-28BA-254E-956D-161DDD4C435D}"/>
              </a:ext>
            </a:extLst>
          </p:cNvPr>
          <p:cNvGraphicFramePr>
            <a:graphicFrameLocks noGrp="1"/>
          </p:cNvGraphicFramePr>
          <p:nvPr>
            <p:extLst>
              <p:ext uri="{D42A27DB-BD31-4B8C-83A1-F6EECF244321}">
                <p14:modId xmlns:p14="http://schemas.microsoft.com/office/powerpoint/2010/main" val="3064231525"/>
              </p:ext>
            </p:extLst>
          </p:nvPr>
        </p:nvGraphicFramePr>
        <p:xfrm>
          <a:off x="838200" y="1720990"/>
          <a:ext cx="11074052" cy="2723235"/>
        </p:xfrm>
        <a:graphic>
          <a:graphicData uri="http://schemas.openxmlformats.org/drawingml/2006/table">
            <a:tbl>
              <a:tblPr firstRow="1" bandRow="1">
                <a:tableStyleId>{5940675A-B579-460E-94D1-54222C63F5DA}</a:tableStyleId>
              </a:tblPr>
              <a:tblGrid>
                <a:gridCol w="1442631">
                  <a:extLst>
                    <a:ext uri="{9D8B030D-6E8A-4147-A177-3AD203B41FA5}">
                      <a16:colId xmlns:a16="http://schemas.microsoft.com/office/drawing/2014/main" val="1835517549"/>
                    </a:ext>
                  </a:extLst>
                </a:gridCol>
                <a:gridCol w="9631421">
                  <a:extLst>
                    <a:ext uri="{9D8B030D-6E8A-4147-A177-3AD203B41FA5}">
                      <a16:colId xmlns:a16="http://schemas.microsoft.com/office/drawing/2014/main" val="4195596432"/>
                    </a:ext>
                  </a:extLst>
                </a:gridCol>
              </a:tblGrid>
              <a:tr h="907745">
                <a:tc>
                  <a:txBody>
                    <a:bodyPr/>
                    <a:lstStyle/>
                    <a:p>
                      <a:pPr algn="ctr"/>
                      <a:r>
                        <a:rPr lang="sv-SE" sz="40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1.</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a:buFont typeface="Arial" panose="020B0604020202020204" pitchFamily="34" charset="0"/>
                        <a:buNone/>
                      </a:pPr>
                      <a:r>
                        <a:rPr lang="en-US" sz="2400" b="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The ESS fundamental physics program </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159931"/>
                  </a:ext>
                </a:extLst>
              </a:tr>
              <a:tr h="907745">
                <a:tc>
                  <a:txBody>
                    <a:bodyPr/>
                    <a:lstStyle/>
                    <a:p>
                      <a:pPr algn="ctr"/>
                      <a:r>
                        <a:rPr lang="sv-SE" sz="400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Why fundamental physics at the ESS ? </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1456962"/>
                  </a:ext>
                </a:extLst>
              </a:tr>
              <a:tr h="907745">
                <a:tc>
                  <a:txBody>
                    <a:bodyPr/>
                    <a:lstStyle/>
                    <a:p>
                      <a:pPr algn="ctr"/>
                      <a:r>
                        <a:rPr lang="sv-SE" sz="4000" dirty="0">
                          <a:latin typeface="Helvetica Neue" panose="02000503000000020004" pitchFamily="2" charset="0"/>
                          <a:ea typeface="Helvetica Neue" panose="02000503000000020004" pitchFamily="2" charset="0"/>
                          <a:cs typeface="Helvetica Neue" panose="02000503000000020004" pitchFamily="2" charset="0"/>
                        </a:rPr>
                        <a:t>3.</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latin typeface="Helvetica Neue" panose="02000503000000020004" pitchFamily="2" charset="0"/>
                          <a:ea typeface="Helvetica Neue" panose="02000503000000020004" pitchFamily="2" charset="0"/>
                          <a:cs typeface="Helvetica Neue" panose="02000503000000020004" pitchFamily="2" charset="0"/>
                        </a:rPr>
                        <a:t>Overview of the different proposal </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6585607"/>
                  </a:ext>
                </a:extLst>
              </a:tr>
            </a:tbl>
          </a:graphicData>
        </a:graphic>
      </p:graphicFrame>
      <p:sp>
        <p:nvSpPr>
          <p:cNvPr id="7" name="Platshållare för bildnummer 4">
            <a:extLst>
              <a:ext uri="{FF2B5EF4-FFF2-40B4-BE49-F238E27FC236}">
                <a16:creationId xmlns:a16="http://schemas.microsoft.com/office/drawing/2014/main" id="{B42D0E51-7105-D94C-AA2F-2593BCC32A66}"/>
              </a:ext>
            </a:extLst>
          </p:cNvPr>
          <p:cNvSpPr>
            <a:spLocks noGrp="1"/>
          </p:cNvSpPr>
          <p:nvPr>
            <p:ph type="sldNum" sz="quarter" idx="12"/>
          </p:nvPr>
        </p:nvSpPr>
        <p:spPr>
          <a:xfrm>
            <a:off x="9424222" y="6475270"/>
            <a:ext cx="2743200" cy="365125"/>
          </a:xfrm>
        </p:spPr>
        <p:txBody>
          <a:bodyPr/>
          <a:lstStyle/>
          <a:p>
            <a:fld id="{F7283078-D760-1647-8B80-66BA8B52336D}" type="slidenum">
              <a:rPr lang="sv-SE" smtClean="0"/>
              <a:t>26</a:t>
            </a:fld>
            <a:endParaRPr lang="sv-SE" dirty="0"/>
          </a:p>
        </p:txBody>
      </p:sp>
    </p:spTree>
    <p:extLst>
      <p:ext uri="{BB962C8B-B14F-4D97-AF65-F5344CB8AC3E}">
        <p14:creationId xmlns:p14="http://schemas.microsoft.com/office/powerpoint/2010/main" val="21959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E8AD55-2481-7446-8B85-7C6F9A648AD9}"/>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2C82DC47-A54F-2E46-B93B-EB8EF9514BD8}"/>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88972AE0-718B-8642-AFCF-E80EFADB62E9}"/>
              </a:ext>
            </a:extLst>
          </p:cNvPr>
          <p:cNvSpPr>
            <a:spLocks noGrp="1"/>
          </p:cNvSpPr>
          <p:nvPr>
            <p:ph type="sldNum" sz="quarter" idx="12"/>
          </p:nvPr>
        </p:nvSpPr>
        <p:spPr/>
        <p:txBody>
          <a:bodyPr/>
          <a:lstStyle/>
          <a:p>
            <a:fld id="{F7283078-D760-1647-8B80-66BA8B52336D}" type="slidenum">
              <a:rPr lang="sv-SE" smtClean="0"/>
              <a:pPr/>
              <a:t>27</a:t>
            </a:fld>
            <a:endParaRPr lang="sv-SE" dirty="0"/>
          </a:p>
        </p:txBody>
      </p:sp>
      <p:sp>
        <p:nvSpPr>
          <p:cNvPr id="9" name="Title 1">
            <a:extLst>
              <a:ext uri="{FF2B5EF4-FFF2-40B4-BE49-F238E27FC236}">
                <a16:creationId xmlns:a16="http://schemas.microsoft.com/office/drawing/2014/main" id="{BC69C163-6A55-7A4A-B9D0-44B328ACE3FD}"/>
              </a:ext>
            </a:extLst>
          </p:cNvPr>
          <p:cNvSpPr txBox="1">
            <a:spLocks/>
          </p:cNvSpPr>
          <p:nvPr/>
        </p:nvSpPr>
        <p:spPr>
          <a:xfrm>
            <a:off x="1195647" y="1743879"/>
            <a:ext cx="10515600" cy="25889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Helvetica Neue Medium" panose="02000503000000020004" pitchFamily="2" charset="0"/>
                <a:ea typeface="Helvetica Neue Medium" panose="02000503000000020004" pitchFamily="2" charset="0"/>
                <a:cs typeface="Helvetica Neue Medium" panose="02000503000000020004" pitchFamily="2" charset="0"/>
              </a:rPr>
              <a:t>Coherent Elastic Neutrino-Nucleus Scattering (</a:t>
            </a:r>
            <a:r>
              <a:rPr lang="en-US" sz="3600" dirty="0" err="1">
                <a:latin typeface="Helvetica Neue Medium" panose="02000503000000020004" pitchFamily="2" charset="0"/>
                <a:ea typeface="Helvetica Neue Medium" panose="02000503000000020004" pitchFamily="2" charset="0"/>
                <a:cs typeface="Helvetica Neue Medium" panose="02000503000000020004" pitchFamily="2" charset="0"/>
              </a:rPr>
              <a:t>CE</a:t>
            </a:r>
            <a:r>
              <a:rPr lang="en-US" sz="3600" dirty="0" err="1">
                <a:latin typeface="Symbol" pitchFamily="2" charset="2"/>
                <a:ea typeface="Helvetica Neue Medium" panose="02000503000000020004" pitchFamily="2" charset="0"/>
                <a:cs typeface="Helvetica Neue Medium" panose="02000503000000020004" pitchFamily="2" charset="0"/>
              </a:rPr>
              <a:t>n</a:t>
            </a:r>
            <a:r>
              <a:rPr lang="en-US" sz="3600" dirty="0" err="1">
                <a:latin typeface="Helvetica Neue Medium" panose="02000503000000020004" pitchFamily="2" charset="0"/>
                <a:ea typeface="Helvetica Neue Medium" panose="02000503000000020004" pitchFamily="2" charset="0"/>
                <a:cs typeface="Helvetica Neue Medium" panose="02000503000000020004" pitchFamily="2" charset="0"/>
              </a:rPr>
              <a:t>NS</a:t>
            </a:r>
            <a:r>
              <a:rPr lang="en-US" sz="3600" dirty="0">
                <a:latin typeface="Helvetica Neue Medium" panose="02000503000000020004" pitchFamily="2" charset="0"/>
                <a:ea typeface="Helvetica Neue Medium" panose="02000503000000020004" pitchFamily="2" charset="0"/>
                <a:cs typeface="Helvetica Neue Medium" panose="02000503000000020004" pitchFamily="2" charset="0"/>
              </a:rPr>
              <a:t>) at the ESS </a:t>
            </a:r>
          </a:p>
          <a:p>
            <a:pPr algn="ctr"/>
            <a:endParaRPr lang="en-US" sz="3600" b="1" u="sng"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en-US" sz="3600" b="1" u="sng" dirty="0" err="1">
                <a:latin typeface="Helvetica Neue Medium" panose="02000503000000020004" pitchFamily="2" charset="0"/>
                <a:ea typeface="Helvetica Neue Medium" panose="02000503000000020004" pitchFamily="2" charset="0"/>
                <a:cs typeface="Helvetica Neue Medium" panose="02000503000000020004" pitchFamily="2" charset="0"/>
              </a:rPr>
              <a:t>ESSnu</a:t>
            </a:r>
            <a:r>
              <a:rPr lang="en-US" sz="3600" b="1" u="sng" dirty="0">
                <a:latin typeface="Helvetica Neue Medium" panose="02000503000000020004" pitchFamily="2" charset="0"/>
                <a:ea typeface="Helvetica Neue Medium" panose="02000503000000020004" pitchFamily="2" charset="0"/>
                <a:cs typeface="Helvetica Neue Medium" panose="02000503000000020004" pitchFamily="2" charset="0"/>
              </a:rPr>
              <a:t> </a:t>
            </a:r>
            <a:endParaRPr lang="en-GB" sz="3600" b="1" u="sng"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Rectangle 9">
            <a:extLst>
              <a:ext uri="{FF2B5EF4-FFF2-40B4-BE49-F238E27FC236}">
                <a16:creationId xmlns:a16="http://schemas.microsoft.com/office/drawing/2014/main" id="{95ECAE42-7D56-1F4E-9AD3-E5B302403D69}"/>
              </a:ext>
            </a:extLst>
          </p:cNvPr>
          <p:cNvSpPr/>
          <p:nvPr/>
        </p:nvSpPr>
        <p:spPr>
          <a:xfrm>
            <a:off x="4925757" y="5531424"/>
            <a:ext cx="3055380" cy="400110"/>
          </a:xfrm>
          <a:prstGeom prst="rect">
            <a:avLst/>
          </a:prstGeom>
          <a:solidFill>
            <a:schemeClr val="accent2">
              <a:lumMod val="20000"/>
              <a:lumOff val="80000"/>
            </a:schemeClr>
          </a:solidFill>
        </p:spPr>
        <p:txBody>
          <a:bodyPr wrap="square">
            <a:spAutoFit/>
          </a:bodyPr>
          <a:lstStyle/>
          <a:p>
            <a:r>
              <a:rPr lang="sv-SE" sz="2000" b="1" dirty="0" err="1">
                <a:latin typeface="Helvetica" pitchFamily="2" charset="0"/>
              </a:rPr>
              <a:t>See</a:t>
            </a:r>
            <a:r>
              <a:rPr lang="sv-SE" sz="2000" b="1" dirty="0">
                <a:latin typeface="Helvetica" pitchFamily="2" charset="0"/>
              </a:rPr>
              <a:t>  Else </a:t>
            </a:r>
            <a:r>
              <a:rPr lang="sv-SE" sz="2000" b="1" dirty="0" err="1">
                <a:latin typeface="Helvetica" pitchFamily="2" charset="0"/>
              </a:rPr>
              <a:t>Lytke</a:t>
            </a:r>
            <a:r>
              <a:rPr lang="sv-SE" sz="2000" b="1" dirty="0">
                <a:latin typeface="Helvetica" pitchFamily="2" charset="0"/>
              </a:rPr>
              <a:t> talk </a:t>
            </a:r>
            <a:endParaRPr lang="en-GB" sz="2000" b="1" dirty="0">
              <a:latin typeface="Helvetica" pitchFamily="2" charset="0"/>
            </a:endParaRPr>
          </a:p>
        </p:txBody>
      </p:sp>
    </p:spTree>
    <p:extLst>
      <p:ext uri="{BB962C8B-B14F-4D97-AF65-F5344CB8AC3E}">
        <p14:creationId xmlns:p14="http://schemas.microsoft.com/office/powerpoint/2010/main" val="106569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8DCF52-9AB7-5B4E-B112-B0B0AC965674}"/>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5D72238A-6895-A34A-90F5-79D869262392}"/>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69D161CD-B0FE-824A-AE26-FAD13983406E}"/>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28</a:t>
            </a:fld>
            <a:endParaRPr lang="sv-SE" dirty="0"/>
          </a:p>
        </p:txBody>
      </p:sp>
      <p:sp>
        <p:nvSpPr>
          <p:cNvPr id="9" name="Title 1">
            <a:extLst>
              <a:ext uri="{FF2B5EF4-FFF2-40B4-BE49-F238E27FC236}">
                <a16:creationId xmlns:a16="http://schemas.microsoft.com/office/drawing/2014/main" id="{A655696C-AFB0-3F48-B464-96FB9CBFA6F0}"/>
              </a:ext>
            </a:extLst>
          </p:cNvPr>
          <p:cNvSpPr txBox="1">
            <a:spLocks/>
          </p:cNvSpPr>
          <p:nvPr/>
        </p:nvSpPr>
        <p:spPr>
          <a:xfrm>
            <a:off x="838200" y="55756"/>
            <a:ext cx="10515600" cy="606408"/>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Helvetica Neue Medium" panose="02000503000000020004" pitchFamily="2" charset="0"/>
                <a:ea typeface="Helvetica Neue Medium" panose="02000503000000020004" pitchFamily="2" charset="0"/>
                <a:cs typeface="Helvetica Neue Medium" panose="02000503000000020004" pitchFamily="2" charset="0"/>
              </a:rPr>
              <a:t>Coherent Elastic Neutrino-Nucleus Scattering (</a:t>
            </a:r>
            <a:r>
              <a:rPr lang="en-US" sz="3600" dirty="0" err="1">
                <a:latin typeface="Helvetica Neue Medium" panose="02000503000000020004" pitchFamily="2" charset="0"/>
                <a:ea typeface="Helvetica Neue Medium" panose="02000503000000020004" pitchFamily="2" charset="0"/>
                <a:cs typeface="Helvetica Neue Medium" panose="02000503000000020004" pitchFamily="2" charset="0"/>
              </a:rPr>
              <a:t>CE</a:t>
            </a:r>
            <a:r>
              <a:rPr lang="en-US" sz="3600" dirty="0" err="1">
                <a:latin typeface="Symbol" pitchFamily="2" charset="2"/>
                <a:ea typeface="Helvetica Neue Medium" panose="02000503000000020004" pitchFamily="2" charset="0"/>
                <a:cs typeface="Helvetica Neue Medium" panose="02000503000000020004" pitchFamily="2" charset="0"/>
              </a:rPr>
              <a:t>n</a:t>
            </a:r>
            <a:r>
              <a:rPr lang="en-US" sz="3600" dirty="0" err="1">
                <a:latin typeface="Helvetica Neue Medium" panose="02000503000000020004" pitchFamily="2" charset="0"/>
                <a:ea typeface="Helvetica Neue Medium" panose="02000503000000020004" pitchFamily="2" charset="0"/>
                <a:cs typeface="Helvetica Neue Medium" panose="02000503000000020004" pitchFamily="2" charset="0"/>
              </a:rPr>
              <a:t>NS</a:t>
            </a:r>
            <a:r>
              <a:rPr lang="en-US" sz="3600" dirty="0">
                <a:latin typeface="Helvetica Neue Medium" panose="02000503000000020004" pitchFamily="2" charset="0"/>
                <a:ea typeface="Helvetica Neue Medium" panose="02000503000000020004" pitchFamily="2" charset="0"/>
                <a:cs typeface="Helvetica Neue Medium" panose="02000503000000020004" pitchFamily="2" charset="0"/>
              </a:rPr>
              <a:t>)</a:t>
            </a:r>
            <a:endParaRPr lang="en-GB" sz="3600" b="1" u="sng"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 name="Picture 9" descr="Diagram, schematic&#10;&#10;Description automatically generated">
            <a:extLst>
              <a:ext uri="{FF2B5EF4-FFF2-40B4-BE49-F238E27FC236}">
                <a16:creationId xmlns:a16="http://schemas.microsoft.com/office/drawing/2014/main" id="{99FFE44F-4F5C-E640-B17A-19DCD1F4B3AE}"/>
              </a:ext>
            </a:extLst>
          </p:cNvPr>
          <p:cNvPicPr>
            <a:picLocks noChangeAspect="1"/>
          </p:cNvPicPr>
          <p:nvPr/>
        </p:nvPicPr>
        <p:blipFill>
          <a:blip r:embed="rId3"/>
          <a:stretch>
            <a:fillRect/>
          </a:stretch>
        </p:blipFill>
        <p:spPr>
          <a:xfrm>
            <a:off x="1883434" y="1752601"/>
            <a:ext cx="8425132" cy="3498945"/>
          </a:xfrm>
          <a:prstGeom prst="rect">
            <a:avLst/>
          </a:prstGeom>
        </p:spPr>
      </p:pic>
      <p:pic>
        <p:nvPicPr>
          <p:cNvPr id="13" name="Picture 5">
            <a:extLst>
              <a:ext uri="{FF2B5EF4-FFF2-40B4-BE49-F238E27FC236}">
                <a16:creationId xmlns:a16="http://schemas.microsoft.com/office/drawing/2014/main" id="{BA5C0058-1741-2D4F-8163-C1C91D6CAC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1524001"/>
            <a:ext cx="224155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4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8DCF52-9AB7-5B4E-B112-B0B0AC965674}"/>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5D72238A-6895-A34A-90F5-79D869262392}"/>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69D161CD-B0FE-824A-AE26-FAD13983406E}"/>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29</a:t>
            </a:fld>
            <a:endParaRPr lang="sv-SE" dirty="0"/>
          </a:p>
        </p:txBody>
      </p:sp>
      <p:sp>
        <p:nvSpPr>
          <p:cNvPr id="9" name="Title 1">
            <a:extLst>
              <a:ext uri="{FF2B5EF4-FFF2-40B4-BE49-F238E27FC236}">
                <a16:creationId xmlns:a16="http://schemas.microsoft.com/office/drawing/2014/main" id="{A655696C-AFB0-3F48-B464-96FB9CBFA6F0}"/>
              </a:ext>
            </a:extLst>
          </p:cNvPr>
          <p:cNvSpPr txBox="1">
            <a:spLocks/>
          </p:cNvSpPr>
          <p:nvPr/>
        </p:nvSpPr>
        <p:spPr>
          <a:xfrm>
            <a:off x="838200" y="55756"/>
            <a:ext cx="10515600" cy="606408"/>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Helvetica Neue Medium" panose="02000503000000020004" pitchFamily="2" charset="0"/>
                <a:ea typeface="Helvetica Neue Medium" panose="02000503000000020004" pitchFamily="2" charset="0"/>
                <a:cs typeface="Helvetica Neue Medium" panose="02000503000000020004" pitchFamily="2" charset="0"/>
              </a:rPr>
              <a:t>Coherent Elastic Neutrino-Nucleus Scattering (</a:t>
            </a:r>
            <a:r>
              <a:rPr lang="en-US" sz="3600" dirty="0" err="1">
                <a:latin typeface="Helvetica Neue Medium" panose="02000503000000020004" pitchFamily="2" charset="0"/>
                <a:ea typeface="Helvetica Neue Medium" panose="02000503000000020004" pitchFamily="2" charset="0"/>
                <a:cs typeface="Helvetica Neue Medium" panose="02000503000000020004" pitchFamily="2" charset="0"/>
              </a:rPr>
              <a:t>CE</a:t>
            </a:r>
            <a:r>
              <a:rPr lang="en-US" sz="3600" dirty="0" err="1">
                <a:latin typeface="Symbol" pitchFamily="2" charset="2"/>
                <a:ea typeface="Helvetica Neue Medium" panose="02000503000000020004" pitchFamily="2" charset="0"/>
                <a:cs typeface="Helvetica Neue Medium" panose="02000503000000020004" pitchFamily="2" charset="0"/>
              </a:rPr>
              <a:t>n</a:t>
            </a:r>
            <a:r>
              <a:rPr lang="en-US" sz="3600" dirty="0" err="1">
                <a:latin typeface="Helvetica Neue Medium" panose="02000503000000020004" pitchFamily="2" charset="0"/>
                <a:ea typeface="Helvetica Neue Medium" panose="02000503000000020004" pitchFamily="2" charset="0"/>
                <a:cs typeface="Helvetica Neue Medium" panose="02000503000000020004" pitchFamily="2" charset="0"/>
              </a:rPr>
              <a:t>NS</a:t>
            </a:r>
            <a:r>
              <a:rPr lang="en-US" sz="3600" dirty="0">
                <a:latin typeface="Helvetica Neue Medium" panose="02000503000000020004" pitchFamily="2" charset="0"/>
                <a:ea typeface="Helvetica Neue Medium" panose="02000503000000020004" pitchFamily="2" charset="0"/>
                <a:cs typeface="Helvetica Neue Medium" panose="02000503000000020004" pitchFamily="2" charset="0"/>
              </a:rPr>
              <a:t>)</a:t>
            </a:r>
            <a:endParaRPr lang="en-GB" sz="3600" b="1" u="sng"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 name="Picture 9" descr="Diagram, schematic&#10;&#10;Description automatically generated">
            <a:extLst>
              <a:ext uri="{FF2B5EF4-FFF2-40B4-BE49-F238E27FC236}">
                <a16:creationId xmlns:a16="http://schemas.microsoft.com/office/drawing/2014/main" id="{99FFE44F-4F5C-E640-B17A-19DCD1F4B3AE}"/>
              </a:ext>
            </a:extLst>
          </p:cNvPr>
          <p:cNvPicPr>
            <a:picLocks noChangeAspect="1"/>
          </p:cNvPicPr>
          <p:nvPr/>
        </p:nvPicPr>
        <p:blipFill>
          <a:blip r:embed="rId2"/>
          <a:stretch>
            <a:fillRect/>
          </a:stretch>
        </p:blipFill>
        <p:spPr>
          <a:xfrm>
            <a:off x="1883434" y="1752601"/>
            <a:ext cx="8425132" cy="3498945"/>
          </a:xfrm>
          <a:prstGeom prst="rect">
            <a:avLst/>
          </a:prstGeom>
        </p:spPr>
      </p:pic>
      <p:pic>
        <p:nvPicPr>
          <p:cNvPr id="13" name="Picture 5">
            <a:extLst>
              <a:ext uri="{FF2B5EF4-FFF2-40B4-BE49-F238E27FC236}">
                <a16:creationId xmlns:a16="http://schemas.microsoft.com/office/drawing/2014/main" id="{BA5C0058-1741-2D4F-8163-C1C91D6CAC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1524001"/>
            <a:ext cx="224155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87857053-C077-5D47-B5D6-E0F5DE5C9A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183434"/>
            <a:ext cx="3048000" cy="2369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1CE3BE02-F3CC-AF43-BCCC-D3AF58787E05}"/>
              </a:ext>
            </a:extLst>
          </p:cNvPr>
          <p:cNvCxnSpPr/>
          <p:nvPr/>
        </p:nvCxnSpPr>
        <p:spPr bwMode="auto">
          <a:xfrm>
            <a:off x="4724400" y="4724400"/>
            <a:ext cx="83820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36562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4294967295"/>
          </p:nvPr>
        </p:nvSpPr>
        <p:spPr>
          <a:xfrm>
            <a:off x="2053244" y="6475270"/>
            <a:ext cx="4320448" cy="365125"/>
          </a:xfrm>
          <a:prstGeom prst="rect">
            <a:avLst/>
          </a:prstGeom>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a:xfrm>
            <a:off x="9424222" y="6475270"/>
            <a:ext cx="2743200" cy="365125"/>
          </a:xfrm>
        </p:spPr>
        <p:txBody>
          <a:bodyPr/>
          <a:lstStyle/>
          <a:p>
            <a:fld id="{F7283078-D760-1647-8B80-66BA8B52336D}" type="slidenum">
              <a:rPr lang="sv-SE" smtClean="0"/>
              <a:t>3</a:t>
            </a:fld>
            <a:endParaRPr lang="sv-SE" dirty="0"/>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2022-11-17</a:t>
            </a:fld>
            <a:endParaRPr lang="sv-SE" dirty="0"/>
          </a:p>
        </p:txBody>
      </p:sp>
      <p:sp>
        <p:nvSpPr>
          <p:cNvPr id="11" name="Rectangle 10">
            <a:extLst>
              <a:ext uri="{FF2B5EF4-FFF2-40B4-BE49-F238E27FC236}">
                <a16:creationId xmlns:a16="http://schemas.microsoft.com/office/drawing/2014/main" id="{C6EDDA1B-93D6-E54F-A1A3-8C72C4BFEC57}"/>
              </a:ext>
            </a:extLst>
          </p:cNvPr>
          <p:cNvSpPr/>
          <p:nvPr/>
        </p:nvSpPr>
        <p:spPr>
          <a:xfrm>
            <a:off x="553192" y="1060338"/>
            <a:ext cx="7605366" cy="1938992"/>
          </a:xfrm>
          <a:prstGeom prst="rect">
            <a:avLst/>
          </a:prstGeom>
        </p:spPr>
        <p:txBody>
          <a:bodyPr wrap="square">
            <a:spAutoFit/>
          </a:bodyPr>
          <a:lstStyle/>
          <a:p>
            <a:pPr marL="285750"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The ESS will be the brightest neutron source in the world enabling new opportunities for many different scientific fields, including materials and life sciences, energy, environmental technology, cultural heritage and </a:t>
            </a:r>
            <a:r>
              <a:rPr lang="en-US"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fundamental physics</a:t>
            </a:r>
          </a:p>
          <a:p>
            <a:pPr marL="285750" indent="-285750">
              <a:buFont typeface="Arial" panose="020B0604020202020204" pitchFamily="34" charset="0"/>
              <a:buChar cha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itle 1">
            <a:extLst>
              <a:ext uri="{FF2B5EF4-FFF2-40B4-BE49-F238E27FC236}">
                <a16:creationId xmlns:a16="http://schemas.microsoft.com/office/drawing/2014/main" id="{9C98541F-7242-084A-9AD3-755C8CCC4F12}"/>
              </a:ext>
            </a:extLst>
          </p:cNvPr>
          <p:cNvSpPr txBox="1">
            <a:spLocks/>
          </p:cNvSpPr>
          <p:nvPr/>
        </p:nvSpPr>
        <p:spPr>
          <a:xfrm>
            <a:off x="838200" y="55756"/>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Neue" panose="02000503000000020004" pitchFamily="2" charset="0"/>
                <a:ea typeface="Helvetica Neue" panose="02000503000000020004" pitchFamily="2" charset="0"/>
                <a:cs typeface="Helvetica Neue" panose="02000503000000020004" pitchFamily="2" charset="0"/>
              </a:rPr>
              <a:t>The ESS Fundamental Physics Program (I)</a:t>
            </a:r>
          </a:p>
        </p:txBody>
      </p:sp>
      <p:pic>
        <p:nvPicPr>
          <p:cNvPr id="21" name="Picture 20">
            <a:extLst>
              <a:ext uri="{FF2B5EF4-FFF2-40B4-BE49-F238E27FC236}">
                <a16:creationId xmlns:a16="http://schemas.microsoft.com/office/drawing/2014/main" id="{F2FD32E9-A253-3E42-B76C-FD14A9FF05FC}"/>
              </a:ext>
            </a:extLst>
          </p:cNvPr>
          <p:cNvPicPr>
            <a:picLocks noChangeAspect="1"/>
          </p:cNvPicPr>
          <p:nvPr/>
        </p:nvPicPr>
        <p:blipFill>
          <a:blip r:embed="rId3"/>
          <a:stretch>
            <a:fillRect/>
          </a:stretch>
        </p:blipFill>
        <p:spPr>
          <a:xfrm>
            <a:off x="8599137" y="1112954"/>
            <a:ext cx="3568285" cy="20466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130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8DCF52-9AB7-5B4E-B112-B0B0AC965674}"/>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5D72238A-6895-A34A-90F5-79D869262392}"/>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69D161CD-B0FE-824A-AE26-FAD13983406E}"/>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30</a:t>
            </a:fld>
            <a:endParaRPr lang="sv-SE" dirty="0"/>
          </a:p>
        </p:txBody>
      </p:sp>
      <p:sp>
        <p:nvSpPr>
          <p:cNvPr id="9" name="Title 1">
            <a:extLst>
              <a:ext uri="{FF2B5EF4-FFF2-40B4-BE49-F238E27FC236}">
                <a16:creationId xmlns:a16="http://schemas.microsoft.com/office/drawing/2014/main" id="{A655696C-AFB0-3F48-B464-96FB9CBFA6F0}"/>
              </a:ext>
            </a:extLst>
          </p:cNvPr>
          <p:cNvSpPr txBox="1">
            <a:spLocks/>
          </p:cNvSpPr>
          <p:nvPr/>
        </p:nvSpPr>
        <p:spPr>
          <a:xfrm>
            <a:off x="838200" y="55756"/>
            <a:ext cx="10515600" cy="606408"/>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Helvetica Neue Medium" panose="02000503000000020004" pitchFamily="2" charset="0"/>
                <a:ea typeface="Helvetica Neue Medium" panose="02000503000000020004" pitchFamily="2" charset="0"/>
                <a:cs typeface="Helvetica Neue Medium" panose="02000503000000020004" pitchFamily="2" charset="0"/>
              </a:rPr>
              <a:t>Coherent Elastic Neutrino-Nucleus Scattering (</a:t>
            </a:r>
            <a:r>
              <a:rPr lang="en-US" sz="3600" dirty="0" err="1">
                <a:latin typeface="Helvetica Neue Medium" panose="02000503000000020004" pitchFamily="2" charset="0"/>
                <a:ea typeface="Helvetica Neue Medium" panose="02000503000000020004" pitchFamily="2" charset="0"/>
                <a:cs typeface="Helvetica Neue Medium" panose="02000503000000020004" pitchFamily="2" charset="0"/>
              </a:rPr>
              <a:t>CE</a:t>
            </a:r>
            <a:r>
              <a:rPr lang="en-US" sz="3600" dirty="0" err="1">
                <a:latin typeface="Symbol" pitchFamily="2" charset="2"/>
                <a:ea typeface="Helvetica Neue Medium" panose="02000503000000020004" pitchFamily="2" charset="0"/>
                <a:cs typeface="Helvetica Neue Medium" panose="02000503000000020004" pitchFamily="2" charset="0"/>
              </a:rPr>
              <a:t>n</a:t>
            </a:r>
            <a:r>
              <a:rPr lang="en-US" sz="3600" dirty="0" err="1">
                <a:latin typeface="Helvetica Neue Medium" panose="02000503000000020004" pitchFamily="2" charset="0"/>
                <a:ea typeface="Helvetica Neue Medium" panose="02000503000000020004" pitchFamily="2" charset="0"/>
                <a:cs typeface="Helvetica Neue Medium" panose="02000503000000020004" pitchFamily="2" charset="0"/>
              </a:rPr>
              <a:t>NS</a:t>
            </a:r>
            <a:r>
              <a:rPr lang="en-US" sz="3600" dirty="0">
                <a:latin typeface="Helvetica Neue Medium" panose="02000503000000020004" pitchFamily="2" charset="0"/>
                <a:ea typeface="Helvetica Neue Medium" panose="02000503000000020004" pitchFamily="2" charset="0"/>
                <a:cs typeface="Helvetica Neue Medium" panose="02000503000000020004" pitchFamily="2" charset="0"/>
              </a:rPr>
              <a:t>)</a:t>
            </a:r>
            <a:endParaRPr lang="en-GB" sz="3600" b="1" u="sng"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 name="Picture 9" descr="Diagram, schematic&#10;&#10;Description automatically generated">
            <a:extLst>
              <a:ext uri="{FF2B5EF4-FFF2-40B4-BE49-F238E27FC236}">
                <a16:creationId xmlns:a16="http://schemas.microsoft.com/office/drawing/2014/main" id="{99FFE44F-4F5C-E640-B17A-19DCD1F4B3AE}"/>
              </a:ext>
            </a:extLst>
          </p:cNvPr>
          <p:cNvPicPr>
            <a:picLocks noChangeAspect="1"/>
          </p:cNvPicPr>
          <p:nvPr/>
        </p:nvPicPr>
        <p:blipFill>
          <a:blip r:embed="rId3"/>
          <a:stretch>
            <a:fillRect/>
          </a:stretch>
        </p:blipFill>
        <p:spPr>
          <a:xfrm>
            <a:off x="1883434" y="1752601"/>
            <a:ext cx="8425132" cy="3498945"/>
          </a:xfrm>
          <a:prstGeom prst="rect">
            <a:avLst/>
          </a:prstGeom>
        </p:spPr>
      </p:pic>
      <p:pic>
        <p:nvPicPr>
          <p:cNvPr id="13" name="Picture 5">
            <a:extLst>
              <a:ext uri="{FF2B5EF4-FFF2-40B4-BE49-F238E27FC236}">
                <a16:creationId xmlns:a16="http://schemas.microsoft.com/office/drawing/2014/main" id="{BA5C0058-1741-2D4F-8163-C1C91D6CAC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1524001"/>
            <a:ext cx="224155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F0FE95D1-2C0C-DE4C-AED8-C3F8972ADFDB}"/>
              </a:ext>
            </a:extLst>
          </p:cNvPr>
          <p:cNvCxnSpPr>
            <a:cxnSpLocks/>
          </p:cNvCxnSpPr>
          <p:nvPr/>
        </p:nvCxnSpPr>
        <p:spPr bwMode="auto">
          <a:xfrm>
            <a:off x="5867400" y="4724400"/>
            <a:ext cx="106680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25671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A5E559C-8C53-C74F-BF18-8AD255CD40BC}"/>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6891BFAE-3F09-6148-9134-B02C8866F279}"/>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6A888640-EF26-744D-9098-1878B88FE2C0}"/>
              </a:ext>
            </a:extLst>
          </p:cNvPr>
          <p:cNvSpPr>
            <a:spLocks noGrp="1"/>
          </p:cNvSpPr>
          <p:nvPr>
            <p:ph type="sldNum" sz="quarter" idx="12"/>
          </p:nvPr>
        </p:nvSpPr>
        <p:spPr/>
        <p:txBody>
          <a:bodyPr/>
          <a:lstStyle/>
          <a:p>
            <a:fld id="{F7283078-D760-1647-8B80-66BA8B52336D}" type="slidenum">
              <a:rPr lang="sv-SE" smtClean="0"/>
              <a:pPr/>
              <a:t>31</a:t>
            </a:fld>
            <a:endParaRPr lang="sv-SE" dirty="0"/>
          </a:p>
        </p:txBody>
      </p:sp>
      <p:sp>
        <p:nvSpPr>
          <p:cNvPr id="9" name="Title 1">
            <a:extLst>
              <a:ext uri="{FF2B5EF4-FFF2-40B4-BE49-F238E27FC236}">
                <a16:creationId xmlns:a16="http://schemas.microsoft.com/office/drawing/2014/main" id="{327424AC-A7CC-7748-B40C-B15011F789C4}"/>
              </a:ext>
            </a:extLst>
          </p:cNvPr>
          <p:cNvSpPr>
            <a:spLocks noGrp="1"/>
          </p:cNvSpPr>
          <p:nvPr>
            <p:ph type="title"/>
          </p:nvPr>
        </p:nvSpPr>
        <p:spPr>
          <a:xfrm>
            <a:off x="457199" y="274638"/>
            <a:ext cx="10384971" cy="556635"/>
          </a:xfrm>
        </p:spPr>
        <p:txBody>
          <a:bodyPr/>
          <a:lstStyle/>
          <a:p>
            <a:pPr algn="ctr"/>
            <a:r>
              <a:rPr lang="en-US" sz="2400"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Coherent Elastic Neutrino-Nucleus Scattering (</a:t>
            </a:r>
            <a:r>
              <a:rPr lang="en-US" sz="2400" dirty="0" err="1">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CE</a:t>
            </a:r>
            <a:r>
              <a:rPr lang="en-US" sz="2400" dirty="0" err="1">
                <a:solidFill>
                  <a:schemeClr val="tx1"/>
                </a:solidFill>
                <a:latin typeface="Symbol" pitchFamily="2" charset="2"/>
                <a:ea typeface="Helvetica Neue Medium" panose="02000503000000020004" pitchFamily="2" charset="0"/>
                <a:cs typeface="Helvetica Neue Medium" panose="02000503000000020004" pitchFamily="2" charset="0"/>
              </a:rPr>
              <a:t>n</a:t>
            </a:r>
            <a:r>
              <a:rPr lang="en-US" sz="2400" dirty="0" err="1">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NS</a:t>
            </a:r>
            <a:r>
              <a:rPr lang="en-US" sz="2400"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a:t>
            </a:r>
          </a:p>
        </p:txBody>
      </p:sp>
      <p:pic>
        <p:nvPicPr>
          <p:cNvPr id="10" name="Picture 9" descr="Diagram&#10;&#10;Description automatically generated">
            <a:extLst>
              <a:ext uri="{FF2B5EF4-FFF2-40B4-BE49-F238E27FC236}">
                <a16:creationId xmlns:a16="http://schemas.microsoft.com/office/drawing/2014/main" id="{24DA2C82-B6B7-854E-8D86-53998B8609CC}"/>
              </a:ext>
            </a:extLst>
          </p:cNvPr>
          <p:cNvPicPr>
            <a:picLocks noChangeAspect="1"/>
          </p:cNvPicPr>
          <p:nvPr/>
        </p:nvPicPr>
        <p:blipFill>
          <a:blip r:embed="rId3"/>
          <a:stretch>
            <a:fillRect/>
          </a:stretch>
        </p:blipFill>
        <p:spPr>
          <a:xfrm>
            <a:off x="1611976" y="1176625"/>
            <a:ext cx="9144000" cy="4385995"/>
          </a:xfrm>
          <a:prstGeom prst="rect">
            <a:avLst/>
          </a:prstGeom>
        </p:spPr>
      </p:pic>
      <p:sp>
        <p:nvSpPr>
          <p:cNvPr id="11" name="Title 1">
            <a:extLst>
              <a:ext uri="{FF2B5EF4-FFF2-40B4-BE49-F238E27FC236}">
                <a16:creationId xmlns:a16="http://schemas.microsoft.com/office/drawing/2014/main" id="{A74370C9-8CCB-014B-ACCC-AA81D17D4FA3}"/>
              </a:ext>
            </a:extLst>
          </p:cNvPr>
          <p:cNvSpPr txBox="1">
            <a:spLocks/>
          </p:cNvSpPr>
          <p:nvPr/>
        </p:nvSpPr>
        <p:spPr>
          <a:xfrm>
            <a:off x="2434442" y="831273"/>
            <a:ext cx="8229600" cy="1143000"/>
          </a:xfrm>
          <a:prstGeom prst="rect">
            <a:avLst/>
          </a:prstGeom>
        </p:spPr>
        <p:txBody>
          <a:bodyPr vert="horz"/>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2000" b="0" u="none" kern="0" dirty="0">
                <a:solidFill>
                  <a:schemeClr val="tx1">
                    <a:lumMod val="50000"/>
                    <a:lumOff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Rich phenomenology (45 years worth of it)</a:t>
            </a:r>
          </a:p>
        </p:txBody>
      </p:sp>
      <p:sp>
        <p:nvSpPr>
          <p:cNvPr id="12" name="Title 1">
            <a:extLst>
              <a:ext uri="{FF2B5EF4-FFF2-40B4-BE49-F238E27FC236}">
                <a16:creationId xmlns:a16="http://schemas.microsoft.com/office/drawing/2014/main" id="{0F69F875-3521-C24D-9B83-A2E67827F033}"/>
              </a:ext>
            </a:extLst>
          </p:cNvPr>
          <p:cNvSpPr txBox="1">
            <a:spLocks/>
          </p:cNvSpPr>
          <p:nvPr/>
        </p:nvSpPr>
        <p:spPr>
          <a:xfrm>
            <a:off x="2175163" y="5514832"/>
            <a:ext cx="8229600" cy="1143000"/>
          </a:xfrm>
          <a:prstGeom prst="rect">
            <a:avLst/>
          </a:prstGeom>
        </p:spPr>
        <p:txBody>
          <a:bodyPr vert="horz"/>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2000" b="0" u="none" kern="0" dirty="0">
                <a:solidFill>
                  <a:schemeClr val="tx1">
                    <a:lumMod val="50000"/>
                    <a:lumOff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and counting</a:t>
            </a:r>
          </a:p>
          <a:p>
            <a:r>
              <a:rPr lang="en-US" sz="2000" b="0" u="none" kern="0" dirty="0">
                <a:solidFill>
                  <a:schemeClr val="tx1">
                    <a:lumMod val="50000"/>
                    <a:lumOff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(~100 citations / year for 1</a:t>
            </a:r>
            <a:r>
              <a:rPr lang="en-US" sz="2000" b="0" u="none" kern="0" baseline="30000" dirty="0">
                <a:solidFill>
                  <a:schemeClr val="tx1">
                    <a:lumMod val="50000"/>
                    <a:lumOff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st</a:t>
            </a:r>
            <a:r>
              <a:rPr lang="en-US" sz="2000" b="0" u="none" kern="0" dirty="0">
                <a:solidFill>
                  <a:schemeClr val="tx1">
                    <a:lumMod val="50000"/>
                    <a:lumOff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 measurement)</a:t>
            </a:r>
          </a:p>
        </p:txBody>
      </p:sp>
      <p:sp>
        <p:nvSpPr>
          <p:cNvPr id="2" name="Rectangle 1">
            <a:extLst>
              <a:ext uri="{FF2B5EF4-FFF2-40B4-BE49-F238E27FC236}">
                <a16:creationId xmlns:a16="http://schemas.microsoft.com/office/drawing/2014/main" id="{54C9DBD0-AF33-5E49-A386-566967BD37F8}"/>
              </a:ext>
            </a:extLst>
          </p:cNvPr>
          <p:cNvSpPr/>
          <p:nvPr/>
        </p:nvSpPr>
        <p:spPr>
          <a:xfrm>
            <a:off x="8996487" y="5907972"/>
            <a:ext cx="3060390" cy="461665"/>
          </a:xfrm>
          <a:prstGeom prst="rect">
            <a:avLst/>
          </a:prstGeom>
          <a:solidFill>
            <a:schemeClr val="accent2">
              <a:lumMod val="20000"/>
              <a:lumOff val="80000"/>
            </a:schemeClr>
          </a:solidFill>
        </p:spPr>
        <p:txBody>
          <a:bodyPr wrap="none">
            <a:spAutoFit/>
          </a:bodyPr>
          <a:lstStyle/>
          <a:p>
            <a:r>
              <a:rPr lang="sv-SE" dirty="0">
                <a:solidFill>
                  <a:srgbClr val="777777"/>
                </a:solidFill>
                <a:latin typeface="Roboto"/>
              </a:rPr>
              <a:t> </a:t>
            </a:r>
            <a:r>
              <a:rPr lang="sv-SE" sz="2400" b="1" dirty="0" err="1">
                <a:latin typeface="Helvetica" pitchFamily="2" charset="0"/>
              </a:rPr>
              <a:t>see</a:t>
            </a:r>
            <a:r>
              <a:rPr lang="sv-SE" sz="2400" b="1" dirty="0">
                <a:latin typeface="Helvetica" pitchFamily="2" charset="0"/>
              </a:rPr>
              <a:t> Else </a:t>
            </a:r>
            <a:r>
              <a:rPr lang="sv-SE" sz="2400" b="1" dirty="0" err="1">
                <a:latin typeface="Helvetica" pitchFamily="2" charset="0"/>
              </a:rPr>
              <a:t>Lytke</a:t>
            </a:r>
            <a:r>
              <a:rPr lang="sv-SE" sz="2400" b="1" dirty="0">
                <a:latin typeface="Helvetica" pitchFamily="2" charset="0"/>
              </a:rPr>
              <a:t> talk </a:t>
            </a:r>
            <a:endParaRPr lang="en-GB" sz="2400" b="1" dirty="0">
              <a:latin typeface="Helvetica" pitchFamily="2" charset="0"/>
            </a:endParaRPr>
          </a:p>
        </p:txBody>
      </p:sp>
    </p:spTree>
    <p:extLst>
      <p:ext uri="{BB962C8B-B14F-4D97-AF65-F5344CB8AC3E}">
        <p14:creationId xmlns:p14="http://schemas.microsoft.com/office/powerpoint/2010/main" val="22207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9D161CD-B0FE-824A-AE26-FAD13983406E}"/>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32</a:t>
            </a:fld>
            <a:endParaRPr lang="sv-SE" dirty="0"/>
          </a:p>
        </p:txBody>
      </p:sp>
      <p:sp>
        <p:nvSpPr>
          <p:cNvPr id="9" name="Title 1">
            <a:extLst>
              <a:ext uri="{FF2B5EF4-FFF2-40B4-BE49-F238E27FC236}">
                <a16:creationId xmlns:a16="http://schemas.microsoft.com/office/drawing/2014/main" id="{A655696C-AFB0-3F48-B464-96FB9CBFA6F0}"/>
              </a:ext>
            </a:extLst>
          </p:cNvPr>
          <p:cNvSpPr txBox="1">
            <a:spLocks/>
          </p:cNvSpPr>
          <p:nvPr/>
        </p:nvSpPr>
        <p:spPr>
          <a:xfrm>
            <a:off x="292748" y="0"/>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latin typeface="Helvetica Neue Medium" panose="02000503000000020004" pitchFamily="2" charset="0"/>
                <a:ea typeface="Helvetica Neue Medium" panose="02000503000000020004" pitchFamily="2" charset="0"/>
                <a:cs typeface="Helvetica Neue Medium" panose="02000503000000020004" pitchFamily="2" charset="0"/>
              </a:rPr>
              <a:t>CE</a:t>
            </a:r>
            <a:r>
              <a:rPr lang="en-US" sz="3600" dirty="0" err="1">
                <a:latin typeface="Symbol" pitchFamily="2" charset="2"/>
                <a:ea typeface="Helvetica Neue Medium" panose="02000503000000020004" pitchFamily="2" charset="0"/>
                <a:cs typeface="Helvetica Neue Medium" panose="02000503000000020004" pitchFamily="2" charset="0"/>
              </a:rPr>
              <a:t>n</a:t>
            </a:r>
            <a:r>
              <a:rPr lang="en-US" sz="3600" dirty="0" err="1">
                <a:latin typeface="Helvetica Neue Medium" panose="02000503000000020004" pitchFamily="2" charset="0"/>
                <a:ea typeface="Helvetica Neue Medium" panose="02000503000000020004" pitchFamily="2" charset="0"/>
                <a:cs typeface="Helvetica Neue Medium" panose="02000503000000020004" pitchFamily="2" charset="0"/>
              </a:rPr>
              <a:t>NS</a:t>
            </a:r>
            <a:r>
              <a:rPr lang="en-US" sz="3600" dirty="0">
                <a:latin typeface="Helvetica Neue Medium" panose="02000503000000020004" pitchFamily="2" charset="0"/>
                <a:ea typeface="Helvetica Neue Medium" panose="02000503000000020004" pitchFamily="2" charset="0"/>
                <a:cs typeface="Helvetica Neue Medium" panose="02000503000000020004" pitchFamily="2" charset="0"/>
              </a:rPr>
              <a:t> at ESS the </a:t>
            </a:r>
            <a:r>
              <a:rPr lang="en-US" sz="3600" dirty="0" err="1">
                <a:latin typeface="Helvetica Neue Medium" panose="02000503000000020004" pitchFamily="2" charset="0"/>
                <a:ea typeface="Helvetica Neue Medium" panose="02000503000000020004" pitchFamily="2" charset="0"/>
                <a:cs typeface="Helvetica Neue Medium" panose="02000503000000020004" pitchFamily="2" charset="0"/>
              </a:rPr>
              <a:t>ESSnu</a:t>
            </a:r>
            <a:r>
              <a:rPr lang="en-US" sz="3600" dirty="0">
                <a:latin typeface="Helvetica Neue Medium" panose="02000503000000020004" pitchFamily="2" charset="0"/>
                <a:ea typeface="Helvetica Neue Medium" panose="02000503000000020004" pitchFamily="2" charset="0"/>
                <a:cs typeface="Helvetica Neue Medium" panose="02000503000000020004" pitchFamily="2" charset="0"/>
              </a:rPr>
              <a:t> program </a:t>
            </a:r>
            <a:endParaRPr lang="en-GB" sz="3600" b="1" u="sng"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 name="Google Shape;47;p2">
            <a:extLst>
              <a:ext uri="{FF2B5EF4-FFF2-40B4-BE49-F238E27FC236}">
                <a16:creationId xmlns:a16="http://schemas.microsoft.com/office/drawing/2014/main" id="{37E312D7-63B9-A445-9A6D-BA415F23617A}"/>
              </a:ext>
            </a:extLst>
          </p:cNvPr>
          <p:cNvPicPr preferRelativeResize="0"/>
          <p:nvPr/>
        </p:nvPicPr>
        <p:blipFill rotWithShape="1">
          <a:blip r:embed="rId2">
            <a:alphaModFix/>
          </a:blip>
          <a:srcRect/>
          <a:stretch/>
        </p:blipFill>
        <p:spPr>
          <a:xfrm>
            <a:off x="8634602" y="741416"/>
            <a:ext cx="2769396" cy="2026519"/>
          </a:xfrm>
          <a:prstGeom prst="rect">
            <a:avLst/>
          </a:prstGeom>
          <a:noFill/>
          <a:ln>
            <a:noFill/>
          </a:ln>
        </p:spPr>
      </p:pic>
      <p:sp>
        <p:nvSpPr>
          <p:cNvPr id="13" name="Content Placeholder 2">
            <a:extLst>
              <a:ext uri="{FF2B5EF4-FFF2-40B4-BE49-F238E27FC236}">
                <a16:creationId xmlns:a16="http://schemas.microsoft.com/office/drawing/2014/main" id="{EB96C7C6-C369-0F4F-B27B-BCEF913C7CAB}"/>
              </a:ext>
            </a:extLst>
          </p:cNvPr>
          <p:cNvSpPr>
            <a:spLocks noGrp="1"/>
          </p:cNvSpPr>
          <p:nvPr>
            <p:ph idx="1"/>
          </p:nvPr>
        </p:nvSpPr>
        <p:spPr>
          <a:xfrm>
            <a:off x="592718" y="741416"/>
            <a:ext cx="7595285" cy="5433753"/>
          </a:xfrm>
        </p:spPr>
        <p:txBody>
          <a:bodyPr/>
          <a:lstStyle/>
          <a:p>
            <a:pPr>
              <a:buClr>
                <a:schemeClr val="tx1"/>
              </a:buClr>
              <a:buFont typeface="Arial" panose="020B0604020202020204" pitchFamily="34" charset="0"/>
              <a:buChar char="•"/>
            </a:pP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ESS is the </a:t>
            </a:r>
            <a:r>
              <a:rPr lang="en-US" sz="2400" b="1"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ultimate</a:t>
            </a: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sz="2400" b="1"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source</a:t>
            </a: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for </a:t>
            </a:r>
            <a:r>
              <a:rPr 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CE</a:t>
            </a:r>
            <a:r>
              <a:rPr lang="en-US" sz="2400" dirty="0" err="1">
                <a:solidFill>
                  <a:schemeClr val="tx1"/>
                </a:solidFill>
                <a:latin typeface="Symbol" pitchFamily="2" charset="2"/>
                <a:ea typeface="Helvetica Neue" panose="02000503000000020004" pitchFamily="2" charset="0"/>
                <a:cs typeface="Helvetica Neue" panose="02000503000000020004" pitchFamily="2" charset="0"/>
              </a:rPr>
              <a:t>n</a:t>
            </a:r>
            <a:r>
              <a:rPr 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NS</a:t>
            </a: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as far as the eye can see.</a:t>
            </a:r>
          </a:p>
          <a:p>
            <a:pPr>
              <a:buClr>
                <a:schemeClr val="tx1"/>
              </a:buClr>
              <a:buFont typeface="Arial" panose="020B0604020202020204" pitchFamily="34" charset="0"/>
              <a:buChar char="•"/>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buClr>
                <a:schemeClr val="tx1"/>
              </a:buClr>
              <a:buFont typeface="Arial" panose="020B0604020202020204" pitchFamily="34" charset="0"/>
              <a:buChar char="•"/>
            </a:pP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ESS has a very high yield of low energy neutrinos which allow for high statistics measurements </a:t>
            </a:r>
          </a:p>
          <a:p>
            <a:pPr>
              <a:buClr>
                <a:schemeClr val="tx1"/>
              </a:buClr>
              <a:buFont typeface="Arial" panose="020B0604020202020204" pitchFamily="34" charset="0"/>
              <a:buChar char="•"/>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Clr>
                <a:schemeClr val="tx1"/>
              </a:buClr>
              <a:buNone/>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Clr>
                <a:schemeClr val="tx1"/>
              </a:buClr>
              <a:buNone/>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buClr>
                <a:schemeClr val="tx1"/>
              </a:buClr>
              <a:buFont typeface="Arial" panose="020B0604020202020204" pitchFamily="34" charset="0"/>
              <a:buChar char="•"/>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buClr>
                <a:schemeClr val="tx1"/>
              </a:buClr>
              <a:buFont typeface="Arial" panose="020B0604020202020204" pitchFamily="34" charset="0"/>
              <a:buChar char="•"/>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268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9D161CD-B0FE-824A-AE26-FAD13983406E}"/>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33</a:t>
            </a:fld>
            <a:endParaRPr lang="sv-SE" dirty="0"/>
          </a:p>
        </p:txBody>
      </p:sp>
      <p:sp>
        <p:nvSpPr>
          <p:cNvPr id="9" name="Title 1">
            <a:extLst>
              <a:ext uri="{FF2B5EF4-FFF2-40B4-BE49-F238E27FC236}">
                <a16:creationId xmlns:a16="http://schemas.microsoft.com/office/drawing/2014/main" id="{A655696C-AFB0-3F48-B464-96FB9CBFA6F0}"/>
              </a:ext>
            </a:extLst>
          </p:cNvPr>
          <p:cNvSpPr txBox="1">
            <a:spLocks/>
          </p:cNvSpPr>
          <p:nvPr/>
        </p:nvSpPr>
        <p:spPr>
          <a:xfrm>
            <a:off x="292748" y="0"/>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latin typeface="Helvetica Neue Medium" panose="02000503000000020004" pitchFamily="2" charset="0"/>
                <a:ea typeface="Helvetica Neue Medium" panose="02000503000000020004" pitchFamily="2" charset="0"/>
                <a:cs typeface="Helvetica Neue Medium" panose="02000503000000020004" pitchFamily="2" charset="0"/>
              </a:rPr>
              <a:t>CE</a:t>
            </a:r>
            <a:r>
              <a:rPr lang="en-US" sz="3600" dirty="0" err="1">
                <a:latin typeface="Symbol" pitchFamily="2" charset="2"/>
                <a:ea typeface="Helvetica Neue Medium" panose="02000503000000020004" pitchFamily="2" charset="0"/>
                <a:cs typeface="Helvetica Neue Medium" panose="02000503000000020004" pitchFamily="2" charset="0"/>
              </a:rPr>
              <a:t>n</a:t>
            </a:r>
            <a:r>
              <a:rPr lang="en-US" sz="3600" dirty="0" err="1">
                <a:latin typeface="Helvetica Neue Medium" panose="02000503000000020004" pitchFamily="2" charset="0"/>
                <a:ea typeface="Helvetica Neue Medium" panose="02000503000000020004" pitchFamily="2" charset="0"/>
                <a:cs typeface="Helvetica Neue Medium" panose="02000503000000020004" pitchFamily="2" charset="0"/>
              </a:rPr>
              <a:t>NS</a:t>
            </a:r>
            <a:r>
              <a:rPr lang="en-US" sz="3600" dirty="0">
                <a:latin typeface="Helvetica Neue Medium" panose="02000503000000020004" pitchFamily="2" charset="0"/>
                <a:ea typeface="Helvetica Neue Medium" panose="02000503000000020004" pitchFamily="2" charset="0"/>
                <a:cs typeface="Helvetica Neue Medium" panose="02000503000000020004" pitchFamily="2" charset="0"/>
              </a:rPr>
              <a:t> at ESS the </a:t>
            </a:r>
            <a:r>
              <a:rPr lang="en-US" sz="3600" dirty="0" err="1">
                <a:latin typeface="Helvetica Neue Medium" panose="02000503000000020004" pitchFamily="2" charset="0"/>
                <a:ea typeface="Helvetica Neue Medium" panose="02000503000000020004" pitchFamily="2" charset="0"/>
                <a:cs typeface="Helvetica Neue Medium" panose="02000503000000020004" pitchFamily="2" charset="0"/>
              </a:rPr>
              <a:t>ESSnu</a:t>
            </a:r>
            <a:r>
              <a:rPr lang="en-US" sz="3600" dirty="0">
                <a:latin typeface="Helvetica Neue Medium" panose="02000503000000020004" pitchFamily="2" charset="0"/>
                <a:ea typeface="Helvetica Neue Medium" panose="02000503000000020004" pitchFamily="2" charset="0"/>
                <a:cs typeface="Helvetica Neue Medium" panose="02000503000000020004" pitchFamily="2" charset="0"/>
              </a:rPr>
              <a:t> program </a:t>
            </a:r>
            <a:endParaRPr lang="en-GB" sz="3600" b="1" u="sng"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5" name="Picture 2" descr="Diagram&#10;&#10;Description automatically generated with low confidence">
            <a:extLst>
              <a:ext uri="{FF2B5EF4-FFF2-40B4-BE49-F238E27FC236}">
                <a16:creationId xmlns:a16="http://schemas.microsoft.com/office/drawing/2014/main" id="{E24DAA28-E334-D448-8C64-D431D5294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8003" y="2956220"/>
            <a:ext cx="3706813"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47;p2">
            <a:extLst>
              <a:ext uri="{FF2B5EF4-FFF2-40B4-BE49-F238E27FC236}">
                <a16:creationId xmlns:a16="http://schemas.microsoft.com/office/drawing/2014/main" id="{37E312D7-63B9-A445-9A6D-BA415F23617A}"/>
              </a:ext>
            </a:extLst>
          </p:cNvPr>
          <p:cNvPicPr preferRelativeResize="0"/>
          <p:nvPr/>
        </p:nvPicPr>
        <p:blipFill rotWithShape="1">
          <a:blip r:embed="rId3">
            <a:alphaModFix/>
          </a:blip>
          <a:srcRect/>
          <a:stretch/>
        </p:blipFill>
        <p:spPr>
          <a:xfrm>
            <a:off x="8634602" y="741416"/>
            <a:ext cx="2769396" cy="2026519"/>
          </a:xfrm>
          <a:prstGeom prst="rect">
            <a:avLst/>
          </a:prstGeom>
          <a:noFill/>
          <a:ln>
            <a:noFill/>
          </a:ln>
        </p:spPr>
      </p:pic>
      <p:sp>
        <p:nvSpPr>
          <p:cNvPr id="12" name="Content Placeholder 2">
            <a:extLst>
              <a:ext uri="{FF2B5EF4-FFF2-40B4-BE49-F238E27FC236}">
                <a16:creationId xmlns:a16="http://schemas.microsoft.com/office/drawing/2014/main" id="{63A6B2BB-48D3-A54F-A2D5-CA7FA3E0EB51}"/>
              </a:ext>
            </a:extLst>
          </p:cNvPr>
          <p:cNvSpPr>
            <a:spLocks noGrp="1"/>
          </p:cNvSpPr>
          <p:nvPr>
            <p:ph idx="1"/>
          </p:nvPr>
        </p:nvSpPr>
        <p:spPr>
          <a:xfrm>
            <a:off x="592718" y="741416"/>
            <a:ext cx="7595285" cy="5433753"/>
          </a:xfrm>
        </p:spPr>
        <p:txBody>
          <a:bodyPr/>
          <a:lstStyle/>
          <a:p>
            <a:pPr>
              <a:buClr>
                <a:schemeClr val="tx1"/>
              </a:buClr>
              <a:buFont typeface="Arial" panose="020B0604020202020204" pitchFamily="34" charset="0"/>
              <a:buChar char="•"/>
            </a:pP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ESS is the </a:t>
            </a:r>
            <a:r>
              <a:rPr lang="en-US" sz="2400" b="1"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ultimate</a:t>
            </a: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sz="2400" b="1"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source</a:t>
            </a: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for </a:t>
            </a:r>
            <a:r>
              <a:rPr 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CE</a:t>
            </a:r>
            <a:r>
              <a:rPr lang="en-US" sz="2400" dirty="0" err="1">
                <a:solidFill>
                  <a:schemeClr val="tx1"/>
                </a:solidFill>
                <a:latin typeface="Symbol" pitchFamily="2" charset="2"/>
                <a:ea typeface="Helvetica Neue" panose="02000503000000020004" pitchFamily="2" charset="0"/>
                <a:cs typeface="Helvetica Neue" panose="02000503000000020004" pitchFamily="2" charset="0"/>
              </a:rPr>
              <a:t>n</a:t>
            </a:r>
            <a:r>
              <a:rPr 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NS</a:t>
            </a: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as far as the eye can see.</a:t>
            </a:r>
          </a:p>
          <a:p>
            <a:pPr>
              <a:buClr>
                <a:schemeClr val="tx1"/>
              </a:buClr>
              <a:buFont typeface="Arial" panose="020B0604020202020204" pitchFamily="34" charset="0"/>
              <a:buChar char="•"/>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buClr>
                <a:schemeClr val="tx1"/>
              </a:buClr>
              <a:buFont typeface="Arial" panose="020B0604020202020204" pitchFamily="34" charset="0"/>
              <a:buChar char="•"/>
            </a:pP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ESS has a very high yield of low energy neutrinos which allow for high statistics measurements </a:t>
            </a:r>
          </a:p>
          <a:p>
            <a:pPr>
              <a:buClr>
                <a:schemeClr val="tx1"/>
              </a:buClr>
              <a:buFont typeface="Arial" panose="020B0604020202020204" pitchFamily="34" charset="0"/>
              <a:buChar char="•"/>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buClr>
                <a:schemeClr val="tx1"/>
              </a:buClr>
              <a:buFont typeface="Arial" panose="020B0604020202020204" pitchFamily="34" charset="0"/>
              <a:buChar char="•"/>
            </a:pP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At 5MW, 2 GeV ESS is expected to provide an order of magnitude increase in neutrino flux respect to SNS at ORNL the site of the first </a:t>
            </a:r>
            <a:r>
              <a:rPr 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CE</a:t>
            </a:r>
            <a:r>
              <a:rPr lang="en-US" sz="2400" dirty="0" err="1">
                <a:solidFill>
                  <a:schemeClr val="tx1"/>
                </a:solidFill>
                <a:latin typeface="Symbol" pitchFamily="2" charset="2"/>
                <a:ea typeface="Helvetica Neue" panose="02000503000000020004" pitchFamily="2" charset="0"/>
                <a:cs typeface="Helvetica Neue" panose="02000503000000020004" pitchFamily="2" charset="0"/>
              </a:rPr>
              <a:t>n</a:t>
            </a:r>
            <a:r>
              <a:rPr 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NS</a:t>
            </a: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discovery </a:t>
            </a:r>
          </a:p>
          <a:p>
            <a:pPr>
              <a:buClr>
                <a:schemeClr val="tx1"/>
              </a:buClr>
              <a:buFont typeface="Arial" panose="020B0604020202020204" pitchFamily="34" charset="0"/>
              <a:buChar char="•"/>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Clr>
                <a:schemeClr val="tx1"/>
              </a:buClr>
              <a:buNone/>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buClr>
                <a:schemeClr val="tx1"/>
              </a:buClr>
              <a:buFont typeface="Arial" panose="020B0604020202020204" pitchFamily="34" charset="0"/>
              <a:buChar char="•"/>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buClr>
                <a:schemeClr val="tx1"/>
              </a:buClr>
              <a:buFont typeface="Arial" panose="020B0604020202020204" pitchFamily="34" charset="0"/>
              <a:buChar char="•"/>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42169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9D161CD-B0FE-824A-AE26-FAD13983406E}"/>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34</a:t>
            </a:fld>
            <a:endParaRPr lang="sv-SE" dirty="0"/>
          </a:p>
        </p:txBody>
      </p:sp>
      <p:sp>
        <p:nvSpPr>
          <p:cNvPr id="9" name="Title 1">
            <a:extLst>
              <a:ext uri="{FF2B5EF4-FFF2-40B4-BE49-F238E27FC236}">
                <a16:creationId xmlns:a16="http://schemas.microsoft.com/office/drawing/2014/main" id="{A655696C-AFB0-3F48-B464-96FB9CBFA6F0}"/>
              </a:ext>
            </a:extLst>
          </p:cNvPr>
          <p:cNvSpPr txBox="1">
            <a:spLocks/>
          </p:cNvSpPr>
          <p:nvPr/>
        </p:nvSpPr>
        <p:spPr>
          <a:xfrm>
            <a:off x="292748" y="0"/>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latin typeface="Helvetica Neue Medium" panose="02000503000000020004" pitchFamily="2" charset="0"/>
                <a:ea typeface="Helvetica Neue Medium" panose="02000503000000020004" pitchFamily="2" charset="0"/>
                <a:cs typeface="Helvetica Neue Medium" panose="02000503000000020004" pitchFamily="2" charset="0"/>
              </a:rPr>
              <a:t>CE</a:t>
            </a:r>
            <a:r>
              <a:rPr lang="en-US" sz="3600" dirty="0" err="1">
                <a:latin typeface="Symbol" pitchFamily="2" charset="2"/>
                <a:ea typeface="Helvetica Neue Medium" panose="02000503000000020004" pitchFamily="2" charset="0"/>
                <a:cs typeface="Helvetica Neue Medium" panose="02000503000000020004" pitchFamily="2" charset="0"/>
              </a:rPr>
              <a:t>n</a:t>
            </a:r>
            <a:r>
              <a:rPr lang="en-US" sz="3600" dirty="0" err="1">
                <a:latin typeface="Helvetica Neue Medium" panose="02000503000000020004" pitchFamily="2" charset="0"/>
                <a:ea typeface="Helvetica Neue Medium" panose="02000503000000020004" pitchFamily="2" charset="0"/>
                <a:cs typeface="Helvetica Neue Medium" panose="02000503000000020004" pitchFamily="2" charset="0"/>
              </a:rPr>
              <a:t>NS</a:t>
            </a:r>
            <a:r>
              <a:rPr lang="en-US" sz="3600" dirty="0">
                <a:latin typeface="Helvetica Neue Medium" panose="02000503000000020004" pitchFamily="2" charset="0"/>
                <a:ea typeface="Helvetica Neue Medium" panose="02000503000000020004" pitchFamily="2" charset="0"/>
                <a:cs typeface="Helvetica Neue Medium" panose="02000503000000020004" pitchFamily="2" charset="0"/>
              </a:rPr>
              <a:t> at ESS the </a:t>
            </a:r>
            <a:r>
              <a:rPr lang="en-US" sz="3600" dirty="0" err="1">
                <a:latin typeface="Helvetica Neue Medium" panose="02000503000000020004" pitchFamily="2" charset="0"/>
                <a:ea typeface="Helvetica Neue Medium" panose="02000503000000020004" pitchFamily="2" charset="0"/>
                <a:cs typeface="Helvetica Neue Medium" panose="02000503000000020004" pitchFamily="2" charset="0"/>
              </a:rPr>
              <a:t>ESSnu</a:t>
            </a:r>
            <a:r>
              <a:rPr lang="en-US" sz="3600" dirty="0">
                <a:latin typeface="Helvetica Neue Medium" panose="02000503000000020004" pitchFamily="2" charset="0"/>
                <a:ea typeface="Helvetica Neue Medium" panose="02000503000000020004" pitchFamily="2" charset="0"/>
                <a:cs typeface="Helvetica Neue Medium" panose="02000503000000020004" pitchFamily="2" charset="0"/>
              </a:rPr>
              <a:t> program </a:t>
            </a:r>
            <a:endParaRPr lang="en-GB" sz="3600" b="1" u="sng"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Content Placeholder 2">
            <a:extLst>
              <a:ext uri="{FF2B5EF4-FFF2-40B4-BE49-F238E27FC236}">
                <a16:creationId xmlns:a16="http://schemas.microsoft.com/office/drawing/2014/main" id="{8F825FEF-933F-614E-ADC2-2D56C1D18226}"/>
              </a:ext>
            </a:extLst>
          </p:cNvPr>
          <p:cNvSpPr>
            <a:spLocks noGrp="1"/>
          </p:cNvSpPr>
          <p:nvPr>
            <p:ph idx="1"/>
          </p:nvPr>
        </p:nvSpPr>
        <p:spPr>
          <a:xfrm>
            <a:off x="592718" y="741416"/>
            <a:ext cx="7595285" cy="5433753"/>
          </a:xfrm>
        </p:spPr>
        <p:txBody>
          <a:bodyPr/>
          <a:lstStyle/>
          <a:p>
            <a:pPr>
              <a:buClr>
                <a:schemeClr val="tx1"/>
              </a:buClr>
              <a:buFont typeface="Arial" panose="020B0604020202020204" pitchFamily="34" charset="0"/>
              <a:buChar char="•"/>
            </a:pP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ESS is the </a:t>
            </a:r>
            <a:r>
              <a:rPr lang="en-US" sz="2400" b="1"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ultimate</a:t>
            </a: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sz="2400" b="1"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source</a:t>
            </a: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for </a:t>
            </a:r>
            <a:r>
              <a:rPr 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CE</a:t>
            </a:r>
            <a:r>
              <a:rPr lang="en-US" sz="2400" dirty="0" err="1">
                <a:solidFill>
                  <a:schemeClr val="tx1"/>
                </a:solidFill>
                <a:latin typeface="Symbol" pitchFamily="2" charset="2"/>
                <a:ea typeface="Helvetica Neue" panose="02000503000000020004" pitchFamily="2" charset="0"/>
                <a:cs typeface="Helvetica Neue" panose="02000503000000020004" pitchFamily="2" charset="0"/>
              </a:rPr>
              <a:t>n</a:t>
            </a:r>
            <a:r>
              <a:rPr 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NS</a:t>
            </a: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as far as the eye can see.</a:t>
            </a:r>
          </a:p>
          <a:p>
            <a:pPr>
              <a:buClr>
                <a:schemeClr val="tx1"/>
              </a:buClr>
              <a:buFont typeface="Arial" panose="020B0604020202020204" pitchFamily="34" charset="0"/>
              <a:buChar char="•"/>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buClr>
                <a:schemeClr val="tx1"/>
              </a:buClr>
              <a:buFont typeface="Arial" panose="020B0604020202020204" pitchFamily="34" charset="0"/>
              <a:buChar char="•"/>
            </a:pP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ESS has a very high yield of low energy neutrinos which allow for high statistics measurements </a:t>
            </a:r>
          </a:p>
          <a:p>
            <a:pPr>
              <a:buClr>
                <a:schemeClr val="tx1"/>
              </a:buClr>
              <a:buFont typeface="Arial" panose="020B0604020202020204" pitchFamily="34" charset="0"/>
              <a:buChar char="•"/>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buClr>
                <a:schemeClr val="tx1"/>
              </a:buClr>
              <a:buFont typeface="Arial" panose="020B0604020202020204" pitchFamily="34" charset="0"/>
              <a:buChar char="•"/>
            </a:pP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At 5MW, 2 GeV ESS is expected to provide an order of magnitude increase in neutrino flux respect to SNS at ORNL the site of the first </a:t>
            </a:r>
            <a:r>
              <a:rPr 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CE</a:t>
            </a:r>
            <a:r>
              <a:rPr lang="en-US" sz="2400" dirty="0" err="1">
                <a:solidFill>
                  <a:schemeClr val="tx1"/>
                </a:solidFill>
                <a:latin typeface="Symbol" pitchFamily="2" charset="2"/>
                <a:ea typeface="Helvetica Neue" panose="02000503000000020004" pitchFamily="2" charset="0"/>
                <a:cs typeface="Helvetica Neue" panose="02000503000000020004" pitchFamily="2" charset="0"/>
              </a:rPr>
              <a:t>n</a:t>
            </a:r>
            <a:r>
              <a:rPr 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NS</a:t>
            </a: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discovery </a:t>
            </a:r>
          </a:p>
          <a:p>
            <a:pPr>
              <a:buClr>
                <a:schemeClr val="tx1"/>
              </a:buClr>
              <a:buFont typeface="Arial" panose="020B0604020202020204" pitchFamily="34" charset="0"/>
              <a:buChar char="•"/>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buClr>
                <a:schemeClr val="tx1"/>
              </a:buClr>
              <a:buFont typeface="Arial" panose="020B0604020202020204" pitchFamily="34" charset="0"/>
              <a:buChar char="•"/>
            </a:pPr>
            <a:r>
              <a:rPr lang="es-ES_tradnl" alt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The</a:t>
            </a:r>
            <a:r>
              <a:rPr lang="es-ES_tradnl" alt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s-ES_tradnl" alt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ESSnu</a:t>
            </a:r>
            <a:r>
              <a:rPr lang="es-ES_tradnl" alt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s-ES_tradnl" alt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collaboration</a:t>
            </a:r>
            <a:r>
              <a:rPr lang="es-ES_tradnl" alt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s-ES_tradnl" alt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is</a:t>
            </a:r>
            <a:r>
              <a:rPr lang="es-ES_tradnl" alt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in </a:t>
            </a:r>
            <a:r>
              <a:rPr lang="es-ES_tradnl" alt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close</a:t>
            </a:r>
            <a:r>
              <a:rPr lang="es-ES_tradnl" alt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s-ES_tradnl" alt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contact</a:t>
            </a:r>
            <a:r>
              <a:rPr lang="es-ES_tradnl" alt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s-ES_tradnl" alt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with</a:t>
            </a:r>
            <a:r>
              <a:rPr lang="es-ES_tradnl" alt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ESS  a </a:t>
            </a:r>
            <a:r>
              <a:rPr lang="es-ES_tradnl" alt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possible</a:t>
            </a:r>
            <a:r>
              <a:rPr lang="es-ES_tradnl" alt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s-ES_tradnl" alt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location</a:t>
            </a:r>
            <a:r>
              <a:rPr lang="es-ES_tradnl" alt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s-ES_tradnl" alt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for</a:t>
            </a:r>
            <a:r>
              <a:rPr lang="es-ES_tradnl" alt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s-ES_tradnl" alt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the</a:t>
            </a:r>
            <a:r>
              <a:rPr lang="es-ES_tradnl" alt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s-ES_tradnl" alt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experiment</a:t>
            </a:r>
            <a:r>
              <a:rPr lang="es-ES_tradnl" alt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has </a:t>
            </a:r>
            <a:r>
              <a:rPr lang="es-ES_tradnl" alt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been</a:t>
            </a:r>
            <a:r>
              <a:rPr lang="es-ES_tradnl" alt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s-ES_tradnl" alt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selected</a:t>
            </a:r>
            <a:r>
              <a:rPr lang="es-ES_tradnl" alt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–&gt;</a:t>
            </a:r>
            <a:r>
              <a:rPr lang="es-ES_tradnl" alt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moving</a:t>
            </a:r>
            <a:r>
              <a:rPr lang="es-ES_tradnl" alt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s-ES_tradnl" alt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close</a:t>
            </a:r>
            <a:r>
              <a:rPr lang="es-ES_tradnl" alt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to </a:t>
            </a:r>
            <a:r>
              <a:rPr lang="es-ES_tradnl" alt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the</a:t>
            </a:r>
            <a:r>
              <a:rPr lang="es-ES_tradnl" alt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s-ES_tradnl" alt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approval</a:t>
            </a:r>
            <a:r>
              <a:rPr lang="es-ES_tradnl" alt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s-ES_tradnl" alt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process</a:t>
            </a:r>
            <a:r>
              <a:rPr lang="es-ES_tradnl" alt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p>
          <a:p>
            <a:pPr>
              <a:buClr>
                <a:schemeClr val="tx1"/>
              </a:buClr>
              <a:buFont typeface="Arial" panose="020B0604020202020204" pitchFamily="34" charset="0"/>
              <a:buChar char="•"/>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buClr>
                <a:schemeClr val="tx1"/>
              </a:buClr>
              <a:buFont typeface="Arial" panose="020B0604020202020204" pitchFamily="34" charset="0"/>
              <a:buChar char="•"/>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buClr>
                <a:schemeClr val="tx1"/>
              </a:buClr>
              <a:buFont typeface="Arial" panose="020B0604020202020204" pitchFamily="34" charset="0"/>
              <a:buChar char="•"/>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 name="Google Shape;47;p2">
            <a:extLst>
              <a:ext uri="{FF2B5EF4-FFF2-40B4-BE49-F238E27FC236}">
                <a16:creationId xmlns:a16="http://schemas.microsoft.com/office/drawing/2014/main" id="{37E312D7-63B9-A445-9A6D-BA415F23617A}"/>
              </a:ext>
            </a:extLst>
          </p:cNvPr>
          <p:cNvPicPr preferRelativeResize="0"/>
          <p:nvPr/>
        </p:nvPicPr>
        <p:blipFill rotWithShape="1">
          <a:blip r:embed="rId2">
            <a:alphaModFix/>
          </a:blip>
          <a:srcRect/>
          <a:stretch/>
        </p:blipFill>
        <p:spPr>
          <a:xfrm>
            <a:off x="8634602" y="741416"/>
            <a:ext cx="2769396" cy="2026519"/>
          </a:xfrm>
          <a:prstGeom prst="rect">
            <a:avLst/>
          </a:prstGeom>
          <a:noFill/>
          <a:ln>
            <a:noFill/>
          </a:ln>
        </p:spPr>
      </p:pic>
      <p:pic>
        <p:nvPicPr>
          <p:cNvPr id="7" name="Picture 2" descr="A picture containing floor, indoor, ceiling&#10;&#10;Description automatically generated">
            <a:extLst>
              <a:ext uri="{FF2B5EF4-FFF2-40B4-BE49-F238E27FC236}">
                <a16:creationId xmlns:a16="http://schemas.microsoft.com/office/drawing/2014/main" id="{D95EE6A6-D106-C84B-ABD8-86762E306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3726" y="3095887"/>
            <a:ext cx="2670564" cy="356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D36FFC87-4CD4-D147-8772-6321700AEE7F}"/>
              </a:ext>
            </a:extLst>
          </p:cNvPr>
          <p:cNvSpPr>
            <a:spLocks noChangeArrowheads="1"/>
          </p:cNvSpPr>
          <p:nvPr/>
        </p:nvSpPr>
        <p:spPr bwMode="auto">
          <a:xfrm>
            <a:off x="8634601" y="5799457"/>
            <a:ext cx="2769396" cy="182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s-ES_tradnl" altLang="en-US" sz="20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Utility</a:t>
            </a:r>
            <a:r>
              <a:rPr lang="es-ES_tradnl" altLang="en-US" sz="20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t>
            </a:r>
            <a:r>
              <a:rPr lang="es-ES_tradnl" altLang="en-US" sz="20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room</a:t>
            </a:r>
            <a:r>
              <a:rPr lang="es-ES_tradnl" altLang="en-US" sz="20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t>
            </a:r>
            <a:r>
              <a:rPr lang="es-ES_tradnl" altLang="en-US" sz="20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that</a:t>
            </a:r>
            <a:r>
              <a:rPr lang="es-ES_tradnl" altLang="en-US" sz="20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can be </a:t>
            </a:r>
            <a:r>
              <a:rPr lang="es-ES_tradnl" altLang="en-US" sz="20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used</a:t>
            </a:r>
            <a:r>
              <a:rPr lang="es-ES_tradnl" altLang="en-US" sz="20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t>
            </a:r>
            <a:r>
              <a:rPr lang="es-ES_tradnl" altLang="en-US" sz="20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for</a:t>
            </a:r>
            <a:r>
              <a:rPr lang="es-ES_tradnl" altLang="en-US" sz="20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t>
            </a:r>
            <a:r>
              <a:rPr lang="es-ES_tradnl" altLang="en-US" sz="20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CE</a:t>
            </a:r>
            <a:r>
              <a:rPr lang="es-ES_tradnl" altLang="en-US" sz="2000" b="1" dirty="0" err="1">
                <a:solidFill>
                  <a:srgbClr val="FF0000"/>
                </a:solidFill>
                <a:latin typeface="Symbol" pitchFamily="2" charset="2"/>
                <a:ea typeface="Helvetica Neue" panose="02000503000000020004" pitchFamily="2" charset="0"/>
                <a:cs typeface="Helvetica Neue" panose="02000503000000020004" pitchFamily="2" charset="0"/>
              </a:rPr>
              <a:t>n</a:t>
            </a:r>
            <a:r>
              <a:rPr lang="es-ES_tradnl" altLang="en-US" sz="20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NS</a:t>
            </a:r>
            <a:endParaRPr lang="es-ES_tradnl" altLang="en-US" sz="20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a:p>
            <a:pPr algn="ctr" eaLnBrk="1" hangingPunct="1">
              <a:spcBef>
                <a:spcPct val="0"/>
              </a:spcBef>
              <a:buFontTx/>
              <a:buNone/>
            </a:pPr>
            <a:endParaRPr lang="es-ES_tradnl" altLang="en-US" sz="12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a:p>
            <a:pPr algn="ctr" eaLnBrk="1" hangingPunct="1">
              <a:spcBef>
                <a:spcPct val="0"/>
              </a:spcBef>
              <a:buFontTx/>
              <a:buNone/>
            </a:pPr>
            <a:endParaRPr lang="es-ES_tradnl" altLang="en-US" sz="12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a:p>
            <a:pPr algn="ctr" eaLnBrk="1" hangingPunct="1">
              <a:spcBef>
                <a:spcPct val="0"/>
              </a:spcBef>
            </a:pPr>
            <a:endParaRPr lang="es-ES_tradnl" altLang="en-US" sz="1200" baseline="4000" dirty="0">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eaLnBrk="1" hangingPunct="1">
              <a:spcBef>
                <a:spcPct val="0"/>
              </a:spcBef>
              <a:buFontTx/>
              <a:buNone/>
            </a:pPr>
            <a:endParaRPr lang="es-ES_tradnl" altLang="en-US" sz="1200" baseline="4000" dirty="0">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eaLnBrk="1" hangingPunct="1">
              <a:spcBef>
                <a:spcPct val="0"/>
              </a:spcBef>
              <a:buFontTx/>
              <a:buNone/>
            </a:pPr>
            <a:endParaRPr lang="es-ES_tradnl" altLang="en-US" sz="1200" baseline="4000" dirty="0">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52911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8DCF52-9AB7-5B4E-B112-B0B0AC965674}"/>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5D72238A-6895-A34A-90F5-79D869262392}"/>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69D161CD-B0FE-824A-AE26-FAD13983406E}"/>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35</a:t>
            </a:fld>
            <a:endParaRPr lang="sv-SE" dirty="0"/>
          </a:p>
        </p:txBody>
      </p:sp>
      <p:sp>
        <p:nvSpPr>
          <p:cNvPr id="9" name="Title 1">
            <a:extLst>
              <a:ext uri="{FF2B5EF4-FFF2-40B4-BE49-F238E27FC236}">
                <a16:creationId xmlns:a16="http://schemas.microsoft.com/office/drawing/2014/main" id="{A655696C-AFB0-3F48-B464-96FB9CBFA6F0}"/>
              </a:ext>
            </a:extLst>
          </p:cNvPr>
          <p:cNvSpPr txBox="1">
            <a:spLocks/>
          </p:cNvSpPr>
          <p:nvPr/>
        </p:nvSpPr>
        <p:spPr>
          <a:xfrm>
            <a:off x="823210" y="1246598"/>
            <a:ext cx="10515600" cy="606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u="sng" dirty="0">
                <a:latin typeface="Helvetica Neue" panose="02000503000000020004" pitchFamily="2" charset="0"/>
                <a:ea typeface="Helvetica Neue" panose="02000503000000020004" pitchFamily="2" charset="0"/>
                <a:cs typeface="Helvetica Neue" panose="02000503000000020004" pitchFamily="2" charset="0"/>
              </a:rPr>
              <a:t>The HIBEAM experiment:</a:t>
            </a:r>
          </a:p>
          <a:p>
            <a:pPr algn="ctr"/>
            <a:r>
              <a:rPr lang="en-GB" sz="3600" b="1" u="sng" dirty="0">
                <a:latin typeface="Helvetica Neue" panose="02000503000000020004" pitchFamily="2" charset="0"/>
                <a:ea typeface="Helvetica Neue" panose="02000503000000020004" pitchFamily="2" charset="0"/>
                <a:cs typeface="Helvetica Neue" panose="02000503000000020004" pitchFamily="2" charset="0"/>
              </a:rPr>
              <a:t>search for sterile neutron oscillations  </a:t>
            </a:r>
          </a:p>
        </p:txBody>
      </p:sp>
      <p:pic>
        <p:nvPicPr>
          <p:cNvPr id="11" name="Picture 10">
            <a:extLst>
              <a:ext uri="{FF2B5EF4-FFF2-40B4-BE49-F238E27FC236}">
                <a16:creationId xmlns:a16="http://schemas.microsoft.com/office/drawing/2014/main" id="{3073CBB1-DC2B-4A4F-AB60-5E57B2486FD4}"/>
              </a:ext>
            </a:extLst>
          </p:cNvPr>
          <p:cNvPicPr>
            <a:picLocks noChangeAspect="1"/>
          </p:cNvPicPr>
          <p:nvPr/>
        </p:nvPicPr>
        <p:blipFill>
          <a:blip r:embed="rId3"/>
          <a:stretch>
            <a:fillRect/>
          </a:stretch>
        </p:blipFill>
        <p:spPr>
          <a:xfrm>
            <a:off x="3476094" y="3035383"/>
            <a:ext cx="4907970" cy="2287490"/>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20F79C34-B60E-6D47-96F6-8FA3C6DE98CF}"/>
              </a:ext>
            </a:extLst>
          </p:cNvPr>
          <p:cNvSpPr/>
          <p:nvPr/>
        </p:nvSpPr>
        <p:spPr>
          <a:xfrm>
            <a:off x="4846002" y="5699016"/>
            <a:ext cx="3055380" cy="400110"/>
          </a:xfrm>
          <a:prstGeom prst="rect">
            <a:avLst/>
          </a:prstGeom>
          <a:solidFill>
            <a:schemeClr val="accent2">
              <a:lumMod val="20000"/>
              <a:lumOff val="80000"/>
            </a:schemeClr>
          </a:solidFill>
        </p:spPr>
        <p:txBody>
          <a:bodyPr wrap="square">
            <a:spAutoFit/>
          </a:bodyPr>
          <a:lstStyle/>
          <a:p>
            <a:r>
              <a:rPr lang="sv-SE" sz="2000" b="1" dirty="0" err="1">
                <a:latin typeface="Helvetica" pitchFamily="2" charset="0"/>
              </a:rPr>
              <a:t>see</a:t>
            </a:r>
            <a:r>
              <a:rPr lang="sv-SE" sz="2000" b="1" dirty="0">
                <a:latin typeface="Helvetica" pitchFamily="2" charset="0"/>
              </a:rPr>
              <a:t> David </a:t>
            </a:r>
            <a:r>
              <a:rPr lang="sv-SE" sz="2000" b="1" dirty="0" err="1">
                <a:latin typeface="Helvetica" pitchFamily="2" charset="0"/>
              </a:rPr>
              <a:t>Milsted</a:t>
            </a:r>
            <a:r>
              <a:rPr lang="sv-SE" sz="2000" b="1" dirty="0">
                <a:latin typeface="Helvetica" pitchFamily="2" charset="0"/>
              </a:rPr>
              <a:t> talk </a:t>
            </a:r>
            <a:endParaRPr lang="en-GB" sz="2000" b="1" dirty="0">
              <a:latin typeface="Helvetica" pitchFamily="2" charset="0"/>
            </a:endParaRPr>
          </a:p>
        </p:txBody>
      </p:sp>
    </p:spTree>
    <p:extLst>
      <p:ext uri="{BB962C8B-B14F-4D97-AF65-F5344CB8AC3E}">
        <p14:creationId xmlns:p14="http://schemas.microsoft.com/office/powerpoint/2010/main" val="307111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CE20F00-FCB8-7045-8F4B-ED0909735EE4}"/>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C001F4E8-958B-B042-BDCF-C17523C38982}"/>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3632257D-3AAE-354F-AEFB-594D3591E270}"/>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36</a:t>
            </a:fld>
            <a:endParaRPr lang="sv-SE" dirty="0"/>
          </a:p>
        </p:txBody>
      </p:sp>
      <p:sp>
        <p:nvSpPr>
          <p:cNvPr id="9" name="Title 1">
            <a:extLst>
              <a:ext uri="{FF2B5EF4-FFF2-40B4-BE49-F238E27FC236}">
                <a16:creationId xmlns:a16="http://schemas.microsoft.com/office/drawing/2014/main" id="{20973903-3C3D-6B47-BF7C-E5124556724B}"/>
              </a:ext>
            </a:extLst>
          </p:cNvPr>
          <p:cNvSpPr txBox="1">
            <a:spLocks/>
          </p:cNvSpPr>
          <p:nvPr/>
        </p:nvSpPr>
        <p:spPr>
          <a:xfrm>
            <a:off x="132421" y="138291"/>
            <a:ext cx="11074052" cy="606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600" b="1" dirty="0">
                <a:latin typeface="Helvetica Neue" panose="02000503000000020004" pitchFamily="2" charset="0"/>
                <a:ea typeface="Helvetica Neue" panose="02000503000000020004" pitchFamily="2" charset="0"/>
                <a:cs typeface="Helvetica Neue" panose="02000503000000020004" pitchFamily="2" charset="0"/>
              </a:rPr>
              <a:t>The HIBEAM/NNBAR program: search for Baryon Number Violation </a:t>
            </a:r>
          </a:p>
        </p:txBody>
      </p:sp>
      <p:pic>
        <p:nvPicPr>
          <p:cNvPr id="13" name="Picture 12">
            <a:extLst>
              <a:ext uri="{FF2B5EF4-FFF2-40B4-BE49-F238E27FC236}">
                <a16:creationId xmlns:a16="http://schemas.microsoft.com/office/drawing/2014/main" id="{F3AA3D10-7B54-BF43-8869-BB633AD1EE0C}"/>
              </a:ext>
            </a:extLst>
          </p:cNvPr>
          <p:cNvPicPr>
            <a:picLocks noChangeAspect="1"/>
          </p:cNvPicPr>
          <p:nvPr/>
        </p:nvPicPr>
        <p:blipFill>
          <a:blip r:embed="rId3"/>
          <a:stretch>
            <a:fillRect/>
          </a:stretch>
        </p:blipFill>
        <p:spPr>
          <a:xfrm>
            <a:off x="10836651" y="962616"/>
            <a:ext cx="1181100" cy="1714500"/>
          </a:xfrm>
          <a:prstGeom prst="rect">
            <a:avLst/>
          </a:prstGeom>
        </p:spPr>
      </p:pic>
      <p:sp>
        <p:nvSpPr>
          <p:cNvPr id="11" name="Google Shape;114;ge6364e66c5_1_126">
            <a:extLst>
              <a:ext uri="{FF2B5EF4-FFF2-40B4-BE49-F238E27FC236}">
                <a16:creationId xmlns:a16="http://schemas.microsoft.com/office/drawing/2014/main" id="{72E3B0D7-5F3D-DB4D-B34D-42FFEBC1C4FE}"/>
              </a:ext>
            </a:extLst>
          </p:cNvPr>
          <p:cNvSpPr txBox="1">
            <a:spLocks/>
          </p:cNvSpPr>
          <p:nvPr/>
        </p:nvSpPr>
        <p:spPr>
          <a:xfrm>
            <a:off x="271091" y="744699"/>
            <a:ext cx="10958100" cy="5979925"/>
          </a:xfrm>
          <a:prstGeom prst="rect">
            <a:avLst/>
          </a:prstGeom>
          <a:noFill/>
          <a:ln>
            <a:noFill/>
          </a:ln>
        </p:spPr>
        <p:txBody>
          <a:bodyPr spcFirstLastPara="1" vert="horz" wrap="square" lIns="91425" tIns="45700" rIns="91425" bIns="45700" rtlCol="0" anchor="t" anchorCtr="0">
            <a:norm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0">
              <a:lnSpc>
                <a:spcPct val="90000"/>
              </a:lnSpc>
              <a:spcBef>
                <a:spcPts val="0"/>
              </a:spcBef>
              <a:buFont typeface="Segoe UI" panose="020B0502040204020203" pitchFamily="34" charset="0"/>
              <a:buNone/>
            </a:pPr>
            <a:endParaRPr lang="sv-SE" sz="2600" dirty="0">
              <a:solidFill>
                <a:schemeClr val="tx1"/>
              </a:solidFill>
            </a:endParaRPr>
          </a:p>
          <a:p>
            <a:pPr marL="457200" indent="-495300">
              <a:lnSpc>
                <a:spcPct val="90000"/>
              </a:lnSpc>
              <a:spcBef>
                <a:spcPts val="0"/>
              </a:spcBef>
              <a:buClr>
                <a:schemeClr val="dk1"/>
              </a:buClr>
              <a:buSzPts val="2600"/>
              <a:buFont typeface="Arial"/>
              <a:buChar char="•"/>
            </a:pPr>
            <a:r>
              <a:rPr lang="sv-SE" sz="2600" dirty="0">
                <a:solidFill>
                  <a:schemeClr val="tx1"/>
                </a:solidFill>
                <a:latin typeface="Helvetica" pitchFamily="2" charset="0"/>
              </a:rPr>
              <a:t>BNV</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is  a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key</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Sakharov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condition</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for the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understanding</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of</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the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matter-antimatter</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asymmetry</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of</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the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universe</a:t>
            </a:r>
            <a:endPar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90000"/>
              </a:lnSpc>
              <a:spcBef>
                <a:spcPts val="0"/>
              </a:spcBef>
              <a:buSzPts val="2600"/>
              <a:buNone/>
            </a:pPr>
            <a:endParaRPr lang="sv-SE" sz="2600" dirty="0">
              <a:solidFill>
                <a:schemeClr val="tx1"/>
              </a:solidFill>
              <a:latin typeface="Helvetica" pitchFamily="2" charset="0"/>
            </a:endParaRPr>
          </a:p>
          <a:p>
            <a:pPr marL="0" indent="0">
              <a:lnSpc>
                <a:spcPct val="90000"/>
              </a:lnSpc>
              <a:spcBef>
                <a:spcPts val="0"/>
              </a:spcBef>
              <a:buClr>
                <a:schemeClr val="dk1"/>
              </a:buClr>
              <a:buSzPts val="2600"/>
              <a:buNone/>
            </a:pPr>
            <a:r>
              <a:rPr lang="sv-SE" sz="2600" dirty="0">
                <a:solidFill>
                  <a:schemeClr val="bg1"/>
                </a:solidFill>
                <a:latin typeface="Helvetica" pitchFamily="2" charset="0"/>
              </a:rPr>
              <a:t>BNV </a:t>
            </a:r>
            <a:r>
              <a:rPr lang="sv-SE" sz="2600" dirty="0" err="1">
                <a:solidFill>
                  <a:schemeClr val="bg1"/>
                </a:solidFill>
                <a:latin typeface="Helvetica" pitchFamily="2" charset="0"/>
              </a:rPr>
              <a:t>generic</a:t>
            </a:r>
            <a:r>
              <a:rPr lang="sv-SE" sz="2600" dirty="0">
                <a:solidFill>
                  <a:schemeClr val="bg1"/>
                </a:solidFill>
                <a:latin typeface="Helvetica" pitchFamily="2" charset="0"/>
              </a:rPr>
              <a:t> feature </a:t>
            </a:r>
            <a:r>
              <a:rPr lang="sv-SE" sz="2600" dirty="0" err="1">
                <a:solidFill>
                  <a:schemeClr val="bg1"/>
                </a:solidFill>
                <a:latin typeface="Helvetica" pitchFamily="2" charset="0"/>
              </a:rPr>
              <a:t>of</a:t>
            </a:r>
            <a:r>
              <a:rPr lang="sv-SE" sz="2600" dirty="0">
                <a:solidFill>
                  <a:schemeClr val="bg1"/>
                </a:solidFill>
                <a:latin typeface="Helvetica" pitchFamily="2" charset="0"/>
              </a:rPr>
              <a:t> SM extensions (</a:t>
            </a:r>
            <a:r>
              <a:rPr lang="sv-SE" sz="2600" dirty="0" err="1">
                <a:solidFill>
                  <a:schemeClr val="bg1"/>
                </a:solidFill>
                <a:latin typeface="Helvetica" pitchFamily="2" charset="0"/>
              </a:rPr>
              <a:t>eg</a:t>
            </a:r>
            <a:r>
              <a:rPr lang="sv-SE" sz="2600" dirty="0">
                <a:solidFill>
                  <a:schemeClr val="bg1"/>
                </a:solidFill>
                <a:latin typeface="Helvetica" pitchFamily="2" charset="0"/>
              </a:rPr>
              <a:t> SUSY, extra dimensions..) → </a:t>
            </a:r>
            <a:r>
              <a:rPr lang="sv-SE" sz="2600" dirty="0" err="1">
                <a:solidFill>
                  <a:schemeClr val="bg1"/>
                </a:solidFill>
                <a:latin typeface="Helvetica" pitchFamily="2" charset="0"/>
              </a:rPr>
              <a:t>Important</a:t>
            </a:r>
            <a:r>
              <a:rPr lang="sv-SE" sz="2600" dirty="0">
                <a:solidFill>
                  <a:schemeClr val="bg1"/>
                </a:solidFill>
                <a:latin typeface="Helvetica" pitchFamily="2" charset="0"/>
              </a:rPr>
              <a:t> to </a:t>
            </a:r>
            <a:r>
              <a:rPr lang="sv-SE" sz="2600" dirty="0" err="1">
                <a:solidFill>
                  <a:schemeClr val="bg1"/>
                </a:solidFill>
                <a:latin typeface="Helvetica" pitchFamily="2" charset="0"/>
              </a:rPr>
              <a:t>probe</a:t>
            </a:r>
            <a:r>
              <a:rPr lang="sv-SE" sz="2600" dirty="0">
                <a:solidFill>
                  <a:schemeClr val="bg1"/>
                </a:solidFill>
                <a:latin typeface="Helvetica" pitchFamily="2" charset="0"/>
              </a:rPr>
              <a:t> </a:t>
            </a:r>
            <a:r>
              <a:rPr lang="sv-SE" sz="2600" dirty="0" err="1">
                <a:solidFill>
                  <a:schemeClr val="bg1"/>
                </a:solidFill>
                <a:latin typeface="Helvetica" pitchFamily="2" charset="0"/>
              </a:rPr>
              <a:t>possible</a:t>
            </a:r>
            <a:r>
              <a:rPr lang="sv-SE" sz="2600" dirty="0">
                <a:solidFill>
                  <a:schemeClr val="bg1"/>
                </a:solidFill>
                <a:latin typeface="Helvetica" pitchFamily="2" charset="0"/>
              </a:rPr>
              <a:t> BNV </a:t>
            </a:r>
            <a:r>
              <a:rPr lang="sv-SE" sz="2600" dirty="0" err="1">
                <a:solidFill>
                  <a:schemeClr val="bg1"/>
                </a:solidFill>
                <a:latin typeface="Helvetica" pitchFamily="2" charset="0"/>
              </a:rPr>
              <a:t>channels</a:t>
            </a:r>
            <a:r>
              <a:rPr lang="sv-SE" sz="2600" dirty="0">
                <a:solidFill>
                  <a:schemeClr val="bg1"/>
                </a:solidFill>
                <a:latin typeface="Helvetica" pitchFamily="2" charset="0"/>
              </a:rPr>
              <a:t> </a:t>
            </a:r>
          </a:p>
          <a:p>
            <a:pPr marL="228600" indent="0">
              <a:lnSpc>
                <a:spcPct val="90000"/>
              </a:lnSpc>
              <a:spcBef>
                <a:spcPts val="0"/>
              </a:spcBef>
              <a:buFont typeface="Segoe UI" panose="020B0502040204020203" pitchFamily="34" charset="0"/>
              <a:buNone/>
            </a:pPr>
            <a:endParaRPr lang="sv-SE" sz="2600" dirty="0">
              <a:solidFill>
                <a:schemeClr val="tx1"/>
              </a:solidFill>
              <a:latin typeface="Helvetica" pitchFamily="2" charset="0"/>
            </a:endParaRPr>
          </a:p>
          <a:p>
            <a:pPr marL="0" indent="0">
              <a:lnSpc>
                <a:spcPct val="90000"/>
              </a:lnSpc>
              <a:spcBef>
                <a:spcPts val="0"/>
              </a:spcBef>
              <a:buClr>
                <a:schemeClr val="dk1"/>
              </a:buClr>
              <a:buSzPts val="2600"/>
              <a:buNone/>
            </a:pPr>
            <a:r>
              <a:rPr lang="sv-SE" sz="2600" dirty="0">
                <a:solidFill>
                  <a:schemeClr val="bg1"/>
                </a:solidFill>
                <a:latin typeface="Helvetica" pitchFamily="2" charset="0"/>
              </a:rPr>
              <a:t>The HIBEAM/NNBAR program </a:t>
            </a:r>
            <a:r>
              <a:rPr lang="sv-SE" sz="2600" dirty="0" err="1">
                <a:solidFill>
                  <a:schemeClr val="bg1"/>
                </a:solidFill>
                <a:latin typeface="Helvetica" pitchFamily="2" charset="0"/>
              </a:rPr>
              <a:t>will</a:t>
            </a:r>
            <a:r>
              <a:rPr lang="sv-SE" sz="2600" dirty="0">
                <a:solidFill>
                  <a:schemeClr val="bg1"/>
                </a:solidFill>
                <a:latin typeface="Helvetica" pitchFamily="2" charset="0"/>
              </a:rPr>
              <a:t> </a:t>
            </a:r>
            <a:r>
              <a:rPr lang="sv-SE" sz="2600" dirty="0" err="1">
                <a:solidFill>
                  <a:schemeClr val="bg1"/>
                </a:solidFill>
                <a:latin typeface="Helvetica" pitchFamily="2" charset="0"/>
              </a:rPr>
              <a:t>search</a:t>
            </a:r>
            <a:r>
              <a:rPr lang="sv-SE" sz="2600" dirty="0">
                <a:solidFill>
                  <a:schemeClr val="bg1"/>
                </a:solidFill>
                <a:latin typeface="Helvetica" pitchFamily="2" charset="0"/>
              </a:rPr>
              <a:t> for </a:t>
            </a:r>
            <a:r>
              <a:rPr lang="sv-SE" sz="2600" dirty="0" err="1">
                <a:solidFill>
                  <a:schemeClr val="bg1"/>
                </a:solidFill>
                <a:latin typeface="Helvetica" pitchFamily="2" charset="0"/>
              </a:rPr>
              <a:t>Baryon</a:t>
            </a:r>
            <a:r>
              <a:rPr lang="sv-SE" sz="2600" dirty="0">
                <a:solidFill>
                  <a:schemeClr val="bg1"/>
                </a:solidFill>
                <a:latin typeface="Helvetica" pitchFamily="2" charset="0"/>
              </a:rPr>
              <a:t> </a:t>
            </a:r>
            <a:r>
              <a:rPr lang="sv-SE" sz="2600" dirty="0" err="1">
                <a:solidFill>
                  <a:schemeClr val="bg1"/>
                </a:solidFill>
                <a:latin typeface="Helvetica" pitchFamily="2" charset="0"/>
              </a:rPr>
              <a:t>Number</a:t>
            </a:r>
            <a:r>
              <a:rPr lang="sv-SE" sz="2600" dirty="0">
                <a:solidFill>
                  <a:schemeClr val="bg1"/>
                </a:solidFill>
                <a:latin typeface="Helvetica" pitchFamily="2" charset="0"/>
              </a:rPr>
              <a:t> </a:t>
            </a:r>
            <a:r>
              <a:rPr lang="sv-SE" sz="2600" dirty="0" err="1">
                <a:solidFill>
                  <a:schemeClr val="bg1"/>
                </a:solidFill>
                <a:latin typeface="Helvetica" pitchFamily="2" charset="0"/>
              </a:rPr>
              <a:t>violation</a:t>
            </a:r>
            <a:r>
              <a:rPr lang="sv-SE" sz="2600" dirty="0">
                <a:solidFill>
                  <a:schemeClr val="bg1"/>
                </a:solidFill>
                <a:latin typeface="Helvetica" pitchFamily="2" charset="0"/>
              </a:rPr>
              <a:t>  </a:t>
            </a:r>
            <a:r>
              <a:rPr lang="sv-SE" sz="2600" dirty="0" err="1">
                <a:solidFill>
                  <a:schemeClr val="bg1"/>
                </a:solidFill>
                <a:latin typeface="Helvetica" pitchFamily="2" charset="0"/>
              </a:rPr>
              <a:t>through</a:t>
            </a:r>
            <a:r>
              <a:rPr lang="sv-SE" sz="2600" dirty="0">
                <a:solidFill>
                  <a:schemeClr val="bg1"/>
                </a:solidFill>
                <a:latin typeface="Helvetica" pitchFamily="2" charset="0"/>
              </a:rPr>
              <a:t> neutron oscillations </a:t>
            </a:r>
          </a:p>
          <a:p>
            <a:pPr marL="457200" indent="-495300">
              <a:lnSpc>
                <a:spcPct val="90000"/>
              </a:lnSpc>
              <a:spcBef>
                <a:spcPts val="0"/>
              </a:spcBef>
              <a:buClr>
                <a:schemeClr val="dk1"/>
              </a:buClr>
              <a:buSzPts val="2600"/>
              <a:buFont typeface="Arial"/>
              <a:buChar char="•"/>
            </a:pPr>
            <a:endParaRPr lang="sv-SE" sz="2800" b="1" dirty="0">
              <a:solidFill>
                <a:schemeClr val="bg1"/>
              </a:solidFill>
              <a:latin typeface="Helvetica" pitchFamily="2" charset="0"/>
            </a:endParaRPr>
          </a:p>
          <a:p>
            <a:pPr marL="0" indent="0">
              <a:lnSpc>
                <a:spcPct val="90000"/>
              </a:lnSpc>
              <a:spcBef>
                <a:spcPts val="0"/>
              </a:spcBef>
              <a:buClr>
                <a:schemeClr val="dk1"/>
              </a:buClr>
              <a:buSzPts val="2600"/>
              <a:buNone/>
            </a:pPr>
            <a:r>
              <a:rPr lang="sv-SE" sz="2800" b="1" dirty="0" err="1">
                <a:solidFill>
                  <a:schemeClr val="bg1"/>
                </a:solidFill>
                <a:latin typeface="Helvetica" pitchFamily="2" charset="0"/>
              </a:rPr>
              <a:t>Two</a:t>
            </a:r>
            <a:r>
              <a:rPr lang="sv-SE" sz="2800" b="1" dirty="0">
                <a:solidFill>
                  <a:schemeClr val="bg1"/>
                </a:solidFill>
                <a:latin typeface="Helvetica" pitchFamily="2" charset="0"/>
              </a:rPr>
              <a:t> </a:t>
            </a:r>
            <a:r>
              <a:rPr lang="sv-SE" sz="2800" b="1" dirty="0" err="1">
                <a:solidFill>
                  <a:schemeClr val="bg1"/>
                </a:solidFill>
                <a:latin typeface="Helvetica" pitchFamily="2" charset="0"/>
              </a:rPr>
              <a:t>stage</a:t>
            </a:r>
            <a:r>
              <a:rPr lang="sv-SE" sz="2800" b="1" dirty="0">
                <a:solidFill>
                  <a:schemeClr val="bg1"/>
                </a:solidFill>
                <a:latin typeface="Helvetica" pitchFamily="2" charset="0"/>
              </a:rPr>
              <a:t> program:</a:t>
            </a:r>
          </a:p>
          <a:p>
            <a:pPr marL="457200" indent="-495300">
              <a:lnSpc>
                <a:spcPct val="90000"/>
              </a:lnSpc>
              <a:spcBef>
                <a:spcPts val="0"/>
              </a:spcBef>
              <a:buClr>
                <a:schemeClr val="dk1"/>
              </a:buClr>
              <a:buSzPts val="2600"/>
              <a:buFont typeface="Arial"/>
              <a:buChar char="•"/>
            </a:pPr>
            <a:endParaRPr lang="sv-SE" sz="2600" dirty="0">
              <a:solidFill>
                <a:schemeClr val="bg1"/>
              </a:solidFill>
              <a:latin typeface="Helvetica" pitchFamily="2" charset="0"/>
            </a:endParaRPr>
          </a:p>
          <a:p>
            <a:pPr marL="442913" lvl="2" indent="0">
              <a:lnSpc>
                <a:spcPct val="90000"/>
              </a:lnSpc>
              <a:spcBef>
                <a:spcPts val="0"/>
              </a:spcBef>
              <a:buClr>
                <a:schemeClr val="dk1"/>
              </a:buClr>
              <a:buSzPts val="2600"/>
              <a:buNone/>
            </a:pPr>
            <a:r>
              <a:rPr lang="sv-SE" sz="2400" dirty="0">
                <a:solidFill>
                  <a:schemeClr val="bg1"/>
                </a:solidFill>
                <a:latin typeface="Helvetica" pitchFamily="2" charset="0"/>
              </a:rPr>
              <a:t>HIBEAM  </a:t>
            </a:r>
            <a:r>
              <a:rPr lang="sv-SE" sz="2400" dirty="0" err="1">
                <a:solidFill>
                  <a:schemeClr val="bg1"/>
                </a:solidFill>
                <a:latin typeface="Helvetica" pitchFamily="2" charset="0"/>
              </a:rPr>
              <a:t>will</a:t>
            </a:r>
            <a:r>
              <a:rPr lang="sv-SE" sz="2400" dirty="0">
                <a:solidFill>
                  <a:schemeClr val="bg1"/>
                </a:solidFill>
                <a:latin typeface="Helvetica" pitchFamily="2" charset="0"/>
              </a:rPr>
              <a:t> </a:t>
            </a:r>
            <a:r>
              <a:rPr lang="sv-SE" sz="2400" dirty="0" err="1">
                <a:solidFill>
                  <a:schemeClr val="bg1"/>
                </a:solidFill>
                <a:latin typeface="Helvetica" pitchFamily="2" charset="0"/>
              </a:rPr>
              <a:t>search</a:t>
            </a:r>
            <a:r>
              <a:rPr lang="sv-SE" sz="2400" dirty="0">
                <a:solidFill>
                  <a:schemeClr val="bg1"/>
                </a:solidFill>
                <a:latin typeface="Helvetica" pitchFamily="2" charset="0"/>
              </a:rPr>
              <a:t> for </a:t>
            </a:r>
            <a:r>
              <a:rPr lang="sv-SE" sz="2400" b="1" u="sng" dirty="0">
                <a:solidFill>
                  <a:schemeClr val="bg1"/>
                </a:solidFill>
                <a:latin typeface="Helvetica" pitchFamily="2" charset="0"/>
              </a:rPr>
              <a:t>neutron</a:t>
            </a:r>
            <a:r>
              <a:rPr lang="sv-SE" sz="2400" b="1" dirty="0">
                <a:solidFill>
                  <a:schemeClr val="bg1"/>
                </a:solidFill>
                <a:latin typeface="Helvetica" pitchFamily="2" charset="0"/>
              </a:rPr>
              <a:t>  </a:t>
            </a:r>
            <a:r>
              <a:rPr lang="sv-SE" sz="2400" dirty="0">
                <a:solidFill>
                  <a:schemeClr val="bg1"/>
                </a:solidFill>
                <a:latin typeface="Helvetica" pitchFamily="2" charset="0"/>
              </a:rPr>
              <a:t>to </a:t>
            </a:r>
            <a:r>
              <a:rPr lang="sv-SE" sz="2400" b="1" u="sng" dirty="0">
                <a:solidFill>
                  <a:schemeClr val="bg1"/>
                </a:solidFill>
                <a:latin typeface="Helvetica" pitchFamily="2" charset="0"/>
              </a:rPr>
              <a:t>sterile neutron </a:t>
            </a:r>
            <a:r>
              <a:rPr lang="sv-SE" sz="2400" dirty="0">
                <a:solidFill>
                  <a:schemeClr val="bg1"/>
                </a:solidFill>
                <a:latin typeface="Helvetica" pitchFamily="2" charset="0"/>
              </a:rPr>
              <a:t>oscillation </a:t>
            </a:r>
            <a:r>
              <a:rPr lang="sv-SE" sz="2400" dirty="0" err="1">
                <a:solidFill>
                  <a:schemeClr val="bg1"/>
                </a:solidFill>
                <a:latin typeface="Helvetica" pitchFamily="2" charset="0"/>
              </a:rPr>
              <a:t>n→n</a:t>
            </a:r>
            <a:r>
              <a:rPr lang="sv-SE" sz="2400" dirty="0">
                <a:solidFill>
                  <a:schemeClr val="bg1"/>
                </a:solidFill>
                <a:latin typeface="Helvetica" pitchFamily="2" charset="0"/>
              </a:rPr>
              <a:t>’ (|</a:t>
            </a:r>
            <a:r>
              <a:rPr lang="el-GR" sz="2400" dirty="0">
                <a:solidFill>
                  <a:schemeClr val="bg1"/>
                </a:solidFill>
                <a:highlight>
                  <a:srgbClr val="FFFFFF"/>
                </a:highlight>
                <a:latin typeface="Helvetica" pitchFamily="2" charset="0"/>
              </a:rPr>
              <a:t>Δ</a:t>
            </a:r>
            <a:r>
              <a:rPr lang="sv-SE" sz="2400" dirty="0">
                <a:solidFill>
                  <a:schemeClr val="bg1"/>
                </a:solidFill>
                <a:highlight>
                  <a:srgbClr val="FFFFFF"/>
                </a:highlight>
                <a:latin typeface="Helvetica" pitchFamily="2" charset="0"/>
              </a:rPr>
              <a:t>B|=1)</a:t>
            </a:r>
          </a:p>
          <a:p>
            <a:pPr marL="442913" lvl="2" indent="0">
              <a:lnSpc>
                <a:spcPct val="90000"/>
              </a:lnSpc>
              <a:spcBef>
                <a:spcPts val="0"/>
              </a:spcBef>
              <a:buClr>
                <a:schemeClr val="dk1"/>
              </a:buClr>
              <a:buSzPts val="2600"/>
              <a:buNone/>
            </a:pPr>
            <a:r>
              <a:rPr lang="sv-SE" sz="2400" dirty="0">
                <a:solidFill>
                  <a:schemeClr val="bg1"/>
                </a:solidFill>
                <a:latin typeface="Helvetica" pitchFamily="2" charset="0"/>
              </a:rPr>
              <a:t>NNBAR </a:t>
            </a:r>
            <a:r>
              <a:rPr lang="sv-SE" sz="2400" dirty="0" err="1">
                <a:solidFill>
                  <a:schemeClr val="bg1"/>
                </a:solidFill>
                <a:latin typeface="Helvetica" pitchFamily="2" charset="0"/>
              </a:rPr>
              <a:t>will</a:t>
            </a:r>
            <a:r>
              <a:rPr lang="sv-SE" sz="2400" dirty="0">
                <a:solidFill>
                  <a:schemeClr val="bg1"/>
                </a:solidFill>
                <a:latin typeface="Helvetica" pitchFamily="2" charset="0"/>
              </a:rPr>
              <a:t> </a:t>
            </a:r>
            <a:r>
              <a:rPr lang="sv-SE" sz="2400" dirty="0" err="1">
                <a:solidFill>
                  <a:schemeClr val="bg1"/>
                </a:solidFill>
                <a:latin typeface="Helvetica" pitchFamily="2" charset="0"/>
              </a:rPr>
              <a:t>search</a:t>
            </a:r>
            <a:r>
              <a:rPr lang="sv-SE" sz="2400" dirty="0">
                <a:solidFill>
                  <a:schemeClr val="bg1"/>
                </a:solidFill>
                <a:latin typeface="Helvetica" pitchFamily="2" charset="0"/>
              </a:rPr>
              <a:t> for the </a:t>
            </a:r>
            <a:r>
              <a:rPr lang="sv-SE" sz="2400" dirty="0" err="1">
                <a:solidFill>
                  <a:schemeClr val="bg1"/>
                </a:solidFill>
                <a:latin typeface="Helvetica" pitchFamily="2" charset="0"/>
              </a:rPr>
              <a:t>direct</a:t>
            </a:r>
            <a:r>
              <a:rPr lang="sv-SE" sz="2400" dirty="0">
                <a:solidFill>
                  <a:schemeClr val="bg1"/>
                </a:solidFill>
                <a:latin typeface="Helvetica" pitchFamily="2" charset="0"/>
              </a:rPr>
              <a:t> </a:t>
            </a:r>
            <a:r>
              <a:rPr lang="sv-SE" sz="2400" dirty="0" err="1">
                <a:solidFill>
                  <a:schemeClr val="bg1"/>
                </a:solidFill>
                <a:latin typeface="Helvetica" pitchFamily="2" charset="0"/>
              </a:rPr>
              <a:t>transition</a:t>
            </a:r>
            <a:r>
              <a:rPr lang="sv-SE" sz="2400" dirty="0">
                <a:solidFill>
                  <a:schemeClr val="bg1"/>
                </a:solidFill>
                <a:latin typeface="Helvetica" pitchFamily="2" charset="0"/>
              </a:rPr>
              <a:t> </a:t>
            </a:r>
            <a:r>
              <a:rPr lang="sv-SE" sz="2400" dirty="0" err="1">
                <a:solidFill>
                  <a:schemeClr val="bg1"/>
                </a:solidFill>
                <a:latin typeface="Helvetica" pitchFamily="2" charset="0"/>
              </a:rPr>
              <a:t>n→n</a:t>
            </a:r>
            <a:r>
              <a:rPr lang="sv-SE" sz="2400" dirty="0">
                <a:solidFill>
                  <a:schemeClr val="bg1"/>
                </a:solidFill>
                <a:latin typeface="Helvetica" pitchFamily="2" charset="0"/>
              </a:rPr>
              <a:t>̅ (|</a:t>
            </a:r>
            <a:r>
              <a:rPr lang="el-GR" sz="2400" dirty="0">
                <a:solidFill>
                  <a:schemeClr val="bg1"/>
                </a:solidFill>
                <a:highlight>
                  <a:srgbClr val="FFFFFF"/>
                </a:highlight>
                <a:latin typeface="Helvetica" pitchFamily="2" charset="0"/>
              </a:rPr>
              <a:t>Δ</a:t>
            </a:r>
            <a:r>
              <a:rPr lang="sv-SE" sz="2400" dirty="0">
                <a:solidFill>
                  <a:schemeClr val="bg1"/>
                </a:solidFill>
                <a:highlight>
                  <a:srgbClr val="FFFFFF"/>
                </a:highlight>
                <a:latin typeface="Helvetica" pitchFamily="2" charset="0"/>
              </a:rPr>
              <a:t>B|=2)</a:t>
            </a:r>
            <a:r>
              <a:rPr lang="sv-SE" sz="2400" dirty="0">
                <a:solidFill>
                  <a:schemeClr val="bg1"/>
                </a:solidFill>
                <a:latin typeface="Helvetica" pitchFamily="2" charset="0"/>
              </a:rPr>
              <a:t>  </a:t>
            </a:r>
            <a:r>
              <a:rPr lang="sv-SE" sz="2600" dirty="0" err="1">
                <a:solidFill>
                  <a:schemeClr val="bg1"/>
                </a:solidFill>
                <a:latin typeface="Helvetica" pitchFamily="2" charset="0"/>
              </a:rPr>
              <a:t>sensitivity</a:t>
            </a:r>
            <a:r>
              <a:rPr lang="sv-SE" sz="2600" dirty="0">
                <a:solidFill>
                  <a:schemeClr val="bg1"/>
                </a:solidFill>
                <a:latin typeface="Helvetica" pitchFamily="2" charset="0"/>
              </a:rPr>
              <a:t> </a:t>
            </a:r>
            <a:r>
              <a:rPr lang="sv-SE" sz="2600" dirty="0" err="1">
                <a:solidFill>
                  <a:schemeClr val="bg1"/>
                </a:solidFill>
                <a:latin typeface="Helvetica" pitchFamily="2" charset="0"/>
              </a:rPr>
              <a:t>increase</a:t>
            </a:r>
            <a:r>
              <a:rPr lang="sv-SE" sz="2600" dirty="0">
                <a:solidFill>
                  <a:schemeClr val="bg1"/>
                </a:solidFill>
                <a:latin typeface="Helvetica" pitchFamily="2" charset="0"/>
              </a:rPr>
              <a:t> </a:t>
            </a:r>
            <a:r>
              <a:rPr lang="sv-SE" sz="2600" dirty="0" err="1">
                <a:solidFill>
                  <a:schemeClr val="bg1"/>
                </a:solidFill>
                <a:latin typeface="Helvetica" pitchFamily="2" charset="0"/>
              </a:rPr>
              <a:t>of</a:t>
            </a:r>
            <a:r>
              <a:rPr lang="sv-SE" sz="2600" dirty="0">
                <a:solidFill>
                  <a:schemeClr val="bg1"/>
                </a:solidFill>
                <a:latin typeface="Helvetica" pitchFamily="2" charset="0"/>
              </a:rPr>
              <a:t> 10</a:t>
            </a:r>
            <a:r>
              <a:rPr lang="sv-SE" sz="2600" baseline="30000" dirty="0">
                <a:solidFill>
                  <a:schemeClr val="bg1"/>
                </a:solidFill>
                <a:latin typeface="Helvetica" pitchFamily="2" charset="0"/>
              </a:rPr>
              <a:t>3</a:t>
            </a:r>
            <a:r>
              <a:rPr lang="sv-SE" sz="2600" dirty="0">
                <a:solidFill>
                  <a:schemeClr val="bg1"/>
                </a:solidFill>
                <a:latin typeface="Helvetica" pitchFamily="2" charset="0"/>
              </a:rPr>
              <a:t> </a:t>
            </a:r>
            <a:r>
              <a:rPr lang="sv-SE" sz="2600" dirty="0" err="1">
                <a:solidFill>
                  <a:schemeClr val="bg1"/>
                </a:solidFill>
                <a:latin typeface="Helvetica" pitchFamily="2" charset="0"/>
              </a:rPr>
              <a:t>compared</a:t>
            </a:r>
            <a:r>
              <a:rPr lang="sv-SE" sz="2600" dirty="0">
                <a:solidFill>
                  <a:schemeClr val="bg1"/>
                </a:solidFill>
                <a:latin typeface="Helvetica" pitchFamily="2" charset="0"/>
              </a:rPr>
              <a:t> to </a:t>
            </a:r>
            <a:r>
              <a:rPr lang="sv-SE" sz="2600" dirty="0" err="1">
                <a:solidFill>
                  <a:schemeClr val="bg1"/>
                </a:solidFill>
                <a:latin typeface="Helvetica" pitchFamily="2" charset="0"/>
              </a:rPr>
              <a:t>previous</a:t>
            </a:r>
            <a:r>
              <a:rPr lang="sv-SE" sz="2600" dirty="0">
                <a:solidFill>
                  <a:schemeClr val="bg1"/>
                </a:solidFill>
                <a:latin typeface="Helvetica" pitchFamily="2" charset="0"/>
              </a:rPr>
              <a:t> experiments</a:t>
            </a:r>
            <a:r>
              <a:rPr lang="sv-SE" sz="2400" dirty="0">
                <a:solidFill>
                  <a:schemeClr val="tx1"/>
                </a:solidFill>
                <a:latin typeface="Helvetica" pitchFamily="2" charset="0"/>
              </a:rPr>
              <a:t> </a:t>
            </a:r>
            <a:endParaRPr lang="sv-SE" sz="2400" dirty="0">
              <a:solidFill>
                <a:schemeClr val="tx1"/>
              </a:solidFill>
              <a:latin typeface="Helvetica" pitchFamily="2" charset="0"/>
              <a:ea typeface="Arial"/>
              <a:cs typeface="Arial"/>
              <a:sym typeface="Arial"/>
            </a:endParaRPr>
          </a:p>
        </p:txBody>
      </p:sp>
    </p:spTree>
    <p:extLst>
      <p:ext uri="{BB962C8B-B14F-4D97-AF65-F5344CB8AC3E}">
        <p14:creationId xmlns:p14="http://schemas.microsoft.com/office/powerpoint/2010/main" val="404369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CE20F00-FCB8-7045-8F4B-ED0909735EE4}"/>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C001F4E8-958B-B042-BDCF-C17523C38982}"/>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3632257D-3AAE-354F-AEFB-594D3591E270}"/>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37</a:t>
            </a:fld>
            <a:endParaRPr lang="sv-SE" dirty="0"/>
          </a:p>
        </p:txBody>
      </p:sp>
      <p:pic>
        <p:nvPicPr>
          <p:cNvPr id="13" name="Picture 12">
            <a:extLst>
              <a:ext uri="{FF2B5EF4-FFF2-40B4-BE49-F238E27FC236}">
                <a16:creationId xmlns:a16="http://schemas.microsoft.com/office/drawing/2014/main" id="{F3AA3D10-7B54-BF43-8869-BB633AD1EE0C}"/>
              </a:ext>
            </a:extLst>
          </p:cNvPr>
          <p:cNvPicPr>
            <a:picLocks noChangeAspect="1"/>
          </p:cNvPicPr>
          <p:nvPr/>
        </p:nvPicPr>
        <p:blipFill>
          <a:blip r:embed="rId3"/>
          <a:stretch>
            <a:fillRect/>
          </a:stretch>
        </p:blipFill>
        <p:spPr>
          <a:xfrm>
            <a:off x="10836651" y="962616"/>
            <a:ext cx="1181100" cy="1714500"/>
          </a:xfrm>
          <a:prstGeom prst="rect">
            <a:avLst/>
          </a:prstGeom>
        </p:spPr>
      </p:pic>
      <p:sp>
        <p:nvSpPr>
          <p:cNvPr id="11" name="Title 1">
            <a:extLst>
              <a:ext uri="{FF2B5EF4-FFF2-40B4-BE49-F238E27FC236}">
                <a16:creationId xmlns:a16="http://schemas.microsoft.com/office/drawing/2014/main" id="{1F4017BF-9376-2B44-B039-B1A63C550C71}"/>
              </a:ext>
            </a:extLst>
          </p:cNvPr>
          <p:cNvSpPr txBox="1">
            <a:spLocks/>
          </p:cNvSpPr>
          <p:nvPr/>
        </p:nvSpPr>
        <p:spPr>
          <a:xfrm>
            <a:off x="132421" y="138291"/>
            <a:ext cx="11074052" cy="606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600" b="1" dirty="0">
                <a:latin typeface="Helvetica Neue" panose="02000503000000020004" pitchFamily="2" charset="0"/>
                <a:ea typeface="Helvetica Neue" panose="02000503000000020004" pitchFamily="2" charset="0"/>
                <a:cs typeface="Helvetica Neue" panose="02000503000000020004" pitchFamily="2" charset="0"/>
              </a:rPr>
              <a:t>The HIBEAM/NNBAR program: search for Baryon Number Violation </a:t>
            </a:r>
          </a:p>
        </p:txBody>
      </p:sp>
      <p:sp>
        <p:nvSpPr>
          <p:cNvPr id="12" name="Google Shape;114;ge6364e66c5_1_126">
            <a:extLst>
              <a:ext uri="{FF2B5EF4-FFF2-40B4-BE49-F238E27FC236}">
                <a16:creationId xmlns:a16="http://schemas.microsoft.com/office/drawing/2014/main" id="{367927E3-B27D-8E42-84FF-7CDDC806E499}"/>
              </a:ext>
            </a:extLst>
          </p:cNvPr>
          <p:cNvSpPr txBox="1">
            <a:spLocks/>
          </p:cNvSpPr>
          <p:nvPr/>
        </p:nvSpPr>
        <p:spPr>
          <a:xfrm>
            <a:off x="271091" y="744699"/>
            <a:ext cx="10958100" cy="5979925"/>
          </a:xfrm>
          <a:prstGeom prst="rect">
            <a:avLst/>
          </a:prstGeom>
          <a:noFill/>
          <a:ln>
            <a:noFill/>
          </a:ln>
        </p:spPr>
        <p:txBody>
          <a:bodyPr spcFirstLastPara="1" vert="horz" wrap="square" lIns="91425" tIns="45700" rIns="91425" bIns="45700" rtlCol="0" anchor="t" anchorCtr="0">
            <a:norm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0">
              <a:lnSpc>
                <a:spcPct val="90000"/>
              </a:lnSpc>
              <a:spcBef>
                <a:spcPts val="0"/>
              </a:spcBef>
              <a:buFont typeface="Segoe UI" panose="020B0502040204020203" pitchFamily="34" charset="0"/>
              <a:buNone/>
            </a:pPr>
            <a:endParaRPr lang="sv-SE" sz="2600" dirty="0">
              <a:solidFill>
                <a:schemeClr val="tx1"/>
              </a:solidFill>
            </a:endParaRPr>
          </a:p>
          <a:p>
            <a:pPr marL="457200" indent="-495300">
              <a:lnSpc>
                <a:spcPct val="90000"/>
              </a:lnSpc>
              <a:spcBef>
                <a:spcPts val="0"/>
              </a:spcBef>
              <a:buClr>
                <a:schemeClr val="dk1"/>
              </a:buClr>
              <a:buSzPts val="2600"/>
              <a:buFont typeface="Arial"/>
              <a:buChar char="•"/>
            </a:pPr>
            <a:r>
              <a:rPr lang="sv-SE" sz="2600" dirty="0">
                <a:solidFill>
                  <a:schemeClr val="tx1"/>
                </a:solidFill>
                <a:latin typeface="Helvetica" pitchFamily="2" charset="0"/>
              </a:rPr>
              <a:t>BNV</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is  a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key</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Sakharov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condition</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for the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understanding</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of</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the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matter-antimatter</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asymmetry</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of</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the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universe</a:t>
            </a:r>
            <a:endPar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90000"/>
              </a:lnSpc>
              <a:spcBef>
                <a:spcPts val="0"/>
              </a:spcBef>
              <a:buSzPts val="2600"/>
              <a:buNone/>
            </a:pPr>
            <a:endParaRPr lang="sv-SE" sz="2600" dirty="0">
              <a:solidFill>
                <a:schemeClr val="tx1"/>
              </a:solidFill>
              <a:latin typeface="Helvetica" pitchFamily="2" charset="0"/>
            </a:endParaRPr>
          </a:p>
          <a:p>
            <a:pPr marL="457200" indent="-495300">
              <a:lnSpc>
                <a:spcPct val="90000"/>
              </a:lnSpc>
              <a:spcBef>
                <a:spcPts val="0"/>
              </a:spcBef>
              <a:buClr>
                <a:schemeClr val="dk1"/>
              </a:buClr>
              <a:buSzPts val="2600"/>
              <a:buFont typeface="Arial"/>
              <a:buChar char="•"/>
            </a:pPr>
            <a:r>
              <a:rPr lang="sv-SE" sz="2600" dirty="0">
                <a:solidFill>
                  <a:schemeClr val="tx1"/>
                </a:solidFill>
                <a:latin typeface="Helvetica" pitchFamily="2" charset="0"/>
              </a:rPr>
              <a:t>BNV </a:t>
            </a:r>
            <a:r>
              <a:rPr lang="sv-SE" sz="2600" dirty="0" err="1">
                <a:solidFill>
                  <a:schemeClr val="tx1"/>
                </a:solidFill>
                <a:latin typeface="Helvetica" pitchFamily="2" charset="0"/>
              </a:rPr>
              <a:t>generic</a:t>
            </a:r>
            <a:r>
              <a:rPr lang="sv-SE" sz="2600" dirty="0">
                <a:solidFill>
                  <a:schemeClr val="tx1"/>
                </a:solidFill>
                <a:latin typeface="Helvetica" pitchFamily="2" charset="0"/>
              </a:rPr>
              <a:t> feature </a:t>
            </a:r>
            <a:r>
              <a:rPr lang="sv-SE" sz="2600" dirty="0" err="1">
                <a:solidFill>
                  <a:schemeClr val="tx1"/>
                </a:solidFill>
                <a:latin typeface="Helvetica" pitchFamily="2" charset="0"/>
              </a:rPr>
              <a:t>of</a:t>
            </a:r>
            <a:r>
              <a:rPr lang="sv-SE" sz="2600" dirty="0">
                <a:solidFill>
                  <a:schemeClr val="tx1"/>
                </a:solidFill>
                <a:latin typeface="Helvetica" pitchFamily="2" charset="0"/>
              </a:rPr>
              <a:t> SM extensions (</a:t>
            </a:r>
            <a:r>
              <a:rPr lang="sv-SE" sz="2600" dirty="0" err="1">
                <a:solidFill>
                  <a:schemeClr val="tx1"/>
                </a:solidFill>
                <a:latin typeface="Helvetica" pitchFamily="2" charset="0"/>
              </a:rPr>
              <a:t>eg</a:t>
            </a:r>
            <a:r>
              <a:rPr lang="sv-SE" sz="2600" dirty="0">
                <a:solidFill>
                  <a:schemeClr val="tx1"/>
                </a:solidFill>
                <a:latin typeface="Helvetica" pitchFamily="2" charset="0"/>
              </a:rPr>
              <a:t> SUSY, extra dimensions..) → </a:t>
            </a:r>
            <a:r>
              <a:rPr lang="sv-SE" sz="2600" dirty="0" err="1">
                <a:solidFill>
                  <a:schemeClr val="tx1"/>
                </a:solidFill>
                <a:latin typeface="Helvetica" pitchFamily="2" charset="0"/>
              </a:rPr>
              <a:t>Important</a:t>
            </a:r>
            <a:r>
              <a:rPr lang="sv-SE" sz="2600" dirty="0">
                <a:solidFill>
                  <a:schemeClr val="tx1"/>
                </a:solidFill>
                <a:latin typeface="Helvetica" pitchFamily="2" charset="0"/>
              </a:rPr>
              <a:t> to </a:t>
            </a:r>
            <a:r>
              <a:rPr lang="sv-SE" sz="2600" dirty="0" err="1">
                <a:solidFill>
                  <a:schemeClr val="tx1"/>
                </a:solidFill>
                <a:latin typeface="Helvetica" pitchFamily="2" charset="0"/>
              </a:rPr>
              <a:t>probe</a:t>
            </a:r>
            <a:r>
              <a:rPr lang="sv-SE" sz="2600" dirty="0">
                <a:solidFill>
                  <a:schemeClr val="tx1"/>
                </a:solidFill>
                <a:latin typeface="Helvetica" pitchFamily="2" charset="0"/>
              </a:rPr>
              <a:t> </a:t>
            </a:r>
            <a:r>
              <a:rPr lang="sv-SE" sz="2600" dirty="0" err="1">
                <a:solidFill>
                  <a:schemeClr val="tx1"/>
                </a:solidFill>
                <a:latin typeface="Helvetica" pitchFamily="2" charset="0"/>
              </a:rPr>
              <a:t>possible</a:t>
            </a:r>
            <a:r>
              <a:rPr lang="sv-SE" sz="2600" dirty="0">
                <a:solidFill>
                  <a:schemeClr val="tx1"/>
                </a:solidFill>
                <a:latin typeface="Helvetica" pitchFamily="2" charset="0"/>
              </a:rPr>
              <a:t> BNV </a:t>
            </a:r>
            <a:r>
              <a:rPr lang="sv-SE" sz="2600" dirty="0" err="1">
                <a:solidFill>
                  <a:schemeClr val="tx1"/>
                </a:solidFill>
                <a:latin typeface="Helvetica" pitchFamily="2" charset="0"/>
              </a:rPr>
              <a:t>channels</a:t>
            </a:r>
            <a:r>
              <a:rPr lang="sv-SE" sz="2600" dirty="0">
                <a:solidFill>
                  <a:schemeClr val="tx1"/>
                </a:solidFill>
                <a:latin typeface="Helvetica" pitchFamily="2" charset="0"/>
              </a:rPr>
              <a:t> </a:t>
            </a:r>
          </a:p>
          <a:p>
            <a:pPr marL="228600" indent="0">
              <a:lnSpc>
                <a:spcPct val="90000"/>
              </a:lnSpc>
              <a:spcBef>
                <a:spcPts val="0"/>
              </a:spcBef>
              <a:buFont typeface="Segoe UI" panose="020B0502040204020203" pitchFamily="34" charset="0"/>
              <a:buNone/>
            </a:pPr>
            <a:endParaRPr lang="sv-SE" sz="2600" dirty="0">
              <a:solidFill>
                <a:schemeClr val="tx1"/>
              </a:solidFill>
              <a:latin typeface="Helvetica" pitchFamily="2" charset="0"/>
            </a:endParaRPr>
          </a:p>
          <a:p>
            <a:pPr marL="0" indent="0">
              <a:lnSpc>
                <a:spcPct val="90000"/>
              </a:lnSpc>
              <a:spcBef>
                <a:spcPts val="0"/>
              </a:spcBef>
              <a:buClr>
                <a:schemeClr val="dk1"/>
              </a:buClr>
              <a:buSzPts val="2600"/>
              <a:buNone/>
            </a:pPr>
            <a:r>
              <a:rPr lang="sv-SE" sz="2600" dirty="0">
                <a:solidFill>
                  <a:schemeClr val="bg1"/>
                </a:solidFill>
                <a:latin typeface="Helvetica" pitchFamily="2" charset="0"/>
              </a:rPr>
              <a:t>The HIBEAM/NNBAR program </a:t>
            </a:r>
            <a:r>
              <a:rPr lang="sv-SE" sz="2600" dirty="0" err="1">
                <a:solidFill>
                  <a:schemeClr val="bg1"/>
                </a:solidFill>
                <a:latin typeface="Helvetica" pitchFamily="2" charset="0"/>
              </a:rPr>
              <a:t>will</a:t>
            </a:r>
            <a:r>
              <a:rPr lang="sv-SE" sz="2600" dirty="0">
                <a:solidFill>
                  <a:schemeClr val="bg1"/>
                </a:solidFill>
                <a:latin typeface="Helvetica" pitchFamily="2" charset="0"/>
              </a:rPr>
              <a:t> </a:t>
            </a:r>
            <a:r>
              <a:rPr lang="sv-SE" sz="2600" dirty="0" err="1">
                <a:solidFill>
                  <a:schemeClr val="bg1"/>
                </a:solidFill>
                <a:latin typeface="Helvetica" pitchFamily="2" charset="0"/>
              </a:rPr>
              <a:t>search</a:t>
            </a:r>
            <a:r>
              <a:rPr lang="sv-SE" sz="2600" dirty="0">
                <a:solidFill>
                  <a:schemeClr val="bg1"/>
                </a:solidFill>
                <a:latin typeface="Helvetica" pitchFamily="2" charset="0"/>
              </a:rPr>
              <a:t> for </a:t>
            </a:r>
            <a:r>
              <a:rPr lang="sv-SE" sz="2600" dirty="0" err="1">
                <a:solidFill>
                  <a:schemeClr val="bg1"/>
                </a:solidFill>
                <a:latin typeface="Helvetica" pitchFamily="2" charset="0"/>
              </a:rPr>
              <a:t>Baryon</a:t>
            </a:r>
            <a:r>
              <a:rPr lang="sv-SE" sz="2600" dirty="0">
                <a:solidFill>
                  <a:schemeClr val="bg1"/>
                </a:solidFill>
                <a:latin typeface="Helvetica" pitchFamily="2" charset="0"/>
              </a:rPr>
              <a:t> </a:t>
            </a:r>
            <a:r>
              <a:rPr lang="sv-SE" sz="2600" dirty="0" err="1">
                <a:solidFill>
                  <a:schemeClr val="bg1"/>
                </a:solidFill>
                <a:latin typeface="Helvetica" pitchFamily="2" charset="0"/>
              </a:rPr>
              <a:t>Number</a:t>
            </a:r>
            <a:r>
              <a:rPr lang="sv-SE" sz="2600" dirty="0">
                <a:solidFill>
                  <a:schemeClr val="bg1"/>
                </a:solidFill>
                <a:latin typeface="Helvetica" pitchFamily="2" charset="0"/>
              </a:rPr>
              <a:t> </a:t>
            </a:r>
            <a:r>
              <a:rPr lang="sv-SE" sz="2600" dirty="0" err="1">
                <a:solidFill>
                  <a:schemeClr val="bg1"/>
                </a:solidFill>
                <a:latin typeface="Helvetica" pitchFamily="2" charset="0"/>
              </a:rPr>
              <a:t>violation</a:t>
            </a:r>
            <a:r>
              <a:rPr lang="sv-SE" sz="2600" dirty="0">
                <a:solidFill>
                  <a:schemeClr val="bg1"/>
                </a:solidFill>
                <a:latin typeface="Helvetica" pitchFamily="2" charset="0"/>
              </a:rPr>
              <a:t>  </a:t>
            </a:r>
            <a:r>
              <a:rPr lang="sv-SE" sz="2600" dirty="0" err="1">
                <a:solidFill>
                  <a:schemeClr val="bg1"/>
                </a:solidFill>
                <a:latin typeface="Helvetica" pitchFamily="2" charset="0"/>
              </a:rPr>
              <a:t>through</a:t>
            </a:r>
            <a:r>
              <a:rPr lang="sv-SE" sz="2600" dirty="0">
                <a:solidFill>
                  <a:schemeClr val="bg1"/>
                </a:solidFill>
                <a:latin typeface="Helvetica" pitchFamily="2" charset="0"/>
              </a:rPr>
              <a:t> neutron oscillations </a:t>
            </a:r>
          </a:p>
          <a:p>
            <a:pPr marL="457200" indent="-495300">
              <a:lnSpc>
                <a:spcPct val="90000"/>
              </a:lnSpc>
              <a:spcBef>
                <a:spcPts val="0"/>
              </a:spcBef>
              <a:buClr>
                <a:schemeClr val="dk1"/>
              </a:buClr>
              <a:buSzPts val="2600"/>
              <a:buFont typeface="Arial"/>
              <a:buChar char="•"/>
            </a:pPr>
            <a:endParaRPr lang="sv-SE" sz="2800" b="1" dirty="0">
              <a:solidFill>
                <a:schemeClr val="bg1"/>
              </a:solidFill>
              <a:latin typeface="Helvetica" pitchFamily="2" charset="0"/>
            </a:endParaRPr>
          </a:p>
          <a:p>
            <a:pPr marL="0" indent="0">
              <a:lnSpc>
                <a:spcPct val="90000"/>
              </a:lnSpc>
              <a:spcBef>
                <a:spcPts val="0"/>
              </a:spcBef>
              <a:buClr>
                <a:schemeClr val="dk1"/>
              </a:buClr>
              <a:buSzPts val="2600"/>
              <a:buNone/>
            </a:pPr>
            <a:r>
              <a:rPr lang="sv-SE" sz="2800" b="1" dirty="0" err="1">
                <a:solidFill>
                  <a:schemeClr val="bg1"/>
                </a:solidFill>
                <a:latin typeface="Helvetica" pitchFamily="2" charset="0"/>
              </a:rPr>
              <a:t>Two</a:t>
            </a:r>
            <a:r>
              <a:rPr lang="sv-SE" sz="2800" b="1" dirty="0">
                <a:solidFill>
                  <a:schemeClr val="bg1"/>
                </a:solidFill>
                <a:latin typeface="Helvetica" pitchFamily="2" charset="0"/>
              </a:rPr>
              <a:t> </a:t>
            </a:r>
            <a:r>
              <a:rPr lang="sv-SE" sz="2800" b="1" dirty="0" err="1">
                <a:solidFill>
                  <a:schemeClr val="bg1"/>
                </a:solidFill>
                <a:latin typeface="Helvetica" pitchFamily="2" charset="0"/>
              </a:rPr>
              <a:t>stage</a:t>
            </a:r>
            <a:r>
              <a:rPr lang="sv-SE" sz="2800" b="1" dirty="0">
                <a:solidFill>
                  <a:schemeClr val="bg1"/>
                </a:solidFill>
                <a:latin typeface="Helvetica" pitchFamily="2" charset="0"/>
              </a:rPr>
              <a:t> program:</a:t>
            </a:r>
          </a:p>
          <a:p>
            <a:pPr marL="457200" indent="-495300">
              <a:lnSpc>
                <a:spcPct val="90000"/>
              </a:lnSpc>
              <a:spcBef>
                <a:spcPts val="0"/>
              </a:spcBef>
              <a:buClr>
                <a:schemeClr val="dk1"/>
              </a:buClr>
              <a:buSzPts val="2600"/>
              <a:buFont typeface="Arial"/>
              <a:buChar char="•"/>
            </a:pPr>
            <a:endParaRPr lang="sv-SE" sz="2600" dirty="0">
              <a:solidFill>
                <a:schemeClr val="bg1"/>
              </a:solidFill>
              <a:latin typeface="Helvetica" pitchFamily="2" charset="0"/>
            </a:endParaRPr>
          </a:p>
          <a:p>
            <a:pPr marL="442913" lvl="2" indent="0">
              <a:lnSpc>
                <a:spcPct val="90000"/>
              </a:lnSpc>
              <a:spcBef>
                <a:spcPts val="0"/>
              </a:spcBef>
              <a:buClr>
                <a:schemeClr val="dk1"/>
              </a:buClr>
              <a:buSzPts val="2600"/>
              <a:buNone/>
            </a:pPr>
            <a:r>
              <a:rPr lang="sv-SE" sz="2400" dirty="0">
                <a:solidFill>
                  <a:schemeClr val="bg1"/>
                </a:solidFill>
                <a:latin typeface="Helvetica" pitchFamily="2" charset="0"/>
              </a:rPr>
              <a:t>HIBEAM  </a:t>
            </a:r>
            <a:r>
              <a:rPr lang="sv-SE" sz="2400" dirty="0" err="1">
                <a:solidFill>
                  <a:schemeClr val="bg1"/>
                </a:solidFill>
                <a:latin typeface="Helvetica" pitchFamily="2" charset="0"/>
              </a:rPr>
              <a:t>will</a:t>
            </a:r>
            <a:r>
              <a:rPr lang="sv-SE" sz="2400" dirty="0">
                <a:solidFill>
                  <a:schemeClr val="bg1"/>
                </a:solidFill>
                <a:latin typeface="Helvetica" pitchFamily="2" charset="0"/>
              </a:rPr>
              <a:t> </a:t>
            </a:r>
            <a:r>
              <a:rPr lang="sv-SE" sz="2400" dirty="0" err="1">
                <a:solidFill>
                  <a:schemeClr val="bg1"/>
                </a:solidFill>
                <a:latin typeface="Helvetica" pitchFamily="2" charset="0"/>
              </a:rPr>
              <a:t>search</a:t>
            </a:r>
            <a:r>
              <a:rPr lang="sv-SE" sz="2400" dirty="0">
                <a:solidFill>
                  <a:schemeClr val="bg1"/>
                </a:solidFill>
                <a:latin typeface="Helvetica" pitchFamily="2" charset="0"/>
              </a:rPr>
              <a:t> for </a:t>
            </a:r>
            <a:r>
              <a:rPr lang="sv-SE" sz="2400" b="1" u="sng" dirty="0">
                <a:solidFill>
                  <a:schemeClr val="bg1"/>
                </a:solidFill>
                <a:latin typeface="Helvetica" pitchFamily="2" charset="0"/>
              </a:rPr>
              <a:t>neutron</a:t>
            </a:r>
            <a:r>
              <a:rPr lang="sv-SE" sz="2400" b="1" dirty="0">
                <a:solidFill>
                  <a:schemeClr val="bg1"/>
                </a:solidFill>
                <a:latin typeface="Helvetica" pitchFamily="2" charset="0"/>
              </a:rPr>
              <a:t>  </a:t>
            </a:r>
            <a:r>
              <a:rPr lang="sv-SE" sz="2400" dirty="0">
                <a:solidFill>
                  <a:schemeClr val="bg1"/>
                </a:solidFill>
                <a:latin typeface="Helvetica" pitchFamily="2" charset="0"/>
              </a:rPr>
              <a:t>to </a:t>
            </a:r>
            <a:r>
              <a:rPr lang="sv-SE" sz="2400" b="1" u="sng" dirty="0">
                <a:solidFill>
                  <a:schemeClr val="bg1"/>
                </a:solidFill>
                <a:latin typeface="Helvetica" pitchFamily="2" charset="0"/>
              </a:rPr>
              <a:t>sterile neutron </a:t>
            </a:r>
            <a:r>
              <a:rPr lang="sv-SE" sz="2400" dirty="0">
                <a:solidFill>
                  <a:schemeClr val="bg1"/>
                </a:solidFill>
                <a:latin typeface="Helvetica" pitchFamily="2" charset="0"/>
              </a:rPr>
              <a:t>oscillation </a:t>
            </a:r>
            <a:r>
              <a:rPr lang="sv-SE" sz="2400" dirty="0" err="1">
                <a:solidFill>
                  <a:schemeClr val="bg1"/>
                </a:solidFill>
                <a:latin typeface="Helvetica" pitchFamily="2" charset="0"/>
              </a:rPr>
              <a:t>n→n</a:t>
            </a:r>
            <a:r>
              <a:rPr lang="sv-SE" sz="2400" dirty="0">
                <a:solidFill>
                  <a:schemeClr val="bg1"/>
                </a:solidFill>
                <a:latin typeface="Helvetica" pitchFamily="2" charset="0"/>
              </a:rPr>
              <a:t>’ (|</a:t>
            </a:r>
            <a:r>
              <a:rPr lang="el-GR" sz="2400" dirty="0">
                <a:solidFill>
                  <a:schemeClr val="bg1"/>
                </a:solidFill>
                <a:highlight>
                  <a:srgbClr val="FFFFFF"/>
                </a:highlight>
                <a:latin typeface="Helvetica" pitchFamily="2" charset="0"/>
              </a:rPr>
              <a:t>Δ</a:t>
            </a:r>
            <a:r>
              <a:rPr lang="sv-SE" sz="2400" dirty="0">
                <a:solidFill>
                  <a:schemeClr val="bg1"/>
                </a:solidFill>
                <a:highlight>
                  <a:srgbClr val="FFFFFF"/>
                </a:highlight>
                <a:latin typeface="Helvetica" pitchFamily="2" charset="0"/>
              </a:rPr>
              <a:t>B|=1)</a:t>
            </a:r>
          </a:p>
          <a:p>
            <a:pPr marL="442913" lvl="2" indent="0">
              <a:lnSpc>
                <a:spcPct val="90000"/>
              </a:lnSpc>
              <a:spcBef>
                <a:spcPts val="0"/>
              </a:spcBef>
              <a:buClr>
                <a:schemeClr val="dk1"/>
              </a:buClr>
              <a:buSzPts val="2600"/>
              <a:buNone/>
            </a:pPr>
            <a:r>
              <a:rPr lang="sv-SE" sz="2400" dirty="0">
                <a:solidFill>
                  <a:schemeClr val="bg1"/>
                </a:solidFill>
                <a:latin typeface="Helvetica" pitchFamily="2" charset="0"/>
              </a:rPr>
              <a:t>NNBAR </a:t>
            </a:r>
            <a:r>
              <a:rPr lang="sv-SE" sz="2400" dirty="0" err="1">
                <a:solidFill>
                  <a:schemeClr val="bg1"/>
                </a:solidFill>
                <a:latin typeface="Helvetica" pitchFamily="2" charset="0"/>
              </a:rPr>
              <a:t>will</a:t>
            </a:r>
            <a:r>
              <a:rPr lang="sv-SE" sz="2400" dirty="0">
                <a:solidFill>
                  <a:schemeClr val="bg1"/>
                </a:solidFill>
                <a:latin typeface="Helvetica" pitchFamily="2" charset="0"/>
              </a:rPr>
              <a:t> </a:t>
            </a:r>
            <a:r>
              <a:rPr lang="sv-SE" sz="2400" dirty="0" err="1">
                <a:solidFill>
                  <a:schemeClr val="bg1"/>
                </a:solidFill>
                <a:latin typeface="Helvetica" pitchFamily="2" charset="0"/>
              </a:rPr>
              <a:t>search</a:t>
            </a:r>
            <a:r>
              <a:rPr lang="sv-SE" sz="2400" dirty="0">
                <a:solidFill>
                  <a:schemeClr val="bg1"/>
                </a:solidFill>
                <a:latin typeface="Helvetica" pitchFamily="2" charset="0"/>
              </a:rPr>
              <a:t> for the </a:t>
            </a:r>
            <a:r>
              <a:rPr lang="sv-SE" sz="2400" dirty="0" err="1">
                <a:solidFill>
                  <a:schemeClr val="bg1"/>
                </a:solidFill>
                <a:latin typeface="Helvetica" pitchFamily="2" charset="0"/>
              </a:rPr>
              <a:t>direct</a:t>
            </a:r>
            <a:r>
              <a:rPr lang="sv-SE" sz="2400" dirty="0">
                <a:solidFill>
                  <a:schemeClr val="bg1"/>
                </a:solidFill>
                <a:latin typeface="Helvetica" pitchFamily="2" charset="0"/>
              </a:rPr>
              <a:t> </a:t>
            </a:r>
            <a:r>
              <a:rPr lang="sv-SE" sz="2400" dirty="0" err="1">
                <a:solidFill>
                  <a:schemeClr val="bg1"/>
                </a:solidFill>
                <a:latin typeface="Helvetica" pitchFamily="2" charset="0"/>
              </a:rPr>
              <a:t>transition</a:t>
            </a:r>
            <a:r>
              <a:rPr lang="sv-SE" sz="2400" dirty="0">
                <a:solidFill>
                  <a:schemeClr val="bg1"/>
                </a:solidFill>
                <a:latin typeface="Helvetica" pitchFamily="2" charset="0"/>
              </a:rPr>
              <a:t> </a:t>
            </a:r>
            <a:r>
              <a:rPr lang="sv-SE" sz="2400" dirty="0" err="1">
                <a:solidFill>
                  <a:schemeClr val="bg1"/>
                </a:solidFill>
                <a:latin typeface="Helvetica" pitchFamily="2" charset="0"/>
              </a:rPr>
              <a:t>n→n</a:t>
            </a:r>
            <a:r>
              <a:rPr lang="sv-SE" sz="2400" dirty="0">
                <a:solidFill>
                  <a:schemeClr val="bg1"/>
                </a:solidFill>
                <a:latin typeface="Helvetica" pitchFamily="2" charset="0"/>
              </a:rPr>
              <a:t>̅ (|</a:t>
            </a:r>
            <a:r>
              <a:rPr lang="el-GR" sz="2400" dirty="0">
                <a:solidFill>
                  <a:schemeClr val="bg1"/>
                </a:solidFill>
                <a:highlight>
                  <a:srgbClr val="FFFFFF"/>
                </a:highlight>
                <a:latin typeface="Helvetica" pitchFamily="2" charset="0"/>
              </a:rPr>
              <a:t>Δ</a:t>
            </a:r>
            <a:r>
              <a:rPr lang="sv-SE" sz="2400" dirty="0">
                <a:solidFill>
                  <a:schemeClr val="bg1"/>
                </a:solidFill>
                <a:highlight>
                  <a:srgbClr val="FFFFFF"/>
                </a:highlight>
                <a:latin typeface="Helvetica" pitchFamily="2" charset="0"/>
              </a:rPr>
              <a:t>B|=2)</a:t>
            </a:r>
            <a:r>
              <a:rPr lang="sv-SE" sz="2400" dirty="0">
                <a:solidFill>
                  <a:schemeClr val="bg1"/>
                </a:solidFill>
                <a:latin typeface="Helvetica" pitchFamily="2" charset="0"/>
              </a:rPr>
              <a:t>  </a:t>
            </a:r>
            <a:r>
              <a:rPr lang="sv-SE" sz="2600" dirty="0" err="1">
                <a:solidFill>
                  <a:schemeClr val="bg1"/>
                </a:solidFill>
                <a:latin typeface="Helvetica" pitchFamily="2" charset="0"/>
              </a:rPr>
              <a:t>sensitivity</a:t>
            </a:r>
            <a:r>
              <a:rPr lang="sv-SE" sz="2600" dirty="0">
                <a:solidFill>
                  <a:schemeClr val="bg1"/>
                </a:solidFill>
                <a:latin typeface="Helvetica" pitchFamily="2" charset="0"/>
              </a:rPr>
              <a:t> </a:t>
            </a:r>
            <a:r>
              <a:rPr lang="sv-SE" sz="2600" dirty="0" err="1">
                <a:solidFill>
                  <a:schemeClr val="bg1"/>
                </a:solidFill>
                <a:latin typeface="Helvetica" pitchFamily="2" charset="0"/>
              </a:rPr>
              <a:t>increase</a:t>
            </a:r>
            <a:r>
              <a:rPr lang="sv-SE" sz="2600" dirty="0">
                <a:solidFill>
                  <a:schemeClr val="bg1"/>
                </a:solidFill>
                <a:latin typeface="Helvetica" pitchFamily="2" charset="0"/>
              </a:rPr>
              <a:t> </a:t>
            </a:r>
            <a:r>
              <a:rPr lang="sv-SE" sz="2600" dirty="0" err="1">
                <a:solidFill>
                  <a:schemeClr val="bg1"/>
                </a:solidFill>
                <a:latin typeface="Helvetica" pitchFamily="2" charset="0"/>
              </a:rPr>
              <a:t>of</a:t>
            </a:r>
            <a:r>
              <a:rPr lang="sv-SE" sz="2600" dirty="0">
                <a:solidFill>
                  <a:schemeClr val="bg1"/>
                </a:solidFill>
                <a:latin typeface="Helvetica" pitchFamily="2" charset="0"/>
              </a:rPr>
              <a:t> 10</a:t>
            </a:r>
            <a:r>
              <a:rPr lang="sv-SE" sz="2600" baseline="30000" dirty="0">
                <a:solidFill>
                  <a:schemeClr val="bg1"/>
                </a:solidFill>
                <a:latin typeface="Helvetica" pitchFamily="2" charset="0"/>
              </a:rPr>
              <a:t>3</a:t>
            </a:r>
            <a:r>
              <a:rPr lang="sv-SE" sz="2600" dirty="0">
                <a:solidFill>
                  <a:schemeClr val="bg1"/>
                </a:solidFill>
                <a:latin typeface="Helvetica" pitchFamily="2" charset="0"/>
              </a:rPr>
              <a:t> </a:t>
            </a:r>
            <a:r>
              <a:rPr lang="sv-SE" sz="2600" dirty="0" err="1">
                <a:solidFill>
                  <a:schemeClr val="bg1"/>
                </a:solidFill>
                <a:latin typeface="Helvetica" pitchFamily="2" charset="0"/>
              </a:rPr>
              <a:t>compared</a:t>
            </a:r>
            <a:r>
              <a:rPr lang="sv-SE" sz="2600" dirty="0">
                <a:solidFill>
                  <a:schemeClr val="bg1"/>
                </a:solidFill>
                <a:latin typeface="Helvetica" pitchFamily="2" charset="0"/>
              </a:rPr>
              <a:t> to </a:t>
            </a:r>
            <a:r>
              <a:rPr lang="sv-SE" sz="2600" dirty="0" err="1">
                <a:solidFill>
                  <a:schemeClr val="bg1"/>
                </a:solidFill>
                <a:latin typeface="Helvetica" pitchFamily="2" charset="0"/>
              </a:rPr>
              <a:t>previous</a:t>
            </a:r>
            <a:r>
              <a:rPr lang="sv-SE" sz="2600" dirty="0">
                <a:solidFill>
                  <a:schemeClr val="bg1"/>
                </a:solidFill>
                <a:latin typeface="Helvetica" pitchFamily="2" charset="0"/>
              </a:rPr>
              <a:t> experiments</a:t>
            </a:r>
            <a:r>
              <a:rPr lang="sv-SE" sz="2400" dirty="0">
                <a:solidFill>
                  <a:schemeClr val="tx1"/>
                </a:solidFill>
                <a:latin typeface="Helvetica" pitchFamily="2" charset="0"/>
              </a:rPr>
              <a:t> </a:t>
            </a:r>
            <a:endParaRPr lang="sv-SE" sz="2400" dirty="0">
              <a:solidFill>
                <a:schemeClr val="tx1"/>
              </a:solidFill>
              <a:latin typeface="Helvetica" pitchFamily="2" charset="0"/>
              <a:ea typeface="Arial"/>
              <a:cs typeface="Arial"/>
              <a:sym typeface="Arial"/>
            </a:endParaRPr>
          </a:p>
        </p:txBody>
      </p:sp>
    </p:spTree>
    <p:extLst>
      <p:ext uri="{BB962C8B-B14F-4D97-AF65-F5344CB8AC3E}">
        <p14:creationId xmlns:p14="http://schemas.microsoft.com/office/powerpoint/2010/main" val="97327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CE20F00-FCB8-7045-8F4B-ED0909735EE4}"/>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C001F4E8-958B-B042-BDCF-C17523C38982}"/>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3632257D-3AAE-354F-AEFB-594D3591E270}"/>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38</a:t>
            </a:fld>
            <a:endParaRPr lang="sv-SE" dirty="0"/>
          </a:p>
        </p:txBody>
      </p:sp>
      <p:sp>
        <p:nvSpPr>
          <p:cNvPr id="10" name="Google Shape;114;ge6364e66c5_1_126">
            <a:extLst>
              <a:ext uri="{FF2B5EF4-FFF2-40B4-BE49-F238E27FC236}">
                <a16:creationId xmlns:a16="http://schemas.microsoft.com/office/drawing/2014/main" id="{21504C85-21B3-3C4B-A2DD-2CD247AA36D9}"/>
              </a:ext>
            </a:extLst>
          </p:cNvPr>
          <p:cNvSpPr txBox="1">
            <a:spLocks/>
          </p:cNvSpPr>
          <p:nvPr/>
        </p:nvSpPr>
        <p:spPr>
          <a:xfrm>
            <a:off x="271091" y="744699"/>
            <a:ext cx="10958100" cy="5979925"/>
          </a:xfrm>
          <a:prstGeom prst="rect">
            <a:avLst/>
          </a:prstGeom>
          <a:noFill/>
          <a:ln>
            <a:noFill/>
          </a:ln>
        </p:spPr>
        <p:txBody>
          <a:bodyPr spcFirstLastPara="1" vert="horz" wrap="square" lIns="91425" tIns="45700" rIns="91425" bIns="45700" rtlCol="0" anchor="t" anchorCtr="0">
            <a:norm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0">
              <a:lnSpc>
                <a:spcPct val="90000"/>
              </a:lnSpc>
              <a:spcBef>
                <a:spcPts val="0"/>
              </a:spcBef>
              <a:buFont typeface="Segoe UI" panose="020B0502040204020203" pitchFamily="34" charset="0"/>
              <a:buNone/>
            </a:pPr>
            <a:endParaRPr lang="sv-SE" sz="2600" dirty="0">
              <a:solidFill>
                <a:schemeClr val="tx1"/>
              </a:solidFill>
            </a:endParaRPr>
          </a:p>
          <a:p>
            <a:pPr marL="457200" indent="-495300">
              <a:lnSpc>
                <a:spcPct val="90000"/>
              </a:lnSpc>
              <a:spcBef>
                <a:spcPts val="0"/>
              </a:spcBef>
              <a:buClr>
                <a:schemeClr val="dk1"/>
              </a:buClr>
              <a:buSzPts val="2600"/>
              <a:buFont typeface="Arial"/>
              <a:buChar char="•"/>
            </a:pPr>
            <a:r>
              <a:rPr lang="sv-SE" sz="2600" dirty="0">
                <a:solidFill>
                  <a:schemeClr val="tx1"/>
                </a:solidFill>
                <a:latin typeface="Helvetica" pitchFamily="2" charset="0"/>
              </a:rPr>
              <a:t>BNV</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is  a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key</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Sakharov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condition</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for the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understanding</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of</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the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matter-antimatter</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asymmetry</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of</a:t>
            </a:r>
            <a:r>
              <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the </a:t>
            </a:r>
            <a:r>
              <a:rPr lang="sv-SE" sz="26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universe</a:t>
            </a:r>
            <a:endParaRPr lang="sv-SE" sz="2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90000"/>
              </a:lnSpc>
              <a:spcBef>
                <a:spcPts val="0"/>
              </a:spcBef>
              <a:buSzPts val="2600"/>
              <a:buNone/>
            </a:pPr>
            <a:endParaRPr lang="sv-SE" sz="2600" dirty="0">
              <a:solidFill>
                <a:schemeClr val="tx1"/>
              </a:solidFill>
              <a:latin typeface="Helvetica" pitchFamily="2" charset="0"/>
            </a:endParaRPr>
          </a:p>
          <a:p>
            <a:pPr marL="457200" indent="-495300">
              <a:lnSpc>
                <a:spcPct val="90000"/>
              </a:lnSpc>
              <a:spcBef>
                <a:spcPts val="0"/>
              </a:spcBef>
              <a:buClr>
                <a:schemeClr val="dk1"/>
              </a:buClr>
              <a:buSzPts val="2600"/>
              <a:buFont typeface="Arial"/>
              <a:buChar char="•"/>
            </a:pPr>
            <a:r>
              <a:rPr lang="sv-SE" sz="2600" dirty="0">
                <a:solidFill>
                  <a:schemeClr val="tx1"/>
                </a:solidFill>
                <a:latin typeface="Helvetica" pitchFamily="2" charset="0"/>
              </a:rPr>
              <a:t>BNV </a:t>
            </a:r>
            <a:r>
              <a:rPr lang="sv-SE" sz="2600" dirty="0" err="1">
                <a:solidFill>
                  <a:schemeClr val="tx1"/>
                </a:solidFill>
                <a:latin typeface="Helvetica" pitchFamily="2" charset="0"/>
              </a:rPr>
              <a:t>generic</a:t>
            </a:r>
            <a:r>
              <a:rPr lang="sv-SE" sz="2600" dirty="0">
                <a:solidFill>
                  <a:schemeClr val="tx1"/>
                </a:solidFill>
                <a:latin typeface="Helvetica" pitchFamily="2" charset="0"/>
              </a:rPr>
              <a:t> feature </a:t>
            </a:r>
            <a:r>
              <a:rPr lang="sv-SE" sz="2600" dirty="0" err="1">
                <a:solidFill>
                  <a:schemeClr val="tx1"/>
                </a:solidFill>
                <a:latin typeface="Helvetica" pitchFamily="2" charset="0"/>
              </a:rPr>
              <a:t>of</a:t>
            </a:r>
            <a:r>
              <a:rPr lang="sv-SE" sz="2600" dirty="0">
                <a:solidFill>
                  <a:schemeClr val="tx1"/>
                </a:solidFill>
                <a:latin typeface="Helvetica" pitchFamily="2" charset="0"/>
              </a:rPr>
              <a:t> SM extensions (</a:t>
            </a:r>
            <a:r>
              <a:rPr lang="sv-SE" sz="2600" dirty="0" err="1">
                <a:solidFill>
                  <a:schemeClr val="tx1"/>
                </a:solidFill>
                <a:latin typeface="Helvetica" pitchFamily="2" charset="0"/>
              </a:rPr>
              <a:t>eg</a:t>
            </a:r>
            <a:r>
              <a:rPr lang="sv-SE" sz="2600" dirty="0">
                <a:solidFill>
                  <a:schemeClr val="tx1"/>
                </a:solidFill>
                <a:latin typeface="Helvetica" pitchFamily="2" charset="0"/>
              </a:rPr>
              <a:t> SUSY, extra dimensions..) → </a:t>
            </a:r>
            <a:r>
              <a:rPr lang="sv-SE" sz="2600" dirty="0" err="1">
                <a:solidFill>
                  <a:schemeClr val="tx1"/>
                </a:solidFill>
                <a:latin typeface="Helvetica" pitchFamily="2" charset="0"/>
              </a:rPr>
              <a:t>Important</a:t>
            </a:r>
            <a:r>
              <a:rPr lang="sv-SE" sz="2600" dirty="0">
                <a:solidFill>
                  <a:schemeClr val="tx1"/>
                </a:solidFill>
                <a:latin typeface="Helvetica" pitchFamily="2" charset="0"/>
              </a:rPr>
              <a:t> to </a:t>
            </a:r>
            <a:r>
              <a:rPr lang="sv-SE" sz="2600" dirty="0" err="1">
                <a:solidFill>
                  <a:schemeClr val="tx1"/>
                </a:solidFill>
                <a:latin typeface="Helvetica" pitchFamily="2" charset="0"/>
              </a:rPr>
              <a:t>probe</a:t>
            </a:r>
            <a:r>
              <a:rPr lang="sv-SE" sz="2600" dirty="0">
                <a:solidFill>
                  <a:schemeClr val="tx1"/>
                </a:solidFill>
                <a:latin typeface="Helvetica" pitchFamily="2" charset="0"/>
              </a:rPr>
              <a:t> </a:t>
            </a:r>
            <a:r>
              <a:rPr lang="sv-SE" sz="2600" dirty="0" err="1">
                <a:solidFill>
                  <a:schemeClr val="tx1"/>
                </a:solidFill>
                <a:latin typeface="Helvetica" pitchFamily="2" charset="0"/>
              </a:rPr>
              <a:t>possible</a:t>
            </a:r>
            <a:r>
              <a:rPr lang="sv-SE" sz="2600" dirty="0">
                <a:solidFill>
                  <a:schemeClr val="tx1"/>
                </a:solidFill>
                <a:latin typeface="Helvetica" pitchFamily="2" charset="0"/>
              </a:rPr>
              <a:t> BNV </a:t>
            </a:r>
            <a:r>
              <a:rPr lang="sv-SE" sz="2600" dirty="0" err="1">
                <a:solidFill>
                  <a:schemeClr val="tx1"/>
                </a:solidFill>
                <a:latin typeface="Helvetica" pitchFamily="2" charset="0"/>
              </a:rPr>
              <a:t>channels</a:t>
            </a:r>
            <a:r>
              <a:rPr lang="sv-SE" sz="2600" dirty="0">
                <a:solidFill>
                  <a:schemeClr val="tx1"/>
                </a:solidFill>
                <a:latin typeface="Helvetica" pitchFamily="2" charset="0"/>
              </a:rPr>
              <a:t> </a:t>
            </a:r>
          </a:p>
          <a:p>
            <a:pPr marL="228600" indent="0">
              <a:lnSpc>
                <a:spcPct val="90000"/>
              </a:lnSpc>
              <a:spcBef>
                <a:spcPts val="0"/>
              </a:spcBef>
              <a:buFont typeface="Segoe UI" panose="020B0502040204020203" pitchFamily="34" charset="0"/>
              <a:buNone/>
            </a:pPr>
            <a:endParaRPr lang="sv-SE" sz="2600" dirty="0">
              <a:solidFill>
                <a:schemeClr val="tx1"/>
              </a:solidFill>
              <a:latin typeface="Helvetica" pitchFamily="2" charset="0"/>
            </a:endParaRPr>
          </a:p>
          <a:p>
            <a:pPr marL="457200" indent="-495300">
              <a:lnSpc>
                <a:spcPct val="90000"/>
              </a:lnSpc>
              <a:spcBef>
                <a:spcPts val="0"/>
              </a:spcBef>
              <a:buClr>
                <a:schemeClr val="dk1"/>
              </a:buClr>
              <a:buSzPts val="2600"/>
              <a:buFont typeface="Arial"/>
              <a:buChar char="•"/>
            </a:pPr>
            <a:r>
              <a:rPr lang="sv-SE" sz="2600" dirty="0">
                <a:solidFill>
                  <a:schemeClr val="tx1"/>
                </a:solidFill>
                <a:latin typeface="Helvetica" pitchFamily="2" charset="0"/>
              </a:rPr>
              <a:t>The HIBEAM/NNBAR program </a:t>
            </a:r>
            <a:r>
              <a:rPr lang="sv-SE" sz="2600" dirty="0" err="1">
                <a:solidFill>
                  <a:schemeClr val="tx1"/>
                </a:solidFill>
                <a:latin typeface="Helvetica" pitchFamily="2" charset="0"/>
              </a:rPr>
              <a:t>will</a:t>
            </a:r>
            <a:r>
              <a:rPr lang="sv-SE" sz="2600" dirty="0">
                <a:solidFill>
                  <a:schemeClr val="tx1"/>
                </a:solidFill>
                <a:latin typeface="Helvetica" pitchFamily="2" charset="0"/>
              </a:rPr>
              <a:t> </a:t>
            </a:r>
            <a:r>
              <a:rPr lang="sv-SE" sz="2600" dirty="0" err="1">
                <a:solidFill>
                  <a:schemeClr val="tx1"/>
                </a:solidFill>
                <a:latin typeface="Helvetica" pitchFamily="2" charset="0"/>
              </a:rPr>
              <a:t>search</a:t>
            </a:r>
            <a:r>
              <a:rPr lang="sv-SE" sz="2600" dirty="0">
                <a:solidFill>
                  <a:schemeClr val="tx1"/>
                </a:solidFill>
                <a:latin typeface="Helvetica" pitchFamily="2" charset="0"/>
              </a:rPr>
              <a:t> for </a:t>
            </a:r>
            <a:r>
              <a:rPr lang="sv-SE" sz="2600" dirty="0" err="1">
                <a:solidFill>
                  <a:schemeClr val="tx1"/>
                </a:solidFill>
                <a:latin typeface="Helvetica" pitchFamily="2" charset="0"/>
              </a:rPr>
              <a:t>Baryon</a:t>
            </a:r>
            <a:r>
              <a:rPr lang="sv-SE" sz="2600" dirty="0">
                <a:solidFill>
                  <a:schemeClr val="tx1"/>
                </a:solidFill>
                <a:latin typeface="Helvetica" pitchFamily="2" charset="0"/>
              </a:rPr>
              <a:t> </a:t>
            </a:r>
            <a:r>
              <a:rPr lang="sv-SE" sz="2600" dirty="0" err="1">
                <a:solidFill>
                  <a:schemeClr val="tx1"/>
                </a:solidFill>
                <a:latin typeface="Helvetica" pitchFamily="2" charset="0"/>
              </a:rPr>
              <a:t>Number</a:t>
            </a:r>
            <a:r>
              <a:rPr lang="sv-SE" sz="2600" dirty="0">
                <a:solidFill>
                  <a:schemeClr val="tx1"/>
                </a:solidFill>
                <a:latin typeface="Helvetica" pitchFamily="2" charset="0"/>
              </a:rPr>
              <a:t> </a:t>
            </a:r>
            <a:r>
              <a:rPr lang="sv-SE" sz="2600" dirty="0" err="1">
                <a:solidFill>
                  <a:schemeClr val="tx1"/>
                </a:solidFill>
                <a:latin typeface="Helvetica" pitchFamily="2" charset="0"/>
              </a:rPr>
              <a:t>violation</a:t>
            </a:r>
            <a:r>
              <a:rPr lang="sv-SE" sz="2600" dirty="0">
                <a:solidFill>
                  <a:schemeClr val="tx1"/>
                </a:solidFill>
                <a:latin typeface="Helvetica" pitchFamily="2" charset="0"/>
              </a:rPr>
              <a:t>  </a:t>
            </a:r>
            <a:r>
              <a:rPr lang="sv-SE" sz="2600" dirty="0" err="1">
                <a:solidFill>
                  <a:schemeClr val="tx1"/>
                </a:solidFill>
                <a:latin typeface="Helvetica" pitchFamily="2" charset="0"/>
              </a:rPr>
              <a:t>through</a:t>
            </a:r>
            <a:r>
              <a:rPr lang="sv-SE" sz="2600" dirty="0">
                <a:solidFill>
                  <a:schemeClr val="tx1"/>
                </a:solidFill>
                <a:latin typeface="Helvetica" pitchFamily="2" charset="0"/>
              </a:rPr>
              <a:t> neutron oscillations </a:t>
            </a:r>
          </a:p>
          <a:p>
            <a:pPr marL="457200" indent="-495300">
              <a:lnSpc>
                <a:spcPct val="90000"/>
              </a:lnSpc>
              <a:spcBef>
                <a:spcPts val="0"/>
              </a:spcBef>
              <a:buClr>
                <a:schemeClr val="dk1"/>
              </a:buClr>
              <a:buSzPts val="2600"/>
              <a:buFont typeface="Arial"/>
              <a:buChar char="•"/>
            </a:pPr>
            <a:endParaRPr lang="sv-SE" sz="2800" b="1" dirty="0">
              <a:solidFill>
                <a:schemeClr val="dk1"/>
              </a:solidFill>
              <a:latin typeface="Helvetica" pitchFamily="2" charset="0"/>
            </a:endParaRPr>
          </a:p>
          <a:p>
            <a:pPr marL="457200" indent="-495300">
              <a:lnSpc>
                <a:spcPct val="90000"/>
              </a:lnSpc>
              <a:spcBef>
                <a:spcPts val="0"/>
              </a:spcBef>
              <a:buClr>
                <a:schemeClr val="dk1"/>
              </a:buClr>
              <a:buSzPts val="2600"/>
              <a:buFont typeface="Arial"/>
              <a:buChar char="•"/>
            </a:pPr>
            <a:r>
              <a:rPr lang="sv-SE" sz="2800" b="1" dirty="0" err="1">
                <a:solidFill>
                  <a:schemeClr val="dk1"/>
                </a:solidFill>
                <a:latin typeface="Helvetica" pitchFamily="2" charset="0"/>
              </a:rPr>
              <a:t>Two</a:t>
            </a:r>
            <a:r>
              <a:rPr lang="sv-SE" sz="2800" b="1" dirty="0">
                <a:solidFill>
                  <a:schemeClr val="dk1"/>
                </a:solidFill>
                <a:latin typeface="Helvetica" pitchFamily="2" charset="0"/>
              </a:rPr>
              <a:t> </a:t>
            </a:r>
            <a:r>
              <a:rPr lang="sv-SE" sz="2800" b="1" dirty="0" err="1">
                <a:solidFill>
                  <a:schemeClr val="dk1"/>
                </a:solidFill>
                <a:latin typeface="Helvetica" pitchFamily="2" charset="0"/>
              </a:rPr>
              <a:t>stage</a:t>
            </a:r>
            <a:r>
              <a:rPr lang="sv-SE" sz="2800" b="1" dirty="0">
                <a:solidFill>
                  <a:schemeClr val="dk1"/>
                </a:solidFill>
                <a:latin typeface="Helvetica" pitchFamily="2" charset="0"/>
              </a:rPr>
              <a:t> program:</a:t>
            </a:r>
          </a:p>
          <a:p>
            <a:pPr marL="457200" indent="-495300">
              <a:lnSpc>
                <a:spcPct val="90000"/>
              </a:lnSpc>
              <a:spcBef>
                <a:spcPts val="0"/>
              </a:spcBef>
              <a:buClr>
                <a:schemeClr val="dk1"/>
              </a:buClr>
              <a:buSzPts val="2600"/>
              <a:buFont typeface="Arial"/>
              <a:buChar char="•"/>
            </a:pPr>
            <a:endParaRPr lang="sv-SE" sz="2600" dirty="0">
              <a:solidFill>
                <a:schemeClr val="tx1"/>
              </a:solidFill>
              <a:latin typeface="Helvetica" pitchFamily="2" charset="0"/>
            </a:endParaRPr>
          </a:p>
          <a:p>
            <a:pPr marL="938213" lvl="2" indent="-495300">
              <a:lnSpc>
                <a:spcPct val="90000"/>
              </a:lnSpc>
              <a:spcBef>
                <a:spcPts val="0"/>
              </a:spcBef>
              <a:buClr>
                <a:schemeClr val="dk1"/>
              </a:buClr>
              <a:buSzPts val="2600"/>
              <a:buFont typeface="Arial"/>
              <a:buChar char="•"/>
            </a:pPr>
            <a:r>
              <a:rPr lang="sv-SE" sz="2400" dirty="0">
                <a:solidFill>
                  <a:schemeClr val="tx1"/>
                </a:solidFill>
                <a:latin typeface="Helvetica" pitchFamily="2" charset="0"/>
              </a:rPr>
              <a:t>HIBEAM  </a:t>
            </a:r>
            <a:r>
              <a:rPr lang="sv-SE" sz="2400" dirty="0" err="1">
                <a:solidFill>
                  <a:schemeClr val="tx1"/>
                </a:solidFill>
                <a:latin typeface="Helvetica" pitchFamily="2" charset="0"/>
              </a:rPr>
              <a:t>will</a:t>
            </a:r>
            <a:r>
              <a:rPr lang="sv-SE" sz="2400" dirty="0">
                <a:solidFill>
                  <a:schemeClr val="tx1"/>
                </a:solidFill>
                <a:latin typeface="Helvetica" pitchFamily="2" charset="0"/>
              </a:rPr>
              <a:t> </a:t>
            </a:r>
            <a:r>
              <a:rPr lang="sv-SE" sz="2400" dirty="0" err="1">
                <a:solidFill>
                  <a:schemeClr val="tx1"/>
                </a:solidFill>
                <a:latin typeface="Helvetica" pitchFamily="2" charset="0"/>
              </a:rPr>
              <a:t>search</a:t>
            </a:r>
            <a:r>
              <a:rPr lang="sv-SE" sz="2400" dirty="0">
                <a:solidFill>
                  <a:schemeClr val="tx1"/>
                </a:solidFill>
                <a:latin typeface="Helvetica" pitchFamily="2" charset="0"/>
              </a:rPr>
              <a:t> for </a:t>
            </a:r>
            <a:r>
              <a:rPr lang="sv-SE" sz="2400" b="1" u="sng" dirty="0">
                <a:solidFill>
                  <a:schemeClr val="tx1"/>
                </a:solidFill>
                <a:latin typeface="Helvetica" pitchFamily="2" charset="0"/>
              </a:rPr>
              <a:t>neutron</a:t>
            </a:r>
            <a:r>
              <a:rPr lang="sv-SE" sz="2400" b="1" dirty="0">
                <a:solidFill>
                  <a:schemeClr val="tx1"/>
                </a:solidFill>
                <a:latin typeface="Helvetica" pitchFamily="2" charset="0"/>
              </a:rPr>
              <a:t>  </a:t>
            </a:r>
            <a:r>
              <a:rPr lang="sv-SE" sz="2400" dirty="0">
                <a:solidFill>
                  <a:schemeClr val="tx1"/>
                </a:solidFill>
                <a:latin typeface="Helvetica" pitchFamily="2" charset="0"/>
              </a:rPr>
              <a:t>to </a:t>
            </a:r>
            <a:r>
              <a:rPr lang="sv-SE" sz="2400" b="1" u="sng" dirty="0">
                <a:solidFill>
                  <a:schemeClr val="tx1"/>
                </a:solidFill>
                <a:latin typeface="Helvetica" pitchFamily="2" charset="0"/>
              </a:rPr>
              <a:t>sterile neutron </a:t>
            </a:r>
            <a:r>
              <a:rPr lang="sv-SE" sz="2400" dirty="0">
                <a:solidFill>
                  <a:schemeClr val="tx1"/>
                </a:solidFill>
                <a:latin typeface="Helvetica" pitchFamily="2" charset="0"/>
              </a:rPr>
              <a:t>oscillation </a:t>
            </a:r>
            <a:r>
              <a:rPr lang="sv-SE" sz="2400" dirty="0" err="1">
                <a:solidFill>
                  <a:schemeClr val="tx1"/>
                </a:solidFill>
                <a:latin typeface="Helvetica" pitchFamily="2" charset="0"/>
              </a:rPr>
              <a:t>n→n</a:t>
            </a:r>
            <a:r>
              <a:rPr lang="sv-SE" sz="2400" dirty="0">
                <a:solidFill>
                  <a:schemeClr val="tx1"/>
                </a:solidFill>
                <a:latin typeface="Helvetica" pitchFamily="2" charset="0"/>
              </a:rPr>
              <a:t>’ (|</a:t>
            </a:r>
            <a:r>
              <a:rPr lang="el-GR" sz="2400" dirty="0">
                <a:solidFill>
                  <a:schemeClr val="tx1"/>
                </a:solidFill>
                <a:highlight>
                  <a:srgbClr val="FFFFFF"/>
                </a:highlight>
                <a:latin typeface="Helvetica" pitchFamily="2" charset="0"/>
              </a:rPr>
              <a:t>Δ</a:t>
            </a:r>
            <a:r>
              <a:rPr lang="sv-SE" sz="2400" dirty="0">
                <a:solidFill>
                  <a:schemeClr val="tx1"/>
                </a:solidFill>
                <a:highlight>
                  <a:srgbClr val="FFFFFF"/>
                </a:highlight>
                <a:latin typeface="Helvetica" pitchFamily="2" charset="0"/>
              </a:rPr>
              <a:t>B|=1)</a:t>
            </a:r>
          </a:p>
          <a:p>
            <a:pPr marL="938213" lvl="2" indent="-495300">
              <a:lnSpc>
                <a:spcPct val="90000"/>
              </a:lnSpc>
              <a:spcBef>
                <a:spcPts val="0"/>
              </a:spcBef>
              <a:buClr>
                <a:schemeClr val="dk1"/>
              </a:buClr>
              <a:buSzPts val="2600"/>
              <a:buFont typeface="Arial"/>
              <a:buChar char="•"/>
            </a:pPr>
            <a:r>
              <a:rPr lang="sv-SE" sz="2400" dirty="0">
                <a:solidFill>
                  <a:schemeClr val="tx1"/>
                </a:solidFill>
                <a:latin typeface="Helvetica" pitchFamily="2" charset="0"/>
              </a:rPr>
              <a:t>NNBAR </a:t>
            </a:r>
            <a:r>
              <a:rPr lang="sv-SE" sz="2400" dirty="0" err="1">
                <a:solidFill>
                  <a:schemeClr val="tx1"/>
                </a:solidFill>
                <a:latin typeface="Helvetica" pitchFamily="2" charset="0"/>
              </a:rPr>
              <a:t>will</a:t>
            </a:r>
            <a:r>
              <a:rPr lang="sv-SE" sz="2400" dirty="0">
                <a:solidFill>
                  <a:schemeClr val="tx1"/>
                </a:solidFill>
                <a:latin typeface="Helvetica" pitchFamily="2" charset="0"/>
              </a:rPr>
              <a:t> </a:t>
            </a:r>
            <a:r>
              <a:rPr lang="sv-SE" sz="2400" dirty="0" err="1">
                <a:solidFill>
                  <a:schemeClr val="tx1"/>
                </a:solidFill>
                <a:latin typeface="Helvetica" pitchFamily="2" charset="0"/>
              </a:rPr>
              <a:t>search</a:t>
            </a:r>
            <a:r>
              <a:rPr lang="sv-SE" sz="2400" dirty="0">
                <a:solidFill>
                  <a:schemeClr val="tx1"/>
                </a:solidFill>
                <a:latin typeface="Helvetica" pitchFamily="2" charset="0"/>
              </a:rPr>
              <a:t> for the </a:t>
            </a:r>
            <a:r>
              <a:rPr lang="sv-SE" sz="2400" dirty="0" err="1">
                <a:solidFill>
                  <a:schemeClr val="tx1"/>
                </a:solidFill>
                <a:latin typeface="Helvetica" pitchFamily="2" charset="0"/>
              </a:rPr>
              <a:t>direct</a:t>
            </a:r>
            <a:r>
              <a:rPr lang="sv-SE" sz="2400" dirty="0">
                <a:solidFill>
                  <a:schemeClr val="tx1"/>
                </a:solidFill>
                <a:latin typeface="Helvetica" pitchFamily="2" charset="0"/>
              </a:rPr>
              <a:t> </a:t>
            </a:r>
            <a:r>
              <a:rPr lang="sv-SE" sz="2400" dirty="0" err="1">
                <a:solidFill>
                  <a:schemeClr val="tx1"/>
                </a:solidFill>
                <a:latin typeface="Helvetica" pitchFamily="2" charset="0"/>
              </a:rPr>
              <a:t>transition</a:t>
            </a:r>
            <a:r>
              <a:rPr lang="sv-SE" sz="2400" dirty="0">
                <a:solidFill>
                  <a:schemeClr val="tx1"/>
                </a:solidFill>
                <a:latin typeface="Helvetica" pitchFamily="2" charset="0"/>
              </a:rPr>
              <a:t> </a:t>
            </a:r>
            <a:r>
              <a:rPr lang="sv-SE" sz="2400" dirty="0" err="1">
                <a:solidFill>
                  <a:schemeClr val="tx1"/>
                </a:solidFill>
                <a:latin typeface="Helvetica" pitchFamily="2" charset="0"/>
              </a:rPr>
              <a:t>n→n</a:t>
            </a:r>
            <a:r>
              <a:rPr lang="sv-SE" sz="2400" dirty="0">
                <a:solidFill>
                  <a:schemeClr val="tx1"/>
                </a:solidFill>
                <a:latin typeface="Helvetica" pitchFamily="2" charset="0"/>
              </a:rPr>
              <a:t>̅ (|</a:t>
            </a:r>
            <a:r>
              <a:rPr lang="el-GR" sz="2400" dirty="0">
                <a:solidFill>
                  <a:schemeClr val="tx1"/>
                </a:solidFill>
                <a:highlight>
                  <a:srgbClr val="FFFFFF"/>
                </a:highlight>
                <a:latin typeface="Helvetica" pitchFamily="2" charset="0"/>
              </a:rPr>
              <a:t>Δ</a:t>
            </a:r>
            <a:r>
              <a:rPr lang="sv-SE" sz="2400" dirty="0">
                <a:solidFill>
                  <a:schemeClr val="tx1"/>
                </a:solidFill>
                <a:highlight>
                  <a:srgbClr val="FFFFFF"/>
                </a:highlight>
                <a:latin typeface="Helvetica" pitchFamily="2" charset="0"/>
              </a:rPr>
              <a:t>B|=2)</a:t>
            </a:r>
            <a:r>
              <a:rPr lang="sv-SE" sz="2400" dirty="0">
                <a:solidFill>
                  <a:schemeClr val="tx1"/>
                </a:solidFill>
                <a:latin typeface="Helvetica" pitchFamily="2" charset="0"/>
              </a:rPr>
              <a:t>  </a:t>
            </a:r>
            <a:r>
              <a:rPr lang="sv-SE" sz="2600" dirty="0" err="1">
                <a:solidFill>
                  <a:schemeClr val="tx1"/>
                </a:solidFill>
                <a:latin typeface="Helvetica" pitchFamily="2" charset="0"/>
              </a:rPr>
              <a:t>sensitivity</a:t>
            </a:r>
            <a:r>
              <a:rPr lang="sv-SE" sz="2600" dirty="0">
                <a:solidFill>
                  <a:schemeClr val="tx1"/>
                </a:solidFill>
                <a:latin typeface="Helvetica" pitchFamily="2" charset="0"/>
              </a:rPr>
              <a:t> </a:t>
            </a:r>
            <a:r>
              <a:rPr lang="sv-SE" sz="2600" dirty="0" err="1">
                <a:solidFill>
                  <a:schemeClr val="tx1"/>
                </a:solidFill>
                <a:latin typeface="Helvetica" pitchFamily="2" charset="0"/>
              </a:rPr>
              <a:t>increase</a:t>
            </a:r>
            <a:r>
              <a:rPr lang="sv-SE" sz="2600" dirty="0">
                <a:solidFill>
                  <a:schemeClr val="tx1"/>
                </a:solidFill>
                <a:latin typeface="Helvetica" pitchFamily="2" charset="0"/>
              </a:rPr>
              <a:t> </a:t>
            </a:r>
            <a:r>
              <a:rPr lang="sv-SE" sz="2600" dirty="0" err="1">
                <a:solidFill>
                  <a:schemeClr val="tx1"/>
                </a:solidFill>
                <a:latin typeface="Helvetica" pitchFamily="2" charset="0"/>
              </a:rPr>
              <a:t>of</a:t>
            </a:r>
            <a:r>
              <a:rPr lang="sv-SE" sz="2600" dirty="0">
                <a:solidFill>
                  <a:schemeClr val="tx1"/>
                </a:solidFill>
                <a:latin typeface="Helvetica" pitchFamily="2" charset="0"/>
              </a:rPr>
              <a:t> 10</a:t>
            </a:r>
            <a:r>
              <a:rPr lang="sv-SE" sz="2600" baseline="30000" dirty="0">
                <a:solidFill>
                  <a:schemeClr val="tx1"/>
                </a:solidFill>
                <a:latin typeface="Helvetica" pitchFamily="2" charset="0"/>
              </a:rPr>
              <a:t>3</a:t>
            </a:r>
            <a:r>
              <a:rPr lang="sv-SE" sz="2600" dirty="0">
                <a:solidFill>
                  <a:schemeClr val="tx1"/>
                </a:solidFill>
                <a:latin typeface="Helvetica" pitchFamily="2" charset="0"/>
              </a:rPr>
              <a:t> </a:t>
            </a:r>
            <a:r>
              <a:rPr lang="sv-SE" sz="2600" dirty="0" err="1">
                <a:solidFill>
                  <a:schemeClr val="tx1"/>
                </a:solidFill>
                <a:latin typeface="Helvetica" pitchFamily="2" charset="0"/>
              </a:rPr>
              <a:t>compared</a:t>
            </a:r>
            <a:r>
              <a:rPr lang="sv-SE" sz="2600" dirty="0">
                <a:solidFill>
                  <a:schemeClr val="tx1"/>
                </a:solidFill>
                <a:latin typeface="Helvetica" pitchFamily="2" charset="0"/>
              </a:rPr>
              <a:t> to </a:t>
            </a:r>
            <a:r>
              <a:rPr lang="sv-SE" sz="2600" dirty="0" err="1">
                <a:solidFill>
                  <a:schemeClr val="tx1"/>
                </a:solidFill>
                <a:latin typeface="Helvetica" pitchFamily="2" charset="0"/>
              </a:rPr>
              <a:t>previous</a:t>
            </a:r>
            <a:r>
              <a:rPr lang="sv-SE" sz="2600" dirty="0">
                <a:solidFill>
                  <a:schemeClr val="tx1"/>
                </a:solidFill>
                <a:latin typeface="Helvetica" pitchFamily="2" charset="0"/>
              </a:rPr>
              <a:t> experiments</a:t>
            </a:r>
            <a:r>
              <a:rPr lang="sv-SE" sz="2400" dirty="0">
                <a:solidFill>
                  <a:schemeClr val="tx1"/>
                </a:solidFill>
                <a:latin typeface="Helvetica" pitchFamily="2" charset="0"/>
              </a:rPr>
              <a:t> </a:t>
            </a:r>
            <a:endParaRPr lang="sv-SE" sz="2400" dirty="0">
              <a:solidFill>
                <a:schemeClr val="tx1"/>
              </a:solidFill>
              <a:latin typeface="Helvetica" pitchFamily="2" charset="0"/>
              <a:ea typeface="Arial"/>
              <a:cs typeface="Arial"/>
              <a:sym typeface="Arial"/>
            </a:endParaRPr>
          </a:p>
        </p:txBody>
      </p:sp>
      <p:pic>
        <p:nvPicPr>
          <p:cNvPr id="13" name="Picture 12">
            <a:extLst>
              <a:ext uri="{FF2B5EF4-FFF2-40B4-BE49-F238E27FC236}">
                <a16:creationId xmlns:a16="http://schemas.microsoft.com/office/drawing/2014/main" id="{F3AA3D10-7B54-BF43-8869-BB633AD1EE0C}"/>
              </a:ext>
            </a:extLst>
          </p:cNvPr>
          <p:cNvPicPr>
            <a:picLocks noChangeAspect="1"/>
          </p:cNvPicPr>
          <p:nvPr/>
        </p:nvPicPr>
        <p:blipFill>
          <a:blip r:embed="rId3"/>
          <a:stretch>
            <a:fillRect/>
          </a:stretch>
        </p:blipFill>
        <p:spPr>
          <a:xfrm>
            <a:off x="10895643" y="903624"/>
            <a:ext cx="1181100" cy="1714500"/>
          </a:xfrm>
          <a:prstGeom prst="rect">
            <a:avLst/>
          </a:prstGeom>
        </p:spPr>
      </p:pic>
      <p:sp>
        <p:nvSpPr>
          <p:cNvPr id="11" name="Title 1">
            <a:extLst>
              <a:ext uri="{FF2B5EF4-FFF2-40B4-BE49-F238E27FC236}">
                <a16:creationId xmlns:a16="http://schemas.microsoft.com/office/drawing/2014/main" id="{A4285DDB-644F-4D42-8972-E202B0226811}"/>
              </a:ext>
            </a:extLst>
          </p:cNvPr>
          <p:cNvSpPr txBox="1">
            <a:spLocks/>
          </p:cNvSpPr>
          <p:nvPr/>
        </p:nvSpPr>
        <p:spPr>
          <a:xfrm>
            <a:off x="132421" y="138291"/>
            <a:ext cx="11074052" cy="606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600" b="1" dirty="0">
                <a:latin typeface="Helvetica Neue" panose="02000503000000020004" pitchFamily="2" charset="0"/>
                <a:ea typeface="Helvetica Neue" panose="02000503000000020004" pitchFamily="2" charset="0"/>
                <a:cs typeface="Helvetica Neue" panose="02000503000000020004" pitchFamily="2" charset="0"/>
              </a:rPr>
              <a:t>The HIBEAM/NNBAR program: search for Baryon Number Violation </a:t>
            </a:r>
          </a:p>
        </p:txBody>
      </p:sp>
    </p:spTree>
    <p:extLst>
      <p:ext uri="{BB962C8B-B14F-4D97-AF65-F5344CB8AC3E}">
        <p14:creationId xmlns:p14="http://schemas.microsoft.com/office/powerpoint/2010/main" val="134873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8B506B-7150-9344-A31C-F9BA7CBFD3EB}"/>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F96B54E3-C417-584A-A5B2-EB3898456439}"/>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8CE73F77-DADC-DC42-850D-CFC308F1BBA5}"/>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39</a:t>
            </a:fld>
            <a:endParaRPr lang="sv-SE" dirty="0"/>
          </a:p>
        </p:txBody>
      </p:sp>
      <p:sp>
        <p:nvSpPr>
          <p:cNvPr id="9" name="Title 1">
            <a:extLst>
              <a:ext uri="{FF2B5EF4-FFF2-40B4-BE49-F238E27FC236}">
                <a16:creationId xmlns:a16="http://schemas.microsoft.com/office/drawing/2014/main" id="{6BC1C6C2-92AD-1545-BCDC-8AA93269BA5A}"/>
              </a:ext>
            </a:extLst>
          </p:cNvPr>
          <p:cNvSpPr txBox="1">
            <a:spLocks/>
          </p:cNvSpPr>
          <p:nvPr/>
        </p:nvSpPr>
        <p:spPr>
          <a:xfrm>
            <a:off x="838200" y="43230"/>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spcBef>
                <a:spcPts val="0"/>
              </a:spcBef>
              <a:buSzPts val="4320"/>
            </a:pPr>
            <a:r>
              <a:rPr lang="en-GB" sz="3200" b="1" dirty="0">
                <a:latin typeface="Helvetica Neue" panose="02000503000000020004" pitchFamily="2" charset="0"/>
                <a:ea typeface="Helvetica Neue" panose="02000503000000020004" pitchFamily="2" charset="0"/>
                <a:cs typeface="Helvetica Neue" panose="02000503000000020004" pitchFamily="2" charset="0"/>
              </a:rPr>
              <a:t>Sterile Neutrons </a:t>
            </a:r>
          </a:p>
        </p:txBody>
      </p:sp>
      <p:sp>
        <p:nvSpPr>
          <p:cNvPr id="10" name="Rectangle 9">
            <a:extLst>
              <a:ext uri="{FF2B5EF4-FFF2-40B4-BE49-F238E27FC236}">
                <a16:creationId xmlns:a16="http://schemas.microsoft.com/office/drawing/2014/main" id="{1F709627-A874-E249-977D-930E9D0985E6}"/>
              </a:ext>
            </a:extLst>
          </p:cNvPr>
          <p:cNvSpPr/>
          <p:nvPr/>
        </p:nvSpPr>
        <p:spPr>
          <a:xfrm>
            <a:off x="838200" y="768730"/>
            <a:ext cx="7181761" cy="1129348"/>
          </a:xfrm>
          <a:prstGeom prst="rect">
            <a:avLst/>
          </a:prstGeom>
        </p:spPr>
        <p:txBody>
          <a:bodyPr wrap="square">
            <a:spAutoFit/>
          </a:bodyPr>
          <a:lstStyle/>
          <a:p>
            <a:pPr marL="342900" indent="-342900" fontAlgn="base">
              <a:lnSpc>
                <a:spcPct val="150000"/>
              </a:lnSpc>
              <a:buFont typeface="Arial" panose="020B0604020202020204" pitchFamily="34" charset="0"/>
              <a:buChar char="•"/>
            </a:pPr>
            <a:r>
              <a:rPr lang="sv-SE" sz="2400" dirty="0">
                <a:latin typeface="Helvetica Neue" panose="02000503000000020004" pitchFamily="2" charset="0"/>
                <a:ea typeface="Helvetica Neue" panose="02000503000000020004" pitchFamily="2" charset="0"/>
                <a:cs typeface="Helvetica Neue" panose="02000503000000020004" pitchFamily="2" charset="0"/>
              </a:rPr>
              <a:t>Sterile neutrons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are</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states</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that</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can</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belong</a:t>
            </a:r>
            <a:r>
              <a:rPr lang="sv-SE" sz="2400" dirty="0">
                <a:latin typeface="Helvetica Neue" panose="02000503000000020004" pitchFamily="2" charset="0"/>
                <a:ea typeface="Helvetica Neue" panose="02000503000000020004" pitchFamily="2" charset="0"/>
                <a:cs typeface="Helvetica Neue" panose="02000503000000020004" pitchFamily="2" charset="0"/>
              </a:rPr>
              <a:t> to a </a:t>
            </a:r>
            <a:r>
              <a:rPr lang="sv-SE" sz="2400" b="1" u="sng" dirty="0">
                <a:latin typeface="Helvetica Neue" panose="02000503000000020004" pitchFamily="2" charset="0"/>
                <a:ea typeface="Helvetica Neue" panose="02000503000000020004" pitchFamily="2" charset="0"/>
                <a:cs typeface="Helvetica Neue" panose="02000503000000020004" pitchFamily="2" charset="0"/>
              </a:rPr>
              <a:t>Dark </a:t>
            </a:r>
            <a:r>
              <a:rPr lang="sv-SE" sz="2400" b="1" u="sng" dirty="0" err="1">
                <a:latin typeface="Helvetica Neue" panose="02000503000000020004" pitchFamily="2" charset="0"/>
                <a:ea typeface="Helvetica Neue" panose="02000503000000020004" pitchFamily="2" charset="0"/>
                <a:cs typeface="Helvetica Neue" panose="02000503000000020004" pitchFamily="2" charset="0"/>
              </a:rPr>
              <a:t>Sector</a:t>
            </a:r>
            <a:r>
              <a:rPr lang="sv-SE" sz="2400" b="1"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of</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particles</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that</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interact</a:t>
            </a:r>
            <a:r>
              <a:rPr lang="sv-SE" sz="2400" dirty="0">
                <a:latin typeface="Helvetica Neue" panose="02000503000000020004" pitchFamily="2" charset="0"/>
                <a:ea typeface="Helvetica Neue" panose="02000503000000020004" pitchFamily="2" charset="0"/>
                <a:cs typeface="Helvetica Neue" panose="02000503000000020004" pitchFamily="2" charset="0"/>
              </a:rPr>
              <a:t> via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gravity</a:t>
            </a:r>
            <a:endParaRPr lang="sv-SE" sz="24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1" name="Picture 10">
            <a:extLst>
              <a:ext uri="{FF2B5EF4-FFF2-40B4-BE49-F238E27FC236}">
                <a16:creationId xmlns:a16="http://schemas.microsoft.com/office/drawing/2014/main" id="{CC827805-14F7-E94D-8B71-3EA58F07E163}"/>
              </a:ext>
            </a:extLst>
          </p:cNvPr>
          <p:cNvPicPr>
            <a:picLocks noChangeAspect="1"/>
          </p:cNvPicPr>
          <p:nvPr/>
        </p:nvPicPr>
        <p:blipFill>
          <a:blip r:embed="rId2"/>
          <a:stretch>
            <a:fillRect/>
          </a:stretch>
        </p:blipFill>
        <p:spPr>
          <a:xfrm>
            <a:off x="8485835" y="649638"/>
            <a:ext cx="2469310" cy="18671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376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4294967295"/>
          </p:nvPr>
        </p:nvSpPr>
        <p:spPr>
          <a:xfrm>
            <a:off x="2053244" y="6475270"/>
            <a:ext cx="4320448" cy="365125"/>
          </a:xfrm>
          <a:prstGeom prst="rect">
            <a:avLst/>
          </a:prstGeom>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a:xfrm>
            <a:off x="9424222" y="6475270"/>
            <a:ext cx="2743200" cy="365125"/>
          </a:xfrm>
        </p:spPr>
        <p:txBody>
          <a:bodyPr/>
          <a:lstStyle/>
          <a:p>
            <a:fld id="{F7283078-D760-1647-8B80-66BA8B52336D}" type="slidenum">
              <a:rPr lang="sv-SE" smtClean="0"/>
              <a:t>4</a:t>
            </a:fld>
            <a:endParaRPr lang="sv-SE" dirty="0"/>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2022-11-17</a:t>
            </a:fld>
            <a:endParaRPr lang="sv-SE" dirty="0"/>
          </a:p>
        </p:txBody>
      </p:sp>
      <p:sp>
        <p:nvSpPr>
          <p:cNvPr id="11" name="Rectangle 10">
            <a:extLst>
              <a:ext uri="{FF2B5EF4-FFF2-40B4-BE49-F238E27FC236}">
                <a16:creationId xmlns:a16="http://schemas.microsoft.com/office/drawing/2014/main" id="{C6EDDA1B-93D6-E54F-A1A3-8C72C4BFEC57}"/>
              </a:ext>
            </a:extLst>
          </p:cNvPr>
          <p:cNvSpPr/>
          <p:nvPr/>
        </p:nvSpPr>
        <p:spPr>
          <a:xfrm>
            <a:off x="553192" y="1060338"/>
            <a:ext cx="7605366" cy="2554545"/>
          </a:xfrm>
          <a:prstGeom prst="rect">
            <a:avLst/>
          </a:prstGeom>
        </p:spPr>
        <p:txBody>
          <a:bodyPr wrap="square">
            <a:spAutoFit/>
          </a:bodyPr>
          <a:lstStyle/>
          <a:p>
            <a:pPr marL="285750"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The ESS will be the brightest neutron source in the world enabling new opportunities for many different scientific fields, including materials and life sciences, energy, environmental technology, cultural heritage and </a:t>
            </a:r>
            <a:r>
              <a:rPr lang="en-US"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fundamental physics</a:t>
            </a:r>
          </a:p>
          <a:p>
            <a:pPr marL="285750" indent="-285750">
              <a:buFont typeface="Arial" panose="020B0604020202020204" pitchFamily="34" charset="0"/>
              <a:buChar cha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The ESS will have the unprecedented capability to access and </a:t>
            </a:r>
            <a:r>
              <a:rPr lang="en-US"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unlock some of the greatest challenges of the universe</a:t>
            </a:r>
          </a:p>
          <a:p>
            <a:pPr marL="285750" indent="-285750">
              <a:buFont typeface="Arial" panose="020B0604020202020204" pitchFamily="34" charset="0"/>
              <a:buChar cha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1" name="Picture 20">
            <a:extLst>
              <a:ext uri="{FF2B5EF4-FFF2-40B4-BE49-F238E27FC236}">
                <a16:creationId xmlns:a16="http://schemas.microsoft.com/office/drawing/2014/main" id="{F2FD32E9-A253-3E42-B76C-FD14A9FF05FC}"/>
              </a:ext>
            </a:extLst>
          </p:cNvPr>
          <p:cNvPicPr>
            <a:picLocks noChangeAspect="1"/>
          </p:cNvPicPr>
          <p:nvPr/>
        </p:nvPicPr>
        <p:blipFill>
          <a:blip r:embed="rId2"/>
          <a:stretch>
            <a:fillRect/>
          </a:stretch>
        </p:blipFill>
        <p:spPr>
          <a:xfrm>
            <a:off x="8599137" y="1112954"/>
            <a:ext cx="3568285" cy="2046660"/>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9BE951E8-49B7-024F-81C4-8A3481C617BF}"/>
              </a:ext>
            </a:extLst>
          </p:cNvPr>
          <p:cNvPicPr>
            <a:picLocks noChangeAspect="1"/>
          </p:cNvPicPr>
          <p:nvPr/>
        </p:nvPicPr>
        <p:blipFill>
          <a:blip r:embed="rId3"/>
          <a:stretch>
            <a:fillRect/>
          </a:stretch>
        </p:blipFill>
        <p:spPr>
          <a:xfrm>
            <a:off x="8599136" y="3617069"/>
            <a:ext cx="3568285" cy="2046660"/>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280B04AC-0266-DB4A-949C-2795403D3DC7}"/>
              </a:ext>
            </a:extLst>
          </p:cNvPr>
          <p:cNvSpPr txBox="1">
            <a:spLocks/>
          </p:cNvSpPr>
          <p:nvPr/>
        </p:nvSpPr>
        <p:spPr>
          <a:xfrm>
            <a:off x="838200" y="55756"/>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Neue" panose="02000503000000020004" pitchFamily="2" charset="0"/>
                <a:ea typeface="Helvetica Neue" panose="02000503000000020004" pitchFamily="2" charset="0"/>
                <a:cs typeface="Helvetica Neue" panose="02000503000000020004" pitchFamily="2" charset="0"/>
              </a:rPr>
              <a:t>The ESS Fundamental Physics Program (I)</a:t>
            </a:r>
          </a:p>
        </p:txBody>
      </p:sp>
    </p:spTree>
    <p:extLst>
      <p:ext uri="{BB962C8B-B14F-4D97-AF65-F5344CB8AC3E}">
        <p14:creationId xmlns:p14="http://schemas.microsoft.com/office/powerpoint/2010/main" val="285722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8B506B-7150-9344-A31C-F9BA7CBFD3EB}"/>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F96B54E3-C417-584A-A5B2-EB3898456439}"/>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8CE73F77-DADC-DC42-850D-CFC308F1BBA5}"/>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40</a:t>
            </a:fld>
            <a:endParaRPr lang="sv-SE" dirty="0"/>
          </a:p>
        </p:txBody>
      </p:sp>
      <p:sp>
        <p:nvSpPr>
          <p:cNvPr id="9" name="Title 1">
            <a:extLst>
              <a:ext uri="{FF2B5EF4-FFF2-40B4-BE49-F238E27FC236}">
                <a16:creationId xmlns:a16="http://schemas.microsoft.com/office/drawing/2014/main" id="{6BC1C6C2-92AD-1545-BCDC-8AA93269BA5A}"/>
              </a:ext>
            </a:extLst>
          </p:cNvPr>
          <p:cNvSpPr txBox="1">
            <a:spLocks/>
          </p:cNvSpPr>
          <p:nvPr/>
        </p:nvSpPr>
        <p:spPr>
          <a:xfrm>
            <a:off x="838200" y="43230"/>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spcBef>
                <a:spcPts val="0"/>
              </a:spcBef>
              <a:buSzPts val="4320"/>
            </a:pPr>
            <a:r>
              <a:rPr lang="en-GB" sz="3200" b="1" dirty="0">
                <a:latin typeface="Helvetica Neue" panose="02000503000000020004" pitchFamily="2" charset="0"/>
                <a:ea typeface="Helvetica Neue" panose="02000503000000020004" pitchFamily="2" charset="0"/>
                <a:cs typeface="Helvetica Neue" panose="02000503000000020004" pitchFamily="2" charset="0"/>
              </a:rPr>
              <a:t>Sterile Neutrons </a:t>
            </a:r>
          </a:p>
        </p:txBody>
      </p:sp>
      <p:sp>
        <p:nvSpPr>
          <p:cNvPr id="10" name="Rectangle 9">
            <a:extLst>
              <a:ext uri="{FF2B5EF4-FFF2-40B4-BE49-F238E27FC236}">
                <a16:creationId xmlns:a16="http://schemas.microsoft.com/office/drawing/2014/main" id="{1F709627-A874-E249-977D-930E9D0985E6}"/>
              </a:ext>
            </a:extLst>
          </p:cNvPr>
          <p:cNvSpPr/>
          <p:nvPr/>
        </p:nvSpPr>
        <p:spPr>
          <a:xfrm>
            <a:off x="838200" y="768730"/>
            <a:ext cx="7181761" cy="1129348"/>
          </a:xfrm>
          <a:prstGeom prst="rect">
            <a:avLst/>
          </a:prstGeom>
        </p:spPr>
        <p:txBody>
          <a:bodyPr wrap="square">
            <a:spAutoFit/>
          </a:bodyPr>
          <a:lstStyle/>
          <a:p>
            <a:pPr marL="342900" indent="-342900" fontAlgn="base">
              <a:lnSpc>
                <a:spcPct val="150000"/>
              </a:lnSpc>
              <a:buFont typeface="Arial" panose="020B0604020202020204" pitchFamily="34" charset="0"/>
              <a:buChar char="•"/>
            </a:pPr>
            <a:r>
              <a:rPr lang="sv-SE" sz="2400" dirty="0">
                <a:latin typeface="Helvetica Neue" panose="02000503000000020004" pitchFamily="2" charset="0"/>
                <a:ea typeface="Helvetica Neue" panose="02000503000000020004" pitchFamily="2" charset="0"/>
                <a:cs typeface="Helvetica Neue" panose="02000503000000020004" pitchFamily="2" charset="0"/>
              </a:rPr>
              <a:t>Sterile neutrons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are</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states</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that</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can</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belong</a:t>
            </a:r>
            <a:r>
              <a:rPr lang="sv-SE" sz="2400" dirty="0">
                <a:latin typeface="Helvetica Neue" panose="02000503000000020004" pitchFamily="2" charset="0"/>
                <a:ea typeface="Helvetica Neue" panose="02000503000000020004" pitchFamily="2" charset="0"/>
                <a:cs typeface="Helvetica Neue" panose="02000503000000020004" pitchFamily="2" charset="0"/>
              </a:rPr>
              <a:t> to a </a:t>
            </a:r>
            <a:r>
              <a:rPr lang="sv-SE" sz="2400" b="1" u="sng" dirty="0">
                <a:latin typeface="Helvetica Neue" panose="02000503000000020004" pitchFamily="2" charset="0"/>
                <a:ea typeface="Helvetica Neue" panose="02000503000000020004" pitchFamily="2" charset="0"/>
                <a:cs typeface="Helvetica Neue" panose="02000503000000020004" pitchFamily="2" charset="0"/>
              </a:rPr>
              <a:t>Dark </a:t>
            </a:r>
            <a:r>
              <a:rPr lang="sv-SE" sz="2400" b="1" u="sng" dirty="0" err="1">
                <a:latin typeface="Helvetica Neue" panose="02000503000000020004" pitchFamily="2" charset="0"/>
                <a:ea typeface="Helvetica Neue" panose="02000503000000020004" pitchFamily="2" charset="0"/>
                <a:cs typeface="Helvetica Neue" panose="02000503000000020004" pitchFamily="2" charset="0"/>
              </a:rPr>
              <a:t>Sector</a:t>
            </a:r>
            <a:r>
              <a:rPr lang="sv-SE" sz="2400" b="1"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of</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particles</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that</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interact</a:t>
            </a:r>
            <a:r>
              <a:rPr lang="sv-SE" sz="2400" dirty="0">
                <a:latin typeface="Helvetica Neue" panose="02000503000000020004" pitchFamily="2" charset="0"/>
                <a:ea typeface="Helvetica Neue" panose="02000503000000020004" pitchFamily="2" charset="0"/>
                <a:cs typeface="Helvetica Neue" panose="02000503000000020004" pitchFamily="2" charset="0"/>
              </a:rPr>
              <a:t> via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gravity</a:t>
            </a:r>
            <a:endParaRPr lang="sv-SE" sz="24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1" name="Picture 10">
            <a:extLst>
              <a:ext uri="{FF2B5EF4-FFF2-40B4-BE49-F238E27FC236}">
                <a16:creationId xmlns:a16="http://schemas.microsoft.com/office/drawing/2014/main" id="{CC827805-14F7-E94D-8B71-3EA58F07E163}"/>
              </a:ext>
            </a:extLst>
          </p:cNvPr>
          <p:cNvPicPr>
            <a:picLocks noChangeAspect="1"/>
          </p:cNvPicPr>
          <p:nvPr/>
        </p:nvPicPr>
        <p:blipFill>
          <a:blip r:embed="rId2"/>
          <a:stretch>
            <a:fillRect/>
          </a:stretch>
        </p:blipFill>
        <p:spPr>
          <a:xfrm>
            <a:off x="8485835" y="649638"/>
            <a:ext cx="2469310" cy="1867177"/>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D49083C5-5F20-9848-B6EC-C16114FF2141}"/>
              </a:ext>
            </a:extLst>
          </p:cNvPr>
          <p:cNvPicPr>
            <a:picLocks noChangeAspect="1"/>
          </p:cNvPicPr>
          <p:nvPr/>
        </p:nvPicPr>
        <p:blipFill>
          <a:blip r:embed="rId3"/>
          <a:stretch>
            <a:fillRect/>
          </a:stretch>
        </p:blipFill>
        <p:spPr>
          <a:xfrm>
            <a:off x="927766" y="2345836"/>
            <a:ext cx="4907970" cy="2287490"/>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FA88F0C-FE99-5B41-B1B2-8407C0CE9C73}"/>
                  </a:ext>
                </a:extLst>
              </p:cNvPr>
              <p:cNvSpPr txBox="1"/>
              <p:nvPr/>
            </p:nvSpPr>
            <p:spPr>
              <a:xfrm>
                <a:off x="5835736" y="2568387"/>
                <a:ext cx="6237635" cy="2237023"/>
              </a:xfrm>
              <a:prstGeom prst="rect">
                <a:avLst/>
              </a:prstGeom>
              <a:noFill/>
            </p:spPr>
            <p:txBody>
              <a:bodyPr wrap="square">
                <a:spAutoFit/>
              </a:bodyPr>
              <a:lstStyle/>
              <a:p>
                <a:pPr marL="342900" indent="-342900" fontAlgn="base">
                  <a:lnSpc>
                    <a:spcPct val="150000"/>
                  </a:lnSpc>
                  <a:buFont typeface="Arial" panose="020B0604020202020204" pitchFamily="34" charset="0"/>
                  <a:buChar char="•"/>
                </a:pPr>
                <a:r>
                  <a:rPr lang="sv-SE" sz="2400" dirty="0">
                    <a:latin typeface="Helvetica Neue" panose="02000503000000020004" pitchFamily="2" charset="0"/>
                    <a:ea typeface="Helvetica Neue" panose="02000503000000020004" pitchFamily="2" charset="0"/>
                    <a:cs typeface="Helvetica Neue" panose="02000503000000020004" pitchFamily="2" charset="0"/>
                  </a:rPr>
                  <a:t>If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they</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exist</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they</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can</a:t>
                </a:r>
                <a:r>
                  <a:rPr lang="sv-SE" sz="2400" dirty="0">
                    <a:latin typeface="Helvetica Neue" panose="02000503000000020004" pitchFamily="2" charset="0"/>
                    <a:ea typeface="Helvetica Neue" panose="02000503000000020004" pitchFamily="2" charset="0"/>
                    <a:cs typeface="Helvetica Neue" panose="02000503000000020004" pitchFamily="2" charset="0"/>
                  </a:rPr>
                  <a:t> be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produced</a:t>
                </a:r>
                <a:r>
                  <a:rPr lang="sv-SE" sz="2400" dirty="0">
                    <a:latin typeface="Helvetica Neue" panose="02000503000000020004" pitchFamily="2" charset="0"/>
                    <a:ea typeface="Helvetica Neue" panose="02000503000000020004" pitchFamily="2" charset="0"/>
                    <a:cs typeface="Helvetica Neue" panose="02000503000000020004" pitchFamily="2" charset="0"/>
                  </a:rPr>
                  <a:t> in the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laboratory</a:t>
                </a:r>
                <a:r>
                  <a:rPr lang="sv-SE" sz="2400" dirty="0">
                    <a:latin typeface="Helvetica Neue" panose="02000503000000020004" pitchFamily="2" charset="0"/>
                    <a:ea typeface="Helvetica Neue" panose="02000503000000020004" pitchFamily="2" charset="0"/>
                    <a:cs typeface="Helvetica Neue" panose="02000503000000020004" pitchFamily="2" charset="0"/>
                  </a:rPr>
                  <a:t> by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mixing</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between</a:t>
                </a:r>
                <a:r>
                  <a:rPr lang="sv-SE" sz="2400" dirty="0">
                    <a:latin typeface="Helvetica Neue" panose="02000503000000020004" pitchFamily="2" charset="0"/>
                    <a:ea typeface="Helvetica Neue" panose="02000503000000020004" pitchFamily="2" charset="0"/>
                    <a:cs typeface="Helvetica Neue" panose="02000503000000020004" pitchFamily="2" charset="0"/>
                  </a:rPr>
                  <a:t> neutrons in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our</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world</a:t>
                </a:r>
                <a:r>
                  <a:rPr lang="sv-SE" sz="2400" dirty="0">
                    <a:latin typeface="Helvetica Neue" panose="02000503000000020004" pitchFamily="2" charset="0"/>
                    <a:ea typeface="Helvetica Neue" panose="02000503000000020004" pitchFamily="2" charset="0"/>
                    <a:cs typeface="Helvetica Neue" panose="02000503000000020004" pitchFamily="2" charset="0"/>
                  </a:rPr>
                  <a:t>  and sterile neutrons </a:t>
                </a:r>
                <a14:m>
                  <m:oMath xmlns:m="http://schemas.openxmlformats.org/officeDocument/2006/math">
                    <m:r>
                      <a:rPr lang="en-US" sz="2400" b="1">
                        <a:latin typeface="Cambria Math" panose="02040503050406030204" pitchFamily="18" charset="0"/>
                      </a:rPr>
                      <m:t>→</m:t>
                    </m:r>
                    <m:r>
                      <a:rPr lang="en-US" sz="2400" b="1" i="1">
                        <a:latin typeface="Cambria Math" panose="02040503050406030204" pitchFamily="18" charset="0"/>
                      </a:rPr>
                      <m:t> </m:t>
                    </m:r>
                  </m:oMath>
                </a14:m>
                <a:r>
                  <a:rPr lang="sv-SE" sz="2400" b="1" u="sng" dirty="0">
                    <a:latin typeface="Helvetica Neue" panose="02000503000000020004" pitchFamily="2" charset="0"/>
                    <a:ea typeface="Helvetica Neue" panose="02000503000000020004" pitchFamily="2" charset="0"/>
                    <a:cs typeface="Helvetica Neue" panose="02000503000000020004" pitchFamily="2" charset="0"/>
                  </a:rPr>
                  <a:t> neutrons to sterile neutron oscillations </a:t>
                </a:r>
              </a:p>
            </p:txBody>
          </p:sp>
        </mc:Choice>
        <mc:Fallback xmlns="">
          <p:sp>
            <p:nvSpPr>
              <p:cNvPr id="13" name="TextBox 12">
                <a:extLst>
                  <a:ext uri="{FF2B5EF4-FFF2-40B4-BE49-F238E27FC236}">
                    <a16:creationId xmlns:a16="http://schemas.microsoft.com/office/drawing/2014/main" id="{DFA88F0C-FE99-5B41-B1B2-8407C0CE9C73}"/>
                  </a:ext>
                </a:extLst>
              </p:cNvPr>
              <p:cNvSpPr txBox="1">
                <a:spLocks noRot="1" noChangeAspect="1" noMove="1" noResize="1" noEditPoints="1" noAdjustHandles="1" noChangeArrowheads="1" noChangeShapeType="1" noTextEdit="1"/>
              </p:cNvSpPr>
              <p:nvPr/>
            </p:nvSpPr>
            <p:spPr>
              <a:xfrm>
                <a:off x="5835736" y="2568387"/>
                <a:ext cx="6237635" cy="2237023"/>
              </a:xfrm>
              <a:prstGeom prst="rect">
                <a:avLst/>
              </a:prstGeom>
              <a:blipFill>
                <a:blip r:embed="rId4"/>
                <a:stretch>
                  <a:fillRect l="-1220" r="-1423" b="-5085"/>
                </a:stretch>
              </a:blipFill>
            </p:spPr>
            <p:txBody>
              <a:bodyPr/>
              <a:lstStyle/>
              <a:p>
                <a:r>
                  <a:rPr lang="en-GB">
                    <a:noFill/>
                  </a:rPr>
                  <a:t> </a:t>
                </a:r>
              </a:p>
            </p:txBody>
          </p:sp>
        </mc:Fallback>
      </mc:AlternateContent>
    </p:spTree>
    <p:extLst>
      <p:ext uri="{BB962C8B-B14F-4D97-AF65-F5344CB8AC3E}">
        <p14:creationId xmlns:p14="http://schemas.microsoft.com/office/powerpoint/2010/main" val="84056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8B506B-7150-9344-A31C-F9BA7CBFD3EB}"/>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F96B54E3-C417-584A-A5B2-EB3898456439}"/>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8CE73F77-DADC-DC42-850D-CFC308F1BBA5}"/>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41</a:t>
            </a:fld>
            <a:endParaRPr lang="sv-SE" dirty="0"/>
          </a:p>
        </p:txBody>
      </p:sp>
      <p:sp>
        <p:nvSpPr>
          <p:cNvPr id="9" name="Title 1">
            <a:extLst>
              <a:ext uri="{FF2B5EF4-FFF2-40B4-BE49-F238E27FC236}">
                <a16:creationId xmlns:a16="http://schemas.microsoft.com/office/drawing/2014/main" id="{6BC1C6C2-92AD-1545-BCDC-8AA93269BA5A}"/>
              </a:ext>
            </a:extLst>
          </p:cNvPr>
          <p:cNvSpPr txBox="1">
            <a:spLocks/>
          </p:cNvSpPr>
          <p:nvPr/>
        </p:nvSpPr>
        <p:spPr>
          <a:xfrm>
            <a:off x="838200" y="43230"/>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spcBef>
                <a:spcPts val="0"/>
              </a:spcBef>
              <a:buSzPts val="4320"/>
            </a:pPr>
            <a:r>
              <a:rPr lang="en-GB" sz="3200" b="1" dirty="0">
                <a:latin typeface="Helvetica Neue" panose="02000503000000020004" pitchFamily="2" charset="0"/>
                <a:ea typeface="Helvetica Neue" panose="02000503000000020004" pitchFamily="2" charset="0"/>
                <a:cs typeface="Helvetica Neue" panose="02000503000000020004" pitchFamily="2" charset="0"/>
              </a:rPr>
              <a:t>Sterile Neutrons </a:t>
            </a:r>
          </a:p>
        </p:txBody>
      </p:sp>
      <p:sp>
        <p:nvSpPr>
          <p:cNvPr id="10" name="Rectangle 9">
            <a:extLst>
              <a:ext uri="{FF2B5EF4-FFF2-40B4-BE49-F238E27FC236}">
                <a16:creationId xmlns:a16="http://schemas.microsoft.com/office/drawing/2014/main" id="{1F709627-A874-E249-977D-930E9D0985E6}"/>
              </a:ext>
            </a:extLst>
          </p:cNvPr>
          <p:cNvSpPr/>
          <p:nvPr/>
        </p:nvSpPr>
        <p:spPr>
          <a:xfrm>
            <a:off x="838200" y="768730"/>
            <a:ext cx="7181761" cy="1129348"/>
          </a:xfrm>
          <a:prstGeom prst="rect">
            <a:avLst/>
          </a:prstGeom>
        </p:spPr>
        <p:txBody>
          <a:bodyPr wrap="square">
            <a:spAutoFit/>
          </a:bodyPr>
          <a:lstStyle/>
          <a:p>
            <a:pPr marL="342900" indent="-342900" fontAlgn="base">
              <a:lnSpc>
                <a:spcPct val="150000"/>
              </a:lnSpc>
              <a:buFont typeface="Arial" panose="020B0604020202020204" pitchFamily="34" charset="0"/>
              <a:buChar char="•"/>
            </a:pPr>
            <a:r>
              <a:rPr lang="sv-SE" sz="2400" dirty="0">
                <a:latin typeface="Helvetica Neue" panose="02000503000000020004" pitchFamily="2" charset="0"/>
                <a:ea typeface="Helvetica Neue" panose="02000503000000020004" pitchFamily="2" charset="0"/>
                <a:cs typeface="Helvetica Neue" panose="02000503000000020004" pitchFamily="2" charset="0"/>
              </a:rPr>
              <a:t>Sterile neutrons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are</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states</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that</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can</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belong</a:t>
            </a:r>
            <a:r>
              <a:rPr lang="sv-SE" sz="2400" dirty="0">
                <a:latin typeface="Helvetica Neue" panose="02000503000000020004" pitchFamily="2" charset="0"/>
                <a:ea typeface="Helvetica Neue" panose="02000503000000020004" pitchFamily="2" charset="0"/>
                <a:cs typeface="Helvetica Neue" panose="02000503000000020004" pitchFamily="2" charset="0"/>
              </a:rPr>
              <a:t> to a </a:t>
            </a:r>
            <a:r>
              <a:rPr lang="sv-SE" sz="2400" b="1" u="sng" dirty="0">
                <a:latin typeface="Helvetica Neue" panose="02000503000000020004" pitchFamily="2" charset="0"/>
                <a:ea typeface="Helvetica Neue" panose="02000503000000020004" pitchFamily="2" charset="0"/>
                <a:cs typeface="Helvetica Neue" panose="02000503000000020004" pitchFamily="2" charset="0"/>
              </a:rPr>
              <a:t>Dark </a:t>
            </a:r>
            <a:r>
              <a:rPr lang="sv-SE" sz="2400" b="1" u="sng" dirty="0" err="1">
                <a:latin typeface="Helvetica Neue" panose="02000503000000020004" pitchFamily="2" charset="0"/>
                <a:ea typeface="Helvetica Neue" panose="02000503000000020004" pitchFamily="2" charset="0"/>
                <a:cs typeface="Helvetica Neue" panose="02000503000000020004" pitchFamily="2" charset="0"/>
              </a:rPr>
              <a:t>Sector</a:t>
            </a:r>
            <a:r>
              <a:rPr lang="sv-SE" sz="2400" b="1"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of</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particles</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that</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interact</a:t>
            </a:r>
            <a:r>
              <a:rPr lang="sv-SE" sz="2400" dirty="0">
                <a:latin typeface="Helvetica Neue" panose="02000503000000020004" pitchFamily="2" charset="0"/>
                <a:ea typeface="Helvetica Neue" panose="02000503000000020004" pitchFamily="2" charset="0"/>
                <a:cs typeface="Helvetica Neue" panose="02000503000000020004" pitchFamily="2" charset="0"/>
              </a:rPr>
              <a:t> via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gravity</a:t>
            </a:r>
            <a:endParaRPr lang="sv-SE" sz="24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1" name="Picture 10">
            <a:extLst>
              <a:ext uri="{FF2B5EF4-FFF2-40B4-BE49-F238E27FC236}">
                <a16:creationId xmlns:a16="http://schemas.microsoft.com/office/drawing/2014/main" id="{CC827805-14F7-E94D-8B71-3EA58F07E163}"/>
              </a:ext>
            </a:extLst>
          </p:cNvPr>
          <p:cNvPicPr>
            <a:picLocks noChangeAspect="1"/>
          </p:cNvPicPr>
          <p:nvPr/>
        </p:nvPicPr>
        <p:blipFill>
          <a:blip r:embed="rId2"/>
          <a:stretch>
            <a:fillRect/>
          </a:stretch>
        </p:blipFill>
        <p:spPr>
          <a:xfrm>
            <a:off x="8485835" y="649638"/>
            <a:ext cx="2469310" cy="1867177"/>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D49083C5-5F20-9848-B6EC-C16114FF2141}"/>
              </a:ext>
            </a:extLst>
          </p:cNvPr>
          <p:cNvPicPr>
            <a:picLocks noChangeAspect="1"/>
          </p:cNvPicPr>
          <p:nvPr/>
        </p:nvPicPr>
        <p:blipFill>
          <a:blip r:embed="rId3"/>
          <a:stretch>
            <a:fillRect/>
          </a:stretch>
        </p:blipFill>
        <p:spPr>
          <a:xfrm>
            <a:off x="927766" y="2345836"/>
            <a:ext cx="4907970" cy="2287490"/>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FA88F0C-FE99-5B41-B1B2-8407C0CE9C73}"/>
                  </a:ext>
                </a:extLst>
              </p:cNvPr>
              <p:cNvSpPr txBox="1"/>
              <p:nvPr/>
            </p:nvSpPr>
            <p:spPr>
              <a:xfrm>
                <a:off x="5835736" y="2568387"/>
                <a:ext cx="6237635" cy="2237023"/>
              </a:xfrm>
              <a:prstGeom prst="rect">
                <a:avLst/>
              </a:prstGeom>
              <a:noFill/>
            </p:spPr>
            <p:txBody>
              <a:bodyPr wrap="square">
                <a:spAutoFit/>
              </a:bodyPr>
              <a:lstStyle/>
              <a:p>
                <a:pPr marL="342900" indent="-342900" fontAlgn="base">
                  <a:lnSpc>
                    <a:spcPct val="150000"/>
                  </a:lnSpc>
                  <a:buFont typeface="Arial" panose="020B0604020202020204" pitchFamily="34" charset="0"/>
                  <a:buChar char="•"/>
                </a:pPr>
                <a:r>
                  <a:rPr lang="sv-SE" sz="2400" dirty="0">
                    <a:latin typeface="Helvetica Neue" panose="02000503000000020004" pitchFamily="2" charset="0"/>
                    <a:ea typeface="Helvetica Neue" panose="02000503000000020004" pitchFamily="2" charset="0"/>
                    <a:cs typeface="Helvetica Neue" panose="02000503000000020004" pitchFamily="2" charset="0"/>
                  </a:rPr>
                  <a:t>If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they</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exist</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they</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can</a:t>
                </a:r>
                <a:r>
                  <a:rPr lang="sv-SE" sz="2400" dirty="0">
                    <a:latin typeface="Helvetica Neue" panose="02000503000000020004" pitchFamily="2" charset="0"/>
                    <a:ea typeface="Helvetica Neue" panose="02000503000000020004" pitchFamily="2" charset="0"/>
                    <a:cs typeface="Helvetica Neue" panose="02000503000000020004" pitchFamily="2" charset="0"/>
                  </a:rPr>
                  <a:t> be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produced</a:t>
                </a:r>
                <a:r>
                  <a:rPr lang="sv-SE" sz="2400" dirty="0">
                    <a:latin typeface="Helvetica Neue" panose="02000503000000020004" pitchFamily="2" charset="0"/>
                    <a:ea typeface="Helvetica Neue" panose="02000503000000020004" pitchFamily="2" charset="0"/>
                    <a:cs typeface="Helvetica Neue" panose="02000503000000020004" pitchFamily="2" charset="0"/>
                  </a:rPr>
                  <a:t> in the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laboratory</a:t>
                </a:r>
                <a:r>
                  <a:rPr lang="sv-SE" sz="2400" dirty="0">
                    <a:latin typeface="Helvetica Neue" panose="02000503000000020004" pitchFamily="2" charset="0"/>
                    <a:ea typeface="Helvetica Neue" panose="02000503000000020004" pitchFamily="2" charset="0"/>
                    <a:cs typeface="Helvetica Neue" panose="02000503000000020004" pitchFamily="2" charset="0"/>
                  </a:rPr>
                  <a:t> by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mixing</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between</a:t>
                </a:r>
                <a:r>
                  <a:rPr lang="sv-SE" sz="2400" dirty="0">
                    <a:latin typeface="Helvetica Neue" panose="02000503000000020004" pitchFamily="2" charset="0"/>
                    <a:ea typeface="Helvetica Neue" panose="02000503000000020004" pitchFamily="2" charset="0"/>
                    <a:cs typeface="Helvetica Neue" panose="02000503000000020004" pitchFamily="2" charset="0"/>
                  </a:rPr>
                  <a:t> neutrons in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our</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world</a:t>
                </a:r>
                <a:r>
                  <a:rPr lang="sv-SE" sz="2400" dirty="0">
                    <a:latin typeface="Helvetica Neue" panose="02000503000000020004" pitchFamily="2" charset="0"/>
                    <a:ea typeface="Helvetica Neue" panose="02000503000000020004" pitchFamily="2" charset="0"/>
                    <a:cs typeface="Helvetica Neue" panose="02000503000000020004" pitchFamily="2" charset="0"/>
                  </a:rPr>
                  <a:t>  and sterile neutrons </a:t>
                </a:r>
                <a14:m>
                  <m:oMath xmlns:m="http://schemas.openxmlformats.org/officeDocument/2006/math">
                    <m:r>
                      <a:rPr lang="en-US" sz="2400" b="1">
                        <a:latin typeface="Cambria Math" panose="02040503050406030204" pitchFamily="18" charset="0"/>
                      </a:rPr>
                      <m:t>→</m:t>
                    </m:r>
                    <m:r>
                      <a:rPr lang="en-US" sz="2400" b="1" i="1">
                        <a:latin typeface="Cambria Math" panose="02040503050406030204" pitchFamily="18" charset="0"/>
                      </a:rPr>
                      <m:t> </m:t>
                    </m:r>
                  </m:oMath>
                </a14:m>
                <a:r>
                  <a:rPr lang="sv-SE" sz="2400" b="1" u="sng" dirty="0">
                    <a:latin typeface="Helvetica Neue" panose="02000503000000020004" pitchFamily="2" charset="0"/>
                    <a:ea typeface="Helvetica Neue" panose="02000503000000020004" pitchFamily="2" charset="0"/>
                    <a:cs typeface="Helvetica Neue" panose="02000503000000020004" pitchFamily="2" charset="0"/>
                  </a:rPr>
                  <a:t> neutrons to sterile neutron oscillations </a:t>
                </a:r>
              </a:p>
            </p:txBody>
          </p:sp>
        </mc:Choice>
        <mc:Fallback xmlns="">
          <p:sp>
            <p:nvSpPr>
              <p:cNvPr id="13" name="TextBox 12">
                <a:extLst>
                  <a:ext uri="{FF2B5EF4-FFF2-40B4-BE49-F238E27FC236}">
                    <a16:creationId xmlns:a16="http://schemas.microsoft.com/office/drawing/2014/main" id="{DFA88F0C-FE99-5B41-B1B2-8407C0CE9C73}"/>
                  </a:ext>
                </a:extLst>
              </p:cNvPr>
              <p:cNvSpPr txBox="1">
                <a:spLocks noRot="1" noChangeAspect="1" noMove="1" noResize="1" noEditPoints="1" noAdjustHandles="1" noChangeArrowheads="1" noChangeShapeType="1" noTextEdit="1"/>
              </p:cNvSpPr>
              <p:nvPr/>
            </p:nvSpPr>
            <p:spPr>
              <a:xfrm>
                <a:off x="5835736" y="2568387"/>
                <a:ext cx="6237635" cy="2237023"/>
              </a:xfrm>
              <a:prstGeom prst="rect">
                <a:avLst/>
              </a:prstGeom>
              <a:blipFill>
                <a:blip r:embed="rId4"/>
                <a:stretch>
                  <a:fillRect l="-1220" r="-1423" b="-5085"/>
                </a:stretch>
              </a:blipFill>
            </p:spPr>
            <p:txBody>
              <a:bodyPr/>
              <a:lstStyle/>
              <a:p>
                <a:r>
                  <a:rPr lang="en-GB">
                    <a:noFill/>
                  </a:rPr>
                  <a:t> </a:t>
                </a:r>
              </a:p>
            </p:txBody>
          </p:sp>
        </mc:Fallback>
      </mc:AlternateContent>
      <p:sp>
        <p:nvSpPr>
          <p:cNvPr id="14" name="Rectangle 13">
            <a:extLst>
              <a:ext uri="{FF2B5EF4-FFF2-40B4-BE49-F238E27FC236}">
                <a16:creationId xmlns:a16="http://schemas.microsoft.com/office/drawing/2014/main" id="{E4B4A6F7-0B45-7346-B9AC-B01AE065CF20}"/>
              </a:ext>
            </a:extLst>
          </p:cNvPr>
          <p:cNvSpPr/>
          <p:nvPr/>
        </p:nvSpPr>
        <p:spPr>
          <a:xfrm>
            <a:off x="382569" y="5119011"/>
            <a:ext cx="9174257" cy="1042658"/>
          </a:xfrm>
          <a:prstGeom prst="rect">
            <a:avLst/>
          </a:prstGeom>
        </p:spPr>
        <p:txBody>
          <a:bodyPr wrap="square">
            <a:spAutoFit/>
          </a:bodyPr>
          <a:lstStyle/>
          <a:p>
            <a:pPr marL="342900" indent="-342900" fontAlgn="base">
              <a:lnSpc>
                <a:spcPct val="150000"/>
              </a:lnSpc>
              <a:buFont typeface="Arial" panose="020B0604020202020204" pitchFamily="34" charset="0"/>
              <a:buChar char="•"/>
            </a:pPr>
            <a:r>
              <a:rPr lang="sv-SE" sz="2200" dirty="0">
                <a:latin typeface="Helvetica Neue" panose="02000503000000020004" pitchFamily="2" charset="0"/>
                <a:ea typeface="Helvetica Neue" panose="02000503000000020004" pitchFamily="2" charset="0"/>
                <a:cs typeface="Helvetica Neue" panose="02000503000000020004" pitchFamily="2" charset="0"/>
              </a:rPr>
              <a:t>2020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European</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Particle</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Physics</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Strategy</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dirty="0" err="1">
                <a:latin typeface="Helvetica Neue" panose="02000503000000020004" pitchFamily="2" charset="0"/>
                <a:ea typeface="Helvetica Neue" panose="02000503000000020004" pitchFamily="2" charset="0"/>
                <a:cs typeface="Helvetica Neue" panose="02000503000000020004" pitchFamily="2" charset="0"/>
              </a:rPr>
              <a:t>Update</a:t>
            </a:r>
            <a:r>
              <a:rPr lang="sv-SE" sz="2200" dirty="0">
                <a:latin typeface="Helvetica Neue" panose="02000503000000020004" pitchFamily="2" charset="0"/>
                <a:ea typeface="Helvetica Neue" panose="02000503000000020004" pitchFamily="2" charset="0"/>
                <a:cs typeface="Helvetica Neue" panose="02000503000000020004" pitchFamily="2" charset="0"/>
              </a:rPr>
              <a:t> ”</a:t>
            </a:r>
            <a:r>
              <a:rPr lang="sv-SE" sz="2200" b="1" u="sng" dirty="0" err="1">
                <a:latin typeface="Helvetica Neue" panose="02000503000000020004" pitchFamily="2" charset="0"/>
                <a:ea typeface="Helvetica Neue" panose="02000503000000020004" pitchFamily="2" charset="0"/>
                <a:cs typeface="Helvetica Neue" panose="02000503000000020004" pitchFamily="2" charset="0"/>
              </a:rPr>
              <a:t>searches</a:t>
            </a:r>
            <a:r>
              <a:rPr lang="sv-SE" sz="2200" b="1" u="sng" dirty="0">
                <a:latin typeface="Helvetica Neue" panose="02000503000000020004" pitchFamily="2" charset="0"/>
                <a:ea typeface="Helvetica Neue" panose="02000503000000020004" pitchFamily="2" charset="0"/>
                <a:cs typeface="Helvetica Neue" panose="02000503000000020004" pitchFamily="2" charset="0"/>
              </a:rPr>
              <a:t> for dark </a:t>
            </a:r>
            <a:r>
              <a:rPr lang="sv-SE" sz="2200" b="1" u="sng" dirty="0" err="1">
                <a:latin typeface="Helvetica Neue" panose="02000503000000020004" pitchFamily="2" charset="0"/>
                <a:ea typeface="Helvetica Neue" panose="02000503000000020004" pitchFamily="2" charset="0"/>
                <a:cs typeface="Helvetica Neue" panose="02000503000000020004" pitchFamily="2" charset="0"/>
              </a:rPr>
              <a:t>sector</a:t>
            </a:r>
            <a:r>
              <a:rPr lang="sv-SE" sz="2200" b="1" u="sng" dirty="0">
                <a:latin typeface="Helvetica Neue" panose="02000503000000020004" pitchFamily="2" charset="0"/>
                <a:ea typeface="Helvetica Neue" panose="02000503000000020004" pitchFamily="2" charset="0"/>
                <a:cs typeface="Helvetica Neue" panose="02000503000000020004" pitchFamily="2" charset="0"/>
              </a:rPr>
              <a:t> and </a:t>
            </a:r>
            <a:r>
              <a:rPr lang="sv-SE" sz="2200" b="1" u="sng" dirty="0" err="1">
                <a:latin typeface="Helvetica Neue" panose="02000503000000020004" pitchFamily="2" charset="0"/>
                <a:ea typeface="Helvetica Neue" panose="02000503000000020004" pitchFamily="2" charset="0"/>
                <a:cs typeface="Helvetica Neue" panose="02000503000000020004" pitchFamily="2" charset="0"/>
              </a:rPr>
              <a:t>feebly</a:t>
            </a:r>
            <a:r>
              <a:rPr lang="sv-SE" sz="2200" b="1" u="sng" dirty="0">
                <a:latin typeface="Helvetica Neue" panose="02000503000000020004" pitchFamily="2" charset="0"/>
                <a:ea typeface="Helvetica Neue" panose="02000503000000020004" pitchFamily="2" charset="0"/>
                <a:cs typeface="Helvetica Neue" panose="02000503000000020004" pitchFamily="2" charset="0"/>
              </a:rPr>
              <a:t> </a:t>
            </a:r>
            <a:r>
              <a:rPr lang="sv-SE" sz="2200" b="1" u="sng" dirty="0" err="1">
                <a:latin typeface="Helvetica Neue" panose="02000503000000020004" pitchFamily="2" charset="0"/>
                <a:ea typeface="Helvetica Neue" panose="02000503000000020004" pitchFamily="2" charset="0"/>
                <a:cs typeface="Helvetica Neue" panose="02000503000000020004" pitchFamily="2" charset="0"/>
              </a:rPr>
              <a:t>interacting</a:t>
            </a:r>
            <a:r>
              <a:rPr lang="sv-SE" sz="2200" b="1" u="sng" dirty="0">
                <a:latin typeface="Helvetica Neue" panose="02000503000000020004" pitchFamily="2" charset="0"/>
                <a:ea typeface="Helvetica Neue" panose="02000503000000020004" pitchFamily="2" charset="0"/>
                <a:cs typeface="Helvetica Neue" panose="02000503000000020004" pitchFamily="2" charset="0"/>
              </a:rPr>
              <a:t> </a:t>
            </a:r>
            <a:r>
              <a:rPr lang="sv-SE" sz="2200" b="1" u="sng" dirty="0" err="1">
                <a:latin typeface="Helvetica Neue" panose="02000503000000020004" pitchFamily="2" charset="0"/>
                <a:ea typeface="Helvetica Neue" panose="02000503000000020004" pitchFamily="2" charset="0"/>
                <a:cs typeface="Helvetica Neue" panose="02000503000000020004" pitchFamily="2" charset="0"/>
              </a:rPr>
              <a:t>particles</a:t>
            </a:r>
            <a:r>
              <a:rPr lang="sv-SE" sz="2200" b="1" u="sng" dirty="0">
                <a:latin typeface="Helvetica Neue" panose="02000503000000020004" pitchFamily="2" charset="0"/>
                <a:ea typeface="Helvetica Neue" panose="02000503000000020004" pitchFamily="2" charset="0"/>
                <a:cs typeface="Helvetica Neue" panose="02000503000000020004" pitchFamily="2" charset="0"/>
              </a:rPr>
              <a:t> </a:t>
            </a:r>
            <a:r>
              <a:rPr lang="sv-SE" sz="2200" b="1" u="sng" dirty="0" err="1">
                <a:latin typeface="Helvetica Neue" panose="02000503000000020004" pitchFamily="2" charset="0"/>
                <a:ea typeface="Helvetica Neue" panose="02000503000000020004" pitchFamily="2" charset="0"/>
                <a:cs typeface="Helvetica Neue" panose="02000503000000020004" pitchFamily="2" charset="0"/>
              </a:rPr>
              <a:t>are</a:t>
            </a:r>
            <a:r>
              <a:rPr lang="sv-SE" sz="2200" b="1" u="sng" dirty="0">
                <a:latin typeface="Helvetica Neue" panose="02000503000000020004" pitchFamily="2" charset="0"/>
                <a:ea typeface="Helvetica Neue" panose="02000503000000020004" pitchFamily="2" charset="0"/>
                <a:cs typeface="Helvetica Neue" panose="02000503000000020004" pitchFamily="2" charset="0"/>
              </a:rPr>
              <a:t> </a:t>
            </a:r>
            <a:r>
              <a:rPr lang="sv-SE" sz="2200" b="1" u="sng" dirty="0" err="1">
                <a:latin typeface="Helvetica Neue" panose="02000503000000020004" pitchFamily="2" charset="0"/>
                <a:ea typeface="Helvetica Neue" panose="02000503000000020004" pitchFamily="2" charset="0"/>
                <a:cs typeface="Helvetica Neue" panose="02000503000000020004" pitchFamily="2" charset="0"/>
              </a:rPr>
              <a:t>essential</a:t>
            </a:r>
            <a:r>
              <a:rPr lang="sv-SE" sz="2200" b="1" u="sng" dirty="0">
                <a:latin typeface="Helvetica Neue" panose="02000503000000020004" pitchFamily="2" charset="0"/>
                <a:ea typeface="Helvetica Neue" panose="02000503000000020004" pitchFamily="2" charset="0"/>
                <a:cs typeface="Helvetica Neue" panose="02000503000000020004" pitchFamily="2" charset="0"/>
              </a:rPr>
              <a:t> </a:t>
            </a:r>
            <a:r>
              <a:rPr lang="sv-SE" sz="2200" b="1" u="sng" dirty="0" err="1">
                <a:latin typeface="Helvetica Neue" panose="02000503000000020004" pitchFamily="2" charset="0"/>
                <a:ea typeface="Helvetica Neue" panose="02000503000000020004" pitchFamily="2" charset="0"/>
                <a:cs typeface="Helvetica Neue" panose="02000503000000020004" pitchFamily="2" charset="0"/>
              </a:rPr>
              <a:t>activity</a:t>
            </a:r>
            <a:r>
              <a:rPr lang="sv-SE" sz="2200" b="1" u="sng" dirty="0">
                <a:latin typeface="Helvetica Neue" panose="02000503000000020004" pitchFamily="2" charset="0"/>
                <a:ea typeface="Helvetica Neue" panose="02000503000000020004" pitchFamily="2" charset="0"/>
                <a:cs typeface="Helvetica Neue" panose="02000503000000020004" pitchFamily="2" charset="0"/>
              </a:rPr>
              <a:t>” </a:t>
            </a:r>
          </a:p>
        </p:txBody>
      </p:sp>
      <p:pic>
        <p:nvPicPr>
          <p:cNvPr id="15" name="Picture 14">
            <a:extLst>
              <a:ext uri="{FF2B5EF4-FFF2-40B4-BE49-F238E27FC236}">
                <a16:creationId xmlns:a16="http://schemas.microsoft.com/office/drawing/2014/main" id="{6E79BEE6-AFB0-364F-989B-36CE044BE1ED}"/>
              </a:ext>
            </a:extLst>
          </p:cNvPr>
          <p:cNvPicPr>
            <a:picLocks noChangeAspect="1"/>
          </p:cNvPicPr>
          <p:nvPr/>
        </p:nvPicPr>
        <p:blipFill>
          <a:blip r:embed="rId5"/>
          <a:stretch>
            <a:fillRect/>
          </a:stretch>
        </p:blipFill>
        <p:spPr>
          <a:xfrm>
            <a:off x="9886626" y="5249127"/>
            <a:ext cx="1783436" cy="1119018"/>
          </a:xfrm>
          <a:prstGeom prst="rect">
            <a:avLst/>
          </a:prstGeom>
        </p:spPr>
      </p:pic>
    </p:spTree>
    <p:extLst>
      <p:ext uri="{BB962C8B-B14F-4D97-AF65-F5344CB8AC3E}">
        <p14:creationId xmlns:p14="http://schemas.microsoft.com/office/powerpoint/2010/main" val="215763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3375AC91-94AC-6345-B280-F2F8F0CC45AB}"/>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42</a:t>
            </a:fld>
            <a:endParaRPr lang="sv-SE" dirty="0"/>
          </a:p>
        </p:txBody>
      </p:sp>
      <p:sp>
        <p:nvSpPr>
          <p:cNvPr id="9" name="Title 1">
            <a:extLst>
              <a:ext uri="{FF2B5EF4-FFF2-40B4-BE49-F238E27FC236}">
                <a16:creationId xmlns:a16="http://schemas.microsoft.com/office/drawing/2014/main" id="{CB3BF30A-26A3-2D43-A625-9289F2C3EEE9}"/>
              </a:ext>
            </a:extLst>
          </p:cNvPr>
          <p:cNvSpPr txBox="1">
            <a:spLocks/>
          </p:cNvSpPr>
          <p:nvPr/>
        </p:nvSpPr>
        <p:spPr>
          <a:xfrm>
            <a:off x="838200" y="-6308"/>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latin typeface="Helvetica Neue" panose="02000503000000020004" pitchFamily="2" charset="0"/>
                <a:ea typeface="Helvetica Neue" panose="02000503000000020004" pitchFamily="2" charset="0"/>
                <a:cs typeface="Helvetica Neue" panose="02000503000000020004" pitchFamily="2" charset="0"/>
              </a:rPr>
              <a:t>HIBEAM at the ESS test beamline  </a:t>
            </a:r>
          </a:p>
        </p:txBody>
      </p:sp>
      <p:pic>
        <p:nvPicPr>
          <p:cNvPr id="10" name="Google Shape;87;p11">
            <a:extLst>
              <a:ext uri="{FF2B5EF4-FFF2-40B4-BE49-F238E27FC236}">
                <a16:creationId xmlns:a16="http://schemas.microsoft.com/office/drawing/2014/main" id="{E2A47DC0-3B19-804F-81DC-693CCA27EBC7}"/>
              </a:ext>
            </a:extLst>
          </p:cNvPr>
          <p:cNvPicPr preferRelativeResize="0">
            <a:picLocks/>
          </p:cNvPicPr>
          <p:nvPr/>
        </p:nvPicPr>
        <p:blipFill rotWithShape="1">
          <a:blip r:embed="rId2">
            <a:alphaModFix/>
          </a:blip>
          <a:srcRect t="9684" b="9676"/>
          <a:stretch/>
        </p:blipFill>
        <p:spPr>
          <a:xfrm>
            <a:off x="2599873" y="750253"/>
            <a:ext cx="7098761" cy="3758787"/>
          </a:xfrm>
          <a:prstGeom prst="rect">
            <a:avLst/>
          </a:prstGeom>
          <a:noFill/>
          <a:ln>
            <a:noFill/>
          </a:ln>
        </p:spPr>
      </p:pic>
      <p:cxnSp>
        <p:nvCxnSpPr>
          <p:cNvPr id="16" name="Google Shape;88;p11">
            <a:extLst>
              <a:ext uri="{FF2B5EF4-FFF2-40B4-BE49-F238E27FC236}">
                <a16:creationId xmlns:a16="http://schemas.microsoft.com/office/drawing/2014/main" id="{0187DA13-B1B6-2A4B-95A5-3DF137F1A206}"/>
              </a:ext>
            </a:extLst>
          </p:cNvPr>
          <p:cNvCxnSpPr>
            <a:cxnSpLocks/>
          </p:cNvCxnSpPr>
          <p:nvPr/>
        </p:nvCxnSpPr>
        <p:spPr>
          <a:xfrm>
            <a:off x="5896225" y="3003263"/>
            <a:ext cx="729428" cy="0"/>
          </a:xfrm>
          <a:prstGeom prst="straightConnector1">
            <a:avLst/>
          </a:prstGeom>
          <a:noFill/>
          <a:ln w="28575" cap="flat" cmpd="sng">
            <a:solidFill>
              <a:schemeClr val="bg1"/>
            </a:solidFill>
            <a:prstDash val="dash"/>
            <a:miter lim="800000"/>
            <a:headEnd type="none" w="sm" len="sm"/>
            <a:tailEnd type="none" w="sm" len="sm"/>
          </a:ln>
        </p:spPr>
      </p:cxnSp>
      <p:cxnSp>
        <p:nvCxnSpPr>
          <p:cNvPr id="3" name="Straight Arrow Connector 2">
            <a:extLst>
              <a:ext uri="{FF2B5EF4-FFF2-40B4-BE49-F238E27FC236}">
                <a16:creationId xmlns:a16="http://schemas.microsoft.com/office/drawing/2014/main" id="{8D0678B3-BE7F-5147-B36A-686EAEC52152}"/>
              </a:ext>
            </a:extLst>
          </p:cNvPr>
          <p:cNvCxnSpPr/>
          <p:nvPr/>
        </p:nvCxnSpPr>
        <p:spPr>
          <a:xfrm flipV="1">
            <a:off x="5799442" y="3003263"/>
            <a:ext cx="0" cy="9634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89;p11">
            <a:extLst>
              <a:ext uri="{FF2B5EF4-FFF2-40B4-BE49-F238E27FC236}">
                <a16:creationId xmlns:a16="http://schemas.microsoft.com/office/drawing/2014/main" id="{ABD72032-CD3C-B642-9284-26DB2EAD7151}"/>
              </a:ext>
            </a:extLst>
          </p:cNvPr>
          <p:cNvSpPr txBox="1"/>
          <p:nvPr/>
        </p:nvSpPr>
        <p:spPr>
          <a:xfrm>
            <a:off x="5976413" y="3826109"/>
            <a:ext cx="3217087"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200" b="1" dirty="0">
                <a:solidFill>
                  <a:srgbClr val="FF0000"/>
                </a:solidFill>
                <a:latin typeface="Helvetica" pitchFamily="2" charset="0"/>
              </a:rPr>
              <a:t>Proton </a:t>
            </a:r>
            <a:r>
              <a:rPr lang="sv-SE" sz="2200" b="1" dirty="0" err="1">
                <a:solidFill>
                  <a:srgbClr val="FF0000"/>
                </a:solidFill>
                <a:latin typeface="Helvetica" pitchFamily="2" charset="0"/>
              </a:rPr>
              <a:t>beam</a:t>
            </a:r>
            <a:endParaRPr sz="2200" b="1" dirty="0">
              <a:solidFill>
                <a:srgbClr val="FF0000"/>
              </a:solidFill>
              <a:latin typeface="Helvetica" pitchFamily="2" charset="0"/>
            </a:endParaRPr>
          </a:p>
        </p:txBody>
      </p:sp>
      <p:sp>
        <p:nvSpPr>
          <p:cNvPr id="17" name="Google Shape;89;p11">
            <a:extLst>
              <a:ext uri="{FF2B5EF4-FFF2-40B4-BE49-F238E27FC236}">
                <a16:creationId xmlns:a16="http://schemas.microsoft.com/office/drawing/2014/main" id="{1DDC87EC-04C7-E842-8435-7127046DAC0A}"/>
              </a:ext>
            </a:extLst>
          </p:cNvPr>
          <p:cNvSpPr txBox="1"/>
          <p:nvPr/>
        </p:nvSpPr>
        <p:spPr>
          <a:xfrm>
            <a:off x="6790545" y="2724817"/>
            <a:ext cx="3217087"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200" b="1" dirty="0">
                <a:solidFill>
                  <a:schemeClr val="bg1"/>
                </a:solidFill>
                <a:latin typeface="Helvetica" pitchFamily="2" charset="0"/>
              </a:rPr>
              <a:t>Test </a:t>
            </a:r>
            <a:r>
              <a:rPr lang="sv-SE" sz="2200" b="1" dirty="0" err="1">
                <a:solidFill>
                  <a:schemeClr val="bg1"/>
                </a:solidFill>
                <a:latin typeface="Helvetica" pitchFamily="2" charset="0"/>
              </a:rPr>
              <a:t>Beamline</a:t>
            </a:r>
            <a:r>
              <a:rPr lang="sv-SE" sz="2200" b="1" dirty="0">
                <a:solidFill>
                  <a:schemeClr val="bg1"/>
                </a:solidFill>
                <a:latin typeface="Helvetica" pitchFamily="2" charset="0"/>
              </a:rPr>
              <a:t> </a:t>
            </a:r>
            <a:endParaRPr sz="2200" b="1" dirty="0">
              <a:solidFill>
                <a:schemeClr val="bg1"/>
              </a:solidFill>
              <a:latin typeface="Helvetica" pitchFamily="2" charset="0"/>
            </a:endParaRPr>
          </a:p>
        </p:txBody>
      </p:sp>
      <p:sp>
        <p:nvSpPr>
          <p:cNvPr id="11" name="Google Shape;93;p11">
            <a:extLst>
              <a:ext uri="{FF2B5EF4-FFF2-40B4-BE49-F238E27FC236}">
                <a16:creationId xmlns:a16="http://schemas.microsoft.com/office/drawing/2014/main" id="{82DF2870-BA08-5D47-8AC8-8D74E05997EE}"/>
              </a:ext>
            </a:extLst>
          </p:cNvPr>
          <p:cNvSpPr/>
          <p:nvPr/>
        </p:nvSpPr>
        <p:spPr>
          <a:xfrm>
            <a:off x="259620" y="4630366"/>
            <a:ext cx="11822658" cy="1853237"/>
          </a:xfrm>
          <a:prstGeom prst="rect">
            <a:avLst/>
          </a:prstGeom>
          <a:noFill/>
          <a:ln>
            <a:noFill/>
          </a:ln>
        </p:spPr>
        <p:txBody>
          <a:bodyPr spcFirstLastPara="1" wrap="square" lIns="91425" tIns="45700" rIns="91425" bIns="45700" anchor="t" anchorCtr="0">
            <a:noAutofit/>
          </a:bodyPr>
          <a:lstStyle/>
          <a:p>
            <a:pPr marL="342900" indent="-342900">
              <a:buFont typeface="Arial" panose="020B0604020202020204" pitchFamily="34" charset="0"/>
              <a:buChar char="•"/>
            </a:pPr>
            <a:r>
              <a:rPr lang="en-GB" sz="2000" dirty="0">
                <a:latin typeface="Helvetica" pitchFamily="2" charset="0"/>
              </a:rPr>
              <a:t>The ESS Test beamline will be used in the early day of ESS  to measure the performance of the neutron source (2025-2027) </a:t>
            </a:r>
          </a:p>
        </p:txBody>
      </p:sp>
    </p:spTree>
    <p:extLst>
      <p:ext uri="{BB962C8B-B14F-4D97-AF65-F5344CB8AC3E}">
        <p14:creationId xmlns:p14="http://schemas.microsoft.com/office/powerpoint/2010/main" val="188986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3375AC91-94AC-6345-B280-F2F8F0CC45AB}"/>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43</a:t>
            </a:fld>
            <a:endParaRPr lang="sv-SE" dirty="0"/>
          </a:p>
        </p:txBody>
      </p:sp>
      <p:pic>
        <p:nvPicPr>
          <p:cNvPr id="10" name="Google Shape;87;p11">
            <a:extLst>
              <a:ext uri="{FF2B5EF4-FFF2-40B4-BE49-F238E27FC236}">
                <a16:creationId xmlns:a16="http://schemas.microsoft.com/office/drawing/2014/main" id="{E2A47DC0-3B19-804F-81DC-693CCA27EBC7}"/>
              </a:ext>
            </a:extLst>
          </p:cNvPr>
          <p:cNvPicPr preferRelativeResize="0">
            <a:picLocks/>
          </p:cNvPicPr>
          <p:nvPr/>
        </p:nvPicPr>
        <p:blipFill rotWithShape="1">
          <a:blip r:embed="rId2">
            <a:alphaModFix/>
          </a:blip>
          <a:srcRect t="9684" b="9676"/>
          <a:stretch/>
        </p:blipFill>
        <p:spPr>
          <a:xfrm>
            <a:off x="2599873" y="750253"/>
            <a:ext cx="7098761" cy="3758787"/>
          </a:xfrm>
          <a:prstGeom prst="rect">
            <a:avLst/>
          </a:prstGeom>
          <a:noFill/>
          <a:ln>
            <a:noFill/>
          </a:ln>
        </p:spPr>
      </p:pic>
      <p:cxnSp>
        <p:nvCxnSpPr>
          <p:cNvPr id="16" name="Google Shape;88;p11">
            <a:extLst>
              <a:ext uri="{FF2B5EF4-FFF2-40B4-BE49-F238E27FC236}">
                <a16:creationId xmlns:a16="http://schemas.microsoft.com/office/drawing/2014/main" id="{0187DA13-B1B6-2A4B-95A5-3DF137F1A206}"/>
              </a:ext>
            </a:extLst>
          </p:cNvPr>
          <p:cNvCxnSpPr>
            <a:cxnSpLocks/>
          </p:cNvCxnSpPr>
          <p:nvPr/>
        </p:nvCxnSpPr>
        <p:spPr>
          <a:xfrm>
            <a:off x="5896225" y="3003263"/>
            <a:ext cx="729428" cy="0"/>
          </a:xfrm>
          <a:prstGeom prst="straightConnector1">
            <a:avLst/>
          </a:prstGeom>
          <a:noFill/>
          <a:ln w="28575" cap="flat" cmpd="sng">
            <a:solidFill>
              <a:schemeClr val="bg1"/>
            </a:solidFill>
            <a:prstDash val="dash"/>
            <a:miter lim="800000"/>
            <a:headEnd type="none" w="sm" len="sm"/>
            <a:tailEnd type="none" w="sm" len="sm"/>
          </a:ln>
        </p:spPr>
      </p:cxnSp>
      <p:cxnSp>
        <p:nvCxnSpPr>
          <p:cNvPr id="3" name="Straight Arrow Connector 2">
            <a:extLst>
              <a:ext uri="{FF2B5EF4-FFF2-40B4-BE49-F238E27FC236}">
                <a16:creationId xmlns:a16="http://schemas.microsoft.com/office/drawing/2014/main" id="{8D0678B3-BE7F-5147-B36A-686EAEC52152}"/>
              </a:ext>
            </a:extLst>
          </p:cNvPr>
          <p:cNvCxnSpPr/>
          <p:nvPr/>
        </p:nvCxnSpPr>
        <p:spPr>
          <a:xfrm flipV="1">
            <a:off x="5799442" y="3003263"/>
            <a:ext cx="0" cy="9634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Google Shape;93;p11">
            <a:extLst>
              <a:ext uri="{FF2B5EF4-FFF2-40B4-BE49-F238E27FC236}">
                <a16:creationId xmlns:a16="http://schemas.microsoft.com/office/drawing/2014/main" id="{1E71447F-EAC9-424A-B242-C1368AF31847}"/>
              </a:ext>
            </a:extLst>
          </p:cNvPr>
          <p:cNvSpPr/>
          <p:nvPr/>
        </p:nvSpPr>
        <p:spPr>
          <a:xfrm>
            <a:off x="259620" y="4630366"/>
            <a:ext cx="11822658" cy="1853237"/>
          </a:xfrm>
          <a:prstGeom prst="rect">
            <a:avLst/>
          </a:prstGeom>
          <a:noFill/>
          <a:ln>
            <a:noFill/>
          </a:ln>
        </p:spPr>
        <p:txBody>
          <a:bodyPr spcFirstLastPara="1" wrap="square" lIns="91425" tIns="45700" rIns="91425" bIns="45700" anchor="t" anchorCtr="0">
            <a:noAutofit/>
          </a:bodyPr>
          <a:lstStyle/>
          <a:p>
            <a:pPr marL="342900" indent="-342900">
              <a:buFont typeface="Arial" panose="020B0604020202020204" pitchFamily="34" charset="0"/>
              <a:buChar char="•"/>
            </a:pPr>
            <a:r>
              <a:rPr lang="en-GB" sz="2000" dirty="0">
                <a:latin typeface="Helvetica" pitchFamily="2" charset="0"/>
              </a:rPr>
              <a:t>The ESS Test beamline will be used in the early day of ESS  to measure the performance of the neutron source (2025-2027) </a:t>
            </a:r>
          </a:p>
          <a:p>
            <a:pPr marL="342900" indent="-342900">
              <a:buFont typeface="Arial" panose="020B0604020202020204" pitchFamily="34" charset="0"/>
              <a:buChar char="•"/>
            </a:pPr>
            <a:r>
              <a:rPr lang="en-GB" sz="2000" dirty="0">
                <a:latin typeface="Helvetica" pitchFamily="2" charset="0"/>
              </a:rPr>
              <a:t>In 2027-2028 will  be used by the HIBEAM  team for performing prototypes tests and preliminary measurements</a:t>
            </a:r>
          </a:p>
        </p:txBody>
      </p:sp>
      <p:sp>
        <p:nvSpPr>
          <p:cNvPr id="14" name="Title 1">
            <a:extLst>
              <a:ext uri="{FF2B5EF4-FFF2-40B4-BE49-F238E27FC236}">
                <a16:creationId xmlns:a16="http://schemas.microsoft.com/office/drawing/2014/main" id="{DCDC148A-3003-2A45-BBC5-E97D67CD548F}"/>
              </a:ext>
            </a:extLst>
          </p:cNvPr>
          <p:cNvSpPr txBox="1">
            <a:spLocks/>
          </p:cNvSpPr>
          <p:nvPr/>
        </p:nvSpPr>
        <p:spPr>
          <a:xfrm>
            <a:off x="838200" y="-6308"/>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latin typeface="Helvetica Neue" panose="02000503000000020004" pitchFamily="2" charset="0"/>
                <a:ea typeface="Helvetica Neue" panose="02000503000000020004" pitchFamily="2" charset="0"/>
                <a:cs typeface="Helvetica Neue" panose="02000503000000020004" pitchFamily="2" charset="0"/>
              </a:rPr>
              <a:t>HIBEAM at the ESS test beamline  </a:t>
            </a:r>
          </a:p>
        </p:txBody>
      </p:sp>
      <p:sp>
        <p:nvSpPr>
          <p:cNvPr id="17" name="Google Shape;89;p11">
            <a:extLst>
              <a:ext uri="{FF2B5EF4-FFF2-40B4-BE49-F238E27FC236}">
                <a16:creationId xmlns:a16="http://schemas.microsoft.com/office/drawing/2014/main" id="{D2A30871-453E-394A-8D48-E95A8D395C55}"/>
              </a:ext>
            </a:extLst>
          </p:cNvPr>
          <p:cNvSpPr txBox="1"/>
          <p:nvPr/>
        </p:nvSpPr>
        <p:spPr>
          <a:xfrm>
            <a:off x="6790545" y="2724817"/>
            <a:ext cx="3217087"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200" b="1" dirty="0">
                <a:solidFill>
                  <a:schemeClr val="bg1"/>
                </a:solidFill>
                <a:latin typeface="Helvetica" pitchFamily="2" charset="0"/>
              </a:rPr>
              <a:t>Test </a:t>
            </a:r>
            <a:r>
              <a:rPr lang="sv-SE" sz="2200" b="1" dirty="0" err="1">
                <a:solidFill>
                  <a:schemeClr val="bg1"/>
                </a:solidFill>
                <a:latin typeface="Helvetica" pitchFamily="2" charset="0"/>
              </a:rPr>
              <a:t>Beamline</a:t>
            </a:r>
            <a:r>
              <a:rPr lang="sv-SE" sz="2200" b="1" dirty="0">
                <a:solidFill>
                  <a:schemeClr val="bg1"/>
                </a:solidFill>
                <a:latin typeface="Helvetica" pitchFamily="2" charset="0"/>
              </a:rPr>
              <a:t> </a:t>
            </a:r>
            <a:endParaRPr sz="2200" b="1" dirty="0">
              <a:solidFill>
                <a:schemeClr val="bg1"/>
              </a:solidFill>
              <a:latin typeface="Helvetica" pitchFamily="2" charset="0"/>
            </a:endParaRPr>
          </a:p>
        </p:txBody>
      </p:sp>
      <p:sp>
        <p:nvSpPr>
          <p:cNvPr id="18" name="Google Shape;89;p11">
            <a:extLst>
              <a:ext uri="{FF2B5EF4-FFF2-40B4-BE49-F238E27FC236}">
                <a16:creationId xmlns:a16="http://schemas.microsoft.com/office/drawing/2014/main" id="{81119329-E405-4345-8275-66AAAFEAC0FE}"/>
              </a:ext>
            </a:extLst>
          </p:cNvPr>
          <p:cNvSpPr txBox="1"/>
          <p:nvPr/>
        </p:nvSpPr>
        <p:spPr>
          <a:xfrm>
            <a:off x="5976413" y="3826109"/>
            <a:ext cx="3217087"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200" b="1" dirty="0">
                <a:solidFill>
                  <a:srgbClr val="FF0000"/>
                </a:solidFill>
                <a:latin typeface="Helvetica" pitchFamily="2" charset="0"/>
              </a:rPr>
              <a:t>Proton </a:t>
            </a:r>
            <a:r>
              <a:rPr lang="sv-SE" sz="2200" b="1" dirty="0" err="1">
                <a:solidFill>
                  <a:srgbClr val="FF0000"/>
                </a:solidFill>
                <a:latin typeface="Helvetica" pitchFamily="2" charset="0"/>
              </a:rPr>
              <a:t>beam</a:t>
            </a:r>
            <a:endParaRPr sz="2200" b="1" dirty="0">
              <a:solidFill>
                <a:srgbClr val="FF0000"/>
              </a:solidFill>
              <a:latin typeface="Helvetica" pitchFamily="2" charset="0"/>
            </a:endParaRPr>
          </a:p>
        </p:txBody>
      </p:sp>
    </p:spTree>
    <p:extLst>
      <p:ext uri="{BB962C8B-B14F-4D97-AF65-F5344CB8AC3E}">
        <p14:creationId xmlns:p14="http://schemas.microsoft.com/office/powerpoint/2010/main" val="256236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3375AC91-94AC-6345-B280-F2F8F0CC45AB}"/>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44</a:t>
            </a:fld>
            <a:endParaRPr lang="sv-SE" dirty="0"/>
          </a:p>
        </p:txBody>
      </p:sp>
      <p:pic>
        <p:nvPicPr>
          <p:cNvPr id="10" name="Google Shape;87;p11">
            <a:extLst>
              <a:ext uri="{FF2B5EF4-FFF2-40B4-BE49-F238E27FC236}">
                <a16:creationId xmlns:a16="http://schemas.microsoft.com/office/drawing/2014/main" id="{E2A47DC0-3B19-804F-81DC-693CCA27EBC7}"/>
              </a:ext>
            </a:extLst>
          </p:cNvPr>
          <p:cNvPicPr preferRelativeResize="0">
            <a:picLocks/>
          </p:cNvPicPr>
          <p:nvPr/>
        </p:nvPicPr>
        <p:blipFill rotWithShape="1">
          <a:blip r:embed="rId2">
            <a:alphaModFix/>
          </a:blip>
          <a:srcRect t="9684" b="9676"/>
          <a:stretch/>
        </p:blipFill>
        <p:spPr>
          <a:xfrm>
            <a:off x="2599873" y="750253"/>
            <a:ext cx="7098761" cy="3758787"/>
          </a:xfrm>
          <a:prstGeom prst="rect">
            <a:avLst/>
          </a:prstGeom>
          <a:noFill/>
          <a:ln>
            <a:noFill/>
          </a:ln>
        </p:spPr>
      </p:pic>
      <p:sp>
        <p:nvSpPr>
          <p:cNvPr id="11" name="Google Shape;89;p11">
            <a:extLst>
              <a:ext uri="{FF2B5EF4-FFF2-40B4-BE49-F238E27FC236}">
                <a16:creationId xmlns:a16="http://schemas.microsoft.com/office/drawing/2014/main" id="{594416D5-F3D1-B24A-BE4C-80230BAFFDE1}"/>
              </a:ext>
            </a:extLst>
          </p:cNvPr>
          <p:cNvSpPr txBox="1"/>
          <p:nvPr/>
        </p:nvSpPr>
        <p:spPr>
          <a:xfrm>
            <a:off x="6790545" y="2724817"/>
            <a:ext cx="3217087"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200" b="1" dirty="0">
                <a:solidFill>
                  <a:schemeClr val="bg1"/>
                </a:solidFill>
                <a:latin typeface="Helvetica" pitchFamily="2" charset="0"/>
              </a:rPr>
              <a:t>Test </a:t>
            </a:r>
            <a:r>
              <a:rPr lang="sv-SE" sz="2200" b="1" dirty="0" err="1">
                <a:solidFill>
                  <a:schemeClr val="bg1"/>
                </a:solidFill>
                <a:latin typeface="Helvetica" pitchFamily="2" charset="0"/>
              </a:rPr>
              <a:t>Beamline</a:t>
            </a:r>
            <a:r>
              <a:rPr lang="sv-SE" sz="2200" b="1" dirty="0">
                <a:solidFill>
                  <a:schemeClr val="bg1"/>
                </a:solidFill>
                <a:latin typeface="Helvetica" pitchFamily="2" charset="0"/>
              </a:rPr>
              <a:t> </a:t>
            </a:r>
            <a:endParaRPr sz="2200" b="1" dirty="0">
              <a:solidFill>
                <a:schemeClr val="bg1"/>
              </a:solidFill>
              <a:latin typeface="Helvetica" pitchFamily="2" charset="0"/>
            </a:endParaRPr>
          </a:p>
        </p:txBody>
      </p:sp>
      <p:cxnSp>
        <p:nvCxnSpPr>
          <p:cNvPr id="16" name="Google Shape;88;p11">
            <a:extLst>
              <a:ext uri="{FF2B5EF4-FFF2-40B4-BE49-F238E27FC236}">
                <a16:creationId xmlns:a16="http://schemas.microsoft.com/office/drawing/2014/main" id="{0187DA13-B1B6-2A4B-95A5-3DF137F1A206}"/>
              </a:ext>
            </a:extLst>
          </p:cNvPr>
          <p:cNvCxnSpPr>
            <a:cxnSpLocks/>
          </p:cNvCxnSpPr>
          <p:nvPr/>
        </p:nvCxnSpPr>
        <p:spPr>
          <a:xfrm>
            <a:off x="5896225" y="3003263"/>
            <a:ext cx="729428" cy="0"/>
          </a:xfrm>
          <a:prstGeom prst="straightConnector1">
            <a:avLst/>
          </a:prstGeom>
          <a:noFill/>
          <a:ln w="28575" cap="flat" cmpd="sng">
            <a:solidFill>
              <a:schemeClr val="bg1"/>
            </a:solidFill>
            <a:prstDash val="dash"/>
            <a:miter lim="800000"/>
            <a:headEnd type="none" w="sm" len="sm"/>
            <a:tailEnd type="none" w="sm" len="sm"/>
          </a:ln>
        </p:spPr>
      </p:cxnSp>
      <p:cxnSp>
        <p:nvCxnSpPr>
          <p:cNvPr id="3" name="Straight Arrow Connector 2">
            <a:extLst>
              <a:ext uri="{FF2B5EF4-FFF2-40B4-BE49-F238E27FC236}">
                <a16:creationId xmlns:a16="http://schemas.microsoft.com/office/drawing/2014/main" id="{8D0678B3-BE7F-5147-B36A-686EAEC52152}"/>
              </a:ext>
            </a:extLst>
          </p:cNvPr>
          <p:cNvCxnSpPr/>
          <p:nvPr/>
        </p:nvCxnSpPr>
        <p:spPr>
          <a:xfrm flipV="1">
            <a:off x="5799442" y="3003263"/>
            <a:ext cx="0" cy="9634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Google Shape;93;p11">
            <a:extLst>
              <a:ext uri="{FF2B5EF4-FFF2-40B4-BE49-F238E27FC236}">
                <a16:creationId xmlns:a16="http://schemas.microsoft.com/office/drawing/2014/main" id="{A5844584-C728-F940-BAF6-FFDABCA8753E}"/>
              </a:ext>
            </a:extLst>
          </p:cNvPr>
          <p:cNvSpPr/>
          <p:nvPr/>
        </p:nvSpPr>
        <p:spPr>
          <a:xfrm>
            <a:off x="259620" y="4630366"/>
            <a:ext cx="11822658" cy="1853237"/>
          </a:xfrm>
          <a:prstGeom prst="rect">
            <a:avLst/>
          </a:prstGeom>
          <a:noFill/>
          <a:ln>
            <a:noFill/>
          </a:ln>
        </p:spPr>
        <p:txBody>
          <a:bodyPr spcFirstLastPara="1" wrap="square" lIns="91425" tIns="45700" rIns="91425" bIns="45700" anchor="t" anchorCtr="0">
            <a:noAutofit/>
          </a:bodyPr>
          <a:lstStyle/>
          <a:p>
            <a:pPr marL="342900" indent="-342900">
              <a:buFont typeface="Arial" panose="020B0604020202020204" pitchFamily="34" charset="0"/>
              <a:buChar char="•"/>
            </a:pPr>
            <a:r>
              <a:rPr lang="en-GB" sz="2000" dirty="0">
                <a:latin typeface="Helvetica" pitchFamily="2" charset="0"/>
              </a:rPr>
              <a:t>The ESS Test beamline will be used in the early day of ESS  to measure the performance of the neutron source (2025-2027) </a:t>
            </a:r>
          </a:p>
          <a:p>
            <a:pPr marL="342900" indent="-342900">
              <a:buFont typeface="Arial" panose="020B0604020202020204" pitchFamily="34" charset="0"/>
              <a:buChar char="•"/>
            </a:pPr>
            <a:r>
              <a:rPr lang="en-GB" sz="2000" dirty="0">
                <a:latin typeface="Helvetica" pitchFamily="2" charset="0"/>
              </a:rPr>
              <a:t>In 2027-2028 will  be used by the HIBEAM  team for performing prototypes tests and preliminary measurements</a:t>
            </a:r>
          </a:p>
          <a:p>
            <a:pPr marL="342900" indent="-342900">
              <a:buFont typeface="Arial" panose="020B0604020202020204" pitchFamily="34" charset="0"/>
              <a:buChar char="•"/>
            </a:pPr>
            <a:r>
              <a:rPr lang="en-GB" sz="2000" b="1" dirty="0">
                <a:latin typeface="Helvetica" pitchFamily="2" charset="0"/>
              </a:rPr>
              <a:t>It could  be upgraded with moderate budget (2.5M</a:t>
            </a:r>
            <a:r>
              <a:rPr lang="sv-SE" sz="2000" b="1" dirty="0">
                <a:latin typeface="Helvetica" pitchFamily="2" charset="0"/>
              </a:rPr>
              <a:t>€</a:t>
            </a:r>
            <a:r>
              <a:rPr lang="en-GB" sz="2000" b="1" dirty="0">
                <a:latin typeface="Helvetica" pitchFamily="2" charset="0"/>
              </a:rPr>
              <a:t>)  to become an ESS fundamental physics beam line able to deliver already at 2MW world leading measurements </a:t>
            </a:r>
            <a:endParaRPr lang="en-GB" sz="2000" b="1" dirty="0">
              <a:solidFill>
                <a:schemeClr val="dk1"/>
              </a:solidFill>
            </a:endParaRPr>
          </a:p>
        </p:txBody>
      </p:sp>
      <p:sp>
        <p:nvSpPr>
          <p:cNvPr id="14" name="Title 1">
            <a:extLst>
              <a:ext uri="{FF2B5EF4-FFF2-40B4-BE49-F238E27FC236}">
                <a16:creationId xmlns:a16="http://schemas.microsoft.com/office/drawing/2014/main" id="{AF181F1B-B85D-0B40-8CB0-482ACBC7C699}"/>
              </a:ext>
            </a:extLst>
          </p:cNvPr>
          <p:cNvSpPr txBox="1">
            <a:spLocks/>
          </p:cNvSpPr>
          <p:nvPr/>
        </p:nvSpPr>
        <p:spPr>
          <a:xfrm>
            <a:off x="838200" y="-6308"/>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latin typeface="Helvetica Neue" panose="02000503000000020004" pitchFamily="2" charset="0"/>
                <a:ea typeface="Helvetica Neue" panose="02000503000000020004" pitchFamily="2" charset="0"/>
                <a:cs typeface="Helvetica Neue" panose="02000503000000020004" pitchFamily="2" charset="0"/>
              </a:rPr>
              <a:t>HIBEAM at the ESS test beamline  </a:t>
            </a:r>
          </a:p>
        </p:txBody>
      </p:sp>
      <p:sp>
        <p:nvSpPr>
          <p:cNvPr id="17" name="Google Shape;89;p11">
            <a:extLst>
              <a:ext uri="{FF2B5EF4-FFF2-40B4-BE49-F238E27FC236}">
                <a16:creationId xmlns:a16="http://schemas.microsoft.com/office/drawing/2014/main" id="{D9AEBA68-BDA4-FA4F-B142-A66449B5C02D}"/>
              </a:ext>
            </a:extLst>
          </p:cNvPr>
          <p:cNvSpPr txBox="1"/>
          <p:nvPr/>
        </p:nvSpPr>
        <p:spPr>
          <a:xfrm>
            <a:off x="5976413" y="3826109"/>
            <a:ext cx="3217087"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200" b="1" dirty="0">
                <a:solidFill>
                  <a:srgbClr val="FF0000"/>
                </a:solidFill>
                <a:latin typeface="Helvetica" pitchFamily="2" charset="0"/>
              </a:rPr>
              <a:t>Proton </a:t>
            </a:r>
            <a:r>
              <a:rPr lang="sv-SE" sz="2200" b="1" dirty="0" err="1">
                <a:solidFill>
                  <a:srgbClr val="FF0000"/>
                </a:solidFill>
                <a:latin typeface="Helvetica" pitchFamily="2" charset="0"/>
              </a:rPr>
              <a:t>beam</a:t>
            </a:r>
            <a:endParaRPr sz="2200" b="1" dirty="0">
              <a:solidFill>
                <a:srgbClr val="FF0000"/>
              </a:solidFill>
              <a:latin typeface="Helvetica" pitchFamily="2" charset="0"/>
            </a:endParaRPr>
          </a:p>
        </p:txBody>
      </p:sp>
    </p:spTree>
    <p:extLst>
      <p:ext uri="{BB962C8B-B14F-4D97-AF65-F5344CB8AC3E}">
        <p14:creationId xmlns:p14="http://schemas.microsoft.com/office/powerpoint/2010/main" val="259386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8DCF52-9AB7-5B4E-B112-B0B0AC965674}"/>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5D72238A-6895-A34A-90F5-79D869262392}"/>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69D161CD-B0FE-824A-AE26-FAD13983406E}"/>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45</a:t>
            </a:fld>
            <a:endParaRPr lang="sv-SE" dirty="0"/>
          </a:p>
        </p:txBody>
      </p:sp>
      <p:sp>
        <p:nvSpPr>
          <p:cNvPr id="9" name="Title 1">
            <a:extLst>
              <a:ext uri="{FF2B5EF4-FFF2-40B4-BE49-F238E27FC236}">
                <a16:creationId xmlns:a16="http://schemas.microsoft.com/office/drawing/2014/main" id="{A655696C-AFB0-3F48-B464-96FB9CBFA6F0}"/>
              </a:ext>
            </a:extLst>
          </p:cNvPr>
          <p:cNvSpPr txBox="1">
            <a:spLocks/>
          </p:cNvSpPr>
          <p:nvPr/>
        </p:nvSpPr>
        <p:spPr>
          <a:xfrm>
            <a:off x="1115892" y="1537280"/>
            <a:ext cx="10515600" cy="1730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u="sng" dirty="0">
                <a:latin typeface="Helvetica Neue" panose="02000503000000020004" pitchFamily="2" charset="0"/>
                <a:ea typeface="Helvetica Neue" panose="02000503000000020004" pitchFamily="2" charset="0"/>
                <a:cs typeface="Helvetica Neue" panose="02000503000000020004" pitchFamily="2" charset="0"/>
              </a:rPr>
              <a:t>The NNBAR  experiment:</a:t>
            </a:r>
          </a:p>
          <a:p>
            <a:pPr algn="ctr"/>
            <a:r>
              <a:rPr lang="en-GB" sz="3600" b="1" u="sng" dirty="0">
                <a:latin typeface="Helvetica Neue" panose="02000503000000020004" pitchFamily="2" charset="0"/>
                <a:ea typeface="Helvetica Neue" panose="02000503000000020004" pitchFamily="2" charset="0"/>
                <a:cs typeface="Helvetica Neue" panose="02000503000000020004" pitchFamily="2" charset="0"/>
              </a:rPr>
              <a:t>search for neutron to antineutron oscillations </a:t>
            </a:r>
          </a:p>
        </p:txBody>
      </p:sp>
      <p:pic>
        <p:nvPicPr>
          <p:cNvPr id="10" name="Google Shape;285;p26">
            <a:extLst>
              <a:ext uri="{FF2B5EF4-FFF2-40B4-BE49-F238E27FC236}">
                <a16:creationId xmlns:a16="http://schemas.microsoft.com/office/drawing/2014/main" id="{30703DEC-8865-024D-88BD-7A0865F05298}"/>
              </a:ext>
            </a:extLst>
          </p:cNvPr>
          <p:cNvPicPr preferRelativeResize="0"/>
          <p:nvPr/>
        </p:nvPicPr>
        <p:blipFill rotWithShape="1">
          <a:blip r:embed="rId3">
            <a:alphaModFix/>
          </a:blip>
          <a:srcRect l="-3180" r="3180"/>
          <a:stretch/>
        </p:blipFill>
        <p:spPr>
          <a:xfrm>
            <a:off x="4773432" y="3267606"/>
            <a:ext cx="2395046" cy="1179850"/>
          </a:xfrm>
          <a:prstGeom prst="rect">
            <a:avLst/>
          </a:prstGeom>
          <a:noFill/>
          <a:ln>
            <a:noFill/>
          </a:ln>
        </p:spPr>
      </p:pic>
      <p:sp>
        <p:nvSpPr>
          <p:cNvPr id="12" name="Rectangle 11">
            <a:extLst>
              <a:ext uri="{FF2B5EF4-FFF2-40B4-BE49-F238E27FC236}">
                <a16:creationId xmlns:a16="http://schemas.microsoft.com/office/drawing/2014/main" id="{7ADBA3E2-31EA-F941-BE37-1BAD6BA1B2AF}"/>
              </a:ext>
            </a:extLst>
          </p:cNvPr>
          <p:cNvSpPr/>
          <p:nvPr/>
        </p:nvSpPr>
        <p:spPr>
          <a:xfrm>
            <a:off x="4586544" y="5095365"/>
            <a:ext cx="3055380" cy="400110"/>
          </a:xfrm>
          <a:prstGeom prst="rect">
            <a:avLst/>
          </a:prstGeom>
          <a:solidFill>
            <a:schemeClr val="accent2">
              <a:lumMod val="20000"/>
              <a:lumOff val="80000"/>
            </a:schemeClr>
          </a:solidFill>
        </p:spPr>
        <p:txBody>
          <a:bodyPr wrap="square">
            <a:spAutoFit/>
          </a:bodyPr>
          <a:lstStyle/>
          <a:p>
            <a:r>
              <a:rPr lang="sv-SE" sz="2000" b="1" dirty="0" err="1">
                <a:latin typeface="Helvetica" pitchFamily="2" charset="0"/>
              </a:rPr>
              <a:t>see</a:t>
            </a:r>
            <a:r>
              <a:rPr lang="sv-SE" sz="2000" b="1" dirty="0">
                <a:latin typeface="Helvetica" pitchFamily="2" charset="0"/>
              </a:rPr>
              <a:t> David </a:t>
            </a:r>
            <a:r>
              <a:rPr lang="sv-SE" sz="2000" b="1" dirty="0" err="1">
                <a:latin typeface="Helvetica" pitchFamily="2" charset="0"/>
              </a:rPr>
              <a:t>Milstead</a:t>
            </a:r>
            <a:r>
              <a:rPr lang="sv-SE" sz="2000" b="1" dirty="0">
                <a:latin typeface="Helvetica" pitchFamily="2" charset="0"/>
              </a:rPr>
              <a:t> talk </a:t>
            </a:r>
            <a:endParaRPr lang="en-GB" sz="2000" b="1" dirty="0">
              <a:latin typeface="Helvetica" pitchFamily="2" charset="0"/>
            </a:endParaRPr>
          </a:p>
        </p:txBody>
      </p:sp>
    </p:spTree>
    <p:extLst>
      <p:ext uri="{BB962C8B-B14F-4D97-AF65-F5344CB8AC3E}">
        <p14:creationId xmlns:p14="http://schemas.microsoft.com/office/powerpoint/2010/main" val="46984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8DB885-D225-564D-BC85-620DC2EC2C42}"/>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C8FDF49D-7F09-2249-A04D-7470F5B3E3BF}"/>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C7BE4FF-E4E8-A54D-B423-5F29B2AC9B2B}"/>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46</a:t>
            </a:fld>
            <a:endParaRPr lang="sv-SE" dirty="0"/>
          </a:p>
        </p:txBody>
      </p:sp>
      <p:sp>
        <p:nvSpPr>
          <p:cNvPr id="9" name="Google Shape;131;ge6364e66c5_1_98">
            <a:extLst>
              <a:ext uri="{FF2B5EF4-FFF2-40B4-BE49-F238E27FC236}">
                <a16:creationId xmlns:a16="http://schemas.microsoft.com/office/drawing/2014/main" id="{D56F158E-AB83-6142-BC57-43A6441D2FB6}"/>
              </a:ext>
            </a:extLst>
          </p:cNvPr>
          <p:cNvSpPr txBox="1"/>
          <p:nvPr/>
        </p:nvSpPr>
        <p:spPr>
          <a:xfrm>
            <a:off x="2334375" y="11275"/>
            <a:ext cx="8330700" cy="89252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SE" sz="4000" dirty="0">
                <a:solidFill>
                  <a:schemeClr val="dk1"/>
                </a:solidFill>
                <a:latin typeface="Helvetica" pitchFamily="2" charset="0"/>
              </a:rPr>
              <a:t>The NNBAR  experiment  @ ESS </a:t>
            </a:r>
            <a:endParaRPr sz="4000" dirty="0">
              <a:solidFill>
                <a:schemeClr val="dk1"/>
              </a:solidFill>
              <a:latin typeface="Helvetica" pitchFamily="2" charset="0"/>
            </a:endParaRPr>
          </a:p>
        </p:txBody>
      </p:sp>
      <p:sp>
        <p:nvSpPr>
          <p:cNvPr id="11" name="Rectangle 10">
            <a:extLst>
              <a:ext uri="{FF2B5EF4-FFF2-40B4-BE49-F238E27FC236}">
                <a16:creationId xmlns:a16="http://schemas.microsoft.com/office/drawing/2014/main" id="{3FE53762-945F-0641-BD97-B3E448E6C204}"/>
              </a:ext>
            </a:extLst>
          </p:cNvPr>
          <p:cNvSpPr/>
          <p:nvPr/>
        </p:nvSpPr>
        <p:spPr>
          <a:xfrm>
            <a:off x="617027" y="1227116"/>
            <a:ext cx="11109752" cy="1477328"/>
          </a:xfrm>
          <a:prstGeom prst="rect">
            <a:avLst/>
          </a:prstGeom>
        </p:spPr>
        <p:txBody>
          <a:bodyPr wrap="square">
            <a:spAutoFit/>
          </a:bodyPr>
          <a:lstStyle/>
          <a:p>
            <a:pPr marL="342900" indent="-342900">
              <a:buFont typeface="Arial" panose="020B0604020202020204" pitchFamily="34" charset="0"/>
              <a:buChar char="•"/>
            </a:pPr>
            <a:r>
              <a:rPr lang="en-GB" sz="2400" dirty="0">
                <a:latin typeface="Helvetica" pitchFamily="2" charset="0"/>
              </a:rPr>
              <a:t>The observation of neutrons turning into antineutrons would constitute a discovery of fundamental importance for particle physics and cosmology </a:t>
            </a:r>
          </a:p>
          <a:p>
            <a:pPr marL="342900" indent="-342900">
              <a:buFont typeface="Arial" panose="020B0604020202020204" pitchFamily="34" charset="0"/>
              <a:buChar char="•"/>
            </a:pPr>
            <a:endParaRPr lang="en-GB" sz="2400" dirty="0">
              <a:latin typeface="Helvetica" pitchFamily="2" charset="0"/>
            </a:endParaRPr>
          </a:p>
          <a:p>
            <a:endParaRPr lang="en-GB" dirty="0"/>
          </a:p>
        </p:txBody>
      </p:sp>
      <p:pic>
        <p:nvPicPr>
          <p:cNvPr id="14" name="Google Shape;285;p26">
            <a:extLst>
              <a:ext uri="{FF2B5EF4-FFF2-40B4-BE49-F238E27FC236}">
                <a16:creationId xmlns:a16="http://schemas.microsoft.com/office/drawing/2014/main" id="{B7984E25-2C9C-744E-BDD8-8810155E36F0}"/>
              </a:ext>
            </a:extLst>
          </p:cNvPr>
          <p:cNvPicPr preferRelativeResize="0"/>
          <p:nvPr/>
        </p:nvPicPr>
        <p:blipFill rotWithShape="1">
          <a:blip r:embed="rId3">
            <a:alphaModFix/>
          </a:blip>
          <a:srcRect l="-3180" r="3180"/>
          <a:stretch/>
        </p:blipFill>
        <p:spPr>
          <a:xfrm>
            <a:off x="-220599" y="-127314"/>
            <a:ext cx="2395046" cy="1179850"/>
          </a:xfrm>
          <a:prstGeom prst="rect">
            <a:avLst/>
          </a:prstGeom>
          <a:noFill/>
          <a:ln>
            <a:noFill/>
          </a:ln>
        </p:spPr>
      </p:pic>
    </p:spTree>
    <p:extLst>
      <p:ext uri="{BB962C8B-B14F-4D97-AF65-F5344CB8AC3E}">
        <p14:creationId xmlns:p14="http://schemas.microsoft.com/office/powerpoint/2010/main" val="67794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8DB885-D225-564D-BC85-620DC2EC2C42}"/>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C8FDF49D-7F09-2249-A04D-7470F5B3E3BF}"/>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C7BE4FF-E4E8-A54D-B423-5F29B2AC9B2B}"/>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47</a:t>
            </a:fld>
            <a:endParaRPr lang="sv-SE" dirty="0"/>
          </a:p>
        </p:txBody>
      </p:sp>
      <p:sp>
        <p:nvSpPr>
          <p:cNvPr id="9" name="Google Shape;131;ge6364e66c5_1_98">
            <a:extLst>
              <a:ext uri="{FF2B5EF4-FFF2-40B4-BE49-F238E27FC236}">
                <a16:creationId xmlns:a16="http://schemas.microsoft.com/office/drawing/2014/main" id="{D56F158E-AB83-6142-BC57-43A6441D2FB6}"/>
              </a:ext>
            </a:extLst>
          </p:cNvPr>
          <p:cNvSpPr txBox="1"/>
          <p:nvPr/>
        </p:nvSpPr>
        <p:spPr>
          <a:xfrm>
            <a:off x="2334375" y="11275"/>
            <a:ext cx="8330700" cy="89252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SE" sz="4000" dirty="0">
                <a:solidFill>
                  <a:schemeClr val="dk1"/>
                </a:solidFill>
                <a:latin typeface="Helvetica" pitchFamily="2" charset="0"/>
              </a:rPr>
              <a:t>The NNBAR  experiment  @ ESS </a:t>
            </a:r>
            <a:endParaRPr sz="4000" dirty="0">
              <a:solidFill>
                <a:schemeClr val="dk1"/>
              </a:solidFill>
              <a:latin typeface="Helvetica" pitchFamily="2" charset="0"/>
            </a:endParaRPr>
          </a:p>
        </p:txBody>
      </p:sp>
      <p:sp>
        <p:nvSpPr>
          <p:cNvPr id="11" name="Rectangle 10">
            <a:extLst>
              <a:ext uri="{FF2B5EF4-FFF2-40B4-BE49-F238E27FC236}">
                <a16:creationId xmlns:a16="http://schemas.microsoft.com/office/drawing/2014/main" id="{3FE53762-945F-0641-BD97-B3E448E6C204}"/>
              </a:ext>
            </a:extLst>
          </p:cNvPr>
          <p:cNvSpPr/>
          <p:nvPr/>
        </p:nvSpPr>
        <p:spPr>
          <a:xfrm>
            <a:off x="617027" y="1227116"/>
            <a:ext cx="11109752" cy="2954655"/>
          </a:xfrm>
          <a:prstGeom prst="rect">
            <a:avLst/>
          </a:prstGeom>
        </p:spPr>
        <p:txBody>
          <a:bodyPr wrap="square">
            <a:spAutoFit/>
          </a:bodyPr>
          <a:lstStyle/>
          <a:p>
            <a:pPr marL="342900" indent="-342900">
              <a:buFont typeface="Arial" panose="020B0604020202020204" pitchFamily="34" charset="0"/>
              <a:buChar char="•"/>
            </a:pPr>
            <a:r>
              <a:rPr lang="en-GB" sz="2400" dirty="0">
                <a:latin typeface="Helvetica" pitchFamily="2" charset="0"/>
              </a:rPr>
              <a:t>The observation of neutrons turning into antineutrons would constitute a discovery of fundamental importance for particle physics and cosmology </a:t>
            </a:r>
          </a:p>
          <a:p>
            <a:pPr marL="342900" indent="-342900">
              <a:buFont typeface="Arial" panose="020B0604020202020204" pitchFamily="34" charset="0"/>
              <a:buChar char="•"/>
            </a:pPr>
            <a:endParaRPr lang="en-GB" sz="2400" dirty="0">
              <a:latin typeface="Helvetica" pitchFamily="2" charset="0"/>
            </a:endParaRPr>
          </a:p>
          <a:p>
            <a:pPr marL="342900" indent="-342900">
              <a:buFont typeface="Arial" panose="020B0604020202020204" pitchFamily="34" charset="0"/>
              <a:buChar char="•"/>
            </a:pPr>
            <a:r>
              <a:rPr lang="en-GB" sz="2400" dirty="0">
                <a:latin typeface="Helvetica" pitchFamily="2" charset="0"/>
              </a:rPr>
              <a:t>Observing a neutron  converting in antineutrons would show that the baryon number is violated by 2 units and provide a clue to how the matter in our universe might have evolved from the B=0 early universe</a:t>
            </a:r>
          </a:p>
          <a:p>
            <a:pPr marL="342900" indent="-342900">
              <a:buFont typeface="Arial" panose="020B0604020202020204" pitchFamily="34" charset="0"/>
              <a:buChar char="•"/>
            </a:pPr>
            <a:endParaRPr lang="en-GB" sz="2400" dirty="0">
              <a:latin typeface="Helvetica" pitchFamily="2" charset="0"/>
            </a:endParaRPr>
          </a:p>
          <a:p>
            <a:endParaRPr lang="en-GB" dirty="0"/>
          </a:p>
        </p:txBody>
      </p:sp>
      <p:pic>
        <p:nvPicPr>
          <p:cNvPr id="14" name="Google Shape;285;p26">
            <a:extLst>
              <a:ext uri="{FF2B5EF4-FFF2-40B4-BE49-F238E27FC236}">
                <a16:creationId xmlns:a16="http://schemas.microsoft.com/office/drawing/2014/main" id="{B7984E25-2C9C-744E-BDD8-8810155E36F0}"/>
              </a:ext>
            </a:extLst>
          </p:cNvPr>
          <p:cNvPicPr preferRelativeResize="0"/>
          <p:nvPr/>
        </p:nvPicPr>
        <p:blipFill rotWithShape="1">
          <a:blip r:embed="rId3">
            <a:alphaModFix/>
          </a:blip>
          <a:srcRect l="-3180" r="3180"/>
          <a:stretch/>
        </p:blipFill>
        <p:spPr>
          <a:xfrm>
            <a:off x="-220599" y="-127314"/>
            <a:ext cx="2395046" cy="1179850"/>
          </a:xfrm>
          <a:prstGeom prst="rect">
            <a:avLst/>
          </a:prstGeom>
          <a:noFill/>
          <a:ln>
            <a:noFill/>
          </a:ln>
        </p:spPr>
      </p:pic>
    </p:spTree>
    <p:extLst>
      <p:ext uri="{BB962C8B-B14F-4D97-AF65-F5344CB8AC3E}">
        <p14:creationId xmlns:p14="http://schemas.microsoft.com/office/powerpoint/2010/main" val="159272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8DB885-D225-564D-BC85-620DC2EC2C42}"/>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C8FDF49D-7F09-2249-A04D-7470F5B3E3BF}"/>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C7BE4FF-E4E8-A54D-B423-5F29B2AC9B2B}"/>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48</a:t>
            </a:fld>
            <a:endParaRPr lang="sv-SE" dirty="0"/>
          </a:p>
        </p:txBody>
      </p:sp>
      <p:sp>
        <p:nvSpPr>
          <p:cNvPr id="9" name="Google Shape;131;ge6364e66c5_1_98">
            <a:extLst>
              <a:ext uri="{FF2B5EF4-FFF2-40B4-BE49-F238E27FC236}">
                <a16:creationId xmlns:a16="http://schemas.microsoft.com/office/drawing/2014/main" id="{D56F158E-AB83-6142-BC57-43A6441D2FB6}"/>
              </a:ext>
            </a:extLst>
          </p:cNvPr>
          <p:cNvSpPr txBox="1"/>
          <p:nvPr/>
        </p:nvSpPr>
        <p:spPr>
          <a:xfrm>
            <a:off x="2334375" y="11275"/>
            <a:ext cx="8330700" cy="89252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SE" sz="4000" dirty="0">
                <a:solidFill>
                  <a:schemeClr val="dk1"/>
                </a:solidFill>
                <a:latin typeface="Helvetica" pitchFamily="2" charset="0"/>
              </a:rPr>
              <a:t>The NNBAR  experiment  @ ESS </a:t>
            </a:r>
            <a:endParaRPr sz="4000" dirty="0">
              <a:solidFill>
                <a:schemeClr val="dk1"/>
              </a:solidFill>
              <a:latin typeface="Helvetica" pitchFamily="2" charset="0"/>
            </a:endParaRPr>
          </a:p>
        </p:txBody>
      </p:sp>
      <p:sp>
        <p:nvSpPr>
          <p:cNvPr id="11" name="Rectangle 10">
            <a:extLst>
              <a:ext uri="{FF2B5EF4-FFF2-40B4-BE49-F238E27FC236}">
                <a16:creationId xmlns:a16="http://schemas.microsoft.com/office/drawing/2014/main" id="{3FE53762-945F-0641-BD97-B3E448E6C204}"/>
              </a:ext>
            </a:extLst>
          </p:cNvPr>
          <p:cNvSpPr/>
          <p:nvPr/>
        </p:nvSpPr>
        <p:spPr>
          <a:xfrm>
            <a:off x="617027" y="1227116"/>
            <a:ext cx="11109752" cy="4093428"/>
          </a:xfrm>
          <a:prstGeom prst="rect">
            <a:avLst/>
          </a:prstGeom>
        </p:spPr>
        <p:txBody>
          <a:bodyPr wrap="square">
            <a:spAutoFit/>
          </a:bodyPr>
          <a:lstStyle/>
          <a:p>
            <a:pPr marL="342900" indent="-342900">
              <a:buFont typeface="Arial" panose="020B0604020202020204" pitchFamily="34" charset="0"/>
              <a:buChar char="•"/>
            </a:pPr>
            <a:r>
              <a:rPr lang="en-GB" sz="2400" dirty="0">
                <a:latin typeface="Helvetica" pitchFamily="2" charset="0"/>
              </a:rPr>
              <a:t>The observation of neutrons turning into antineutrons would constitute a discovery of fundamental importance for particle physics and cosmology </a:t>
            </a:r>
          </a:p>
          <a:p>
            <a:pPr marL="342900" indent="-342900">
              <a:buFont typeface="Arial" panose="020B0604020202020204" pitchFamily="34" charset="0"/>
              <a:buChar char="•"/>
            </a:pPr>
            <a:endParaRPr lang="en-GB" sz="2400" dirty="0">
              <a:latin typeface="Helvetica" pitchFamily="2" charset="0"/>
            </a:endParaRPr>
          </a:p>
          <a:p>
            <a:pPr marL="342900" indent="-342900">
              <a:buFont typeface="Arial" panose="020B0604020202020204" pitchFamily="34" charset="0"/>
              <a:buChar char="•"/>
            </a:pPr>
            <a:r>
              <a:rPr lang="en-GB" sz="2400" dirty="0">
                <a:latin typeface="Helvetica" pitchFamily="2" charset="0"/>
              </a:rPr>
              <a:t>Observing a neutron  converting in antineutrons would show that the baryon number is violated by 2 units and provide a clue to how the matter in our universe might have evolved from the B=0 early universe</a:t>
            </a:r>
          </a:p>
          <a:p>
            <a:pPr marL="342900" indent="-342900">
              <a:buFont typeface="Arial" panose="020B0604020202020204" pitchFamily="34" charset="0"/>
              <a:buChar char="•"/>
            </a:pPr>
            <a:endParaRPr lang="en-GB" sz="2400" dirty="0">
              <a:latin typeface="Helvetica" pitchFamily="2" charset="0"/>
            </a:endParaRPr>
          </a:p>
          <a:p>
            <a:pPr marL="342900" indent="-342900">
              <a:buFont typeface="Arial" panose="020B0604020202020204" pitchFamily="34" charset="0"/>
              <a:buChar char="•"/>
            </a:pPr>
            <a:r>
              <a:rPr lang="en-GB" sz="2400" dirty="0">
                <a:latin typeface="Helvetica Neue" panose="02000503000000020004" pitchFamily="2" charset="0"/>
                <a:ea typeface="Helvetica Neue" panose="02000503000000020004" pitchFamily="2" charset="0"/>
                <a:cs typeface="Helvetica Neue" panose="02000503000000020004" pitchFamily="2" charset="0"/>
              </a:rPr>
              <a:t>NNBAR will have a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sensitivity</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increase</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of</a:t>
            </a:r>
            <a:r>
              <a:rPr lang="sv-SE" sz="2400" dirty="0">
                <a:latin typeface="Helvetica Neue" panose="02000503000000020004" pitchFamily="2" charset="0"/>
                <a:ea typeface="Helvetica Neue" panose="02000503000000020004" pitchFamily="2" charset="0"/>
                <a:cs typeface="Helvetica Neue" panose="02000503000000020004" pitchFamily="2" charset="0"/>
              </a:rPr>
              <a:t> 10</a:t>
            </a:r>
            <a:r>
              <a:rPr lang="sv-SE" sz="2400" baseline="30000" dirty="0">
                <a:latin typeface="Helvetica Neue" panose="02000503000000020004" pitchFamily="2" charset="0"/>
                <a:ea typeface="Helvetica Neue" panose="02000503000000020004" pitchFamily="2" charset="0"/>
                <a:cs typeface="Helvetica Neue" panose="02000503000000020004" pitchFamily="2" charset="0"/>
              </a:rPr>
              <a:t>3</a:t>
            </a:r>
            <a:r>
              <a:rPr lang="sv-SE" sz="2400" dirty="0">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compared</a:t>
            </a:r>
            <a:r>
              <a:rPr lang="sv-SE" sz="2400" dirty="0">
                <a:latin typeface="Helvetica Neue" panose="02000503000000020004" pitchFamily="2" charset="0"/>
                <a:ea typeface="Helvetica Neue" panose="02000503000000020004" pitchFamily="2" charset="0"/>
                <a:cs typeface="Helvetica Neue" panose="02000503000000020004" pitchFamily="2" charset="0"/>
              </a:rPr>
              <a:t> to </a:t>
            </a:r>
            <a:r>
              <a:rPr lang="sv-SE" sz="2400" dirty="0" err="1">
                <a:latin typeface="Helvetica Neue" panose="02000503000000020004" pitchFamily="2" charset="0"/>
                <a:ea typeface="Helvetica Neue" panose="02000503000000020004" pitchFamily="2" charset="0"/>
                <a:cs typeface="Helvetica Neue" panose="02000503000000020004" pitchFamily="2" charset="0"/>
              </a:rPr>
              <a:t>previous</a:t>
            </a:r>
            <a:r>
              <a:rPr lang="sv-SE" sz="2400" dirty="0">
                <a:latin typeface="Helvetica Neue" panose="02000503000000020004" pitchFamily="2" charset="0"/>
                <a:ea typeface="Helvetica Neue" panose="02000503000000020004" pitchFamily="2" charset="0"/>
                <a:cs typeface="Helvetica Neue" panose="02000503000000020004" pitchFamily="2" charset="0"/>
              </a:rPr>
              <a:t> experiments → </a:t>
            </a:r>
            <a:r>
              <a:rPr lang="en-GB" sz="2400" b="1" u="sng" dirty="0">
                <a:latin typeface="Helvetica Neue" panose="02000503000000020004" pitchFamily="2" charset="0"/>
                <a:ea typeface="Helvetica Neue" panose="02000503000000020004" pitchFamily="2" charset="0"/>
                <a:cs typeface="Helvetica Neue" panose="02000503000000020004" pitchFamily="2" charset="0"/>
              </a:rPr>
              <a:t>Opportunities for such a leap in sensitivity are rare </a:t>
            </a:r>
            <a:r>
              <a:rPr lang="sv-SE" sz="2400" b="1" u="sng" dirty="0">
                <a:latin typeface="Helvetica Neue" panose="02000503000000020004" pitchFamily="2" charset="0"/>
                <a:ea typeface="Helvetica Neue" panose="02000503000000020004" pitchFamily="2" charset="0"/>
                <a:cs typeface="Helvetica Neue" panose="02000503000000020004" pitchFamily="2" charset="0"/>
              </a:rPr>
              <a:t> </a:t>
            </a:r>
            <a:endParaRPr lang="en-GB" sz="2400" b="1" u="sng"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GB" sz="2400" dirty="0">
              <a:latin typeface="Helvetica" pitchFamily="2" charset="0"/>
            </a:endParaRPr>
          </a:p>
          <a:p>
            <a:endParaRPr lang="en-GB" dirty="0"/>
          </a:p>
        </p:txBody>
      </p:sp>
      <p:pic>
        <p:nvPicPr>
          <p:cNvPr id="14" name="Google Shape;285;p26">
            <a:extLst>
              <a:ext uri="{FF2B5EF4-FFF2-40B4-BE49-F238E27FC236}">
                <a16:creationId xmlns:a16="http://schemas.microsoft.com/office/drawing/2014/main" id="{B7984E25-2C9C-744E-BDD8-8810155E36F0}"/>
              </a:ext>
            </a:extLst>
          </p:cNvPr>
          <p:cNvPicPr preferRelativeResize="0"/>
          <p:nvPr/>
        </p:nvPicPr>
        <p:blipFill rotWithShape="1">
          <a:blip r:embed="rId3">
            <a:alphaModFix/>
          </a:blip>
          <a:srcRect l="-3180" r="3180"/>
          <a:stretch/>
        </p:blipFill>
        <p:spPr>
          <a:xfrm>
            <a:off x="-220599" y="-127314"/>
            <a:ext cx="2395046" cy="1179850"/>
          </a:xfrm>
          <a:prstGeom prst="rect">
            <a:avLst/>
          </a:prstGeom>
          <a:noFill/>
          <a:ln>
            <a:noFill/>
          </a:ln>
        </p:spPr>
      </p:pic>
      <p:sp>
        <p:nvSpPr>
          <p:cNvPr id="15" name="Google Shape;286;p26">
            <a:extLst>
              <a:ext uri="{FF2B5EF4-FFF2-40B4-BE49-F238E27FC236}">
                <a16:creationId xmlns:a16="http://schemas.microsoft.com/office/drawing/2014/main" id="{6B9932A9-39E8-A74A-8FFA-B5CFD8D9D501}"/>
              </a:ext>
            </a:extLst>
          </p:cNvPr>
          <p:cNvSpPr/>
          <p:nvPr/>
        </p:nvSpPr>
        <p:spPr>
          <a:xfrm>
            <a:off x="665153" y="4989095"/>
            <a:ext cx="11109752" cy="1363277"/>
          </a:xfrm>
          <a:prstGeom prst="rect">
            <a:avLst/>
          </a:prstGeom>
          <a:solidFill>
            <a:srgbClr val="E8DBF4"/>
          </a:solidFill>
          <a:ln w="12700" cap="flat" cmpd="sng">
            <a:solidFill>
              <a:schemeClr val="accent1"/>
            </a:solidFill>
            <a:prstDash val="solid"/>
            <a:miter lim="400000"/>
            <a:headEnd type="none" w="sm" len="sm"/>
            <a:tailEnd type="none" w="sm" len="sm"/>
          </a:ln>
        </p:spPr>
        <p:txBody>
          <a:bodyPr spcFirstLastPara="1" wrap="square" lIns="35700" tIns="35700" rIns="35700" bIns="35700" anchor="ctr" anchorCtr="0">
            <a:noAutofit/>
          </a:bodyPr>
          <a:lstStyle/>
          <a:p>
            <a:pPr marL="0" marR="292100" lvl="0" indent="0" algn="l" rtl="0">
              <a:lnSpc>
                <a:spcPct val="115000"/>
              </a:lnSpc>
              <a:spcBef>
                <a:spcPts val="0"/>
              </a:spcBef>
              <a:spcAft>
                <a:spcPts val="600"/>
              </a:spcAft>
              <a:buSzPts val="1100"/>
              <a:buNone/>
            </a:pPr>
            <a:r>
              <a:rPr lang="sv-SE" sz="2000" b="1" dirty="0">
                <a:solidFill>
                  <a:schemeClr val="dk1"/>
                </a:solidFill>
                <a:latin typeface="Roboto"/>
                <a:ea typeface="Roboto"/>
                <a:cs typeface="Roboto"/>
                <a:sym typeface="Roboto"/>
              </a:rPr>
              <a:t>New </a:t>
            </a:r>
            <a:r>
              <a:rPr lang="sv-SE" sz="2000" b="1" dirty="0" err="1">
                <a:solidFill>
                  <a:schemeClr val="dk1"/>
                </a:solidFill>
                <a:latin typeface="Helvetica" pitchFamily="2" charset="0"/>
                <a:ea typeface="Roboto"/>
                <a:cs typeface="Roboto"/>
                <a:sym typeface="Roboto"/>
              </a:rPr>
              <a:t>high-sensitivity</a:t>
            </a:r>
            <a:r>
              <a:rPr lang="sv-SE" sz="2000" b="1" dirty="0">
                <a:solidFill>
                  <a:schemeClr val="dk1"/>
                </a:solidFill>
                <a:latin typeface="Helvetica" pitchFamily="2" charset="0"/>
                <a:ea typeface="Roboto"/>
                <a:cs typeface="Roboto"/>
                <a:sym typeface="Roboto"/>
              </a:rPr>
              <a:t> </a:t>
            </a:r>
            <a:r>
              <a:rPr lang="sv-SE" sz="2000" b="1" dirty="0" err="1">
                <a:solidFill>
                  <a:schemeClr val="dk1"/>
                </a:solidFill>
                <a:latin typeface="Helvetica" pitchFamily="2" charset="0"/>
                <a:ea typeface="Roboto"/>
                <a:cs typeface="Roboto"/>
                <a:sym typeface="Roboto"/>
              </a:rPr>
              <a:t>searches</a:t>
            </a:r>
            <a:r>
              <a:rPr lang="sv-SE" sz="2000" b="1" dirty="0">
                <a:solidFill>
                  <a:schemeClr val="dk1"/>
                </a:solidFill>
                <a:latin typeface="Helvetica" pitchFamily="2" charset="0"/>
                <a:ea typeface="Roboto"/>
                <a:cs typeface="Roboto"/>
                <a:sym typeface="Roboto"/>
              </a:rPr>
              <a:t> for neutrons </a:t>
            </a:r>
            <a:r>
              <a:rPr lang="sv-SE" sz="2000" b="1" dirty="0" err="1">
                <a:solidFill>
                  <a:schemeClr val="dk1"/>
                </a:solidFill>
                <a:latin typeface="Helvetica" pitchFamily="2" charset="0"/>
                <a:ea typeface="Roboto"/>
                <a:cs typeface="Roboto"/>
                <a:sym typeface="Roboto"/>
              </a:rPr>
              <a:t>converting</a:t>
            </a:r>
            <a:r>
              <a:rPr lang="sv-SE" sz="2000" b="1" dirty="0">
                <a:solidFill>
                  <a:schemeClr val="dk1"/>
                </a:solidFill>
                <a:latin typeface="Helvetica" pitchFamily="2" charset="0"/>
                <a:ea typeface="Roboto"/>
                <a:cs typeface="Roboto"/>
                <a:sym typeface="Roboto"/>
              </a:rPr>
              <a:t> </a:t>
            </a:r>
            <a:r>
              <a:rPr lang="sv-SE" sz="2000" b="1" dirty="0" err="1">
                <a:solidFill>
                  <a:schemeClr val="dk1"/>
                </a:solidFill>
                <a:latin typeface="Helvetica" pitchFamily="2" charset="0"/>
                <a:ea typeface="Roboto"/>
                <a:cs typeface="Roboto"/>
                <a:sym typeface="Roboto"/>
              </a:rPr>
              <a:t>into</a:t>
            </a:r>
            <a:r>
              <a:rPr lang="sv-SE" sz="2000" b="1" dirty="0">
                <a:solidFill>
                  <a:schemeClr val="dk1"/>
                </a:solidFill>
                <a:latin typeface="Helvetica" pitchFamily="2" charset="0"/>
                <a:ea typeface="Roboto"/>
                <a:cs typeface="Roboto"/>
                <a:sym typeface="Roboto"/>
              </a:rPr>
              <a:t> antineutrons and/or sterile neutrons at the HIBEAM/NNBAR experiment at the </a:t>
            </a:r>
            <a:r>
              <a:rPr lang="sv-SE" sz="2000" b="1" dirty="0" err="1">
                <a:solidFill>
                  <a:schemeClr val="dk1"/>
                </a:solidFill>
                <a:latin typeface="Helvetica" pitchFamily="2" charset="0"/>
                <a:ea typeface="Roboto"/>
                <a:cs typeface="Roboto"/>
                <a:sym typeface="Roboto"/>
              </a:rPr>
              <a:t>European</a:t>
            </a:r>
            <a:r>
              <a:rPr lang="sv-SE" sz="2000" b="1" dirty="0">
                <a:solidFill>
                  <a:schemeClr val="dk1"/>
                </a:solidFill>
                <a:latin typeface="Helvetica" pitchFamily="2" charset="0"/>
                <a:ea typeface="Roboto"/>
                <a:cs typeface="Roboto"/>
                <a:sym typeface="Roboto"/>
              </a:rPr>
              <a:t> </a:t>
            </a:r>
            <a:r>
              <a:rPr lang="sv-SE" sz="2000" b="1" dirty="0" err="1">
                <a:solidFill>
                  <a:schemeClr val="dk1"/>
                </a:solidFill>
                <a:latin typeface="Helvetica" pitchFamily="2" charset="0"/>
                <a:ea typeface="Roboto"/>
                <a:cs typeface="Roboto"/>
                <a:sym typeface="Roboto"/>
              </a:rPr>
              <a:t>Spallation</a:t>
            </a:r>
            <a:r>
              <a:rPr lang="sv-SE" sz="2000" b="1" dirty="0">
                <a:solidFill>
                  <a:schemeClr val="dk1"/>
                </a:solidFill>
                <a:latin typeface="Helvetica" pitchFamily="2" charset="0"/>
                <a:ea typeface="Roboto"/>
                <a:cs typeface="Roboto"/>
                <a:sym typeface="Roboto"/>
              </a:rPr>
              <a:t> Source </a:t>
            </a:r>
          </a:p>
          <a:p>
            <a:pPr marL="0" marR="292100" lvl="0" indent="0" algn="l" rtl="0">
              <a:lnSpc>
                <a:spcPct val="115000"/>
              </a:lnSpc>
              <a:spcBef>
                <a:spcPts val="0"/>
              </a:spcBef>
              <a:spcAft>
                <a:spcPts val="600"/>
              </a:spcAft>
              <a:buSzPts val="1100"/>
              <a:buNone/>
            </a:pPr>
            <a:r>
              <a:rPr lang="sv-SE" sz="2000" b="1" dirty="0">
                <a:solidFill>
                  <a:srgbClr val="FF0000"/>
                </a:solidFill>
                <a:latin typeface="Helvetica" pitchFamily="2" charset="0"/>
                <a:ea typeface="Roboto"/>
                <a:cs typeface="Roboto"/>
                <a:sym typeface="Roboto"/>
              </a:rPr>
              <a:t>A </a:t>
            </a:r>
            <a:r>
              <a:rPr lang="sv-SE" sz="2000" b="1" dirty="0" err="1">
                <a:solidFill>
                  <a:srgbClr val="FF0000"/>
                </a:solidFill>
                <a:latin typeface="Helvetica" pitchFamily="2" charset="0"/>
                <a:ea typeface="Roboto"/>
                <a:cs typeface="Roboto"/>
                <a:sym typeface="Roboto"/>
              </a:rPr>
              <a:t>Addazi</a:t>
            </a:r>
            <a:r>
              <a:rPr lang="sv-SE" sz="2000" b="1" dirty="0">
                <a:solidFill>
                  <a:srgbClr val="FF0000"/>
                </a:solidFill>
                <a:latin typeface="Helvetica" pitchFamily="2" charset="0"/>
                <a:ea typeface="Roboto"/>
                <a:cs typeface="Roboto"/>
                <a:sym typeface="Roboto"/>
              </a:rPr>
              <a:t> </a:t>
            </a:r>
            <a:r>
              <a:rPr lang="sv-SE" sz="2000" b="1" i="1" dirty="0">
                <a:solidFill>
                  <a:srgbClr val="FF0000"/>
                </a:solidFill>
                <a:latin typeface="Helvetica" pitchFamily="2" charset="0"/>
                <a:ea typeface="Roboto"/>
                <a:cs typeface="Roboto"/>
                <a:sym typeface="Roboto"/>
              </a:rPr>
              <a:t>et al</a:t>
            </a:r>
            <a:r>
              <a:rPr lang="sv-SE" sz="2000" b="1" dirty="0">
                <a:solidFill>
                  <a:srgbClr val="FF0000"/>
                </a:solidFill>
                <a:latin typeface="Helvetica" pitchFamily="2" charset="0"/>
                <a:ea typeface="Roboto"/>
                <a:cs typeface="Roboto"/>
                <a:sym typeface="Roboto"/>
              </a:rPr>
              <a:t> 2021 </a:t>
            </a:r>
            <a:r>
              <a:rPr lang="sv-SE" sz="2000" b="1" i="1" dirty="0">
                <a:solidFill>
                  <a:srgbClr val="FF0000"/>
                </a:solidFill>
                <a:latin typeface="Helvetica" pitchFamily="2" charset="0"/>
                <a:ea typeface="Roboto"/>
                <a:cs typeface="Roboto"/>
                <a:sym typeface="Roboto"/>
              </a:rPr>
              <a:t>J. </a:t>
            </a:r>
            <a:r>
              <a:rPr lang="sv-SE" sz="2000" b="1" i="1" dirty="0" err="1">
                <a:solidFill>
                  <a:srgbClr val="FF0000"/>
                </a:solidFill>
                <a:latin typeface="Helvetica" pitchFamily="2" charset="0"/>
                <a:ea typeface="Roboto"/>
                <a:cs typeface="Roboto"/>
                <a:sym typeface="Roboto"/>
              </a:rPr>
              <a:t>Phys</a:t>
            </a:r>
            <a:r>
              <a:rPr lang="sv-SE" sz="2000" b="1" i="1" dirty="0">
                <a:solidFill>
                  <a:srgbClr val="FF0000"/>
                </a:solidFill>
                <a:latin typeface="Helvetica" pitchFamily="2" charset="0"/>
                <a:ea typeface="Roboto"/>
                <a:cs typeface="Roboto"/>
                <a:sym typeface="Roboto"/>
              </a:rPr>
              <a:t>. G: </a:t>
            </a:r>
            <a:r>
              <a:rPr lang="sv-SE" sz="2000" b="1" i="1" dirty="0" err="1">
                <a:solidFill>
                  <a:srgbClr val="FF0000"/>
                </a:solidFill>
                <a:latin typeface="Helvetica" pitchFamily="2" charset="0"/>
                <a:ea typeface="Roboto"/>
                <a:cs typeface="Roboto"/>
                <a:sym typeface="Roboto"/>
              </a:rPr>
              <a:t>Nucl</a:t>
            </a:r>
            <a:r>
              <a:rPr lang="sv-SE" sz="2000" b="1" i="1" dirty="0">
                <a:solidFill>
                  <a:srgbClr val="FF0000"/>
                </a:solidFill>
                <a:latin typeface="Helvetica" pitchFamily="2" charset="0"/>
                <a:ea typeface="Roboto"/>
                <a:cs typeface="Roboto"/>
                <a:sym typeface="Roboto"/>
              </a:rPr>
              <a:t>. Part. </a:t>
            </a:r>
            <a:r>
              <a:rPr lang="sv-SE" sz="2000" b="1" i="1" dirty="0" err="1">
                <a:solidFill>
                  <a:srgbClr val="FF0000"/>
                </a:solidFill>
                <a:latin typeface="Helvetica" pitchFamily="2" charset="0"/>
                <a:ea typeface="Roboto"/>
                <a:cs typeface="Roboto"/>
                <a:sym typeface="Roboto"/>
              </a:rPr>
              <a:t>Phys</a:t>
            </a:r>
            <a:r>
              <a:rPr lang="sv-SE" sz="2000" b="1" i="1" dirty="0">
                <a:solidFill>
                  <a:srgbClr val="FF0000"/>
                </a:solidFill>
                <a:latin typeface="Helvetica" pitchFamily="2" charset="0"/>
                <a:ea typeface="Roboto"/>
                <a:cs typeface="Roboto"/>
                <a:sym typeface="Roboto"/>
              </a:rPr>
              <a:t>.</a:t>
            </a:r>
            <a:r>
              <a:rPr lang="sv-SE" sz="2000" b="1" dirty="0">
                <a:solidFill>
                  <a:srgbClr val="FF0000"/>
                </a:solidFill>
                <a:latin typeface="Helvetica" pitchFamily="2" charset="0"/>
                <a:ea typeface="Roboto"/>
                <a:cs typeface="Roboto"/>
                <a:sym typeface="Roboto"/>
              </a:rPr>
              <a:t> 48 070501</a:t>
            </a:r>
            <a:endParaRPr sz="2000" b="1" dirty="0">
              <a:solidFill>
                <a:srgbClr val="FF0000"/>
              </a:solidFill>
              <a:latin typeface="Helvetica" pitchFamily="2" charset="0"/>
            </a:endParaRPr>
          </a:p>
        </p:txBody>
      </p:sp>
    </p:spTree>
    <p:extLst>
      <p:ext uri="{BB962C8B-B14F-4D97-AF65-F5344CB8AC3E}">
        <p14:creationId xmlns:p14="http://schemas.microsoft.com/office/powerpoint/2010/main" val="230299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8DB885-D225-564D-BC85-620DC2EC2C42}"/>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C8FDF49D-7F09-2249-A04D-7470F5B3E3BF}"/>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C7BE4FF-E4E8-A54D-B423-5F29B2AC9B2B}"/>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49</a:t>
            </a:fld>
            <a:endParaRPr lang="sv-SE" dirty="0"/>
          </a:p>
        </p:txBody>
      </p:sp>
      <p:sp>
        <p:nvSpPr>
          <p:cNvPr id="9" name="Google Shape;131;ge6364e66c5_1_98">
            <a:extLst>
              <a:ext uri="{FF2B5EF4-FFF2-40B4-BE49-F238E27FC236}">
                <a16:creationId xmlns:a16="http://schemas.microsoft.com/office/drawing/2014/main" id="{D56F158E-AB83-6142-BC57-43A6441D2FB6}"/>
              </a:ext>
            </a:extLst>
          </p:cNvPr>
          <p:cNvSpPr txBox="1"/>
          <p:nvPr/>
        </p:nvSpPr>
        <p:spPr>
          <a:xfrm>
            <a:off x="3278756" y="-92619"/>
            <a:ext cx="8330700" cy="89252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SE" sz="4000" dirty="0" err="1">
                <a:solidFill>
                  <a:schemeClr val="dk1"/>
                </a:solidFill>
                <a:latin typeface="Helvetica" pitchFamily="2" charset="0"/>
              </a:rPr>
              <a:t>Why</a:t>
            </a:r>
            <a:r>
              <a:rPr lang="sv-SE" sz="4000" dirty="0">
                <a:solidFill>
                  <a:schemeClr val="dk1"/>
                </a:solidFill>
                <a:latin typeface="Helvetica" pitchFamily="2" charset="0"/>
              </a:rPr>
              <a:t> NNBAR at ESS ? </a:t>
            </a:r>
            <a:endParaRPr sz="4000" dirty="0">
              <a:solidFill>
                <a:schemeClr val="dk1"/>
              </a:solidFill>
              <a:latin typeface="Helvetica" pitchFamily="2" charset="0"/>
            </a:endParaRPr>
          </a:p>
        </p:txBody>
      </p:sp>
      <p:sp>
        <p:nvSpPr>
          <p:cNvPr id="10" name="Google Shape;160;p16">
            <a:extLst>
              <a:ext uri="{FF2B5EF4-FFF2-40B4-BE49-F238E27FC236}">
                <a16:creationId xmlns:a16="http://schemas.microsoft.com/office/drawing/2014/main" id="{EF3A7F17-8FEF-6440-8AC8-F7EBB69030A6}"/>
              </a:ext>
            </a:extLst>
          </p:cNvPr>
          <p:cNvSpPr txBox="1">
            <a:spLocks/>
          </p:cNvSpPr>
          <p:nvPr/>
        </p:nvSpPr>
        <p:spPr>
          <a:xfrm>
            <a:off x="517217" y="655740"/>
            <a:ext cx="10588200" cy="1028100"/>
          </a:xfrm>
          <a:prstGeom prst="rect">
            <a:avLst/>
          </a:prstGeom>
          <a:noFill/>
          <a:ln>
            <a:noFill/>
          </a:ln>
        </p:spPr>
        <p:txBody>
          <a:bodyPr spcFirstLastPara="1" vert="horz" wrap="square" lIns="91425" tIns="45700" rIns="91425" bIns="45700" rtlCol="0" anchor="t" anchorCtr="0">
            <a:norm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Segoe UI" panose="020B0502040204020203" pitchFamily="34" charset="0"/>
              <a:buNone/>
            </a:pPr>
            <a:r>
              <a:rPr lang="sv-SE" dirty="0">
                <a:solidFill>
                  <a:schemeClr val="tx1"/>
                </a:solidFill>
                <a:latin typeface="Helvetica" pitchFamily="2" charset="0"/>
              </a:rPr>
              <a:t>A </a:t>
            </a:r>
            <a:r>
              <a:rPr lang="sv-SE" dirty="0" err="1">
                <a:solidFill>
                  <a:schemeClr val="tx1"/>
                </a:solidFill>
                <a:latin typeface="Helvetica" pitchFamily="2" charset="0"/>
              </a:rPr>
              <a:t>large</a:t>
            </a:r>
            <a:r>
              <a:rPr lang="sv-SE" dirty="0">
                <a:solidFill>
                  <a:schemeClr val="tx1"/>
                </a:solidFill>
                <a:latin typeface="Helvetica" pitchFamily="2" charset="0"/>
              </a:rPr>
              <a:t> </a:t>
            </a:r>
            <a:r>
              <a:rPr lang="sv-SE" dirty="0" err="1">
                <a:solidFill>
                  <a:schemeClr val="tx1"/>
                </a:solidFill>
                <a:latin typeface="Helvetica" pitchFamily="2" charset="0"/>
              </a:rPr>
              <a:t>beam</a:t>
            </a:r>
            <a:r>
              <a:rPr lang="sv-SE" dirty="0">
                <a:solidFill>
                  <a:schemeClr val="tx1"/>
                </a:solidFill>
                <a:latin typeface="Helvetica" pitchFamily="2" charset="0"/>
              </a:rPr>
              <a:t> port has </a:t>
            </a:r>
            <a:r>
              <a:rPr lang="sv-SE" dirty="0" err="1">
                <a:solidFill>
                  <a:schemeClr val="tx1"/>
                </a:solidFill>
                <a:latin typeface="Helvetica" pitchFamily="2" charset="0"/>
              </a:rPr>
              <a:t>been</a:t>
            </a:r>
            <a:r>
              <a:rPr lang="sv-SE" dirty="0">
                <a:solidFill>
                  <a:schemeClr val="tx1"/>
                </a:solidFill>
                <a:latin typeface="Helvetica" pitchFamily="2" charset="0"/>
              </a:rPr>
              <a:t> </a:t>
            </a:r>
            <a:r>
              <a:rPr lang="sv-SE" dirty="0" err="1">
                <a:solidFill>
                  <a:schemeClr val="tx1"/>
                </a:solidFill>
                <a:latin typeface="Helvetica" pitchFamily="2" charset="0"/>
              </a:rPr>
              <a:t>built</a:t>
            </a:r>
            <a:r>
              <a:rPr lang="sv-SE" dirty="0">
                <a:solidFill>
                  <a:schemeClr val="tx1"/>
                </a:solidFill>
                <a:latin typeface="Helvetica" pitchFamily="2" charset="0"/>
              </a:rPr>
              <a:t> at ESS </a:t>
            </a:r>
            <a:r>
              <a:rPr lang="sv-SE" dirty="0" err="1">
                <a:solidFill>
                  <a:schemeClr val="tx1"/>
                </a:solidFill>
                <a:latin typeface="Helvetica" pitchFamily="2" charset="0"/>
              </a:rPr>
              <a:t>specifically</a:t>
            </a:r>
            <a:r>
              <a:rPr lang="sv-SE" dirty="0">
                <a:solidFill>
                  <a:schemeClr val="tx1"/>
                </a:solidFill>
                <a:latin typeface="Helvetica" pitchFamily="2" charset="0"/>
              </a:rPr>
              <a:t> for NNBAR to </a:t>
            </a:r>
            <a:r>
              <a:rPr lang="sv-SE" dirty="0" err="1">
                <a:solidFill>
                  <a:schemeClr val="tx1"/>
                </a:solidFill>
                <a:latin typeface="Helvetica" pitchFamily="2" charset="0"/>
              </a:rPr>
              <a:t>allow</a:t>
            </a:r>
            <a:r>
              <a:rPr lang="sv-SE" dirty="0">
                <a:solidFill>
                  <a:schemeClr val="tx1"/>
                </a:solidFill>
                <a:latin typeface="Helvetica" pitchFamily="2" charset="0"/>
              </a:rPr>
              <a:t> for </a:t>
            </a:r>
            <a:r>
              <a:rPr lang="sv-SE" dirty="0" err="1">
                <a:solidFill>
                  <a:schemeClr val="tx1"/>
                </a:solidFill>
                <a:latin typeface="Helvetica" pitchFamily="2" charset="0"/>
              </a:rPr>
              <a:t>extraction</a:t>
            </a:r>
            <a:r>
              <a:rPr lang="sv-SE" dirty="0">
                <a:solidFill>
                  <a:schemeClr val="tx1"/>
                </a:solidFill>
                <a:latin typeface="Helvetica" pitchFamily="2" charset="0"/>
              </a:rPr>
              <a:t> </a:t>
            </a:r>
            <a:r>
              <a:rPr lang="sv-SE" dirty="0" err="1">
                <a:solidFill>
                  <a:schemeClr val="tx1"/>
                </a:solidFill>
                <a:latin typeface="Helvetica" pitchFamily="2" charset="0"/>
              </a:rPr>
              <a:t>of</a:t>
            </a:r>
            <a:r>
              <a:rPr lang="sv-SE" dirty="0">
                <a:solidFill>
                  <a:schemeClr val="tx1"/>
                </a:solidFill>
                <a:latin typeface="Helvetica" pitchFamily="2" charset="0"/>
              </a:rPr>
              <a:t> a </a:t>
            </a:r>
            <a:r>
              <a:rPr lang="sv-SE" dirty="0" err="1">
                <a:solidFill>
                  <a:schemeClr val="tx1"/>
                </a:solidFill>
                <a:latin typeface="Helvetica" pitchFamily="2" charset="0"/>
              </a:rPr>
              <a:t>high</a:t>
            </a:r>
            <a:r>
              <a:rPr lang="sv-SE" dirty="0">
                <a:solidFill>
                  <a:schemeClr val="tx1"/>
                </a:solidFill>
                <a:latin typeface="Helvetica" pitchFamily="2" charset="0"/>
              </a:rPr>
              <a:t> </a:t>
            </a:r>
            <a:r>
              <a:rPr lang="sv-SE" dirty="0" err="1">
                <a:solidFill>
                  <a:schemeClr val="tx1"/>
                </a:solidFill>
                <a:latin typeface="Helvetica" pitchFamily="2" charset="0"/>
              </a:rPr>
              <a:t>intensity</a:t>
            </a:r>
            <a:r>
              <a:rPr lang="sv-SE" dirty="0">
                <a:solidFill>
                  <a:schemeClr val="tx1"/>
                </a:solidFill>
                <a:latin typeface="Helvetica" pitchFamily="2" charset="0"/>
              </a:rPr>
              <a:t> </a:t>
            </a:r>
            <a:r>
              <a:rPr lang="sv-SE" dirty="0" err="1">
                <a:solidFill>
                  <a:schemeClr val="tx1"/>
                </a:solidFill>
                <a:latin typeface="Helvetica" pitchFamily="2" charset="0"/>
              </a:rPr>
              <a:t>beam</a:t>
            </a:r>
            <a:r>
              <a:rPr lang="sv-SE" dirty="0">
                <a:solidFill>
                  <a:schemeClr val="tx1"/>
                </a:solidFill>
                <a:latin typeface="Helvetica" pitchFamily="2" charset="0"/>
              </a:rPr>
              <a:t> to </a:t>
            </a:r>
            <a:r>
              <a:rPr lang="sv-SE" dirty="0" err="1">
                <a:solidFill>
                  <a:schemeClr val="tx1"/>
                </a:solidFill>
                <a:latin typeface="Helvetica" pitchFamily="2" charset="0"/>
              </a:rPr>
              <a:t>provide</a:t>
            </a:r>
            <a:r>
              <a:rPr lang="sv-SE" dirty="0">
                <a:solidFill>
                  <a:schemeClr val="tx1"/>
                </a:solidFill>
                <a:latin typeface="Helvetica" pitchFamily="2" charset="0"/>
              </a:rPr>
              <a:t> </a:t>
            </a:r>
            <a:r>
              <a:rPr lang="sv-SE" dirty="0" err="1">
                <a:solidFill>
                  <a:schemeClr val="tx1"/>
                </a:solidFill>
                <a:latin typeface="Helvetica" pitchFamily="2" charset="0"/>
              </a:rPr>
              <a:t>sufficient</a:t>
            </a:r>
            <a:r>
              <a:rPr lang="sv-SE" dirty="0">
                <a:solidFill>
                  <a:schemeClr val="tx1"/>
                </a:solidFill>
                <a:latin typeface="Helvetica" pitchFamily="2" charset="0"/>
              </a:rPr>
              <a:t> </a:t>
            </a:r>
            <a:r>
              <a:rPr lang="sv-SE" dirty="0" err="1">
                <a:solidFill>
                  <a:schemeClr val="tx1"/>
                </a:solidFill>
                <a:latin typeface="Helvetica" pitchFamily="2" charset="0"/>
              </a:rPr>
              <a:t>intensity</a:t>
            </a:r>
            <a:r>
              <a:rPr lang="sv-SE" dirty="0">
                <a:solidFill>
                  <a:schemeClr val="tx1"/>
                </a:solidFill>
                <a:latin typeface="Helvetica" pitchFamily="2" charset="0"/>
              </a:rPr>
              <a:t> for neutron to antineutron </a:t>
            </a:r>
            <a:r>
              <a:rPr lang="sv-SE" dirty="0" err="1">
                <a:solidFill>
                  <a:schemeClr val="tx1"/>
                </a:solidFill>
                <a:latin typeface="Helvetica" pitchFamily="2" charset="0"/>
              </a:rPr>
              <a:t>search</a:t>
            </a:r>
            <a:r>
              <a:rPr lang="sv-SE" dirty="0">
                <a:solidFill>
                  <a:schemeClr val="tx1"/>
                </a:solidFill>
                <a:latin typeface="Helvetica" pitchFamily="2" charset="0"/>
              </a:rPr>
              <a:t> </a:t>
            </a:r>
          </a:p>
        </p:txBody>
      </p:sp>
      <p:pic>
        <p:nvPicPr>
          <p:cNvPr id="12" name="Google Shape;152;p16">
            <a:extLst>
              <a:ext uri="{FF2B5EF4-FFF2-40B4-BE49-F238E27FC236}">
                <a16:creationId xmlns:a16="http://schemas.microsoft.com/office/drawing/2014/main" id="{CB9B74C5-5D22-B74F-9074-674737303563}"/>
              </a:ext>
            </a:extLst>
          </p:cNvPr>
          <p:cNvPicPr preferRelativeResize="0"/>
          <p:nvPr/>
        </p:nvPicPr>
        <p:blipFill rotWithShape="1">
          <a:blip r:embed="rId3">
            <a:alphaModFix/>
          </a:blip>
          <a:srcRect b="32669"/>
          <a:stretch/>
        </p:blipFill>
        <p:spPr>
          <a:xfrm>
            <a:off x="259281" y="1650226"/>
            <a:ext cx="10113912" cy="3759980"/>
          </a:xfrm>
          <a:prstGeom prst="rect">
            <a:avLst/>
          </a:prstGeom>
          <a:noFill/>
          <a:ln>
            <a:noFill/>
          </a:ln>
        </p:spPr>
      </p:pic>
      <p:sp>
        <p:nvSpPr>
          <p:cNvPr id="19" name="Google Shape;155;p16">
            <a:extLst>
              <a:ext uri="{FF2B5EF4-FFF2-40B4-BE49-F238E27FC236}">
                <a16:creationId xmlns:a16="http://schemas.microsoft.com/office/drawing/2014/main" id="{863307EF-712E-BC4C-9807-ED8BD96BB05B}"/>
              </a:ext>
            </a:extLst>
          </p:cNvPr>
          <p:cNvSpPr/>
          <p:nvPr/>
        </p:nvSpPr>
        <p:spPr>
          <a:xfrm flipV="1">
            <a:off x="4980092" y="3026036"/>
            <a:ext cx="401377" cy="45719"/>
          </a:xfrm>
          <a:prstGeom prst="rect">
            <a:avLst/>
          </a:prstGeom>
          <a:solidFill>
            <a:srgbClr val="FFC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 name="Google Shape;153;p16">
            <a:extLst>
              <a:ext uri="{FF2B5EF4-FFF2-40B4-BE49-F238E27FC236}">
                <a16:creationId xmlns:a16="http://schemas.microsoft.com/office/drawing/2014/main" id="{359006A3-EBBA-7E49-B765-050F0E86D8CA}"/>
              </a:ext>
            </a:extLst>
          </p:cNvPr>
          <p:cNvSpPr txBox="1"/>
          <p:nvPr/>
        </p:nvSpPr>
        <p:spPr>
          <a:xfrm>
            <a:off x="7892621" y="2896383"/>
            <a:ext cx="1589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600" b="1" dirty="0">
                <a:solidFill>
                  <a:schemeClr val="lt1"/>
                </a:solidFill>
                <a:latin typeface="Malgun Gothic"/>
                <a:ea typeface="Malgun Gothic"/>
                <a:cs typeface="Malgun Gothic"/>
                <a:sym typeface="Malgun Gothic"/>
              </a:rPr>
              <a:t>NNBAR </a:t>
            </a:r>
            <a:r>
              <a:rPr lang="sv-SE" sz="1600" b="1" dirty="0" err="1">
                <a:solidFill>
                  <a:schemeClr val="lt1"/>
                </a:solidFill>
                <a:latin typeface="Malgun Gothic"/>
                <a:ea typeface="Malgun Gothic"/>
                <a:cs typeface="Malgun Gothic"/>
                <a:sym typeface="Malgun Gothic"/>
              </a:rPr>
              <a:t>Large</a:t>
            </a:r>
            <a:r>
              <a:rPr lang="sv-SE" sz="1600" b="1" dirty="0">
                <a:solidFill>
                  <a:schemeClr val="lt1"/>
                </a:solidFill>
                <a:latin typeface="Malgun Gothic"/>
                <a:ea typeface="Malgun Gothic"/>
                <a:cs typeface="Malgun Gothic"/>
                <a:sym typeface="Malgun Gothic"/>
              </a:rPr>
              <a:t> </a:t>
            </a:r>
            <a:r>
              <a:rPr lang="sv-SE" sz="1600" b="1" dirty="0" err="1">
                <a:solidFill>
                  <a:schemeClr val="lt1"/>
                </a:solidFill>
                <a:latin typeface="Malgun Gothic"/>
                <a:ea typeface="Malgun Gothic"/>
                <a:cs typeface="Malgun Gothic"/>
                <a:sym typeface="Malgun Gothic"/>
              </a:rPr>
              <a:t>Beam</a:t>
            </a:r>
            <a:r>
              <a:rPr lang="sv-SE" sz="1600" b="1" dirty="0">
                <a:solidFill>
                  <a:schemeClr val="lt1"/>
                </a:solidFill>
                <a:latin typeface="Malgun Gothic"/>
                <a:ea typeface="Malgun Gothic"/>
                <a:cs typeface="Malgun Gothic"/>
                <a:sym typeface="Malgun Gothic"/>
              </a:rPr>
              <a:t> Port </a:t>
            </a:r>
            <a:endParaRPr dirty="0"/>
          </a:p>
        </p:txBody>
      </p:sp>
      <p:pic>
        <p:nvPicPr>
          <p:cNvPr id="20" name="Google Shape;285;p26">
            <a:extLst>
              <a:ext uri="{FF2B5EF4-FFF2-40B4-BE49-F238E27FC236}">
                <a16:creationId xmlns:a16="http://schemas.microsoft.com/office/drawing/2014/main" id="{10A1D048-5161-1747-BE68-F8D52A6DE3FD}"/>
              </a:ext>
            </a:extLst>
          </p:cNvPr>
          <p:cNvPicPr preferRelativeResize="0"/>
          <p:nvPr/>
        </p:nvPicPr>
        <p:blipFill rotWithShape="1">
          <a:blip r:embed="rId4">
            <a:alphaModFix/>
          </a:blip>
          <a:srcRect l="-3180" r="3180"/>
          <a:stretch/>
        </p:blipFill>
        <p:spPr>
          <a:xfrm>
            <a:off x="28785" y="-67939"/>
            <a:ext cx="1416246" cy="670575"/>
          </a:xfrm>
          <a:prstGeom prst="rect">
            <a:avLst/>
          </a:prstGeom>
          <a:noFill/>
          <a:ln>
            <a:noFill/>
          </a:ln>
        </p:spPr>
      </p:pic>
      <p:sp>
        <p:nvSpPr>
          <p:cNvPr id="24" name="Google Shape;153;p16">
            <a:extLst>
              <a:ext uri="{FF2B5EF4-FFF2-40B4-BE49-F238E27FC236}">
                <a16:creationId xmlns:a16="http://schemas.microsoft.com/office/drawing/2014/main" id="{3BEBDC21-782F-364C-9505-341EBD427235}"/>
              </a:ext>
            </a:extLst>
          </p:cNvPr>
          <p:cNvSpPr txBox="1"/>
          <p:nvPr/>
        </p:nvSpPr>
        <p:spPr>
          <a:xfrm>
            <a:off x="526390" y="1669008"/>
            <a:ext cx="2399236"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ESS Target</a:t>
            </a:r>
          </a:p>
          <a:p>
            <a:pPr marL="0" marR="0" lvl="0" indent="0" algn="ctr" rtl="0">
              <a:spcBef>
                <a:spcPts val="0"/>
              </a:spcBef>
              <a:spcAft>
                <a:spcPts val="0"/>
              </a:spcAft>
              <a:buNone/>
            </a:pPr>
            <a:r>
              <a:rPr lang="sv-SE"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Area  </a:t>
            </a:r>
            <a:endParaRPr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Google Shape;155;p16">
            <a:extLst>
              <a:ext uri="{FF2B5EF4-FFF2-40B4-BE49-F238E27FC236}">
                <a16:creationId xmlns:a16="http://schemas.microsoft.com/office/drawing/2014/main" id="{B445430E-0EEB-DB47-A04E-C4502544FBBA}"/>
              </a:ext>
            </a:extLst>
          </p:cNvPr>
          <p:cNvSpPr/>
          <p:nvPr/>
        </p:nvSpPr>
        <p:spPr>
          <a:xfrm flipV="1">
            <a:off x="4950112" y="3325181"/>
            <a:ext cx="524657" cy="312405"/>
          </a:xfrm>
          <a:prstGeom prst="rect">
            <a:avLst/>
          </a:prstGeom>
          <a:solidFill>
            <a:srgbClr val="FFC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5" name="Straight Arrow Connector 4">
            <a:extLst>
              <a:ext uri="{FF2B5EF4-FFF2-40B4-BE49-F238E27FC236}">
                <a16:creationId xmlns:a16="http://schemas.microsoft.com/office/drawing/2014/main" id="{F692B806-8349-3D4C-8E05-3B2E961D27BF}"/>
              </a:ext>
            </a:extLst>
          </p:cNvPr>
          <p:cNvCxnSpPr>
            <a:cxnSpLocks/>
          </p:cNvCxnSpPr>
          <p:nvPr/>
        </p:nvCxnSpPr>
        <p:spPr>
          <a:xfrm flipH="1">
            <a:off x="5306520" y="2323475"/>
            <a:ext cx="794477" cy="395442"/>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4522FFD-F886-1A48-AAF8-B58A2EC40C2C}"/>
              </a:ext>
            </a:extLst>
          </p:cNvPr>
          <p:cNvCxnSpPr>
            <a:cxnSpLocks/>
          </p:cNvCxnSpPr>
          <p:nvPr/>
        </p:nvCxnSpPr>
        <p:spPr>
          <a:xfrm flipH="1" flipV="1">
            <a:off x="5304151" y="3530216"/>
            <a:ext cx="507166" cy="48318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5" name="Google Shape;153;p16">
            <a:extLst>
              <a:ext uri="{FF2B5EF4-FFF2-40B4-BE49-F238E27FC236}">
                <a16:creationId xmlns:a16="http://schemas.microsoft.com/office/drawing/2014/main" id="{BC3535F5-9796-A14E-85FF-477C5545ECF8}"/>
              </a:ext>
            </a:extLst>
          </p:cNvPr>
          <p:cNvSpPr txBox="1"/>
          <p:nvPr/>
        </p:nvSpPr>
        <p:spPr>
          <a:xfrm>
            <a:off x="4913551" y="4022908"/>
            <a:ext cx="2920281"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b="1" dirty="0">
                <a:solidFill>
                  <a:schemeClr val="bg2"/>
                </a:solidFill>
                <a:latin typeface="Helvetica" pitchFamily="2" charset="0"/>
              </a:rPr>
              <a:t>ESS moderator </a:t>
            </a:r>
            <a:r>
              <a:rPr lang="sv-SE" b="1" dirty="0" err="1">
                <a:solidFill>
                  <a:schemeClr val="bg2"/>
                </a:solidFill>
                <a:latin typeface="Helvetica" pitchFamily="2" charset="0"/>
              </a:rPr>
              <a:t>located</a:t>
            </a:r>
            <a:r>
              <a:rPr lang="sv-SE" b="1" dirty="0">
                <a:solidFill>
                  <a:schemeClr val="bg2"/>
                </a:solidFill>
                <a:latin typeface="Helvetica" pitchFamily="2" charset="0"/>
              </a:rPr>
              <a:t> </a:t>
            </a:r>
            <a:r>
              <a:rPr lang="sv-SE" b="1" dirty="0" err="1">
                <a:solidFill>
                  <a:schemeClr val="bg2"/>
                </a:solidFill>
                <a:latin typeface="Helvetica" pitchFamily="2" charset="0"/>
              </a:rPr>
              <a:t>below</a:t>
            </a:r>
            <a:r>
              <a:rPr lang="sv-SE" b="1" dirty="0">
                <a:solidFill>
                  <a:schemeClr val="bg2"/>
                </a:solidFill>
                <a:latin typeface="Helvetica" pitchFamily="2" charset="0"/>
              </a:rPr>
              <a:t> the </a:t>
            </a:r>
            <a:r>
              <a:rPr lang="sv-SE" b="1" dirty="0" err="1">
                <a:solidFill>
                  <a:schemeClr val="bg2"/>
                </a:solidFill>
                <a:latin typeface="Helvetica" pitchFamily="2" charset="0"/>
              </a:rPr>
              <a:t>spallation</a:t>
            </a:r>
            <a:r>
              <a:rPr lang="sv-SE" b="1" dirty="0">
                <a:solidFill>
                  <a:schemeClr val="bg2"/>
                </a:solidFill>
                <a:latin typeface="Helvetica" pitchFamily="2" charset="0"/>
              </a:rPr>
              <a:t> </a:t>
            </a:r>
            <a:r>
              <a:rPr lang="sv-SE" b="1" dirty="0" err="1">
                <a:solidFill>
                  <a:schemeClr val="bg2"/>
                </a:solidFill>
                <a:latin typeface="Helvetica" pitchFamily="2" charset="0"/>
              </a:rPr>
              <a:t>target</a:t>
            </a:r>
            <a:r>
              <a:rPr lang="sv-SE" b="1" dirty="0">
                <a:solidFill>
                  <a:schemeClr val="bg2"/>
                </a:solidFill>
                <a:latin typeface="Helvetica" pitchFamily="2" charset="0"/>
              </a:rPr>
              <a:t>  </a:t>
            </a:r>
            <a:endParaRPr b="1" dirty="0">
              <a:solidFill>
                <a:schemeClr val="bg2"/>
              </a:solidFill>
              <a:latin typeface="Helvetica" pitchFamily="2" charset="0"/>
            </a:endParaRPr>
          </a:p>
        </p:txBody>
      </p:sp>
      <p:sp>
        <p:nvSpPr>
          <p:cNvPr id="27" name="Google Shape;153;p16">
            <a:extLst>
              <a:ext uri="{FF2B5EF4-FFF2-40B4-BE49-F238E27FC236}">
                <a16:creationId xmlns:a16="http://schemas.microsoft.com/office/drawing/2014/main" id="{4C93F0FB-4DD2-CF44-BEDD-617DCABD892B}"/>
              </a:ext>
            </a:extLst>
          </p:cNvPr>
          <p:cNvSpPr txBox="1"/>
          <p:nvPr/>
        </p:nvSpPr>
        <p:spPr>
          <a:xfrm>
            <a:off x="5557734" y="1689301"/>
            <a:ext cx="371123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b="1" dirty="0">
                <a:solidFill>
                  <a:schemeClr val="bg2"/>
                </a:solidFill>
                <a:latin typeface="Helvetica" pitchFamily="2" charset="0"/>
              </a:rPr>
              <a:t>ESS moderator </a:t>
            </a:r>
            <a:r>
              <a:rPr lang="sv-SE" b="1" dirty="0" err="1">
                <a:solidFill>
                  <a:schemeClr val="bg2"/>
                </a:solidFill>
                <a:latin typeface="Helvetica" pitchFamily="2" charset="0"/>
              </a:rPr>
              <a:t>located</a:t>
            </a:r>
            <a:r>
              <a:rPr lang="sv-SE" b="1" dirty="0">
                <a:solidFill>
                  <a:schemeClr val="bg2"/>
                </a:solidFill>
                <a:latin typeface="Helvetica" pitchFamily="2" charset="0"/>
              </a:rPr>
              <a:t> </a:t>
            </a:r>
            <a:r>
              <a:rPr lang="sv-SE" b="1" dirty="0" err="1">
                <a:solidFill>
                  <a:schemeClr val="bg2"/>
                </a:solidFill>
                <a:latin typeface="Helvetica" pitchFamily="2" charset="0"/>
              </a:rPr>
              <a:t>above</a:t>
            </a:r>
            <a:r>
              <a:rPr lang="sv-SE" b="1" dirty="0">
                <a:solidFill>
                  <a:schemeClr val="bg2"/>
                </a:solidFill>
                <a:latin typeface="Helvetica" pitchFamily="2" charset="0"/>
              </a:rPr>
              <a:t>  the </a:t>
            </a:r>
            <a:r>
              <a:rPr lang="sv-SE" b="1" dirty="0" err="1">
                <a:solidFill>
                  <a:schemeClr val="bg2"/>
                </a:solidFill>
                <a:latin typeface="Helvetica" pitchFamily="2" charset="0"/>
              </a:rPr>
              <a:t>spallation</a:t>
            </a:r>
            <a:r>
              <a:rPr lang="sv-SE" b="1" dirty="0">
                <a:solidFill>
                  <a:schemeClr val="bg2"/>
                </a:solidFill>
                <a:latin typeface="Helvetica" pitchFamily="2" charset="0"/>
              </a:rPr>
              <a:t> </a:t>
            </a:r>
            <a:r>
              <a:rPr lang="sv-SE" b="1" dirty="0" err="1">
                <a:solidFill>
                  <a:schemeClr val="bg2"/>
                </a:solidFill>
                <a:latin typeface="Helvetica" pitchFamily="2" charset="0"/>
              </a:rPr>
              <a:t>target</a:t>
            </a:r>
            <a:r>
              <a:rPr lang="sv-SE" b="1" dirty="0">
                <a:solidFill>
                  <a:schemeClr val="bg2"/>
                </a:solidFill>
                <a:latin typeface="Helvetica" pitchFamily="2" charset="0"/>
              </a:rPr>
              <a:t>  </a:t>
            </a:r>
            <a:endParaRPr b="1" dirty="0">
              <a:solidFill>
                <a:schemeClr val="bg2"/>
              </a:solidFill>
              <a:latin typeface="Helvetica" pitchFamily="2" charset="0"/>
            </a:endParaRPr>
          </a:p>
        </p:txBody>
      </p:sp>
    </p:spTree>
    <p:extLst>
      <p:ext uri="{BB962C8B-B14F-4D97-AF65-F5344CB8AC3E}">
        <p14:creationId xmlns:p14="http://schemas.microsoft.com/office/powerpoint/2010/main" val="314630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4294967295"/>
          </p:nvPr>
        </p:nvSpPr>
        <p:spPr>
          <a:xfrm>
            <a:off x="2053244" y="6475270"/>
            <a:ext cx="4320448" cy="365125"/>
          </a:xfrm>
          <a:prstGeom prst="rect">
            <a:avLst/>
          </a:prstGeom>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a:xfrm>
            <a:off x="9424222" y="6475270"/>
            <a:ext cx="2743200" cy="365125"/>
          </a:xfrm>
        </p:spPr>
        <p:txBody>
          <a:bodyPr/>
          <a:lstStyle/>
          <a:p>
            <a:fld id="{F7283078-D760-1647-8B80-66BA8B52336D}" type="slidenum">
              <a:rPr lang="sv-SE" smtClean="0"/>
              <a:t>5</a:t>
            </a:fld>
            <a:endParaRPr lang="sv-SE" dirty="0"/>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2022-11-17</a:t>
            </a:fld>
            <a:endParaRPr lang="sv-SE" dirty="0"/>
          </a:p>
        </p:txBody>
      </p:sp>
      <p:sp>
        <p:nvSpPr>
          <p:cNvPr id="11" name="Rectangle 10">
            <a:extLst>
              <a:ext uri="{FF2B5EF4-FFF2-40B4-BE49-F238E27FC236}">
                <a16:creationId xmlns:a16="http://schemas.microsoft.com/office/drawing/2014/main" id="{C6EDDA1B-93D6-E54F-A1A3-8C72C4BFEC57}"/>
              </a:ext>
            </a:extLst>
          </p:cNvPr>
          <p:cNvSpPr/>
          <p:nvPr/>
        </p:nvSpPr>
        <p:spPr>
          <a:xfrm>
            <a:off x="553192" y="1060338"/>
            <a:ext cx="7605366" cy="4708981"/>
          </a:xfrm>
          <a:prstGeom prst="rect">
            <a:avLst/>
          </a:prstGeom>
        </p:spPr>
        <p:txBody>
          <a:bodyPr wrap="square">
            <a:spAutoFit/>
          </a:bodyPr>
          <a:lstStyle/>
          <a:p>
            <a:pPr marL="285750"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The ESS will be the brightest neutron source in the world enabling new opportunities for many different scientific fields, including materials and life sciences, energy, environmental technology, cultural heritage and </a:t>
            </a:r>
            <a:r>
              <a:rPr lang="en-US"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fundamental physics</a:t>
            </a:r>
          </a:p>
          <a:p>
            <a:pPr marL="285750" indent="-285750">
              <a:buFont typeface="Arial" panose="020B0604020202020204" pitchFamily="34" charset="0"/>
              <a:buChar cha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The ESS will have the unprecedented capability to access and </a:t>
            </a:r>
            <a:r>
              <a:rPr lang="en-US"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unlock some of the greatest challenges of the universe</a:t>
            </a:r>
          </a:p>
          <a:p>
            <a:pPr marL="285750" indent="-285750">
              <a:buFont typeface="Arial" panose="020B0604020202020204" pitchFamily="34" charset="0"/>
              <a:buChar cha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We are developing a broad fundamental physics program, that will be evaluated in few years, with a time span of at least two decades</a:t>
            </a:r>
          </a:p>
          <a:p>
            <a:pPr marL="285750" indent="-285750">
              <a:buFont typeface="Arial" panose="020B0604020202020204" pitchFamily="34" charset="0"/>
              <a:buChar cha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This includes mainly</a:t>
            </a:r>
          </a:p>
          <a:p>
            <a:pPr marL="742950" lvl="1"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Physics with neutrons</a:t>
            </a:r>
          </a:p>
          <a:p>
            <a:pPr marL="742950" lvl="1"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Physics with neutrinos</a:t>
            </a:r>
          </a:p>
        </p:txBody>
      </p:sp>
      <p:pic>
        <p:nvPicPr>
          <p:cNvPr id="21" name="Picture 20">
            <a:extLst>
              <a:ext uri="{FF2B5EF4-FFF2-40B4-BE49-F238E27FC236}">
                <a16:creationId xmlns:a16="http://schemas.microsoft.com/office/drawing/2014/main" id="{F2FD32E9-A253-3E42-B76C-FD14A9FF05FC}"/>
              </a:ext>
            </a:extLst>
          </p:cNvPr>
          <p:cNvPicPr>
            <a:picLocks noChangeAspect="1"/>
          </p:cNvPicPr>
          <p:nvPr/>
        </p:nvPicPr>
        <p:blipFill>
          <a:blip r:embed="rId2"/>
          <a:stretch>
            <a:fillRect/>
          </a:stretch>
        </p:blipFill>
        <p:spPr>
          <a:xfrm>
            <a:off x="8599137" y="1112954"/>
            <a:ext cx="3568285" cy="2046660"/>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9BE951E8-49B7-024F-81C4-8A3481C617BF}"/>
              </a:ext>
            </a:extLst>
          </p:cNvPr>
          <p:cNvPicPr>
            <a:picLocks noChangeAspect="1"/>
          </p:cNvPicPr>
          <p:nvPr/>
        </p:nvPicPr>
        <p:blipFill>
          <a:blip r:embed="rId3"/>
          <a:stretch>
            <a:fillRect/>
          </a:stretch>
        </p:blipFill>
        <p:spPr>
          <a:xfrm>
            <a:off x="8599136" y="3617069"/>
            <a:ext cx="3568285" cy="2046660"/>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E53763FF-FE35-7046-8A9A-E10C0FD27CBF}"/>
              </a:ext>
            </a:extLst>
          </p:cNvPr>
          <p:cNvSpPr txBox="1">
            <a:spLocks/>
          </p:cNvSpPr>
          <p:nvPr/>
        </p:nvSpPr>
        <p:spPr>
          <a:xfrm>
            <a:off x="838200" y="55756"/>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Neue" panose="02000503000000020004" pitchFamily="2" charset="0"/>
                <a:ea typeface="Helvetica Neue" panose="02000503000000020004" pitchFamily="2" charset="0"/>
                <a:cs typeface="Helvetica Neue" panose="02000503000000020004" pitchFamily="2" charset="0"/>
              </a:rPr>
              <a:t>The ESS Fundamental Physics Program (I)</a:t>
            </a:r>
          </a:p>
        </p:txBody>
      </p:sp>
    </p:spTree>
    <p:extLst>
      <p:ext uri="{BB962C8B-B14F-4D97-AF65-F5344CB8AC3E}">
        <p14:creationId xmlns:p14="http://schemas.microsoft.com/office/powerpoint/2010/main" val="420485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8DB885-D225-564D-BC85-620DC2EC2C42}"/>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C8FDF49D-7F09-2249-A04D-7470F5B3E3BF}"/>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C7BE4FF-E4E8-A54D-B423-5F29B2AC9B2B}"/>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50</a:t>
            </a:fld>
            <a:endParaRPr lang="sv-SE" dirty="0"/>
          </a:p>
        </p:txBody>
      </p:sp>
      <p:sp>
        <p:nvSpPr>
          <p:cNvPr id="9" name="Google Shape;131;ge6364e66c5_1_98">
            <a:extLst>
              <a:ext uri="{FF2B5EF4-FFF2-40B4-BE49-F238E27FC236}">
                <a16:creationId xmlns:a16="http://schemas.microsoft.com/office/drawing/2014/main" id="{D56F158E-AB83-6142-BC57-43A6441D2FB6}"/>
              </a:ext>
            </a:extLst>
          </p:cNvPr>
          <p:cNvSpPr txBox="1"/>
          <p:nvPr/>
        </p:nvSpPr>
        <p:spPr>
          <a:xfrm>
            <a:off x="3278756" y="-92619"/>
            <a:ext cx="8330700" cy="89252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SE" sz="4000" dirty="0" err="1">
                <a:solidFill>
                  <a:schemeClr val="dk1"/>
                </a:solidFill>
                <a:latin typeface="Helvetica" pitchFamily="2" charset="0"/>
              </a:rPr>
              <a:t>Why</a:t>
            </a:r>
            <a:r>
              <a:rPr lang="sv-SE" sz="4000" dirty="0">
                <a:solidFill>
                  <a:schemeClr val="dk1"/>
                </a:solidFill>
                <a:latin typeface="Helvetica" pitchFamily="2" charset="0"/>
              </a:rPr>
              <a:t> NNBAR at ESS ? </a:t>
            </a:r>
            <a:endParaRPr sz="4000" dirty="0">
              <a:solidFill>
                <a:schemeClr val="dk1"/>
              </a:solidFill>
              <a:latin typeface="Helvetica" pitchFamily="2" charset="0"/>
            </a:endParaRPr>
          </a:p>
        </p:txBody>
      </p:sp>
      <p:sp>
        <p:nvSpPr>
          <p:cNvPr id="10" name="Google Shape;160;p16">
            <a:extLst>
              <a:ext uri="{FF2B5EF4-FFF2-40B4-BE49-F238E27FC236}">
                <a16:creationId xmlns:a16="http://schemas.microsoft.com/office/drawing/2014/main" id="{EF3A7F17-8FEF-6440-8AC8-F7EBB69030A6}"/>
              </a:ext>
            </a:extLst>
          </p:cNvPr>
          <p:cNvSpPr txBox="1">
            <a:spLocks/>
          </p:cNvSpPr>
          <p:nvPr/>
        </p:nvSpPr>
        <p:spPr>
          <a:xfrm>
            <a:off x="517217" y="655740"/>
            <a:ext cx="10588200" cy="1028100"/>
          </a:xfrm>
          <a:prstGeom prst="rect">
            <a:avLst/>
          </a:prstGeom>
          <a:noFill/>
          <a:ln>
            <a:noFill/>
          </a:ln>
        </p:spPr>
        <p:txBody>
          <a:bodyPr spcFirstLastPara="1" vert="horz" wrap="square" lIns="91425" tIns="45700" rIns="91425" bIns="45700" rtlCol="0" anchor="t" anchorCtr="0">
            <a:norm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Segoe UI" panose="020B0502040204020203" pitchFamily="34" charset="0"/>
              <a:buNone/>
            </a:pPr>
            <a:r>
              <a:rPr lang="sv-SE" dirty="0">
                <a:solidFill>
                  <a:schemeClr val="tx1"/>
                </a:solidFill>
                <a:latin typeface="Helvetica" pitchFamily="2" charset="0"/>
              </a:rPr>
              <a:t>A </a:t>
            </a:r>
            <a:r>
              <a:rPr lang="sv-SE" dirty="0" err="1">
                <a:solidFill>
                  <a:schemeClr val="tx1"/>
                </a:solidFill>
                <a:latin typeface="Helvetica" pitchFamily="2" charset="0"/>
              </a:rPr>
              <a:t>large</a:t>
            </a:r>
            <a:r>
              <a:rPr lang="sv-SE" dirty="0">
                <a:solidFill>
                  <a:schemeClr val="tx1"/>
                </a:solidFill>
                <a:latin typeface="Helvetica" pitchFamily="2" charset="0"/>
              </a:rPr>
              <a:t> </a:t>
            </a:r>
            <a:r>
              <a:rPr lang="sv-SE" dirty="0" err="1">
                <a:solidFill>
                  <a:schemeClr val="tx1"/>
                </a:solidFill>
                <a:latin typeface="Helvetica" pitchFamily="2" charset="0"/>
              </a:rPr>
              <a:t>beam</a:t>
            </a:r>
            <a:r>
              <a:rPr lang="sv-SE" dirty="0">
                <a:solidFill>
                  <a:schemeClr val="tx1"/>
                </a:solidFill>
                <a:latin typeface="Helvetica" pitchFamily="2" charset="0"/>
              </a:rPr>
              <a:t> port has </a:t>
            </a:r>
            <a:r>
              <a:rPr lang="sv-SE" dirty="0" err="1">
                <a:solidFill>
                  <a:schemeClr val="tx1"/>
                </a:solidFill>
                <a:latin typeface="Helvetica" pitchFamily="2" charset="0"/>
              </a:rPr>
              <a:t>been</a:t>
            </a:r>
            <a:r>
              <a:rPr lang="sv-SE" dirty="0">
                <a:solidFill>
                  <a:schemeClr val="tx1"/>
                </a:solidFill>
                <a:latin typeface="Helvetica" pitchFamily="2" charset="0"/>
              </a:rPr>
              <a:t> </a:t>
            </a:r>
            <a:r>
              <a:rPr lang="sv-SE" dirty="0" err="1">
                <a:solidFill>
                  <a:schemeClr val="tx1"/>
                </a:solidFill>
                <a:latin typeface="Helvetica" pitchFamily="2" charset="0"/>
              </a:rPr>
              <a:t>built</a:t>
            </a:r>
            <a:r>
              <a:rPr lang="sv-SE" dirty="0">
                <a:solidFill>
                  <a:schemeClr val="tx1"/>
                </a:solidFill>
                <a:latin typeface="Helvetica" pitchFamily="2" charset="0"/>
              </a:rPr>
              <a:t> at ESS </a:t>
            </a:r>
            <a:r>
              <a:rPr lang="sv-SE" dirty="0" err="1">
                <a:solidFill>
                  <a:schemeClr val="tx1"/>
                </a:solidFill>
                <a:latin typeface="Helvetica" pitchFamily="2" charset="0"/>
              </a:rPr>
              <a:t>specifically</a:t>
            </a:r>
            <a:r>
              <a:rPr lang="sv-SE" dirty="0">
                <a:solidFill>
                  <a:schemeClr val="tx1"/>
                </a:solidFill>
                <a:latin typeface="Helvetica" pitchFamily="2" charset="0"/>
              </a:rPr>
              <a:t> for NNBAR to </a:t>
            </a:r>
            <a:r>
              <a:rPr lang="sv-SE" dirty="0" err="1">
                <a:solidFill>
                  <a:schemeClr val="tx1"/>
                </a:solidFill>
                <a:latin typeface="Helvetica" pitchFamily="2" charset="0"/>
              </a:rPr>
              <a:t>allow</a:t>
            </a:r>
            <a:r>
              <a:rPr lang="sv-SE" dirty="0">
                <a:solidFill>
                  <a:schemeClr val="tx1"/>
                </a:solidFill>
                <a:latin typeface="Helvetica" pitchFamily="2" charset="0"/>
              </a:rPr>
              <a:t> for </a:t>
            </a:r>
            <a:r>
              <a:rPr lang="sv-SE" dirty="0" err="1">
                <a:solidFill>
                  <a:schemeClr val="tx1"/>
                </a:solidFill>
                <a:latin typeface="Helvetica" pitchFamily="2" charset="0"/>
              </a:rPr>
              <a:t>extraction</a:t>
            </a:r>
            <a:r>
              <a:rPr lang="sv-SE" dirty="0">
                <a:solidFill>
                  <a:schemeClr val="tx1"/>
                </a:solidFill>
                <a:latin typeface="Helvetica" pitchFamily="2" charset="0"/>
              </a:rPr>
              <a:t> </a:t>
            </a:r>
            <a:r>
              <a:rPr lang="sv-SE" dirty="0" err="1">
                <a:solidFill>
                  <a:schemeClr val="tx1"/>
                </a:solidFill>
                <a:latin typeface="Helvetica" pitchFamily="2" charset="0"/>
              </a:rPr>
              <a:t>of</a:t>
            </a:r>
            <a:r>
              <a:rPr lang="sv-SE" dirty="0">
                <a:solidFill>
                  <a:schemeClr val="tx1"/>
                </a:solidFill>
                <a:latin typeface="Helvetica" pitchFamily="2" charset="0"/>
              </a:rPr>
              <a:t> a </a:t>
            </a:r>
            <a:r>
              <a:rPr lang="sv-SE" dirty="0" err="1">
                <a:solidFill>
                  <a:schemeClr val="tx1"/>
                </a:solidFill>
                <a:latin typeface="Helvetica" pitchFamily="2" charset="0"/>
              </a:rPr>
              <a:t>high</a:t>
            </a:r>
            <a:r>
              <a:rPr lang="sv-SE" dirty="0">
                <a:solidFill>
                  <a:schemeClr val="tx1"/>
                </a:solidFill>
                <a:latin typeface="Helvetica" pitchFamily="2" charset="0"/>
              </a:rPr>
              <a:t> </a:t>
            </a:r>
            <a:r>
              <a:rPr lang="sv-SE" dirty="0" err="1">
                <a:solidFill>
                  <a:schemeClr val="tx1"/>
                </a:solidFill>
                <a:latin typeface="Helvetica" pitchFamily="2" charset="0"/>
              </a:rPr>
              <a:t>intensity</a:t>
            </a:r>
            <a:r>
              <a:rPr lang="sv-SE" dirty="0">
                <a:solidFill>
                  <a:schemeClr val="tx1"/>
                </a:solidFill>
                <a:latin typeface="Helvetica" pitchFamily="2" charset="0"/>
              </a:rPr>
              <a:t> </a:t>
            </a:r>
            <a:r>
              <a:rPr lang="sv-SE" dirty="0" err="1">
                <a:solidFill>
                  <a:schemeClr val="tx1"/>
                </a:solidFill>
                <a:latin typeface="Helvetica" pitchFamily="2" charset="0"/>
              </a:rPr>
              <a:t>beam</a:t>
            </a:r>
            <a:r>
              <a:rPr lang="sv-SE" dirty="0">
                <a:solidFill>
                  <a:schemeClr val="tx1"/>
                </a:solidFill>
                <a:latin typeface="Helvetica" pitchFamily="2" charset="0"/>
              </a:rPr>
              <a:t> to </a:t>
            </a:r>
            <a:r>
              <a:rPr lang="sv-SE" dirty="0" err="1">
                <a:solidFill>
                  <a:schemeClr val="tx1"/>
                </a:solidFill>
                <a:latin typeface="Helvetica" pitchFamily="2" charset="0"/>
              </a:rPr>
              <a:t>provide</a:t>
            </a:r>
            <a:r>
              <a:rPr lang="sv-SE" dirty="0">
                <a:solidFill>
                  <a:schemeClr val="tx1"/>
                </a:solidFill>
                <a:latin typeface="Helvetica" pitchFamily="2" charset="0"/>
              </a:rPr>
              <a:t> </a:t>
            </a:r>
            <a:r>
              <a:rPr lang="sv-SE" dirty="0" err="1">
                <a:solidFill>
                  <a:schemeClr val="tx1"/>
                </a:solidFill>
                <a:latin typeface="Helvetica" pitchFamily="2" charset="0"/>
              </a:rPr>
              <a:t>sufficient</a:t>
            </a:r>
            <a:r>
              <a:rPr lang="sv-SE" dirty="0">
                <a:solidFill>
                  <a:schemeClr val="tx1"/>
                </a:solidFill>
                <a:latin typeface="Helvetica" pitchFamily="2" charset="0"/>
              </a:rPr>
              <a:t> </a:t>
            </a:r>
            <a:r>
              <a:rPr lang="sv-SE" dirty="0" err="1">
                <a:solidFill>
                  <a:schemeClr val="tx1"/>
                </a:solidFill>
                <a:latin typeface="Helvetica" pitchFamily="2" charset="0"/>
              </a:rPr>
              <a:t>intensity</a:t>
            </a:r>
            <a:r>
              <a:rPr lang="sv-SE" dirty="0">
                <a:solidFill>
                  <a:schemeClr val="tx1"/>
                </a:solidFill>
                <a:latin typeface="Helvetica" pitchFamily="2" charset="0"/>
              </a:rPr>
              <a:t> for neutron to antineutron </a:t>
            </a:r>
            <a:r>
              <a:rPr lang="sv-SE" dirty="0" err="1">
                <a:solidFill>
                  <a:schemeClr val="tx1"/>
                </a:solidFill>
                <a:latin typeface="Helvetica" pitchFamily="2" charset="0"/>
              </a:rPr>
              <a:t>search</a:t>
            </a:r>
            <a:r>
              <a:rPr lang="sv-SE" dirty="0">
                <a:solidFill>
                  <a:schemeClr val="tx1"/>
                </a:solidFill>
                <a:latin typeface="Helvetica" pitchFamily="2" charset="0"/>
              </a:rPr>
              <a:t> </a:t>
            </a:r>
          </a:p>
        </p:txBody>
      </p:sp>
      <p:pic>
        <p:nvPicPr>
          <p:cNvPr id="12" name="Google Shape;152;p16">
            <a:extLst>
              <a:ext uri="{FF2B5EF4-FFF2-40B4-BE49-F238E27FC236}">
                <a16:creationId xmlns:a16="http://schemas.microsoft.com/office/drawing/2014/main" id="{CB9B74C5-5D22-B74F-9074-674737303563}"/>
              </a:ext>
            </a:extLst>
          </p:cNvPr>
          <p:cNvPicPr preferRelativeResize="0"/>
          <p:nvPr/>
        </p:nvPicPr>
        <p:blipFill rotWithShape="1">
          <a:blip r:embed="rId3">
            <a:alphaModFix/>
          </a:blip>
          <a:srcRect b="32669"/>
          <a:stretch/>
        </p:blipFill>
        <p:spPr>
          <a:xfrm>
            <a:off x="259281" y="1650226"/>
            <a:ext cx="10113912" cy="3759980"/>
          </a:xfrm>
          <a:prstGeom prst="rect">
            <a:avLst/>
          </a:prstGeom>
          <a:noFill/>
          <a:ln>
            <a:noFill/>
          </a:ln>
        </p:spPr>
      </p:pic>
      <p:sp>
        <p:nvSpPr>
          <p:cNvPr id="19" name="Google Shape;155;p16">
            <a:extLst>
              <a:ext uri="{FF2B5EF4-FFF2-40B4-BE49-F238E27FC236}">
                <a16:creationId xmlns:a16="http://schemas.microsoft.com/office/drawing/2014/main" id="{863307EF-712E-BC4C-9807-ED8BD96BB05B}"/>
              </a:ext>
            </a:extLst>
          </p:cNvPr>
          <p:cNvSpPr/>
          <p:nvPr/>
        </p:nvSpPr>
        <p:spPr>
          <a:xfrm flipV="1">
            <a:off x="4980092" y="3026036"/>
            <a:ext cx="401377" cy="45719"/>
          </a:xfrm>
          <a:prstGeom prst="rect">
            <a:avLst/>
          </a:prstGeom>
          <a:solidFill>
            <a:srgbClr val="FFC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 name="Google Shape;153;p16">
            <a:extLst>
              <a:ext uri="{FF2B5EF4-FFF2-40B4-BE49-F238E27FC236}">
                <a16:creationId xmlns:a16="http://schemas.microsoft.com/office/drawing/2014/main" id="{359006A3-EBBA-7E49-B765-050F0E86D8CA}"/>
              </a:ext>
            </a:extLst>
          </p:cNvPr>
          <p:cNvSpPr txBox="1"/>
          <p:nvPr/>
        </p:nvSpPr>
        <p:spPr>
          <a:xfrm>
            <a:off x="7892621" y="2896383"/>
            <a:ext cx="1589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600" b="1" dirty="0">
                <a:solidFill>
                  <a:schemeClr val="lt1"/>
                </a:solidFill>
                <a:latin typeface="Malgun Gothic"/>
                <a:ea typeface="Malgun Gothic"/>
                <a:cs typeface="Malgun Gothic"/>
                <a:sym typeface="Malgun Gothic"/>
              </a:rPr>
              <a:t>NNBAR </a:t>
            </a:r>
            <a:r>
              <a:rPr lang="sv-SE" sz="1600" b="1" dirty="0" err="1">
                <a:solidFill>
                  <a:schemeClr val="lt1"/>
                </a:solidFill>
                <a:latin typeface="Malgun Gothic"/>
                <a:ea typeface="Malgun Gothic"/>
                <a:cs typeface="Malgun Gothic"/>
                <a:sym typeface="Malgun Gothic"/>
              </a:rPr>
              <a:t>Large</a:t>
            </a:r>
            <a:r>
              <a:rPr lang="sv-SE" sz="1600" b="1" dirty="0">
                <a:solidFill>
                  <a:schemeClr val="lt1"/>
                </a:solidFill>
                <a:latin typeface="Malgun Gothic"/>
                <a:ea typeface="Malgun Gothic"/>
                <a:cs typeface="Malgun Gothic"/>
                <a:sym typeface="Malgun Gothic"/>
              </a:rPr>
              <a:t> </a:t>
            </a:r>
            <a:r>
              <a:rPr lang="sv-SE" sz="1600" b="1" dirty="0" err="1">
                <a:solidFill>
                  <a:schemeClr val="lt1"/>
                </a:solidFill>
                <a:latin typeface="Malgun Gothic"/>
                <a:ea typeface="Malgun Gothic"/>
                <a:cs typeface="Malgun Gothic"/>
                <a:sym typeface="Malgun Gothic"/>
              </a:rPr>
              <a:t>Beam</a:t>
            </a:r>
            <a:r>
              <a:rPr lang="sv-SE" sz="1600" b="1" dirty="0">
                <a:solidFill>
                  <a:schemeClr val="lt1"/>
                </a:solidFill>
                <a:latin typeface="Malgun Gothic"/>
                <a:ea typeface="Malgun Gothic"/>
                <a:cs typeface="Malgun Gothic"/>
                <a:sym typeface="Malgun Gothic"/>
              </a:rPr>
              <a:t> Port </a:t>
            </a:r>
            <a:endParaRPr dirty="0"/>
          </a:p>
        </p:txBody>
      </p:sp>
      <p:pic>
        <p:nvPicPr>
          <p:cNvPr id="20" name="Google Shape;285;p26">
            <a:extLst>
              <a:ext uri="{FF2B5EF4-FFF2-40B4-BE49-F238E27FC236}">
                <a16:creationId xmlns:a16="http://schemas.microsoft.com/office/drawing/2014/main" id="{10A1D048-5161-1747-BE68-F8D52A6DE3FD}"/>
              </a:ext>
            </a:extLst>
          </p:cNvPr>
          <p:cNvPicPr preferRelativeResize="0"/>
          <p:nvPr/>
        </p:nvPicPr>
        <p:blipFill rotWithShape="1">
          <a:blip r:embed="rId4">
            <a:alphaModFix/>
          </a:blip>
          <a:srcRect l="-3180" r="3180"/>
          <a:stretch/>
        </p:blipFill>
        <p:spPr>
          <a:xfrm>
            <a:off x="28785" y="-67939"/>
            <a:ext cx="1416246" cy="670575"/>
          </a:xfrm>
          <a:prstGeom prst="rect">
            <a:avLst/>
          </a:prstGeom>
          <a:noFill/>
          <a:ln>
            <a:noFill/>
          </a:ln>
        </p:spPr>
      </p:pic>
      <p:sp>
        <p:nvSpPr>
          <p:cNvPr id="24" name="Google Shape;153;p16">
            <a:extLst>
              <a:ext uri="{FF2B5EF4-FFF2-40B4-BE49-F238E27FC236}">
                <a16:creationId xmlns:a16="http://schemas.microsoft.com/office/drawing/2014/main" id="{3BEBDC21-782F-364C-9505-341EBD427235}"/>
              </a:ext>
            </a:extLst>
          </p:cNvPr>
          <p:cNvSpPr txBox="1"/>
          <p:nvPr/>
        </p:nvSpPr>
        <p:spPr>
          <a:xfrm>
            <a:off x="526390" y="1669008"/>
            <a:ext cx="2399236"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ESS Target</a:t>
            </a:r>
          </a:p>
          <a:p>
            <a:pPr marL="0" marR="0" lvl="0" indent="0" algn="ctr" rtl="0">
              <a:spcBef>
                <a:spcPts val="0"/>
              </a:spcBef>
              <a:spcAft>
                <a:spcPts val="0"/>
              </a:spcAft>
              <a:buNone/>
            </a:pPr>
            <a:r>
              <a:rPr lang="sv-SE"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Area  </a:t>
            </a:r>
            <a:endParaRPr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Google Shape;155;p16">
            <a:extLst>
              <a:ext uri="{FF2B5EF4-FFF2-40B4-BE49-F238E27FC236}">
                <a16:creationId xmlns:a16="http://schemas.microsoft.com/office/drawing/2014/main" id="{B445430E-0EEB-DB47-A04E-C4502544FBBA}"/>
              </a:ext>
            </a:extLst>
          </p:cNvPr>
          <p:cNvSpPr/>
          <p:nvPr/>
        </p:nvSpPr>
        <p:spPr>
          <a:xfrm flipV="1">
            <a:off x="4950112" y="3325181"/>
            <a:ext cx="524657" cy="312405"/>
          </a:xfrm>
          <a:prstGeom prst="rect">
            <a:avLst/>
          </a:prstGeom>
          <a:solidFill>
            <a:srgbClr val="FFC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5" name="Straight Arrow Connector 4">
            <a:extLst>
              <a:ext uri="{FF2B5EF4-FFF2-40B4-BE49-F238E27FC236}">
                <a16:creationId xmlns:a16="http://schemas.microsoft.com/office/drawing/2014/main" id="{F692B806-8349-3D4C-8E05-3B2E961D27BF}"/>
              </a:ext>
            </a:extLst>
          </p:cNvPr>
          <p:cNvCxnSpPr>
            <a:cxnSpLocks/>
          </p:cNvCxnSpPr>
          <p:nvPr/>
        </p:nvCxnSpPr>
        <p:spPr>
          <a:xfrm flipH="1">
            <a:off x="5306520" y="2323475"/>
            <a:ext cx="794477" cy="395442"/>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4522FFD-F886-1A48-AAF8-B58A2EC40C2C}"/>
              </a:ext>
            </a:extLst>
          </p:cNvPr>
          <p:cNvCxnSpPr>
            <a:cxnSpLocks/>
          </p:cNvCxnSpPr>
          <p:nvPr/>
        </p:nvCxnSpPr>
        <p:spPr>
          <a:xfrm flipH="1" flipV="1">
            <a:off x="5304151" y="3530216"/>
            <a:ext cx="507166" cy="48318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5" name="Google Shape;153;p16">
            <a:extLst>
              <a:ext uri="{FF2B5EF4-FFF2-40B4-BE49-F238E27FC236}">
                <a16:creationId xmlns:a16="http://schemas.microsoft.com/office/drawing/2014/main" id="{BC3535F5-9796-A14E-85FF-477C5545ECF8}"/>
              </a:ext>
            </a:extLst>
          </p:cNvPr>
          <p:cNvSpPr txBox="1"/>
          <p:nvPr/>
        </p:nvSpPr>
        <p:spPr>
          <a:xfrm>
            <a:off x="4913551" y="4022908"/>
            <a:ext cx="2920281"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b="1" dirty="0">
                <a:solidFill>
                  <a:schemeClr val="bg2"/>
                </a:solidFill>
                <a:latin typeface="Helvetica" pitchFamily="2" charset="0"/>
              </a:rPr>
              <a:t>ESS moderator </a:t>
            </a:r>
            <a:r>
              <a:rPr lang="sv-SE" b="1" dirty="0" err="1">
                <a:solidFill>
                  <a:schemeClr val="bg2"/>
                </a:solidFill>
                <a:latin typeface="Helvetica" pitchFamily="2" charset="0"/>
              </a:rPr>
              <a:t>located</a:t>
            </a:r>
            <a:r>
              <a:rPr lang="sv-SE" b="1" dirty="0">
                <a:solidFill>
                  <a:schemeClr val="bg2"/>
                </a:solidFill>
                <a:latin typeface="Helvetica" pitchFamily="2" charset="0"/>
              </a:rPr>
              <a:t> </a:t>
            </a:r>
            <a:r>
              <a:rPr lang="sv-SE" b="1" dirty="0" err="1">
                <a:solidFill>
                  <a:schemeClr val="bg2"/>
                </a:solidFill>
                <a:latin typeface="Helvetica" pitchFamily="2" charset="0"/>
              </a:rPr>
              <a:t>below</a:t>
            </a:r>
            <a:r>
              <a:rPr lang="sv-SE" b="1" dirty="0">
                <a:solidFill>
                  <a:schemeClr val="bg2"/>
                </a:solidFill>
                <a:latin typeface="Helvetica" pitchFamily="2" charset="0"/>
              </a:rPr>
              <a:t> the </a:t>
            </a:r>
            <a:r>
              <a:rPr lang="sv-SE" b="1" dirty="0" err="1">
                <a:solidFill>
                  <a:schemeClr val="bg2"/>
                </a:solidFill>
                <a:latin typeface="Helvetica" pitchFamily="2" charset="0"/>
              </a:rPr>
              <a:t>spallation</a:t>
            </a:r>
            <a:r>
              <a:rPr lang="sv-SE" b="1" dirty="0">
                <a:solidFill>
                  <a:schemeClr val="bg2"/>
                </a:solidFill>
                <a:latin typeface="Helvetica" pitchFamily="2" charset="0"/>
              </a:rPr>
              <a:t> </a:t>
            </a:r>
            <a:r>
              <a:rPr lang="sv-SE" b="1" dirty="0" err="1">
                <a:solidFill>
                  <a:schemeClr val="bg2"/>
                </a:solidFill>
                <a:latin typeface="Helvetica" pitchFamily="2" charset="0"/>
              </a:rPr>
              <a:t>target</a:t>
            </a:r>
            <a:r>
              <a:rPr lang="sv-SE" b="1" dirty="0">
                <a:solidFill>
                  <a:schemeClr val="bg2"/>
                </a:solidFill>
                <a:latin typeface="Helvetica" pitchFamily="2" charset="0"/>
              </a:rPr>
              <a:t>  </a:t>
            </a:r>
            <a:endParaRPr b="1" dirty="0">
              <a:solidFill>
                <a:schemeClr val="bg2"/>
              </a:solidFill>
              <a:latin typeface="Helvetica" pitchFamily="2" charset="0"/>
            </a:endParaRPr>
          </a:p>
        </p:txBody>
      </p:sp>
      <p:sp>
        <p:nvSpPr>
          <p:cNvPr id="27" name="Google Shape;153;p16">
            <a:extLst>
              <a:ext uri="{FF2B5EF4-FFF2-40B4-BE49-F238E27FC236}">
                <a16:creationId xmlns:a16="http://schemas.microsoft.com/office/drawing/2014/main" id="{4C93F0FB-4DD2-CF44-BEDD-617DCABD892B}"/>
              </a:ext>
            </a:extLst>
          </p:cNvPr>
          <p:cNvSpPr txBox="1"/>
          <p:nvPr/>
        </p:nvSpPr>
        <p:spPr>
          <a:xfrm>
            <a:off x="5557734" y="1689301"/>
            <a:ext cx="371123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b="1" dirty="0">
                <a:solidFill>
                  <a:schemeClr val="bg2"/>
                </a:solidFill>
                <a:latin typeface="Helvetica" pitchFamily="2" charset="0"/>
              </a:rPr>
              <a:t>ESS moderator </a:t>
            </a:r>
            <a:r>
              <a:rPr lang="sv-SE" b="1" dirty="0" err="1">
                <a:solidFill>
                  <a:schemeClr val="bg2"/>
                </a:solidFill>
                <a:latin typeface="Helvetica" pitchFamily="2" charset="0"/>
              </a:rPr>
              <a:t>located</a:t>
            </a:r>
            <a:r>
              <a:rPr lang="sv-SE" b="1" dirty="0">
                <a:solidFill>
                  <a:schemeClr val="bg2"/>
                </a:solidFill>
                <a:latin typeface="Helvetica" pitchFamily="2" charset="0"/>
              </a:rPr>
              <a:t> </a:t>
            </a:r>
            <a:r>
              <a:rPr lang="sv-SE" b="1" dirty="0" err="1">
                <a:solidFill>
                  <a:schemeClr val="bg2"/>
                </a:solidFill>
                <a:latin typeface="Helvetica" pitchFamily="2" charset="0"/>
              </a:rPr>
              <a:t>above</a:t>
            </a:r>
            <a:r>
              <a:rPr lang="sv-SE" b="1" dirty="0">
                <a:solidFill>
                  <a:schemeClr val="bg2"/>
                </a:solidFill>
                <a:latin typeface="Helvetica" pitchFamily="2" charset="0"/>
              </a:rPr>
              <a:t>  the </a:t>
            </a:r>
            <a:r>
              <a:rPr lang="sv-SE" b="1" dirty="0" err="1">
                <a:solidFill>
                  <a:schemeClr val="bg2"/>
                </a:solidFill>
                <a:latin typeface="Helvetica" pitchFamily="2" charset="0"/>
              </a:rPr>
              <a:t>spallation</a:t>
            </a:r>
            <a:r>
              <a:rPr lang="sv-SE" b="1" dirty="0">
                <a:solidFill>
                  <a:schemeClr val="bg2"/>
                </a:solidFill>
                <a:latin typeface="Helvetica" pitchFamily="2" charset="0"/>
              </a:rPr>
              <a:t> </a:t>
            </a:r>
            <a:r>
              <a:rPr lang="sv-SE" b="1" dirty="0" err="1">
                <a:solidFill>
                  <a:schemeClr val="bg2"/>
                </a:solidFill>
                <a:latin typeface="Helvetica" pitchFamily="2" charset="0"/>
              </a:rPr>
              <a:t>target</a:t>
            </a:r>
            <a:r>
              <a:rPr lang="sv-SE" b="1" dirty="0">
                <a:solidFill>
                  <a:schemeClr val="bg2"/>
                </a:solidFill>
                <a:latin typeface="Helvetica" pitchFamily="2" charset="0"/>
              </a:rPr>
              <a:t>  </a:t>
            </a:r>
            <a:endParaRPr b="1" dirty="0">
              <a:solidFill>
                <a:schemeClr val="bg2"/>
              </a:solidFill>
              <a:latin typeface="Helvetica" pitchFamily="2" charset="0"/>
            </a:endParaRPr>
          </a:p>
        </p:txBody>
      </p:sp>
      <p:pic>
        <p:nvPicPr>
          <p:cNvPr id="17" name="Picture 16">
            <a:extLst>
              <a:ext uri="{FF2B5EF4-FFF2-40B4-BE49-F238E27FC236}">
                <a16:creationId xmlns:a16="http://schemas.microsoft.com/office/drawing/2014/main" id="{A6490A31-A16F-E64A-8637-C78DA1F78440}"/>
              </a:ext>
            </a:extLst>
          </p:cNvPr>
          <p:cNvPicPr>
            <a:picLocks noChangeAspect="1"/>
          </p:cNvPicPr>
          <p:nvPr/>
        </p:nvPicPr>
        <p:blipFill>
          <a:blip r:embed="rId5"/>
          <a:stretch>
            <a:fillRect/>
          </a:stretch>
        </p:blipFill>
        <p:spPr>
          <a:xfrm>
            <a:off x="8184939" y="4079747"/>
            <a:ext cx="3190300" cy="2395523"/>
          </a:xfrm>
          <a:prstGeom prst="rect">
            <a:avLst/>
          </a:prstGeom>
        </p:spPr>
      </p:pic>
      <p:pic>
        <p:nvPicPr>
          <p:cNvPr id="18" name="Picture 17">
            <a:extLst>
              <a:ext uri="{FF2B5EF4-FFF2-40B4-BE49-F238E27FC236}">
                <a16:creationId xmlns:a16="http://schemas.microsoft.com/office/drawing/2014/main" id="{9198B6BC-E4BD-BE4B-9BCA-38ADC193ED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6255" y="4657883"/>
            <a:ext cx="2107668" cy="1532850"/>
          </a:xfrm>
          <a:prstGeom prst="rect">
            <a:avLst/>
          </a:prstGeom>
        </p:spPr>
      </p:pic>
      <p:sp>
        <p:nvSpPr>
          <p:cNvPr id="22" name="Rectangle 21">
            <a:extLst>
              <a:ext uri="{FF2B5EF4-FFF2-40B4-BE49-F238E27FC236}">
                <a16:creationId xmlns:a16="http://schemas.microsoft.com/office/drawing/2014/main" id="{5D6FEA66-5009-9446-AB01-A6B04F5C2E00}"/>
              </a:ext>
            </a:extLst>
          </p:cNvPr>
          <p:cNvSpPr/>
          <p:nvPr/>
        </p:nvSpPr>
        <p:spPr>
          <a:xfrm>
            <a:off x="9127314" y="5024031"/>
            <a:ext cx="1305549" cy="461665"/>
          </a:xfrm>
          <a:prstGeom prst="rect">
            <a:avLst/>
          </a:prstGeom>
        </p:spPr>
        <p:txBody>
          <a:bodyPr wrap="square">
            <a:spAutoFit/>
          </a:bodyPr>
          <a:lstStyle/>
          <a:p>
            <a:pPr algn="ctr"/>
            <a:r>
              <a:rPr lang="sv-SE"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Upper Moderator </a:t>
            </a:r>
          </a:p>
        </p:txBody>
      </p:sp>
      <p:sp>
        <p:nvSpPr>
          <p:cNvPr id="26" name="Rectangle 25">
            <a:extLst>
              <a:ext uri="{FF2B5EF4-FFF2-40B4-BE49-F238E27FC236}">
                <a16:creationId xmlns:a16="http://schemas.microsoft.com/office/drawing/2014/main" id="{7BB971F5-8688-3947-89B1-C01BBB591A4C}"/>
              </a:ext>
            </a:extLst>
          </p:cNvPr>
          <p:cNvSpPr/>
          <p:nvPr/>
        </p:nvSpPr>
        <p:spPr>
          <a:xfrm>
            <a:off x="9127314" y="5690081"/>
            <a:ext cx="1305549" cy="461665"/>
          </a:xfrm>
          <a:prstGeom prst="rect">
            <a:avLst/>
          </a:prstGeom>
        </p:spPr>
        <p:txBody>
          <a:bodyPr wrap="square">
            <a:spAutoFit/>
          </a:bodyPr>
          <a:lstStyle/>
          <a:p>
            <a:pPr algn="ctr"/>
            <a:r>
              <a:rPr lang="sv-SE" sz="12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Lower</a:t>
            </a:r>
            <a:r>
              <a:rPr lang="sv-SE"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Moderator </a:t>
            </a:r>
          </a:p>
        </p:txBody>
      </p:sp>
    </p:spTree>
    <p:extLst>
      <p:ext uri="{BB962C8B-B14F-4D97-AF65-F5344CB8AC3E}">
        <p14:creationId xmlns:p14="http://schemas.microsoft.com/office/powerpoint/2010/main" val="225979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31E363E-B4AA-EE41-8F6F-CE717AC01ED5}"/>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854BBC8B-B07A-1D47-84B3-39E008718868}"/>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AA5E3739-04B7-7C4B-84B4-93310C3CAE7B}"/>
              </a:ext>
            </a:extLst>
          </p:cNvPr>
          <p:cNvSpPr>
            <a:spLocks noGrp="1"/>
          </p:cNvSpPr>
          <p:nvPr>
            <p:ph type="sldNum" sz="quarter" idx="12"/>
          </p:nvPr>
        </p:nvSpPr>
        <p:spPr/>
        <p:txBody>
          <a:bodyPr/>
          <a:lstStyle/>
          <a:p>
            <a:fld id="{F7283078-D760-1647-8B80-66BA8B52336D}" type="slidenum">
              <a:rPr lang="sv-SE" smtClean="0"/>
              <a:pPr/>
              <a:t>51</a:t>
            </a:fld>
            <a:endParaRPr lang="sv-SE" dirty="0"/>
          </a:p>
        </p:txBody>
      </p:sp>
      <p:sp>
        <p:nvSpPr>
          <p:cNvPr id="9" name="Title 1">
            <a:extLst>
              <a:ext uri="{FF2B5EF4-FFF2-40B4-BE49-F238E27FC236}">
                <a16:creationId xmlns:a16="http://schemas.microsoft.com/office/drawing/2014/main" id="{5934C6FD-5AD2-0D40-A9CB-4F4EEBBC5ED5}"/>
              </a:ext>
            </a:extLst>
          </p:cNvPr>
          <p:cNvSpPr txBox="1">
            <a:spLocks/>
          </p:cNvSpPr>
          <p:nvPr/>
        </p:nvSpPr>
        <p:spPr>
          <a:xfrm>
            <a:off x="758682" y="76507"/>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Neue" panose="02000503000000020004" pitchFamily="2" charset="0"/>
                <a:ea typeface="Helvetica Neue" panose="02000503000000020004" pitchFamily="2" charset="0"/>
                <a:cs typeface="Helvetica Neue" panose="02000503000000020004" pitchFamily="2" charset="0"/>
              </a:rPr>
              <a:t>The HighNESS Project </a:t>
            </a:r>
          </a:p>
        </p:txBody>
      </p:sp>
      <p:sp>
        <p:nvSpPr>
          <p:cNvPr id="10" name="TextBox 9">
            <a:extLst>
              <a:ext uri="{FF2B5EF4-FFF2-40B4-BE49-F238E27FC236}">
                <a16:creationId xmlns:a16="http://schemas.microsoft.com/office/drawing/2014/main" id="{309527A0-8C4B-174C-B0CB-EB7DD1ED9B5E}"/>
              </a:ext>
            </a:extLst>
          </p:cNvPr>
          <p:cNvSpPr txBox="1"/>
          <p:nvPr/>
        </p:nvSpPr>
        <p:spPr>
          <a:xfrm>
            <a:off x="238538" y="838810"/>
            <a:ext cx="11274282" cy="461665"/>
          </a:xfrm>
          <a:prstGeom prst="rect">
            <a:avLst/>
          </a:prstGeom>
          <a:noFill/>
          <a:ln>
            <a:solidFill>
              <a:schemeClr val="bg1"/>
            </a:solidFill>
          </a:ln>
        </p:spPr>
        <p:txBody>
          <a:bodyPr wrap="square" rtlCol="0">
            <a:spAutoFit/>
          </a:bodyPr>
          <a:lstStyle/>
          <a:p>
            <a:pPr algn="ctr"/>
            <a:r>
              <a:rPr lang="en-US" sz="2400" dirty="0">
                <a:latin typeface="Candara" panose="020E0502030303020204" pitchFamily="34" charset="0"/>
              </a:rPr>
              <a:t>Development of </a:t>
            </a:r>
            <a:r>
              <a:rPr lang="en-US" sz="2400" b="1" u="sng" dirty="0">
                <a:latin typeface="Candara" panose="020E0502030303020204" pitchFamily="34" charset="0"/>
              </a:rPr>
              <a:t>High</a:t>
            </a:r>
            <a:r>
              <a:rPr lang="en-US" sz="2400" dirty="0">
                <a:latin typeface="Candara" panose="020E0502030303020204" pitchFamily="34" charset="0"/>
              </a:rPr>
              <a:t> Intensity </a:t>
            </a:r>
            <a:r>
              <a:rPr lang="en-US" sz="2400" b="1" u="sng" dirty="0">
                <a:latin typeface="Candara" panose="020E0502030303020204" pitchFamily="34" charset="0"/>
              </a:rPr>
              <a:t>N</a:t>
            </a:r>
            <a:r>
              <a:rPr lang="en-US" sz="2400" dirty="0">
                <a:latin typeface="Candara" panose="020E0502030303020204" pitchFamily="34" charset="0"/>
              </a:rPr>
              <a:t>eutron Source at the </a:t>
            </a:r>
            <a:r>
              <a:rPr lang="en-US" sz="2400" b="1" u="sng" dirty="0">
                <a:latin typeface="Candara" panose="020E0502030303020204" pitchFamily="34" charset="0"/>
              </a:rPr>
              <a:t>E</a:t>
            </a:r>
            <a:r>
              <a:rPr lang="en-US" sz="2400" dirty="0">
                <a:latin typeface="Candara" panose="020E0502030303020204" pitchFamily="34" charset="0"/>
              </a:rPr>
              <a:t>uropean </a:t>
            </a:r>
            <a:r>
              <a:rPr lang="en-US" sz="2400" b="1" u="sng" dirty="0">
                <a:latin typeface="Candara" panose="020E0502030303020204" pitchFamily="34" charset="0"/>
              </a:rPr>
              <a:t>S</a:t>
            </a:r>
            <a:r>
              <a:rPr lang="en-US" sz="2400" dirty="0">
                <a:latin typeface="Candara" panose="020E0502030303020204" pitchFamily="34" charset="0"/>
              </a:rPr>
              <a:t>pallation </a:t>
            </a:r>
            <a:r>
              <a:rPr lang="en-US" sz="2400" b="1" u="sng" dirty="0">
                <a:latin typeface="Candara" panose="020E0502030303020204" pitchFamily="34" charset="0"/>
              </a:rPr>
              <a:t>S</a:t>
            </a:r>
            <a:r>
              <a:rPr lang="en-US" sz="2400" dirty="0">
                <a:latin typeface="Candara" panose="020E0502030303020204" pitchFamily="34" charset="0"/>
              </a:rPr>
              <a:t>ource </a:t>
            </a:r>
            <a:endParaRPr lang="sv-SE" sz="2400" dirty="0">
              <a:latin typeface="Candara" panose="020E0502030303020204" pitchFamily="34" charset="0"/>
            </a:endParaRPr>
          </a:p>
        </p:txBody>
      </p:sp>
      <p:sp>
        <p:nvSpPr>
          <p:cNvPr id="11" name="TextBox 10">
            <a:extLst>
              <a:ext uri="{FF2B5EF4-FFF2-40B4-BE49-F238E27FC236}">
                <a16:creationId xmlns:a16="http://schemas.microsoft.com/office/drawing/2014/main" id="{533FDAB4-DEE8-0C4B-8D19-FC983DCCB969}"/>
              </a:ext>
            </a:extLst>
          </p:cNvPr>
          <p:cNvSpPr txBox="1"/>
          <p:nvPr/>
        </p:nvSpPr>
        <p:spPr>
          <a:xfrm>
            <a:off x="329329" y="1473028"/>
            <a:ext cx="6288166" cy="1400383"/>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sv-SE" sz="1700" dirty="0">
                <a:latin typeface="Helvetica Neue" panose="02000503000000020004" pitchFamily="2" charset="0"/>
                <a:ea typeface="Helvetica Neue" panose="02000503000000020004" pitchFamily="2" charset="0"/>
                <a:cs typeface="Helvetica Neue" panose="02000503000000020004" pitchFamily="2" charset="0"/>
              </a:rPr>
              <a:t>The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HighNESS</a:t>
            </a:r>
            <a:r>
              <a:rPr lang="sv-SE" sz="1700" dirty="0">
                <a:latin typeface="Helvetica Neue" panose="02000503000000020004" pitchFamily="2" charset="0"/>
                <a:ea typeface="Helvetica Neue" panose="02000503000000020004" pitchFamily="2" charset="0"/>
                <a:cs typeface="Helvetica Neue" panose="02000503000000020004" pitchFamily="2" charset="0"/>
              </a:rPr>
              <a:t>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project</a:t>
            </a:r>
            <a:r>
              <a:rPr lang="sv-SE" sz="1700" dirty="0">
                <a:latin typeface="Helvetica Neue" panose="02000503000000020004" pitchFamily="2" charset="0"/>
                <a:ea typeface="Helvetica Neue" panose="02000503000000020004" pitchFamily="2" charset="0"/>
                <a:cs typeface="Helvetica Neue" panose="02000503000000020004" pitchFamily="2" charset="0"/>
              </a:rPr>
              <a:t> (3 MEURO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funded</a:t>
            </a:r>
            <a:r>
              <a:rPr lang="sv-SE" sz="1700" dirty="0">
                <a:latin typeface="Helvetica Neue" panose="02000503000000020004" pitchFamily="2" charset="0"/>
                <a:ea typeface="Helvetica Neue" panose="02000503000000020004" pitchFamily="2" charset="0"/>
                <a:cs typeface="Helvetica Neue" panose="02000503000000020004" pitchFamily="2" charset="0"/>
              </a:rPr>
              <a:t> by the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European</a:t>
            </a:r>
            <a:r>
              <a:rPr lang="sv-SE" sz="1700" dirty="0">
                <a:latin typeface="Helvetica Neue" panose="02000503000000020004" pitchFamily="2" charset="0"/>
                <a:ea typeface="Helvetica Neue" panose="02000503000000020004" pitchFamily="2" charset="0"/>
                <a:cs typeface="Helvetica Neue" panose="02000503000000020004" pitchFamily="2" charset="0"/>
              </a:rPr>
              <a:t> Commission) has as</a:t>
            </a:r>
            <a:r>
              <a:rPr lang="en-US" sz="1700" dirty="0">
                <a:latin typeface="Helvetica Neue" panose="02000503000000020004" pitchFamily="2" charset="0"/>
                <a:ea typeface="Helvetica Neue" panose="02000503000000020004" pitchFamily="2" charset="0"/>
                <a:cs typeface="Helvetica Neue" panose="02000503000000020004" pitchFamily="2" charset="0"/>
              </a:rPr>
              <a:t> purpose the development of  the new source that will be installed at ESS &gt;2030 </a:t>
            </a:r>
          </a:p>
          <a:p>
            <a:pPr marL="285750" indent="-285750" algn="just">
              <a:buFont typeface="Arial" panose="020B0604020202020204" pitchFamily="34" charset="0"/>
              <a:buChar char="•"/>
            </a:pPr>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3" name="Google Shape;172;p15">
            <a:extLst>
              <a:ext uri="{FF2B5EF4-FFF2-40B4-BE49-F238E27FC236}">
                <a16:creationId xmlns:a16="http://schemas.microsoft.com/office/drawing/2014/main" id="{DB269585-9246-2149-A283-2DF1713A4CA5}"/>
              </a:ext>
            </a:extLst>
          </p:cNvPr>
          <p:cNvPicPr preferRelativeResize="0"/>
          <p:nvPr/>
        </p:nvPicPr>
        <p:blipFill rotWithShape="1">
          <a:blip r:embed="rId2">
            <a:alphaModFix/>
          </a:blip>
          <a:srcRect/>
          <a:stretch/>
        </p:blipFill>
        <p:spPr>
          <a:xfrm>
            <a:off x="555546" y="46212"/>
            <a:ext cx="1782511" cy="617082"/>
          </a:xfrm>
          <a:prstGeom prst="rect">
            <a:avLst/>
          </a:prstGeom>
          <a:noFill/>
          <a:ln>
            <a:noFill/>
          </a:ln>
        </p:spPr>
      </p:pic>
    </p:spTree>
    <p:extLst>
      <p:ext uri="{BB962C8B-B14F-4D97-AF65-F5344CB8AC3E}">
        <p14:creationId xmlns:p14="http://schemas.microsoft.com/office/powerpoint/2010/main" val="196502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31E363E-B4AA-EE41-8F6F-CE717AC01ED5}"/>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854BBC8B-B07A-1D47-84B3-39E008718868}"/>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AA5E3739-04B7-7C4B-84B4-93310C3CAE7B}"/>
              </a:ext>
            </a:extLst>
          </p:cNvPr>
          <p:cNvSpPr>
            <a:spLocks noGrp="1"/>
          </p:cNvSpPr>
          <p:nvPr>
            <p:ph type="sldNum" sz="quarter" idx="12"/>
          </p:nvPr>
        </p:nvSpPr>
        <p:spPr/>
        <p:txBody>
          <a:bodyPr/>
          <a:lstStyle/>
          <a:p>
            <a:fld id="{F7283078-D760-1647-8B80-66BA8B52336D}" type="slidenum">
              <a:rPr lang="sv-SE" smtClean="0"/>
              <a:pPr/>
              <a:t>52</a:t>
            </a:fld>
            <a:endParaRPr lang="sv-SE" dirty="0"/>
          </a:p>
        </p:txBody>
      </p:sp>
      <p:sp>
        <p:nvSpPr>
          <p:cNvPr id="9" name="Title 1">
            <a:extLst>
              <a:ext uri="{FF2B5EF4-FFF2-40B4-BE49-F238E27FC236}">
                <a16:creationId xmlns:a16="http://schemas.microsoft.com/office/drawing/2014/main" id="{5934C6FD-5AD2-0D40-A9CB-4F4EEBBC5ED5}"/>
              </a:ext>
            </a:extLst>
          </p:cNvPr>
          <p:cNvSpPr txBox="1">
            <a:spLocks/>
          </p:cNvSpPr>
          <p:nvPr/>
        </p:nvSpPr>
        <p:spPr>
          <a:xfrm>
            <a:off x="758682" y="76507"/>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Neue" panose="02000503000000020004" pitchFamily="2" charset="0"/>
                <a:ea typeface="Helvetica Neue" panose="02000503000000020004" pitchFamily="2" charset="0"/>
                <a:cs typeface="Helvetica Neue" panose="02000503000000020004" pitchFamily="2" charset="0"/>
              </a:rPr>
              <a:t>The HighNESS Project </a:t>
            </a:r>
          </a:p>
        </p:txBody>
      </p:sp>
      <p:sp>
        <p:nvSpPr>
          <p:cNvPr id="10" name="TextBox 9">
            <a:extLst>
              <a:ext uri="{FF2B5EF4-FFF2-40B4-BE49-F238E27FC236}">
                <a16:creationId xmlns:a16="http://schemas.microsoft.com/office/drawing/2014/main" id="{309527A0-8C4B-174C-B0CB-EB7DD1ED9B5E}"/>
              </a:ext>
            </a:extLst>
          </p:cNvPr>
          <p:cNvSpPr txBox="1"/>
          <p:nvPr/>
        </p:nvSpPr>
        <p:spPr>
          <a:xfrm>
            <a:off x="238538" y="838810"/>
            <a:ext cx="11274282" cy="461665"/>
          </a:xfrm>
          <a:prstGeom prst="rect">
            <a:avLst/>
          </a:prstGeom>
          <a:noFill/>
          <a:ln>
            <a:solidFill>
              <a:schemeClr val="bg1"/>
            </a:solidFill>
          </a:ln>
        </p:spPr>
        <p:txBody>
          <a:bodyPr wrap="square" rtlCol="0">
            <a:spAutoFit/>
          </a:bodyPr>
          <a:lstStyle/>
          <a:p>
            <a:pPr algn="ctr"/>
            <a:r>
              <a:rPr lang="en-US" sz="2400" dirty="0">
                <a:latin typeface="Candara" panose="020E0502030303020204" pitchFamily="34" charset="0"/>
              </a:rPr>
              <a:t>Development of </a:t>
            </a:r>
            <a:r>
              <a:rPr lang="en-US" sz="2400" b="1" u="sng" dirty="0">
                <a:latin typeface="Candara" panose="020E0502030303020204" pitchFamily="34" charset="0"/>
              </a:rPr>
              <a:t>High</a:t>
            </a:r>
            <a:r>
              <a:rPr lang="en-US" sz="2400" dirty="0">
                <a:latin typeface="Candara" panose="020E0502030303020204" pitchFamily="34" charset="0"/>
              </a:rPr>
              <a:t> Intensity </a:t>
            </a:r>
            <a:r>
              <a:rPr lang="en-US" sz="2400" b="1" u="sng" dirty="0">
                <a:latin typeface="Candara" panose="020E0502030303020204" pitchFamily="34" charset="0"/>
              </a:rPr>
              <a:t>N</a:t>
            </a:r>
            <a:r>
              <a:rPr lang="en-US" sz="2400" dirty="0">
                <a:latin typeface="Candara" panose="020E0502030303020204" pitchFamily="34" charset="0"/>
              </a:rPr>
              <a:t>eutron Source at the </a:t>
            </a:r>
            <a:r>
              <a:rPr lang="en-US" sz="2400" b="1" u="sng" dirty="0">
                <a:latin typeface="Candara" panose="020E0502030303020204" pitchFamily="34" charset="0"/>
              </a:rPr>
              <a:t>E</a:t>
            </a:r>
            <a:r>
              <a:rPr lang="en-US" sz="2400" dirty="0">
                <a:latin typeface="Candara" panose="020E0502030303020204" pitchFamily="34" charset="0"/>
              </a:rPr>
              <a:t>uropean </a:t>
            </a:r>
            <a:r>
              <a:rPr lang="en-US" sz="2400" b="1" u="sng" dirty="0">
                <a:latin typeface="Candara" panose="020E0502030303020204" pitchFamily="34" charset="0"/>
              </a:rPr>
              <a:t>S</a:t>
            </a:r>
            <a:r>
              <a:rPr lang="en-US" sz="2400" dirty="0">
                <a:latin typeface="Candara" panose="020E0502030303020204" pitchFamily="34" charset="0"/>
              </a:rPr>
              <a:t>pallation </a:t>
            </a:r>
            <a:r>
              <a:rPr lang="en-US" sz="2400" b="1" u="sng" dirty="0">
                <a:latin typeface="Candara" panose="020E0502030303020204" pitchFamily="34" charset="0"/>
              </a:rPr>
              <a:t>S</a:t>
            </a:r>
            <a:r>
              <a:rPr lang="en-US" sz="2400" dirty="0">
                <a:latin typeface="Candara" panose="020E0502030303020204" pitchFamily="34" charset="0"/>
              </a:rPr>
              <a:t>ource </a:t>
            </a:r>
            <a:endParaRPr lang="sv-SE" sz="2400" dirty="0">
              <a:latin typeface="Candara" panose="020E0502030303020204" pitchFamily="34" charset="0"/>
            </a:endParaRPr>
          </a:p>
        </p:txBody>
      </p:sp>
      <p:sp>
        <p:nvSpPr>
          <p:cNvPr id="11" name="TextBox 10">
            <a:extLst>
              <a:ext uri="{FF2B5EF4-FFF2-40B4-BE49-F238E27FC236}">
                <a16:creationId xmlns:a16="http://schemas.microsoft.com/office/drawing/2014/main" id="{533FDAB4-DEE8-0C4B-8D19-FC983DCCB969}"/>
              </a:ext>
            </a:extLst>
          </p:cNvPr>
          <p:cNvSpPr txBox="1"/>
          <p:nvPr/>
        </p:nvSpPr>
        <p:spPr>
          <a:xfrm>
            <a:off x="329329" y="1473028"/>
            <a:ext cx="6288166" cy="2708434"/>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sv-SE" sz="1700" dirty="0">
                <a:latin typeface="Helvetica Neue" panose="02000503000000020004" pitchFamily="2" charset="0"/>
                <a:ea typeface="Helvetica Neue" panose="02000503000000020004" pitchFamily="2" charset="0"/>
                <a:cs typeface="Helvetica Neue" panose="02000503000000020004" pitchFamily="2" charset="0"/>
              </a:rPr>
              <a:t>The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HighNESS</a:t>
            </a:r>
            <a:r>
              <a:rPr lang="sv-SE" sz="1700" dirty="0">
                <a:latin typeface="Helvetica Neue" panose="02000503000000020004" pitchFamily="2" charset="0"/>
                <a:ea typeface="Helvetica Neue" panose="02000503000000020004" pitchFamily="2" charset="0"/>
                <a:cs typeface="Helvetica Neue" panose="02000503000000020004" pitchFamily="2" charset="0"/>
              </a:rPr>
              <a:t>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project</a:t>
            </a:r>
            <a:r>
              <a:rPr lang="sv-SE" sz="1700" dirty="0">
                <a:latin typeface="Helvetica Neue" panose="02000503000000020004" pitchFamily="2" charset="0"/>
                <a:ea typeface="Helvetica Neue" panose="02000503000000020004" pitchFamily="2" charset="0"/>
                <a:cs typeface="Helvetica Neue" panose="02000503000000020004" pitchFamily="2" charset="0"/>
              </a:rPr>
              <a:t> (3 MEURO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funded</a:t>
            </a:r>
            <a:r>
              <a:rPr lang="sv-SE" sz="1700" dirty="0">
                <a:latin typeface="Helvetica Neue" panose="02000503000000020004" pitchFamily="2" charset="0"/>
                <a:ea typeface="Helvetica Neue" panose="02000503000000020004" pitchFamily="2" charset="0"/>
                <a:cs typeface="Helvetica Neue" panose="02000503000000020004" pitchFamily="2" charset="0"/>
              </a:rPr>
              <a:t> by the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European</a:t>
            </a:r>
            <a:r>
              <a:rPr lang="sv-SE" sz="1700" dirty="0">
                <a:latin typeface="Helvetica Neue" panose="02000503000000020004" pitchFamily="2" charset="0"/>
                <a:ea typeface="Helvetica Neue" panose="02000503000000020004" pitchFamily="2" charset="0"/>
                <a:cs typeface="Helvetica Neue" panose="02000503000000020004" pitchFamily="2" charset="0"/>
              </a:rPr>
              <a:t> Commission) has as</a:t>
            </a:r>
            <a:r>
              <a:rPr lang="en-US" sz="1700" dirty="0">
                <a:latin typeface="Helvetica Neue" panose="02000503000000020004" pitchFamily="2" charset="0"/>
                <a:ea typeface="Helvetica Neue" panose="02000503000000020004" pitchFamily="2" charset="0"/>
                <a:cs typeface="Helvetica Neue" panose="02000503000000020004" pitchFamily="2" charset="0"/>
              </a:rPr>
              <a:t> purpose the development of  the new source that will be installed at ESS &gt;2030 </a:t>
            </a:r>
          </a:p>
          <a:p>
            <a:pPr marL="285750" indent="-285750" algn="just">
              <a:buFont typeface="Arial" panose="020B0604020202020204" pitchFamily="34" charset="0"/>
              <a:buChar char="•"/>
            </a:pPr>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r>
              <a:rPr lang="en-US" sz="1700" dirty="0">
                <a:latin typeface="Helvetica Neue" panose="02000503000000020004" pitchFamily="2" charset="0"/>
                <a:ea typeface="Helvetica Neue" panose="02000503000000020004" pitchFamily="2" charset="0"/>
                <a:cs typeface="Helvetica Neue" panose="02000503000000020004" pitchFamily="2" charset="0"/>
              </a:rPr>
              <a:t>The new source will be composed by  </a:t>
            </a:r>
            <a:r>
              <a:rPr lang="en-US" sz="1700" b="1" u="sng" dirty="0">
                <a:latin typeface="Helvetica Neue" panose="02000503000000020004" pitchFamily="2" charset="0"/>
                <a:ea typeface="Helvetica Neue" panose="02000503000000020004" pitchFamily="2" charset="0"/>
                <a:cs typeface="Helvetica Neue" panose="02000503000000020004" pitchFamily="2" charset="0"/>
              </a:rPr>
              <a:t>Liquid deuterium moderator D2</a:t>
            </a:r>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2" name="Group 11">
            <a:extLst>
              <a:ext uri="{FF2B5EF4-FFF2-40B4-BE49-F238E27FC236}">
                <a16:creationId xmlns:a16="http://schemas.microsoft.com/office/drawing/2014/main" id="{8EF0C131-4610-3E46-A938-4FB576A7603E}"/>
              </a:ext>
            </a:extLst>
          </p:cNvPr>
          <p:cNvGrpSpPr/>
          <p:nvPr/>
        </p:nvGrpSpPr>
        <p:grpSpPr>
          <a:xfrm>
            <a:off x="7488735" y="1736036"/>
            <a:ext cx="4332204" cy="3510333"/>
            <a:chOff x="4595275" y="1914798"/>
            <a:chExt cx="3694837" cy="3321144"/>
          </a:xfrm>
        </p:grpSpPr>
        <p:pic>
          <p:nvPicPr>
            <p:cNvPr id="13" name="Picture 12">
              <a:extLst>
                <a:ext uri="{FF2B5EF4-FFF2-40B4-BE49-F238E27FC236}">
                  <a16:creationId xmlns:a16="http://schemas.microsoft.com/office/drawing/2014/main" id="{902A3F2D-2325-5D4D-ADF5-5C3825EA3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5275" y="2216653"/>
              <a:ext cx="3694837" cy="3019289"/>
            </a:xfrm>
            <a:prstGeom prst="rect">
              <a:avLst/>
            </a:prstGeom>
          </p:spPr>
        </p:pic>
        <p:sp>
          <p:nvSpPr>
            <p:cNvPr id="14" name="Oval 13">
              <a:extLst>
                <a:ext uri="{FF2B5EF4-FFF2-40B4-BE49-F238E27FC236}">
                  <a16:creationId xmlns:a16="http://schemas.microsoft.com/office/drawing/2014/main" id="{7FEEEFB2-0F21-464D-98B1-501D96E7E817}"/>
                </a:ext>
              </a:extLst>
            </p:cNvPr>
            <p:cNvSpPr/>
            <p:nvPr/>
          </p:nvSpPr>
          <p:spPr>
            <a:xfrm>
              <a:off x="5686064" y="2888607"/>
              <a:ext cx="1571263" cy="16754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15" name="Rounded Rectangle 14">
              <a:extLst>
                <a:ext uri="{FF2B5EF4-FFF2-40B4-BE49-F238E27FC236}">
                  <a16:creationId xmlns:a16="http://schemas.microsoft.com/office/drawing/2014/main" id="{D6375831-90E2-8F46-8E5C-4CC4106C46FA}"/>
                </a:ext>
              </a:extLst>
            </p:cNvPr>
            <p:cNvSpPr/>
            <p:nvPr/>
          </p:nvSpPr>
          <p:spPr>
            <a:xfrm>
              <a:off x="6124454" y="3392079"/>
              <a:ext cx="694481" cy="668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t>D2</a:t>
              </a:r>
            </a:p>
          </p:txBody>
        </p:sp>
        <p:sp>
          <p:nvSpPr>
            <p:cNvPr id="21" name="Up Arrow 20">
              <a:extLst>
                <a:ext uri="{FF2B5EF4-FFF2-40B4-BE49-F238E27FC236}">
                  <a16:creationId xmlns:a16="http://schemas.microsoft.com/office/drawing/2014/main" id="{890DD979-C775-2F4B-8C82-DE6C7808D114}"/>
                </a:ext>
              </a:extLst>
            </p:cNvPr>
            <p:cNvSpPr/>
            <p:nvPr/>
          </p:nvSpPr>
          <p:spPr>
            <a:xfrm rot="10800000" flipV="1">
              <a:off x="6037679" y="1914798"/>
              <a:ext cx="910585" cy="1375339"/>
            </a:xfrm>
            <a:prstGeom prst="up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grpSp>
      <p:pic>
        <p:nvPicPr>
          <p:cNvPr id="23" name="Google Shape;172;p15">
            <a:extLst>
              <a:ext uri="{FF2B5EF4-FFF2-40B4-BE49-F238E27FC236}">
                <a16:creationId xmlns:a16="http://schemas.microsoft.com/office/drawing/2014/main" id="{DB269585-9246-2149-A283-2DF1713A4CA5}"/>
              </a:ext>
            </a:extLst>
          </p:cNvPr>
          <p:cNvPicPr preferRelativeResize="0"/>
          <p:nvPr/>
        </p:nvPicPr>
        <p:blipFill rotWithShape="1">
          <a:blip r:embed="rId3">
            <a:alphaModFix/>
          </a:blip>
          <a:srcRect/>
          <a:stretch/>
        </p:blipFill>
        <p:spPr>
          <a:xfrm>
            <a:off x="555546" y="46212"/>
            <a:ext cx="1782511" cy="617082"/>
          </a:xfrm>
          <a:prstGeom prst="rect">
            <a:avLst/>
          </a:prstGeom>
          <a:noFill/>
          <a:ln>
            <a:noFill/>
          </a:ln>
        </p:spPr>
      </p:pic>
      <p:sp>
        <p:nvSpPr>
          <p:cNvPr id="25" name="Up Arrow 24">
            <a:extLst>
              <a:ext uri="{FF2B5EF4-FFF2-40B4-BE49-F238E27FC236}">
                <a16:creationId xmlns:a16="http://schemas.microsoft.com/office/drawing/2014/main" id="{131FC1C7-702E-1C41-BF0B-2F7CDDF17A43}"/>
              </a:ext>
            </a:extLst>
          </p:cNvPr>
          <p:cNvSpPr/>
          <p:nvPr/>
        </p:nvSpPr>
        <p:spPr>
          <a:xfrm flipV="1">
            <a:off x="9150036" y="4089998"/>
            <a:ext cx="1067663" cy="1453685"/>
          </a:xfrm>
          <a:prstGeom prst="up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Tree>
    <p:extLst>
      <p:ext uri="{BB962C8B-B14F-4D97-AF65-F5344CB8AC3E}">
        <p14:creationId xmlns:p14="http://schemas.microsoft.com/office/powerpoint/2010/main" val="183373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31E363E-B4AA-EE41-8F6F-CE717AC01ED5}"/>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854BBC8B-B07A-1D47-84B3-39E008718868}"/>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AA5E3739-04B7-7C4B-84B4-93310C3CAE7B}"/>
              </a:ext>
            </a:extLst>
          </p:cNvPr>
          <p:cNvSpPr>
            <a:spLocks noGrp="1"/>
          </p:cNvSpPr>
          <p:nvPr>
            <p:ph type="sldNum" sz="quarter" idx="12"/>
          </p:nvPr>
        </p:nvSpPr>
        <p:spPr/>
        <p:txBody>
          <a:bodyPr/>
          <a:lstStyle/>
          <a:p>
            <a:fld id="{F7283078-D760-1647-8B80-66BA8B52336D}" type="slidenum">
              <a:rPr lang="sv-SE" smtClean="0"/>
              <a:pPr/>
              <a:t>53</a:t>
            </a:fld>
            <a:endParaRPr lang="sv-SE" dirty="0"/>
          </a:p>
        </p:txBody>
      </p:sp>
      <p:sp>
        <p:nvSpPr>
          <p:cNvPr id="9" name="Title 1">
            <a:extLst>
              <a:ext uri="{FF2B5EF4-FFF2-40B4-BE49-F238E27FC236}">
                <a16:creationId xmlns:a16="http://schemas.microsoft.com/office/drawing/2014/main" id="{5934C6FD-5AD2-0D40-A9CB-4F4EEBBC5ED5}"/>
              </a:ext>
            </a:extLst>
          </p:cNvPr>
          <p:cNvSpPr txBox="1">
            <a:spLocks/>
          </p:cNvSpPr>
          <p:nvPr/>
        </p:nvSpPr>
        <p:spPr>
          <a:xfrm>
            <a:off x="758682" y="76507"/>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Neue" panose="02000503000000020004" pitchFamily="2" charset="0"/>
                <a:ea typeface="Helvetica Neue" panose="02000503000000020004" pitchFamily="2" charset="0"/>
                <a:cs typeface="Helvetica Neue" panose="02000503000000020004" pitchFamily="2" charset="0"/>
              </a:rPr>
              <a:t>The HighNESS Project </a:t>
            </a:r>
          </a:p>
        </p:txBody>
      </p:sp>
      <p:sp>
        <p:nvSpPr>
          <p:cNvPr id="10" name="TextBox 9">
            <a:extLst>
              <a:ext uri="{FF2B5EF4-FFF2-40B4-BE49-F238E27FC236}">
                <a16:creationId xmlns:a16="http://schemas.microsoft.com/office/drawing/2014/main" id="{309527A0-8C4B-174C-B0CB-EB7DD1ED9B5E}"/>
              </a:ext>
            </a:extLst>
          </p:cNvPr>
          <p:cNvSpPr txBox="1"/>
          <p:nvPr/>
        </p:nvSpPr>
        <p:spPr>
          <a:xfrm>
            <a:off x="238538" y="838810"/>
            <a:ext cx="11274282" cy="461665"/>
          </a:xfrm>
          <a:prstGeom prst="rect">
            <a:avLst/>
          </a:prstGeom>
          <a:noFill/>
          <a:ln>
            <a:solidFill>
              <a:schemeClr val="bg1"/>
            </a:solidFill>
          </a:ln>
        </p:spPr>
        <p:txBody>
          <a:bodyPr wrap="square" rtlCol="0">
            <a:spAutoFit/>
          </a:bodyPr>
          <a:lstStyle/>
          <a:p>
            <a:pPr algn="ctr"/>
            <a:r>
              <a:rPr lang="en-US" sz="2400" dirty="0">
                <a:latin typeface="Candara" panose="020E0502030303020204" pitchFamily="34" charset="0"/>
              </a:rPr>
              <a:t>Development of </a:t>
            </a:r>
            <a:r>
              <a:rPr lang="en-US" sz="2400" b="1" u="sng" dirty="0">
                <a:latin typeface="Candara" panose="020E0502030303020204" pitchFamily="34" charset="0"/>
              </a:rPr>
              <a:t>High</a:t>
            </a:r>
            <a:r>
              <a:rPr lang="en-US" sz="2400" dirty="0">
                <a:latin typeface="Candara" panose="020E0502030303020204" pitchFamily="34" charset="0"/>
              </a:rPr>
              <a:t> Intensity </a:t>
            </a:r>
            <a:r>
              <a:rPr lang="en-US" sz="2400" b="1" u="sng" dirty="0">
                <a:latin typeface="Candara" panose="020E0502030303020204" pitchFamily="34" charset="0"/>
              </a:rPr>
              <a:t>N</a:t>
            </a:r>
            <a:r>
              <a:rPr lang="en-US" sz="2400" dirty="0">
                <a:latin typeface="Candara" panose="020E0502030303020204" pitchFamily="34" charset="0"/>
              </a:rPr>
              <a:t>eutron Source at the </a:t>
            </a:r>
            <a:r>
              <a:rPr lang="en-US" sz="2400" b="1" u="sng" dirty="0">
                <a:latin typeface="Candara" panose="020E0502030303020204" pitchFamily="34" charset="0"/>
              </a:rPr>
              <a:t>E</a:t>
            </a:r>
            <a:r>
              <a:rPr lang="en-US" sz="2400" dirty="0">
                <a:latin typeface="Candara" panose="020E0502030303020204" pitchFamily="34" charset="0"/>
              </a:rPr>
              <a:t>uropean </a:t>
            </a:r>
            <a:r>
              <a:rPr lang="en-US" sz="2400" b="1" u="sng" dirty="0">
                <a:latin typeface="Candara" panose="020E0502030303020204" pitchFamily="34" charset="0"/>
              </a:rPr>
              <a:t>S</a:t>
            </a:r>
            <a:r>
              <a:rPr lang="en-US" sz="2400" dirty="0">
                <a:latin typeface="Candara" panose="020E0502030303020204" pitchFamily="34" charset="0"/>
              </a:rPr>
              <a:t>pallation </a:t>
            </a:r>
            <a:r>
              <a:rPr lang="en-US" sz="2400" b="1" u="sng" dirty="0">
                <a:latin typeface="Candara" panose="020E0502030303020204" pitchFamily="34" charset="0"/>
              </a:rPr>
              <a:t>S</a:t>
            </a:r>
            <a:r>
              <a:rPr lang="en-US" sz="2400" dirty="0">
                <a:latin typeface="Candara" panose="020E0502030303020204" pitchFamily="34" charset="0"/>
              </a:rPr>
              <a:t>ource </a:t>
            </a:r>
            <a:endParaRPr lang="sv-SE" sz="2400" dirty="0">
              <a:latin typeface="Candara" panose="020E0502030303020204" pitchFamily="34" charset="0"/>
            </a:endParaRPr>
          </a:p>
        </p:txBody>
      </p:sp>
      <p:sp>
        <p:nvSpPr>
          <p:cNvPr id="11" name="TextBox 10">
            <a:extLst>
              <a:ext uri="{FF2B5EF4-FFF2-40B4-BE49-F238E27FC236}">
                <a16:creationId xmlns:a16="http://schemas.microsoft.com/office/drawing/2014/main" id="{533FDAB4-DEE8-0C4B-8D19-FC983DCCB969}"/>
              </a:ext>
            </a:extLst>
          </p:cNvPr>
          <p:cNvSpPr txBox="1"/>
          <p:nvPr/>
        </p:nvSpPr>
        <p:spPr>
          <a:xfrm>
            <a:off x="329329" y="1473028"/>
            <a:ext cx="6288166" cy="3493264"/>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sv-SE" sz="1700" dirty="0">
                <a:latin typeface="Helvetica Neue" panose="02000503000000020004" pitchFamily="2" charset="0"/>
                <a:ea typeface="Helvetica Neue" panose="02000503000000020004" pitchFamily="2" charset="0"/>
                <a:cs typeface="Helvetica Neue" panose="02000503000000020004" pitchFamily="2" charset="0"/>
              </a:rPr>
              <a:t>The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HighNESS</a:t>
            </a:r>
            <a:r>
              <a:rPr lang="sv-SE" sz="1700" dirty="0">
                <a:latin typeface="Helvetica Neue" panose="02000503000000020004" pitchFamily="2" charset="0"/>
                <a:ea typeface="Helvetica Neue" panose="02000503000000020004" pitchFamily="2" charset="0"/>
                <a:cs typeface="Helvetica Neue" panose="02000503000000020004" pitchFamily="2" charset="0"/>
              </a:rPr>
              <a:t>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project</a:t>
            </a:r>
            <a:r>
              <a:rPr lang="sv-SE" sz="1700" dirty="0">
                <a:latin typeface="Helvetica Neue" panose="02000503000000020004" pitchFamily="2" charset="0"/>
                <a:ea typeface="Helvetica Neue" panose="02000503000000020004" pitchFamily="2" charset="0"/>
                <a:cs typeface="Helvetica Neue" panose="02000503000000020004" pitchFamily="2" charset="0"/>
              </a:rPr>
              <a:t> (3 MEURO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funded</a:t>
            </a:r>
            <a:r>
              <a:rPr lang="sv-SE" sz="1700" dirty="0">
                <a:latin typeface="Helvetica Neue" panose="02000503000000020004" pitchFamily="2" charset="0"/>
                <a:ea typeface="Helvetica Neue" panose="02000503000000020004" pitchFamily="2" charset="0"/>
                <a:cs typeface="Helvetica Neue" panose="02000503000000020004" pitchFamily="2" charset="0"/>
              </a:rPr>
              <a:t> by the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European</a:t>
            </a:r>
            <a:r>
              <a:rPr lang="sv-SE" sz="1700" dirty="0">
                <a:latin typeface="Helvetica Neue" panose="02000503000000020004" pitchFamily="2" charset="0"/>
                <a:ea typeface="Helvetica Neue" panose="02000503000000020004" pitchFamily="2" charset="0"/>
                <a:cs typeface="Helvetica Neue" panose="02000503000000020004" pitchFamily="2" charset="0"/>
              </a:rPr>
              <a:t> Commission) has as</a:t>
            </a:r>
            <a:r>
              <a:rPr lang="en-US" sz="1700" dirty="0">
                <a:latin typeface="Helvetica Neue" panose="02000503000000020004" pitchFamily="2" charset="0"/>
                <a:ea typeface="Helvetica Neue" panose="02000503000000020004" pitchFamily="2" charset="0"/>
                <a:cs typeface="Helvetica Neue" panose="02000503000000020004" pitchFamily="2" charset="0"/>
              </a:rPr>
              <a:t> purpose the development of  the new source that will be installed at ESS &gt;2030 </a:t>
            </a:r>
          </a:p>
          <a:p>
            <a:pPr marL="285750" indent="-285750" algn="just">
              <a:buFont typeface="Arial" panose="020B0604020202020204" pitchFamily="34" charset="0"/>
              <a:buChar char="•"/>
            </a:pPr>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r>
              <a:rPr lang="en-US" sz="1700" dirty="0">
                <a:latin typeface="Helvetica Neue" panose="02000503000000020004" pitchFamily="2" charset="0"/>
                <a:ea typeface="Helvetica Neue" panose="02000503000000020004" pitchFamily="2" charset="0"/>
                <a:cs typeface="Helvetica Neue" panose="02000503000000020004" pitchFamily="2" charset="0"/>
              </a:rPr>
              <a:t>The new source will be composed by  </a:t>
            </a:r>
            <a:r>
              <a:rPr lang="en-US" sz="1700" b="1" u="sng" dirty="0">
                <a:latin typeface="Helvetica Neue" panose="02000503000000020004" pitchFamily="2" charset="0"/>
                <a:ea typeface="Helvetica Neue" panose="02000503000000020004" pitchFamily="2" charset="0"/>
                <a:cs typeface="Helvetica Neue" panose="02000503000000020004" pitchFamily="2" charset="0"/>
              </a:rPr>
              <a:t>Liquid deuterium moderator D2</a:t>
            </a:r>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a:p>
            <a:pPr algn="just"/>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r>
              <a:rPr lang="en-US" sz="1700" dirty="0">
                <a:latin typeface="Helvetica Neue" panose="02000503000000020004" pitchFamily="2" charset="0"/>
                <a:ea typeface="Helvetica Neue" panose="02000503000000020004" pitchFamily="2" charset="0"/>
                <a:cs typeface="Helvetica Neue" panose="02000503000000020004" pitchFamily="2" charset="0"/>
              </a:rPr>
              <a:t>The liquid </a:t>
            </a:r>
            <a:r>
              <a:rPr lang="en-US" sz="1700" dirty="0" err="1">
                <a:latin typeface="Helvetica Neue" panose="02000503000000020004" pitchFamily="2" charset="0"/>
                <a:ea typeface="Helvetica Neue" panose="02000503000000020004" pitchFamily="2" charset="0"/>
                <a:cs typeface="Helvetica Neue" panose="02000503000000020004" pitchFamily="2" charset="0"/>
              </a:rPr>
              <a:t>deteurium</a:t>
            </a:r>
            <a:r>
              <a:rPr lang="en-US" sz="1700" dirty="0">
                <a:latin typeface="Helvetica Neue" panose="02000503000000020004" pitchFamily="2" charset="0"/>
                <a:ea typeface="Helvetica Neue" panose="02000503000000020004" pitchFamily="2" charset="0"/>
                <a:cs typeface="Helvetica Neue" panose="02000503000000020004" pitchFamily="2" charset="0"/>
              </a:rPr>
              <a:t> will serve a </a:t>
            </a:r>
            <a:r>
              <a:rPr lang="en-US" sz="1700" b="1" u="sng" dirty="0">
                <a:latin typeface="Helvetica Neue" panose="02000503000000020004" pitchFamily="2" charset="0"/>
                <a:ea typeface="Helvetica Neue" panose="02000503000000020004" pitchFamily="2" charset="0"/>
                <a:cs typeface="Helvetica Neue" panose="02000503000000020004" pitchFamily="2" charset="0"/>
              </a:rPr>
              <a:t>Ultra Cold Neutron  moderator</a:t>
            </a:r>
            <a:r>
              <a:rPr lang="en-US" sz="1700" dirty="0">
                <a:latin typeface="Helvetica Neue" panose="02000503000000020004" pitchFamily="2" charset="0"/>
                <a:ea typeface="Helvetica Neue" panose="02000503000000020004" pitchFamily="2" charset="0"/>
                <a:cs typeface="Helvetica Neue" panose="02000503000000020004" pitchFamily="2" charset="0"/>
              </a:rPr>
              <a:t>  and a </a:t>
            </a:r>
            <a:r>
              <a:rPr lang="en-US" sz="1700" b="1" u="sng" dirty="0">
                <a:latin typeface="Helvetica Neue" panose="02000503000000020004" pitchFamily="2" charset="0"/>
                <a:ea typeface="Helvetica Neue" panose="02000503000000020004" pitchFamily="2" charset="0"/>
                <a:cs typeface="Helvetica Neue" panose="02000503000000020004" pitchFamily="2" charset="0"/>
              </a:rPr>
              <a:t>Very Cold Neutron  source </a:t>
            </a: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3" name="Google Shape;172;p15">
            <a:extLst>
              <a:ext uri="{FF2B5EF4-FFF2-40B4-BE49-F238E27FC236}">
                <a16:creationId xmlns:a16="http://schemas.microsoft.com/office/drawing/2014/main" id="{DB269585-9246-2149-A283-2DF1713A4CA5}"/>
              </a:ext>
            </a:extLst>
          </p:cNvPr>
          <p:cNvPicPr preferRelativeResize="0"/>
          <p:nvPr/>
        </p:nvPicPr>
        <p:blipFill rotWithShape="1">
          <a:blip r:embed="rId2">
            <a:alphaModFix/>
          </a:blip>
          <a:srcRect/>
          <a:stretch/>
        </p:blipFill>
        <p:spPr>
          <a:xfrm>
            <a:off x="555546" y="46212"/>
            <a:ext cx="1782511" cy="617082"/>
          </a:xfrm>
          <a:prstGeom prst="rect">
            <a:avLst/>
          </a:prstGeom>
          <a:noFill/>
          <a:ln>
            <a:noFill/>
          </a:ln>
        </p:spPr>
      </p:pic>
      <p:grpSp>
        <p:nvGrpSpPr>
          <p:cNvPr id="16" name="Group 15">
            <a:extLst>
              <a:ext uri="{FF2B5EF4-FFF2-40B4-BE49-F238E27FC236}">
                <a16:creationId xmlns:a16="http://schemas.microsoft.com/office/drawing/2014/main" id="{7DB9E070-7D88-0C43-B68B-EBF91584BABF}"/>
              </a:ext>
            </a:extLst>
          </p:cNvPr>
          <p:cNvGrpSpPr/>
          <p:nvPr/>
        </p:nvGrpSpPr>
        <p:grpSpPr>
          <a:xfrm>
            <a:off x="7488735" y="1736036"/>
            <a:ext cx="4332204" cy="4308664"/>
            <a:chOff x="4595275" y="1914798"/>
            <a:chExt cx="3694837" cy="4076449"/>
          </a:xfrm>
        </p:grpSpPr>
        <p:pic>
          <p:nvPicPr>
            <p:cNvPr id="17" name="Picture 16">
              <a:extLst>
                <a:ext uri="{FF2B5EF4-FFF2-40B4-BE49-F238E27FC236}">
                  <a16:creationId xmlns:a16="http://schemas.microsoft.com/office/drawing/2014/main" id="{2F648D42-4344-DE4E-8B7A-073BC7DE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5275" y="2216653"/>
              <a:ext cx="3694837" cy="3019289"/>
            </a:xfrm>
            <a:prstGeom prst="rect">
              <a:avLst/>
            </a:prstGeom>
          </p:spPr>
        </p:pic>
        <p:sp>
          <p:nvSpPr>
            <p:cNvPr id="18" name="Oval 17">
              <a:extLst>
                <a:ext uri="{FF2B5EF4-FFF2-40B4-BE49-F238E27FC236}">
                  <a16:creationId xmlns:a16="http://schemas.microsoft.com/office/drawing/2014/main" id="{EB8F6780-A92A-E541-A9A9-4F2E866C3912}"/>
                </a:ext>
              </a:extLst>
            </p:cNvPr>
            <p:cNvSpPr/>
            <p:nvPr/>
          </p:nvSpPr>
          <p:spPr>
            <a:xfrm>
              <a:off x="5686064" y="2888607"/>
              <a:ext cx="1571263" cy="16754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19" name="Rounded Rectangle 18">
              <a:extLst>
                <a:ext uri="{FF2B5EF4-FFF2-40B4-BE49-F238E27FC236}">
                  <a16:creationId xmlns:a16="http://schemas.microsoft.com/office/drawing/2014/main" id="{8FDC7349-ED86-4F4D-A91B-5AEE7688C14E}"/>
                </a:ext>
              </a:extLst>
            </p:cNvPr>
            <p:cNvSpPr/>
            <p:nvPr/>
          </p:nvSpPr>
          <p:spPr>
            <a:xfrm>
              <a:off x="6124454" y="3392079"/>
              <a:ext cx="694481" cy="668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t>D2</a:t>
              </a:r>
            </a:p>
          </p:txBody>
        </p:sp>
        <p:sp>
          <p:nvSpPr>
            <p:cNvPr id="20" name="Rounded Rectangle 19">
              <a:extLst>
                <a:ext uri="{FF2B5EF4-FFF2-40B4-BE49-F238E27FC236}">
                  <a16:creationId xmlns:a16="http://schemas.microsoft.com/office/drawing/2014/main" id="{73064C2C-A07D-BE41-9192-3613BEDA4E93}"/>
                </a:ext>
              </a:extLst>
            </p:cNvPr>
            <p:cNvSpPr/>
            <p:nvPr/>
          </p:nvSpPr>
          <p:spPr>
            <a:xfrm>
              <a:off x="6300192" y="4163183"/>
              <a:ext cx="412348" cy="38382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t>VCN</a:t>
              </a:r>
            </a:p>
          </p:txBody>
        </p:sp>
        <p:sp>
          <p:nvSpPr>
            <p:cNvPr id="22" name="Up Arrow 21">
              <a:extLst>
                <a:ext uri="{FF2B5EF4-FFF2-40B4-BE49-F238E27FC236}">
                  <a16:creationId xmlns:a16="http://schemas.microsoft.com/office/drawing/2014/main" id="{D6C8B881-7060-1C4D-84F0-CF90A9FC846B}"/>
                </a:ext>
              </a:extLst>
            </p:cNvPr>
            <p:cNvSpPr/>
            <p:nvPr/>
          </p:nvSpPr>
          <p:spPr>
            <a:xfrm rot="1303902" flipV="1">
              <a:off x="5175861" y="5514671"/>
              <a:ext cx="707281" cy="476576"/>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24" name="Rounded Rectangle 23">
              <a:extLst>
                <a:ext uri="{FF2B5EF4-FFF2-40B4-BE49-F238E27FC236}">
                  <a16:creationId xmlns:a16="http://schemas.microsoft.com/office/drawing/2014/main" id="{B4E5799D-8DCD-7A49-A2DF-2EBD5D9196E7}"/>
                </a:ext>
              </a:extLst>
            </p:cNvPr>
            <p:cNvSpPr/>
            <p:nvPr/>
          </p:nvSpPr>
          <p:spPr>
            <a:xfrm>
              <a:off x="5599252" y="5143767"/>
              <a:ext cx="438426" cy="421138"/>
            </a:xfrm>
            <a:prstGeom prst="roundRect">
              <a:avLst/>
            </a:prstGeom>
            <a:solidFill>
              <a:srgbClr val="F579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t>UCN</a:t>
              </a:r>
            </a:p>
          </p:txBody>
        </p:sp>
        <p:sp>
          <p:nvSpPr>
            <p:cNvPr id="25" name="Up Arrow 24">
              <a:extLst>
                <a:ext uri="{FF2B5EF4-FFF2-40B4-BE49-F238E27FC236}">
                  <a16:creationId xmlns:a16="http://schemas.microsoft.com/office/drawing/2014/main" id="{80F4BCEF-6DDB-0E49-AFA2-EEFDC7FBDC6A}"/>
                </a:ext>
              </a:extLst>
            </p:cNvPr>
            <p:cNvSpPr/>
            <p:nvPr/>
          </p:nvSpPr>
          <p:spPr>
            <a:xfrm rot="20450428" flipV="1">
              <a:off x="6378821" y="4488482"/>
              <a:ext cx="707281" cy="426506"/>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26" name="Up Arrow 25">
              <a:extLst>
                <a:ext uri="{FF2B5EF4-FFF2-40B4-BE49-F238E27FC236}">
                  <a16:creationId xmlns:a16="http://schemas.microsoft.com/office/drawing/2014/main" id="{6580D845-EB01-E347-899A-49BE5FB98872}"/>
                </a:ext>
              </a:extLst>
            </p:cNvPr>
            <p:cNvSpPr/>
            <p:nvPr/>
          </p:nvSpPr>
          <p:spPr>
            <a:xfrm flipV="1">
              <a:off x="6012160" y="4141893"/>
              <a:ext cx="910585" cy="1375339"/>
            </a:xfrm>
            <a:prstGeom prst="up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27" name="Up Arrow 26">
              <a:extLst>
                <a:ext uri="{FF2B5EF4-FFF2-40B4-BE49-F238E27FC236}">
                  <a16:creationId xmlns:a16="http://schemas.microsoft.com/office/drawing/2014/main" id="{4EF24BBA-D20F-DA4C-A0C0-567A736B6C4B}"/>
                </a:ext>
              </a:extLst>
            </p:cNvPr>
            <p:cNvSpPr/>
            <p:nvPr/>
          </p:nvSpPr>
          <p:spPr>
            <a:xfrm rot="10800000" flipV="1">
              <a:off x="6037679" y="1914798"/>
              <a:ext cx="910585" cy="1375339"/>
            </a:xfrm>
            <a:prstGeom prst="up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grpSp>
    </p:spTree>
    <p:extLst>
      <p:ext uri="{BB962C8B-B14F-4D97-AF65-F5344CB8AC3E}">
        <p14:creationId xmlns:p14="http://schemas.microsoft.com/office/powerpoint/2010/main" val="42123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31E363E-B4AA-EE41-8F6F-CE717AC01ED5}"/>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854BBC8B-B07A-1D47-84B3-39E008718868}"/>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AA5E3739-04B7-7C4B-84B4-93310C3CAE7B}"/>
              </a:ext>
            </a:extLst>
          </p:cNvPr>
          <p:cNvSpPr>
            <a:spLocks noGrp="1"/>
          </p:cNvSpPr>
          <p:nvPr>
            <p:ph type="sldNum" sz="quarter" idx="12"/>
          </p:nvPr>
        </p:nvSpPr>
        <p:spPr/>
        <p:txBody>
          <a:bodyPr/>
          <a:lstStyle/>
          <a:p>
            <a:fld id="{F7283078-D760-1647-8B80-66BA8B52336D}" type="slidenum">
              <a:rPr lang="sv-SE" smtClean="0"/>
              <a:pPr/>
              <a:t>54</a:t>
            </a:fld>
            <a:endParaRPr lang="sv-SE" dirty="0"/>
          </a:p>
        </p:txBody>
      </p:sp>
      <p:sp>
        <p:nvSpPr>
          <p:cNvPr id="9" name="Title 1">
            <a:extLst>
              <a:ext uri="{FF2B5EF4-FFF2-40B4-BE49-F238E27FC236}">
                <a16:creationId xmlns:a16="http://schemas.microsoft.com/office/drawing/2014/main" id="{5934C6FD-5AD2-0D40-A9CB-4F4EEBBC5ED5}"/>
              </a:ext>
            </a:extLst>
          </p:cNvPr>
          <p:cNvSpPr txBox="1">
            <a:spLocks/>
          </p:cNvSpPr>
          <p:nvPr/>
        </p:nvSpPr>
        <p:spPr>
          <a:xfrm>
            <a:off x="758682" y="76507"/>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Neue" panose="02000503000000020004" pitchFamily="2" charset="0"/>
                <a:ea typeface="Helvetica Neue" panose="02000503000000020004" pitchFamily="2" charset="0"/>
                <a:cs typeface="Helvetica Neue" panose="02000503000000020004" pitchFamily="2" charset="0"/>
              </a:rPr>
              <a:t>The HighNESS Project </a:t>
            </a:r>
          </a:p>
        </p:txBody>
      </p:sp>
      <p:sp>
        <p:nvSpPr>
          <p:cNvPr id="10" name="TextBox 9">
            <a:extLst>
              <a:ext uri="{FF2B5EF4-FFF2-40B4-BE49-F238E27FC236}">
                <a16:creationId xmlns:a16="http://schemas.microsoft.com/office/drawing/2014/main" id="{309527A0-8C4B-174C-B0CB-EB7DD1ED9B5E}"/>
              </a:ext>
            </a:extLst>
          </p:cNvPr>
          <p:cNvSpPr txBox="1"/>
          <p:nvPr/>
        </p:nvSpPr>
        <p:spPr>
          <a:xfrm>
            <a:off x="238538" y="838810"/>
            <a:ext cx="11274282" cy="461665"/>
          </a:xfrm>
          <a:prstGeom prst="rect">
            <a:avLst/>
          </a:prstGeom>
          <a:noFill/>
          <a:ln>
            <a:solidFill>
              <a:schemeClr val="bg1"/>
            </a:solidFill>
          </a:ln>
        </p:spPr>
        <p:txBody>
          <a:bodyPr wrap="square" rtlCol="0">
            <a:spAutoFit/>
          </a:bodyPr>
          <a:lstStyle/>
          <a:p>
            <a:pPr algn="ctr"/>
            <a:r>
              <a:rPr lang="en-US" sz="2400" dirty="0">
                <a:latin typeface="Candara" panose="020E0502030303020204" pitchFamily="34" charset="0"/>
              </a:rPr>
              <a:t>Development of </a:t>
            </a:r>
            <a:r>
              <a:rPr lang="en-US" sz="2400" b="1" u="sng" dirty="0">
                <a:latin typeface="Candara" panose="020E0502030303020204" pitchFamily="34" charset="0"/>
              </a:rPr>
              <a:t>High</a:t>
            </a:r>
            <a:r>
              <a:rPr lang="en-US" sz="2400" dirty="0">
                <a:latin typeface="Candara" panose="020E0502030303020204" pitchFamily="34" charset="0"/>
              </a:rPr>
              <a:t> Intensity </a:t>
            </a:r>
            <a:r>
              <a:rPr lang="en-US" sz="2400" b="1" u="sng" dirty="0">
                <a:latin typeface="Candara" panose="020E0502030303020204" pitchFamily="34" charset="0"/>
              </a:rPr>
              <a:t>N</a:t>
            </a:r>
            <a:r>
              <a:rPr lang="en-US" sz="2400" dirty="0">
                <a:latin typeface="Candara" panose="020E0502030303020204" pitchFamily="34" charset="0"/>
              </a:rPr>
              <a:t>eutron Source at the </a:t>
            </a:r>
            <a:r>
              <a:rPr lang="en-US" sz="2400" b="1" u="sng" dirty="0">
                <a:latin typeface="Candara" panose="020E0502030303020204" pitchFamily="34" charset="0"/>
              </a:rPr>
              <a:t>E</a:t>
            </a:r>
            <a:r>
              <a:rPr lang="en-US" sz="2400" dirty="0">
                <a:latin typeface="Candara" panose="020E0502030303020204" pitchFamily="34" charset="0"/>
              </a:rPr>
              <a:t>uropean </a:t>
            </a:r>
            <a:r>
              <a:rPr lang="en-US" sz="2400" b="1" u="sng" dirty="0">
                <a:latin typeface="Candara" panose="020E0502030303020204" pitchFamily="34" charset="0"/>
              </a:rPr>
              <a:t>S</a:t>
            </a:r>
            <a:r>
              <a:rPr lang="en-US" sz="2400" dirty="0">
                <a:latin typeface="Candara" panose="020E0502030303020204" pitchFamily="34" charset="0"/>
              </a:rPr>
              <a:t>pallation </a:t>
            </a:r>
            <a:r>
              <a:rPr lang="en-US" sz="2400" b="1" u="sng" dirty="0">
                <a:latin typeface="Candara" panose="020E0502030303020204" pitchFamily="34" charset="0"/>
              </a:rPr>
              <a:t>S</a:t>
            </a:r>
            <a:r>
              <a:rPr lang="en-US" sz="2400" dirty="0">
                <a:latin typeface="Candara" panose="020E0502030303020204" pitchFamily="34" charset="0"/>
              </a:rPr>
              <a:t>ource </a:t>
            </a:r>
            <a:endParaRPr lang="sv-SE" sz="2400" dirty="0">
              <a:latin typeface="Candara" panose="020E0502030303020204" pitchFamily="34" charset="0"/>
            </a:endParaRPr>
          </a:p>
        </p:txBody>
      </p:sp>
      <p:sp>
        <p:nvSpPr>
          <p:cNvPr id="11" name="TextBox 10">
            <a:extLst>
              <a:ext uri="{FF2B5EF4-FFF2-40B4-BE49-F238E27FC236}">
                <a16:creationId xmlns:a16="http://schemas.microsoft.com/office/drawing/2014/main" id="{533FDAB4-DEE8-0C4B-8D19-FC983DCCB969}"/>
              </a:ext>
            </a:extLst>
          </p:cNvPr>
          <p:cNvSpPr txBox="1"/>
          <p:nvPr/>
        </p:nvSpPr>
        <p:spPr>
          <a:xfrm>
            <a:off x="329329" y="1473028"/>
            <a:ext cx="6288166" cy="4539704"/>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sv-SE" sz="1700" dirty="0">
                <a:latin typeface="Helvetica Neue" panose="02000503000000020004" pitchFamily="2" charset="0"/>
                <a:ea typeface="Helvetica Neue" panose="02000503000000020004" pitchFamily="2" charset="0"/>
                <a:cs typeface="Helvetica Neue" panose="02000503000000020004" pitchFamily="2" charset="0"/>
              </a:rPr>
              <a:t>The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HighNESS</a:t>
            </a:r>
            <a:r>
              <a:rPr lang="sv-SE" sz="1700" dirty="0">
                <a:latin typeface="Helvetica Neue" panose="02000503000000020004" pitchFamily="2" charset="0"/>
                <a:ea typeface="Helvetica Neue" panose="02000503000000020004" pitchFamily="2" charset="0"/>
                <a:cs typeface="Helvetica Neue" panose="02000503000000020004" pitchFamily="2" charset="0"/>
              </a:rPr>
              <a:t>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project</a:t>
            </a:r>
            <a:r>
              <a:rPr lang="sv-SE" sz="1700" dirty="0">
                <a:latin typeface="Helvetica Neue" panose="02000503000000020004" pitchFamily="2" charset="0"/>
                <a:ea typeface="Helvetica Neue" panose="02000503000000020004" pitchFamily="2" charset="0"/>
                <a:cs typeface="Helvetica Neue" panose="02000503000000020004" pitchFamily="2" charset="0"/>
              </a:rPr>
              <a:t> (3 MEURO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funded</a:t>
            </a:r>
            <a:r>
              <a:rPr lang="sv-SE" sz="1700" dirty="0">
                <a:latin typeface="Helvetica Neue" panose="02000503000000020004" pitchFamily="2" charset="0"/>
                <a:ea typeface="Helvetica Neue" panose="02000503000000020004" pitchFamily="2" charset="0"/>
                <a:cs typeface="Helvetica Neue" panose="02000503000000020004" pitchFamily="2" charset="0"/>
              </a:rPr>
              <a:t> by the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European</a:t>
            </a:r>
            <a:r>
              <a:rPr lang="sv-SE" sz="1700" dirty="0">
                <a:latin typeface="Helvetica Neue" panose="02000503000000020004" pitchFamily="2" charset="0"/>
                <a:ea typeface="Helvetica Neue" panose="02000503000000020004" pitchFamily="2" charset="0"/>
                <a:cs typeface="Helvetica Neue" panose="02000503000000020004" pitchFamily="2" charset="0"/>
              </a:rPr>
              <a:t> Commission) has as</a:t>
            </a:r>
            <a:r>
              <a:rPr lang="en-US" sz="1700" dirty="0">
                <a:latin typeface="Helvetica Neue" panose="02000503000000020004" pitchFamily="2" charset="0"/>
                <a:ea typeface="Helvetica Neue" panose="02000503000000020004" pitchFamily="2" charset="0"/>
                <a:cs typeface="Helvetica Neue" panose="02000503000000020004" pitchFamily="2" charset="0"/>
              </a:rPr>
              <a:t> purpose the development of  the new source that will be installed at ESS &gt;2030 </a:t>
            </a:r>
          </a:p>
          <a:p>
            <a:pPr marL="285750" indent="-285750" algn="just">
              <a:buFont typeface="Arial" panose="020B0604020202020204" pitchFamily="34" charset="0"/>
              <a:buChar char="•"/>
            </a:pPr>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r>
              <a:rPr lang="en-US" sz="1700" dirty="0">
                <a:latin typeface="Helvetica Neue" panose="02000503000000020004" pitchFamily="2" charset="0"/>
                <a:ea typeface="Helvetica Neue" panose="02000503000000020004" pitchFamily="2" charset="0"/>
                <a:cs typeface="Helvetica Neue" panose="02000503000000020004" pitchFamily="2" charset="0"/>
              </a:rPr>
              <a:t>The new source will be composed by  </a:t>
            </a:r>
            <a:r>
              <a:rPr lang="en-US" sz="1700" b="1" u="sng" dirty="0">
                <a:latin typeface="Helvetica Neue" panose="02000503000000020004" pitchFamily="2" charset="0"/>
                <a:ea typeface="Helvetica Neue" panose="02000503000000020004" pitchFamily="2" charset="0"/>
                <a:cs typeface="Helvetica Neue" panose="02000503000000020004" pitchFamily="2" charset="0"/>
              </a:rPr>
              <a:t>Liquid deuterium moderator D2</a:t>
            </a: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r>
              <a:rPr lang="en-US" sz="1700" dirty="0">
                <a:latin typeface="Helvetica Neue" panose="02000503000000020004" pitchFamily="2" charset="0"/>
                <a:ea typeface="Helvetica Neue" panose="02000503000000020004" pitchFamily="2" charset="0"/>
                <a:cs typeface="Helvetica Neue" panose="02000503000000020004" pitchFamily="2" charset="0"/>
              </a:rPr>
              <a:t>The liquid </a:t>
            </a:r>
            <a:r>
              <a:rPr lang="en-US" sz="1700" dirty="0" err="1">
                <a:latin typeface="Helvetica Neue" panose="02000503000000020004" pitchFamily="2" charset="0"/>
                <a:ea typeface="Helvetica Neue" panose="02000503000000020004" pitchFamily="2" charset="0"/>
                <a:cs typeface="Helvetica Neue" panose="02000503000000020004" pitchFamily="2" charset="0"/>
              </a:rPr>
              <a:t>deteurium</a:t>
            </a:r>
            <a:r>
              <a:rPr lang="en-US" sz="1700" dirty="0">
                <a:latin typeface="Helvetica Neue" panose="02000503000000020004" pitchFamily="2" charset="0"/>
                <a:ea typeface="Helvetica Neue" panose="02000503000000020004" pitchFamily="2" charset="0"/>
                <a:cs typeface="Helvetica Neue" panose="02000503000000020004" pitchFamily="2" charset="0"/>
              </a:rPr>
              <a:t> will serve a </a:t>
            </a:r>
            <a:r>
              <a:rPr lang="en-US" sz="1700" b="1" u="sng" dirty="0">
                <a:latin typeface="Helvetica Neue" panose="02000503000000020004" pitchFamily="2" charset="0"/>
                <a:ea typeface="Helvetica Neue" panose="02000503000000020004" pitchFamily="2" charset="0"/>
                <a:cs typeface="Helvetica Neue" panose="02000503000000020004" pitchFamily="2" charset="0"/>
              </a:rPr>
              <a:t>Ultra Cold Neutron  moderator</a:t>
            </a:r>
            <a:r>
              <a:rPr lang="en-US" sz="1700" dirty="0">
                <a:latin typeface="Helvetica Neue" panose="02000503000000020004" pitchFamily="2" charset="0"/>
                <a:ea typeface="Helvetica Neue" panose="02000503000000020004" pitchFamily="2" charset="0"/>
                <a:cs typeface="Helvetica Neue" panose="02000503000000020004" pitchFamily="2" charset="0"/>
              </a:rPr>
              <a:t>  and a </a:t>
            </a:r>
            <a:r>
              <a:rPr lang="en-US" sz="1700" b="1" u="sng" dirty="0">
                <a:latin typeface="Helvetica Neue" panose="02000503000000020004" pitchFamily="2" charset="0"/>
                <a:ea typeface="Helvetica Neue" panose="02000503000000020004" pitchFamily="2" charset="0"/>
                <a:cs typeface="Helvetica Neue" panose="02000503000000020004" pitchFamily="2" charset="0"/>
              </a:rPr>
              <a:t>Very Cold Neutron  source </a:t>
            </a:r>
          </a:p>
          <a:p>
            <a:pPr algn="just"/>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r>
              <a:rPr lang="en-US" sz="1700" dirty="0">
                <a:latin typeface="Helvetica Neue" panose="02000503000000020004" pitchFamily="2" charset="0"/>
                <a:ea typeface="Helvetica Neue" panose="02000503000000020004" pitchFamily="2" charset="0"/>
                <a:cs typeface="Helvetica Neue" panose="02000503000000020004" pitchFamily="2" charset="0"/>
              </a:rPr>
              <a:t>The associated condensed matter instruments that will use the new source are also being developed </a:t>
            </a:r>
          </a:p>
          <a:p>
            <a:pPr marL="285750" indent="-285750" algn="just">
              <a:buFont typeface="Arial" panose="020B0604020202020204" pitchFamily="34" charset="0"/>
              <a:buChar char="•"/>
            </a:pPr>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3" name="Google Shape;172;p15">
            <a:extLst>
              <a:ext uri="{FF2B5EF4-FFF2-40B4-BE49-F238E27FC236}">
                <a16:creationId xmlns:a16="http://schemas.microsoft.com/office/drawing/2014/main" id="{DB269585-9246-2149-A283-2DF1713A4CA5}"/>
              </a:ext>
            </a:extLst>
          </p:cNvPr>
          <p:cNvPicPr preferRelativeResize="0"/>
          <p:nvPr/>
        </p:nvPicPr>
        <p:blipFill rotWithShape="1">
          <a:blip r:embed="rId2">
            <a:alphaModFix/>
          </a:blip>
          <a:srcRect/>
          <a:stretch/>
        </p:blipFill>
        <p:spPr>
          <a:xfrm>
            <a:off x="555546" y="46212"/>
            <a:ext cx="1782511" cy="617082"/>
          </a:xfrm>
          <a:prstGeom prst="rect">
            <a:avLst/>
          </a:prstGeom>
          <a:noFill/>
          <a:ln>
            <a:noFill/>
          </a:ln>
        </p:spPr>
      </p:pic>
      <p:grpSp>
        <p:nvGrpSpPr>
          <p:cNvPr id="16" name="Group 15">
            <a:extLst>
              <a:ext uri="{FF2B5EF4-FFF2-40B4-BE49-F238E27FC236}">
                <a16:creationId xmlns:a16="http://schemas.microsoft.com/office/drawing/2014/main" id="{7DB9E070-7D88-0C43-B68B-EBF91584BABF}"/>
              </a:ext>
            </a:extLst>
          </p:cNvPr>
          <p:cNvGrpSpPr/>
          <p:nvPr/>
        </p:nvGrpSpPr>
        <p:grpSpPr>
          <a:xfrm>
            <a:off x="7488735" y="1736036"/>
            <a:ext cx="4332204" cy="4308664"/>
            <a:chOff x="4595275" y="1914798"/>
            <a:chExt cx="3694837" cy="4076449"/>
          </a:xfrm>
        </p:grpSpPr>
        <p:pic>
          <p:nvPicPr>
            <p:cNvPr id="17" name="Picture 16">
              <a:extLst>
                <a:ext uri="{FF2B5EF4-FFF2-40B4-BE49-F238E27FC236}">
                  <a16:creationId xmlns:a16="http://schemas.microsoft.com/office/drawing/2014/main" id="{2F648D42-4344-DE4E-8B7A-073BC7DE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5275" y="2216653"/>
              <a:ext cx="3694837" cy="3019289"/>
            </a:xfrm>
            <a:prstGeom prst="rect">
              <a:avLst/>
            </a:prstGeom>
          </p:spPr>
        </p:pic>
        <p:sp>
          <p:nvSpPr>
            <p:cNvPr id="18" name="Oval 17">
              <a:extLst>
                <a:ext uri="{FF2B5EF4-FFF2-40B4-BE49-F238E27FC236}">
                  <a16:creationId xmlns:a16="http://schemas.microsoft.com/office/drawing/2014/main" id="{EB8F6780-A92A-E541-A9A9-4F2E866C3912}"/>
                </a:ext>
              </a:extLst>
            </p:cNvPr>
            <p:cNvSpPr/>
            <p:nvPr/>
          </p:nvSpPr>
          <p:spPr>
            <a:xfrm>
              <a:off x="5686064" y="2888607"/>
              <a:ext cx="1571263" cy="16754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19" name="Rounded Rectangle 18">
              <a:extLst>
                <a:ext uri="{FF2B5EF4-FFF2-40B4-BE49-F238E27FC236}">
                  <a16:creationId xmlns:a16="http://schemas.microsoft.com/office/drawing/2014/main" id="{8FDC7349-ED86-4F4D-A91B-5AEE7688C14E}"/>
                </a:ext>
              </a:extLst>
            </p:cNvPr>
            <p:cNvSpPr/>
            <p:nvPr/>
          </p:nvSpPr>
          <p:spPr>
            <a:xfrm>
              <a:off x="6124454" y="3392079"/>
              <a:ext cx="694481" cy="668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t>D2</a:t>
              </a:r>
            </a:p>
          </p:txBody>
        </p:sp>
        <p:sp>
          <p:nvSpPr>
            <p:cNvPr id="20" name="Rounded Rectangle 19">
              <a:extLst>
                <a:ext uri="{FF2B5EF4-FFF2-40B4-BE49-F238E27FC236}">
                  <a16:creationId xmlns:a16="http://schemas.microsoft.com/office/drawing/2014/main" id="{73064C2C-A07D-BE41-9192-3613BEDA4E93}"/>
                </a:ext>
              </a:extLst>
            </p:cNvPr>
            <p:cNvSpPr/>
            <p:nvPr/>
          </p:nvSpPr>
          <p:spPr>
            <a:xfrm>
              <a:off x="6300192" y="4163183"/>
              <a:ext cx="412348" cy="38382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t>VCN</a:t>
              </a:r>
            </a:p>
          </p:txBody>
        </p:sp>
        <p:sp>
          <p:nvSpPr>
            <p:cNvPr id="22" name="Up Arrow 21">
              <a:extLst>
                <a:ext uri="{FF2B5EF4-FFF2-40B4-BE49-F238E27FC236}">
                  <a16:creationId xmlns:a16="http://schemas.microsoft.com/office/drawing/2014/main" id="{D6C8B881-7060-1C4D-84F0-CF90A9FC846B}"/>
                </a:ext>
              </a:extLst>
            </p:cNvPr>
            <p:cNvSpPr/>
            <p:nvPr/>
          </p:nvSpPr>
          <p:spPr>
            <a:xfrm rot="1303902" flipV="1">
              <a:off x="5175861" y="5514671"/>
              <a:ext cx="707281" cy="476576"/>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24" name="Rounded Rectangle 23">
              <a:extLst>
                <a:ext uri="{FF2B5EF4-FFF2-40B4-BE49-F238E27FC236}">
                  <a16:creationId xmlns:a16="http://schemas.microsoft.com/office/drawing/2014/main" id="{B4E5799D-8DCD-7A49-A2DF-2EBD5D9196E7}"/>
                </a:ext>
              </a:extLst>
            </p:cNvPr>
            <p:cNvSpPr/>
            <p:nvPr/>
          </p:nvSpPr>
          <p:spPr>
            <a:xfrm>
              <a:off x="5599252" y="5143767"/>
              <a:ext cx="438426" cy="421138"/>
            </a:xfrm>
            <a:prstGeom prst="roundRect">
              <a:avLst/>
            </a:prstGeom>
            <a:solidFill>
              <a:srgbClr val="F579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t>UCN</a:t>
              </a:r>
            </a:p>
          </p:txBody>
        </p:sp>
        <p:sp>
          <p:nvSpPr>
            <p:cNvPr id="25" name="Up Arrow 24">
              <a:extLst>
                <a:ext uri="{FF2B5EF4-FFF2-40B4-BE49-F238E27FC236}">
                  <a16:creationId xmlns:a16="http://schemas.microsoft.com/office/drawing/2014/main" id="{80F4BCEF-6DDB-0E49-AFA2-EEFDC7FBDC6A}"/>
                </a:ext>
              </a:extLst>
            </p:cNvPr>
            <p:cNvSpPr/>
            <p:nvPr/>
          </p:nvSpPr>
          <p:spPr>
            <a:xfrm rot="20450428" flipV="1">
              <a:off x="6378821" y="4488482"/>
              <a:ext cx="707281" cy="426506"/>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26" name="Up Arrow 25">
              <a:extLst>
                <a:ext uri="{FF2B5EF4-FFF2-40B4-BE49-F238E27FC236}">
                  <a16:creationId xmlns:a16="http://schemas.microsoft.com/office/drawing/2014/main" id="{6580D845-EB01-E347-899A-49BE5FB98872}"/>
                </a:ext>
              </a:extLst>
            </p:cNvPr>
            <p:cNvSpPr/>
            <p:nvPr/>
          </p:nvSpPr>
          <p:spPr>
            <a:xfrm flipV="1">
              <a:off x="6012160" y="4141893"/>
              <a:ext cx="910585" cy="1375339"/>
            </a:xfrm>
            <a:prstGeom prst="up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27" name="Up Arrow 26">
              <a:extLst>
                <a:ext uri="{FF2B5EF4-FFF2-40B4-BE49-F238E27FC236}">
                  <a16:creationId xmlns:a16="http://schemas.microsoft.com/office/drawing/2014/main" id="{4EF24BBA-D20F-DA4C-A0C0-567A736B6C4B}"/>
                </a:ext>
              </a:extLst>
            </p:cNvPr>
            <p:cNvSpPr/>
            <p:nvPr/>
          </p:nvSpPr>
          <p:spPr>
            <a:xfrm rot="10800000" flipV="1">
              <a:off x="6037679" y="1914798"/>
              <a:ext cx="910585" cy="1375339"/>
            </a:xfrm>
            <a:prstGeom prst="up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grpSp>
    </p:spTree>
    <p:extLst>
      <p:ext uri="{BB962C8B-B14F-4D97-AF65-F5344CB8AC3E}">
        <p14:creationId xmlns:p14="http://schemas.microsoft.com/office/powerpoint/2010/main" val="135532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31E363E-B4AA-EE41-8F6F-CE717AC01ED5}"/>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854BBC8B-B07A-1D47-84B3-39E008718868}"/>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AA5E3739-04B7-7C4B-84B4-93310C3CAE7B}"/>
              </a:ext>
            </a:extLst>
          </p:cNvPr>
          <p:cNvSpPr>
            <a:spLocks noGrp="1"/>
          </p:cNvSpPr>
          <p:nvPr>
            <p:ph type="sldNum" sz="quarter" idx="12"/>
          </p:nvPr>
        </p:nvSpPr>
        <p:spPr/>
        <p:txBody>
          <a:bodyPr/>
          <a:lstStyle/>
          <a:p>
            <a:fld id="{F7283078-D760-1647-8B80-66BA8B52336D}" type="slidenum">
              <a:rPr lang="sv-SE" smtClean="0"/>
              <a:pPr/>
              <a:t>55</a:t>
            </a:fld>
            <a:endParaRPr lang="sv-SE" dirty="0"/>
          </a:p>
        </p:txBody>
      </p:sp>
      <p:sp>
        <p:nvSpPr>
          <p:cNvPr id="9" name="Title 1">
            <a:extLst>
              <a:ext uri="{FF2B5EF4-FFF2-40B4-BE49-F238E27FC236}">
                <a16:creationId xmlns:a16="http://schemas.microsoft.com/office/drawing/2014/main" id="{5934C6FD-5AD2-0D40-A9CB-4F4EEBBC5ED5}"/>
              </a:ext>
            </a:extLst>
          </p:cNvPr>
          <p:cNvSpPr txBox="1">
            <a:spLocks/>
          </p:cNvSpPr>
          <p:nvPr/>
        </p:nvSpPr>
        <p:spPr>
          <a:xfrm>
            <a:off x="758682" y="76507"/>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Neue" panose="02000503000000020004" pitchFamily="2" charset="0"/>
                <a:ea typeface="Helvetica Neue" panose="02000503000000020004" pitchFamily="2" charset="0"/>
                <a:cs typeface="Helvetica Neue" panose="02000503000000020004" pitchFamily="2" charset="0"/>
              </a:rPr>
              <a:t>The HighNESS Project </a:t>
            </a:r>
          </a:p>
        </p:txBody>
      </p:sp>
      <p:sp>
        <p:nvSpPr>
          <p:cNvPr id="10" name="TextBox 9">
            <a:extLst>
              <a:ext uri="{FF2B5EF4-FFF2-40B4-BE49-F238E27FC236}">
                <a16:creationId xmlns:a16="http://schemas.microsoft.com/office/drawing/2014/main" id="{309527A0-8C4B-174C-B0CB-EB7DD1ED9B5E}"/>
              </a:ext>
            </a:extLst>
          </p:cNvPr>
          <p:cNvSpPr txBox="1"/>
          <p:nvPr/>
        </p:nvSpPr>
        <p:spPr>
          <a:xfrm>
            <a:off x="238538" y="838810"/>
            <a:ext cx="11274282" cy="461665"/>
          </a:xfrm>
          <a:prstGeom prst="rect">
            <a:avLst/>
          </a:prstGeom>
          <a:noFill/>
          <a:ln>
            <a:solidFill>
              <a:schemeClr val="bg1"/>
            </a:solidFill>
          </a:ln>
        </p:spPr>
        <p:txBody>
          <a:bodyPr wrap="square" rtlCol="0">
            <a:spAutoFit/>
          </a:bodyPr>
          <a:lstStyle/>
          <a:p>
            <a:pPr algn="ctr"/>
            <a:r>
              <a:rPr lang="en-US" sz="2400" dirty="0">
                <a:latin typeface="Candara" panose="020E0502030303020204" pitchFamily="34" charset="0"/>
              </a:rPr>
              <a:t>Development of </a:t>
            </a:r>
            <a:r>
              <a:rPr lang="en-US" sz="2400" b="1" u="sng" dirty="0">
                <a:latin typeface="Candara" panose="020E0502030303020204" pitchFamily="34" charset="0"/>
              </a:rPr>
              <a:t>High</a:t>
            </a:r>
            <a:r>
              <a:rPr lang="en-US" sz="2400" dirty="0">
                <a:latin typeface="Candara" panose="020E0502030303020204" pitchFamily="34" charset="0"/>
              </a:rPr>
              <a:t> Intensity </a:t>
            </a:r>
            <a:r>
              <a:rPr lang="en-US" sz="2400" b="1" u="sng" dirty="0">
                <a:latin typeface="Candara" panose="020E0502030303020204" pitchFamily="34" charset="0"/>
              </a:rPr>
              <a:t>N</a:t>
            </a:r>
            <a:r>
              <a:rPr lang="en-US" sz="2400" dirty="0">
                <a:latin typeface="Candara" panose="020E0502030303020204" pitchFamily="34" charset="0"/>
              </a:rPr>
              <a:t>eutron Source at the </a:t>
            </a:r>
            <a:r>
              <a:rPr lang="en-US" sz="2400" b="1" u="sng" dirty="0">
                <a:latin typeface="Candara" panose="020E0502030303020204" pitchFamily="34" charset="0"/>
              </a:rPr>
              <a:t>E</a:t>
            </a:r>
            <a:r>
              <a:rPr lang="en-US" sz="2400" dirty="0">
                <a:latin typeface="Candara" panose="020E0502030303020204" pitchFamily="34" charset="0"/>
              </a:rPr>
              <a:t>uropean </a:t>
            </a:r>
            <a:r>
              <a:rPr lang="en-US" sz="2400" b="1" u="sng" dirty="0">
                <a:latin typeface="Candara" panose="020E0502030303020204" pitchFamily="34" charset="0"/>
              </a:rPr>
              <a:t>S</a:t>
            </a:r>
            <a:r>
              <a:rPr lang="en-US" sz="2400" dirty="0">
                <a:latin typeface="Candara" panose="020E0502030303020204" pitchFamily="34" charset="0"/>
              </a:rPr>
              <a:t>pallation </a:t>
            </a:r>
            <a:r>
              <a:rPr lang="en-US" sz="2400" b="1" u="sng" dirty="0">
                <a:latin typeface="Candara" panose="020E0502030303020204" pitchFamily="34" charset="0"/>
              </a:rPr>
              <a:t>S</a:t>
            </a:r>
            <a:r>
              <a:rPr lang="en-US" sz="2400" dirty="0">
                <a:latin typeface="Candara" panose="020E0502030303020204" pitchFamily="34" charset="0"/>
              </a:rPr>
              <a:t>ource </a:t>
            </a:r>
            <a:endParaRPr lang="sv-SE" sz="2400" dirty="0">
              <a:latin typeface="Candara" panose="020E0502030303020204" pitchFamily="34" charset="0"/>
            </a:endParaRPr>
          </a:p>
        </p:txBody>
      </p:sp>
      <p:sp>
        <p:nvSpPr>
          <p:cNvPr id="11" name="TextBox 10">
            <a:extLst>
              <a:ext uri="{FF2B5EF4-FFF2-40B4-BE49-F238E27FC236}">
                <a16:creationId xmlns:a16="http://schemas.microsoft.com/office/drawing/2014/main" id="{533FDAB4-DEE8-0C4B-8D19-FC983DCCB969}"/>
              </a:ext>
            </a:extLst>
          </p:cNvPr>
          <p:cNvSpPr txBox="1"/>
          <p:nvPr/>
        </p:nvSpPr>
        <p:spPr>
          <a:xfrm>
            <a:off x="329329" y="1473028"/>
            <a:ext cx="6288166" cy="5324535"/>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sv-SE" sz="1700" dirty="0">
                <a:latin typeface="Helvetica Neue" panose="02000503000000020004" pitchFamily="2" charset="0"/>
                <a:ea typeface="Helvetica Neue" panose="02000503000000020004" pitchFamily="2" charset="0"/>
                <a:cs typeface="Helvetica Neue" panose="02000503000000020004" pitchFamily="2" charset="0"/>
              </a:rPr>
              <a:t>The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HighNESS</a:t>
            </a:r>
            <a:r>
              <a:rPr lang="sv-SE" sz="1700" dirty="0">
                <a:latin typeface="Helvetica Neue" panose="02000503000000020004" pitchFamily="2" charset="0"/>
                <a:ea typeface="Helvetica Neue" panose="02000503000000020004" pitchFamily="2" charset="0"/>
                <a:cs typeface="Helvetica Neue" panose="02000503000000020004" pitchFamily="2" charset="0"/>
              </a:rPr>
              <a:t>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project</a:t>
            </a:r>
            <a:r>
              <a:rPr lang="sv-SE" sz="1700" dirty="0">
                <a:latin typeface="Helvetica Neue" panose="02000503000000020004" pitchFamily="2" charset="0"/>
                <a:ea typeface="Helvetica Neue" panose="02000503000000020004" pitchFamily="2" charset="0"/>
                <a:cs typeface="Helvetica Neue" panose="02000503000000020004" pitchFamily="2" charset="0"/>
              </a:rPr>
              <a:t> (3 MEURO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funded</a:t>
            </a:r>
            <a:r>
              <a:rPr lang="sv-SE" sz="1700" dirty="0">
                <a:latin typeface="Helvetica Neue" panose="02000503000000020004" pitchFamily="2" charset="0"/>
                <a:ea typeface="Helvetica Neue" panose="02000503000000020004" pitchFamily="2" charset="0"/>
                <a:cs typeface="Helvetica Neue" panose="02000503000000020004" pitchFamily="2" charset="0"/>
              </a:rPr>
              <a:t> by the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European</a:t>
            </a:r>
            <a:r>
              <a:rPr lang="sv-SE" sz="1700" dirty="0">
                <a:latin typeface="Helvetica Neue" panose="02000503000000020004" pitchFamily="2" charset="0"/>
                <a:ea typeface="Helvetica Neue" panose="02000503000000020004" pitchFamily="2" charset="0"/>
                <a:cs typeface="Helvetica Neue" panose="02000503000000020004" pitchFamily="2" charset="0"/>
              </a:rPr>
              <a:t> Commission) has as</a:t>
            </a:r>
            <a:r>
              <a:rPr lang="en-US" sz="1700" dirty="0">
                <a:latin typeface="Helvetica Neue" panose="02000503000000020004" pitchFamily="2" charset="0"/>
                <a:ea typeface="Helvetica Neue" panose="02000503000000020004" pitchFamily="2" charset="0"/>
                <a:cs typeface="Helvetica Neue" panose="02000503000000020004" pitchFamily="2" charset="0"/>
              </a:rPr>
              <a:t> purpose the development of  the new source that will be installed at ESS &gt;2030 </a:t>
            </a:r>
          </a:p>
          <a:p>
            <a:pPr marL="285750" indent="-285750" algn="just">
              <a:buFont typeface="Arial" panose="020B0604020202020204" pitchFamily="34" charset="0"/>
              <a:buChar char="•"/>
            </a:pPr>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r>
              <a:rPr lang="en-US" sz="1700" dirty="0">
                <a:latin typeface="Helvetica Neue" panose="02000503000000020004" pitchFamily="2" charset="0"/>
                <a:ea typeface="Helvetica Neue" panose="02000503000000020004" pitchFamily="2" charset="0"/>
                <a:cs typeface="Helvetica Neue" panose="02000503000000020004" pitchFamily="2" charset="0"/>
              </a:rPr>
              <a:t>The new source will be composed by  </a:t>
            </a:r>
            <a:r>
              <a:rPr lang="en-US" sz="1700" b="1" u="sng" dirty="0">
                <a:latin typeface="Helvetica Neue" panose="02000503000000020004" pitchFamily="2" charset="0"/>
                <a:ea typeface="Helvetica Neue" panose="02000503000000020004" pitchFamily="2" charset="0"/>
                <a:cs typeface="Helvetica Neue" panose="02000503000000020004" pitchFamily="2" charset="0"/>
              </a:rPr>
              <a:t>Liquid deuterium moderator D2</a:t>
            </a:r>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r>
              <a:rPr lang="en-US" sz="1700" dirty="0">
                <a:latin typeface="Helvetica Neue" panose="02000503000000020004" pitchFamily="2" charset="0"/>
                <a:ea typeface="Helvetica Neue" panose="02000503000000020004" pitchFamily="2" charset="0"/>
                <a:cs typeface="Helvetica Neue" panose="02000503000000020004" pitchFamily="2" charset="0"/>
              </a:rPr>
              <a:t>The liquid </a:t>
            </a:r>
            <a:r>
              <a:rPr lang="en-US" sz="1700" dirty="0" err="1">
                <a:latin typeface="Helvetica Neue" panose="02000503000000020004" pitchFamily="2" charset="0"/>
                <a:ea typeface="Helvetica Neue" panose="02000503000000020004" pitchFamily="2" charset="0"/>
                <a:cs typeface="Helvetica Neue" panose="02000503000000020004" pitchFamily="2" charset="0"/>
              </a:rPr>
              <a:t>deteurium</a:t>
            </a:r>
            <a:r>
              <a:rPr lang="en-US" sz="1700" dirty="0">
                <a:latin typeface="Helvetica Neue" panose="02000503000000020004" pitchFamily="2" charset="0"/>
                <a:ea typeface="Helvetica Neue" panose="02000503000000020004" pitchFamily="2" charset="0"/>
                <a:cs typeface="Helvetica Neue" panose="02000503000000020004" pitchFamily="2" charset="0"/>
              </a:rPr>
              <a:t> will serve a </a:t>
            </a:r>
            <a:r>
              <a:rPr lang="en-US" sz="1700" b="1" u="sng" dirty="0">
                <a:latin typeface="Helvetica Neue" panose="02000503000000020004" pitchFamily="2" charset="0"/>
                <a:ea typeface="Helvetica Neue" panose="02000503000000020004" pitchFamily="2" charset="0"/>
                <a:cs typeface="Helvetica Neue" panose="02000503000000020004" pitchFamily="2" charset="0"/>
              </a:rPr>
              <a:t>Ultra Cold Neutron  moderator</a:t>
            </a:r>
            <a:r>
              <a:rPr lang="en-US" sz="1700" dirty="0">
                <a:latin typeface="Helvetica Neue" panose="02000503000000020004" pitchFamily="2" charset="0"/>
                <a:ea typeface="Helvetica Neue" panose="02000503000000020004" pitchFamily="2" charset="0"/>
                <a:cs typeface="Helvetica Neue" panose="02000503000000020004" pitchFamily="2" charset="0"/>
              </a:rPr>
              <a:t>  and a </a:t>
            </a:r>
            <a:r>
              <a:rPr lang="en-US" sz="1700" b="1" u="sng" dirty="0">
                <a:latin typeface="Helvetica Neue" panose="02000503000000020004" pitchFamily="2" charset="0"/>
                <a:ea typeface="Helvetica Neue" panose="02000503000000020004" pitchFamily="2" charset="0"/>
                <a:cs typeface="Helvetica Neue" panose="02000503000000020004" pitchFamily="2" charset="0"/>
              </a:rPr>
              <a:t>Very Cold Neutron  source </a:t>
            </a: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r>
              <a:rPr lang="en-US" sz="1700" dirty="0">
                <a:latin typeface="Helvetica Neue" panose="02000503000000020004" pitchFamily="2" charset="0"/>
                <a:ea typeface="Helvetica Neue" panose="02000503000000020004" pitchFamily="2" charset="0"/>
                <a:cs typeface="Helvetica Neue" panose="02000503000000020004" pitchFamily="2" charset="0"/>
              </a:rPr>
              <a:t>The associated condensed matter instruments that will use the new source are also being developed </a:t>
            </a:r>
          </a:p>
          <a:p>
            <a:pPr marL="285750" indent="-285750" algn="just">
              <a:buFont typeface="Arial" panose="020B0604020202020204" pitchFamily="34" charset="0"/>
              <a:buChar char="•"/>
            </a:pPr>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r>
              <a:rPr lang="en-US" sz="1700" dirty="0">
                <a:latin typeface="Helvetica Neue" panose="02000503000000020004" pitchFamily="2" charset="0"/>
                <a:ea typeface="Helvetica Neue" panose="02000503000000020004" pitchFamily="2" charset="0"/>
                <a:cs typeface="Helvetica Neue" panose="02000503000000020004" pitchFamily="2" charset="0"/>
              </a:rPr>
              <a:t>The Conceptual design report of the neutron antineutron oscillation experiment NNBAR  will also be developed </a:t>
            </a:r>
            <a:r>
              <a:rPr lang="en-US" sz="1700" b="1" u="sng" dirty="0">
                <a:latin typeface="Helvetica Neue" panose="02000503000000020004" pitchFamily="2" charset="0"/>
                <a:ea typeface="Helvetica Neue" panose="02000503000000020004" pitchFamily="2" charset="0"/>
                <a:cs typeface="Helvetica Neue" panose="02000503000000020004" pitchFamily="2" charset="0"/>
              </a:rPr>
              <a:t>(see David’s Milstead talk) </a:t>
            </a: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3" name="Google Shape;172;p15">
            <a:extLst>
              <a:ext uri="{FF2B5EF4-FFF2-40B4-BE49-F238E27FC236}">
                <a16:creationId xmlns:a16="http://schemas.microsoft.com/office/drawing/2014/main" id="{DB269585-9246-2149-A283-2DF1713A4CA5}"/>
              </a:ext>
            </a:extLst>
          </p:cNvPr>
          <p:cNvPicPr preferRelativeResize="0"/>
          <p:nvPr/>
        </p:nvPicPr>
        <p:blipFill rotWithShape="1">
          <a:blip r:embed="rId2">
            <a:alphaModFix/>
          </a:blip>
          <a:srcRect/>
          <a:stretch/>
        </p:blipFill>
        <p:spPr>
          <a:xfrm>
            <a:off x="555546" y="46212"/>
            <a:ext cx="1782511" cy="617082"/>
          </a:xfrm>
          <a:prstGeom prst="rect">
            <a:avLst/>
          </a:prstGeom>
          <a:noFill/>
          <a:ln>
            <a:noFill/>
          </a:ln>
        </p:spPr>
      </p:pic>
      <p:grpSp>
        <p:nvGrpSpPr>
          <p:cNvPr id="16" name="Group 15">
            <a:extLst>
              <a:ext uri="{FF2B5EF4-FFF2-40B4-BE49-F238E27FC236}">
                <a16:creationId xmlns:a16="http://schemas.microsoft.com/office/drawing/2014/main" id="{7DB9E070-7D88-0C43-B68B-EBF91584BABF}"/>
              </a:ext>
            </a:extLst>
          </p:cNvPr>
          <p:cNvGrpSpPr/>
          <p:nvPr/>
        </p:nvGrpSpPr>
        <p:grpSpPr>
          <a:xfrm>
            <a:off x="7488735" y="1736036"/>
            <a:ext cx="4332204" cy="4308664"/>
            <a:chOff x="4595275" y="1914798"/>
            <a:chExt cx="3694837" cy="4076449"/>
          </a:xfrm>
        </p:grpSpPr>
        <p:pic>
          <p:nvPicPr>
            <p:cNvPr id="17" name="Picture 16">
              <a:extLst>
                <a:ext uri="{FF2B5EF4-FFF2-40B4-BE49-F238E27FC236}">
                  <a16:creationId xmlns:a16="http://schemas.microsoft.com/office/drawing/2014/main" id="{2F648D42-4344-DE4E-8B7A-073BC7DE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5275" y="2216653"/>
              <a:ext cx="3694837" cy="3019289"/>
            </a:xfrm>
            <a:prstGeom prst="rect">
              <a:avLst/>
            </a:prstGeom>
          </p:spPr>
        </p:pic>
        <p:sp>
          <p:nvSpPr>
            <p:cNvPr id="18" name="Oval 17">
              <a:extLst>
                <a:ext uri="{FF2B5EF4-FFF2-40B4-BE49-F238E27FC236}">
                  <a16:creationId xmlns:a16="http://schemas.microsoft.com/office/drawing/2014/main" id="{EB8F6780-A92A-E541-A9A9-4F2E866C3912}"/>
                </a:ext>
              </a:extLst>
            </p:cNvPr>
            <p:cNvSpPr/>
            <p:nvPr/>
          </p:nvSpPr>
          <p:spPr>
            <a:xfrm>
              <a:off x="5686064" y="2888607"/>
              <a:ext cx="1571263" cy="16754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19" name="Rounded Rectangle 18">
              <a:extLst>
                <a:ext uri="{FF2B5EF4-FFF2-40B4-BE49-F238E27FC236}">
                  <a16:creationId xmlns:a16="http://schemas.microsoft.com/office/drawing/2014/main" id="{8FDC7349-ED86-4F4D-A91B-5AEE7688C14E}"/>
                </a:ext>
              </a:extLst>
            </p:cNvPr>
            <p:cNvSpPr/>
            <p:nvPr/>
          </p:nvSpPr>
          <p:spPr>
            <a:xfrm>
              <a:off x="6124454" y="3392079"/>
              <a:ext cx="694481" cy="668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t>D2</a:t>
              </a:r>
            </a:p>
          </p:txBody>
        </p:sp>
        <p:sp>
          <p:nvSpPr>
            <p:cNvPr id="20" name="Rounded Rectangle 19">
              <a:extLst>
                <a:ext uri="{FF2B5EF4-FFF2-40B4-BE49-F238E27FC236}">
                  <a16:creationId xmlns:a16="http://schemas.microsoft.com/office/drawing/2014/main" id="{73064C2C-A07D-BE41-9192-3613BEDA4E93}"/>
                </a:ext>
              </a:extLst>
            </p:cNvPr>
            <p:cNvSpPr/>
            <p:nvPr/>
          </p:nvSpPr>
          <p:spPr>
            <a:xfrm>
              <a:off x="6300192" y="4163183"/>
              <a:ext cx="412348" cy="38382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t>VCN</a:t>
              </a:r>
            </a:p>
          </p:txBody>
        </p:sp>
        <p:sp>
          <p:nvSpPr>
            <p:cNvPr id="22" name="Up Arrow 21">
              <a:extLst>
                <a:ext uri="{FF2B5EF4-FFF2-40B4-BE49-F238E27FC236}">
                  <a16:creationId xmlns:a16="http://schemas.microsoft.com/office/drawing/2014/main" id="{D6C8B881-7060-1C4D-84F0-CF90A9FC846B}"/>
                </a:ext>
              </a:extLst>
            </p:cNvPr>
            <p:cNvSpPr/>
            <p:nvPr/>
          </p:nvSpPr>
          <p:spPr>
            <a:xfrm rot="1303902" flipV="1">
              <a:off x="5175861" y="5514671"/>
              <a:ext cx="707281" cy="476576"/>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24" name="Rounded Rectangle 23">
              <a:extLst>
                <a:ext uri="{FF2B5EF4-FFF2-40B4-BE49-F238E27FC236}">
                  <a16:creationId xmlns:a16="http://schemas.microsoft.com/office/drawing/2014/main" id="{B4E5799D-8DCD-7A49-A2DF-2EBD5D9196E7}"/>
                </a:ext>
              </a:extLst>
            </p:cNvPr>
            <p:cNvSpPr/>
            <p:nvPr/>
          </p:nvSpPr>
          <p:spPr>
            <a:xfrm>
              <a:off x="5599252" y="5143767"/>
              <a:ext cx="438426" cy="421138"/>
            </a:xfrm>
            <a:prstGeom prst="roundRect">
              <a:avLst/>
            </a:prstGeom>
            <a:solidFill>
              <a:srgbClr val="F579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t>UCN</a:t>
              </a:r>
            </a:p>
          </p:txBody>
        </p:sp>
        <p:sp>
          <p:nvSpPr>
            <p:cNvPr id="25" name="Up Arrow 24">
              <a:extLst>
                <a:ext uri="{FF2B5EF4-FFF2-40B4-BE49-F238E27FC236}">
                  <a16:creationId xmlns:a16="http://schemas.microsoft.com/office/drawing/2014/main" id="{80F4BCEF-6DDB-0E49-AFA2-EEFDC7FBDC6A}"/>
                </a:ext>
              </a:extLst>
            </p:cNvPr>
            <p:cNvSpPr/>
            <p:nvPr/>
          </p:nvSpPr>
          <p:spPr>
            <a:xfrm rot="20450428" flipV="1">
              <a:off x="6378821" y="4488482"/>
              <a:ext cx="707281" cy="426506"/>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26" name="Up Arrow 25">
              <a:extLst>
                <a:ext uri="{FF2B5EF4-FFF2-40B4-BE49-F238E27FC236}">
                  <a16:creationId xmlns:a16="http://schemas.microsoft.com/office/drawing/2014/main" id="{6580D845-EB01-E347-899A-49BE5FB98872}"/>
                </a:ext>
              </a:extLst>
            </p:cNvPr>
            <p:cNvSpPr/>
            <p:nvPr/>
          </p:nvSpPr>
          <p:spPr>
            <a:xfrm flipV="1">
              <a:off x="6012160" y="4141893"/>
              <a:ext cx="910585" cy="1375339"/>
            </a:xfrm>
            <a:prstGeom prst="up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27" name="Up Arrow 26">
              <a:extLst>
                <a:ext uri="{FF2B5EF4-FFF2-40B4-BE49-F238E27FC236}">
                  <a16:creationId xmlns:a16="http://schemas.microsoft.com/office/drawing/2014/main" id="{4EF24BBA-D20F-DA4C-A0C0-567A736B6C4B}"/>
                </a:ext>
              </a:extLst>
            </p:cNvPr>
            <p:cNvSpPr/>
            <p:nvPr/>
          </p:nvSpPr>
          <p:spPr>
            <a:xfrm rot="10800000" flipV="1">
              <a:off x="6037679" y="1914798"/>
              <a:ext cx="910585" cy="1375339"/>
            </a:xfrm>
            <a:prstGeom prst="up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grpSp>
    </p:spTree>
    <p:extLst>
      <p:ext uri="{BB962C8B-B14F-4D97-AF65-F5344CB8AC3E}">
        <p14:creationId xmlns:p14="http://schemas.microsoft.com/office/powerpoint/2010/main" val="64519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31E363E-B4AA-EE41-8F6F-CE717AC01ED5}"/>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854BBC8B-B07A-1D47-84B3-39E008718868}"/>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AA5E3739-04B7-7C4B-84B4-93310C3CAE7B}"/>
              </a:ext>
            </a:extLst>
          </p:cNvPr>
          <p:cNvSpPr>
            <a:spLocks noGrp="1"/>
          </p:cNvSpPr>
          <p:nvPr>
            <p:ph type="sldNum" sz="quarter" idx="12"/>
          </p:nvPr>
        </p:nvSpPr>
        <p:spPr/>
        <p:txBody>
          <a:bodyPr/>
          <a:lstStyle/>
          <a:p>
            <a:fld id="{F7283078-D760-1647-8B80-66BA8B52336D}" type="slidenum">
              <a:rPr lang="sv-SE" smtClean="0"/>
              <a:pPr/>
              <a:t>56</a:t>
            </a:fld>
            <a:endParaRPr lang="sv-SE" dirty="0"/>
          </a:p>
        </p:txBody>
      </p:sp>
      <p:sp>
        <p:nvSpPr>
          <p:cNvPr id="9" name="Title 1">
            <a:extLst>
              <a:ext uri="{FF2B5EF4-FFF2-40B4-BE49-F238E27FC236}">
                <a16:creationId xmlns:a16="http://schemas.microsoft.com/office/drawing/2014/main" id="{5934C6FD-5AD2-0D40-A9CB-4F4EEBBC5ED5}"/>
              </a:ext>
            </a:extLst>
          </p:cNvPr>
          <p:cNvSpPr txBox="1">
            <a:spLocks/>
          </p:cNvSpPr>
          <p:nvPr/>
        </p:nvSpPr>
        <p:spPr>
          <a:xfrm>
            <a:off x="758682" y="76507"/>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Neue" panose="02000503000000020004" pitchFamily="2" charset="0"/>
                <a:ea typeface="Helvetica Neue" panose="02000503000000020004" pitchFamily="2" charset="0"/>
                <a:cs typeface="Helvetica Neue" panose="02000503000000020004" pitchFamily="2" charset="0"/>
              </a:rPr>
              <a:t>The HighNESS Project </a:t>
            </a:r>
          </a:p>
        </p:txBody>
      </p:sp>
      <p:sp>
        <p:nvSpPr>
          <p:cNvPr id="10" name="TextBox 9">
            <a:extLst>
              <a:ext uri="{FF2B5EF4-FFF2-40B4-BE49-F238E27FC236}">
                <a16:creationId xmlns:a16="http://schemas.microsoft.com/office/drawing/2014/main" id="{309527A0-8C4B-174C-B0CB-EB7DD1ED9B5E}"/>
              </a:ext>
            </a:extLst>
          </p:cNvPr>
          <p:cNvSpPr txBox="1"/>
          <p:nvPr/>
        </p:nvSpPr>
        <p:spPr>
          <a:xfrm>
            <a:off x="238538" y="838810"/>
            <a:ext cx="11274282" cy="461665"/>
          </a:xfrm>
          <a:prstGeom prst="rect">
            <a:avLst/>
          </a:prstGeom>
          <a:noFill/>
          <a:ln>
            <a:solidFill>
              <a:schemeClr val="bg1"/>
            </a:solidFill>
          </a:ln>
        </p:spPr>
        <p:txBody>
          <a:bodyPr wrap="square" rtlCol="0">
            <a:spAutoFit/>
          </a:bodyPr>
          <a:lstStyle/>
          <a:p>
            <a:pPr algn="ctr"/>
            <a:r>
              <a:rPr lang="en-US" sz="2400" dirty="0">
                <a:latin typeface="Candara" panose="020E0502030303020204" pitchFamily="34" charset="0"/>
              </a:rPr>
              <a:t>Development of </a:t>
            </a:r>
            <a:r>
              <a:rPr lang="en-US" sz="2400" b="1" u="sng" dirty="0">
                <a:latin typeface="Candara" panose="020E0502030303020204" pitchFamily="34" charset="0"/>
              </a:rPr>
              <a:t>High</a:t>
            </a:r>
            <a:r>
              <a:rPr lang="en-US" sz="2400" dirty="0">
                <a:latin typeface="Candara" panose="020E0502030303020204" pitchFamily="34" charset="0"/>
              </a:rPr>
              <a:t> Intensity </a:t>
            </a:r>
            <a:r>
              <a:rPr lang="en-US" sz="2400" b="1" u="sng" dirty="0">
                <a:latin typeface="Candara" panose="020E0502030303020204" pitchFamily="34" charset="0"/>
              </a:rPr>
              <a:t>N</a:t>
            </a:r>
            <a:r>
              <a:rPr lang="en-US" sz="2400" dirty="0">
                <a:latin typeface="Candara" panose="020E0502030303020204" pitchFamily="34" charset="0"/>
              </a:rPr>
              <a:t>eutron Source at the </a:t>
            </a:r>
            <a:r>
              <a:rPr lang="en-US" sz="2400" b="1" u="sng" dirty="0">
                <a:latin typeface="Candara" panose="020E0502030303020204" pitchFamily="34" charset="0"/>
              </a:rPr>
              <a:t>E</a:t>
            </a:r>
            <a:r>
              <a:rPr lang="en-US" sz="2400" dirty="0">
                <a:latin typeface="Candara" panose="020E0502030303020204" pitchFamily="34" charset="0"/>
              </a:rPr>
              <a:t>uropean </a:t>
            </a:r>
            <a:r>
              <a:rPr lang="en-US" sz="2400" b="1" u="sng" dirty="0">
                <a:latin typeface="Candara" panose="020E0502030303020204" pitchFamily="34" charset="0"/>
              </a:rPr>
              <a:t>S</a:t>
            </a:r>
            <a:r>
              <a:rPr lang="en-US" sz="2400" dirty="0">
                <a:latin typeface="Candara" panose="020E0502030303020204" pitchFamily="34" charset="0"/>
              </a:rPr>
              <a:t>pallation </a:t>
            </a:r>
            <a:r>
              <a:rPr lang="en-US" sz="2400" b="1" u="sng" dirty="0">
                <a:latin typeface="Candara" panose="020E0502030303020204" pitchFamily="34" charset="0"/>
              </a:rPr>
              <a:t>S</a:t>
            </a:r>
            <a:r>
              <a:rPr lang="en-US" sz="2400" dirty="0">
                <a:latin typeface="Candara" panose="020E0502030303020204" pitchFamily="34" charset="0"/>
              </a:rPr>
              <a:t>ource </a:t>
            </a:r>
            <a:endParaRPr lang="sv-SE" sz="2400" dirty="0">
              <a:latin typeface="Candara" panose="020E0502030303020204" pitchFamily="34" charset="0"/>
            </a:endParaRPr>
          </a:p>
        </p:txBody>
      </p:sp>
      <p:sp>
        <p:nvSpPr>
          <p:cNvPr id="11" name="TextBox 10">
            <a:extLst>
              <a:ext uri="{FF2B5EF4-FFF2-40B4-BE49-F238E27FC236}">
                <a16:creationId xmlns:a16="http://schemas.microsoft.com/office/drawing/2014/main" id="{533FDAB4-DEE8-0C4B-8D19-FC983DCCB969}"/>
              </a:ext>
            </a:extLst>
          </p:cNvPr>
          <p:cNvSpPr txBox="1"/>
          <p:nvPr/>
        </p:nvSpPr>
        <p:spPr>
          <a:xfrm>
            <a:off x="329329" y="1473028"/>
            <a:ext cx="6288166" cy="5586145"/>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sv-SE" sz="1700" dirty="0">
                <a:latin typeface="Helvetica Neue" panose="02000503000000020004" pitchFamily="2" charset="0"/>
                <a:ea typeface="Helvetica Neue" panose="02000503000000020004" pitchFamily="2" charset="0"/>
                <a:cs typeface="Helvetica Neue" panose="02000503000000020004" pitchFamily="2" charset="0"/>
              </a:rPr>
              <a:t>The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HighNESS</a:t>
            </a:r>
            <a:r>
              <a:rPr lang="sv-SE" sz="1700" dirty="0">
                <a:latin typeface="Helvetica Neue" panose="02000503000000020004" pitchFamily="2" charset="0"/>
                <a:ea typeface="Helvetica Neue" panose="02000503000000020004" pitchFamily="2" charset="0"/>
                <a:cs typeface="Helvetica Neue" panose="02000503000000020004" pitchFamily="2" charset="0"/>
              </a:rPr>
              <a:t>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project</a:t>
            </a:r>
            <a:r>
              <a:rPr lang="sv-SE" sz="1700" dirty="0">
                <a:latin typeface="Helvetica Neue" panose="02000503000000020004" pitchFamily="2" charset="0"/>
                <a:ea typeface="Helvetica Neue" panose="02000503000000020004" pitchFamily="2" charset="0"/>
                <a:cs typeface="Helvetica Neue" panose="02000503000000020004" pitchFamily="2" charset="0"/>
              </a:rPr>
              <a:t> (3 MEURO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funded</a:t>
            </a:r>
            <a:r>
              <a:rPr lang="sv-SE" sz="1700" dirty="0">
                <a:latin typeface="Helvetica Neue" panose="02000503000000020004" pitchFamily="2" charset="0"/>
                <a:ea typeface="Helvetica Neue" panose="02000503000000020004" pitchFamily="2" charset="0"/>
                <a:cs typeface="Helvetica Neue" panose="02000503000000020004" pitchFamily="2" charset="0"/>
              </a:rPr>
              <a:t> by the </a:t>
            </a:r>
            <a:r>
              <a:rPr lang="sv-SE" sz="1700" dirty="0" err="1">
                <a:latin typeface="Helvetica Neue" panose="02000503000000020004" pitchFamily="2" charset="0"/>
                <a:ea typeface="Helvetica Neue" panose="02000503000000020004" pitchFamily="2" charset="0"/>
                <a:cs typeface="Helvetica Neue" panose="02000503000000020004" pitchFamily="2" charset="0"/>
              </a:rPr>
              <a:t>European</a:t>
            </a:r>
            <a:r>
              <a:rPr lang="sv-SE" sz="1700" dirty="0">
                <a:latin typeface="Helvetica Neue" panose="02000503000000020004" pitchFamily="2" charset="0"/>
                <a:ea typeface="Helvetica Neue" panose="02000503000000020004" pitchFamily="2" charset="0"/>
                <a:cs typeface="Helvetica Neue" panose="02000503000000020004" pitchFamily="2" charset="0"/>
              </a:rPr>
              <a:t> Commission) has as</a:t>
            </a:r>
            <a:r>
              <a:rPr lang="en-US" sz="1700" dirty="0">
                <a:latin typeface="Helvetica Neue" panose="02000503000000020004" pitchFamily="2" charset="0"/>
                <a:ea typeface="Helvetica Neue" panose="02000503000000020004" pitchFamily="2" charset="0"/>
                <a:cs typeface="Helvetica Neue" panose="02000503000000020004" pitchFamily="2" charset="0"/>
              </a:rPr>
              <a:t> purpose the development of  the new source that will be installed at ESS &gt;2030 </a:t>
            </a:r>
          </a:p>
          <a:p>
            <a:pPr marL="285750" indent="-285750" algn="just">
              <a:buFont typeface="Arial" panose="020B0604020202020204" pitchFamily="34" charset="0"/>
              <a:buChar char="•"/>
            </a:pPr>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r>
              <a:rPr lang="en-US" sz="1700" dirty="0">
                <a:latin typeface="Helvetica Neue" panose="02000503000000020004" pitchFamily="2" charset="0"/>
                <a:ea typeface="Helvetica Neue" panose="02000503000000020004" pitchFamily="2" charset="0"/>
                <a:cs typeface="Helvetica Neue" panose="02000503000000020004" pitchFamily="2" charset="0"/>
              </a:rPr>
              <a:t>The new source will be composed by  </a:t>
            </a:r>
            <a:r>
              <a:rPr lang="en-US" sz="1700" b="1" u="sng" dirty="0">
                <a:latin typeface="Helvetica Neue" panose="02000503000000020004" pitchFamily="2" charset="0"/>
                <a:ea typeface="Helvetica Neue" panose="02000503000000020004" pitchFamily="2" charset="0"/>
                <a:cs typeface="Helvetica Neue" panose="02000503000000020004" pitchFamily="2" charset="0"/>
              </a:rPr>
              <a:t>Liquid deuterium moderator D2</a:t>
            </a:r>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r>
              <a:rPr lang="en-US" sz="1700" dirty="0">
                <a:latin typeface="Helvetica Neue" panose="02000503000000020004" pitchFamily="2" charset="0"/>
                <a:ea typeface="Helvetica Neue" panose="02000503000000020004" pitchFamily="2" charset="0"/>
                <a:cs typeface="Helvetica Neue" panose="02000503000000020004" pitchFamily="2" charset="0"/>
              </a:rPr>
              <a:t>The liquid </a:t>
            </a:r>
            <a:r>
              <a:rPr lang="en-US" sz="1700" dirty="0" err="1">
                <a:latin typeface="Helvetica Neue" panose="02000503000000020004" pitchFamily="2" charset="0"/>
                <a:ea typeface="Helvetica Neue" panose="02000503000000020004" pitchFamily="2" charset="0"/>
                <a:cs typeface="Helvetica Neue" panose="02000503000000020004" pitchFamily="2" charset="0"/>
              </a:rPr>
              <a:t>deteurium</a:t>
            </a:r>
            <a:r>
              <a:rPr lang="en-US" sz="1700" dirty="0">
                <a:latin typeface="Helvetica Neue" panose="02000503000000020004" pitchFamily="2" charset="0"/>
                <a:ea typeface="Helvetica Neue" panose="02000503000000020004" pitchFamily="2" charset="0"/>
                <a:cs typeface="Helvetica Neue" panose="02000503000000020004" pitchFamily="2" charset="0"/>
              </a:rPr>
              <a:t> will serve a </a:t>
            </a:r>
            <a:r>
              <a:rPr lang="en-US" sz="1700" b="1" u="sng" dirty="0">
                <a:latin typeface="Helvetica Neue" panose="02000503000000020004" pitchFamily="2" charset="0"/>
                <a:ea typeface="Helvetica Neue" panose="02000503000000020004" pitchFamily="2" charset="0"/>
                <a:cs typeface="Helvetica Neue" panose="02000503000000020004" pitchFamily="2" charset="0"/>
              </a:rPr>
              <a:t>Ultra Cold Neutron  moderator</a:t>
            </a:r>
            <a:r>
              <a:rPr lang="en-US" sz="1700" dirty="0">
                <a:latin typeface="Helvetica Neue" panose="02000503000000020004" pitchFamily="2" charset="0"/>
                <a:ea typeface="Helvetica Neue" panose="02000503000000020004" pitchFamily="2" charset="0"/>
                <a:cs typeface="Helvetica Neue" panose="02000503000000020004" pitchFamily="2" charset="0"/>
              </a:rPr>
              <a:t>  and a </a:t>
            </a:r>
            <a:r>
              <a:rPr lang="en-US" sz="1700" b="1" u="sng" dirty="0">
                <a:latin typeface="Helvetica Neue" panose="02000503000000020004" pitchFamily="2" charset="0"/>
                <a:ea typeface="Helvetica Neue" panose="02000503000000020004" pitchFamily="2" charset="0"/>
                <a:cs typeface="Helvetica Neue" panose="02000503000000020004" pitchFamily="2" charset="0"/>
              </a:rPr>
              <a:t>Very Cold Neutron  source </a:t>
            </a: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r>
              <a:rPr lang="en-US" sz="1700" dirty="0">
                <a:latin typeface="Helvetica Neue" panose="02000503000000020004" pitchFamily="2" charset="0"/>
                <a:ea typeface="Helvetica Neue" panose="02000503000000020004" pitchFamily="2" charset="0"/>
                <a:cs typeface="Helvetica Neue" panose="02000503000000020004" pitchFamily="2" charset="0"/>
              </a:rPr>
              <a:t>The associated condensed matter instruments that will use the new source are also being developed </a:t>
            </a:r>
          </a:p>
          <a:p>
            <a:pPr marL="285750" indent="-285750" algn="just">
              <a:buFont typeface="Arial" panose="020B0604020202020204" pitchFamily="34" charset="0"/>
              <a:buChar char="•"/>
            </a:pPr>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r>
              <a:rPr lang="en-US" sz="1700" dirty="0">
                <a:latin typeface="Helvetica Neue" panose="02000503000000020004" pitchFamily="2" charset="0"/>
                <a:ea typeface="Helvetica Neue" panose="02000503000000020004" pitchFamily="2" charset="0"/>
                <a:cs typeface="Helvetica Neue" panose="02000503000000020004" pitchFamily="2" charset="0"/>
              </a:rPr>
              <a:t>The Conceptual design report of the neutron antineutron oscillation experiment NNBAR  will also be developed </a:t>
            </a:r>
            <a:r>
              <a:rPr lang="en-US" sz="1700" b="1" u="sng" dirty="0">
                <a:latin typeface="Helvetica Neue" panose="02000503000000020004" pitchFamily="2" charset="0"/>
                <a:ea typeface="Helvetica Neue" panose="02000503000000020004" pitchFamily="2" charset="0"/>
                <a:cs typeface="Helvetica Neue" panose="02000503000000020004" pitchFamily="2" charset="0"/>
              </a:rPr>
              <a:t>(see David’s Milstead talk) </a:t>
            </a: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r>
              <a:rPr lang="en-US" sz="1700" b="1" u="sng" dirty="0">
                <a:latin typeface="Helvetica Neue" panose="02000503000000020004" pitchFamily="2" charset="0"/>
                <a:ea typeface="Helvetica Neue" panose="02000503000000020004" pitchFamily="2" charset="0"/>
                <a:cs typeface="Helvetica Neue" panose="02000503000000020004" pitchFamily="2" charset="0"/>
              </a:rPr>
              <a:t>Thanks to this new source NNBAR can reach the expected sensitivity already at 2MW</a:t>
            </a:r>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endParaRPr lang="en-US" sz="1700" b="1" u="sng"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3" name="Google Shape;172;p15">
            <a:extLst>
              <a:ext uri="{FF2B5EF4-FFF2-40B4-BE49-F238E27FC236}">
                <a16:creationId xmlns:a16="http://schemas.microsoft.com/office/drawing/2014/main" id="{DB269585-9246-2149-A283-2DF1713A4CA5}"/>
              </a:ext>
            </a:extLst>
          </p:cNvPr>
          <p:cNvPicPr preferRelativeResize="0"/>
          <p:nvPr/>
        </p:nvPicPr>
        <p:blipFill rotWithShape="1">
          <a:blip r:embed="rId2">
            <a:alphaModFix/>
          </a:blip>
          <a:srcRect/>
          <a:stretch/>
        </p:blipFill>
        <p:spPr>
          <a:xfrm>
            <a:off x="555546" y="46212"/>
            <a:ext cx="1782511" cy="617082"/>
          </a:xfrm>
          <a:prstGeom prst="rect">
            <a:avLst/>
          </a:prstGeom>
          <a:noFill/>
          <a:ln>
            <a:noFill/>
          </a:ln>
        </p:spPr>
      </p:pic>
      <p:grpSp>
        <p:nvGrpSpPr>
          <p:cNvPr id="16" name="Group 15">
            <a:extLst>
              <a:ext uri="{FF2B5EF4-FFF2-40B4-BE49-F238E27FC236}">
                <a16:creationId xmlns:a16="http://schemas.microsoft.com/office/drawing/2014/main" id="{7DB9E070-7D88-0C43-B68B-EBF91584BABF}"/>
              </a:ext>
            </a:extLst>
          </p:cNvPr>
          <p:cNvGrpSpPr/>
          <p:nvPr/>
        </p:nvGrpSpPr>
        <p:grpSpPr>
          <a:xfrm>
            <a:off x="7488735" y="1736036"/>
            <a:ext cx="4332204" cy="4308664"/>
            <a:chOff x="4595275" y="1914798"/>
            <a:chExt cx="3694837" cy="4076449"/>
          </a:xfrm>
        </p:grpSpPr>
        <p:pic>
          <p:nvPicPr>
            <p:cNvPr id="17" name="Picture 16">
              <a:extLst>
                <a:ext uri="{FF2B5EF4-FFF2-40B4-BE49-F238E27FC236}">
                  <a16:creationId xmlns:a16="http://schemas.microsoft.com/office/drawing/2014/main" id="{2F648D42-4344-DE4E-8B7A-073BC7DE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5275" y="2216653"/>
              <a:ext cx="3694837" cy="3019289"/>
            </a:xfrm>
            <a:prstGeom prst="rect">
              <a:avLst/>
            </a:prstGeom>
          </p:spPr>
        </p:pic>
        <p:sp>
          <p:nvSpPr>
            <p:cNvPr id="18" name="Oval 17">
              <a:extLst>
                <a:ext uri="{FF2B5EF4-FFF2-40B4-BE49-F238E27FC236}">
                  <a16:creationId xmlns:a16="http://schemas.microsoft.com/office/drawing/2014/main" id="{EB8F6780-A92A-E541-A9A9-4F2E866C3912}"/>
                </a:ext>
              </a:extLst>
            </p:cNvPr>
            <p:cNvSpPr/>
            <p:nvPr/>
          </p:nvSpPr>
          <p:spPr>
            <a:xfrm>
              <a:off x="5686064" y="2888607"/>
              <a:ext cx="1571263" cy="16754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19" name="Rounded Rectangle 18">
              <a:extLst>
                <a:ext uri="{FF2B5EF4-FFF2-40B4-BE49-F238E27FC236}">
                  <a16:creationId xmlns:a16="http://schemas.microsoft.com/office/drawing/2014/main" id="{8FDC7349-ED86-4F4D-A91B-5AEE7688C14E}"/>
                </a:ext>
              </a:extLst>
            </p:cNvPr>
            <p:cNvSpPr/>
            <p:nvPr/>
          </p:nvSpPr>
          <p:spPr>
            <a:xfrm>
              <a:off x="6124454" y="3392079"/>
              <a:ext cx="694481" cy="668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t>D2</a:t>
              </a:r>
            </a:p>
          </p:txBody>
        </p:sp>
        <p:sp>
          <p:nvSpPr>
            <p:cNvPr id="20" name="Rounded Rectangle 19">
              <a:extLst>
                <a:ext uri="{FF2B5EF4-FFF2-40B4-BE49-F238E27FC236}">
                  <a16:creationId xmlns:a16="http://schemas.microsoft.com/office/drawing/2014/main" id="{73064C2C-A07D-BE41-9192-3613BEDA4E93}"/>
                </a:ext>
              </a:extLst>
            </p:cNvPr>
            <p:cNvSpPr/>
            <p:nvPr/>
          </p:nvSpPr>
          <p:spPr>
            <a:xfrm>
              <a:off x="6300192" y="4163183"/>
              <a:ext cx="412348" cy="38382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t>VCN</a:t>
              </a:r>
            </a:p>
          </p:txBody>
        </p:sp>
        <p:sp>
          <p:nvSpPr>
            <p:cNvPr id="22" name="Up Arrow 21">
              <a:extLst>
                <a:ext uri="{FF2B5EF4-FFF2-40B4-BE49-F238E27FC236}">
                  <a16:creationId xmlns:a16="http://schemas.microsoft.com/office/drawing/2014/main" id="{D6C8B881-7060-1C4D-84F0-CF90A9FC846B}"/>
                </a:ext>
              </a:extLst>
            </p:cNvPr>
            <p:cNvSpPr/>
            <p:nvPr/>
          </p:nvSpPr>
          <p:spPr>
            <a:xfrm rot="1303902" flipV="1">
              <a:off x="5175861" y="5514671"/>
              <a:ext cx="707281" cy="476576"/>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24" name="Rounded Rectangle 23">
              <a:extLst>
                <a:ext uri="{FF2B5EF4-FFF2-40B4-BE49-F238E27FC236}">
                  <a16:creationId xmlns:a16="http://schemas.microsoft.com/office/drawing/2014/main" id="{B4E5799D-8DCD-7A49-A2DF-2EBD5D9196E7}"/>
                </a:ext>
              </a:extLst>
            </p:cNvPr>
            <p:cNvSpPr/>
            <p:nvPr/>
          </p:nvSpPr>
          <p:spPr>
            <a:xfrm>
              <a:off x="5599252" y="5143767"/>
              <a:ext cx="438426" cy="421138"/>
            </a:xfrm>
            <a:prstGeom prst="roundRect">
              <a:avLst/>
            </a:prstGeom>
            <a:solidFill>
              <a:srgbClr val="F579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t>UCN</a:t>
              </a:r>
            </a:p>
          </p:txBody>
        </p:sp>
        <p:sp>
          <p:nvSpPr>
            <p:cNvPr id="25" name="Up Arrow 24">
              <a:extLst>
                <a:ext uri="{FF2B5EF4-FFF2-40B4-BE49-F238E27FC236}">
                  <a16:creationId xmlns:a16="http://schemas.microsoft.com/office/drawing/2014/main" id="{80F4BCEF-6DDB-0E49-AFA2-EEFDC7FBDC6A}"/>
                </a:ext>
              </a:extLst>
            </p:cNvPr>
            <p:cNvSpPr/>
            <p:nvPr/>
          </p:nvSpPr>
          <p:spPr>
            <a:xfrm rot="20450428" flipV="1">
              <a:off x="6378821" y="4488482"/>
              <a:ext cx="707281" cy="426506"/>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26" name="Up Arrow 25">
              <a:extLst>
                <a:ext uri="{FF2B5EF4-FFF2-40B4-BE49-F238E27FC236}">
                  <a16:creationId xmlns:a16="http://schemas.microsoft.com/office/drawing/2014/main" id="{6580D845-EB01-E347-899A-49BE5FB98872}"/>
                </a:ext>
              </a:extLst>
            </p:cNvPr>
            <p:cNvSpPr/>
            <p:nvPr/>
          </p:nvSpPr>
          <p:spPr>
            <a:xfrm flipV="1">
              <a:off x="6012160" y="4141893"/>
              <a:ext cx="910585" cy="1375339"/>
            </a:xfrm>
            <a:prstGeom prst="up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27" name="Up Arrow 26">
              <a:extLst>
                <a:ext uri="{FF2B5EF4-FFF2-40B4-BE49-F238E27FC236}">
                  <a16:creationId xmlns:a16="http://schemas.microsoft.com/office/drawing/2014/main" id="{4EF24BBA-D20F-DA4C-A0C0-567A736B6C4B}"/>
                </a:ext>
              </a:extLst>
            </p:cNvPr>
            <p:cNvSpPr/>
            <p:nvPr/>
          </p:nvSpPr>
          <p:spPr>
            <a:xfrm rot="10800000" flipV="1">
              <a:off x="6037679" y="1914798"/>
              <a:ext cx="910585" cy="1375339"/>
            </a:xfrm>
            <a:prstGeom prst="up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grpSp>
    </p:spTree>
    <p:extLst>
      <p:ext uri="{BB962C8B-B14F-4D97-AF65-F5344CB8AC3E}">
        <p14:creationId xmlns:p14="http://schemas.microsoft.com/office/powerpoint/2010/main" val="383733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8DB885-D225-564D-BC85-620DC2EC2C42}"/>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C8FDF49D-7F09-2249-A04D-7470F5B3E3BF}"/>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C7BE4FF-E4E8-A54D-B423-5F29B2AC9B2B}"/>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57</a:t>
            </a:fld>
            <a:endParaRPr lang="sv-SE" dirty="0"/>
          </a:p>
        </p:txBody>
      </p:sp>
      <p:pic>
        <p:nvPicPr>
          <p:cNvPr id="11" name="Google Shape;170;p15">
            <a:extLst>
              <a:ext uri="{FF2B5EF4-FFF2-40B4-BE49-F238E27FC236}">
                <a16:creationId xmlns:a16="http://schemas.microsoft.com/office/drawing/2014/main" id="{1F178C1D-D2D1-D04D-BECF-64432FA05B1F}"/>
              </a:ext>
            </a:extLst>
          </p:cNvPr>
          <p:cNvPicPr preferRelativeResize="0"/>
          <p:nvPr/>
        </p:nvPicPr>
        <p:blipFill rotWithShape="1">
          <a:blip r:embed="rId3">
            <a:alphaModFix/>
          </a:blip>
          <a:srcRect l="7270" t="2486" r="8208" b="5694"/>
          <a:stretch/>
        </p:blipFill>
        <p:spPr>
          <a:xfrm>
            <a:off x="2840652" y="1723870"/>
            <a:ext cx="6004593" cy="3956375"/>
          </a:xfrm>
          <a:prstGeom prst="rect">
            <a:avLst/>
          </a:prstGeom>
          <a:noFill/>
          <a:ln w="57150" cap="flat" cmpd="sng">
            <a:solidFill>
              <a:srgbClr val="FFC000"/>
            </a:solidFill>
            <a:prstDash val="solid"/>
            <a:round/>
            <a:headEnd type="none" w="sm" len="sm"/>
            <a:tailEnd type="none" w="sm" len="sm"/>
          </a:ln>
        </p:spPr>
      </p:pic>
      <p:sp>
        <p:nvSpPr>
          <p:cNvPr id="12" name="Google Shape;171;p15">
            <a:extLst>
              <a:ext uri="{FF2B5EF4-FFF2-40B4-BE49-F238E27FC236}">
                <a16:creationId xmlns:a16="http://schemas.microsoft.com/office/drawing/2014/main" id="{7AE91716-3259-7144-960E-958EE69D8134}"/>
              </a:ext>
            </a:extLst>
          </p:cNvPr>
          <p:cNvSpPr/>
          <p:nvPr/>
        </p:nvSpPr>
        <p:spPr>
          <a:xfrm>
            <a:off x="349336" y="5538358"/>
            <a:ext cx="5288855"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b="1" dirty="0">
                <a:solidFill>
                  <a:schemeClr val="dk1"/>
                </a:solidFill>
                <a:latin typeface="Malgun Gothic"/>
                <a:ea typeface="Malgun Gothic"/>
                <a:cs typeface="Malgun Gothic"/>
                <a:sym typeface="Malgun Gothic"/>
              </a:rPr>
              <a:t>8 EU </a:t>
            </a:r>
            <a:r>
              <a:rPr lang="sv-SE" sz="1800" b="1" dirty="0" err="1">
                <a:solidFill>
                  <a:schemeClr val="dk1"/>
                </a:solidFill>
                <a:latin typeface="Malgun Gothic"/>
                <a:ea typeface="Malgun Gothic"/>
                <a:cs typeface="Malgun Gothic"/>
                <a:sym typeface="Malgun Gothic"/>
              </a:rPr>
              <a:t>Institutes</a:t>
            </a:r>
            <a:r>
              <a:rPr lang="sv-SE" sz="1800" b="1" dirty="0">
                <a:solidFill>
                  <a:schemeClr val="dk1"/>
                </a:solidFill>
                <a:latin typeface="Malgun Gothic"/>
                <a:ea typeface="Malgun Gothic"/>
                <a:cs typeface="Malgun Gothic"/>
                <a:sym typeface="Malgun Gothic"/>
              </a:rPr>
              <a:t>,</a:t>
            </a:r>
            <a:endParaRPr dirty="0"/>
          </a:p>
          <a:p>
            <a:pPr marL="0" marR="0" lvl="0" indent="0" algn="l" rtl="0">
              <a:spcBef>
                <a:spcPts val="0"/>
              </a:spcBef>
              <a:spcAft>
                <a:spcPts val="0"/>
              </a:spcAft>
              <a:buNone/>
            </a:pPr>
            <a:r>
              <a:rPr lang="sv-SE" sz="1800" b="1" dirty="0">
                <a:solidFill>
                  <a:schemeClr val="dk1"/>
                </a:solidFill>
                <a:latin typeface="Malgun Gothic"/>
                <a:ea typeface="Malgun Gothic"/>
                <a:cs typeface="Malgun Gothic"/>
                <a:sym typeface="Malgun Gothic"/>
              </a:rPr>
              <a:t>7</a:t>
            </a:r>
            <a:r>
              <a:rPr lang="sv-SE" sz="1800" b="1" dirty="0">
                <a:solidFill>
                  <a:srgbClr val="FF0000"/>
                </a:solidFill>
                <a:latin typeface="Malgun Gothic"/>
                <a:ea typeface="Malgun Gothic"/>
                <a:cs typeface="Malgun Gothic"/>
                <a:sym typeface="Malgun Gothic"/>
              </a:rPr>
              <a:t> </a:t>
            </a:r>
            <a:r>
              <a:rPr lang="sv-SE" sz="1800" b="1" dirty="0" err="1">
                <a:solidFill>
                  <a:schemeClr val="dk1"/>
                </a:solidFill>
                <a:latin typeface="Malgun Gothic"/>
                <a:ea typeface="Malgun Gothic"/>
                <a:cs typeface="Malgun Gothic"/>
                <a:sym typeface="Malgun Gothic"/>
              </a:rPr>
              <a:t>countries</a:t>
            </a:r>
            <a:r>
              <a:rPr lang="sv-SE" sz="1800" b="1" dirty="0">
                <a:solidFill>
                  <a:schemeClr val="dk1"/>
                </a:solidFill>
                <a:latin typeface="Malgun Gothic"/>
                <a:ea typeface="Malgun Gothic"/>
                <a:cs typeface="Malgun Gothic"/>
                <a:sym typeface="Malgun Gothic"/>
              </a:rPr>
              <a:t>, </a:t>
            </a:r>
            <a:endParaRPr dirty="0"/>
          </a:p>
          <a:p>
            <a:pPr marL="0" marR="0" lvl="0" indent="0" algn="l" rtl="0">
              <a:spcBef>
                <a:spcPts val="0"/>
              </a:spcBef>
              <a:spcAft>
                <a:spcPts val="0"/>
              </a:spcAft>
              <a:buNone/>
            </a:pPr>
            <a:r>
              <a:rPr lang="sv-SE" sz="1800" b="1" dirty="0">
                <a:solidFill>
                  <a:schemeClr val="dk1"/>
                </a:solidFill>
                <a:latin typeface="Malgun Gothic"/>
                <a:ea typeface="Malgun Gothic"/>
                <a:cs typeface="Malgun Gothic"/>
                <a:sym typeface="Malgun Gothic"/>
              </a:rPr>
              <a:t>42 </a:t>
            </a:r>
            <a:r>
              <a:rPr lang="sv-SE" sz="1800" b="1" dirty="0" err="1">
                <a:solidFill>
                  <a:schemeClr val="dk1"/>
                </a:solidFill>
                <a:latin typeface="Malgun Gothic"/>
                <a:ea typeface="Malgun Gothic"/>
                <a:cs typeface="Malgun Gothic"/>
                <a:sym typeface="Malgun Gothic"/>
              </a:rPr>
              <a:t>people</a:t>
            </a:r>
            <a:r>
              <a:rPr lang="sv-SE" sz="1800" b="1" dirty="0">
                <a:solidFill>
                  <a:schemeClr val="dk1"/>
                </a:solidFill>
                <a:latin typeface="Malgun Gothic"/>
                <a:ea typeface="Malgun Gothic"/>
                <a:cs typeface="Malgun Gothic"/>
                <a:sym typeface="Malgun Gothic"/>
              </a:rPr>
              <a:t> </a:t>
            </a:r>
            <a:r>
              <a:rPr lang="sv-SE" sz="1800" b="1" dirty="0" err="1">
                <a:solidFill>
                  <a:schemeClr val="dk1"/>
                </a:solidFill>
                <a:latin typeface="Malgun Gothic"/>
                <a:ea typeface="Malgun Gothic"/>
                <a:cs typeface="Malgun Gothic"/>
                <a:sym typeface="Malgun Gothic"/>
              </a:rPr>
              <a:t>presently</a:t>
            </a:r>
            <a:r>
              <a:rPr lang="sv-SE" sz="1800" b="1" dirty="0">
                <a:solidFill>
                  <a:schemeClr val="dk1"/>
                </a:solidFill>
                <a:latin typeface="Malgun Gothic"/>
                <a:ea typeface="Malgun Gothic"/>
                <a:cs typeface="Malgun Gothic"/>
                <a:sym typeface="Malgun Gothic"/>
              </a:rPr>
              <a:t> </a:t>
            </a:r>
            <a:r>
              <a:rPr lang="sv-SE" sz="1800" b="1" dirty="0" err="1">
                <a:solidFill>
                  <a:schemeClr val="dk1"/>
                </a:solidFill>
                <a:latin typeface="Malgun Gothic"/>
                <a:ea typeface="Malgun Gothic"/>
                <a:cs typeface="Malgun Gothic"/>
                <a:sym typeface="Malgun Gothic"/>
              </a:rPr>
              <a:t>involved</a:t>
            </a:r>
            <a:endParaRPr sz="1800" b="1" dirty="0">
              <a:solidFill>
                <a:schemeClr val="dk1"/>
              </a:solidFill>
              <a:latin typeface="Arial"/>
              <a:ea typeface="Arial"/>
              <a:cs typeface="Arial"/>
              <a:sym typeface="Arial"/>
            </a:endParaRPr>
          </a:p>
        </p:txBody>
      </p:sp>
      <p:pic>
        <p:nvPicPr>
          <p:cNvPr id="14" name="Google Shape;172;p15">
            <a:extLst>
              <a:ext uri="{FF2B5EF4-FFF2-40B4-BE49-F238E27FC236}">
                <a16:creationId xmlns:a16="http://schemas.microsoft.com/office/drawing/2014/main" id="{4B573B3B-71EC-EF45-A08A-69E08545AD51}"/>
              </a:ext>
            </a:extLst>
          </p:cNvPr>
          <p:cNvPicPr preferRelativeResize="0"/>
          <p:nvPr/>
        </p:nvPicPr>
        <p:blipFill rotWithShape="1">
          <a:blip r:embed="rId4">
            <a:alphaModFix/>
          </a:blip>
          <a:srcRect/>
          <a:stretch/>
        </p:blipFill>
        <p:spPr>
          <a:xfrm>
            <a:off x="4796794" y="1880399"/>
            <a:ext cx="2183707" cy="793545"/>
          </a:xfrm>
          <a:prstGeom prst="rect">
            <a:avLst/>
          </a:prstGeom>
          <a:noFill/>
          <a:ln>
            <a:noFill/>
          </a:ln>
        </p:spPr>
      </p:pic>
      <p:sp>
        <p:nvSpPr>
          <p:cNvPr id="15" name="Google Shape;167;p15">
            <a:extLst>
              <a:ext uri="{FF2B5EF4-FFF2-40B4-BE49-F238E27FC236}">
                <a16:creationId xmlns:a16="http://schemas.microsoft.com/office/drawing/2014/main" id="{72C79556-D269-1C40-9986-7C56E038DBB7}"/>
              </a:ext>
            </a:extLst>
          </p:cNvPr>
          <p:cNvSpPr txBox="1">
            <a:spLocks noGrp="1"/>
          </p:cNvSpPr>
          <p:nvPr>
            <p:ph type="title"/>
          </p:nvPr>
        </p:nvSpPr>
        <p:spPr>
          <a:xfrm>
            <a:off x="1137208" y="-67617"/>
            <a:ext cx="10515600" cy="698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Arial"/>
              <a:buNone/>
            </a:pPr>
            <a:r>
              <a:rPr lang="sv-SE" sz="3200" dirty="0">
                <a:solidFill>
                  <a:schemeClr val="tx1"/>
                </a:solidFill>
                <a:latin typeface="Helvetica" pitchFamily="2" charset="0"/>
              </a:rPr>
              <a:t>The HighNESS </a:t>
            </a:r>
            <a:r>
              <a:rPr lang="sv-SE" sz="3200" dirty="0" err="1">
                <a:solidFill>
                  <a:schemeClr val="tx1"/>
                </a:solidFill>
                <a:latin typeface="Helvetica" pitchFamily="2" charset="0"/>
              </a:rPr>
              <a:t>project</a:t>
            </a:r>
            <a:r>
              <a:rPr lang="sv-SE" sz="3200" dirty="0">
                <a:solidFill>
                  <a:schemeClr val="tx1"/>
                </a:solidFill>
                <a:latin typeface="Helvetica" pitchFamily="2" charset="0"/>
              </a:rPr>
              <a:t> at ESS</a:t>
            </a:r>
            <a:endParaRPr dirty="0">
              <a:solidFill>
                <a:schemeClr val="tx1"/>
              </a:solidFill>
              <a:latin typeface="Helvetica" pitchFamily="2" charset="0"/>
            </a:endParaRPr>
          </a:p>
        </p:txBody>
      </p:sp>
      <p:pic>
        <p:nvPicPr>
          <p:cNvPr id="13" name="Picture 12">
            <a:extLst>
              <a:ext uri="{FF2B5EF4-FFF2-40B4-BE49-F238E27FC236}">
                <a16:creationId xmlns:a16="http://schemas.microsoft.com/office/drawing/2014/main" id="{260E592F-3067-1545-9176-9E873B373CB2}"/>
              </a:ext>
            </a:extLst>
          </p:cNvPr>
          <p:cNvPicPr>
            <a:picLocks noChangeAspect="1"/>
          </p:cNvPicPr>
          <p:nvPr/>
        </p:nvPicPr>
        <p:blipFill>
          <a:blip r:embed="rId5"/>
          <a:stretch>
            <a:fillRect/>
          </a:stretch>
        </p:blipFill>
        <p:spPr>
          <a:xfrm>
            <a:off x="266476" y="3664340"/>
            <a:ext cx="2235200" cy="647700"/>
          </a:xfrm>
          <a:prstGeom prst="rect">
            <a:avLst/>
          </a:prstGeom>
        </p:spPr>
      </p:pic>
      <p:pic>
        <p:nvPicPr>
          <p:cNvPr id="16" name="Picture 15">
            <a:extLst>
              <a:ext uri="{FF2B5EF4-FFF2-40B4-BE49-F238E27FC236}">
                <a16:creationId xmlns:a16="http://schemas.microsoft.com/office/drawing/2014/main" id="{483E56F2-DCAE-B046-9A26-3981D65BCD0F}"/>
              </a:ext>
            </a:extLst>
          </p:cNvPr>
          <p:cNvPicPr>
            <a:picLocks noChangeAspect="1"/>
          </p:cNvPicPr>
          <p:nvPr/>
        </p:nvPicPr>
        <p:blipFill>
          <a:blip r:embed="rId6"/>
          <a:stretch>
            <a:fillRect/>
          </a:stretch>
        </p:blipFill>
        <p:spPr>
          <a:xfrm>
            <a:off x="9117806" y="2403709"/>
            <a:ext cx="1655933" cy="728611"/>
          </a:xfrm>
          <a:prstGeom prst="rect">
            <a:avLst/>
          </a:prstGeom>
        </p:spPr>
      </p:pic>
      <p:pic>
        <p:nvPicPr>
          <p:cNvPr id="17" name="Picture 16">
            <a:extLst>
              <a:ext uri="{FF2B5EF4-FFF2-40B4-BE49-F238E27FC236}">
                <a16:creationId xmlns:a16="http://schemas.microsoft.com/office/drawing/2014/main" id="{8395A032-67C0-2243-A510-087053F0EE51}"/>
              </a:ext>
            </a:extLst>
          </p:cNvPr>
          <p:cNvPicPr>
            <a:picLocks noChangeAspect="1"/>
          </p:cNvPicPr>
          <p:nvPr/>
        </p:nvPicPr>
        <p:blipFill>
          <a:blip r:embed="rId7"/>
          <a:stretch>
            <a:fillRect/>
          </a:stretch>
        </p:blipFill>
        <p:spPr>
          <a:xfrm>
            <a:off x="9311358" y="3539500"/>
            <a:ext cx="1123404" cy="1045390"/>
          </a:xfrm>
          <a:prstGeom prst="rect">
            <a:avLst/>
          </a:prstGeom>
        </p:spPr>
      </p:pic>
      <p:pic>
        <p:nvPicPr>
          <p:cNvPr id="18" name="Picture 17">
            <a:extLst>
              <a:ext uri="{FF2B5EF4-FFF2-40B4-BE49-F238E27FC236}">
                <a16:creationId xmlns:a16="http://schemas.microsoft.com/office/drawing/2014/main" id="{96F75F46-214B-944A-A002-C68CDAF2256E}"/>
              </a:ext>
            </a:extLst>
          </p:cNvPr>
          <p:cNvPicPr>
            <a:picLocks noChangeAspect="1"/>
          </p:cNvPicPr>
          <p:nvPr/>
        </p:nvPicPr>
        <p:blipFill>
          <a:blip r:embed="rId8"/>
          <a:stretch>
            <a:fillRect/>
          </a:stretch>
        </p:blipFill>
        <p:spPr>
          <a:xfrm>
            <a:off x="11046300" y="2108541"/>
            <a:ext cx="825500" cy="1104900"/>
          </a:xfrm>
          <a:prstGeom prst="rect">
            <a:avLst/>
          </a:prstGeom>
        </p:spPr>
      </p:pic>
      <p:pic>
        <p:nvPicPr>
          <p:cNvPr id="19" name="Picture 18">
            <a:extLst>
              <a:ext uri="{FF2B5EF4-FFF2-40B4-BE49-F238E27FC236}">
                <a16:creationId xmlns:a16="http://schemas.microsoft.com/office/drawing/2014/main" id="{BAB073B2-04A9-8940-BDF3-8EEF275F05FA}"/>
              </a:ext>
            </a:extLst>
          </p:cNvPr>
          <p:cNvPicPr>
            <a:picLocks noChangeAspect="1"/>
          </p:cNvPicPr>
          <p:nvPr/>
        </p:nvPicPr>
        <p:blipFill>
          <a:blip r:embed="rId9"/>
          <a:stretch>
            <a:fillRect/>
          </a:stretch>
        </p:blipFill>
        <p:spPr>
          <a:xfrm>
            <a:off x="297924" y="2545744"/>
            <a:ext cx="2229256" cy="895969"/>
          </a:xfrm>
          <a:prstGeom prst="rect">
            <a:avLst/>
          </a:prstGeom>
        </p:spPr>
      </p:pic>
      <p:pic>
        <p:nvPicPr>
          <p:cNvPr id="20" name="Picture 19">
            <a:extLst>
              <a:ext uri="{FF2B5EF4-FFF2-40B4-BE49-F238E27FC236}">
                <a16:creationId xmlns:a16="http://schemas.microsoft.com/office/drawing/2014/main" id="{76141489-F1E8-E545-9BD7-2B8B629D9803}"/>
              </a:ext>
            </a:extLst>
          </p:cNvPr>
          <p:cNvPicPr>
            <a:picLocks noChangeAspect="1"/>
          </p:cNvPicPr>
          <p:nvPr/>
        </p:nvPicPr>
        <p:blipFill>
          <a:blip r:embed="rId10"/>
          <a:stretch>
            <a:fillRect/>
          </a:stretch>
        </p:blipFill>
        <p:spPr>
          <a:xfrm>
            <a:off x="10773738" y="3577906"/>
            <a:ext cx="1370623" cy="1327340"/>
          </a:xfrm>
          <a:prstGeom prst="rect">
            <a:avLst/>
          </a:prstGeom>
        </p:spPr>
      </p:pic>
      <p:pic>
        <p:nvPicPr>
          <p:cNvPr id="21" name="Picture 20">
            <a:extLst>
              <a:ext uri="{FF2B5EF4-FFF2-40B4-BE49-F238E27FC236}">
                <a16:creationId xmlns:a16="http://schemas.microsoft.com/office/drawing/2014/main" id="{E54BFF7B-A9E1-EB4B-9FF5-EFD0496436BB}"/>
              </a:ext>
            </a:extLst>
          </p:cNvPr>
          <p:cNvPicPr>
            <a:picLocks noChangeAspect="1"/>
          </p:cNvPicPr>
          <p:nvPr/>
        </p:nvPicPr>
        <p:blipFill>
          <a:blip r:embed="rId11"/>
          <a:stretch>
            <a:fillRect/>
          </a:stretch>
        </p:blipFill>
        <p:spPr>
          <a:xfrm>
            <a:off x="485230" y="4513411"/>
            <a:ext cx="2122365" cy="880244"/>
          </a:xfrm>
          <a:prstGeom prst="rect">
            <a:avLst/>
          </a:prstGeom>
        </p:spPr>
      </p:pic>
      <p:pic>
        <p:nvPicPr>
          <p:cNvPr id="23" name="Billede 27">
            <a:extLst>
              <a:ext uri="{FF2B5EF4-FFF2-40B4-BE49-F238E27FC236}">
                <a16:creationId xmlns:a16="http://schemas.microsoft.com/office/drawing/2014/main" id="{4155ED70-BDCE-E542-B778-CEF6EA0FCB0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93764" y="2052468"/>
            <a:ext cx="944503" cy="657046"/>
          </a:xfrm>
          <a:prstGeom prst="rect">
            <a:avLst/>
          </a:prstGeom>
          <a:noFill/>
          <a:extLst>
            <a:ext uri="{909E8E84-426E-40DD-AFC4-6F175D3DCCD1}">
              <a14:hiddenFill xmlns:a14="http://schemas.microsoft.com/office/drawing/2010/main">
                <a:solidFill>
                  <a:srgbClr val="FFFFFF"/>
                </a:solidFill>
              </a14:hiddenFill>
            </a:ext>
          </a:extLst>
        </p:spPr>
      </p:pic>
      <p:pic>
        <p:nvPicPr>
          <p:cNvPr id="25" name="Google Shape;172;p15">
            <a:extLst>
              <a:ext uri="{FF2B5EF4-FFF2-40B4-BE49-F238E27FC236}">
                <a16:creationId xmlns:a16="http://schemas.microsoft.com/office/drawing/2014/main" id="{4062BF08-6825-1C49-AFC3-17E40798E923}"/>
              </a:ext>
            </a:extLst>
          </p:cNvPr>
          <p:cNvPicPr preferRelativeResize="0"/>
          <p:nvPr/>
        </p:nvPicPr>
        <p:blipFill rotWithShape="1">
          <a:blip r:embed="rId4">
            <a:alphaModFix/>
          </a:blip>
          <a:srcRect/>
          <a:stretch/>
        </p:blipFill>
        <p:spPr>
          <a:xfrm>
            <a:off x="270733" y="-16041"/>
            <a:ext cx="1782511" cy="617082"/>
          </a:xfrm>
          <a:prstGeom prst="rect">
            <a:avLst/>
          </a:prstGeom>
          <a:noFill/>
          <a:ln>
            <a:noFill/>
          </a:ln>
        </p:spPr>
      </p:pic>
      <p:sp>
        <p:nvSpPr>
          <p:cNvPr id="2" name="Rectangle 1">
            <a:extLst>
              <a:ext uri="{FF2B5EF4-FFF2-40B4-BE49-F238E27FC236}">
                <a16:creationId xmlns:a16="http://schemas.microsoft.com/office/drawing/2014/main" id="{46F5CAF2-ECA1-EC4C-8D8F-9E384CC5A33F}"/>
              </a:ext>
            </a:extLst>
          </p:cNvPr>
          <p:cNvSpPr/>
          <p:nvPr/>
        </p:nvSpPr>
        <p:spPr>
          <a:xfrm>
            <a:off x="270733" y="286539"/>
            <a:ext cx="11759380" cy="1200329"/>
          </a:xfrm>
          <a:prstGeom prst="rect">
            <a:avLst/>
          </a:prstGeom>
        </p:spPr>
        <p:txBody>
          <a:bodyPr wrap="square">
            <a:spAutoFit/>
          </a:bodyPr>
          <a:lstStyle/>
          <a:p>
            <a:pPr marL="285750" indent="-285750" algn="just">
              <a:buFont typeface="Arial" panose="020B0604020202020204" pitchFamily="34" charset="0"/>
              <a:buChar char="•"/>
            </a:pPr>
            <a:endParaRPr lang="en-US" sz="2400" b="1"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just">
              <a:buFont typeface="Arial" panose="020B0604020202020204" pitchFamily="34" charset="0"/>
              <a:buChar char="•"/>
            </a:pPr>
            <a:r>
              <a:rPr lang="en-US" sz="2400" b="1" dirty="0">
                <a:latin typeface="Helvetica Neue" panose="02000503000000020004" pitchFamily="2" charset="0"/>
                <a:ea typeface="Helvetica Neue" panose="02000503000000020004" pitchFamily="2" charset="0"/>
                <a:cs typeface="Helvetica Neue" panose="02000503000000020004" pitchFamily="2" charset="0"/>
              </a:rPr>
              <a:t>Cross disciplinary project (condensed matter+ particle physics)  </a:t>
            </a:r>
          </a:p>
          <a:p>
            <a:pPr marL="285750" indent="-285750" algn="just">
              <a:buFont typeface="Arial" panose="020B0604020202020204" pitchFamily="34" charset="0"/>
              <a:buChar char="•"/>
            </a:pPr>
            <a:r>
              <a:rPr lang="en-US" sz="2400" b="1" dirty="0">
                <a:latin typeface="Helvetica Neue" panose="02000503000000020004" pitchFamily="2" charset="0"/>
                <a:ea typeface="Helvetica Neue" panose="02000503000000020004" pitchFamily="2" charset="0"/>
                <a:cs typeface="Helvetica Neue" panose="02000503000000020004" pitchFamily="2" charset="0"/>
              </a:rPr>
              <a:t>Conceptual Design Report of the ESS upgrade is expected by the end of 2023 </a:t>
            </a:r>
          </a:p>
        </p:txBody>
      </p:sp>
    </p:spTree>
    <p:extLst>
      <p:ext uri="{BB962C8B-B14F-4D97-AF65-F5344CB8AC3E}">
        <p14:creationId xmlns:p14="http://schemas.microsoft.com/office/powerpoint/2010/main" val="156295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47DF01B-DFEF-E140-A619-3360E374C382}"/>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91BF7E34-5BAB-9E4D-A60B-02FCABC9FC86}"/>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C6BD76B3-C8A1-BC44-BA1A-9BF18CC8F7FC}"/>
              </a:ext>
            </a:extLst>
          </p:cNvPr>
          <p:cNvSpPr>
            <a:spLocks noGrp="1"/>
          </p:cNvSpPr>
          <p:nvPr>
            <p:ph type="sldNum" sz="quarter" idx="12"/>
          </p:nvPr>
        </p:nvSpPr>
        <p:spPr/>
        <p:txBody>
          <a:bodyPr/>
          <a:lstStyle/>
          <a:p>
            <a:fld id="{F7283078-D760-1647-8B80-66BA8B52336D}" type="slidenum">
              <a:rPr lang="sv-SE" smtClean="0"/>
              <a:pPr/>
              <a:t>58</a:t>
            </a:fld>
            <a:endParaRPr lang="sv-SE" dirty="0"/>
          </a:p>
        </p:txBody>
      </p:sp>
      <p:pic>
        <p:nvPicPr>
          <p:cNvPr id="9" name="Picture 8" descr="Fact5.jpg">
            <a:extLst>
              <a:ext uri="{FF2B5EF4-FFF2-40B4-BE49-F238E27FC236}">
                <a16:creationId xmlns:a16="http://schemas.microsoft.com/office/drawing/2014/main" id="{FB7DB801-3283-C344-B7CE-8ADE9A72BA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752" y="1067520"/>
            <a:ext cx="8190900" cy="5049008"/>
          </a:xfrm>
          <a:prstGeom prst="rect">
            <a:avLst/>
          </a:prstGeom>
        </p:spPr>
      </p:pic>
      <p:sp>
        <p:nvSpPr>
          <p:cNvPr id="10" name="TextBox 9">
            <a:extLst>
              <a:ext uri="{FF2B5EF4-FFF2-40B4-BE49-F238E27FC236}">
                <a16:creationId xmlns:a16="http://schemas.microsoft.com/office/drawing/2014/main" id="{80CE4768-9103-5A4B-A671-48A748B7D525}"/>
              </a:ext>
            </a:extLst>
          </p:cNvPr>
          <p:cNvSpPr txBox="1"/>
          <p:nvPr/>
        </p:nvSpPr>
        <p:spPr>
          <a:xfrm>
            <a:off x="1702784" y="1058344"/>
            <a:ext cx="8352928" cy="1008112"/>
          </a:xfrm>
          <a:prstGeom prst="rect">
            <a:avLst/>
          </a:prstGeom>
          <a:solidFill>
            <a:schemeClr val="bg1"/>
          </a:solidFill>
        </p:spPr>
        <p:txBody>
          <a:bodyPr wrap="square" rtlCol="0">
            <a:spAutoFit/>
          </a:bodyPr>
          <a:lstStyle/>
          <a:p>
            <a:endParaRPr lang="en-US" dirty="0"/>
          </a:p>
        </p:txBody>
      </p:sp>
      <p:sp>
        <p:nvSpPr>
          <p:cNvPr id="11" name="Title 5">
            <a:extLst>
              <a:ext uri="{FF2B5EF4-FFF2-40B4-BE49-F238E27FC236}">
                <a16:creationId xmlns:a16="http://schemas.microsoft.com/office/drawing/2014/main" id="{06A73574-2A85-0641-B7EC-673A21FBB0EA}"/>
              </a:ext>
            </a:extLst>
          </p:cNvPr>
          <p:cNvSpPr txBox="1">
            <a:spLocks/>
          </p:cNvSpPr>
          <p:nvPr/>
        </p:nvSpPr>
        <p:spPr>
          <a:xfrm>
            <a:off x="7321386" y="3050582"/>
            <a:ext cx="1152128" cy="504056"/>
          </a:xfrm>
          <a:prstGeom prst="rect">
            <a:avLst/>
          </a:prstGeom>
          <a:solidFill>
            <a:schemeClr val="bg1"/>
          </a:solidFill>
        </p:spPr>
        <p:txBody>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a:t> </a:t>
            </a:r>
            <a:r>
              <a:rPr lang="en-US" sz="2400" dirty="0">
                <a:solidFill>
                  <a:schemeClr val="tx2"/>
                </a:solidFill>
                <a:latin typeface="Helvetica" pitchFamily="2" charset="0"/>
              </a:rPr>
              <a:t>ESS</a:t>
            </a:r>
          </a:p>
        </p:txBody>
      </p:sp>
      <p:sp>
        <p:nvSpPr>
          <p:cNvPr id="12" name="Title 5">
            <a:extLst>
              <a:ext uri="{FF2B5EF4-FFF2-40B4-BE49-F238E27FC236}">
                <a16:creationId xmlns:a16="http://schemas.microsoft.com/office/drawing/2014/main" id="{65E0A3A3-9C9D-B845-95BC-DAF2FB11456F}"/>
              </a:ext>
            </a:extLst>
          </p:cNvPr>
          <p:cNvSpPr txBox="1">
            <a:spLocks/>
          </p:cNvSpPr>
          <p:nvPr/>
        </p:nvSpPr>
        <p:spPr>
          <a:xfrm>
            <a:off x="3559316" y="5093024"/>
            <a:ext cx="1008112" cy="432048"/>
          </a:xfrm>
          <a:prstGeom prst="rect">
            <a:avLst/>
          </a:prstGeom>
          <a:solidFill>
            <a:schemeClr val="bg1"/>
          </a:solidFill>
        </p:spPr>
        <p:txBody>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600" dirty="0">
                <a:solidFill>
                  <a:schemeClr val="tx2"/>
                </a:solidFill>
              </a:rPr>
              <a:t>-90° C</a:t>
            </a:r>
          </a:p>
        </p:txBody>
      </p:sp>
      <p:sp>
        <p:nvSpPr>
          <p:cNvPr id="13" name="Title 5">
            <a:extLst>
              <a:ext uri="{FF2B5EF4-FFF2-40B4-BE49-F238E27FC236}">
                <a16:creationId xmlns:a16="http://schemas.microsoft.com/office/drawing/2014/main" id="{9217922A-5327-FE48-8F44-C74663638B37}"/>
              </a:ext>
            </a:extLst>
          </p:cNvPr>
          <p:cNvSpPr txBox="1">
            <a:spLocks/>
          </p:cNvSpPr>
          <p:nvPr/>
        </p:nvSpPr>
        <p:spPr>
          <a:xfrm>
            <a:off x="5270589" y="5093024"/>
            <a:ext cx="1322715" cy="432048"/>
          </a:xfrm>
          <a:prstGeom prst="rect">
            <a:avLst/>
          </a:prstGeom>
          <a:solidFill>
            <a:schemeClr val="bg1"/>
          </a:solidFill>
        </p:spPr>
        <p:txBody>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600" dirty="0">
                <a:solidFill>
                  <a:schemeClr val="tx2"/>
                </a:solidFill>
              </a:rPr>
              <a:t>-270° C</a:t>
            </a:r>
          </a:p>
        </p:txBody>
      </p:sp>
      <p:sp>
        <p:nvSpPr>
          <p:cNvPr id="14" name="Title 5">
            <a:extLst>
              <a:ext uri="{FF2B5EF4-FFF2-40B4-BE49-F238E27FC236}">
                <a16:creationId xmlns:a16="http://schemas.microsoft.com/office/drawing/2014/main" id="{2A637F44-2C6B-134C-B39D-8E54DB9F275B}"/>
              </a:ext>
            </a:extLst>
          </p:cNvPr>
          <p:cNvSpPr txBox="1">
            <a:spLocks/>
          </p:cNvSpPr>
          <p:nvPr/>
        </p:nvSpPr>
        <p:spPr>
          <a:xfrm>
            <a:off x="7148825" y="5093024"/>
            <a:ext cx="1575450" cy="432048"/>
          </a:xfrm>
          <a:prstGeom prst="rect">
            <a:avLst/>
          </a:prstGeom>
          <a:solidFill>
            <a:schemeClr val="bg1"/>
          </a:solidFill>
        </p:spPr>
        <p:txBody>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600" dirty="0">
                <a:solidFill>
                  <a:schemeClr val="tx2"/>
                </a:solidFill>
              </a:rPr>
              <a:t>-272.35° C</a:t>
            </a:r>
          </a:p>
        </p:txBody>
      </p:sp>
      <p:sp>
        <p:nvSpPr>
          <p:cNvPr id="2" name="Title 1">
            <a:extLst>
              <a:ext uri="{FF2B5EF4-FFF2-40B4-BE49-F238E27FC236}">
                <a16:creationId xmlns:a16="http://schemas.microsoft.com/office/drawing/2014/main" id="{EC99983A-AC35-AE4E-AB4F-F2B0EF938EFA}"/>
              </a:ext>
            </a:extLst>
          </p:cNvPr>
          <p:cNvSpPr>
            <a:spLocks noGrp="1"/>
          </p:cNvSpPr>
          <p:nvPr>
            <p:ph type="title"/>
          </p:nvPr>
        </p:nvSpPr>
        <p:spPr>
          <a:xfrm>
            <a:off x="1197689" y="1073015"/>
            <a:ext cx="10398480" cy="657339"/>
          </a:xfrm>
        </p:spPr>
        <p:txBody>
          <a:bodyPr/>
          <a:lstStyle/>
          <a:p>
            <a:r>
              <a:rPr lang="en-GB" b="1" dirty="0">
                <a:solidFill>
                  <a:schemeClr val="tx1"/>
                </a:solidFill>
                <a:latin typeface="Helvetica" pitchFamily="2" charset="0"/>
              </a:rPr>
              <a:t>Ultra Cold Neutron Source for the ESS  </a:t>
            </a:r>
          </a:p>
        </p:txBody>
      </p:sp>
      <p:pic>
        <p:nvPicPr>
          <p:cNvPr id="18" name="Picture 17">
            <a:extLst>
              <a:ext uri="{FF2B5EF4-FFF2-40B4-BE49-F238E27FC236}">
                <a16:creationId xmlns:a16="http://schemas.microsoft.com/office/drawing/2014/main" id="{D9A72A4C-EBCA-4A49-B70C-B08ABFEBE3CA}"/>
              </a:ext>
            </a:extLst>
          </p:cNvPr>
          <p:cNvPicPr>
            <a:picLocks noChangeAspect="1"/>
          </p:cNvPicPr>
          <p:nvPr/>
        </p:nvPicPr>
        <p:blipFill>
          <a:blip r:embed="rId3"/>
          <a:stretch>
            <a:fillRect/>
          </a:stretch>
        </p:blipFill>
        <p:spPr>
          <a:xfrm>
            <a:off x="7408259" y="3512434"/>
            <a:ext cx="837701" cy="1688031"/>
          </a:xfrm>
          <a:prstGeom prst="rect">
            <a:avLst/>
          </a:prstGeom>
        </p:spPr>
      </p:pic>
    </p:spTree>
    <p:extLst>
      <p:ext uri="{BB962C8B-B14F-4D97-AF65-F5344CB8AC3E}">
        <p14:creationId xmlns:p14="http://schemas.microsoft.com/office/powerpoint/2010/main" val="278386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324940-A242-F844-9E45-C328EB9553E9}"/>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E944CDC6-0006-6A48-9E48-BE64C8AFA7F7}"/>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18EDA694-69D9-F74E-90C2-6DBF0A91F1FD}"/>
              </a:ext>
            </a:extLst>
          </p:cNvPr>
          <p:cNvSpPr>
            <a:spLocks noGrp="1"/>
          </p:cNvSpPr>
          <p:nvPr>
            <p:ph type="sldNum" sz="quarter" idx="12"/>
          </p:nvPr>
        </p:nvSpPr>
        <p:spPr/>
        <p:txBody>
          <a:bodyPr/>
          <a:lstStyle/>
          <a:p>
            <a:fld id="{F7283078-D760-1647-8B80-66BA8B52336D}" type="slidenum">
              <a:rPr lang="sv-SE" smtClean="0"/>
              <a:pPr/>
              <a:t>59</a:t>
            </a:fld>
            <a:endParaRPr lang="sv-SE" dirty="0"/>
          </a:p>
        </p:txBody>
      </p:sp>
      <p:sp>
        <p:nvSpPr>
          <p:cNvPr id="12" name="Title 5">
            <a:extLst>
              <a:ext uri="{FF2B5EF4-FFF2-40B4-BE49-F238E27FC236}">
                <a16:creationId xmlns:a16="http://schemas.microsoft.com/office/drawing/2014/main" id="{92AA07F3-D355-4646-926C-4680D69DE3E1}"/>
              </a:ext>
            </a:extLst>
          </p:cNvPr>
          <p:cNvSpPr>
            <a:spLocks noGrp="1"/>
          </p:cNvSpPr>
          <p:nvPr>
            <p:ph type="title"/>
          </p:nvPr>
        </p:nvSpPr>
        <p:spPr>
          <a:xfrm>
            <a:off x="1007456" y="170672"/>
            <a:ext cx="9360000" cy="657339"/>
          </a:xfrm>
        </p:spPr>
        <p:txBody>
          <a:bodyPr/>
          <a:lstStyle/>
          <a:p>
            <a:r>
              <a:rPr lang="en-US" dirty="0">
                <a:solidFill>
                  <a:schemeClr val="tx1"/>
                </a:solidFill>
                <a:latin typeface="Helvetica" pitchFamily="2" charset="0"/>
              </a:rPr>
              <a:t>Ultra Cold Neutron (I) </a:t>
            </a:r>
          </a:p>
        </p:txBody>
      </p:sp>
      <p:pic>
        <p:nvPicPr>
          <p:cNvPr id="15" name="Picture 14">
            <a:extLst>
              <a:ext uri="{FF2B5EF4-FFF2-40B4-BE49-F238E27FC236}">
                <a16:creationId xmlns:a16="http://schemas.microsoft.com/office/drawing/2014/main" id="{BB814F71-A4E7-E947-BBF7-449E0C15B2CD}"/>
              </a:ext>
            </a:extLst>
          </p:cNvPr>
          <p:cNvPicPr>
            <a:picLocks noChangeAspect="1"/>
          </p:cNvPicPr>
          <p:nvPr/>
        </p:nvPicPr>
        <p:blipFill>
          <a:blip r:embed="rId3"/>
          <a:stretch>
            <a:fillRect/>
          </a:stretch>
        </p:blipFill>
        <p:spPr>
          <a:xfrm>
            <a:off x="9758596" y="499341"/>
            <a:ext cx="1834594" cy="3696845"/>
          </a:xfrm>
          <a:prstGeom prst="rect">
            <a:avLst/>
          </a:prstGeom>
        </p:spPr>
      </p:pic>
      <p:sp>
        <p:nvSpPr>
          <p:cNvPr id="16" name="TextBox 15">
            <a:extLst>
              <a:ext uri="{FF2B5EF4-FFF2-40B4-BE49-F238E27FC236}">
                <a16:creationId xmlns:a16="http://schemas.microsoft.com/office/drawing/2014/main" id="{B643C008-756D-8548-8D58-513B0ED67F79}"/>
              </a:ext>
            </a:extLst>
          </p:cNvPr>
          <p:cNvSpPr txBox="1"/>
          <p:nvPr/>
        </p:nvSpPr>
        <p:spPr>
          <a:xfrm>
            <a:off x="592458" y="834037"/>
            <a:ext cx="9900657" cy="3046988"/>
          </a:xfrm>
          <a:prstGeom prst="rect">
            <a:avLst/>
          </a:prstGeom>
          <a:noFill/>
        </p:spPr>
        <p:txBody>
          <a:bodyPr wrap="square" rtlCol="0">
            <a:spAutoFit/>
          </a:bodyPr>
          <a:lstStyle/>
          <a:p>
            <a:pPr marL="342900" indent="-342900">
              <a:buFont typeface="Arial"/>
              <a:buChar char="•"/>
            </a:pPr>
            <a:r>
              <a:rPr lang="en-US" sz="2400" dirty="0" err="1">
                <a:latin typeface="Helvetica" pitchFamily="2" charset="0"/>
                <a:cs typeface="Candara"/>
              </a:rPr>
              <a:t>Ultracold</a:t>
            </a:r>
            <a:r>
              <a:rPr lang="en-US" sz="2400" dirty="0">
                <a:latin typeface="Helvetica" pitchFamily="2" charset="0"/>
                <a:cs typeface="Candara"/>
              </a:rPr>
              <a:t> neutrons (UCN)  have energies in the </a:t>
            </a:r>
            <a:r>
              <a:rPr lang="en-US" sz="2400" dirty="0" err="1">
                <a:latin typeface="Helvetica" pitchFamily="2" charset="0"/>
                <a:cs typeface="Candara"/>
              </a:rPr>
              <a:t>neV</a:t>
            </a:r>
            <a:r>
              <a:rPr lang="en-US" sz="2400" dirty="0">
                <a:latin typeface="Helvetica" pitchFamily="2" charset="0"/>
                <a:cs typeface="Candara"/>
              </a:rPr>
              <a:t> range, this is sufficiently low to allow them to be totally reflected under any angle of incidence. </a:t>
            </a:r>
          </a:p>
          <a:p>
            <a:pPr marL="342900" indent="-342900">
              <a:buFont typeface="Arial"/>
              <a:buChar char="•"/>
            </a:pPr>
            <a:endParaRPr lang="en-US" sz="2400" dirty="0">
              <a:latin typeface="Helvetica" pitchFamily="2" charset="0"/>
              <a:cs typeface="Candara"/>
            </a:endParaRPr>
          </a:p>
          <a:p>
            <a:pPr marL="342900" indent="-342900">
              <a:buFont typeface="Arial"/>
              <a:buChar char="•"/>
            </a:pPr>
            <a:r>
              <a:rPr lang="en-US" sz="2400" dirty="0">
                <a:latin typeface="Helvetica" pitchFamily="2" charset="0"/>
                <a:cs typeface="Candara"/>
              </a:rPr>
              <a:t>This  property enables experimentalists to store them in ”neutron bottles” made of suitable materials with small cross sections for neutron absorption. </a:t>
            </a:r>
          </a:p>
          <a:p>
            <a:endParaRPr lang="en-US" sz="2400" dirty="0">
              <a:latin typeface="Helvetica" pitchFamily="2" charset="0"/>
              <a:cs typeface="Candara"/>
            </a:endParaRPr>
          </a:p>
        </p:txBody>
      </p:sp>
    </p:spTree>
    <p:extLst>
      <p:ext uri="{BB962C8B-B14F-4D97-AF65-F5344CB8AC3E}">
        <p14:creationId xmlns:p14="http://schemas.microsoft.com/office/powerpoint/2010/main" val="27339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4294967295"/>
          </p:nvPr>
        </p:nvSpPr>
        <p:spPr>
          <a:xfrm>
            <a:off x="2053244" y="6475270"/>
            <a:ext cx="4320448" cy="365125"/>
          </a:xfrm>
          <a:prstGeom prst="rect">
            <a:avLst/>
          </a:prstGeom>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a:xfrm>
            <a:off x="9424222" y="6475270"/>
            <a:ext cx="2743200" cy="365125"/>
          </a:xfrm>
        </p:spPr>
        <p:txBody>
          <a:bodyPr/>
          <a:lstStyle/>
          <a:p>
            <a:fld id="{F7283078-D760-1647-8B80-66BA8B52336D}" type="slidenum">
              <a:rPr lang="sv-SE" smtClean="0"/>
              <a:t>6</a:t>
            </a:fld>
            <a:endParaRPr lang="sv-SE" dirty="0"/>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2022-11-17</a:t>
            </a:fld>
            <a:endParaRPr lang="sv-SE" dirty="0"/>
          </a:p>
        </p:txBody>
      </p:sp>
      <p:sp>
        <p:nvSpPr>
          <p:cNvPr id="9" name="Title 1">
            <a:extLst>
              <a:ext uri="{FF2B5EF4-FFF2-40B4-BE49-F238E27FC236}">
                <a16:creationId xmlns:a16="http://schemas.microsoft.com/office/drawing/2014/main" id="{61D7D25D-C001-424C-9C1C-447AA321361F}"/>
              </a:ext>
            </a:extLst>
          </p:cNvPr>
          <p:cNvSpPr txBox="1">
            <a:spLocks/>
          </p:cNvSpPr>
          <p:nvPr/>
        </p:nvSpPr>
        <p:spPr>
          <a:xfrm>
            <a:off x="838200" y="55756"/>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Neue" panose="02000503000000020004" pitchFamily="2" charset="0"/>
                <a:ea typeface="Helvetica Neue" panose="02000503000000020004" pitchFamily="2" charset="0"/>
                <a:cs typeface="Helvetica Neue" panose="02000503000000020004" pitchFamily="2" charset="0"/>
              </a:rPr>
              <a:t>The ESS Fundamental Physics Program (II)</a:t>
            </a:r>
          </a:p>
        </p:txBody>
      </p:sp>
      <p:pic>
        <p:nvPicPr>
          <p:cNvPr id="6" name="Picture 5">
            <a:extLst>
              <a:ext uri="{FF2B5EF4-FFF2-40B4-BE49-F238E27FC236}">
                <a16:creationId xmlns:a16="http://schemas.microsoft.com/office/drawing/2014/main" id="{24E42005-3075-1344-8FD1-4009FB51EC18}"/>
              </a:ext>
            </a:extLst>
          </p:cNvPr>
          <p:cNvPicPr>
            <a:picLocks noChangeAspect="1"/>
          </p:cNvPicPr>
          <p:nvPr/>
        </p:nvPicPr>
        <p:blipFill>
          <a:blip r:embed="rId2"/>
          <a:stretch>
            <a:fillRect/>
          </a:stretch>
        </p:blipFill>
        <p:spPr>
          <a:xfrm>
            <a:off x="9829898" y="756130"/>
            <a:ext cx="2227142" cy="2154597"/>
          </a:xfrm>
          <a:prstGeom prst="rect">
            <a:avLst/>
          </a:prstGeom>
        </p:spPr>
      </p:pic>
      <p:sp>
        <p:nvSpPr>
          <p:cNvPr id="15" name="Rectangle 14">
            <a:extLst>
              <a:ext uri="{FF2B5EF4-FFF2-40B4-BE49-F238E27FC236}">
                <a16:creationId xmlns:a16="http://schemas.microsoft.com/office/drawing/2014/main" id="{041E294A-7BE3-E44B-B12D-071F93887911}"/>
              </a:ext>
            </a:extLst>
          </p:cNvPr>
          <p:cNvSpPr/>
          <p:nvPr/>
        </p:nvSpPr>
        <p:spPr>
          <a:xfrm>
            <a:off x="289560" y="756130"/>
            <a:ext cx="8671559" cy="2831544"/>
          </a:xfrm>
          <a:prstGeom prst="rect">
            <a:avLst/>
          </a:prstGeom>
        </p:spPr>
        <p:txBody>
          <a:bodyPr wrap="square">
            <a:spAutoFit/>
          </a:bodyPr>
          <a:lstStyle/>
          <a:p>
            <a:pPr marL="285750" indent="-285750">
              <a:buFont typeface="Arial" panose="020B0604020202020204" pitchFamily="34" charset="0"/>
              <a:buChar char="•"/>
            </a:pPr>
            <a:r>
              <a:rPr lang="sv-SE" sz="2200" dirty="0">
                <a:solidFill>
                  <a:srgbClr val="000000"/>
                </a:solidFill>
                <a:latin typeface="Helvetica" pitchFamily="2" charset="0"/>
              </a:rPr>
              <a:t>The Dark </a:t>
            </a:r>
            <a:r>
              <a:rPr lang="sv-SE" sz="2200" dirty="0" err="1">
                <a:solidFill>
                  <a:srgbClr val="000000"/>
                </a:solidFill>
                <a:latin typeface="Helvetica" pitchFamily="2" charset="0"/>
              </a:rPr>
              <a:t>Sector</a:t>
            </a:r>
            <a:r>
              <a:rPr lang="sv-SE" sz="2200" dirty="0">
                <a:solidFill>
                  <a:srgbClr val="000000"/>
                </a:solidFill>
                <a:latin typeface="Helvetica" pitchFamily="2" charset="0"/>
              </a:rPr>
              <a:t> is </a:t>
            </a:r>
            <a:r>
              <a:rPr lang="sv-SE" sz="2200" dirty="0" err="1">
                <a:solidFill>
                  <a:srgbClr val="000000"/>
                </a:solidFill>
                <a:latin typeface="Helvetica" pitchFamily="2" charset="0"/>
              </a:rPr>
              <a:t>more</a:t>
            </a:r>
            <a:r>
              <a:rPr lang="sv-SE" sz="2200" dirty="0">
                <a:solidFill>
                  <a:srgbClr val="000000"/>
                </a:solidFill>
                <a:latin typeface="Helvetica" pitchFamily="2" charset="0"/>
              </a:rPr>
              <a:t> </a:t>
            </a:r>
            <a:r>
              <a:rPr lang="sv-SE" sz="2200" dirty="0" err="1">
                <a:solidFill>
                  <a:srgbClr val="000000"/>
                </a:solidFill>
                <a:latin typeface="Helvetica" pitchFamily="2" charset="0"/>
              </a:rPr>
              <a:t>hidden</a:t>
            </a:r>
            <a:r>
              <a:rPr lang="sv-SE" sz="2200" dirty="0">
                <a:solidFill>
                  <a:srgbClr val="000000"/>
                </a:solidFill>
                <a:latin typeface="Helvetica" pitchFamily="2" charset="0"/>
              </a:rPr>
              <a:t> </a:t>
            </a:r>
            <a:r>
              <a:rPr lang="sv-SE" sz="2200" dirty="0" err="1">
                <a:solidFill>
                  <a:srgbClr val="000000"/>
                </a:solidFill>
                <a:latin typeface="Helvetica" pitchFamily="2" charset="0"/>
              </a:rPr>
              <a:t>than</a:t>
            </a:r>
            <a:r>
              <a:rPr lang="sv-SE" sz="2200" dirty="0">
                <a:solidFill>
                  <a:srgbClr val="000000"/>
                </a:solidFill>
                <a:latin typeface="Helvetica" pitchFamily="2" charset="0"/>
              </a:rPr>
              <a:t> </a:t>
            </a:r>
            <a:r>
              <a:rPr lang="sv-SE" sz="2200" dirty="0" err="1">
                <a:solidFill>
                  <a:srgbClr val="000000"/>
                </a:solidFill>
                <a:latin typeface="Helvetica" pitchFamily="2" charset="0"/>
              </a:rPr>
              <a:t>expected</a:t>
            </a:r>
            <a:r>
              <a:rPr lang="sv-SE" sz="2200" dirty="0">
                <a:solidFill>
                  <a:srgbClr val="000000"/>
                </a:solidFill>
                <a:latin typeface="Helvetica" pitchFamily="2" charset="0"/>
              </a:rPr>
              <a:t> —&gt; </a:t>
            </a:r>
            <a:r>
              <a:rPr lang="sv-SE" sz="2200" dirty="0" err="1">
                <a:solidFill>
                  <a:srgbClr val="000000"/>
                </a:solidFill>
                <a:latin typeface="Helvetica" pitchFamily="2" charset="0"/>
              </a:rPr>
              <a:t>direct</a:t>
            </a:r>
            <a:r>
              <a:rPr lang="sv-SE" sz="2200" dirty="0">
                <a:solidFill>
                  <a:srgbClr val="000000"/>
                </a:solidFill>
                <a:latin typeface="Helvetica" pitchFamily="2" charset="0"/>
              </a:rPr>
              <a:t> </a:t>
            </a:r>
            <a:r>
              <a:rPr lang="sv-SE" sz="2200" dirty="0" err="1">
                <a:solidFill>
                  <a:srgbClr val="000000"/>
                </a:solidFill>
                <a:latin typeface="Helvetica" pitchFamily="2" charset="0"/>
              </a:rPr>
              <a:t>searches</a:t>
            </a:r>
            <a:r>
              <a:rPr lang="sv-SE" sz="2200" dirty="0">
                <a:solidFill>
                  <a:srgbClr val="000000"/>
                </a:solidFill>
                <a:latin typeface="Helvetica" pitchFamily="2" charset="0"/>
              </a:rPr>
              <a:t> for BSM </a:t>
            </a:r>
            <a:r>
              <a:rPr lang="sv-SE" sz="2200" dirty="0" err="1">
                <a:solidFill>
                  <a:srgbClr val="000000"/>
                </a:solidFill>
                <a:latin typeface="Helvetica" pitchFamily="2" charset="0"/>
              </a:rPr>
              <a:t>failed</a:t>
            </a:r>
            <a:r>
              <a:rPr lang="sv-SE" sz="2200" dirty="0">
                <a:solidFill>
                  <a:srgbClr val="000000"/>
                </a:solidFill>
                <a:latin typeface="Helvetica" pitchFamily="2" charset="0"/>
              </a:rPr>
              <a:t> so far at LHC</a:t>
            </a:r>
          </a:p>
          <a:p>
            <a:pPr marL="285750" indent="-285750">
              <a:buFont typeface="Arial" panose="020B0604020202020204" pitchFamily="34" charset="0"/>
              <a:buChar char="•"/>
            </a:pPr>
            <a:endParaRPr lang="sv-SE" sz="2200" dirty="0">
              <a:solidFill>
                <a:srgbClr val="000000"/>
              </a:solidFill>
              <a:latin typeface="Helvetica" pitchFamily="2" charset="0"/>
            </a:endParaRPr>
          </a:p>
          <a:p>
            <a:pPr marL="285750" indent="-285750">
              <a:buFont typeface="Arial" panose="020B0604020202020204" pitchFamily="34" charset="0"/>
              <a:buChar char="•"/>
            </a:pPr>
            <a:r>
              <a:rPr lang="sv-SE" sz="2200" dirty="0" err="1">
                <a:solidFill>
                  <a:srgbClr val="000000"/>
                </a:solidFill>
                <a:latin typeface="Helvetica" pitchFamily="2" charset="0"/>
              </a:rPr>
              <a:t>Physics</a:t>
            </a:r>
            <a:r>
              <a:rPr lang="sv-SE" sz="2200" dirty="0">
                <a:solidFill>
                  <a:srgbClr val="000000"/>
                </a:solidFill>
                <a:latin typeface="Helvetica" pitchFamily="2" charset="0"/>
              </a:rPr>
              <a:t> at the </a:t>
            </a:r>
            <a:r>
              <a:rPr lang="sv-SE" sz="2200" b="1" dirty="0" err="1">
                <a:solidFill>
                  <a:srgbClr val="000000"/>
                </a:solidFill>
                <a:latin typeface="Helvetica" pitchFamily="2" charset="0"/>
              </a:rPr>
              <a:t>High</a:t>
            </a:r>
            <a:r>
              <a:rPr lang="sv-SE" sz="2200" b="1" dirty="0">
                <a:solidFill>
                  <a:srgbClr val="000000"/>
                </a:solidFill>
                <a:latin typeface="Helvetica" pitchFamily="2" charset="0"/>
              </a:rPr>
              <a:t> </a:t>
            </a:r>
            <a:r>
              <a:rPr lang="sv-SE" sz="2200" b="1" dirty="0" err="1">
                <a:solidFill>
                  <a:srgbClr val="000000"/>
                </a:solidFill>
                <a:latin typeface="Helvetica" pitchFamily="2" charset="0"/>
              </a:rPr>
              <a:t>Intensity</a:t>
            </a:r>
            <a:r>
              <a:rPr lang="sv-SE" sz="2200" dirty="0">
                <a:solidFill>
                  <a:srgbClr val="000000"/>
                </a:solidFill>
                <a:latin typeface="Helvetica" pitchFamily="2" charset="0"/>
              </a:rPr>
              <a:t> </a:t>
            </a:r>
            <a:r>
              <a:rPr lang="sv-SE" sz="2200" b="1" dirty="0" err="1">
                <a:solidFill>
                  <a:srgbClr val="000000"/>
                </a:solidFill>
                <a:latin typeface="Helvetica" pitchFamily="2" charset="0"/>
              </a:rPr>
              <a:t>Frontier</a:t>
            </a:r>
            <a:r>
              <a:rPr lang="sv-SE" sz="2200" dirty="0">
                <a:solidFill>
                  <a:srgbClr val="000000"/>
                </a:solidFill>
                <a:latin typeface="Helvetica" pitchFamily="2" charset="0"/>
              </a:rPr>
              <a:t> offers </a:t>
            </a:r>
            <a:r>
              <a:rPr lang="sv-SE" sz="2200" dirty="0" err="1">
                <a:solidFill>
                  <a:srgbClr val="000000"/>
                </a:solidFill>
                <a:latin typeface="Helvetica" pitchFamily="2" charset="0"/>
              </a:rPr>
              <a:t>unprecedented</a:t>
            </a:r>
            <a:r>
              <a:rPr lang="sv-SE" sz="2200" dirty="0">
                <a:solidFill>
                  <a:srgbClr val="000000"/>
                </a:solidFill>
                <a:latin typeface="Helvetica" pitchFamily="2" charset="0"/>
              </a:rPr>
              <a:t> </a:t>
            </a:r>
            <a:r>
              <a:rPr lang="sv-SE" sz="2200" dirty="0" err="1">
                <a:solidFill>
                  <a:srgbClr val="000000"/>
                </a:solidFill>
                <a:latin typeface="Helvetica" pitchFamily="2" charset="0"/>
              </a:rPr>
              <a:t>opportunities</a:t>
            </a:r>
            <a:r>
              <a:rPr lang="sv-SE" sz="2200" dirty="0">
                <a:solidFill>
                  <a:srgbClr val="000000"/>
                </a:solidFill>
                <a:latin typeface="Helvetica" pitchFamily="2" charset="0"/>
              </a:rPr>
              <a:t> for BSM </a:t>
            </a:r>
            <a:r>
              <a:rPr lang="sv-SE" sz="2200" dirty="0" err="1">
                <a:solidFill>
                  <a:srgbClr val="000000"/>
                </a:solidFill>
                <a:latin typeface="Helvetica" pitchFamily="2" charset="0"/>
              </a:rPr>
              <a:t>searches</a:t>
            </a:r>
            <a:r>
              <a:rPr lang="sv-SE" sz="2200" dirty="0">
                <a:solidFill>
                  <a:srgbClr val="000000"/>
                </a:solidFill>
                <a:latin typeface="Helvetica" pitchFamily="2" charset="0"/>
              </a:rPr>
              <a:t> in the </a:t>
            </a:r>
            <a:r>
              <a:rPr lang="sv-SE" sz="2200" dirty="0" err="1">
                <a:solidFill>
                  <a:srgbClr val="000000"/>
                </a:solidFill>
                <a:latin typeface="Helvetica" pitchFamily="2" charset="0"/>
              </a:rPr>
              <a:t>near</a:t>
            </a:r>
            <a:r>
              <a:rPr lang="sv-SE" sz="2200" dirty="0">
                <a:solidFill>
                  <a:srgbClr val="000000"/>
                </a:solidFill>
                <a:latin typeface="Helvetica" pitchFamily="2" charset="0"/>
              </a:rPr>
              <a:t> </a:t>
            </a:r>
            <a:r>
              <a:rPr lang="sv-SE" sz="2200" dirty="0" err="1">
                <a:solidFill>
                  <a:srgbClr val="000000"/>
                </a:solidFill>
                <a:latin typeface="Helvetica" pitchFamily="2" charset="0"/>
              </a:rPr>
              <a:t>future</a:t>
            </a:r>
            <a:r>
              <a:rPr lang="sv-SE" sz="2200" dirty="0">
                <a:solidFill>
                  <a:srgbClr val="000000"/>
                </a:solidFill>
                <a:latin typeface="Helvetica" pitchFamily="2" charset="0"/>
              </a:rPr>
              <a:t> (</a:t>
            </a:r>
            <a:r>
              <a:rPr lang="sv-SE" sz="2200" dirty="0" err="1">
                <a:solidFill>
                  <a:srgbClr val="000000"/>
                </a:solidFill>
                <a:latin typeface="Helvetica" pitchFamily="2" charset="0"/>
              </a:rPr>
              <a:t>LHCb</a:t>
            </a:r>
            <a:r>
              <a:rPr lang="sv-SE" sz="2200" dirty="0">
                <a:solidFill>
                  <a:srgbClr val="000000"/>
                </a:solidFill>
                <a:latin typeface="Helvetica" pitchFamily="2" charset="0"/>
              </a:rPr>
              <a:t>/BELLE2 </a:t>
            </a:r>
            <a:r>
              <a:rPr lang="sv-SE" sz="2200" dirty="0" err="1">
                <a:solidFill>
                  <a:srgbClr val="000000"/>
                </a:solidFill>
                <a:latin typeface="Helvetica" pitchFamily="2" charset="0"/>
              </a:rPr>
              <a:t>upgrades</a:t>
            </a:r>
            <a:r>
              <a:rPr lang="sv-SE" sz="2200" dirty="0">
                <a:solidFill>
                  <a:srgbClr val="000000"/>
                </a:solidFill>
                <a:latin typeface="Helvetica" pitchFamily="2" charset="0"/>
              </a:rPr>
              <a:t>, MEG, g-2, mu2e, neutrino </a:t>
            </a:r>
            <a:r>
              <a:rPr lang="sv-SE" sz="2200" dirty="0" err="1">
                <a:solidFill>
                  <a:srgbClr val="000000"/>
                </a:solidFill>
                <a:latin typeface="Helvetica" pitchFamily="2" charset="0"/>
              </a:rPr>
              <a:t>beams</a:t>
            </a:r>
            <a:r>
              <a:rPr lang="sv-SE" sz="2200" dirty="0">
                <a:solidFill>
                  <a:srgbClr val="000000"/>
                </a:solidFill>
                <a:latin typeface="Helvetica" pitchFamily="2" charset="0"/>
              </a:rPr>
              <a:t> T2k, DUNE. </a:t>
            </a:r>
            <a:r>
              <a:rPr lang="sv-SE" sz="2200" dirty="0" err="1">
                <a:solidFill>
                  <a:srgbClr val="000000"/>
                </a:solidFill>
                <a:latin typeface="Helvetica" pitchFamily="2" charset="0"/>
              </a:rPr>
              <a:t>ecc</a:t>
            </a:r>
            <a:r>
              <a:rPr lang="sv-SE" sz="2200" dirty="0">
                <a:solidFill>
                  <a:srgbClr val="000000"/>
                </a:solidFill>
                <a:latin typeface="Helvetica" pitchFamily="2" charset="0"/>
              </a:rPr>
              <a:t>..) </a:t>
            </a:r>
          </a:p>
          <a:p>
            <a:pPr marL="285750" indent="-285750">
              <a:buFont typeface="Arial" panose="020B0604020202020204" pitchFamily="34" charset="0"/>
              <a:buChar char="•"/>
            </a:pPr>
            <a:endParaRPr lang="sv-SE" sz="2200" dirty="0">
              <a:solidFill>
                <a:srgbClr val="000000"/>
              </a:solidFill>
              <a:latin typeface="Helvetica" pitchFamily="2" charset="0"/>
            </a:endParaRPr>
          </a:p>
          <a:p>
            <a:pPr marL="285750" indent="-285750">
              <a:buFont typeface="Arial" panose="020B0604020202020204" pitchFamily="34" charset="0"/>
              <a:buChar char="•"/>
            </a:pPr>
            <a:endParaRPr lang="sv-SE" sz="2400" dirty="0">
              <a:solidFill>
                <a:srgbClr val="000000"/>
              </a:solidFill>
              <a:latin typeface="Helvetica" pitchFamily="2" charset="0"/>
            </a:endParaRPr>
          </a:p>
        </p:txBody>
      </p:sp>
    </p:spTree>
    <p:extLst>
      <p:ext uri="{BB962C8B-B14F-4D97-AF65-F5344CB8AC3E}">
        <p14:creationId xmlns:p14="http://schemas.microsoft.com/office/powerpoint/2010/main" val="50250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324940-A242-F844-9E45-C328EB9553E9}"/>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E944CDC6-0006-6A48-9E48-BE64C8AFA7F7}"/>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18EDA694-69D9-F74E-90C2-6DBF0A91F1FD}"/>
              </a:ext>
            </a:extLst>
          </p:cNvPr>
          <p:cNvSpPr>
            <a:spLocks noGrp="1"/>
          </p:cNvSpPr>
          <p:nvPr>
            <p:ph type="sldNum" sz="quarter" idx="12"/>
          </p:nvPr>
        </p:nvSpPr>
        <p:spPr/>
        <p:txBody>
          <a:bodyPr/>
          <a:lstStyle/>
          <a:p>
            <a:fld id="{F7283078-D760-1647-8B80-66BA8B52336D}" type="slidenum">
              <a:rPr lang="sv-SE" smtClean="0"/>
              <a:pPr/>
              <a:t>60</a:t>
            </a:fld>
            <a:endParaRPr lang="sv-SE" dirty="0"/>
          </a:p>
        </p:txBody>
      </p:sp>
      <p:sp>
        <p:nvSpPr>
          <p:cNvPr id="12" name="Title 5">
            <a:extLst>
              <a:ext uri="{FF2B5EF4-FFF2-40B4-BE49-F238E27FC236}">
                <a16:creationId xmlns:a16="http://schemas.microsoft.com/office/drawing/2014/main" id="{92AA07F3-D355-4646-926C-4680D69DE3E1}"/>
              </a:ext>
            </a:extLst>
          </p:cNvPr>
          <p:cNvSpPr>
            <a:spLocks noGrp="1"/>
          </p:cNvSpPr>
          <p:nvPr>
            <p:ph type="title"/>
          </p:nvPr>
        </p:nvSpPr>
        <p:spPr>
          <a:xfrm>
            <a:off x="1007456" y="170672"/>
            <a:ext cx="9360000" cy="657339"/>
          </a:xfrm>
        </p:spPr>
        <p:txBody>
          <a:bodyPr/>
          <a:lstStyle/>
          <a:p>
            <a:r>
              <a:rPr lang="en-US" dirty="0">
                <a:solidFill>
                  <a:schemeClr val="tx1"/>
                </a:solidFill>
                <a:latin typeface="Helvetica" pitchFamily="2" charset="0"/>
              </a:rPr>
              <a:t>Ultra Cold Neutron (I) </a:t>
            </a:r>
          </a:p>
        </p:txBody>
      </p:sp>
      <p:pic>
        <p:nvPicPr>
          <p:cNvPr id="15" name="Picture 14">
            <a:extLst>
              <a:ext uri="{FF2B5EF4-FFF2-40B4-BE49-F238E27FC236}">
                <a16:creationId xmlns:a16="http://schemas.microsoft.com/office/drawing/2014/main" id="{BB814F71-A4E7-E947-BBF7-449E0C15B2CD}"/>
              </a:ext>
            </a:extLst>
          </p:cNvPr>
          <p:cNvPicPr>
            <a:picLocks noChangeAspect="1"/>
          </p:cNvPicPr>
          <p:nvPr/>
        </p:nvPicPr>
        <p:blipFill>
          <a:blip r:embed="rId3"/>
          <a:stretch>
            <a:fillRect/>
          </a:stretch>
        </p:blipFill>
        <p:spPr>
          <a:xfrm>
            <a:off x="9758596" y="499341"/>
            <a:ext cx="1834594" cy="3696845"/>
          </a:xfrm>
          <a:prstGeom prst="rect">
            <a:avLst/>
          </a:prstGeom>
        </p:spPr>
      </p:pic>
      <p:sp>
        <p:nvSpPr>
          <p:cNvPr id="9" name="TextBox 8">
            <a:extLst>
              <a:ext uri="{FF2B5EF4-FFF2-40B4-BE49-F238E27FC236}">
                <a16:creationId xmlns:a16="http://schemas.microsoft.com/office/drawing/2014/main" id="{F48EA78C-C827-014C-8C47-A685C4DD42CA}"/>
              </a:ext>
            </a:extLst>
          </p:cNvPr>
          <p:cNvSpPr txBox="1"/>
          <p:nvPr/>
        </p:nvSpPr>
        <p:spPr>
          <a:xfrm>
            <a:off x="592458" y="834037"/>
            <a:ext cx="9900657" cy="4154984"/>
          </a:xfrm>
          <a:prstGeom prst="rect">
            <a:avLst/>
          </a:prstGeom>
          <a:noFill/>
        </p:spPr>
        <p:txBody>
          <a:bodyPr wrap="square" rtlCol="0">
            <a:spAutoFit/>
          </a:bodyPr>
          <a:lstStyle/>
          <a:p>
            <a:pPr marL="342900" indent="-342900">
              <a:buFont typeface="Arial"/>
              <a:buChar char="•"/>
            </a:pPr>
            <a:r>
              <a:rPr lang="en-US" sz="2400" dirty="0" err="1">
                <a:latin typeface="Helvetica" pitchFamily="2" charset="0"/>
                <a:cs typeface="Candara"/>
              </a:rPr>
              <a:t>Ultracold</a:t>
            </a:r>
            <a:r>
              <a:rPr lang="en-US" sz="2400" dirty="0">
                <a:latin typeface="Helvetica" pitchFamily="2" charset="0"/>
                <a:cs typeface="Candara"/>
              </a:rPr>
              <a:t> neutrons (UCN)  have energies in the </a:t>
            </a:r>
            <a:r>
              <a:rPr lang="en-US" sz="2400" dirty="0" err="1">
                <a:latin typeface="Helvetica" pitchFamily="2" charset="0"/>
                <a:cs typeface="Candara"/>
              </a:rPr>
              <a:t>neV</a:t>
            </a:r>
            <a:r>
              <a:rPr lang="en-US" sz="2400" dirty="0">
                <a:latin typeface="Helvetica" pitchFamily="2" charset="0"/>
                <a:cs typeface="Candara"/>
              </a:rPr>
              <a:t> range, this is sufficiently low to allow them to be totally reflected under any angle of incidence. </a:t>
            </a:r>
          </a:p>
          <a:p>
            <a:pPr marL="342900" indent="-342900">
              <a:buFont typeface="Arial"/>
              <a:buChar char="•"/>
            </a:pPr>
            <a:endParaRPr lang="en-US" sz="2400" dirty="0">
              <a:latin typeface="Helvetica" pitchFamily="2" charset="0"/>
              <a:cs typeface="Candara"/>
            </a:endParaRPr>
          </a:p>
          <a:p>
            <a:pPr marL="342900" indent="-342900">
              <a:buFont typeface="Arial"/>
              <a:buChar char="•"/>
            </a:pPr>
            <a:r>
              <a:rPr lang="en-US" sz="2400" dirty="0">
                <a:latin typeface="Helvetica" pitchFamily="2" charset="0"/>
                <a:cs typeface="Candara"/>
              </a:rPr>
              <a:t>This  property enables experimentalists to store them in ”neutron bottles” made of suitable materials with small cross sections for neutron absorption. </a:t>
            </a:r>
          </a:p>
          <a:p>
            <a:endParaRPr lang="en-US" sz="2400" dirty="0">
              <a:latin typeface="Helvetica" pitchFamily="2" charset="0"/>
              <a:cs typeface="Candara"/>
            </a:endParaRPr>
          </a:p>
          <a:p>
            <a:pPr marL="342900" indent="-342900">
              <a:buFont typeface="Arial"/>
              <a:buChar char="•"/>
            </a:pPr>
            <a:r>
              <a:rPr lang="en-US" sz="2400" dirty="0">
                <a:latin typeface="Helvetica" pitchFamily="2" charset="0"/>
                <a:cs typeface="Candara"/>
              </a:rPr>
              <a:t>The production of the UCN is mostly based on superfluid Helium (</a:t>
            </a:r>
            <a:r>
              <a:rPr lang="en-US" sz="2400" baseline="30000" dirty="0">
                <a:latin typeface="Helvetica" pitchFamily="2" charset="0"/>
                <a:cs typeface="Candara"/>
              </a:rPr>
              <a:t>4</a:t>
            </a:r>
            <a:r>
              <a:rPr lang="en-US" sz="2400" dirty="0">
                <a:latin typeface="Helvetica" pitchFamily="2" charset="0"/>
                <a:cs typeface="Candara"/>
              </a:rPr>
              <a:t>He) installed at the end of neutron guide where neutrons with energy of 1meV can lose their energy in single scattering events. </a:t>
            </a:r>
          </a:p>
        </p:txBody>
      </p:sp>
      <p:pic>
        <p:nvPicPr>
          <p:cNvPr id="10" name="Picture 9" descr="ultracoldproduction.png">
            <a:extLst>
              <a:ext uri="{FF2B5EF4-FFF2-40B4-BE49-F238E27FC236}">
                <a16:creationId xmlns:a16="http://schemas.microsoft.com/office/drawing/2014/main" id="{CF65C60A-B4A6-3141-97FD-7D53DC7960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495" y="4989021"/>
            <a:ext cx="5726535" cy="1390083"/>
          </a:xfrm>
          <a:prstGeom prst="rect">
            <a:avLst/>
          </a:prstGeom>
        </p:spPr>
      </p:pic>
      <p:pic>
        <p:nvPicPr>
          <p:cNvPr id="11" name="Picture 10" descr="ColdNeutrons1.png">
            <a:extLst>
              <a:ext uri="{FF2B5EF4-FFF2-40B4-BE49-F238E27FC236}">
                <a16:creationId xmlns:a16="http://schemas.microsoft.com/office/drawing/2014/main" id="{62285BA9-276B-654B-8279-21DC2152B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6303" y="4913739"/>
            <a:ext cx="3051676" cy="1484784"/>
          </a:xfrm>
          <a:prstGeom prst="rect">
            <a:avLst/>
          </a:prstGeom>
        </p:spPr>
      </p:pic>
    </p:spTree>
    <p:extLst>
      <p:ext uri="{BB962C8B-B14F-4D97-AF65-F5344CB8AC3E}">
        <p14:creationId xmlns:p14="http://schemas.microsoft.com/office/powerpoint/2010/main" val="275500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324940-A242-F844-9E45-C328EB9553E9}"/>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E944CDC6-0006-6A48-9E48-BE64C8AFA7F7}"/>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18EDA694-69D9-F74E-90C2-6DBF0A91F1FD}"/>
              </a:ext>
            </a:extLst>
          </p:cNvPr>
          <p:cNvSpPr>
            <a:spLocks noGrp="1"/>
          </p:cNvSpPr>
          <p:nvPr>
            <p:ph type="sldNum" sz="quarter" idx="12"/>
          </p:nvPr>
        </p:nvSpPr>
        <p:spPr/>
        <p:txBody>
          <a:bodyPr/>
          <a:lstStyle/>
          <a:p>
            <a:fld id="{F7283078-D760-1647-8B80-66BA8B52336D}" type="slidenum">
              <a:rPr lang="sv-SE" smtClean="0"/>
              <a:pPr/>
              <a:t>61</a:t>
            </a:fld>
            <a:endParaRPr lang="sv-SE" dirty="0"/>
          </a:p>
        </p:txBody>
      </p:sp>
      <p:sp>
        <p:nvSpPr>
          <p:cNvPr id="13" name="Title 5">
            <a:extLst>
              <a:ext uri="{FF2B5EF4-FFF2-40B4-BE49-F238E27FC236}">
                <a16:creationId xmlns:a16="http://schemas.microsoft.com/office/drawing/2014/main" id="{20A33BB1-0EA6-0F4B-8173-7B8C2FB34485}"/>
              </a:ext>
            </a:extLst>
          </p:cNvPr>
          <p:cNvSpPr>
            <a:spLocks noGrp="1"/>
          </p:cNvSpPr>
          <p:nvPr>
            <p:ph type="title"/>
          </p:nvPr>
        </p:nvSpPr>
        <p:spPr>
          <a:xfrm>
            <a:off x="1007456" y="170672"/>
            <a:ext cx="9360000" cy="657339"/>
          </a:xfrm>
        </p:spPr>
        <p:txBody>
          <a:bodyPr/>
          <a:lstStyle/>
          <a:p>
            <a:r>
              <a:rPr lang="en-US" dirty="0">
                <a:solidFill>
                  <a:schemeClr val="tx1"/>
                </a:solidFill>
                <a:latin typeface="Helvetica" pitchFamily="2" charset="0"/>
              </a:rPr>
              <a:t>Ultra Cold Neutron (II) </a:t>
            </a:r>
          </a:p>
        </p:txBody>
      </p:sp>
      <p:sp>
        <p:nvSpPr>
          <p:cNvPr id="15" name="Rectangle 14">
            <a:extLst>
              <a:ext uri="{FF2B5EF4-FFF2-40B4-BE49-F238E27FC236}">
                <a16:creationId xmlns:a16="http://schemas.microsoft.com/office/drawing/2014/main" id="{7A7C0279-03E9-D84D-94D4-CAA100D40286}"/>
              </a:ext>
            </a:extLst>
          </p:cNvPr>
          <p:cNvSpPr/>
          <p:nvPr/>
        </p:nvSpPr>
        <p:spPr>
          <a:xfrm>
            <a:off x="711122" y="1073712"/>
            <a:ext cx="10566477" cy="2400657"/>
          </a:xfrm>
          <a:prstGeom prst="rect">
            <a:avLst/>
          </a:prstGeom>
        </p:spPr>
        <p:txBody>
          <a:bodyPr wrap="square">
            <a:spAutoFit/>
          </a:bodyPr>
          <a:lstStyle/>
          <a:p>
            <a:r>
              <a:rPr lang="en-US" sz="2400" dirty="0">
                <a:latin typeface="Helvetica" pitchFamily="2" charset="0"/>
                <a:cs typeface="Candara"/>
              </a:rPr>
              <a:t>UCN source are motivated by the study of several neutron properties:</a:t>
            </a:r>
          </a:p>
          <a:p>
            <a:pPr marL="285750" indent="-285750">
              <a:buFont typeface="Arial"/>
              <a:buChar char="•"/>
            </a:pPr>
            <a:endParaRPr lang="en-US" sz="2400" dirty="0">
              <a:latin typeface="Helvetica" pitchFamily="2" charset="0"/>
              <a:cs typeface="Candara"/>
            </a:endParaRPr>
          </a:p>
          <a:p>
            <a:pPr marL="285750" indent="-285750">
              <a:buFont typeface="Arial"/>
              <a:buChar char="•"/>
            </a:pPr>
            <a:r>
              <a:rPr lang="en-US" sz="2400" b="1" dirty="0">
                <a:latin typeface="Helvetica" pitchFamily="2" charset="0"/>
                <a:cs typeface="Candara"/>
              </a:rPr>
              <a:t>Measurement of the neutron lifetime </a:t>
            </a:r>
            <a:endParaRPr lang="en-US" sz="2400" dirty="0">
              <a:latin typeface="Helvetica" pitchFamily="2" charset="0"/>
              <a:cs typeface="Candara"/>
            </a:endParaRPr>
          </a:p>
          <a:p>
            <a:pPr marL="285750" indent="-285750">
              <a:buFont typeface="Arial"/>
              <a:buChar char="•"/>
            </a:pPr>
            <a:r>
              <a:rPr lang="en-US" dirty="0">
                <a:latin typeface="Helvetica" pitchFamily="2" charset="0"/>
                <a:cs typeface="Candara"/>
              </a:rPr>
              <a:t>Its value impacts the abundance of light chemical elements in big-bang nucleosynthesis</a:t>
            </a:r>
          </a:p>
          <a:p>
            <a:pPr marL="285750" indent="-285750">
              <a:buFont typeface="Arial"/>
              <a:buChar char="•"/>
            </a:pPr>
            <a:r>
              <a:rPr lang="en-US" dirty="0">
                <a:latin typeface="Helvetica" pitchFamily="2" charset="0"/>
                <a:cs typeface="Candara"/>
              </a:rPr>
              <a:t>Input for test of </a:t>
            </a:r>
            <a:r>
              <a:rPr lang="en-US" dirty="0" err="1">
                <a:latin typeface="Helvetica" pitchFamily="2" charset="0"/>
                <a:cs typeface="Candara"/>
              </a:rPr>
              <a:t>unitarity</a:t>
            </a:r>
            <a:r>
              <a:rPr lang="en-US" dirty="0">
                <a:latin typeface="Helvetica" pitchFamily="2" charset="0"/>
                <a:cs typeface="Candara"/>
              </a:rPr>
              <a:t> of the CKM weak quark mixing matrix (together with beta-asymmetry and data from kaon decays)</a:t>
            </a:r>
          </a:p>
          <a:p>
            <a:pPr marL="285750" indent="-285750">
              <a:buFont typeface="Arial"/>
              <a:buChar char="•"/>
            </a:pPr>
            <a:endParaRPr lang="en-US" sz="2400" b="1" dirty="0">
              <a:latin typeface="Helvetica" pitchFamily="2" charset="0"/>
              <a:cs typeface="Candara"/>
            </a:endParaRPr>
          </a:p>
        </p:txBody>
      </p:sp>
    </p:spTree>
    <p:extLst>
      <p:ext uri="{BB962C8B-B14F-4D97-AF65-F5344CB8AC3E}">
        <p14:creationId xmlns:p14="http://schemas.microsoft.com/office/powerpoint/2010/main" val="120456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324940-A242-F844-9E45-C328EB9553E9}"/>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E944CDC6-0006-6A48-9E48-BE64C8AFA7F7}"/>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18EDA694-69D9-F74E-90C2-6DBF0A91F1FD}"/>
              </a:ext>
            </a:extLst>
          </p:cNvPr>
          <p:cNvSpPr>
            <a:spLocks noGrp="1"/>
          </p:cNvSpPr>
          <p:nvPr>
            <p:ph type="sldNum" sz="quarter" idx="12"/>
          </p:nvPr>
        </p:nvSpPr>
        <p:spPr/>
        <p:txBody>
          <a:bodyPr/>
          <a:lstStyle/>
          <a:p>
            <a:fld id="{F7283078-D760-1647-8B80-66BA8B52336D}" type="slidenum">
              <a:rPr lang="sv-SE" smtClean="0"/>
              <a:pPr/>
              <a:t>62</a:t>
            </a:fld>
            <a:endParaRPr lang="sv-SE" dirty="0"/>
          </a:p>
        </p:txBody>
      </p:sp>
      <p:sp>
        <p:nvSpPr>
          <p:cNvPr id="13" name="Title 5">
            <a:extLst>
              <a:ext uri="{FF2B5EF4-FFF2-40B4-BE49-F238E27FC236}">
                <a16:creationId xmlns:a16="http://schemas.microsoft.com/office/drawing/2014/main" id="{20A33BB1-0EA6-0F4B-8173-7B8C2FB34485}"/>
              </a:ext>
            </a:extLst>
          </p:cNvPr>
          <p:cNvSpPr>
            <a:spLocks noGrp="1"/>
          </p:cNvSpPr>
          <p:nvPr>
            <p:ph type="title"/>
          </p:nvPr>
        </p:nvSpPr>
        <p:spPr>
          <a:xfrm>
            <a:off x="1007456" y="170672"/>
            <a:ext cx="9360000" cy="657339"/>
          </a:xfrm>
        </p:spPr>
        <p:txBody>
          <a:bodyPr/>
          <a:lstStyle/>
          <a:p>
            <a:r>
              <a:rPr lang="en-US" dirty="0">
                <a:solidFill>
                  <a:schemeClr val="tx1"/>
                </a:solidFill>
                <a:latin typeface="Helvetica" pitchFamily="2" charset="0"/>
              </a:rPr>
              <a:t>Ultra Cold Neutron (II) </a:t>
            </a:r>
          </a:p>
        </p:txBody>
      </p:sp>
      <p:sp>
        <p:nvSpPr>
          <p:cNvPr id="15" name="Rectangle 14">
            <a:extLst>
              <a:ext uri="{FF2B5EF4-FFF2-40B4-BE49-F238E27FC236}">
                <a16:creationId xmlns:a16="http://schemas.microsoft.com/office/drawing/2014/main" id="{7A7C0279-03E9-D84D-94D4-CAA100D40286}"/>
              </a:ext>
            </a:extLst>
          </p:cNvPr>
          <p:cNvSpPr/>
          <p:nvPr/>
        </p:nvSpPr>
        <p:spPr>
          <a:xfrm>
            <a:off x="711122" y="1073712"/>
            <a:ext cx="10566477" cy="4339650"/>
          </a:xfrm>
          <a:prstGeom prst="rect">
            <a:avLst/>
          </a:prstGeom>
        </p:spPr>
        <p:txBody>
          <a:bodyPr wrap="square">
            <a:spAutoFit/>
          </a:bodyPr>
          <a:lstStyle/>
          <a:p>
            <a:r>
              <a:rPr lang="en-US" sz="2400" dirty="0">
                <a:latin typeface="Helvetica" pitchFamily="2" charset="0"/>
                <a:cs typeface="Candara"/>
              </a:rPr>
              <a:t>UCN source are motivated by the study of several neutron properties:</a:t>
            </a:r>
          </a:p>
          <a:p>
            <a:pPr marL="285750" indent="-285750">
              <a:buFont typeface="Arial"/>
              <a:buChar char="•"/>
            </a:pPr>
            <a:endParaRPr lang="en-US" sz="2400" dirty="0">
              <a:latin typeface="Helvetica" pitchFamily="2" charset="0"/>
              <a:cs typeface="Candara"/>
            </a:endParaRPr>
          </a:p>
          <a:p>
            <a:pPr marL="285750" indent="-285750">
              <a:buFont typeface="Arial"/>
              <a:buChar char="•"/>
            </a:pPr>
            <a:r>
              <a:rPr lang="en-US" sz="2400" b="1" dirty="0">
                <a:latin typeface="Helvetica" pitchFamily="2" charset="0"/>
                <a:cs typeface="Candara"/>
              </a:rPr>
              <a:t>Measurement of the neutron lifetime </a:t>
            </a:r>
            <a:endParaRPr lang="en-US" sz="2400" dirty="0">
              <a:latin typeface="Helvetica" pitchFamily="2" charset="0"/>
              <a:cs typeface="Candara"/>
            </a:endParaRPr>
          </a:p>
          <a:p>
            <a:pPr marL="285750" indent="-285750">
              <a:buFont typeface="Arial"/>
              <a:buChar char="•"/>
            </a:pPr>
            <a:r>
              <a:rPr lang="en-US" dirty="0">
                <a:latin typeface="Helvetica" pitchFamily="2" charset="0"/>
                <a:cs typeface="Candara"/>
              </a:rPr>
              <a:t>Its value impacts the abundance of light chemical elements in big-bang nucleosynthesis</a:t>
            </a:r>
          </a:p>
          <a:p>
            <a:pPr marL="285750" indent="-285750">
              <a:buFont typeface="Arial"/>
              <a:buChar char="•"/>
            </a:pPr>
            <a:r>
              <a:rPr lang="en-US" dirty="0">
                <a:latin typeface="Helvetica" pitchFamily="2" charset="0"/>
                <a:cs typeface="Candara"/>
              </a:rPr>
              <a:t>Input for test of </a:t>
            </a:r>
            <a:r>
              <a:rPr lang="en-US" dirty="0" err="1">
                <a:latin typeface="Helvetica" pitchFamily="2" charset="0"/>
                <a:cs typeface="Candara"/>
              </a:rPr>
              <a:t>unitarity</a:t>
            </a:r>
            <a:r>
              <a:rPr lang="en-US" dirty="0">
                <a:latin typeface="Helvetica" pitchFamily="2" charset="0"/>
                <a:cs typeface="Candara"/>
              </a:rPr>
              <a:t> of the CKM weak quark mixing matrix (together with beta-asymmetry and data from kaon decays)</a:t>
            </a:r>
          </a:p>
          <a:p>
            <a:endParaRPr lang="en-US" sz="2400" dirty="0">
              <a:latin typeface="Helvetica" pitchFamily="2" charset="0"/>
              <a:cs typeface="Candara"/>
            </a:endParaRPr>
          </a:p>
          <a:p>
            <a:pPr marL="285750" indent="-285750">
              <a:buFont typeface="Arial"/>
              <a:buChar char="•"/>
            </a:pPr>
            <a:r>
              <a:rPr lang="en-US" sz="2400" b="1" dirty="0">
                <a:latin typeface="Helvetica" pitchFamily="2" charset="0"/>
                <a:cs typeface="Candara"/>
              </a:rPr>
              <a:t>Measurement of the neutron electric dipole moment (EDM</a:t>
            </a:r>
            <a:r>
              <a:rPr lang="en-US" sz="2400" dirty="0">
                <a:latin typeface="Helvetica" pitchFamily="2" charset="0"/>
                <a:cs typeface="Candara"/>
              </a:rPr>
              <a:t>)</a:t>
            </a:r>
          </a:p>
          <a:p>
            <a:pPr marL="285750" indent="-285750">
              <a:buFont typeface="Arial"/>
              <a:buChar char="•"/>
            </a:pPr>
            <a:r>
              <a:rPr lang="sv-SE" dirty="0">
                <a:latin typeface="Helvetica" pitchFamily="2" charset="0"/>
              </a:rPr>
              <a:t>The neutron EDM violates P and T (and hence CP) symmetry. </a:t>
            </a:r>
          </a:p>
          <a:p>
            <a:pPr marL="285750" indent="-285750">
              <a:buFont typeface="Arial"/>
              <a:buChar char="•"/>
            </a:pPr>
            <a:r>
              <a:rPr lang="sv-SE" dirty="0">
                <a:latin typeface="Helvetica" pitchFamily="2" charset="0"/>
              </a:rPr>
              <a:t>SM predicts undetectably small EDMs, whereas theories beyond the SM almost inevitably lead to much larger values.</a:t>
            </a:r>
          </a:p>
          <a:p>
            <a:endParaRPr lang="en-US" sz="2400" dirty="0">
              <a:latin typeface="Helvetica" pitchFamily="2" charset="0"/>
              <a:cs typeface="Candara"/>
            </a:endParaRPr>
          </a:p>
          <a:p>
            <a:pPr marL="285750" indent="-285750">
              <a:buFont typeface="Arial"/>
              <a:buChar char="•"/>
            </a:pPr>
            <a:endParaRPr lang="en-US" sz="2400" b="1" dirty="0">
              <a:latin typeface="Helvetica" pitchFamily="2" charset="0"/>
              <a:cs typeface="Candara"/>
            </a:endParaRPr>
          </a:p>
        </p:txBody>
      </p:sp>
    </p:spTree>
    <p:extLst>
      <p:ext uri="{BB962C8B-B14F-4D97-AF65-F5344CB8AC3E}">
        <p14:creationId xmlns:p14="http://schemas.microsoft.com/office/powerpoint/2010/main" val="12602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324940-A242-F844-9E45-C328EB9553E9}"/>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E944CDC6-0006-6A48-9E48-BE64C8AFA7F7}"/>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18EDA694-69D9-F74E-90C2-6DBF0A91F1FD}"/>
              </a:ext>
            </a:extLst>
          </p:cNvPr>
          <p:cNvSpPr>
            <a:spLocks noGrp="1"/>
          </p:cNvSpPr>
          <p:nvPr>
            <p:ph type="sldNum" sz="quarter" idx="12"/>
          </p:nvPr>
        </p:nvSpPr>
        <p:spPr/>
        <p:txBody>
          <a:bodyPr/>
          <a:lstStyle/>
          <a:p>
            <a:fld id="{F7283078-D760-1647-8B80-66BA8B52336D}" type="slidenum">
              <a:rPr lang="sv-SE" smtClean="0"/>
              <a:pPr/>
              <a:t>63</a:t>
            </a:fld>
            <a:endParaRPr lang="sv-SE" dirty="0"/>
          </a:p>
        </p:txBody>
      </p:sp>
      <p:sp>
        <p:nvSpPr>
          <p:cNvPr id="13" name="Title 5">
            <a:extLst>
              <a:ext uri="{FF2B5EF4-FFF2-40B4-BE49-F238E27FC236}">
                <a16:creationId xmlns:a16="http://schemas.microsoft.com/office/drawing/2014/main" id="{20A33BB1-0EA6-0F4B-8173-7B8C2FB34485}"/>
              </a:ext>
            </a:extLst>
          </p:cNvPr>
          <p:cNvSpPr>
            <a:spLocks noGrp="1"/>
          </p:cNvSpPr>
          <p:nvPr>
            <p:ph type="title"/>
          </p:nvPr>
        </p:nvSpPr>
        <p:spPr>
          <a:xfrm>
            <a:off x="1007456" y="170672"/>
            <a:ext cx="9360000" cy="657339"/>
          </a:xfrm>
        </p:spPr>
        <p:txBody>
          <a:bodyPr/>
          <a:lstStyle/>
          <a:p>
            <a:r>
              <a:rPr lang="en-US" dirty="0">
                <a:solidFill>
                  <a:schemeClr val="tx1"/>
                </a:solidFill>
                <a:latin typeface="Helvetica" pitchFamily="2" charset="0"/>
              </a:rPr>
              <a:t>Ultra Cold Neutron (II) </a:t>
            </a:r>
          </a:p>
        </p:txBody>
      </p:sp>
      <p:sp>
        <p:nvSpPr>
          <p:cNvPr id="15" name="Rectangle 14">
            <a:extLst>
              <a:ext uri="{FF2B5EF4-FFF2-40B4-BE49-F238E27FC236}">
                <a16:creationId xmlns:a16="http://schemas.microsoft.com/office/drawing/2014/main" id="{7A7C0279-03E9-D84D-94D4-CAA100D40286}"/>
              </a:ext>
            </a:extLst>
          </p:cNvPr>
          <p:cNvSpPr/>
          <p:nvPr/>
        </p:nvSpPr>
        <p:spPr>
          <a:xfrm>
            <a:off x="711122" y="1073712"/>
            <a:ext cx="10566477" cy="5262979"/>
          </a:xfrm>
          <a:prstGeom prst="rect">
            <a:avLst/>
          </a:prstGeom>
        </p:spPr>
        <p:txBody>
          <a:bodyPr wrap="square">
            <a:spAutoFit/>
          </a:bodyPr>
          <a:lstStyle/>
          <a:p>
            <a:r>
              <a:rPr lang="en-US" sz="2400" dirty="0">
                <a:latin typeface="Helvetica" pitchFamily="2" charset="0"/>
                <a:cs typeface="Candara"/>
              </a:rPr>
              <a:t>UCN source are motivated by the study of several neutron properties:</a:t>
            </a:r>
          </a:p>
          <a:p>
            <a:pPr marL="285750" indent="-285750">
              <a:buFont typeface="Arial"/>
              <a:buChar char="•"/>
            </a:pPr>
            <a:endParaRPr lang="en-US" sz="2400" dirty="0">
              <a:latin typeface="Helvetica" pitchFamily="2" charset="0"/>
              <a:cs typeface="Candara"/>
            </a:endParaRPr>
          </a:p>
          <a:p>
            <a:pPr marL="285750" indent="-285750">
              <a:buFont typeface="Arial"/>
              <a:buChar char="•"/>
            </a:pPr>
            <a:r>
              <a:rPr lang="en-US" sz="2400" b="1" dirty="0">
                <a:latin typeface="Helvetica" pitchFamily="2" charset="0"/>
                <a:cs typeface="Candara"/>
              </a:rPr>
              <a:t>Measurement of the neutron lifetime </a:t>
            </a:r>
            <a:endParaRPr lang="en-US" sz="2400" dirty="0">
              <a:latin typeface="Helvetica" pitchFamily="2" charset="0"/>
              <a:cs typeface="Candara"/>
            </a:endParaRPr>
          </a:p>
          <a:p>
            <a:pPr marL="285750" indent="-285750">
              <a:buFont typeface="Arial"/>
              <a:buChar char="•"/>
            </a:pPr>
            <a:r>
              <a:rPr lang="en-US" dirty="0">
                <a:latin typeface="Helvetica" pitchFamily="2" charset="0"/>
                <a:cs typeface="Candara"/>
              </a:rPr>
              <a:t>Its value impacts the abundance of light chemical elements in big-bang nucleosynthesis</a:t>
            </a:r>
          </a:p>
          <a:p>
            <a:pPr marL="285750" indent="-285750">
              <a:buFont typeface="Arial"/>
              <a:buChar char="•"/>
            </a:pPr>
            <a:r>
              <a:rPr lang="en-US" dirty="0">
                <a:latin typeface="Helvetica" pitchFamily="2" charset="0"/>
                <a:cs typeface="Candara"/>
              </a:rPr>
              <a:t>Input for test of </a:t>
            </a:r>
            <a:r>
              <a:rPr lang="en-US" dirty="0" err="1">
                <a:latin typeface="Helvetica" pitchFamily="2" charset="0"/>
                <a:cs typeface="Candara"/>
              </a:rPr>
              <a:t>unitarity</a:t>
            </a:r>
            <a:r>
              <a:rPr lang="en-US" dirty="0">
                <a:latin typeface="Helvetica" pitchFamily="2" charset="0"/>
                <a:cs typeface="Candara"/>
              </a:rPr>
              <a:t> of the CKM weak quark mixing matrix (together with beta-asymmetry and data from kaon decays)</a:t>
            </a:r>
          </a:p>
          <a:p>
            <a:endParaRPr lang="en-US" sz="2400" dirty="0">
              <a:latin typeface="Helvetica" pitchFamily="2" charset="0"/>
              <a:cs typeface="Candara"/>
            </a:endParaRPr>
          </a:p>
          <a:p>
            <a:pPr marL="285750" indent="-285750">
              <a:buFont typeface="Arial"/>
              <a:buChar char="•"/>
            </a:pPr>
            <a:r>
              <a:rPr lang="en-US" sz="2400" b="1" dirty="0">
                <a:latin typeface="Helvetica" pitchFamily="2" charset="0"/>
                <a:cs typeface="Candara"/>
              </a:rPr>
              <a:t>Measurement of the neutron electric dipole moment (EDM</a:t>
            </a:r>
            <a:r>
              <a:rPr lang="en-US" sz="2400" dirty="0">
                <a:latin typeface="Helvetica" pitchFamily="2" charset="0"/>
                <a:cs typeface="Candara"/>
              </a:rPr>
              <a:t>)</a:t>
            </a:r>
          </a:p>
          <a:p>
            <a:pPr marL="285750" indent="-285750">
              <a:buFont typeface="Arial"/>
              <a:buChar char="•"/>
            </a:pPr>
            <a:r>
              <a:rPr lang="sv-SE" dirty="0">
                <a:latin typeface="Helvetica" pitchFamily="2" charset="0"/>
              </a:rPr>
              <a:t>The neutron EDM violates P and T (and hence CP) symmetry. </a:t>
            </a:r>
          </a:p>
          <a:p>
            <a:pPr marL="285750" indent="-285750">
              <a:buFont typeface="Arial"/>
              <a:buChar char="•"/>
            </a:pPr>
            <a:r>
              <a:rPr lang="sv-SE" dirty="0">
                <a:latin typeface="Helvetica" pitchFamily="2" charset="0"/>
              </a:rPr>
              <a:t>SM predicts undetectably small EDMs, whereas theories beyond the SM almost inevitably lead to much larger values.</a:t>
            </a:r>
          </a:p>
          <a:p>
            <a:endParaRPr lang="en-US" sz="2400" dirty="0">
              <a:latin typeface="Helvetica" pitchFamily="2" charset="0"/>
              <a:cs typeface="Candara"/>
            </a:endParaRPr>
          </a:p>
          <a:p>
            <a:pPr marL="285750" indent="-285750">
              <a:buFont typeface="Arial"/>
              <a:buChar char="•"/>
            </a:pPr>
            <a:r>
              <a:rPr lang="en-US" sz="2400" b="1" dirty="0">
                <a:latin typeface="Helvetica" pitchFamily="2" charset="0"/>
                <a:cs typeface="Candara"/>
              </a:rPr>
              <a:t>Gravitational spectroscopy with neutrons </a:t>
            </a:r>
          </a:p>
          <a:p>
            <a:pPr marL="285750" indent="-285750">
              <a:buFont typeface="Arial"/>
              <a:buChar char="•"/>
            </a:pPr>
            <a:r>
              <a:rPr lang="sv-SE" dirty="0">
                <a:latin typeface="Helvetica" pitchFamily="2" charset="0"/>
              </a:rPr>
              <a:t>Quantum-mechanical states of the neutron bound by Earth’s gravity to a horizontal mirror offer a way to search for new interactions beyond the Standard Model </a:t>
            </a:r>
          </a:p>
          <a:p>
            <a:pPr marL="285750" indent="-285750">
              <a:buFont typeface="Arial"/>
              <a:buChar char="•"/>
            </a:pPr>
            <a:endParaRPr lang="en-US" sz="2400" b="1" dirty="0">
              <a:latin typeface="Helvetica" pitchFamily="2" charset="0"/>
              <a:cs typeface="Candara"/>
            </a:endParaRPr>
          </a:p>
        </p:txBody>
      </p:sp>
    </p:spTree>
    <p:extLst>
      <p:ext uri="{BB962C8B-B14F-4D97-AF65-F5344CB8AC3E}">
        <p14:creationId xmlns:p14="http://schemas.microsoft.com/office/powerpoint/2010/main" val="13478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B0E0424-7BBC-EB45-B1C2-208F5C58307E}"/>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874579E8-5BF9-9F44-9089-993AD3C88C82}"/>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D895CF3A-23D6-0943-A408-33BA29E644BE}"/>
              </a:ext>
            </a:extLst>
          </p:cNvPr>
          <p:cNvSpPr>
            <a:spLocks noGrp="1"/>
          </p:cNvSpPr>
          <p:nvPr>
            <p:ph type="sldNum" sz="quarter" idx="12"/>
          </p:nvPr>
        </p:nvSpPr>
        <p:spPr/>
        <p:txBody>
          <a:bodyPr/>
          <a:lstStyle/>
          <a:p>
            <a:fld id="{F7283078-D760-1647-8B80-66BA8B52336D}" type="slidenum">
              <a:rPr lang="sv-SE" smtClean="0"/>
              <a:pPr/>
              <a:t>64</a:t>
            </a:fld>
            <a:endParaRPr lang="sv-SE" dirty="0"/>
          </a:p>
        </p:txBody>
      </p:sp>
      <p:pic>
        <p:nvPicPr>
          <p:cNvPr id="11" name="Picture 10">
            <a:extLst>
              <a:ext uri="{FF2B5EF4-FFF2-40B4-BE49-F238E27FC236}">
                <a16:creationId xmlns:a16="http://schemas.microsoft.com/office/drawing/2014/main" id="{4F9D116C-36BC-784A-AC1A-475BD331C71F}"/>
              </a:ext>
            </a:extLst>
          </p:cNvPr>
          <p:cNvPicPr/>
          <p:nvPr/>
        </p:nvPicPr>
        <p:blipFill>
          <a:blip r:embed="rId2">
            <a:extLst>
              <a:ext uri="{28A0092B-C50C-407E-A947-70E740481C1C}">
                <a14:useLocalDpi xmlns:a14="http://schemas.microsoft.com/office/drawing/2010/main" val="0"/>
              </a:ext>
            </a:extLst>
          </a:blip>
          <a:stretch>
            <a:fillRect/>
          </a:stretch>
        </p:blipFill>
        <p:spPr>
          <a:xfrm>
            <a:off x="6912241" y="432272"/>
            <a:ext cx="5066117" cy="3730788"/>
          </a:xfrm>
          <a:prstGeom prst="rect">
            <a:avLst/>
          </a:prstGeom>
        </p:spPr>
      </p:pic>
      <p:pic>
        <p:nvPicPr>
          <p:cNvPr id="12" name="Picture 11">
            <a:extLst>
              <a:ext uri="{FF2B5EF4-FFF2-40B4-BE49-F238E27FC236}">
                <a16:creationId xmlns:a16="http://schemas.microsoft.com/office/drawing/2014/main" id="{7BB9C88B-F607-474A-BCCF-44DC65411061}"/>
              </a:ext>
            </a:extLst>
          </p:cNvPr>
          <p:cNvPicPr>
            <a:picLocks noChangeAspect="1"/>
          </p:cNvPicPr>
          <p:nvPr/>
        </p:nvPicPr>
        <p:blipFill>
          <a:blip r:embed="rId3"/>
          <a:stretch>
            <a:fillRect/>
          </a:stretch>
        </p:blipFill>
        <p:spPr>
          <a:xfrm>
            <a:off x="8215657" y="4106789"/>
            <a:ext cx="2459284" cy="2694940"/>
          </a:xfrm>
          <a:prstGeom prst="rect">
            <a:avLst/>
          </a:prstGeom>
        </p:spPr>
      </p:pic>
      <p:sp>
        <p:nvSpPr>
          <p:cNvPr id="9" name="Title 1">
            <a:extLst>
              <a:ext uri="{FF2B5EF4-FFF2-40B4-BE49-F238E27FC236}">
                <a16:creationId xmlns:a16="http://schemas.microsoft.com/office/drawing/2014/main" id="{D7A6ADBA-327B-B745-A624-2F47E2ED9E83}"/>
              </a:ext>
            </a:extLst>
          </p:cNvPr>
          <p:cNvSpPr>
            <a:spLocks noGrp="1"/>
          </p:cNvSpPr>
          <p:nvPr>
            <p:ph type="title"/>
          </p:nvPr>
        </p:nvSpPr>
        <p:spPr>
          <a:xfrm>
            <a:off x="574728" y="138361"/>
            <a:ext cx="10783600" cy="1440081"/>
          </a:xfrm>
        </p:spPr>
        <p:txBody>
          <a:bodyPr>
            <a:noAutofit/>
          </a:bodyPr>
          <a:lstStyle/>
          <a:p>
            <a:r>
              <a:rPr lang="sv-SE" sz="3200" dirty="0">
                <a:solidFill>
                  <a:schemeClr val="tx1"/>
                </a:solidFill>
                <a:latin typeface="Helvetica" pitchFamily="2" charset="0"/>
              </a:rPr>
              <a:t>UCN </a:t>
            </a:r>
            <a:r>
              <a:rPr lang="sv-SE" sz="3200" dirty="0" err="1">
                <a:solidFill>
                  <a:schemeClr val="tx1"/>
                </a:solidFill>
                <a:latin typeface="Helvetica" pitchFamily="2" charset="0"/>
              </a:rPr>
              <a:t>sources</a:t>
            </a:r>
            <a:r>
              <a:rPr lang="sv-SE" sz="3200" dirty="0">
                <a:solidFill>
                  <a:schemeClr val="tx1"/>
                </a:solidFill>
                <a:latin typeface="Helvetica" pitchFamily="2" charset="0"/>
              </a:rPr>
              <a:t> design at the ESS : </a:t>
            </a:r>
            <a:r>
              <a:rPr lang="sv-SE" sz="3200" dirty="0" err="1">
                <a:solidFill>
                  <a:schemeClr val="tx1"/>
                </a:solidFill>
                <a:latin typeface="Helvetica" pitchFamily="2" charset="0"/>
              </a:rPr>
              <a:t>possible</a:t>
            </a:r>
            <a:r>
              <a:rPr lang="sv-SE" sz="3200" dirty="0">
                <a:solidFill>
                  <a:schemeClr val="tx1"/>
                </a:solidFill>
                <a:latin typeface="Helvetica" pitchFamily="2" charset="0"/>
              </a:rPr>
              <a:t> </a:t>
            </a:r>
            <a:r>
              <a:rPr lang="sv-SE" sz="3200" dirty="0" err="1">
                <a:solidFill>
                  <a:schemeClr val="tx1"/>
                </a:solidFill>
                <a:latin typeface="Helvetica" pitchFamily="2" charset="0"/>
              </a:rPr>
              <a:t>locations</a:t>
            </a:r>
            <a:r>
              <a:rPr lang="sv-SE" sz="3200" dirty="0">
                <a:solidFill>
                  <a:schemeClr val="tx1"/>
                </a:solidFill>
                <a:latin typeface="Helvetica" pitchFamily="2" charset="0"/>
              </a:rPr>
              <a:t> </a:t>
            </a:r>
            <a:r>
              <a:rPr lang="sv-SE" sz="3200" dirty="0" err="1">
                <a:solidFill>
                  <a:schemeClr val="tx1"/>
                </a:solidFill>
                <a:latin typeface="Helvetica" pitchFamily="2" charset="0"/>
              </a:rPr>
              <a:t>currently</a:t>
            </a:r>
            <a:r>
              <a:rPr lang="sv-SE" sz="3200" dirty="0">
                <a:solidFill>
                  <a:schemeClr val="tx1"/>
                </a:solidFill>
                <a:latin typeface="Helvetica" pitchFamily="2" charset="0"/>
              </a:rPr>
              <a:t> under </a:t>
            </a:r>
            <a:r>
              <a:rPr lang="sv-SE" sz="3200" dirty="0" err="1">
                <a:solidFill>
                  <a:schemeClr val="tx1"/>
                </a:solidFill>
                <a:latin typeface="Helvetica" pitchFamily="2" charset="0"/>
              </a:rPr>
              <a:t>study</a:t>
            </a:r>
            <a:r>
              <a:rPr lang="sv-SE" sz="3200" dirty="0">
                <a:solidFill>
                  <a:schemeClr val="tx1"/>
                </a:solidFill>
                <a:latin typeface="Helvetica" pitchFamily="2" charset="0"/>
              </a:rPr>
              <a:t> at ESS </a:t>
            </a:r>
          </a:p>
        </p:txBody>
      </p:sp>
      <p:pic>
        <p:nvPicPr>
          <p:cNvPr id="15" name="Picture 14">
            <a:extLst>
              <a:ext uri="{FF2B5EF4-FFF2-40B4-BE49-F238E27FC236}">
                <a16:creationId xmlns:a16="http://schemas.microsoft.com/office/drawing/2014/main" id="{495487EC-AD31-D848-979B-78673EE1FC03}"/>
              </a:ext>
            </a:extLst>
          </p:cNvPr>
          <p:cNvPicPr>
            <a:picLocks noChangeAspect="1"/>
          </p:cNvPicPr>
          <p:nvPr/>
        </p:nvPicPr>
        <p:blipFill>
          <a:blip r:embed="rId4"/>
          <a:stretch>
            <a:fillRect/>
          </a:stretch>
        </p:blipFill>
        <p:spPr>
          <a:xfrm>
            <a:off x="343469" y="1901817"/>
            <a:ext cx="6951206" cy="3934918"/>
          </a:xfrm>
          <a:prstGeom prst="rect">
            <a:avLst/>
          </a:prstGeom>
        </p:spPr>
      </p:pic>
      <p:pic>
        <p:nvPicPr>
          <p:cNvPr id="16" name="Google Shape;172;p15">
            <a:extLst>
              <a:ext uri="{FF2B5EF4-FFF2-40B4-BE49-F238E27FC236}">
                <a16:creationId xmlns:a16="http://schemas.microsoft.com/office/drawing/2014/main" id="{2405039D-A9B4-3147-A00A-ED7D2116F5F7}"/>
              </a:ext>
            </a:extLst>
          </p:cNvPr>
          <p:cNvPicPr preferRelativeResize="0"/>
          <p:nvPr/>
        </p:nvPicPr>
        <p:blipFill rotWithShape="1">
          <a:blip r:embed="rId5">
            <a:alphaModFix/>
          </a:blip>
          <a:srcRect/>
          <a:stretch/>
        </p:blipFill>
        <p:spPr>
          <a:xfrm>
            <a:off x="343469" y="6035058"/>
            <a:ext cx="1914744" cy="766671"/>
          </a:xfrm>
          <a:prstGeom prst="rect">
            <a:avLst/>
          </a:prstGeom>
          <a:noFill/>
          <a:ln>
            <a:noFill/>
          </a:ln>
        </p:spPr>
      </p:pic>
      <p:sp>
        <p:nvSpPr>
          <p:cNvPr id="4" name="Rectangle 3">
            <a:extLst>
              <a:ext uri="{FF2B5EF4-FFF2-40B4-BE49-F238E27FC236}">
                <a16:creationId xmlns:a16="http://schemas.microsoft.com/office/drawing/2014/main" id="{C216BE06-0328-7D4B-857F-813CFAADF408}"/>
              </a:ext>
            </a:extLst>
          </p:cNvPr>
          <p:cNvSpPr/>
          <p:nvPr/>
        </p:nvSpPr>
        <p:spPr>
          <a:xfrm>
            <a:off x="3511934" y="6107250"/>
            <a:ext cx="2037674" cy="369332"/>
          </a:xfrm>
          <a:prstGeom prst="rect">
            <a:avLst/>
          </a:prstGeom>
        </p:spPr>
        <p:txBody>
          <a:bodyPr wrap="none">
            <a:spAutoFit/>
          </a:bodyPr>
          <a:lstStyle/>
          <a:p>
            <a:r>
              <a:rPr lang="sv-SE" dirty="0"/>
              <a:t>Source: Luca </a:t>
            </a:r>
            <a:r>
              <a:rPr lang="sv-SE" dirty="0" err="1"/>
              <a:t>Zanini</a:t>
            </a:r>
            <a:r>
              <a:rPr lang="sv-SE" dirty="0"/>
              <a:t> </a:t>
            </a:r>
          </a:p>
        </p:txBody>
      </p:sp>
    </p:spTree>
    <p:extLst>
      <p:ext uri="{BB962C8B-B14F-4D97-AF65-F5344CB8AC3E}">
        <p14:creationId xmlns:p14="http://schemas.microsoft.com/office/powerpoint/2010/main" val="381184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16DEDB7-5A09-1D45-A5F9-52E8DC6D9316}"/>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94AFB1DA-39A7-644E-9513-04A77EC4F4E3}"/>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8F588DA2-E4FE-F54B-A2D4-C063CF8AC800}"/>
              </a:ext>
            </a:extLst>
          </p:cNvPr>
          <p:cNvSpPr>
            <a:spLocks noGrp="1"/>
          </p:cNvSpPr>
          <p:nvPr>
            <p:ph type="sldNum" sz="quarter" idx="12"/>
          </p:nvPr>
        </p:nvSpPr>
        <p:spPr/>
        <p:txBody>
          <a:bodyPr/>
          <a:lstStyle/>
          <a:p>
            <a:fld id="{F7283078-D760-1647-8B80-66BA8B52336D}" type="slidenum">
              <a:rPr lang="sv-SE" smtClean="0"/>
              <a:pPr/>
              <a:t>65</a:t>
            </a:fld>
            <a:endParaRPr lang="sv-SE" dirty="0"/>
          </a:p>
        </p:txBody>
      </p:sp>
      <p:pic>
        <p:nvPicPr>
          <p:cNvPr id="10" name="Picture 9">
            <a:extLst>
              <a:ext uri="{FF2B5EF4-FFF2-40B4-BE49-F238E27FC236}">
                <a16:creationId xmlns:a16="http://schemas.microsoft.com/office/drawing/2014/main" id="{6B7AC4A3-E372-4B4B-93D0-B8ED6C259F69}"/>
              </a:ext>
            </a:extLst>
          </p:cNvPr>
          <p:cNvPicPr>
            <a:picLocks noChangeAspect="1"/>
          </p:cNvPicPr>
          <p:nvPr/>
        </p:nvPicPr>
        <p:blipFill>
          <a:blip r:embed="rId3"/>
          <a:stretch>
            <a:fillRect/>
          </a:stretch>
        </p:blipFill>
        <p:spPr>
          <a:xfrm>
            <a:off x="449179" y="942427"/>
            <a:ext cx="8830491" cy="2995173"/>
          </a:xfrm>
          <a:prstGeom prst="rect">
            <a:avLst/>
          </a:prstGeom>
        </p:spPr>
      </p:pic>
      <p:pic>
        <p:nvPicPr>
          <p:cNvPr id="11" name="Picture 10">
            <a:extLst>
              <a:ext uri="{FF2B5EF4-FFF2-40B4-BE49-F238E27FC236}">
                <a16:creationId xmlns:a16="http://schemas.microsoft.com/office/drawing/2014/main" id="{8A0DEECD-89E5-954B-8C49-5388A59EC53E}"/>
              </a:ext>
            </a:extLst>
          </p:cNvPr>
          <p:cNvPicPr>
            <a:picLocks noChangeAspect="1"/>
          </p:cNvPicPr>
          <p:nvPr/>
        </p:nvPicPr>
        <p:blipFill>
          <a:blip r:embed="rId4"/>
          <a:stretch>
            <a:fillRect/>
          </a:stretch>
        </p:blipFill>
        <p:spPr>
          <a:xfrm>
            <a:off x="9304609" y="1617784"/>
            <a:ext cx="2064395" cy="5040047"/>
          </a:xfrm>
          <a:prstGeom prst="rect">
            <a:avLst/>
          </a:prstGeom>
        </p:spPr>
      </p:pic>
      <p:pic>
        <p:nvPicPr>
          <p:cNvPr id="12" name="Picture 11">
            <a:extLst>
              <a:ext uri="{FF2B5EF4-FFF2-40B4-BE49-F238E27FC236}">
                <a16:creationId xmlns:a16="http://schemas.microsoft.com/office/drawing/2014/main" id="{5B1FF69E-E1C9-D649-9DD9-B80A1EE31F6C}"/>
              </a:ext>
            </a:extLst>
          </p:cNvPr>
          <p:cNvPicPr>
            <a:picLocks noChangeAspect="1"/>
          </p:cNvPicPr>
          <p:nvPr/>
        </p:nvPicPr>
        <p:blipFill>
          <a:blip r:embed="rId5"/>
          <a:stretch>
            <a:fillRect/>
          </a:stretch>
        </p:blipFill>
        <p:spPr>
          <a:xfrm>
            <a:off x="647700" y="3820085"/>
            <a:ext cx="4841812" cy="2772701"/>
          </a:xfrm>
          <a:prstGeom prst="rect">
            <a:avLst/>
          </a:prstGeom>
        </p:spPr>
      </p:pic>
      <p:pic>
        <p:nvPicPr>
          <p:cNvPr id="14" name="Picture 13">
            <a:extLst>
              <a:ext uri="{FF2B5EF4-FFF2-40B4-BE49-F238E27FC236}">
                <a16:creationId xmlns:a16="http://schemas.microsoft.com/office/drawing/2014/main" id="{31D4D5B1-8411-5D4B-91A9-A4F13F979242}"/>
              </a:ext>
            </a:extLst>
          </p:cNvPr>
          <p:cNvPicPr>
            <a:picLocks noChangeAspect="1"/>
          </p:cNvPicPr>
          <p:nvPr/>
        </p:nvPicPr>
        <p:blipFill>
          <a:blip r:embed="rId6"/>
          <a:stretch>
            <a:fillRect/>
          </a:stretch>
        </p:blipFill>
        <p:spPr>
          <a:xfrm>
            <a:off x="9807020" y="4213114"/>
            <a:ext cx="726358" cy="993321"/>
          </a:xfrm>
          <a:prstGeom prst="rect">
            <a:avLst/>
          </a:prstGeom>
        </p:spPr>
      </p:pic>
      <p:sp>
        <p:nvSpPr>
          <p:cNvPr id="15" name="TextBox 14">
            <a:extLst>
              <a:ext uri="{FF2B5EF4-FFF2-40B4-BE49-F238E27FC236}">
                <a16:creationId xmlns:a16="http://schemas.microsoft.com/office/drawing/2014/main" id="{53D8E3F2-04A2-C741-9333-24BBBE1C51F6}"/>
              </a:ext>
            </a:extLst>
          </p:cNvPr>
          <p:cNvSpPr txBox="1"/>
          <p:nvPr/>
        </p:nvSpPr>
        <p:spPr>
          <a:xfrm>
            <a:off x="1121778" y="98466"/>
            <a:ext cx="7485291" cy="954107"/>
          </a:xfrm>
          <a:prstGeom prst="rect">
            <a:avLst/>
          </a:prstGeom>
          <a:noFill/>
        </p:spPr>
        <p:txBody>
          <a:bodyPr wrap="square" rtlCol="0">
            <a:spAutoFit/>
          </a:bodyPr>
          <a:lstStyle/>
          <a:p>
            <a:r>
              <a:rPr lang="sv-SE" sz="2800" dirty="0">
                <a:latin typeface="Helvetica" pitchFamily="2" charset="0"/>
              </a:rPr>
              <a:t>The Large Beam port </a:t>
            </a:r>
            <a:r>
              <a:rPr lang="sv-SE" sz="2800" dirty="0" err="1">
                <a:latin typeface="Helvetica" pitchFamily="2" charset="0"/>
              </a:rPr>
              <a:t>could</a:t>
            </a:r>
            <a:r>
              <a:rPr lang="sv-SE" sz="2800" dirty="0">
                <a:latin typeface="Helvetica" pitchFamily="2" charset="0"/>
              </a:rPr>
              <a:t> offers 2 </a:t>
            </a:r>
            <a:r>
              <a:rPr lang="sv-SE" sz="2800" dirty="0" err="1">
                <a:latin typeface="Helvetica" pitchFamily="2" charset="0"/>
              </a:rPr>
              <a:t>extremely</a:t>
            </a:r>
            <a:r>
              <a:rPr lang="sv-SE" sz="2800" dirty="0">
                <a:latin typeface="Helvetica" pitchFamily="2" charset="0"/>
              </a:rPr>
              <a:t> </a:t>
            </a:r>
            <a:r>
              <a:rPr lang="sv-SE" sz="2800" dirty="0" err="1">
                <a:latin typeface="Helvetica" pitchFamily="2" charset="0"/>
              </a:rPr>
              <a:t>promising</a:t>
            </a:r>
            <a:r>
              <a:rPr lang="sv-SE" sz="2800" dirty="0">
                <a:latin typeface="Helvetica" pitchFamily="2" charset="0"/>
              </a:rPr>
              <a:t> UCN design: design 1</a:t>
            </a:r>
            <a:endParaRPr lang="sv-SE" sz="2800" dirty="0"/>
          </a:p>
        </p:txBody>
      </p:sp>
      <p:pic>
        <p:nvPicPr>
          <p:cNvPr id="16" name="Picture 15">
            <a:extLst>
              <a:ext uri="{FF2B5EF4-FFF2-40B4-BE49-F238E27FC236}">
                <a16:creationId xmlns:a16="http://schemas.microsoft.com/office/drawing/2014/main" id="{8AAC31D6-946D-C947-A19B-54C3E94E24DC}"/>
              </a:ext>
            </a:extLst>
          </p:cNvPr>
          <p:cNvPicPr>
            <a:picLocks noChangeAspect="1"/>
          </p:cNvPicPr>
          <p:nvPr/>
        </p:nvPicPr>
        <p:blipFill>
          <a:blip r:embed="rId7"/>
          <a:stretch>
            <a:fillRect/>
          </a:stretch>
        </p:blipFill>
        <p:spPr>
          <a:xfrm>
            <a:off x="10533378" y="0"/>
            <a:ext cx="1661966" cy="1449980"/>
          </a:xfrm>
          <a:prstGeom prst="rect">
            <a:avLst/>
          </a:prstGeom>
        </p:spPr>
      </p:pic>
      <p:pic>
        <p:nvPicPr>
          <p:cNvPr id="17" name="Picture 16">
            <a:extLst>
              <a:ext uri="{FF2B5EF4-FFF2-40B4-BE49-F238E27FC236}">
                <a16:creationId xmlns:a16="http://schemas.microsoft.com/office/drawing/2014/main" id="{13E6F16F-B01D-3C4C-96A3-54BEF4A65A14}"/>
              </a:ext>
            </a:extLst>
          </p:cNvPr>
          <p:cNvPicPr>
            <a:picLocks noChangeAspect="1"/>
          </p:cNvPicPr>
          <p:nvPr/>
        </p:nvPicPr>
        <p:blipFill>
          <a:blip r:embed="rId6"/>
          <a:stretch>
            <a:fillRect/>
          </a:stretch>
        </p:blipFill>
        <p:spPr>
          <a:xfrm rot="16200000">
            <a:off x="5595698" y="1856109"/>
            <a:ext cx="1201290" cy="1642808"/>
          </a:xfrm>
          <a:prstGeom prst="rect">
            <a:avLst/>
          </a:prstGeom>
        </p:spPr>
      </p:pic>
    </p:spTree>
    <p:extLst>
      <p:ext uri="{BB962C8B-B14F-4D97-AF65-F5344CB8AC3E}">
        <p14:creationId xmlns:p14="http://schemas.microsoft.com/office/powerpoint/2010/main" val="276968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7E3AC2C-30F4-5D47-B9F7-B9A133C7F8CD}"/>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3C2F11CB-B680-0742-9AED-6FC4E3C0429A}"/>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A87FC0F-B9BC-8E47-8F54-73C7348EBA70}"/>
              </a:ext>
            </a:extLst>
          </p:cNvPr>
          <p:cNvSpPr>
            <a:spLocks noGrp="1"/>
          </p:cNvSpPr>
          <p:nvPr>
            <p:ph type="sldNum" sz="quarter" idx="12"/>
          </p:nvPr>
        </p:nvSpPr>
        <p:spPr/>
        <p:txBody>
          <a:bodyPr/>
          <a:lstStyle/>
          <a:p>
            <a:fld id="{F7283078-D760-1647-8B80-66BA8B52336D}" type="slidenum">
              <a:rPr lang="sv-SE" smtClean="0"/>
              <a:pPr/>
              <a:t>66</a:t>
            </a:fld>
            <a:endParaRPr lang="sv-SE" dirty="0"/>
          </a:p>
        </p:txBody>
      </p:sp>
      <p:pic>
        <p:nvPicPr>
          <p:cNvPr id="11" name="Picture 10">
            <a:extLst>
              <a:ext uri="{FF2B5EF4-FFF2-40B4-BE49-F238E27FC236}">
                <a16:creationId xmlns:a16="http://schemas.microsoft.com/office/drawing/2014/main" id="{808F41A8-1184-FF45-9143-772F882E78EE}"/>
              </a:ext>
            </a:extLst>
          </p:cNvPr>
          <p:cNvPicPr>
            <a:picLocks noChangeAspect="1"/>
          </p:cNvPicPr>
          <p:nvPr/>
        </p:nvPicPr>
        <p:blipFill>
          <a:blip r:embed="rId2"/>
          <a:stretch>
            <a:fillRect/>
          </a:stretch>
        </p:blipFill>
        <p:spPr>
          <a:xfrm>
            <a:off x="112876" y="1169682"/>
            <a:ext cx="7003029" cy="2375325"/>
          </a:xfrm>
          <a:prstGeom prst="rect">
            <a:avLst/>
          </a:prstGeom>
        </p:spPr>
      </p:pic>
      <p:sp>
        <p:nvSpPr>
          <p:cNvPr id="12" name="Rectangle 11">
            <a:extLst>
              <a:ext uri="{FF2B5EF4-FFF2-40B4-BE49-F238E27FC236}">
                <a16:creationId xmlns:a16="http://schemas.microsoft.com/office/drawing/2014/main" id="{CBBAE495-E8A6-DD49-B210-D9A7742069AA}"/>
              </a:ext>
            </a:extLst>
          </p:cNvPr>
          <p:cNvSpPr/>
          <p:nvPr/>
        </p:nvSpPr>
        <p:spPr>
          <a:xfrm>
            <a:off x="7115904" y="1040744"/>
            <a:ext cx="4938541" cy="241999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12">
            <a:extLst>
              <a:ext uri="{FF2B5EF4-FFF2-40B4-BE49-F238E27FC236}">
                <a16:creationId xmlns:a16="http://schemas.microsoft.com/office/drawing/2014/main" id="{B26E121E-B46F-0149-9211-CD9FB6AB79A0}"/>
              </a:ext>
            </a:extLst>
          </p:cNvPr>
          <p:cNvSpPr/>
          <p:nvPr/>
        </p:nvSpPr>
        <p:spPr>
          <a:xfrm>
            <a:off x="7230533" y="1093996"/>
            <a:ext cx="4947792" cy="523220"/>
          </a:xfrm>
          <a:prstGeom prst="rect">
            <a:avLst/>
          </a:prstGeom>
        </p:spPr>
        <p:txBody>
          <a:bodyPr wrap="square">
            <a:spAutoFit/>
          </a:bodyPr>
          <a:lstStyle/>
          <a:p>
            <a:r>
              <a:rPr lang="sv-SE" sz="1400" b="1" u="sng" dirty="0"/>
              <a:t>In-</a:t>
            </a:r>
            <a:r>
              <a:rPr lang="sv-SE" sz="1400" b="1" u="sng" dirty="0" err="1"/>
              <a:t>beam</a:t>
            </a:r>
            <a:r>
              <a:rPr lang="sv-SE" sz="1400" b="1" u="sng" dirty="0"/>
              <a:t> </a:t>
            </a:r>
            <a:r>
              <a:rPr lang="sv-SE" sz="1400" dirty="0"/>
              <a:t>solution </a:t>
            </a:r>
            <a:r>
              <a:rPr lang="sv-SE" sz="1400" dirty="0" err="1"/>
              <a:t>with</a:t>
            </a:r>
            <a:r>
              <a:rPr lang="sv-SE" sz="1400" dirty="0"/>
              <a:t> superfluid </a:t>
            </a:r>
            <a:r>
              <a:rPr lang="sv-SE" sz="1400" dirty="0" err="1"/>
              <a:t>He</a:t>
            </a:r>
            <a:r>
              <a:rPr lang="sv-SE" sz="1400" dirty="0"/>
              <a:t> </a:t>
            </a:r>
            <a:r>
              <a:rPr lang="sv-SE" sz="1400" dirty="0" err="1"/>
              <a:t>converter</a:t>
            </a:r>
            <a:r>
              <a:rPr lang="sv-SE" sz="1400" dirty="0"/>
              <a:t> and </a:t>
            </a:r>
            <a:r>
              <a:rPr lang="sv-SE" sz="1400" dirty="0" err="1"/>
              <a:t>advanced</a:t>
            </a:r>
            <a:r>
              <a:rPr lang="sv-SE" sz="1400" dirty="0"/>
              <a:t> </a:t>
            </a:r>
            <a:r>
              <a:rPr lang="sv-SE" sz="1400" dirty="0" err="1"/>
              <a:t>optics</a:t>
            </a:r>
            <a:r>
              <a:rPr lang="sv-SE" sz="1400" dirty="0"/>
              <a:t> system  </a:t>
            </a:r>
            <a:r>
              <a:rPr lang="sv-SE" sz="1400" dirty="0" err="1"/>
              <a:t>outside</a:t>
            </a:r>
            <a:r>
              <a:rPr lang="sv-SE" sz="1400" dirty="0"/>
              <a:t> the </a:t>
            </a:r>
            <a:r>
              <a:rPr lang="sv-SE" sz="1400" dirty="0" err="1"/>
              <a:t>large</a:t>
            </a:r>
            <a:r>
              <a:rPr lang="sv-SE" sz="1400" dirty="0"/>
              <a:t> </a:t>
            </a:r>
            <a:r>
              <a:rPr lang="sv-SE" sz="1400" dirty="0" err="1"/>
              <a:t>beamport</a:t>
            </a:r>
            <a:r>
              <a:rPr lang="sv-SE" sz="1400" dirty="0"/>
              <a:t> (</a:t>
            </a:r>
            <a:r>
              <a:rPr lang="sv-SE" sz="1400" dirty="0" err="1"/>
              <a:t>concept</a:t>
            </a:r>
            <a:r>
              <a:rPr lang="sv-SE" sz="1400" dirty="0"/>
              <a:t> O. </a:t>
            </a:r>
            <a:r>
              <a:rPr lang="sv-SE" sz="1400" dirty="0" err="1"/>
              <a:t>Zimmer</a:t>
            </a:r>
            <a:r>
              <a:rPr lang="sv-SE" sz="1400" dirty="0"/>
              <a:t>)</a:t>
            </a:r>
          </a:p>
        </p:txBody>
      </p:sp>
      <p:pic>
        <p:nvPicPr>
          <p:cNvPr id="14" name="Picture 13">
            <a:extLst>
              <a:ext uri="{FF2B5EF4-FFF2-40B4-BE49-F238E27FC236}">
                <a16:creationId xmlns:a16="http://schemas.microsoft.com/office/drawing/2014/main" id="{066EF69C-C495-334B-977E-C99E2C325018}"/>
              </a:ext>
            </a:extLst>
          </p:cNvPr>
          <p:cNvPicPr>
            <a:picLocks noChangeAspect="1"/>
          </p:cNvPicPr>
          <p:nvPr/>
        </p:nvPicPr>
        <p:blipFill>
          <a:blip r:embed="rId3"/>
          <a:stretch>
            <a:fillRect/>
          </a:stretch>
        </p:blipFill>
        <p:spPr>
          <a:xfrm>
            <a:off x="7230533" y="1663570"/>
            <a:ext cx="4420771" cy="1567294"/>
          </a:xfrm>
          <a:prstGeom prst="rect">
            <a:avLst/>
          </a:prstGeom>
        </p:spPr>
      </p:pic>
      <p:sp>
        <p:nvSpPr>
          <p:cNvPr id="15" name="Rectangle 14">
            <a:extLst>
              <a:ext uri="{FF2B5EF4-FFF2-40B4-BE49-F238E27FC236}">
                <a16:creationId xmlns:a16="http://schemas.microsoft.com/office/drawing/2014/main" id="{CE830E47-C40B-5B4B-AD01-D44531618C44}"/>
              </a:ext>
            </a:extLst>
          </p:cNvPr>
          <p:cNvSpPr/>
          <p:nvPr/>
        </p:nvSpPr>
        <p:spPr>
          <a:xfrm>
            <a:off x="9378979" y="3131009"/>
            <a:ext cx="2647097" cy="307777"/>
          </a:xfrm>
          <a:prstGeom prst="rect">
            <a:avLst/>
          </a:prstGeom>
          <a:solidFill>
            <a:schemeClr val="bg1"/>
          </a:solidFill>
        </p:spPr>
        <p:txBody>
          <a:bodyPr wrap="square">
            <a:spAutoFit/>
          </a:bodyPr>
          <a:lstStyle/>
          <a:p>
            <a:r>
              <a:rPr lang="sv-SE" sz="1400" dirty="0" err="1"/>
              <a:t>Neutronic</a:t>
            </a:r>
            <a:r>
              <a:rPr lang="sv-SE" sz="1400" dirty="0"/>
              <a:t> </a:t>
            </a:r>
            <a:r>
              <a:rPr lang="sv-SE" sz="1400" dirty="0" err="1"/>
              <a:t>study</a:t>
            </a:r>
            <a:r>
              <a:rPr lang="sv-SE" sz="1400" dirty="0"/>
              <a:t> in progress</a:t>
            </a:r>
          </a:p>
        </p:txBody>
      </p:sp>
      <p:sp>
        <p:nvSpPr>
          <p:cNvPr id="20" name="Rectangle 19">
            <a:extLst>
              <a:ext uri="{FF2B5EF4-FFF2-40B4-BE49-F238E27FC236}">
                <a16:creationId xmlns:a16="http://schemas.microsoft.com/office/drawing/2014/main" id="{D9C0DDDC-1142-FD49-98F1-83A2701FE8B9}"/>
              </a:ext>
            </a:extLst>
          </p:cNvPr>
          <p:cNvSpPr/>
          <p:nvPr/>
        </p:nvSpPr>
        <p:spPr>
          <a:xfrm>
            <a:off x="2925044" y="4026831"/>
            <a:ext cx="8726260" cy="1200329"/>
          </a:xfrm>
          <a:prstGeom prst="rect">
            <a:avLst/>
          </a:prstGeom>
        </p:spPr>
        <p:txBody>
          <a:bodyPr wrap="square">
            <a:spAutoFit/>
          </a:bodyPr>
          <a:lstStyle/>
          <a:p>
            <a:pPr marL="285750" indent="-285750">
              <a:buFont typeface="Arial" panose="020B0604020202020204" pitchFamily="34" charset="0"/>
              <a:buChar char="•"/>
            </a:pPr>
            <a:r>
              <a:rPr lang="sv-SE" sz="2400" dirty="0" err="1">
                <a:latin typeface="Helvetica" pitchFamily="2" charset="0"/>
              </a:rPr>
              <a:t>Need</a:t>
            </a:r>
            <a:r>
              <a:rPr lang="sv-SE" sz="2400" dirty="0">
                <a:latin typeface="Helvetica" pitchFamily="2" charset="0"/>
              </a:rPr>
              <a:t> a </a:t>
            </a:r>
            <a:r>
              <a:rPr lang="sv-SE" sz="2400" b="1" u="sng" dirty="0">
                <a:latin typeface="Helvetica" pitchFamily="2" charset="0"/>
              </a:rPr>
              <a:t>neutron </a:t>
            </a:r>
            <a:r>
              <a:rPr lang="sv-SE" sz="2400" b="1" u="sng" dirty="0" err="1">
                <a:latin typeface="Helvetica" pitchFamily="2" charset="0"/>
              </a:rPr>
              <a:t>delivery</a:t>
            </a:r>
            <a:r>
              <a:rPr lang="sv-SE" sz="2400" b="1" u="sng" dirty="0">
                <a:latin typeface="Helvetica" pitchFamily="2" charset="0"/>
              </a:rPr>
              <a:t> system </a:t>
            </a:r>
            <a:r>
              <a:rPr lang="sv-SE" sz="2400" dirty="0" err="1">
                <a:latin typeface="Helvetica" pitchFamily="2" charset="0"/>
              </a:rPr>
              <a:t>with</a:t>
            </a:r>
            <a:r>
              <a:rPr lang="sv-SE" sz="2400" dirty="0">
                <a:latin typeface="Helvetica" pitchFamily="2" charset="0"/>
              </a:rPr>
              <a:t> </a:t>
            </a:r>
            <a:r>
              <a:rPr lang="sv-SE" sz="2400" dirty="0" err="1">
                <a:latin typeface="Helvetica" pitchFamily="2" charset="0"/>
              </a:rPr>
              <a:t>high</a:t>
            </a:r>
            <a:r>
              <a:rPr lang="sv-SE" sz="2400" dirty="0">
                <a:latin typeface="Helvetica" pitchFamily="2" charset="0"/>
              </a:rPr>
              <a:t> </a:t>
            </a:r>
            <a:r>
              <a:rPr lang="sv-SE" sz="2400" dirty="0" err="1">
                <a:latin typeface="Helvetica" pitchFamily="2" charset="0"/>
              </a:rPr>
              <a:t>brilliance</a:t>
            </a:r>
            <a:r>
              <a:rPr lang="sv-SE" sz="2400" dirty="0">
                <a:latin typeface="Helvetica" pitchFamily="2" charset="0"/>
              </a:rPr>
              <a:t> transfer from moderator to UCN source, </a:t>
            </a:r>
            <a:r>
              <a:rPr lang="sv-SE" sz="2400" dirty="0" err="1">
                <a:latin typeface="Helvetica" pitchFamily="2" charset="0"/>
              </a:rPr>
              <a:t>with</a:t>
            </a:r>
            <a:r>
              <a:rPr lang="sv-SE" sz="2400" dirty="0">
                <a:latin typeface="Helvetica" pitchFamily="2" charset="0"/>
              </a:rPr>
              <a:t> </a:t>
            </a:r>
            <a:r>
              <a:rPr lang="sv-SE" sz="2400" dirty="0" err="1">
                <a:latin typeface="Helvetica" pitchFamily="2" charset="0"/>
              </a:rPr>
              <a:t>largest</a:t>
            </a:r>
            <a:r>
              <a:rPr lang="sv-SE" sz="2400" dirty="0">
                <a:latin typeface="Helvetica" pitchFamily="2" charset="0"/>
              </a:rPr>
              <a:t> </a:t>
            </a:r>
            <a:r>
              <a:rPr lang="sv-SE" sz="2400" dirty="0" err="1">
                <a:latin typeface="Helvetica" pitchFamily="2" charset="0"/>
              </a:rPr>
              <a:t>technically</a:t>
            </a:r>
            <a:r>
              <a:rPr lang="sv-SE" sz="2400" dirty="0">
                <a:latin typeface="Helvetica" pitchFamily="2" charset="0"/>
              </a:rPr>
              <a:t> </a:t>
            </a:r>
            <a:r>
              <a:rPr lang="sv-SE" sz="2400" dirty="0" err="1">
                <a:latin typeface="Helvetica" pitchFamily="2" charset="0"/>
              </a:rPr>
              <a:t>possible</a:t>
            </a:r>
            <a:r>
              <a:rPr lang="sv-SE" sz="2400" dirty="0">
                <a:latin typeface="Helvetica" pitchFamily="2" charset="0"/>
              </a:rPr>
              <a:t> solid </a:t>
            </a:r>
            <a:r>
              <a:rPr lang="sv-SE" sz="2400" dirty="0" err="1">
                <a:latin typeface="Helvetica" pitchFamily="2" charset="0"/>
              </a:rPr>
              <a:t>angle</a:t>
            </a:r>
            <a:endParaRPr lang="sv-SE" sz="2400" dirty="0">
              <a:latin typeface="Helvetica" pitchFamily="2" charset="0"/>
            </a:endParaRPr>
          </a:p>
        </p:txBody>
      </p:sp>
      <p:pic>
        <p:nvPicPr>
          <p:cNvPr id="22" name="Picture 21">
            <a:extLst>
              <a:ext uri="{FF2B5EF4-FFF2-40B4-BE49-F238E27FC236}">
                <a16:creationId xmlns:a16="http://schemas.microsoft.com/office/drawing/2014/main" id="{ED1DFA79-95A2-8F40-B15B-AEEB87EBA59E}"/>
              </a:ext>
            </a:extLst>
          </p:cNvPr>
          <p:cNvPicPr>
            <a:picLocks noChangeAspect="1"/>
          </p:cNvPicPr>
          <p:nvPr/>
        </p:nvPicPr>
        <p:blipFill>
          <a:blip r:embed="rId4"/>
          <a:stretch>
            <a:fillRect/>
          </a:stretch>
        </p:blipFill>
        <p:spPr>
          <a:xfrm>
            <a:off x="11027606" y="0"/>
            <a:ext cx="1167737" cy="1018791"/>
          </a:xfrm>
          <a:prstGeom prst="rect">
            <a:avLst/>
          </a:prstGeom>
        </p:spPr>
      </p:pic>
      <p:sp>
        <p:nvSpPr>
          <p:cNvPr id="23" name="TextBox 22">
            <a:extLst>
              <a:ext uri="{FF2B5EF4-FFF2-40B4-BE49-F238E27FC236}">
                <a16:creationId xmlns:a16="http://schemas.microsoft.com/office/drawing/2014/main" id="{9BC9E24B-2EB5-E94F-9459-C17AFADFA48E}"/>
              </a:ext>
            </a:extLst>
          </p:cNvPr>
          <p:cNvSpPr txBox="1"/>
          <p:nvPr/>
        </p:nvSpPr>
        <p:spPr>
          <a:xfrm>
            <a:off x="1121778" y="98466"/>
            <a:ext cx="7485291" cy="954107"/>
          </a:xfrm>
          <a:prstGeom prst="rect">
            <a:avLst/>
          </a:prstGeom>
          <a:noFill/>
        </p:spPr>
        <p:txBody>
          <a:bodyPr wrap="square" rtlCol="0">
            <a:spAutoFit/>
          </a:bodyPr>
          <a:lstStyle/>
          <a:p>
            <a:r>
              <a:rPr lang="sv-SE" sz="2800" dirty="0">
                <a:latin typeface="Helvetica" pitchFamily="2" charset="0"/>
              </a:rPr>
              <a:t>The Large Beam port </a:t>
            </a:r>
            <a:r>
              <a:rPr lang="sv-SE" sz="2800" dirty="0" err="1">
                <a:latin typeface="Helvetica" pitchFamily="2" charset="0"/>
              </a:rPr>
              <a:t>could</a:t>
            </a:r>
            <a:r>
              <a:rPr lang="sv-SE" sz="2800" dirty="0">
                <a:latin typeface="Helvetica" pitchFamily="2" charset="0"/>
              </a:rPr>
              <a:t> offers 2 </a:t>
            </a:r>
            <a:r>
              <a:rPr lang="sv-SE" sz="2800" dirty="0" err="1">
                <a:latin typeface="Helvetica" pitchFamily="2" charset="0"/>
              </a:rPr>
              <a:t>extremely</a:t>
            </a:r>
            <a:r>
              <a:rPr lang="sv-SE" sz="2800" dirty="0">
                <a:latin typeface="Helvetica" pitchFamily="2" charset="0"/>
              </a:rPr>
              <a:t> </a:t>
            </a:r>
            <a:r>
              <a:rPr lang="sv-SE" sz="2800" dirty="0" err="1">
                <a:latin typeface="Helvetica" pitchFamily="2" charset="0"/>
              </a:rPr>
              <a:t>promising</a:t>
            </a:r>
            <a:r>
              <a:rPr lang="sv-SE" sz="2800" dirty="0">
                <a:latin typeface="Helvetica" pitchFamily="2" charset="0"/>
              </a:rPr>
              <a:t> UCN design: design 2</a:t>
            </a:r>
            <a:endParaRPr lang="sv-SE" sz="2800" dirty="0"/>
          </a:p>
        </p:txBody>
      </p:sp>
      <p:cxnSp>
        <p:nvCxnSpPr>
          <p:cNvPr id="4" name="Straight Arrow Connector 3">
            <a:extLst>
              <a:ext uri="{FF2B5EF4-FFF2-40B4-BE49-F238E27FC236}">
                <a16:creationId xmlns:a16="http://schemas.microsoft.com/office/drawing/2014/main" id="{0D8B1158-3453-764E-9E94-287719108CB0}"/>
              </a:ext>
            </a:extLst>
          </p:cNvPr>
          <p:cNvCxnSpPr>
            <a:cxnSpLocks/>
          </p:cNvCxnSpPr>
          <p:nvPr/>
        </p:nvCxnSpPr>
        <p:spPr>
          <a:xfrm flipV="1">
            <a:off x="7288174" y="3136758"/>
            <a:ext cx="1318895" cy="660198"/>
          </a:xfrm>
          <a:prstGeom prst="straightConnector1">
            <a:avLst/>
          </a:prstGeom>
          <a:ln w="412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92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7E3AC2C-30F4-5D47-B9F7-B9A133C7F8CD}"/>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3C2F11CB-B680-0742-9AED-6FC4E3C0429A}"/>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A87FC0F-B9BC-8E47-8F54-73C7348EBA70}"/>
              </a:ext>
            </a:extLst>
          </p:cNvPr>
          <p:cNvSpPr>
            <a:spLocks noGrp="1"/>
          </p:cNvSpPr>
          <p:nvPr>
            <p:ph type="sldNum" sz="quarter" idx="12"/>
          </p:nvPr>
        </p:nvSpPr>
        <p:spPr/>
        <p:txBody>
          <a:bodyPr/>
          <a:lstStyle/>
          <a:p>
            <a:fld id="{F7283078-D760-1647-8B80-66BA8B52336D}" type="slidenum">
              <a:rPr lang="sv-SE" smtClean="0"/>
              <a:pPr/>
              <a:t>67</a:t>
            </a:fld>
            <a:endParaRPr lang="sv-SE" dirty="0"/>
          </a:p>
        </p:txBody>
      </p:sp>
      <p:pic>
        <p:nvPicPr>
          <p:cNvPr id="11" name="Picture 10">
            <a:extLst>
              <a:ext uri="{FF2B5EF4-FFF2-40B4-BE49-F238E27FC236}">
                <a16:creationId xmlns:a16="http://schemas.microsoft.com/office/drawing/2014/main" id="{808F41A8-1184-FF45-9143-772F882E78EE}"/>
              </a:ext>
            </a:extLst>
          </p:cNvPr>
          <p:cNvPicPr>
            <a:picLocks noChangeAspect="1"/>
          </p:cNvPicPr>
          <p:nvPr/>
        </p:nvPicPr>
        <p:blipFill>
          <a:blip r:embed="rId2"/>
          <a:stretch>
            <a:fillRect/>
          </a:stretch>
        </p:blipFill>
        <p:spPr>
          <a:xfrm>
            <a:off x="112876" y="1169682"/>
            <a:ext cx="7003029" cy="2375325"/>
          </a:xfrm>
          <a:prstGeom prst="rect">
            <a:avLst/>
          </a:prstGeom>
        </p:spPr>
      </p:pic>
      <p:sp>
        <p:nvSpPr>
          <p:cNvPr id="12" name="Rectangle 11">
            <a:extLst>
              <a:ext uri="{FF2B5EF4-FFF2-40B4-BE49-F238E27FC236}">
                <a16:creationId xmlns:a16="http://schemas.microsoft.com/office/drawing/2014/main" id="{CBBAE495-E8A6-DD49-B210-D9A7742069AA}"/>
              </a:ext>
            </a:extLst>
          </p:cNvPr>
          <p:cNvSpPr/>
          <p:nvPr/>
        </p:nvSpPr>
        <p:spPr>
          <a:xfrm>
            <a:off x="7115904" y="1040744"/>
            <a:ext cx="4938541" cy="241999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12">
            <a:extLst>
              <a:ext uri="{FF2B5EF4-FFF2-40B4-BE49-F238E27FC236}">
                <a16:creationId xmlns:a16="http://schemas.microsoft.com/office/drawing/2014/main" id="{B26E121E-B46F-0149-9211-CD9FB6AB79A0}"/>
              </a:ext>
            </a:extLst>
          </p:cNvPr>
          <p:cNvSpPr/>
          <p:nvPr/>
        </p:nvSpPr>
        <p:spPr>
          <a:xfrm>
            <a:off x="7230533" y="1093996"/>
            <a:ext cx="4947792" cy="523220"/>
          </a:xfrm>
          <a:prstGeom prst="rect">
            <a:avLst/>
          </a:prstGeom>
        </p:spPr>
        <p:txBody>
          <a:bodyPr wrap="square">
            <a:spAutoFit/>
          </a:bodyPr>
          <a:lstStyle/>
          <a:p>
            <a:r>
              <a:rPr lang="sv-SE" sz="1400" b="1" u="sng" dirty="0"/>
              <a:t>In-</a:t>
            </a:r>
            <a:r>
              <a:rPr lang="sv-SE" sz="1400" b="1" u="sng" dirty="0" err="1"/>
              <a:t>beam</a:t>
            </a:r>
            <a:r>
              <a:rPr lang="sv-SE" sz="1400" b="1" u="sng" dirty="0"/>
              <a:t> </a:t>
            </a:r>
            <a:r>
              <a:rPr lang="sv-SE" sz="1400" dirty="0"/>
              <a:t>solution </a:t>
            </a:r>
            <a:r>
              <a:rPr lang="sv-SE" sz="1400" dirty="0" err="1"/>
              <a:t>with</a:t>
            </a:r>
            <a:r>
              <a:rPr lang="sv-SE" sz="1400" dirty="0"/>
              <a:t> superfluid </a:t>
            </a:r>
            <a:r>
              <a:rPr lang="sv-SE" sz="1400" dirty="0" err="1"/>
              <a:t>He</a:t>
            </a:r>
            <a:r>
              <a:rPr lang="sv-SE" sz="1400" dirty="0"/>
              <a:t> </a:t>
            </a:r>
            <a:r>
              <a:rPr lang="sv-SE" sz="1400" dirty="0" err="1"/>
              <a:t>converter</a:t>
            </a:r>
            <a:r>
              <a:rPr lang="sv-SE" sz="1400" dirty="0"/>
              <a:t> and </a:t>
            </a:r>
            <a:r>
              <a:rPr lang="sv-SE" sz="1400" dirty="0" err="1"/>
              <a:t>advanced</a:t>
            </a:r>
            <a:r>
              <a:rPr lang="sv-SE" sz="1400" dirty="0"/>
              <a:t> </a:t>
            </a:r>
            <a:r>
              <a:rPr lang="sv-SE" sz="1400" dirty="0" err="1"/>
              <a:t>optics</a:t>
            </a:r>
            <a:r>
              <a:rPr lang="sv-SE" sz="1400" dirty="0"/>
              <a:t> system  </a:t>
            </a:r>
            <a:r>
              <a:rPr lang="sv-SE" sz="1400" dirty="0" err="1"/>
              <a:t>outside</a:t>
            </a:r>
            <a:r>
              <a:rPr lang="sv-SE" sz="1400" dirty="0"/>
              <a:t> the </a:t>
            </a:r>
            <a:r>
              <a:rPr lang="sv-SE" sz="1400" dirty="0" err="1"/>
              <a:t>large</a:t>
            </a:r>
            <a:r>
              <a:rPr lang="sv-SE" sz="1400" dirty="0"/>
              <a:t> </a:t>
            </a:r>
            <a:r>
              <a:rPr lang="sv-SE" sz="1400" dirty="0" err="1"/>
              <a:t>beamport</a:t>
            </a:r>
            <a:r>
              <a:rPr lang="sv-SE" sz="1400" dirty="0"/>
              <a:t> (</a:t>
            </a:r>
            <a:r>
              <a:rPr lang="sv-SE" sz="1400" dirty="0" err="1"/>
              <a:t>concept</a:t>
            </a:r>
            <a:r>
              <a:rPr lang="sv-SE" sz="1400" dirty="0"/>
              <a:t> O. </a:t>
            </a:r>
            <a:r>
              <a:rPr lang="sv-SE" sz="1400" dirty="0" err="1"/>
              <a:t>Zimmer</a:t>
            </a:r>
            <a:r>
              <a:rPr lang="sv-SE" sz="1400" dirty="0"/>
              <a:t>)</a:t>
            </a:r>
          </a:p>
        </p:txBody>
      </p:sp>
      <p:pic>
        <p:nvPicPr>
          <p:cNvPr id="14" name="Picture 13">
            <a:extLst>
              <a:ext uri="{FF2B5EF4-FFF2-40B4-BE49-F238E27FC236}">
                <a16:creationId xmlns:a16="http://schemas.microsoft.com/office/drawing/2014/main" id="{066EF69C-C495-334B-977E-C99E2C325018}"/>
              </a:ext>
            </a:extLst>
          </p:cNvPr>
          <p:cNvPicPr>
            <a:picLocks noChangeAspect="1"/>
          </p:cNvPicPr>
          <p:nvPr/>
        </p:nvPicPr>
        <p:blipFill>
          <a:blip r:embed="rId3"/>
          <a:stretch>
            <a:fillRect/>
          </a:stretch>
        </p:blipFill>
        <p:spPr>
          <a:xfrm>
            <a:off x="7230533" y="1663570"/>
            <a:ext cx="4420771" cy="1567294"/>
          </a:xfrm>
          <a:prstGeom prst="rect">
            <a:avLst/>
          </a:prstGeom>
        </p:spPr>
      </p:pic>
      <p:sp>
        <p:nvSpPr>
          <p:cNvPr id="15" name="Rectangle 14">
            <a:extLst>
              <a:ext uri="{FF2B5EF4-FFF2-40B4-BE49-F238E27FC236}">
                <a16:creationId xmlns:a16="http://schemas.microsoft.com/office/drawing/2014/main" id="{CE830E47-C40B-5B4B-AD01-D44531618C44}"/>
              </a:ext>
            </a:extLst>
          </p:cNvPr>
          <p:cNvSpPr/>
          <p:nvPr/>
        </p:nvSpPr>
        <p:spPr>
          <a:xfrm>
            <a:off x="9378979" y="3131009"/>
            <a:ext cx="2647097" cy="307777"/>
          </a:xfrm>
          <a:prstGeom prst="rect">
            <a:avLst/>
          </a:prstGeom>
          <a:solidFill>
            <a:schemeClr val="bg1"/>
          </a:solidFill>
        </p:spPr>
        <p:txBody>
          <a:bodyPr wrap="square">
            <a:spAutoFit/>
          </a:bodyPr>
          <a:lstStyle/>
          <a:p>
            <a:r>
              <a:rPr lang="sv-SE" sz="1400" dirty="0" err="1"/>
              <a:t>Neutronic</a:t>
            </a:r>
            <a:r>
              <a:rPr lang="sv-SE" sz="1400" dirty="0"/>
              <a:t> </a:t>
            </a:r>
            <a:r>
              <a:rPr lang="sv-SE" sz="1400" dirty="0" err="1"/>
              <a:t>study</a:t>
            </a:r>
            <a:r>
              <a:rPr lang="sv-SE" sz="1400" dirty="0"/>
              <a:t> in progress</a:t>
            </a:r>
          </a:p>
        </p:txBody>
      </p:sp>
      <p:pic>
        <p:nvPicPr>
          <p:cNvPr id="17" name="Picture 16">
            <a:extLst>
              <a:ext uri="{FF2B5EF4-FFF2-40B4-BE49-F238E27FC236}">
                <a16:creationId xmlns:a16="http://schemas.microsoft.com/office/drawing/2014/main" id="{278B1718-FC13-BD41-B0EB-EE692A200CAC}"/>
              </a:ext>
            </a:extLst>
          </p:cNvPr>
          <p:cNvPicPr>
            <a:picLocks noChangeAspect="1"/>
          </p:cNvPicPr>
          <p:nvPr/>
        </p:nvPicPr>
        <p:blipFill rotWithShape="1">
          <a:blip r:embed="rId4"/>
          <a:srcRect r="55543" b="32780"/>
          <a:stretch/>
        </p:blipFill>
        <p:spPr>
          <a:xfrm>
            <a:off x="-290265" y="3131009"/>
            <a:ext cx="3346121" cy="3630932"/>
          </a:xfrm>
          <a:prstGeom prst="rect">
            <a:avLst/>
          </a:prstGeom>
        </p:spPr>
      </p:pic>
      <p:sp>
        <p:nvSpPr>
          <p:cNvPr id="20" name="Rectangle 19">
            <a:extLst>
              <a:ext uri="{FF2B5EF4-FFF2-40B4-BE49-F238E27FC236}">
                <a16:creationId xmlns:a16="http://schemas.microsoft.com/office/drawing/2014/main" id="{D9C0DDDC-1142-FD49-98F1-83A2701FE8B9}"/>
              </a:ext>
            </a:extLst>
          </p:cNvPr>
          <p:cNvSpPr/>
          <p:nvPr/>
        </p:nvSpPr>
        <p:spPr>
          <a:xfrm>
            <a:off x="2925044" y="4026831"/>
            <a:ext cx="8726260" cy="2308324"/>
          </a:xfrm>
          <a:prstGeom prst="rect">
            <a:avLst/>
          </a:prstGeom>
        </p:spPr>
        <p:txBody>
          <a:bodyPr wrap="square">
            <a:spAutoFit/>
          </a:bodyPr>
          <a:lstStyle/>
          <a:p>
            <a:pPr marL="285750" indent="-285750">
              <a:buFont typeface="Arial" panose="020B0604020202020204" pitchFamily="34" charset="0"/>
              <a:buChar char="•"/>
            </a:pPr>
            <a:r>
              <a:rPr lang="sv-SE" sz="2400" dirty="0" err="1">
                <a:solidFill>
                  <a:schemeClr val="bg2"/>
                </a:solidFill>
                <a:latin typeface="Helvetica" pitchFamily="2" charset="0"/>
              </a:rPr>
              <a:t>Need</a:t>
            </a:r>
            <a:r>
              <a:rPr lang="sv-SE" sz="2400" dirty="0">
                <a:solidFill>
                  <a:schemeClr val="bg2"/>
                </a:solidFill>
                <a:latin typeface="Helvetica" pitchFamily="2" charset="0"/>
              </a:rPr>
              <a:t> a neutron </a:t>
            </a:r>
            <a:r>
              <a:rPr lang="sv-SE" sz="2400" dirty="0" err="1">
                <a:solidFill>
                  <a:schemeClr val="bg2"/>
                </a:solidFill>
                <a:latin typeface="Helvetica" pitchFamily="2" charset="0"/>
              </a:rPr>
              <a:t>delivery</a:t>
            </a:r>
            <a:r>
              <a:rPr lang="sv-SE" sz="2400" dirty="0">
                <a:solidFill>
                  <a:schemeClr val="bg2"/>
                </a:solidFill>
                <a:latin typeface="Helvetica" pitchFamily="2" charset="0"/>
              </a:rPr>
              <a:t> system </a:t>
            </a:r>
            <a:r>
              <a:rPr lang="sv-SE" sz="2400" dirty="0" err="1">
                <a:solidFill>
                  <a:schemeClr val="bg2"/>
                </a:solidFill>
                <a:latin typeface="Helvetica" pitchFamily="2" charset="0"/>
              </a:rPr>
              <a:t>with</a:t>
            </a:r>
            <a:r>
              <a:rPr lang="sv-SE" sz="2400" dirty="0">
                <a:solidFill>
                  <a:schemeClr val="bg2"/>
                </a:solidFill>
                <a:latin typeface="Helvetica" pitchFamily="2" charset="0"/>
              </a:rPr>
              <a:t> </a:t>
            </a:r>
            <a:r>
              <a:rPr lang="sv-SE" sz="2400" dirty="0" err="1">
                <a:solidFill>
                  <a:schemeClr val="bg2"/>
                </a:solidFill>
                <a:latin typeface="Helvetica" pitchFamily="2" charset="0"/>
              </a:rPr>
              <a:t>high</a:t>
            </a:r>
            <a:r>
              <a:rPr lang="sv-SE" sz="2400" dirty="0">
                <a:solidFill>
                  <a:schemeClr val="bg2"/>
                </a:solidFill>
                <a:latin typeface="Helvetica" pitchFamily="2" charset="0"/>
              </a:rPr>
              <a:t> </a:t>
            </a:r>
            <a:r>
              <a:rPr lang="sv-SE" sz="2400" dirty="0" err="1">
                <a:solidFill>
                  <a:schemeClr val="bg2"/>
                </a:solidFill>
                <a:latin typeface="Helvetica" pitchFamily="2" charset="0"/>
              </a:rPr>
              <a:t>brilliance</a:t>
            </a:r>
            <a:r>
              <a:rPr lang="sv-SE" sz="2400" dirty="0">
                <a:solidFill>
                  <a:schemeClr val="bg2"/>
                </a:solidFill>
                <a:latin typeface="Helvetica" pitchFamily="2" charset="0"/>
              </a:rPr>
              <a:t> transfer from moderator to UCN source, </a:t>
            </a:r>
            <a:r>
              <a:rPr lang="sv-SE" sz="2400" dirty="0" err="1">
                <a:solidFill>
                  <a:schemeClr val="bg2"/>
                </a:solidFill>
                <a:latin typeface="Helvetica" pitchFamily="2" charset="0"/>
              </a:rPr>
              <a:t>with</a:t>
            </a:r>
            <a:r>
              <a:rPr lang="sv-SE" sz="2400" dirty="0">
                <a:solidFill>
                  <a:schemeClr val="bg2"/>
                </a:solidFill>
                <a:latin typeface="Helvetica" pitchFamily="2" charset="0"/>
              </a:rPr>
              <a:t> </a:t>
            </a:r>
            <a:r>
              <a:rPr lang="sv-SE" sz="2400" dirty="0" err="1">
                <a:solidFill>
                  <a:schemeClr val="bg2"/>
                </a:solidFill>
                <a:latin typeface="Helvetica" pitchFamily="2" charset="0"/>
              </a:rPr>
              <a:t>largest</a:t>
            </a:r>
            <a:r>
              <a:rPr lang="sv-SE" sz="2400" dirty="0">
                <a:solidFill>
                  <a:schemeClr val="bg2"/>
                </a:solidFill>
                <a:latin typeface="Helvetica" pitchFamily="2" charset="0"/>
              </a:rPr>
              <a:t> </a:t>
            </a:r>
            <a:r>
              <a:rPr lang="sv-SE" sz="2400" dirty="0" err="1">
                <a:solidFill>
                  <a:schemeClr val="bg2"/>
                </a:solidFill>
                <a:latin typeface="Helvetica" pitchFamily="2" charset="0"/>
              </a:rPr>
              <a:t>technically</a:t>
            </a:r>
            <a:r>
              <a:rPr lang="sv-SE" sz="2400" dirty="0">
                <a:solidFill>
                  <a:schemeClr val="bg2"/>
                </a:solidFill>
                <a:latin typeface="Helvetica" pitchFamily="2" charset="0"/>
              </a:rPr>
              <a:t> </a:t>
            </a:r>
            <a:r>
              <a:rPr lang="sv-SE" sz="2400" dirty="0" err="1">
                <a:solidFill>
                  <a:schemeClr val="bg2"/>
                </a:solidFill>
                <a:latin typeface="Helvetica" pitchFamily="2" charset="0"/>
              </a:rPr>
              <a:t>possible</a:t>
            </a:r>
            <a:r>
              <a:rPr lang="sv-SE" sz="2400" dirty="0">
                <a:solidFill>
                  <a:schemeClr val="bg2"/>
                </a:solidFill>
                <a:latin typeface="Helvetica" pitchFamily="2" charset="0"/>
              </a:rPr>
              <a:t> solid </a:t>
            </a:r>
            <a:r>
              <a:rPr lang="sv-SE" sz="2400" dirty="0" err="1">
                <a:solidFill>
                  <a:schemeClr val="bg2"/>
                </a:solidFill>
                <a:latin typeface="Helvetica" pitchFamily="2" charset="0"/>
              </a:rPr>
              <a:t>angle</a:t>
            </a:r>
            <a:endParaRPr lang="sv-SE" sz="2400" dirty="0">
              <a:solidFill>
                <a:schemeClr val="bg2"/>
              </a:solidFill>
              <a:latin typeface="Helvetica" pitchFamily="2" charset="0"/>
            </a:endParaRPr>
          </a:p>
          <a:p>
            <a:pPr marL="285750" indent="-285750">
              <a:buFont typeface="Arial" panose="020B0604020202020204" pitchFamily="34" charset="0"/>
              <a:buChar char="•"/>
            </a:pPr>
            <a:r>
              <a:rPr lang="sv-SE" sz="2400" dirty="0">
                <a:latin typeface="Helvetica" pitchFamily="2" charset="0"/>
              </a:rPr>
              <a:t>Neutron imaging from the moderator to the UCN source via </a:t>
            </a:r>
            <a:r>
              <a:rPr lang="sv-SE" sz="2400" dirty="0" err="1">
                <a:latin typeface="Helvetica" pitchFamily="2" charset="0"/>
              </a:rPr>
              <a:t>nested</a:t>
            </a:r>
            <a:r>
              <a:rPr lang="sv-SE" sz="2400" dirty="0">
                <a:latin typeface="Helvetica" pitchFamily="2" charset="0"/>
              </a:rPr>
              <a:t> mirrors has been identified as a particularly efficient solution</a:t>
            </a:r>
            <a:endParaRPr lang="sv-SE" sz="2400" dirty="0">
              <a:effectLst/>
              <a:latin typeface="Helvetica" pitchFamily="2" charset="0"/>
            </a:endParaRPr>
          </a:p>
        </p:txBody>
      </p:sp>
      <p:pic>
        <p:nvPicPr>
          <p:cNvPr id="21" name="Picture 20">
            <a:extLst>
              <a:ext uri="{FF2B5EF4-FFF2-40B4-BE49-F238E27FC236}">
                <a16:creationId xmlns:a16="http://schemas.microsoft.com/office/drawing/2014/main" id="{9CBD7A44-38BF-D248-BC5C-17485F1CEB3C}"/>
              </a:ext>
            </a:extLst>
          </p:cNvPr>
          <p:cNvPicPr>
            <a:picLocks noChangeAspect="1"/>
          </p:cNvPicPr>
          <p:nvPr/>
        </p:nvPicPr>
        <p:blipFill>
          <a:blip r:embed="rId5"/>
          <a:stretch>
            <a:fillRect/>
          </a:stretch>
        </p:blipFill>
        <p:spPr>
          <a:xfrm rot="16200000">
            <a:off x="2083796" y="5115156"/>
            <a:ext cx="572091" cy="782355"/>
          </a:xfrm>
          <a:prstGeom prst="rect">
            <a:avLst/>
          </a:prstGeom>
        </p:spPr>
      </p:pic>
      <p:pic>
        <p:nvPicPr>
          <p:cNvPr id="22" name="Picture 21">
            <a:extLst>
              <a:ext uri="{FF2B5EF4-FFF2-40B4-BE49-F238E27FC236}">
                <a16:creationId xmlns:a16="http://schemas.microsoft.com/office/drawing/2014/main" id="{ED1DFA79-95A2-8F40-B15B-AEEB87EBA59E}"/>
              </a:ext>
            </a:extLst>
          </p:cNvPr>
          <p:cNvPicPr>
            <a:picLocks noChangeAspect="1"/>
          </p:cNvPicPr>
          <p:nvPr/>
        </p:nvPicPr>
        <p:blipFill>
          <a:blip r:embed="rId6"/>
          <a:stretch>
            <a:fillRect/>
          </a:stretch>
        </p:blipFill>
        <p:spPr>
          <a:xfrm>
            <a:off x="11027606" y="0"/>
            <a:ext cx="1167737" cy="1018791"/>
          </a:xfrm>
          <a:prstGeom prst="rect">
            <a:avLst/>
          </a:prstGeom>
        </p:spPr>
      </p:pic>
      <p:sp>
        <p:nvSpPr>
          <p:cNvPr id="23" name="TextBox 22">
            <a:extLst>
              <a:ext uri="{FF2B5EF4-FFF2-40B4-BE49-F238E27FC236}">
                <a16:creationId xmlns:a16="http://schemas.microsoft.com/office/drawing/2014/main" id="{9BC9E24B-2EB5-E94F-9459-C17AFADFA48E}"/>
              </a:ext>
            </a:extLst>
          </p:cNvPr>
          <p:cNvSpPr txBox="1"/>
          <p:nvPr/>
        </p:nvSpPr>
        <p:spPr>
          <a:xfrm>
            <a:off x="1121778" y="98466"/>
            <a:ext cx="7485291" cy="954107"/>
          </a:xfrm>
          <a:prstGeom prst="rect">
            <a:avLst/>
          </a:prstGeom>
          <a:noFill/>
        </p:spPr>
        <p:txBody>
          <a:bodyPr wrap="square" rtlCol="0">
            <a:spAutoFit/>
          </a:bodyPr>
          <a:lstStyle/>
          <a:p>
            <a:r>
              <a:rPr lang="sv-SE" sz="2800" dirty="0">
                <a:latin typeface="Helvetica" pitchFamily="2" charset="0"/>
              </a:rPr>
              <a:t>The Large Beam port </a:t>
            </a:r>
            <a:r>
              <a:rPr lang="sv-SE" sz="2800" dirty="0" err="1">
                <a:latin typeface="Helvetica" pitchFamily="2" charset="0"/>
              </a:rPr>
              <a:t>could</a:t>
            </a:r>
            <a:r>
              <a:rPr lang="sv-SE" sz="2800" dirty="0">
                <a:latin typeface="Helvetica" pitchFamily="2" charset="0"/>
              </a:rPr>
              <a:t> offers 2 </a:t>
            </a:r>
            <a:r>
              <a:rPr lang="sv-SE" sz="2800" dirty="0" err="1">
                <a:latin typeface="Helvetica" pitchFamily="2" charset="0"/>
              </a:rPr>
              <a:t>extremely</a:t>
            </a:r>
            <a:r>
              <a:rPr lang="sv-SE" sz="2800" dirty="0">
                <a:latin typeface="Helvetica" pitchFamily="2" charset="0"/>
              </a:rPr>
              <a:t> </a:t>
            </a:r>
            <a:r>
              <a:rPr lang="sv-SE" sz="2800" dirty="0" err="1">
                <a:latin typeface="Helvetica" pitchFamily="2" charset="0"/>
              </a:rPr>
              <a:t>promising</a:t>
            </a:r>
            <a:r>
              <a:rPr lang="sv-SE" sz="2800" dirty="0">
                <a:latin typeface="Helvetica" pitchFamily="2" charset="0"/>
              </a:rPr>
              <a:t> UCN design: design 2</a:t>
            </a:r>
            <a:endParaRPr lang="sv-SE" sz="2800" dirty="0"/>
          </a:p>
        </p:txBody>
      </p:sp>
      <p:sp>
        <p:nvSpPr>
          <p:cNvPr id="2" name="TextBox 1">
            <a:extLst>
              <a:ext uri="{FF2B5EF4-FFF2-40B4-BE49-F238E27FC236}">
                <a16:creationId xmlns:a16="http://schemas.microsoft.com/office/drawing/2014/main" id="{8F7A42BE-E3F7-F44A-902E-C39745E243A6}"/>
              </a:ext>
            </a:extLst>
          </p:cNvPr>
          <p:cNvSpPr txBox="1"/>
          <p:nvPr/>
        </p:nvSpPr>
        <p:spPr>
          <a:xfrm>
            <a:off x="1281011" y="5723162"/>
            <a:ext cx="1774845" cy="369332"/>
          </a:xfrm>
          <a:prstGeom prst="rect">
            <a:avLst/>
          </a:prstGeom>
          <a:noFill/>
        </p:spPr>
        <p:txBody>
          <a:bodyPr wrap="none" rtlCol="0">
            <a:spAutoFit/>
          </a:bodyPr>
          <a:lstStyle/>
          <a:p>
            <a:pPr algn="l"/>
            <a:r>
              <a:rPr lang="en-GB" dirty="0">
                <a:latin typeface="Helvetica" pitchFamily="2" charset="0"/>
              </a:rPr>
              <a:t>UCN converter </a:t>
            </a:r>
          </a:p>
        </p:txBody>
      </p:sp>
      <p:sp>
        <p:nvSpPr>
          <p:cNvPr id="18" name="Rectangle 17">
            <a:extLst>
              <a:ext uri="{FF2B5EF4-FFF2-40B4-BE49-F238E27FC236}">
                <a16:creationId xmlns:a16="http://schemas.microsoft.com/office/drawing/2014/main" id="{79383123-E58D-EF4D-BA05-E2FF57716385}"/>
              </a:ext>
            </a:extLst>
          </p:cNvPr>
          <p:cNvSpPr/>
          <p:nvPr/>
        </p:nvSpPr>
        <p:spPr>
          <a:xfrm>
            <a:off x="2925044" y="4026831"/>
            <a:ext cx="8726260" cy="1200329"/>
          </a:xfrm>
          <a:prstGeom prst="rect">
            <a:avLst/>
          </a:prstGeom>
        </p:spPr>
        <p:txBody>
          <a:bodyPr wrap="square">
            <a:spAutoFit/>
          </a:bodyPr>
          <a:lstStyle/>
          <a:p>
            <a:pPr marL="285750" indent="-285750">
              <a:buFont typeface="Arial" panose="020B0604020202020204" pitchFamily="34" charset="0"/>
              <a:buChar char="•"/>
            </a:pPr>
            <a:r>
              <a:rPr lang="sv-SE" sz="2400" dirty="0" err="1">
                <a:latin typeface="Helvetica" pitchFamily="2" charset="0"/>
              </a:rPr>
              <a:t>Need</a:t>
            </a:r>
            <a:r>
              <a:rPr lang="sv-SE" sz="2400" dirty="0">
                <a:latin typeface="Helvetica" pitchFamily="2" charset="0"/>
              </a:rPr>
              <a:t> a </a:t>
            </a:r>
            <a:r>
              <a:rPr lang="sv-SE" sz="2400" b="1" u="sng" dirty="0">
                <a:latin typeface="Helvetica" pitchFamily="2" charset="0"/>
              </a:rPr>
              <a:t>neutron </a:t>
            </a:r>
            <a:r>
              <a:rPr lang="sv-SE" sz="2400" b="1" u="sng" dirty="0" err="1">
                <a:latin typeface="Helvetica" pitchFamily="2" charset="0"/>
              </a:rPr>
              <a:t>delivery</a:t>
            </a:r>
            <a:r>
              <a:rPr lang="sv-SE" sz="2400" b="1" u="sng" dirty="0">
                <a:latin typeface="Helvetica" pitchFamily="2" charset="0"/>
              </a:rPr>
              <a:t> system </a:t>
            </a:r>
            <a:r>
              <a:rPr lang="sv-SE" sz="2400" dirty="0" err="1">
                <a:latin typeface="Helvetica" pitchFamily="2" charset="0"/>
              </a:rPr>
              <a:t>with</a:t>
            </a:r>
            <a:r>
              <a:rPr lang="sv-SE" sz="2400" dirty="0">
                <a:latin typeface="Helvetica" pitchFamily="2" charset="0"/>
              </a:rPr>
              <a:t> </a:t>
            </a:r>
            <a:r>
              <a:rPr lang="sv-SE" sz="2400" dirty="0" err="1">
                <a:latin typeface="Helvetica" pitchFamily="2" charset="0"/>
              </a:rPr>
              <a:t>high</a:t>
            </a:r>
            <a:r>
              <a:rPr lang="sv-SE" sz="2400" dirty="0">
                <a:latin typeface="Helvetica" pitchFamily="2" charset="0"/>
              </a:rPr>
              <a:t> </a:t>
            </a:r>
            <a:r>
              <a:rPr lang="sv-SE" sz="2400" dirty="0" err="1">
                <a:latin typeface="Helvetica" pitchFamily="2" charset="0"/>
              </a:rPr>
              <a:t>brilliance</a:t>
            </a:r>
            <a:r>
              <a:rPr lang="sv-SE" sz="2400" dirty="0">
                <a:latin typeface="Helvetica" pitchFamily="2" charset="0"/>
              </a:rPr>
              <a:t> transfer from moderator to UCN source, </a:t>
            </a:r>
            <a:r>
              <a:rPr lang="sv-SE" sz="2400" dirty="0" err="1">
                <a:latin typeface="Helvetica" pitchFamily="2" charset="0"/>
              </a:rPr>
              <a:t>with</a:t>
            </a:r>
            <a:r>
              <a:rPr lang="sv-SE" sz="2400" dirty="0">
                <a:latin typeface="Helvetica" pitchFamily="2" charset="0"/>
              </a:rPr>
              <a:t> </a:t>
            </a:r>
            <a:r>
              <a:rPr lang="sv-SE" sz="2400" dirty="0" err="1">
                <a:latin typeface="Helvetica" pitchFamily="2" charset="0"/>
              </a:rPr>
              <a:t>largest</a:t>
            </a:r>
            <a:r>
              <a:rPr lang="sv-SE" sz="2400" dirty="0">
                <a:latin typeface="Helvetica" pitchFamily="2" charset="0"/>
              </a:rPr>
              <a:t> </a:t>
            </a:r>
            <a:r>
              <a:rPr lang="sv-SE" sz="2400" dirty="0" err="1">
                <a:latin typeface="Helvetica" pitchFamily="2" charset="0"/>
              </a:rPr>
              <a:t>technically</a:t>
            </a:r>
            <a:r>
              <a:rPr lang="sv-SE" sz="2400" dirty="0">
                <a:latin typeface="Helvetica" pitchFamily="2" charset="0"/>
              </a:rPr>
              <a:t> </a:t>
            </a:r>
            <a:r>
              <a:rPr lang="sv-SE" sz="2400" dirty="0" err="1">
                <a:latin typeface="Helvetica" pitchFamily="2" charset="0"/>
              </a:rPr>
              <a:t>possible</a:t>
            </a:r>
            <a:r>
              <a:rPr lang="sv-SE" sz="2400" dirty="0">
                <a:latin typeface="Helvetica" pitchFamily="2" charset="0"/>
              </a:rPr>
              <a:t> solid </a:t>
            </a:r>
            <a:r>
              <a:rPr lang="sv-SE" sz="2400" dirty="0" err="1">
                <a:latin typeface="Helvetica" pitchFamily="2" charset="0"/>
              </a:rPr>
              <a:t>angle</a:t>
            </a:r>
            <a:endParaRPr lang="sv-SE" sz="2400" dirty="0">
              <a:latin typeface="Helvetica" pitchFamily="2" charset="0"/>
            </a:endParaRPr>
          </a:p>
        </p:txBody>
      </p:sp>
    </p:spTree>
    <p:extLst>
      <p:ext uri="{BB962C8B-B14F-4D97-AF65-F5344CB8AC3E}">
        <p14:creationId xmlns:p14="http://schemas.microsoft.com/office/powerpoint/2010/main" val="421772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4CEF2C-1B33-A248-B6A3-ADEE322BE771}"/>
              </a:ext>
            </a:extLst>
          </p:cNvPr>
          <p:cNvPicPr>
            <a:picLocks noChangeAspect="1"/>
          </p:cNvPicPr>
          <p:nvPr/>
        </p:nvPicPr>
        <p:blipFill>
          <a:blip r:embed="rId2"/>
          <a:stretch>
            <a:fillRect/>
          </a:stretch>
        </p:blipFill>
        <p:spPr>
          <a:xfrm>
            <a:off x="1344008" y="1472887"/>
            <a:ext cx="9082533" cy="3701499"/>
          </a:xfrm>
          <a:prstGeom prst="rect">
            <a:avLst/>
          </a:prstGeom>
        </p:spPr>
      </p:pic>
      <p:sp>
        <p:nvSpPr>
          <p:cNvPr id="3" name="Footer Placeholder 2">
            <a:extLst>
              <a:ext uri="{FF2B5EF4-FFF2-40B4-BE49-F238E27FC236}">
                <a16:creationId xmlns:a16="http://schemas.microsoft.com/office/drawing/2014/main" id="{D5917474-2BF2-9B4C-9C2A-FF0726E6CC3A}"/>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D782E34B-BF31-944D-BBE4-662D3D52DBA5}"/>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1A340E6F-3C05-C64B-B241-1C095688049D}"/>
              </a:ext>
            </a:extLst>
          </p:cNvPr>
          <p:cNvSpPr>
            <a:spLocks noGrp="1"/>
          </p:cNvSpPr>
          <p:nvPr>
            <p:ph type="sldNum" sz="quarter" idx="12"/>
          </p:nvPr>
        </p:nvSpPr>
        <p:spPr/>
        <p:txBody>
          <a:bodyPr/>
          <a:lstStyle/>
          <a:p>
            <a:fld id="{F7283078-D760-1647-8B80-66BA8B52336D}" type="slidenum">
              <a:rPr lang="sv-SE" smtClean="0"/>
              <a:pPr/>
              <a:t>68</a:t>
            </a:fld>
            <a:endParaRPr lang="sv-SE" dirty="0"/>
          </a:p>
        </p:txBody>
      </p:sp>
      <p:sp>
        <p:nvSpPr>
          <p:cNvPr id="9" name="Title 1">
            <a:extLst>
              <a:ext uri="{FF2B5EF4-FFF2-40B4-BE49-F238E27FC236}">
                <a16:creationId xmlns:a16="http://schemas.microsoft.com/office/drawing/2014/main" id="{CC75EE0D-D698-3A4A-BAB0-451AD01EBB58}"/>
              </a:ext>
            </a:extLst>
          </p:cNvPr>
          <p:cNvSpPr>
            <a:spLocks noGrp="1"/>
          </p:cNvSpPr>
          <p:nvPr>
            <p:ph type="title"/>
          </p:nvPr>
        </p:nvSpPr>
        <p:spPr>
          <a:xfrm>
            <a:off x="1492600" y="118623"/>
            <a:ext cx="9825925" cy="1795869"/>
          </a:xfrm>
        </p:spPr>
        <p:txBody>
          <a:bodyPr>
            <a:normAutofit/>
          </a:bodyPr>
          <a:lstStyle/>
          <a:p>
            <a:r>
              <a:rPr lang="sv-SE" sz="3200" dirty="0">
                <a:solidFill>
                  <a:schemeClr val="tx1"/>
                </a:solidFill>
                <a:latin typeface="Helvetica" pitchFamily="2" charset="0"/>
              </a:rPr>
              <a:t>Potential </a:t>
            </a:r>
            <a:r>
              <a:rPr lang="sv-SE" sz="3200" dirty="0" err="1">
                <a:solidFill>
                  <a:schemeClr val="tx1"/>
                </a:solidFill>
                <a:latin typeface="Helvetica" pitchFamily="2" charset="0"/>
              </a:rPr>
              <a:t>world</a:t>
            </a:r>
            <a:r>
              <a:rPr lang="sv-SE" sz="3200" dirty="0">
                <a:solidFill>
                  <a:schemeClr val="tx1"/>
                </a:solidFill>
                <a:latin typeface="Helvetica" pitchFamily="2" charset="0"/>
              </a:rPr>
              <a:t>-leading UCN </a:t>
            </a:r>
            <a:r>
              <a:rPr lang="sv-SE" sz="3200" dirty="0" err="1">
                <a:solidFill>
                  <a:schemeClr val="tx1"/>
                </a:solidFill>
                <a:latin typeface="Helvetica" pitchFamily="2" charset="0"/>
              </a:rPr>
              <a:t>densities</a:t>
            </a:r>
            <a:r>
              <a:rPr lang="sv-SE" sz="3200" dirty="0">
                <a:solidFill>
                  <a:schemeClr val="tx1"/>
                </a:solidFill>
                <a:latin typeface="Helvetica" pitchFamily="2" charset="0"/>
              </a:rPr>
              <a:t> </a:t>
            </a:r>
            <a:r>
              <a:rPr lang="sv-SE" sz="3200" dirty="0" err="1">
                <a:solidFill>
                  <a:schemeClr val="tx1"/>
                </a:solidFill>
                <a:latin typeface="Helvetica" pitchFamily="2" charset="0"/>
              </a:rPr>
              <a:t>compared</a:t>
            </a:r>
            <a:r>
              <a:rPr lang="sv-SE" sz="3200" dirty="0">
                <a:solidFill>
                  <a:schemeClr val="tx1"/>
                </a:solidFill>
                <a:latin typeface="Helvetica" pitchFamily="2" charset="0"/>
              </a:rPr>
              <a:t> to </a:t>
            </a:r>
            <a:r>
              <a:rPr lang="sv-SE" sz="3200" dirty="0" err="1">
                <a:solidFill>
                  <a:schemeClr val="tx1"/>
                </a:solidFill>
                <a:latin typeface="Helvetica" pitchFamily="2" charset="0"/>
              </a:rPr>
              <a:t>other</a:t>
            </a:r>
            <a:r>
              <a:rPr lang="sv-SE" sz="3200" dirty="0">
                <a:solidFill>
                  <a:schemeClr val="tx1"/>
                </a:solidFill>
                <a:latin typeface="Helvetica" pitchFamily="2" charset="0"/>
              </a:rPr>
              <a:t> </a:t>
            </a:r>
            <a:r>
              <a:rPr lang="sv-SE" sz="3200" dirty="0" err="1">
                <a:solidFill>
                  <a:schemeClr val="tx1"/>
                </a:solidFill>
                <a:latin typeface="Helvetica" pitchFamily="2" charset="0"/>
              </a:rPr>
              <a:t>facilities</a:t>
            </a:r>
            <a:r>
              <a:rPr lang="sv-SE" sz="3200" dirty="0">
                <a:solidFill>
                  <a:schemeClr val="tx1"/>
                </a:solidFill>
                <a:latin typeface="Helvetica" pitchFamily="2" charset="0"/>
              </a:rPr>
              <a:t> under design or </a:t>
            </a:r>
            <a:r>
              <a:rPr lang="sv-SE" sz="3200" dirty="0" err="1">
                <a:solidFill>
                  <a:schemeClr val="tx1"/>
                </a:solidFill>
                <a:latin typeface="Helvetica" pitchFamily="2" charset="0"/>
              </a:rPr>
              <a:t>construction</a:t>
            </a:r>
            <a:endParaRPr lang="sv-SE" sz="3200" dirty="0">
              <a:solidFill>
                <a:schemeClr val="tx1"/>
              </a:solidFill>
              <a:latin typeface="Helvetica" pitchFamily="2" charset="0"/>
            </a:endParaRPr>
          </a:p>
        </p:txBody>
      </p:sp>
      <p:sp>
        <p:nvSpPr>
          <p:cNvPr id="12" name="TextBox 11">
            <a:extLst>
              <a:ext uri="{FF2B5EF4-FFF2-40B4-BE49-F238E27FC236}">
                <a16:creationId xmlns:a16="http://schemas.microsoft.com/office/drawing/2014/main" id="{0395BE71-12B8-8542-B5A5-5B64CC4720AF}"/>
              </a:ext>
            </a:extLst>
          </p:cNvPr>
          <p:cNvSpPr txBox="1"/>
          <p:nvPr/>
        </p:nvSpPr>
        <p:spPr>
          <a:xfrm>
            <a:off x="747287" y="5732636"/>
            <a:ext cx="10571238" cy="830997"/>
          </a:xfrm>
          <a:prstGeom prst="rect">
            <a:avLst/>
          </a:prstGeom>
          <a:noFill/>
        </p:spPr>
        <p:txBody>
          <a:bodyPr wrap="square" rtlCol="0">
            <a:spAutoFit/>
          </a:bodyPr>
          <a:lstStyle/>
          <a:p>
            <a:r>
              <a:rPr lang="sv-SE" sz="2400" dirty="0" err="1">
                <a:latin typeface="Helvetica" pitchFamily="2" charset="0"/>
              </a:rPr>
              <a:t>First</a:t>
            </a:r>
            <a:r>
              <a:rPr lang="sv-SE" sz="2400" dirty="0">
                <a:latin typeface="Helvetica" pitchFamily="2" charset="0"/>
              </a:rPr>
              <a:t> </a:t>
            </a:r>
            <a:r>
              <a:rPr lang="sv-SE" sz="2400" dirty="0" err="1">
                <a:latin typeface="Helvetica" pitchFamily="2" charset="0"/>
              </a:rPr>
              <a:t>results</a:t>
            </a:r>
            <a:r>
              <a:rPr lang="sv-SE" sz="2400" dirty="0">
                <a:latin typeface="Helvetica" pitchFamily="2" charset="0"/>
              </a:rPr>
              <a:t>  (in </a:t>
            </a:r>
            <a:r>
              <a:rPr lang="sv-SE" sz="2400" dirty="0" err="1">
                <a:latin typeface="Helvetica" pitchFamily="2" charset="0"/>
              </a:rPr>
              <a:t>beam</a:t>
            </a:r>
            <a:r>
              <a:rPr lang="sv-SE" sz="2400" dirty="0">
                <a:latin typeface="Helvetica" pitchFamily="2" charset="0"/>
              </a:rPr>
              <a:t> </a:t>
            </a:r>
            <a:r>
              <a:rPr lang="sv-SE" sz="2400" dirty="0" err="1">
                <a:latin typeface="Helvetica" pitchFamily="2" charset="0"/>
              </a:rPr>
              <a:t>with</a:t>
            </a:r>
            <a:r>
              <a:rPr lang="sv-SE" sz="2400" dirty="0">
                <a:latin typeface="Helvetica" pitchFamily="2" charset="0"/>
              </a:rPr>
              <a:t> </a:t>
            </a:r>
            <a:r>
              <a:rPr lang="sv-SE" sz="2400" dirty="0" err="1">
                <a:latin typeface="Helvetica" pitchFamily="2" charset="0"/>
              </a:rPr>
              <a:t>use</a:t>
            </a:r>
            <a:r>
              <a:rPr lang="sv-SE" sz="2400" dirty="0">
                <a:latin typeface="Helvetica" pitchFamily="2" charset="0"/>
              </a:rPr>
              <a:t> </a:t>
            </a:r>
            <a:r>
              <a:rPr lang="sv-SE" sz="2400" dirty="0" err="1">
                <a:latin typeface="Helvetica" pitchFamily="2" charset="0"/>
              </a:rPr>
              <a:t>of</a:t>
            </a:r>
            <a:r>
              <a:rPr lang="sv-SE" sz="2400" dirty="0">
                <a:latin typeface="Helvetica" pitchFamily="2" charset="0"/>
              </a:rPr>
              <a:t> </a:t>
            </a:r>
            <a:r>
              <a:rPr lang="sv-SE" sz="2400" dirty="0" err="1">
                <a:latin typeface="Helvetica" pitchFamily="2" charset="0"/>
              </a:rPr>
              <a:t>nested</a:t>
            </a:r>
            <a:r>
              <a:rPr lang="sv-SE" sz="2400" dirty="0">
                <a:latin typeface="Helvetica" pitchFamily="2" charset="0"/>
              </a:rPr>
              <a:t> </a:t>
            </a:r>
            <a:r>
              <a:rPr lang="sv-SE" sz="2400" dirty="0" err="1">
                <a:latin typeface="Helvetica" pitchFamily="2" charset="0"/>
              </a:rPr>
              <a:t>mirror</a:t>
            </a:r>
            <a:r>
              <a:rPr lang="sv-SE" sz="2400" dirty="0">
                <a:latin typeface="Helvetica" pitchFamily="2" charset="0"/>
              </a:rPr>
              <a:t> </a:t>
            </a:r>
            <a:r>
              <a:rPr lang="sv-SE" sz="2400" dirty="0" err="1">
                <a:latin typeface="Helvetica" pitchFamily="2" charset="0"/>
              </a:rPr>
              <a:t>optics</a:t>
            </a:r>
            <a:r>
              <a:rPr lang="sv-SE" sz="2400" dirty="0">
                <a:latin typeface="Helvetica" pitchFamily="2" charset="0"/>
              </a:rPr>
              <a:t>) </a:t>
            </a:r>
            <a:r>
              <a:rPr lang="sv-SE" sz="2400" dirty="0" err="1">
                <a:latin typeface="Helvetica" pitchFamily="2" charset="0"/>
              </a:rPr>
              <a:t>are</a:t>
            </a:r>
            <a:r>
              <a:rPr lang="sv-SE" sz="2400" dirty="0">
                <a:latin typeface="Helvetica" pitchFamily="2" charset="0"/>
              </a:rPr>
              <a:t> </a:t>
            </a:r>
            <a:r>
              <a:rPr lang="sv-SE" sz="2400" dirty="0" err="1">
                <a:latin typeface="Helvetica" pitchFamily="2" charset="0"/>
              </a:rPr>
              <a:t>very</a:t>
            </a:r>
            <a:r>
              <a:rPr lang="sv-SE" sz="2400" dirty="0">
                <a:latin typeface="Helvetica" pitchFamily="2" charset="0"/>
              </a:rPr>
              <a:t> </a:t>
            </a:r>
            <a:r>
              <a:rPr lang="sv-SE" sz="2400" dirty="0" err="1">
                <a:latin typeface="Helvetica" pitchFamily="2" charset="0"/>
              </a:rPr>
              <a:t>promising</a:t>
            </a:r>
            <a:r>
              <a:rPr lang="sv-SE" sz="2400" dirty="0">
                <a:latin typeface="Helvetica" pitchFamily="2" charset="0"/>
              </a:rPr>
              <a:t>.</a:t>
            </a:r>
          </a:p>
          <a:p>
            <a:r>
              <a:rPr lang="sv-SE" sz="2400" dirty="0">
                <a:latin typeface="Helvetica" pitchFamily="2" charset="0"/>
              </a:rPr>
              <a:t>Potential </a:t>
            </a:r>
            <a:r>
              <a:rPr lang="sv-SE" sz="2400" dirty="0" err="1">
                <a:latin typeface="Helvetica" pitchFamily="2" charset="0"/>
              </a:rPr>
              <a:t>higher</a:t>
            </a:r>
            <a:r>
              <a:rPr lang="sv-SE" sz="2400" dirty="0">
                <a:latin typeface="Helvetica" pitchFamily="2" charset="0"/>
              </a:rPr>
              <a:t> </a:t>
            </a:r>
            <a:r>
              <a:rPr lang="sv-SE" sz="2400" dirty="0" err="1">
                <a:latin typeface="Helvetica" pitchFamily="2" charset="0"/>
              </a:rPr>
              <a:t>production</a:t>
            </a:r>
            <a:r>
              <a:rPr lang="sv-SE" sz="2400" dirty="0">
                <a:latin typeface="Helvetica" pitchFamily="2" charset="0"/>
              </a:rPr>
              <a:t> in </a:t>
            </a:r>
            <a:r>
              <a:rPr lang="sv-SE" sz="2400" dirty="0" err="1">
                <a:latin typeface="Helvetica" pitchFamily="2" charset="0"/>
              </a:rPr>
              <a:t>other</a:t>
            </a:r>
            <a:r>
              <a:rPr lang="sv-SE" sz="2400" dirty="0">
                <a:latin typeface="Helvetica" pitchFamily="2" charset="0"/>
              </a:rPr>
              <a:t> </a:t>
            </a:r>
            <a:r>
              <a:rPr lang="sv-SE" sz="2400" dirty="0" err="1">
                <a:latin typeface="Helvetica" pitchFamily="2" charset="0"/>
              </a:rPr>
              <a:t>locations</a:t>
            </a:r>
            <a:r>
              <a:rPr lang="sv-SE" sz="2400" dirty="0">
                <a:latin typeface="Helvetica" pitchFamily="2" charset="0"/>
              </a:rPr>
              <a:t>, </a:t>
            </a:r>
            <a:r>
              <a:rPr lang="sv-SE" sz="2400" dirty="0" err="1">
                <a:latin typeface="Helvetica" pitchFamily="2" charset="0"/>
              </a:rPr>
              <a:t>currently</a:t>
            </a:r>
            <a:r>
              <a:rPr lang="sv-SE" sz="2400" dirty="0">
                <a:latin typeface="Helvetica" pitchFamily="2" charset="0"/>
              </a:rPr>
              <a:t> under </a:t>
            </a:r>
            <a:r>
              <a:rPr lang="sv-SE" sz="2400" dirty="0" err="1">
                <a:latin typeface="Helvetica" pitchFamily="2" charset="0"/>
              </a:rPr>
              <a:t>investigation</a:t>
            </a:r>
            <a:r>
              <a:rPr lang="sv-SE" sz="2400" dirty="0">
                <a:latin typeface="Helvetica" pitchFamily="2" charset="0"/>
              </a:rPr>
              <a:t>.</a:t>
            </a:r>
          </a:p>
        </p:txBody>
      </p:sp>
      <p:sp>
        <p:nvSpPr>
          <p:cNvPr id="14" name="TextBox 13">
            <a:extLst>
              <a:ext uri="{FF2B5EF4-FFF2-40B4-BE49-F238E27FC236}">
                <a16:creationId xmlns:a16="http://schemas.microsoft.com/office/drawing/2014/main" id="{46F50EA9-8A8A-D94F-8AB6-B15A844420BF}"/>
              </a:ext>
            </a:extLst>
          </p:cNvPr>
          <p:cNvSpPr txBox="1"/>
          <p:nvPr/>
        </p:nvSpPr>
        <p:spPr>
          <a:xfrm>
            <a:off x="1611976" y="5084179"/>
            <a:ext cx="4422173" cy="369332"/>
          </a:xfrm>
          <a:prstGeom prst="rect">
            <a:avLst/>
          </a:prstGeom>
          <a:noFill/>
        </p:spPr>
        <p:txBody>
          <a:bodyPr wrap="none" rtlCol="0">
            <a:spAutoFit/>
          </a:bodyPr>
          <a:lstStyle/>
          <a:p>
            <a:r>
              <a:rPr lang="sv-SE" dirty="0"/>
              <a:t>Source: O. </a:t>
            </a:r>
            <a:r>
              <a:rPr lang="sv-SE" dirty="0" err="1"/>
              <a:t>Zimmer</a:t>
            </a:r>
            <a:r>
              <a:rPr lang="sv-SE" dirty="0"/>
              <a:t>, UCN/VCN workshop 2022</a:t>
            </a:r>
          </a:p>
        </p:txBody>
      </p:sp>
      <p:sp>
        <p:nvSpPr>
          <p:cNvPr id="15" name="Rectangle 14">
            <a:extLst>
              <a:ext uri="{FF2B5EF4-FFF2-40B4-BE49-F238E27FC236}">
                <a16:creationId xmlns:a16="http://schemas.microsoft.com/office/drawing/2014/main" id="{9C9F5559-F420-2148-8E93-C0ACD84D23B1}"/>
              </a:ext>
            </a:extLst>
          </p:cNvPr>
          <p:cNvSpPr/>
          <p:nvPr/>
        </p:nvSpPr>
        <p:spPr>
          <a:xfrm>
            <a:off x="1492600" y="4536186"/>
            <a:ext cx="8200040" cy="393895"/>
          </a:xfrm>
          <a:prstGeom prst="rect">
            <a:avLst/>
          </a:prstGeom>
          <a:solidFill>
            <a:schemeClr val="bg1">
              <a:alpha val="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239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8DCF52-9AB7-5B4E-B112-B0B0AC965674}"/>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5D72238A-6895-A34A-90F5-79D869262392}"/>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69D161CD-B0FE-824A-AE26-FAD13983406E}"/>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69</a:t>
            </a:fld>
            <a:endParaRPr lang="sv-SE" dirty="0"/>
          </a:p>
        </p:txBody>
      </p:sp>
      <p:sp>
        <p:nvSpPr>
          <p:cNvPr id="9" name="Title 1">
            <a:extLst>
              <a:ext uri="{FF2B5EF4-FFF2-40B4-BE49-F238E27FC236}">
                <a16:creationId xmlns:a16="http://schemas.microsoft.com/office/drawing/2014/main" id="{A655696C-AFB0-3F48-B464-96FB9CBFA6F0}"/>
              </a:ext>
            </a:extLst>
          </p:cNvPr>
          <p:cNvSpPr txBox="1">
            <a:spLocks/>
          </p:cNvSpPr>
          <p:nvPr/>
        </p:nvSpPr>
        <p:spPr>
          <a:xfrm>
            <a:off x="1115892" y="1537280"/>
            <a:ext cx="10515600" cy="1730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600" dirty="0">
                <a:latin typeface="Helvetica" pitchFamily="2" charset="0"/>
              </a:rPr>
              <a:t>The ANNI </a:t>
            </a:r>
            <a:r>
              <a:rPr lang="sv-SE" sz="3600" dirty="0" err="1">
                <a:latin typeface="Helvetica" pitchFamily="2" charset="0"/>
              </a:rPr>
              <a:t>Beamline</a:t>
            </a:r>
            <a:endParaRPr lang="sv-SE" sz="3600" dirty="0">
              <a:latin typeface="Helvetica" pitchFamily="2" charset="0"/>
            </a:endParaRPr>
          </a:p>
          <a:p>
            <a:pPr algn="ctr"/>
            <a:r>
              <a:rPr lang="sv-SE" sz="3600" dirty="0">
                <a:latin typeface="Helvetica" pitchFamily="2" charset="0"/>
              </a:rPr>
              <a:t>A </a:t>
            </a:r>
            <a:r>
              <a:rPr lang="sv-SE" sz="3600" dirty="0" err="1">
                <a:latin typeface="Helvetica" pitchFamily="2" charset="0"/>
              </a:rPr>
              <a:t>cold</a:t>
            </a:r>
            <a:r>
              <a:rPr lang="sv-SE" sz="3600" dirty="0">
                <a:latin typeface="Helvetica" pitchFamily="2" charset="0"/>
              </a:rPr>
              <a:t> neutron </a:t>
            </a:r>
            <a:r>
              <a:rPr lang="sv-SE" sz="3600" dirty="0" err="1">
                <a:latin typeface="Helvetica" pitchFamily="2" charset="0"/>
              </a:rPr>
              <a:t>beam</a:t>
            </a:r>
            <a:r>
              <a:rPr lang="sv-SE" sz="3600" dirty="0">
                <a:latin typeface="Helvetica" pitchFamily="2" charset="0"/>
              </a:rPr>
              <a:t> </a:t>
            </a:r>
            <a:r>
              <a:rPr lang="sv-SE" sz="3600" dirty="0" err="1">
                <a:latin typeface="Helvetica" pitchFamily="2" charset="0"/>
              </a:rPr>
              <a:t>facility</a:t>
            </a:r>
            <a:r>
              <a:rPr lang="sv-SE" sz="3600" dirty="0">
                <a:latin typeface="Helvetica" pitchFamily="2" charset="0"/>
              </a:rPr>
              <a:t> for </a:t>
            </a:r>
            <a:r>
              <a:rPr lang="sv-SE" sz="3600" dirty="0" err="1">
                <a:latin typeface="Helvetica" pitchFamily="2" charset="0"/>
              </a:rPr>
              <a:t>particle</a:t>
            </a:r>
            <a:r>
              <a:rPr lang="sv-SE" sz="3600" dirty="0">
                <a:latin typeface="Helvetica" pitchFamily="2" charset="0"/>
              </a:rPr>
              <a:t> </a:t>
            </a:r>
            <a:r>
              <a:rPr lang="sv-SE" sz="3600" dirty="0" err="1">
                <a:latin typeface="Helvetica" pitchFamily="2" charset="0"/>
              </a:rPr>
              <a:t>physics</a:t>
            </a:r>
            <a:r>
              <a:rPr lang="sv-SE" sz="3600" dirty="0">
                <a:latin typeface="Helvetica" pitchFamily="2" charset="0"/>
              </a:rPr>
              <a:t>  </a:t>
            </a:r>
            <a:endParaRPr lang="en-GB" sz="3600" b="1" u="sng"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5842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4294967295"/>
          </p:nvPr>
        </p:nvSpPr>
        <p:spPr>
          <a:xfrm>
            <a:off x="2053244" y="6475270"/>
            <a:ext cx="4320448" cy="365125"/>
          </a:xfrm>
          <a:prstGeom prst="rect">
            <a:avLst/>
          </a:prstGeom>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a:xfrm>
            <a:off x="9424222" y="6475270"/>
            <a:ext cx="2743200" cy="365125"/>
          </a:xfrm>
        </p:spPr>
        <p:txBody>
          <a:bodyPr/>
          <a:lstStyle/>
          <a:p>
            <a:fld id="{F7283078-D760-1647-8B80-66BA8B52336D}" type="slidenum">
              <a:rPr lang="sv-SE" smtClean="0"/>
              <a:t>7</a:t>
            </a:fld>
            <a:endParaRPr lang="sv-SE" dirty="0"/>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2022-11-17</a:t>
            </a:fld>
            <a:endParaRPr lang="sv-SE" dirty="0"/>
          </a:p>
        </p:txBody>
      </p:sp>
      <p:sp>
        <p:nvSpPr>
          <p:cNvPr id="9" name="Title 1">
            <a:extLst>
              <a:ext uri="{FF2B5EF4-FFF2-40B4-BE49-F238E27FC236}">
                <a16:creationId xmlns:a16="http://schemas.microsoft.com/office/drawing/2014/main" id="{61D7D25D-C001-424C-9C1C-447AA321361F}"/>
              </a:ext>
            </a:extLst>
          </p:cNvPr>
          <p:cNvSpPr txBox="1">
            <a:spLocks/>
          </p:cNvSpPr>
          <p:nvPr/>
        </p:nvSpPr>
        <p:spPr>
          <a:xfrm>
            <a:off x="838200" y="55756"/>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Neue" panose="02000503000000020004" pitchFamily="2" charset="0"/>
                <a:ea typeface="Helvetica Neue" panose="02000503000000020004" pitchFamily="2" charset="0"/>
                <a:cs typeface="Helvetica Neue" panose="02000503000000020004" pitchFamily="2" charset="0"/>
              </a:rPr>
              <a:t>The ESS Fundamental Physics Program (II)</a:t>
            </a:r>
          </a:p>
        </p:txBody>
      </p:sp>
      <p:sp>
        <p:nvSpPr>
          <p:cNvPr id="11" name="Rectangle 10">
            <a:extLst>
              <a:ext uri="{FF2B5EF4-FFF2-40B4-BE49-F238E27FC236}">
                <a16:creationId xmlns:a16="http://schemas.microsoft.com/office/drawing/2014/main" id="{299D3D07-CD1E-5345-8C9E-D1918F713C43}"/>
              </a:ext>
            </a:extLst>
          </p:cNvPr>
          <p:cNvSpPr/>
          <p:nvPr/>
        </p:nvSpPr>
        <p:spPr>
          <a:xfrm>
            <a:off x="289557" y="2664605"/>
            <a:ext cx="7475805" cy="3877985"/>
          </a:xfrm>
          <a:prstGeom prst="rect">
            <a:avLst/>
          </a:prstGeom>
        </p:spPr>
        <p:txBody>
          <a:bodyPr wrap="square">
            <a:spAutoFit/>
          </a:bodyPr>
          <a:lstStyle/>
          <a:p>
            <a:pPr marL="285750" indent="-285750">
              <a:buFont typeface="Arial" panose="020B0604020202020204" pitchFamily="34" charset="0"/>
              <a:buChar char="•"/>
            </a:pPr>
            <a:endParaRPr lang="sv-SE" sz="2400" dirty="0">
              <a:solidFill>
                <a:srgbClr val="000000"/>
              </a:solidFill>
              <a:latin typeface="Helvetica" pitchFamily="2" charset="0"/>
            </a:endParaRPr>
          </a:p>
          <a:p>
            <a:pPr marL="285750" indent="-285750">
              <a:buFont typeface="Arial" panose="020B0604020202020204" pitchFamily="34" charset="0"/>
              <a:buChar char="•"/>
            </a:pPr>
            <a:r>
              <a:rPr lang="sv-SE" sz="2200" dirty="0">
                <a:solidFill>
                  <a:srgbClr val="000000"/>
                </a:solidFill>
                <a:latin typeface="Helvetica" pitchFamily="2" charset="0"/>
              </a:rPr>
              <a:t>ESS </a:t>
            </a:r>
            <a:r>
              <a:rPr lang="sv-SE" sz="2200" dirty="0" err="1">
                <a:solidFill>
                  <a:srgbClr val="000000"/>
                </a:solidFill>
                <a:latin typeface="Helvetica" pitchFamily="2" charset="0"/>
              </a:rPr>
              <a:t>will</a:t>
            </a:r>
            <a:r>
              <a:rPr lang="sv-SE" sz="2200" dirty="0">
                <a:solidFill>
                  <a:srgbClr val="000000"/>
                </a:solidFill>
                <a:latin typeface="Helvetica" pitchFamily="2" charset="0"/>
              </a:rPr>
              <a:t> </a:t>
            </a:r>
            <a:r>
              <a:rPr lang="sv-SE" sz="2200" dirty="0" err="1">
                <a:solidFill>
                  <a:srgbClr val="000000"/>
                </a:solidFill>
                <a:latin typeface="Helvetica" pitchFamily="2" charset="0"/>
              </a:rPr>
              <a:t>search</a:t>
            </a:r>
            <a:r>
              <a:rPr lang="sv-SE" sz="2200" dirty="0">
                <a:solidFill>
                  <a:srgbClr val="000000"/>
                </a:solidFill>
                <a:latin typeface="Helvetica" pitchFamily="2" charset="0"/>
              </a:rPr>
              <a:t> for neutron-antineutron oscillations, neutrino </a:t>
            </a:r>
            <a:r>
              <a:rPr lang="sv-SE" sz="2200" dirty="0" err="1">
                <a:solidFill>
                  <a:srgbClr val="000000"/>
                </a:solidFill>
                <a:latin typeface="Helvetica" pitchFamily="2" charset="0"/>
              </a:rPr>
              <a:t>flavour</a:t>
            </a:r>
            <a:r>
              <a:rPr lang="sv-SE" sz="2200" dirty="0">
                <a:solidFill>
                  <a:srgbClr val="000000"/>
                </a:solidFill>
                <a:latin typeface="Helvetica" pitchFamily="2" charset="0"/>
              </a:rPr>
              <a:t> oscillations and sterile neutrons and neutrinos</a:t>
            </a:r>
          </a:p>
          <a:p>
            <a:pPr marL="285750" indent="-285750">
              <a:buFont typeface="Arial" panose="020B0604020202020204" pitchFamily="34" charset="0"/>
              <a:buChar char="•"/>
            </a:pPr>
            <a:endParaRPr lang="sv-SE" sz="2200" dirty="0">
              <a:solidFill>
                <a:srgbClr val="000000"/>
              </a:solidFill>
              <a:latin typeface="Helvetica" pitchFamily="2" charset="0"/>
            </a:endParaRPr>
          </a:p>
          <a:p>
            <a:pPr marL="285750" indent="-285750">
              <a:buFont typeface="Arial" panose="020B0604020202020204" pitchFamily="34" charset="0"/>
              <a:buChar char="•"/>
            </a:pPr>
            <a:r>
              <a:rPr lang="sv-SE" sz="2200" dirty="0">
                <a:solidFill>
                  <a:srgbClr val="000000"/>
                </a:solidFill>
                <a:latin typeface="Helvetica" pitchFamily="2" charset="0"/>
              </a:rPr>
              <a:t>The </a:t>
            </a:r>
            <a:r>
              <a:rPr lang="sv-SE" sz="2200" dirty="0" err="1">
                <a:solidFill>
                  <a:srgbClr val="000000"/>
                </a:solidFill>
                <a:latin typeface="Helvetica" pitchFamily="2" charset="0"/>
              </a:rPr>
              <a:t>searches</a:t>
            </a:r>
            <a:r>
              <a:rPr lang="sv-SE" sz="2200" dirty="0">
                <a:solidFill>
                  <a:srgbClr val="000000"/>
                </a:solidFill>
                <a:latin typeface="Helvetica" pitchFamily="2" charset="0"/>
              </a:rPr>
              <a:t> and </a:t>
            </a:r>
            <a:r>
              <a:rPr lang="sv-SE" sz="2200" dirty="0" err="1">
                <a:solidFill>
                  <a:srgbClr val="000000"/>
                </a:solidFill>
                <a:latin typeface="Helvetica" pitchFamily="2" charset="0"/>
              </a:rPr>
              <a:t>measurements</a:t>
            </a:r>
            <a:r>
              <a:rPr lang="sv-SE" sz="2200" dirty="0">
                <a:solidFill>
                  <a:srgbClr val="000000"/>
                </a:solidFill>
                <a:latin typeface="Helvetica" pitchFamily="2" charset="0"/>
              </a:rPr>
              <a:t> </a:t>
            </a:r>
            <a:r>
              <a:rPr lang="sv-SE" sz="2200" dirty="0" err="1">
                <a:solidFill>
                  <a:srgbClr val="000000"/>
                </a:solidFill>
                <a:latin typeface="Helvetica" pitchFamily="2" charset="0"/>
              </a:rPr>
              <a:t>will</a:t>
            </a:r>
            <a:r>
              <a:rPr lang="sv-SE" sz="2200" dirty="0">
                <a:solidFill>
                  <a:srgbClr val="000000"/>
                </a:solidFill>
                <a:latin typeface="Helvetica" pitchFamily="2" charset="0"/>
              </a:rPr>
              <a:t> </a:t>
            </a:r>
            <a:r>
              <a:rPr lang="sv-SE" sz="2200" dirty="0" err="1">
                <a:solidFill>
                  <a:srgbClr val="000000"/>
                </a:solidFill>
                <a:latin typeface="Helvetica" pitchFamily="2" charset="0"/>
              </a:rPr>
              <a:t>address</a:t>
            </a:r>
            <a:r>
              <a:rPr lang="sv-SE" sz="2200" dirty="0">
                <a:solidFill>
                  <a:srgbClr val="000000"/>
                </a:solidFill>
                <a:latin typeface="Helvetica" pitchFamily="2" charset="0"/>
              </a:rPr>
              <a:t> </a:t>
            </a:r>
            <a:r>
              <a:rPr lang="sv-SE" sz="2200" b="1" dirty="0">
                <a:solidFill>
                  <a:srgbClr val="000000"/>
                </a:solidFill>
                <a:latin typeface="Helvetica" pitchFamily="2" charset="0"/>
              </a:rPr>
              <a:t>the </a:t>
            </a:r>
            <a:r>
              <a:rPr lang="sv-SE" sz="2200" b="1" dirty="0" err="1">
                <a:solidFill>
                  <a:srgbClr val="000000"/>
                </a:solidFill>
                <a:latin typeface="Helvetica" pitchFamily="2" charset="0"/>
              </a:rPr>
              <a:t>matter</a:t>
            </a:r>
            <a:r>
              <a:rPr lang="sv-SE" sz="2200" b="1" dirty="0">
                <a:solidFill>
                  <a:srgbClr val="000000"/>
                </a:solidFill>
                <a:latin typeface="Helvetica" pitchFamily="2" charset="0"/>
              </a:rPr>
              <a:t> </a:t>
            </a:r>
            <a:r>
              <a:rPr lang="sv-SE" sz="2200" b="1" dirty="0" err="1">
                <a:solidFill>
                  <a:srgbClr val="000000"/>
                </a:solidFill>
                <a:latin typeface="Helvetica" pitchFamily="2" charset="0"/>
              </a:rPr>
              <a:t>antimatter</a:t>
            </a:r>
            <a:r>
              <a:rPr lang="sv-SE" sz="2200" b="1" dirty="0">
                <a:solidFill>
                  <a:srgbClr val="000000"/>
                </a:solidFill>
                <a:latin typeface="Helvetica" pitchFamily="2" charset="0"/>
              </a:rPr>
              <a:t> </a:t>
            </a:r>
            <a:r>
              <a:rPr lang="sv-SE" sz="2200" b="1" dirty="0" err="1">
                <a:solidFill>
                  <a:srgbClr val="000000"/>
                </a:solidFill>
                <a:latin typeface="Helvetica" pitchFamily="2" charset="0"/>
              </a:rPr>
              <a:t>asymmetry</a:t>
            </a:r>
            <a:r>
              <a:rPr lang="sv-SE" sz="2200" b="1" dirty="0">
                <a:solidFill>
                  <a:srgbClr val="000000"/>
                </a:solidFill>
                <a:latin typeface="Helvetica" pitchFamily="2" charset="0"/>
              </a:rPr>
              <a:t> problem </a:t>
            </a:r>
            <a:r>
              <a:rPr lang="sv-SE" sz="2200" b="1" dirty="0" err="1">
                <a:solidFill>
                  <a:srgbClr val="000000"/>
                </a:solidFill>
                <a:latin typeface="Helvetica" pitchFamily="2" charset="0"/>
              </a:rPr>
              <a:t>of</a:t>
            </a:r>
            <a:r>
              <a:rPr lang="sv-SE" sz="2200" b="1" dirty="0">
                <a:solidFill>
                  <a:srgbClr val="000000"/>
                </a:solidFill>
                <a:latin typeface="Helvetica" pitchFamily="2" charset="0"/>
              </a:rPr>
              <a:t> the </a:t>
            </a:r>
            <a:r>
              <a:rPr lang="sv-SE" sz="2200" b="1" dirty="0" err="1">
                <a:solidFill>
                  <a:srgbClr val="000000"/>
                </a:solidFill>
                <a:latin typeface="Helvetica" pitchFamily="2" charset="0"/>
              </a:rPr>
              <a:t>universe</a:t>
            </a:r>
            <a:r>
              <a:rPr lang="sv-SE" sz="2200" b="1" dirty="0">
                <a:solidFill>
                  <a:srgbClr val="000000"/>
                </a:solidFill>
                <a:latin typeface="Helvetica" pitchFamily="2" charset="0"/>
              </a:rPr>
              <a:t> and the dark </a:t>
            </a:r>
            <a:r>
              <a:rPr lang="sv-SE" sz="2200" b="1" dirty="0" err="1">
                <a:solidFill>
                  <a:srgbClr val="000000"/>
                </a:solidFill>
                <a:latin typeface="Helvetica" pitchFamily="2" charset="0"/>
              </a:rPr>
              <a:t>matter</a:t>
            </a:r>
            <a:r>
              <a:rPr lang="sv-SE" sz="2200" b="1" dirty="0">
                <a:solidFill>
                  <a:srgbClr val="000000"/>
                </a:solidFill>
                <a:latin typeface="Helvetica" pitchFamily="2" charset="0"/>
              </a:rPr>
              <a:t> problem</a:t>
            </a:r>
          </a:p>
          <a:p>
            <a:pPr marL="285750" indent="-285750">
              <a:buFont typeface="Arial" panose="020B0604020202020204" pitchFamily="34" charset="0"/>
              <a:buChar char="•"/>
            </a:pPr>
            <a:endParaRPr lang="sv-SE" sz="2200" b="1" dirty="0">
              <a:solidFill>
                <a:srgbClr val="000000"/>
              </a:solidFill>
              <a:latin typeface="Helvetica" pitchFamily="2" charset="0"/>
            </a:endParaRPr>
          </a:p>
          <a:p>
            <a:pPr marL="285750" indent="-285750">
              <a:buFont typeface="Arial" panose="020B0604020202020204" pitchFamily="34" charset="0"/>
              <a:buChar char="•"/>
            </a:pPr>
            <a:endParaRPr lang="sv-SE" sz="2200" b="1" dirty="0">
              <a:solidFill>
                <a:srgbClr val="000000"/>
              </a:solidFill>
              <a:latin typeface="Helvetica" pitchFamily="2" charset="0"/>
            </a:endParaRPr>
          </a:p>
          <a:p>
            <a:pPr marL="285750" indent="-285750">
              <a:buFont typeface="Arial" panose="020B0604020202020204" pitchFamily="34" charset="0"/>
              <a:buChar char="•"/>
            </a:pPr>
            <a:endParaRPr lang="sv-SE" sz="2400" dirty="0">
              <a:solidFill>
                <a:srgbClr val="000000"/>
              </a:solidFill>
              <a:latin typeface="Helvetica" pitchFamily="2" charset="0"/>
            </a:endParaRPr>
          </a:p>
        </p:txBody>
      </p:sp>
      <p:sp>
        <p:nvSpPr>
          <p:cNvPr id="15" name="Rectangle 14">
            <a:extLst>
              <a:ext uri="{FF2B5EF4-FFF2-40B4-BE49-F238E27FC236}">
                <a16:creationId xmlns:a16="http://schemas.microsoft.com/office/drawing/2014/main" id="{C648DEC3-2081-FF49-AA41-18236C81B3B4}"/>
              </a:ext>
            </a:extLst>
          </p:cNvPr>
          <p:cNvSpPr/>
          <p:nvPr/>
        </p:nvSpPr>
        <p:spPr>
          <a:xfrm>
            <a:off x="289560" y="756130"/>
            <a:ext cx="8671559" cy="2123658"/>
          </a:xfrm>
          <a:prstGeom prst="rect">
            <a:avLst/>
          </a:prstGeom>
        </p:spPr>
        <p:txBody>
          <a:bodyPr wrap="square">
            <a:spAutoFit/>
          </a:bodyPr>
          <a:lstStyle/>
          <a:p>
            <a:pPr marL="285750" indent="-285750">
              <a:buFont typeface="Arial" panose="020B0604020202020204" pitchFamily="34" charset="0"/>
              <a:buChar char="•"/>
            </a:pPr>
            <a:r>
              <a:rPr lang="sv-SE" sz="2200" dirty="0">
                <a:solidFill>
                  <a:srgbClr val="000000"/>
                </a:solidFill>
                <a:latin typeface="Helvetica" pitchFamily="2" charset="0"/>
              </a:rPr>
              <a:t>The Dark </a:t>
            </a:r>
            <a:r>
              <a:rPr lang="sv-SE" sz="2200" dirty="0" err="1">
                <a:solidFill>
                  <a:srgbClr val="000000"/>
                </a:solidFill>
                <a:latin typeface="Helvetica" pitchFamily="2" charset="0"/>
              </a:rPr>
              <a:t>Sector</a:t>
            </a:r>
            <a:r>
              <a:rPr lang="sv-SE" sz="2200" dirty="0">
                <a:solidFill>
                  <a:srgbClr val="000000"/>
                </a:solidFill>
                <a:latin typeface="Helvetica" pitchFamily="2" charset="0"/>
              </a:rPr>
              <a:t> is </a:t>
            </a:r>
            <a:r>
              <a:rPr lang="sv-SE" sz="2200" dirty="0" err="1">
                <a:solidFill>
                  <a:srgbClr val="000000"/>
                </a:solidFill>
                <a:latin typeface="Helvetica" pitchFamily="2" charset="0"/>
              </a:rPr>
              <a:t>more</a:t>
            </a:r>
            <a:r>
              <a:rPr lang="sv-SE" sz="2200" dirty="0">
                <a:solidFill>
                  <a:srgbClr val="000000"/>
                </a:solidFill>
                <a:latin typeface="Helvetica" pitchFamily="2" charset="0"/>
              </a:rPr>
              <a:t> </a:t>
            </a:r>
            <a:r>
              <a:rPr lang="sv-SE" sz="2200" dirty="0" err="1">
                <a:solidFill>
                  <a:srgbClr val="000000"/>
                </a:solidFill>
                <a:latin typeface="Helvetica" pitchFamily="2" charset="0"/>
              </a:rPr>
              <a:t>hidden</a:t>
            </a:r>
            <a:r>
              <a:rPr lang="sv-SE" sz="2200" dirty="0">
                <a:solidFill>
                  <a:srgbClr val="000000"/>
                </a:solidFill>
                <a:latin typeface="Helvetica" pitchFamily="2" charset="0"/>
              </a:rPr>
              <a:t> </a:t>
            </a:r>
            <a:r>
              <a:rPr lang="sv-SE" sz="2200" dirty="0" err="1">
                <a:solidFill>
                  <a:srgbClr val="000000"/>
                </a:solidFill>
                <a:latin typeface="Helvetica" pitchFamily="2" charset="0"/>
              </a:rPr>
              <a:t>than</a:t>
            </a:r>
            <a:r>
              <a:rPr lang="sv-SE" sz="2200" dirty="0">
                <a:solidFill>
                  <a:srgbClr val="000000"/>
                </a:solidFill>
                <a:latin typeface="Helvetica" pitchFamily="2" charset="0"/>
              </a:rPr>
              <a:t> </a:t>
            </a:r>
            <a:r>
              <a:rPr lang="sv-SE" sz="2200" dirty="0" err="1">
                <a:solidFill>
                  <a:srgbClr val="000000"/>
                </a:solidFill>
                <a:latin typeface="Helvetica" pitchFamily="2" charset="0"/>
              </a:rPr>
              <a:t>expected</a:t>
            </a:r>
            <a:r>
              <a:rPr lang="sv-SE" sz="2200" dirty="0">
                <a:solidFill>
                  <a:srgbClr val="000000"/>
                </a:solidFill>
                <a:latin typeface="Helvetica" pitchFamily="2" charset="0"/>
              </a:rPr>
              <a:t> —&gt; </a:t>
            </a:r>
            <a:r>
              <a:rPr lang="sv-SE" sz="2200" dirty="0" err="1">
                <a:solidFill>
                  <a:srgbClr val="000000"/>
                </a:solidFill>
                <a:latin typeface="Helvetica" pitchFamily="2" charset="0"/>
              </a:rPr>
              <a:t>direct</a:t>
            </a:r>
            <a:r>
              <a:rPr lang="sv-SE" sz="2200" dirty="0">
                <a:solidFill>
                  <a:srgbClr val="000000"/>
                </a:solidFill>
                <a:latin typeface="Helvetica" pitchFamily="2" charset="0"/>
              </a:rPr>
              <a:t> </a:t>
            </a:r>
            <a:r>
              <a:rPr lang="sv-SE" sz="2200" dirty="0" err="1">
                <a:solidFill>
                  <a:srgbClr val="000000"/>
                </a:solidFill>
                <a:latin typeface="Helvetica" pitchFamily="2" charset="0"/>
              </a:rPr>
              <a:t>searches</a:t>
            </a:r>
            <a:r>
              <a:rPr lang="sv-SE" sz="2200" dirty="0">
                <a:solidFill>
                  <a:srgbClr val="000000"/>
                </a:solidFill>
                <a:latin typeface="Helvetica" pitchFamily="2" charset="0"/>
              </a:rPr>
              <a:t> for BSM </a:t>
            </a:r>
            <a:r>
              <a:rPr lang="sv-SE" sz="2200" dirty="0" err="1">
                <a:solidFill>
                  <a:srgbClr val="000000"/>
                </a:solidFill>
                <a:latin typeface="Helvetica" pitchFamily="2" charset="0"/>
              </a:rPr>
              <a:t>failed</a:t>
            </a:r>
            <a:r>
              <a:rPr lang="sv-SE" sz="2200" dirty="0">
                <a:solidFill>
                  <a:srgbClr val="000000"/>
                </a:solidFill>
                <a:latin typeface="Helvetica" pitchFamily="2" charset="0"/>
              </a:rPr>
              <a:t> so far at LHC</a:t>
            </a:r>
          </a:p>
          <a:p>
            <a:pPr marL="285750" indent="-285750">
              <a:buFont typeface="Arial" panose="020B0604020202020204" pitchFamily="34" charset="0"/>
              <a:buChar char="•"/>
            </a:pPr>
            <a:endParaRPr lang="sv-SE" sz="2200" dirty="0">
              <a:solidFill>
                <a:srgbClr val="000000"/>
              </a:solidFill>
              <a:latin typeface="Helvetica" pitchFamily="2" charset="0"/>
            </a:endParaRPr>
          </a:p>
          <a:p>
            <a:pPr marL="285750" indent="-285750">
              <a:buFont typeface="Arial" panose="020B0604020202020204" pitchFamily="34" charset="0"/>
              <a:buChar char="•"/>
            </a:pPr>
            <a:r>
              <a:rPr lang="sv-SE" sz="2200" dirty="0" err="1">
                <a:solidFill>
                  <a:srgbClr val="000000"/>
                </a:solidFill>
                <a:latin typeface="Helvetica" pitchFamily="2" charset="0"/>
              </a:rPr>
              <a:t>Physics</a:t>
            </a:r>
            <a:r>
              <a:rPr lang="sv-SE" sz="2200" dirty="0">
                <a:solidFill>
                  <a:srgbClr val="000000"/>
                </a:solidFill>
                <a:latin typeface="Helvetica" pitchFamily="2" charset="0"/>
              </a:rPr>
              <a:t> at the </a:t>
            </a:r>
            <a:r>
              <a:rPr lang="sv-SE" sz="2200" b="1" dirty="0" err="1">
                <a:solidFill>
                  <a:srgbClr val="000000"/>
                </a:solidFill>
                <a:latin typeface="Helvetica" pitchFamily="2" charset="0"/>
              </a:rPr>
              <a:t>High</a:t>
            </a:r>
            <a:r>
              <a:rPr lang="sv-SE" sz="2200" b="1" dirty="0">
                <a:solidFill>
                  <a:srgbClr val="000000"/>
                </a:solidFill>
                <a:latin typeface="Helvetica" pitchFamily="2" charset="0"/>
              </a:rPr>
              <a:t> </a:t>
            </a:r>
            <a:r>
              <a:rPr lang="sv-SE" sz="2200" b="1" dirty="0" err="1">
                <a:solidFill>
                  <a:srgbClr val="000000"/>
                </a:solidFill>
                <a:latin typeface="Helvetica" pitchFamily="2" charset="0"/>
              </a:rPr>
              <a:t>Intensity</a:t>
            </a:r>
            <a:r>
              <a:rPr lang="sv-SE" sz="2200" dirty="0">
                <a:solidFill>
                  <a:srgbClr val="000000"/>
                </a:solidFill>
                <a:latin typeface="Helvetica" pitchFamily="2" charset="0"/>
              </a:rPr>
              <a:t> </a:t>
            </a:r>
            <a:r>
              <a:rPr lang="sv-SE" sz="2200" b="1" dirty="0" err="1">
                <a:solidFill>
                  <a:srgbClr val="000000"/>
                </a:solidFill>
                <a:latin typeface="Helvetica" pitchFamily="2" charset="0"/>
              </a:rPr>
              <a:t>Frontier</a:t>
            </a:r>
            <a:r>
              <a:rPr lang="sv-SE" sz="2200" dirty="0">
                <a:solidFill>
                  <a:srgbClr val="000000"/>
                </a:solidFill>
                <a:latin typeface="Helvetica" pitchFamily="2" charset="0"/>
              </a:rPr>
              <a:t> offers </a:t>
            </a:r>
            <a:r>
              <a:rPr lang="sv-SE" sz="2200" dirty="0" err="1">
                <a:solidFill>
                  <a:srgbClr val="000000"/>
                </a:solidFill>
                <a:latin typeface="Helvetica" pitchFamily="2" charset="0"/>
              </a:rPr>
              <a:t>unprecedented</a:t>
            </a:r>
            <a:r>
              <a:rPr lang="sv-SE" sz="2200" dirty="0">
                <a:solidFill>
                  <a:srgbClr val="000000"/>
                </a:solidFill>
                <a:latin typeface="Helvetica" pitchFamily="2" charset="0"/>
              </a:rPr>
              <a:t> </a:t>
            </a:r>
            <a:r>
              <a:rPr lang="sv-SE" sz="2200" dirty="0" err="1">
                <a:solidFill>
                  <a:srgbClr val="000000"/>
                </a:solidFill>
                <a:latin typeface="Helvetica" pitchFamily="2" charset="0"/>
              </a:rPr>
              <a:t>opportunities</a:t>
            </a:r>
            <a:r>
              <a:rPr lang="sv-SE" sz="2200" dirty="0">
                <a:solidFill>
                  <a:srgbClr val="000000"/>
                </a:solidFill>
                <a:latin typeface="Helvetica" pitchFamily="2" charset="0"/>
              </a:rPr>
              <a:t> for BSM </a:t>
            </a:r>
            <a:r>
              <a:rPr lang="sv-SE" sz="2200" dirty="0" err="1">
                <a:solidFill>
                  <a:srgbClr val="000000"/>
                </a:solidFill>
                <a:latin typeface="Helvetica" pitchFamily="2" charset="0"/>
              </a:rPr>
              <a:t>searches</a:t>
            </a:r>
            <a:r>
              <a:rPr lang="sv-SE" sz="2200" dirty="0">
                <a:solidFill>
                  <a:srgbClr val="000000"/>
                </a:solidFill>
                <a:latin typeface="Helvetica" pitchFamily="2" charset="0"/>
              </a:rPr>
              <a:t> in the </a:t>
            </a:r>
            <a:r>
              <a:rPr lang="sv-SE" sz="2200" dirty="0" err="1">
                <a:solidFill>
                  <a:srgbClr val="000000"/>
                </a:solidFill>
                <a:latin typeface="Helvetica" pitchFamily="2" charset="0"/>
              </a:rPr>
              <a:t>near</a:t>
            </a:r>
            <a:r>
              <a:rPr lang="sv-SE" sz="2200" dirty="0">
                <a:solidFill>
                  <a:srgbClr val="000000"/>
                </a:solidFill>
                <a:latin typeface="Helvetica" pitchFamily="2" charset="0"/>
              </a:rPr>
              <a:t> </a:t>
            </a:r>
            <a:r>
              <a:rPr lang="sv-SE" sz="2200" dirty="0" err="1">
                <a:solidFill>
                  <a:srgbClr val="000000"/>
                </a:solidFill>
                <a:latin typeface="Helvetica" pitchFamily="2" charset="0"/>
              </a:rPr>
              <a:t>future</a:t>
            </a:r>
            <a:r>
              <a:rPr lang="sv-SE" sz="2200" dirty="0">
                <a:solidFill>
                  <a:srgbClr val="000000"/>
                </a:solidFill>
                <a:latin typeface="Helvetica" pitchFamily="2" charset="0"/>
              </a:rPr>
              <a:t> (</a:t>
            </a:r>
            <a:r>
              <a:rPr lang="sv-SE" sz="2200" dirty="0" err="1">
                <a:solidFill>
                  <a:srgbClr val="000000"/>
                </a:solidFill>
                <a:latin typeface="Helvetica" pitchFamily="2" charset="0"/>
              </a:rPr>
              <a:t>LHCb</a:t>
            </a:r>
            <a:r>
              <a:rPr lang="sv-SE" sz="2200" dirty="0">
                <a:solidFill>
                  <a:srgbClr val="000000"/>
                </a:solidFill>
                <a:latin typeface="Helvetica" pitchFamily="2" charset="0"/>
              </a:rPr>
              <a:t>/BELLE2 </a:t>
            </a:r>
            <a:r>
              <a:rPr lang="sv-SE" sz="2200" dirty="0" err="1">
                <a:solidFill>
                  <a:srgbClr val="000000"/>
                </a:solidFill>
                <a:latin typeface="Helvetica" pitchFamily="2" charset="0"/>
              </a:rPr>
              <a:t>upgrades</a:t>
            </a:r>
            <a:r>
              <a:rPr lang="sv-SE" sz="2200" dirty="0">
                <a:solidFill>
                  <a:srgbClr val="000000"/>
                </a:solidFill>
                <a:latin typeface="Helvetica" pitchFamily="2" charset="0"/>
              </a:rPr>
              <a:t>, MEG, g-2, mu2e, neutrino </a:t>
            </a:r>
            <a:r>
              <a:rPr lang="sv-SE" sz="2200" dirty="0" err="1">
                <a:solidFill>
                  <a:srgbClr val="000000"/>
                </a:solidFill>
                <a:latin typeface="Helvetica" pitchFamily="2" charset="0"/>
              </a:rPr>
              <a:t>beams</a:t>
            </a:r>
            <a:r>
              <a:rPr lang="sv-SE" sz="2200" dirty="0">
                <a:solidFill>
                  <a:srgbClr val="000000"/>
                </a:solidFill>
                <a:latin typeface="Helvetica" pitchFamily="2" charset="0"/>
              </a:rPr>
              <a:t> T2k, DUNE. </a:t>
            </a:r>
            <a:r>
              <a:rPr lang="sv-SE" sz="2200" dirty="0" err="1">
                <a:solidFill>
                  <a:srgbClr val="000000"/>
                </a:solidFill>
                <a:latin typeface="Helvetica" pitchFamily="2" charset="0"/>
              </a:rPr>
              <a:t>ecc</a:t>
            </a:r>
            <a:r>
              <a:rPr lang="sv-SE" sz="2200" dirty="0">
                <a:solidFill>
                  <a:srgbClr val="000000"/>
                </a:solidFill>
                <a:latin typeface="Helvetica" pitchFamily="2" charset="0"/>
              </a:rPr>
              <a:t>..) </a:t>
            </a:r>
          </a:p>
        </p:txBody>
      </p:sp>
      <p:pic>
        <p:nvPicPr>
          <p:cNvPr id="16" name="Picture 15">
            <a:extLst>
              <a:ext uri="{FF2B5EF4-FFF2-40B4-BE49-F238E27FC236}">
                <a16:creationId xmlns:a16="http://schemas.microsoft.com/office/drawing/2014/main" id="{C49CFD1F-6246-034A-866F-F487925FD4FB}"/>
              </a:ext>
            </a:extLst>
          </p:cNvPr>
          <p:cNvPicPr>
            <a:picLocks noChangeAspect="1"/>
          </p:cNvPicPr>
          <p:nvPr/>
        </p:nvPicPr>
        <p:blipFill>
          <a:blip r:embed="rId2"/>
          <a:stretch>
            <a:fillRect/>
          </a:stretch>
        </p:blipFill>
        <p:spPr>
          <a:xfrm>
            <a:off x="9829898" y="756130"/>
            <a:ext cx="2227142" cy="2154597"/>
          </a:xfrm>
          <a:prstGeom prst="rect">
            <a:avLst/>
          </a:prstGeom>
        </p:spPr>
      </p:pic>
    </p:spTree>
    <p:extLst>
      <p:ext uri="{BB962C8B-B14F-4D97-AF65-F5344CB8AC3E}">
        <p14:creationId xmlns:p14="http://schemas.microsoft.com/office/powerpoint/2010/main" val="163092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5917474-2BF2-9B4C-9C2A-FF0726E6CC3A}"/>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D782E34B-BF31-944D-BBE4-662D3D52DBA5}"/>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1A340E6F-3C05-C64B-B241-1C095688049D}"/>
              </a:ext>
            </a:extLst>
          </p:cNvPr>
          <p:cNvSpPr>
            <a:spLocks noGrp="1"/>
          </p:cNvSpPr>
          <p:nvPr>
            <p:ph type="sldNum" sz="quarter" idx="12"/>
          </p:nvPr>
        </p:nvSpPr>
        <p:spPr/>
        <p:txBody>
          <a:bodyPr/>
          <a:lstStyle/>
          <a:p>
            <a:fld id="{F7283078-D760-1647-8B80-66BA8B52336D}" type="slidenum">
              <a:rPr lang="sv-SE" smtClean="0"/>
              <a:pPr/>
              <a:t>70</a:t>
            </a:fld>
            <a:endParaRPr lang="sv-SE" dirty="0"/>
          </a:p>
        </p:txBody>
      </p:sp>
      <p:sp>
        <p:nvSpPr>
          <p:cNvPr id="9" name="Title 1">
            <a:extLst>
              <a:ext uri="{FF2B5EF4-FFF2-40B4-BE49-F238E27FC236}">
                <a16:creationId xmlns:a16="http://schemas.microsoft.com/office/drawing/2014/main" id="{CC75EE0D-D698-3A4A-BAB0-451AD01EBB58}"/>
              </a:ext>
            </a:extLst>
          </p:cNvPr>
          <p:cNvSpPr>
            <a:spLocks noGrp="1"/>
          </p:cNvSpPr>
          <p:nvPr>
            <p:ph type="title"/>
          </p:nvPr>
        </p:nvSpPr>
        <p:spPr>
          <a:xfrm>
            <a:off x="3591223" y="193574"/>
            <a:ext cx="9825925" cy="645875"/>
          </a:xfrm>
        </p:spPr>
        <p:txBody>
          <a:bodyPr>
            <a:normAutofit/>
          </a:bodyPr>
          <a:lstStyle/>
          <a:p>
            <a:r>
              <a:rPr lang="sv-SE" sz="3200" dirty="0">
                <a:solidFill>
                  <a:schemeClr val="tx1"/>
                </a:solidFill>
                <a:latin typeface="Helvetica" pitchFamily="2" charset="0"/>
              </a:rPr>
              <a:t>The ANNI </a:t>
            </a:r>
            <a:r>
              <a:rPr lang="sv-SE" sz="3200" dirty="0" err="1">
                <a:solidFill>
                  <a:schemeClr val="tx1"/>
                </a:solidFill>
                <a:latin typeface="Helvetica" pitchFamily="2" charset="0"/>
              </a:rPr>
              <a:t>Beamline</a:t>
            </a:r>
            <a:r>
              <a:rPr lang="sv-SE" sz="3200" dirty="0">
                <a:solidFill>
                  <a:schemeClr val="tx1"/>
                </a:solidFill>
                <a:latin typeface="Helvetica" pitchFamily="2" charset="0"/>
              </a:rPr>
              <a:t> </a:t>
            </a:r>
          </a:p>
        </p:txBody>
      </p:sp>
      <p:pic>
        <p:nvPicPr>
          <p:cNvPr id="2" name="Picture 1">
            <a:extLst>
              <a:ext uri="{FF2B5EF4-FFF2-40B4-BE49-F238E27FC236}">
                <a16:creationId xmlns:a16="http://schemas.microsoft.com/office/drawing/2014/main" id="{1FB2D156-E9BB-5049-9F55-A9A33F5605FE}"/>
              </a:ext>
            </a:extLst>
          </p:cNvPr>
          <p:cNvPicPr>
            <a:picLocks noChangeAspect="1"/>
          </p:cNvPicPr>
          <p:nvPr/>
        </p:nvPicPr>
        <p:blipFill>
          <a:blip r:embed="rId2"/>
          <a:stretch>
            <a:fillRect/>
          </a:stretch>
        </p:blipFill>
        <p:spPr>
          <a:xfrm>
            <a:off x="804066" y="2111238"/>
            <a:ext cx="10338357" cy="3606819"/>
          </a:xfrm>
          <a:prstGeom prst="rect">
            <a:avLst/>
          </a:prstGeom>
        </p:spPr>
      </p:pic>
      <p:sp>
        <p:nvSpPr>
          <p:cNvPr id="4" name="TextBox 3">
            <a:extLst>
              <a:ext uri="{FF2B5EF4-FFF2-40B4-BE49-F238E27FC236}">
                <a16:creationId xmlns:a16="http://schemas.microsoft.com/office/drawing/2014/main" id="{15EA21B3-7021-4F4E-8AD7-3947A6E9F302}"/>
              </a:ext>
            </a:extLst>
          </p:cNvPr>
          <p:cNvSpPr txBox="1"/>
          <p:nvPr/>
        </p:nvSpPr>
        <p:spPr>
          <a:xfrm>
            <a:off x="2245300" y="1227330"/>
            <a:ext cx="7455887" cy="369332"/>
          </a:xfrm>
          <a:prstGeom prst="rect">
            <a:avLst/>
          </a:prstGeom>
          <a:noFill/>
        </p:spPr>
        <p:txBody>
          <a:bodyPr wrap="none" rtlCol="0">
            <a:spAutoFit/>
          </a:bodyPr>
          <a:lstStyle/>
          <a:p>
            <a:pPr algn="l"/>
            <a:r>
              <a:rPr lang="en-GB" dirty="0">
                <a:latin typeface="Helvetica" pitchFamily="2" charset="0"/>
              </a:rPr>
              <a:t>Neutron instrument proposal for a dedicated particle physics beamline  </a:t>
            </a:r>
          </a:p>
        </p:txBody>
      </p:sp>
    </p:spTree>
    <p:extLst>
      <p:ext uri="{BB962C8B-B14F-4D97-AF65-F5344CB8AC3E}">
        <p14:creationId xmlns:p14="http://schemas.microsoft.com/office/powerpoint/2010/main" val="67899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5917474-2BF2-9B4C-9C2A-FF0726E6CC3A}"/>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D782E34B-BF31-944D-BBE4-662D3D52DBA5}"/>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1A340E6F-3C05-C64B-B241-1C095688049D}"/>
              </a:ext>
            </a:extLst>
          </p:cNvPr>
          <p:cNvSpPr>
            <a:spLocks noGrp="1"/>
          </p:cNvSpPr>
          <p:nvPr>
            <p:ph type="sldNum" sz="quarter" idx="12"/>
          </p:nvPr>
        </p:nvSpPr>
        <p:spPr/>
        <p:txBody>
          <a:bodyPr/>
          <a:lstStyle/>
          <a:p>
            <a:fld id="{F7283078-D760-1647-8B80-66BA8B52336D}" type="slidenum">
              <a:rPr lang="sv-SE" smtClean="0"/>
              <a:pPr/>
              <a:t>71</a:t>
            </a:fld>
            <a:endParaRPr lang="sv-SE" dirty="0"/>
          </a:p>
        </p:txBody>
      </p:sp>
      <p:sp>
        <p:nvSpPr>
          <p:cNvPr id="9" name="Title 1">
            <a:extLst>
              <a:ext uri="{FF2B5EF4-FFF2-40B4-BE49-F238E27FC236}">
                <a16:creationId xmlns:a16="http://schemas.microsoft.com/office/drawing/2014/main" id="{CC75EE0D-D698-3A4A-BAB0-451AD01EBB58}"/>
              </a:ext>
            </a:extLst>
          </p:cNvPr>
          <p:cNvSpPr>
            <a:spLocks noGrp="1"/>
          </p:cNvSpPr>
          <p:nvPr>
            <p:ph type="title"/>
          </p:nvPr>
        </p:nvSpPr>
        <p:spPr>
          <a:xfrm>
            <a:off x="557208" y="193573"/>
            <a:ext cx="9825925" cy="645875"/>
          </a:xfrm>
        </p:spPr>
        <p:txBody>
          <a:bodyPr>
            <a:normAutofit/>
          </a:bodyPr>
          <a:lstStyle/>
          <a:p>
            <a:r>
              <a:rPr lang="sv-SE" sz="3200" dirty="0">
                <a:solidFill>
                  <a:schemeClr val="tx1"/>
                </a:solidFill>
                <a:latin typeface="Helvetica" pitchFamily="2" charset="0"/>
              </a:rPr>
              <a:t>The ANNI </a:t>
            </a:r>
            <a:r>
              <a:rPr lang="sv-SE" sz="3200" dirty="0" err="1">
                <a:solidFill>
                  <a:schemeClr val="tx1"/>
                </a:solidFill>
                <a:latin typeface="Helvetica" pitchFamily="2" charset="0"/>
              </a:rPr>
              <a:t>Beamline</a:t>
            </a:r>
            <a:r>
              <a:rPr lang="sv-SE" sz="3200" dirty="0">
                <a:solidFill>
                  <a:schemeClr val="tx1"/>
                </a:solidFill>
                <a:latin typeface="Helvetica" pitchFamily="2" charset="0"/>
              </a:rPr>
              <a:t>: </a:t>
            </a:r>
            <a:r>
              <a:rPr lang="sv-SE" sz="3200" dirty="0" err="1">
                <a:solidFill>
                  <a:schemeClr val="tx1"/>
                </a:solidFill>
                <a:latin typeface="Helvetica" pitchFamily="2" charset="0"/>
              </a:rPr>
              <a:t>scientific</a:t>
            </a:r>
            <a:r>
              <a:rPr lang="sv-SE" sz="3200" dirty="0">
                <a:solidFill>
                  <a:schemeClr val="tx1"/>
                </a:solidFill>
                <a:latin typeface="Helvetica" pitchFamily="2" charset="0"/>
              </a:rPr>
              <a:t> </a:t>
            </a:r>
            <a:r>
              <a:rPr lang="sv-SE" sz="3200" dirty="0" err="1">
                <a:solidFill>
                  <a:schemeClr val="tx1"/>
                </a:solidFill>
                <a:latin typeface="Helvetica" pitchFamily="2" charset="0"/>
              </a:rPr>
              <a:t>case</a:t>
            </a:r>
            <a:r>
              <a:rPr lang="sv-SE" sz="3200" dirty="0">
                <a:solidFill>
                  <a:schemeClr val="tx1"/>
                </a:solidFill>
                <a:latin typeface="Helvetica" pitchFamily="2" charset="0"/>
              </a:rPr>
              <a:t>  </a:t>
            </a:r>
          </a:p>
        </p:txBody>
      </p:sp>
      <p:sp>
        <p:nvSpPr>
          <p:cNvPr id="11" name="Content Placeholder 1">
            <a:extLst>
              <a:ext uri="{FF2B5EF4-FFF2-40B4-BE49-F238E27FC236}">
                <a16:creationId xmlns:a16="http://schemas.microsoft.com/office/drawing/2014/main" id="{B621930F-2C48-EE4D-BF75-428B0AA058CF}"/>
              </a:ext>
            </a:extLst>
          </p:cNvPr>
          <p:cNvSpPr>
            <a:spLocks noGrp="1"/>
          </p:cNvSpPr>
          <p:nvPr>
            <p:ph idx="1"/>
          </p:nvPr>
        </p:nvSpPr>
        <p:spPr>
          <a:xfrm>
            <a:off x="557208" y="917853"/>
            <a:ext cx="8857389" cy="4135308"/>
          </a:xfrm>
        </p:spPr>
        <p:txBody>
          <a:bodyPr>
            <a:normAutofit/>
          </a:bodyPr>
          <a:lstStyle/>
          <a:p>
            <a:pPr>
              <a:buClr>
                <a:schemeClr val="tx1"/>
              </a:buClr>
              <a:buFont typeface="Arial" panose="020B0604020202020204" pitchFamily="34" charset="0"/>
              <a:buChar char="•"/>
            </a:pPr>
            <a:r>
              <a:rPr lang="en-GB" sz="2300" b="1" dirty="0">
                <a:solidFill>
                  <a:schemeClr val="tx1"/>
                </a:solidFill>
                <a:latin typeface="Helvetica" pitchFamily="2" charset="0"/>
                <a:cs typeface="Candara"/>
              </a:rPr>
              <a:t>Neutron beta decay correlation coefficients </a:t>
            </a:r>
          </a:p>
          <a:p>
            <a:pPr>
              <a:buClr>
                <a:schemeClr val="tx1"/>
              </a:buClr>
              <a:buFont typeface="Arial" panose="020B0604020202020204" pitchFamily="34" charset="0"/>
              <a:buChar char="•"/>
            </a:pPr>
            <a:r>
              <a:rPr lang="is-IS" sz="1900" dirty="0">
                <a:solidFill>
                  <a:schemeClr val="tx1"/>
                </a:solidFill>
                <a:latin typeface="Helvetica" pitchFamily="2" charset="0"/>
                <a:cs typeface="Constantia"/>
              </a:rPr>
              <a:t>The differential decay probability of the free neutron can be expanded in correlations between the involved particles (momenta or spin) parametrized by correlation coefficients </a:t>
            </a:r>
          </a:p>
          <a:p>
            <a:pPr>
              <a:buClr>
                <a:schemeClr val="tx1"/>
              </a:buClr>
              <a:buFont typeface="Arial" panose="020B0604020202020204" pitchFamily="34" charset="0"/>
              <a:buChar char="•"/>
            </a:pPr>
            <a:r>
              <a:rPr lang="en-US" sz="1900" b="1" dirty="0">
                <a:solidFill>
                  <a:schemeClr val="tx1"/>
                </a:solidFill>
                <a:latin typeface="Helvetica" pitchFamily="2" charset="0"/>
                <a:cs typeface="Candara"/>
              </a:rPr>
              <a:t>Measuring several correlation coefficients in the neutron beta decay  provides broad band probes for physics beyond the standard model  </a:t>
            </a:r>
            <a:endParaRPr lang="en-US" sz="1900" dirty="0">
              <a:solidFill>
                <a:schemeClr val="tx1"/>
              </a:solidFill>
              <a:latin typeface="Helvetica" pitchFamily="2" charset="0"/>
              <a:cs typeface="Constantia"/>
            </a:endParaRPr>
          </a:p>
          <a:p>
            <a:pPr marL="0" indent="0">
              <a:buNone/>
            </a:pPr>
            <a:endParaRPr lang="en-GB" b="1" dirty="0">
              <a:solidFill>
                <a:schemeClr val="tx1"/>
              </a:solidFill>
              <a:latin typeface="Helvetica" pitchFamily="2" charset="0"/>
              <a:cs typeface="Candara"/>
            </a:endParaRPr>
          </a:p>
          <a:p>
            <a:pPr marL="287338" indent="-287338">
              <a:buFont typeface="Wingdings" pitchFamily="2" charset="2"/>
              <a:buChar char="ü"/>
            </a:pPr>
            <a:endParaRPr lang="en-GB" dirty="0">
              <a:solidFill>
                <a:schemeClr val="tx1"/>
              </a:solidFill>
              <a:latin typeface="Helvetica" pitchFamily="2" charset="0"/>
              <a:cs typeface="Candara"/>
            </a:endParaRPr>
          </a:p>
          <a:p>
            <a:pPr marL="287338" indent="-287338">
              <a:buFont typeface="Wingdings" pitchFamily="2" charset="2"/>
              <a:buChar char="ü"/>
            </a:pPr>
            <a:endParaRPr lang="en-GB" b="1" dirty="0">
              <a:solidFill>
                <a:schemeClr val="tx1"/>
              </a:solidFill>
              <a:latin typeface="Helvetica" pitchFamily="2" charset="0"/>
              <a:cs typeface="Candara"/>
            </a:endParaRPr>
          </a:p>
          <a:p>
            <a:pPr marL="0" indent="0">
              <a:buNone/>
            </a:pPr>
            <a:endParaRPr lang="en-GB" dirty="0">
              <a:solidFill>
                <a:schemeClr val="tx1"/>
              </a:solidFill>
              <a:latin typeface="Candara"/>
              <a:cs typeface="Candara"/>
            </a:endParaRPr>
          </a:p>
        </p:txBody>
      </p:sp>
      <p:pic>
        <p:nvPicPr>
          <p:cNvPr id="12" name="Picture 11" descr="csm_f1_023856eac0.png">
            <a:extLst>
              <a:ext uri="{FF2B5EF4-FFF2-40B4-BE49-F238E27FC236}">
                <a16:creationId xmlns:a16="http://schemas.microsoft.com/office/drawing/2014/main" id="{7D9E9BB3-FDF2-074B-987D-543776E65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0170" y="1188059"/>
            <a:ext cx="2165925" cy="1797448"/>
          </a:xfrm>
          <a:prstGeom prst="rect">
            <a:avLst/>
          </a:prstGeom>
        </p:spPr>
      </p:pic>
    </p:spTree>
    <p:extLst>
      <p:ext uri="{BB962C8B-B14F-4D97-AF65-F5344CB8AC3E}">
        <p14:creationId xmlns:p14="http://schemas.microsoft.com/office/powerpoint/2010/main" val="345239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5917474-2BF2-9B4C-9C2A-FF0726E6CC3A}"/>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D782E34B-BF31-944D-BBE4-662D3D52DBA5}"/>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1A340E6F-3C05-C64B-B241-1C095688049D}"/>
              </a:ext>
            </a:extLst>
          </p:cNvPr>
          <p:cNvSpPr>
            <a:spLocks noGrp="1"/>
          </p:cNvSpPr>
          <p:nvPr>
            <p:ph type="sldNum" sz="quarter" idx="12"/>
          </p:nvPr>
        </p:nvSpPr>
        <p:spPr/>
        <p:txBody>
          <a:bodyPr/>
          <a:lstStyle/>
          <a:p>
            <a:fld id="{F7283078-D760-1647-8B80-66BA8B52336D}" type="slidenum">
              <a:rPr lang="sv-SE" smtClean="0"/>
              <a:pPr/>
              <a:t>72</a:t>
            </a:fld>
            <a:endParaRPr lang="sv-SE" dirty="0"/>
          </a:p>
        </p:txBody>
      </p:sp>
      <p:sp>
        <p:nvSpPr>
          <p:cNvPr id="9" name="Title 1">
            <a:extLst>
              <a:ext uri="{FF2B5EF4-FFF2-40B4-BE49-F238E27FC236}">
                <a16:creationId xmlns:a16="http://schemas.microsoft.com/office/drawing/2014/main" id="{CC75EE0D-D698-3A4A-BAB0-451AD01EBB58}"/>
              </a:ext>
            </a:extLst>
          </p:cNvPr>
          <p:cNvSpPr>
            <a:spLocks noGrp="1"/>
          </p:cNvSpPr>
          <p:nvPr>
            <p:ph type="title"/>
          </p:nvPr>
        </p:nvSpPr>
        <p:spPr>
          <a:xfrm>
            <a:off x="557208" y="193573"/>
            <a:ext cx="9825925" cy="645875"/>
          </a:xfrm>
        </p:spPr>
        <p:txBody>
          <a:bodyPr>
            <a:normAutofit/>
          </a:bodyPr>
          <a:lstStyle/>
          <a:p>
            <a:r>
              <a:rPr lang="sv-SE" sz="3200" dirty="0">
                <a:solidFill>
                  <a:schemeClr val="tx1"/>
                </a:solidFill>
                <a:latin typeface="Helvetica" pitchFamily="2" charset="0"/>
              </a:rPr>
              <a:t>The ANNI </a:t>
            </a:r>
            <a:r>
              <a:rPr lang="sv-SE" sz="3200" dirty="0" err="1">
                <a:solidFill>
                  <a:schemeClr val="tx1"/>
                </a:solidFill>
                <a:latin typeface="Helvetica" pitchFamily="2" charset="0"/>
              </a:rPr>
              <a:t>Beamline</a:t>
            </a:r>
            <a:r>
              <a:rPr lang="sv-SE" sz="3200" dirty="0">
                <a:solidFill>
                  <a:schemeClr val="tx1"/>
                </a:solidFill>
                <a:latin typeface="Helvetica" pitchFamily="2" charset="0"/>
              </a:rPr>
              <a:t>: </a:t>
            </a:r>
            <a:r>
              <a:rPr lang="sv-SE" sz="3200" dirty="0" err="1">
                <a:solidFill>
                  <a:schemeClr val="tx1"/>
                </a:solidFill>
                <a:latin typeface="Helvetica" pitchFamily="2" charset="0"/>
              </a:rPr>
              <a:t>scientific</a:t>
            </a:r>
            <a:r>
              <a:rPr lang="sv-SE" sz="3200" dirty="0">
                <a:solidFill>
                  <a:schemeClr val="tx1"/>
                </a:solidFill>
                <a:latin typeface="Helvetica" pitchFamily="2" charset="0"/>
              </a:rPr>
              <a:t> </a:t>
            </a:r>
            <a:r>
              <a:rPr lang="sv-SE" sz="3200" dirty="0" err="1">
                <a:solidFill>
                  <a:schemeClr val="tx1"/>
                </a:solidFill>
                <a:latin typeface="Helvetica" pitchFamily="2" charset="0"/>
              </a:rPr>
              <a:t>case</a:t>
            </a:r>
            <a:r>
              <a:rPr lang="sv-SE" sz="3200" dirty="0">
                <a:solidFill>
                  <a:schemeClr val="tx1"/>
                </a:solidFill>
                <a:latin typeface="Helvetica" pitchFamily="2" charset="0"/>
              </a:rPr>
              <a:t>  </a:t>
            </a:r>
          </a:p>
        </p:txBody>
      </p:sp>
      <p:sp>
        <p:nvSpPr>
          <p:cNvPr id="11" name="Content Placeholder 1">
            <a:extLst>
              <a:ext uri="{FF2B5EF4-FFF2-40B4-BE49-F238E27FC236}">
                <a16:creationId xmlns:a16="http://schemas.microsoft.com/office/drawing/2014/main" id="{B621930F-2C48-EE4D-BF75-428B0AA058CF}"/>
              </a:ext>
            </a:extLst>
          </p:cNvPr>
          <p:cNvSpPr>
            <a:spLocks noGrp="1"/>
          </p:cNvSpPr>
          <p:nvPr>
            <p:ph idx="1"/>
          </p:nvPr>
        </p:nvSpPr>
        <p:spPr>
          <a:xfrm>
            <a:off x="557208" y="917853"/>
            <a:ext cx="8857389" cy="4135308"/>
          </a:xfrm>
        </p:spPr>
        <p:txBody>
          <a:bodyPr>
            <a:normAutofit/>
          </a:bodyPr>
          <a:lstStyle/>
          <a:p>
            <a:pPr>
              <a:buClr>
                <a:schemeClr val="tx1"/>
              </a:buClr>
              <a:buFont typeface="Arial" panose="020B0604020202020204" pitchFamily="34" charset="0"/>
              <a:buChar char="•"/>
            </a:pPr>
            <a:r>
              <a:rPr lang="en-GB" sz="2300" b="1" dirty="0">
                <a:solidFill>
                  <a:schemeClr val="tx1"/>
                </a:solidFill>
                <a:latin typeface="Helvetica" pitchFamily="2" charset="0"/>
                <a:cs typeface="Candara"/>
              </a:rPr>
              <a:t>Neutron beta decay correlation coefficients </a:t>
            </a:r>
          </a:p>
          <a:p>
            <a:pPr>
              <a:buClr>
                <a:schemeClr val="tx1"/>
              </a:buClr>
              <a:buFont typeface="Arial" panose="020B0604020202020204" pitchFamily="34" charset="0"/>
              <a:buChar char="•"/>
            </a:pPr>
            <a:r>
              <a:rPr lang="is-IS" sz="1900" dirty="0">
                <a:solidFill>
                  <a:schemeClr val="tx1"/>
                </a:solidFill>
                <a:latin typeface="Helvetica" pitchFamily="2" charset="0"/>
                <a:cs typeface="Constantia"/>
              </a:rPr>
              <a:t>The differential decay probability of the free neutron can be expanded in correlations between the involved particles (momenta or spin) parametrized by correlation coefficients </a:t>
            </a:r>
          </a:p>
          <a:p>
            <a:pPr>
              <a:buClr>
                <a:schemeClr val="tx1"/>
              </a:buClr>
              <a:buFont typeface="Arial" panose="020B0604020202020204" pitchFamily="34" charset="0"/>
              <a:buChar char="•"/>
            </a:pPr>
            <a:r>
              <a:rPr lang="en-US" sz="1900" b="1" dirty="0">
                <a:solidFill>
                  <a:schemeClr val="tx1"/>
                </a:solidFill>
                <a:latin typeface="Helvetica" pitchFamily="2" charset="0"/>
                <a:cs typeface="Candara"/>
              </a:rPr>
              <a:t>Measuring several correlation coefficients in the neutron beta decay  provides broad band probes for physics beyond the standard model  </a:t>
            </a:r>
            <a:endParaRPr lang="en-US" sz="1900" dirty="0">
              <a:solidFill>
                <a:schemeClr val="tx1"/>
              </a:solidFill>
              <a:latin typeface="Helvetica" pitchFamily="2" charset="0"/>
              <a:cs typeface="Constantia"/>
            </a:endParaRPr>
          </a:p>
          <a:p>
            <a:pPr marL="0" indent="0">
              <a:buNone/>
            </a:pPr>
            <a:endParaRPr lang="en-GB" b="1" dirty="0">
              <a:solidFill>
                <a:schemeClr val="tx1"/>
              </a:solidFill>
              <a:latin typeface="Helvetica" pitchFamily="2" charset="0"/>
              <a:cs typeface="Candara"/>
            </a:endParaRPr>
          </a:p>
          <a:p>
            <a:pPr marL="287338" indent="-287338">
              <a:buFont typeface="Wingdings" pitchFamily="2" charset="2"/>
              <a:buChar char="ü"/>
            </a:pPr>
            <a:endParaRPr lang="en-GB" dirty="0">
              <a:solidFill>
                <a:schemeClr val="tx1"/>
              </a:solidFill>
              <a:latin typeface="Helvetica" pitchFamily="2" charset="0"/>
              <a:cs typeface="Candara"/>
            </a:endParaRPr>
          </a:p>
          <a:p>
            <a:pPr marL="287338" indent="-287338">
              <a:buFont typeface="Wingdings" pitchFamily="2" charset="2"/>
              <a:buChar char="ü"/>
            </a:pPr>
            <a:endParaRPr lang="en-GB" b="1" dirty="0">
              <a:solidFill>
                <a:schemeClr val="tx1"/>
              </a:solidFill>
              <a:latin typeface="Helvetica" pitchFamily="2" charset="0"/>
              <a:cs typeface="Candara"/>
            </a:endParaRPr>
          </a:p>
          <a:p>
            <a:pPr marL="0" indent="0">
              <a:buNone/>
            </a:pPr>
            <a:endParaRPr lang="en-GB" dirty="0">
              <a:solidFill>
                <a:schemeClr val="tx1"/>
              </a:solidFill>
              <a:latin typeface="Candara"/>
              <a:cs typeface="Candara"/>
            </a:endParaRPr>
          </a:p>
        </p:txBody>
      </p:sp>
      <p:pic>
        <p:nvPicPr>
          <p:cNvPr id="12" name="Picture 11" descr="csm_f1_023856eac0.png">
            <a:extLst>
              <a:ext uri="{FF2B5EF4-FFF2-40B4-BE49-F238E27FC236}">
                <a16:creationId xmlns:a16="http://schemas.microsoft.com/office/drawing/2014/main" id="{7D9E9BB3-FDF2-074B-987D-543776E65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0170" y="1188059"/>
            <a:ext cx="2165925" cy="1797448"/>
          </a:xfrm>
          <a:prstGeom prst="rect">
            <a:avLst/>
          </a:prstGeom>
        </p:spPr>
      </p:pic>
      <p:sp>
        <p:nvSpPr>
          <p:cNvPr id="10" name="Content Placeholder 1">
            <a:extLst>
              <a:ext uri="{FF2B5EF4-FFF2-40B4-BE49-F238E27FC236}">
                <a16:creationId xmlns:a16="http://schemas.microsoft.com/office/drawing/2014/main" id="{0BF05026-87DA-5848-98A2-CC05F7371FDF}"/>
              </a:ext>
            </a:extLst>
          </p:cNvPr>
          <p:cNvSpPr txBox="1">
            <a:spLocks/>
          </p:cNvSpPr>
          <p:nvPr/>
        </p:nvSpPr>
        <p:spPr>
          <a:xfrm>
            <a:off x="579359" y="2522524"/>
            <a:ext cx="8857389" cy="4135308"/>
          </a:xfrm>
          <a:prstGeom prst="rect">
            <a:avLst/>
          </a:prstGeom>
        </p:spPr>
        <p:txBody>
          <a:bodyPr vert="horz" lIns="0" tIns="45720" rIns="18000" bIns="45720" rtlCol="0">
            <a:norm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egoe UI" panose="020B0502040204020203" pitchFamily="34" charset="0"/>
              <a:buNone/>
            </a:pPr>
            <a:endParaRPr lang="en-GB" b="1">
              <a:solidFill>
                <a:schemeClr val="tx1"/>
              </a:solidFill>
              <a:latin typeface="Helvetica" pitchFamily="2" charset="0"/>
              <a:cs typeface="Candara"/>
            </a:endParaRPr>
          </a:p>
          <a:p>
            <a:pPr marL="287338" indent="-287338">
              <a:buFont typeface="Wingdings" pitchFamily="2" charset="2"/>
              <a:buChar char="ü"/>
            </a:pPr>
            <a:endParaRPr lang="en-GB">
              <a:solidFill>
                <a:schemeClr val="tx1"/>
              </a:solidFill>
              <a:latin typeface="Helvetica" pitchFamily="2" charset="0"/>
              <a:cs typeface="Candara"/>
            </a:endParaRPr>
          </a:p>
          <a:p>
            <a:pPr>
              <a:buClr>
                <a:schemeClr val="tx1"/>
              </a:buClr>
              <a:buFont typeface="Arial" panose="020B0604020202020204" pitchFamily="34" charset="0"/>
              <a:buChar char="•"/>
            </a:pPr>
            <a:r>
              <a:rPr lang="en-GB" sz="2300" b="1">
                <a:solidFill>
                  <a:schemeClr val="tx1"/>
                </a:solidFill>
                <a:latin typeface="Helvetica" pitchFamily="2" charset="0"/>
                <a:cs typeface="Candara"/>
              </a:rPr>
              <a:t>Hadronic weak interaction</a:t>
            </a:r>
          </a:p>
          <a:p>
            <a:pPr>
              <a:buClr>
                <a:schemeClr val="tx1"/>
              </a:buClr>
              <a:buFont typeface="Arial" panose="020B0604020202020204" pitchFamily="34" charset="0"/>
              <a:buChar char="•"/>
            </a:pPr>
            <a:r>
              <a:rPr lang="en-US">
                <a:solidFill>
                  <a:schemeClr val="tx1"/>
                </a:solidFill>
                <a:latin typeface="Helvetica" pitchFamily="2" charset="0"/>
                <a:cs typeface="Candara"/>
              </a:rPr>
              <a:t>Complicated by nuclear structure</a:t>
            </a:r>
          </a:p>
          <a:p>
            <a:pPr>
              <a:buClr>
                <a:schemeClr val="tx1"/>
              </a:buClr>
              <a:buFont typeface="Arial" panose="020B0604020202020204" pitchFamily="34" charset="0"/>
              <a:buChar char="•"/>
            </a:pPr>
            <a:r>
              <a:rPr lang="en-US">
                <a:solidFill>
                  <a:schemeClr val="tx1"/>
                </a:solidFill>
                <a:latin typeface="Helvetica" pitchFamily="2" charset="0"/>
                <a:cs typeface="Candara"/>
              </a:rPr>
              <a:t>Unique PV (parity-violation)  signature</a:t>
            </a:r>
            <a:endParaRPr lang="en-GB">
              <a:solidFill>
                <a:schemeClr val="tx1"/>
              </a:solidFill>
              <a:latin typeface="Helvetica" pitchFamily="2" charset="0"/>
              <a:cs typeface="Candara"/>
            </a:endParaRPr>
          </a:p>
          <a:p>
            <a:pPr marL="287338" indent="-287338">
              <a:buFont typeface="Wingdings" pitchFamily="2" charset="2"/>
              <a:buChar char="ü"/>
            </a:pPr>
            <a:endParaRPr lang="en-GB" b="1">
              <a:solidFill>
                <a:schemeClr val="tx1"/>
              </a:solidFill>
              <a:latin typeface="Helvetica" pitchFamily="2" charset="0"/>
              <a:cs typeface="Candara"/>
            </a:endParaRPr>
          </a:p>
          <a:p>
            <a:pPr marL="0" indent="0">
              <a:buFont typeface="Segoe UI" panose="020B0502040204020203" pitchFamily="34" charset="0"/>
              <a:buNone/>
            </a:pPr>
            <a:endParaRPr lang="en-GB" dirty="0">
              <a:solidFill>
                <a:schemeClr val="tx1"/>
              </a:solidFill>
              <a:latin typeface="Candara"/>
              <a:cs typeface="Candara"/>
            </a:endParaRPr>
          </a:p>
        </p:txBody>
      </p:sp>
      <p:pic>
        <p:nvPicPr>
          <p:cNvPr id="13" name="Picture 12" descr="Untitled.png">
            <a:extLst>
              <a:ext uri="{FF2B5EF4-FFF2-40B4-BE49-F238E27FC236}">
                <a16:creationId xmlns:a16="http://schemas.microsoft.com/office/drawing/2014/main" id="{1C3DB7AF-3FA7-644F-9CC7-ECFB6562D985}"/>
              </a:ext>
            </a:extLst>
          </p:cNvPr>
          <p:cNvPicPr>
            <a:picLocks noChangeAspect="1"/>
          </p:cNvPicPr>
          <p:nvPr/>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373692" y="3154642"/>
            <a:ext cx="1816768" cy="1678862"/>
          </a:xfrm>
          <a:prstGeom prst="rect">
            <a:avLst/>
          </a:prstGeom>
        </p:spPr>
      </p:pic>
    </p:spTree>
    <p:extLst>
      <p:ext uri="{BB962C8B-B14F-4D97-AF65-F5344CB8AC3E}">
        <p14:creationId xmlns:p14="http://schemas.microsoft.com/office/powerpoint/2010/main" val="33376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5917474-2BF2-9B4C-9C2A-FF0726E6CC3A}"/>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D782E34B-BF31-944D-BBE4-662D3D52DBA5}"/>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1A340E6F-3C05-C64B-B241-1C095688049D}"/>
              </a:ext>
            </a:extLst>
          </p:cNvPr>
          <p:cNvSpPr>
            <a:spLocks noGrp="1"/>
          </p:cNvSpPr>
          <p:nvPr>
            <p:ph type="sldNum" sz="quarter" idx="12"/>
          </p:nvPr>
        </p:nvSpPr>
        <p:spPr/>
        <p:txBody>
          <a:bodyPr/>
          <a:lstStyle/>
          <a:p>
            <a:fld id="{F7283078-D760-1647-8B80-66BA8B52336D}" type="slidenum">
              <a:rPr lang="sv-SE" smtClean="0"/>
              <a:pPr/>
              <a:t>73</a:t>
            </a:fld>
            <a:endParaRPr lang="sv-SE" dirty="0"/>
          </a:p>
        </p:txBody>
      </p:sp>
      <p:sp>
        <p:nvSpPr>
          <p:cNvPr id="9" name="Title 1">
            <a:extLst>
              <a:ext uri="{FF2B5EF4-FFF2-40B4-BE49-F238E27FC236}">
                <a16:creationId xmlns:a16="http://schemas.microsoft.com/office/drawing/2014/main" id="{CC75EE0D-D698-3A4A-BAB0-451AD01EBB58}"/>
              </a:ext>
            </a:extLst>
          </p:cNvPr>
          <p:cNvSpPr>
            <a:spLocks noGrp="1"/>
          </p:cNvSpPr>
          <p:nvPr>
            <p:ph type="title"/>
          </p:nvPr>
        </p:nvSpPr>
        <p:spPr>
          <a:xfrm>
            <a:off x="557208" y="193573"/>
            <a:ext cx="9825925" cy="645875"/>
          </a:xfrm>
        </p:spPr>
        <p:txBody>
          <a:bodyPr>
            <a:normAutofit/>
          </a:bodyPr>
          <a:lstStyle/>
          <a:p>
            <a:r>
              <a:rPr lang="sv-SE" sz="3200" dirty="0">
                <a:solidFill>
                  <a:schemeClr val="tx1"/>
                </a:solidFill>
                <a:latin typeface="Helvetica" pitchFamily="2" charset="0"/>
              </a:rPr>
              <a:t>The ANNI </a:t>
            </a:r>
            <a:r>
              <a:rPr lang="sv-SE" sz="3200" dirty="0" err="1">
                <a:solidFill>
                  <a:schemeClr val="tx1"/>
                </a:solidFill>
                <a:latin typeface="Helvetica" pitchFamily="2" charset="0"/>
              </a:rPr>
              <a:t>Beamline</a:t>
            </a:r>
            <a:r>
              <a:rPr lang="sv-SE" sz="3200" dirty="0">
                <a:solidFill>
                  <a:schemeClr val="tx1"/>
                </a:solidFill>
                <a:latin typeface="Helvetica" pitchFamily="2" charset="0"/>
              </a:rPr>
              <a:t>: </a:t>
            </a:r>
            <a:r>
              <a:rPr lang="sv-SE" sz="3200" dirty="0" err="1">
                <a:solidFill>
                  <a:schemeClr val="tx1"/>
                </a:solidFill>
                <a:latin typeface="Helvetica" pitchFamily="2" charset="0"/>
              </a:rPr>
              <a:t>scientific</a:t>
            </a:r>
            <a:r>
              <a:rPr lang="sv-SE" sz="3200" dirty="0">
                <a:solidFill>
                  <a:schemeClr val="tx1"/>
                </a:solidFill>
                <a:latin typeface="Helvetica" pitchFamily="2" charset="0"/>
              </a:rPr>
              <a:t> </a:t>
            </a:r>
            <a:r>
              <a:rPr lang="sv-SE" sz="3200" dirty="0" err="1">
                <a:solidFill>
                  <a:schemeClr val="tx1"/>
                </a:solidFill>
                <a:latin typeface="Helvetica" pitchFamily="2" charset="0"/>
              </a:rPr>
              <a:t>case</a:t>
            </a:r>
            <a:r>
              <a:rPr lang="sv-SE" sz="3200" dirty="0">
                <a:solidFill>
                  <a:schemeClr val="tx1"/>
                </a:solidFill>
                <a:latin typeface="Helvetica" pitchFamily="2" charset="0"/>
              </a:rPr>
              <a:t>  </a:t>
            </a:r>
          </a:p>
        </p:txBody>
      </p:sp>
      <p:sp>
        <p:nvSpPr>
          <p:cNvPr id="11" name="Content Placeholder 1">
            <a:extLst>
              <a:ext uri="{FF2B5EF4-FFF2-40B4-BE49-F238E27FC236}">
                <a16:creationId xmlns:a16="http://schemas.microsoft.com/office/drawing/2014/main" id="{B621930F-2C48-EE4D-BF75-428B0AA058CF}"/>
              </a:ext>
            </a:extLst>
          </p:cNvPr>
          <p:cNvSpPr>
            <a:spLocks noGrp="1"/>
          </p:cNvSpPr>
          <p:nvPr>
            <p:ph idx="1"/>
          </p:nvPr>
        </p:nvSpPr>
        <p:spPr>
          <a:xfrm>
            <a:off x="557208" y="917853"/>
            <a:ext cx="8857389" cy="4135308"/>
          </a:xfrm>
        </p:spPr>
        <p:txBody>
          <a:bodyPr>
            <a:normAutofit/>
          </a:bodyPr>
          <a:lstStyle/>
          <a:p>
            <a:pPr>
              <a:buClr>
                <a:schemeClr val="tx1"/>
              </a:buClr>
              <a:buFont typeface="Arial" panose="020B0604020202020204" pitchFamily="34" charset="0"/>
              <a:buChar char="•"/>
            </a:pPr>
            <a:r>
              <a:rPr lang="en-GB" sz="2300" b="1" dirty="0">
                <a:solidFill>
                  <a:schemeClr val="tx1"/>
                </a:solidFill>
                <a:latin typeface="Helvetica" pitchFamily="2" charset="0"/>
                <a:cs typeface="Candara"/>
              </a:rPr>
              <a:t>Neutron beta decay correlation coefficients </a:t>
            </a:r>
          </a:p>
          <a:p>
            <a:pPr>
              <a:buClr>
                <a:schemeClr val="tx1"/>
              </a:buClr>
              <a:buFont typeface="Arial" panose="020B0604020202020204" pitchFamily="34" charset="0"/>
              <a:buChar char="•"/>
            </a:pPr>
            <a:r>
              <a:rPr lang="is-IS" sz="1900" dirty="0">
                <a:solidFill>
                  <a:schemeClr val="tx1"/>
                </a:solidFill>
                <a:latin typeface="Helvetica" pitchFamily="2" charset="0"/>
                <a:cs typeface="Constantia"/>
              </a:rPr>
              <a:t>The differential decay probability of the free neutron can be expanded in correlations between the involved particles (momenta or spin) parametrized by correlation coefficients </a:t>
            </a:r>
          </a:p>
          <a:p>
            <a:pPr>
              <a:buClr>
                <a:schemeClr val="tx1"/>
              </a:buClr>
              <a:buFont typeface="Arial" panose="020B0604020202020204" pitchFamily="34" charset="0"/>
              <a:buChar char="•"/>
            </a:pPr>
            <a:r>
              <a:rPr lang="en-US" sz="1900" b="1" dirty="0">
                <a:solidFill>
                  <a:schemeClr val="tx1"/>
                </a:solidFill>
                <a:latin typeface="Helvetica" pitchFamily="2" charset="0"/>
                <a:cs typeface="Candara"/>
              </a:rPr>
              <a:t>Measuring several correlation coefficients in the neutron beta decay  provides broad band probes for physics beyond the standard model  </a:t>
            </a:r>
            <a:endParaRPr lang="en-US" sz="1900" dirty="0">
              <a:solidFill>
                <a:schemeClr val="tx1"/>
              </a:solidFill>
              <a:latin typeface="Helvetica" pitchFamily="2" charset="0"/>
              <a:cs typeface="Constantia"/>
            </a:endParaRPr>
          </a:p>
          <a:p>
            <a:pPr marL="0" indent="0">
              <a:buNone/>
            </a:pPr>
            <a:endParaRPr lang="en-GB" b="1" dirty="0">
              <a:solidFill>
                <a:schemeClr val="tx1"/>
              </a:solidFill>
              <a:latin typeface="Helvetica" pitchFamily="2" charset="0"/>
              <a:cs typeface="Candara"/>
            </a:endParaRPr>
          </a:p>
          <a:p>
            <a:pPr marL="287338" indent="-287338">
              <a:buFont typeface="Wingdings" pitchFamily="2" charset="2"/>
              <a:buChar char="ü"/>
            </a:pPr>
            <a:endParaRPr lang="en-GB" dirty="0">
              <a:solidFill>
                <a:schemeClr val="tx1"/>
              </a:solidFill>
              <a:latin typeface="Helvetica" pitchFamily="2" charset="0"/>
              <a:cs typeface="Candara"/>
            </a:endParaRPr>
          </a:p>
          <a:p>
            <a:pPr marL="287338" indent="-287338">
              <a:buFont typeface="Wingdings" pitchFamily="2" charset="2"/>
              <a:buChar char="ü"/>
            </a:pPr>
            <a:endParaRPr lang="en-GB" b="1" dirty="0">
              <a:solidFill>
                <a:schemeClr val="tx1"/>
              </a:solidFill>
              <a:latin typeface="Helvetica" pitchFamily="2" charset="0"/>
              <a:cs typeface="Candara"/>
            </a:endParaRPr>
          </a:p>
          <a:p>
            <a:pPr marL="0" indent="0">
              <a:buNone/>
            </a:pPr>
            <a:endParaRPr lang="en-GB" dirty="0">
              <a:solidFill>
                <a:schemeClr val="tx1"/>
              </a:solidFill>
              <a:latin typeface="Candara"/>
              <a:cs typeface="Candara"/>
            </a:endParaRPr>
          </a:p>
        </p:txBody>
      </p:sp>
      <p:pic>
        <p:nvPicPr>
          <p:cNvPr id="12" name="Picture 11" descr="csm_f1_023856eac0.png">
            <a:extLst>
              <a:ext uri="{FF2B5EF4-FFF2-40B4-BE49-F238E27FC236}">
                <a16:creationId xmlns:a16="http://schemas.microsoft.com/office/drawing/2014/main" id="{7D9E9BB3-FDF2-074B-987D-543776E65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0170" y="1188059"/>
            <a:ext cx="2165925" cy="1797448"/>
          </a:xfrm>
          <a:prstGeom prst="rect">
            <a:avLst/>
          </a:prstGeom>
        </p:spPr>
      </p:pic>
      <p:sp>
        <p:nvSpPr>
          <p:cNvPr id="10" name="Content Placeholder 1">
            <a:extLst>
              <a:ext uri="{FF2B5EF4-FFF2-40B4-BE49-F238E27FC236}">
                <a16:creationId xmlns:a16="http://schemas.microsoft.com/office/drawing/2014/main" id="{0BF05026-87DA-5848-98A2-CC05F7371FDF}"/>
              </a:ext>
            </a:extLst>
          </p:cNvPr>
          <p:cNvSpPr txBox="1">
            <a:spLocks/>
          </p:cNvSpPr>
          <p:nvPr/>
        </p:nvSpPr>
        <p:spPr>
          <a:xfrm>
            <a:off x="579359" y="2522524"/>
            <a:ext cx="8857389" cy="4135308"/>
          </a:xfrm>
          <a:prstGeom prst="rect">
            <a:avLst/>
          </a:prstGeom>
        </p:spPr>
        <p:txBody>
          <a:bodyPr vert="horz" lIns="0" tIns="45720" rIns="18000" bIns="45720" rtlCol="0">
            <a:norm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egoe UI" panose="020B0502040204020203" pitchFamily="34" charset="0"/>
              <a:buNone/>
            </a:pPr>
            <a:endParaRPr lang="en-GB" b="1" dirty="0">
              <a:solidFill>
                <a:schemeClr val="tx1"/>
              </a:solidFill>
              <a:latin typeface="Helvetica" pitchFamily="2" charset="0"/>
              <a:cs typeface="Candara"/>
            </a:endParaRPr>
          </a:p>
          <a:p>
            <a:pPr marL="287338" indent="-287338">
              <a:buFont typeface="Wingdings" pitchFamily="2" charset="2"/>
              <a:buChar char="ü"/>
            </a:pPr>
            <a:endParaRPr lang="en-GB" dirty="0">
              <a:solidFill>
                <a:schemeClr val="tx1"/>
              </a:solidFill>
              <a:latin typeface="Helvetica" pitchFamily="2" charset="0"/>
              <a:cs typeface="Candara"/>
            </a:endParaRPr>
          </a:p>
          <a:p>
            <a:pPr>
              <a:buClr>
                <a:schemeClr val="tx1"/>
              </a:buClr>
              <a:buFont typeface="Arial" panose="020B0604020202020204" pitchFamily="34" charset="0"/>
              <a:buChar char="•"/>
            </a:pPr>
            <a:r>
              <a:rPr lang="en-GB" sz="2300" b="1" dirty="0">
                <a:solidFill>
                  <a:schemeClr val="tx1"/>
                </a:solidFill>
                <a:latin typeface="Helvetica" pitchFamily="2" charset="0"/>
                <a:cs typeface="Candara"/>
              </a:rPr>
              <a:t>Hadronic weak interaction</a:t>
            </a:r>
          </a:p>
          <a:p>
            <a:pPr>
              <a:buClr>
                <a:schemeClr val="tx1"/>
              </a:buClr>
              <a:buFont typeface="Arial" panose="020B0604020202020204" pitchFamily="34" charset="0"/>
              <a:buChar char="•"/>
            </a:pPr>
            <a:r>
              <a:rPr lang="en-US" dirty="0">
                <a:solidFill>
                  <a:schemeClr val="tx1"/>
                </a:solidFill>
                <a:latin typeface="Helvetica" pitchFamily="2" charset="0"/>
                <a:cs typeface="Candara"/>
              </a:rPr>
              <a:t>Complicated by nuclear structure</a:t>
            </a:r>
          </a:p>
          <a:p>
            <a:pPr>
              <a:buClr>
                <a:schemeClr val="tx1"/>
              </a:buClr>
              <a:buFont typeface="Arial" panose="020B0604020202020204" pitchFamily="34" charset="0"/>
              <a:buChar char="•"/>
            </a:pPr>
            <a:r>
              <a:rPr lang="en-US" dirty="0">
                <a:solidFill>
                  <a:schemeClr val="tx1"/>
                </a:solidFill>
                <a:latin typeface="Helvetica" pitchFamily="2" charset="0"/>
                <a:cs typeface="Candara"/>
              </a:rPr>
              <a:t>Unique PV (parity-violation)  signature</a:t>
            </a:r>
            <a:endParaRPr lang="en-GB" dirty="0">
              <a:solidFill>
                <a:schemeClr val="tx1"/>
              </a:solidFill>
              <a:latin typeface="Helvetica" pitchFamily="2" charset="0"/>
              <a:cs typeface="Candara"/>
            </a:endParaRPr>
          </a:p>
          <a:p>
            <a:pPr marL="287338" indent="-287338">
              <a:buFont typeface="Wingdings" pitchFamily="2" charset="2"/>
              <a:buChar char="ü"/>
            </a:pPr>
            <a:endParaRPr lang="en-GB" b="1" dirty="0">
              <a:solidFill>
                <a:schemeClr val="tx1"/>
              </a:solidFill>
              <a:latin typeface="Helvetica" pitchFamily="2" charset="0"/>
              <a:cs typeface="Candara"/>
            </a:endParaRPr>
          </a:p>
          <a:p>
            <a:pPr marL="0" indent="0">
              <a:buFont typeface="Segoe UI" panose="020B0502040204020203" pitchFamily="34" charset="0"/>
              <a:buNone/>
            </a:pPr>
            <a:endParaRPr lang="en-GB" dirty="0">
              <a:solidFill>
                <a:schemeClr val="tx1"/>
              </a:solidFill>
              <a:latin typeface="Candara"/>
              <a:cs typeface="Candara"/>
            </a:endParaRPr>
          </a:p>
        </p:txBody>
      </p:sp>
      <p:pic>
        <p:nvPicPr>
          <p:cNvPr id="13" name="Picture 12" descr="Untitled.png">
            <a:extLst>
              <a:ext uri="{FF2B5EF4-FFF2-40B4-BE49-F238E27FC236}">
                <a16:creationId xmlns:a16="http://schemas.microsoft.com/office/drawing/2014/main" id="{1C3DB7AF-3FA7-644F-9CC7-ECFB6562D985}"/>
              </a:ext>
            </a:extLst>
          </p:cNvPr>
          <p:cNvPicPr>
            <a:picLocks noChangeAspect="1"/>
          </p:cNvPicPr>
          <p:nvPr/>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373692" y="3154642"/>
            <a:ext cx="1816768" cy="1678862"/>
          </a:xfrm>
          <a:prstGeom prst="rect">
            <a:avLst/>
          </a:prstGeom>
        </p:spPr>
      </p:pic>
      <p:sp>
        <p:nvSpPr>
          <p:cNvPr id="2" name="Rectangle 1">
            <a:extLst>
              <a:ext uri="{FF2B5EF4-FFF2-40B4-BE49-F238E27FC236}">
                <a16:creationId xmlns:a16="http://schemas.microsoft.com/office/drawing/2014/main" id="{4E61116B-0ED4-D041-B053-8AEBE0868996}"/>
              </a:ext>
            </a:extLst>
          </p:cNvPr>
          <p:cNvSpPr/>
          <p:nvPr/>
        </p:nvSpPr>
        <p:spPr>
          <a:xfrm>
            <a:off x="535057" y="4967165"/>
            <a:ext cx="8092749" cy="1031051"/>
          </a:xfrm>
          <a:prstGeom prst="rect">
            <a:avLst/>
          </a:prstGeom>
        </p:spPr>
        <p:txBody>
          <a:bodyPr wrap="square">
            <a:spAutoFit/>
          </a:bodyPr>
          <a:lstStyle/>
          <a:p>
            <a:pPr>
              <a:buFont typeface="Arial" panose="020B0604020202020204" pitchFamily="34" charset="0"/>
              <a:buChar char="•"/>
            </a:pPr>
            <a:r>
              <a:rPr lang="en-GB" sz="2300" b="1" dirty="0">
                <a:latin typeface="Helvetica" pitchFamily="2" charset="0"/>
                <a:cs typeface="Candara"/>
              </a:rPr>
              <a:t>Electromagnetic properties of neutron </a:t>
            </a:r>
            <a:r>
              <a:rPr lang="en-GB" sz="2000" dirty="0">
                <a:latin typeface="Helvetica" pitchFamily="2" charset="0"/>
                <a:cs typeface="Candara"/>
              </a:rPr>
              <a:t>(both measured with in beam methodology and with  UCN in situ production)  </a:t>
            </a:r>
          </a:p>
          <a:p>
            <a:pPr marL="287338" indent="-287338">
              <a:buFont typeface="Wingdings" pitchFamily="2" charset="2"/>
              <a:buChar char="ü"/>
            </a:pPr>
            <a:endParaRPr lang="en-GB" b="1" dirty="0">
              <a:latin typeface="Helvetica" pitchFamily="2" charset="0"/>
              <a:cs typeface="Candara"/>
            </a:endParaRPr>
          </a:p>
        </p:txBody>
      </p:sp>
      <p:pic>
        <p:nvPicPr>
          <p:cNvPr id="14" name="Picture 13">
            <a:extLst>
              <a:ext uri="{FF2B5EF4-FFF2-40B4-BE49-F238E27FC236}">
                <a16:creationId xmlns:a16="http://schemas.microsoft.com/office/drawing/2014/main" id="{DD32A3EF-DB18-8749-81C3-463A54F6958D}"/>
              </a:ext>
            </a:extLst>
          </p:cNvPr>
          <p:cNvPicPr>
            <a:picLocks noChangeAspect="1"/>
          </p:cNvPicPr>
          <p:nvPr/>
        </p:nvPicPr>
        <p:blipFill>
          <a:blip r:embed="rId5"/>
          <a:stretch>
            <a:fillRect/>
          </a:stretch>
        </p:blipFill>
        <p:spPr>
          <a:xfrm>
            <a:off x="8672108" y="4472352"/>
            <a:ext cx="3141798" cy="1702030"/>
          </a:xfrm>
          <a:prstGeom prst="rect">
            <a:avLst/>
          </a:prstGeom>
        </p:spPr>
      </p:pic>
    </p:spTree>
    <p:extLst>
      <p:ext uri="{BB962C8B-B14F-4D97-AF65-F5344CB8AC3E}">
        <p14:creationId xmlns:p14="http://schemas.microsoft.com/office/powerpoint/2010/main" val="370065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5917474-2BF2-9B4C-9C2A-FF0726E6CC3A}"/>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D782E34B-BF31-944D-BBE4-662D3D52DBA5}"/>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1A340E6F-3C05-C64B-B241-1C095688049D}"/>
              </a:ext>
            </a:extLst>
          </p:cNvPr>
          <p:cNvSpPr>
            <a:spLocks noGrp="1"/>
          </p:cNvSpPr>
          <p:nvPr>
            <p:ph type="sldNum" sz="quarter" idx="12"/>
          </p:nvPr>
        </p:nvSpPr>
        <p:spPr/>
        <p:txBody>
          <a:bodyPr/>
          <a:lstStyle/>
          <a:p>
            <a:fld id="{F7283078-D760-1647-8B80-66BA8B52336D}" type="slidenum">
              <a:rPr lang="sv-SE" smtClean="0"/>
              <a:pPr/>
              <a:t>74</a:t>
            </a:fld>
            <a:endParaRPr lang="sv-SE" dirty="0"/>
          </a:p>
        </p:txBody>
      </p:sp>
      <p:sp>
        <p:nvSpPr>
          <p:cNvPr id="9" name="Title 1">
            <a:extLst>
              <a:ext uri="{FF2B5EF4-FFF2-40B4-BE49-F238E27FC236}">
                <a16:creationId xmlns:a16="http://schemas.microsoft.com/office/drawing/2014/main" id="{CC75EE0D-D698-3A4A-BAB0-451AD01EBB58}"/>
              </a:ext>
            </a:extLst>
          </p:cNvPr>
          <p:cNvSpPr>
            <a:spLocks noGrp="1"/>
          </p:cNvSpPr>
          <p:nvPr>
            <p:ph type="title"/>
          </p:nvPr>
        </p:nvSpPr>
        <p:spPr>
          <a:xfrm>
            <a:off x="557208" y="193573"/>
            <a:ext cx="9825925" cy="645875"/>
          </a:xfrm>
        </p:spPr>
        <p:txBody>
          <a:bodyPr>
            <a:normAutofit/>
          </a:bodyPr>
          <a:lstStyle/>
          <a:p>
            <a:r>
              <a:rPr lang="sv-SE" sz="3200" dirty="0">
                <a:solidFill>
                  <a:schemeClr val="tx1"/>
                </a:solidFill>
                <a:latin typeface="Helvetica" pitchFamily="2" charset="0"/>
              </a:rPr>
              <a:t>The ANNI </a:t>
            </a:r>
            <a:r>
              <a:rPr lang="sv-SE" sz="3200" dirty="0" err="1">
                <a:solidFill>
                  <a:schemeClr val="tx1"/>
                </a:solidFill>
                <a:latin typeface="Helvetica" pitchFamily="2" charset="0"/>
              </a:rPr>
              <a:t>Beamline</a:t>
            </a:r>
            <a:r>
              <a:rPr lang="sv-SE" sz="3200" dirty="0">
                <a:solidFill>
                  <a:schemeClr val="tx1"/>
                </a:solidFill>
                <a:latin typeface="Helvetica" pitchFamily="2" charset="0"/>
              </a:rPr>
              <a:t>: </a:t>
            </a:r>
            <a:r>
              <a:rPr lang="sv-SE" sz="3200" dirty="0" err="1">
                <a:solidFill>
                  <a:schemeClr val="tx1"/>
                </a:solidFill>
                <a:latin typeface="Helvetica" pitchFamily="2" charset="0"/>
              </a:rPr>
              <a:t>scientific</a:t>
            </a:r>
            <a:r>
              <a:rPr lang="sv-SE" sz="3200" dirty="0">
                <a:solidFill>
                  <a:schemeClr val="tx1"/>
                </a:solidFill>
                <a:latin typeface="Helvetica" pitchFamily="2" charset="0"/>
              </a:rPr>
              <a:t> </a:t>
            </a:r>
            <a:r>
              <a:rPr lang="sv-SE" sz="3200" dirty="0" err="1">
                <a:solidFill>
                  <a:schemeClr val="tx1"/>
                </a:solidFill>
                <a:latin typeface="Helvetica" pitchFamily="2" charset="0"/>
              </a:rPr>
              <a:t>case</a:t>
            </a:r>
            <a:r>
              <a:rPr lang="sv-SE" sz="3200" dirty="0">
                <a:solidFill>
                  <a:schemeClr val="tx1"/>
                </a:solidFill>
                <a:latin typeface="Helvetica" pitchFamily="2" charset="0"/>
              </a:rPr>
              <a:t>  </a:t>
            </a:r>
          </a:p>
        </p:txBody>
      </p:sp>
      <p:sp>
        <p:nvSpPr>
          <p:cNvPr id="11" name="Content Placeholder 1">
            <a:extLst>
              <a:ext uri="{FF2B5EF4-FFF2-40B4-BE49-F238E27FC236}">
                <a16:creationId xmlns:a16="http://schemas.microsoft.com/office/drawing/2014/main" id="{B621930F-2C48-EE4D-BF75-428B0AA058CF}"/>
              </a:ext>
            </a:extLst>
          </p:cNvPr>
          <p:cNvSpPr>
            <a:spLocks noGrp="1"/>
          </p:cNvSpPr>
          <p:nvPr>
            <p:ph idx="1"/>
          </p:nvPr>
        </p:nvSpPr>
        <p:spPr>
          <a:xfrm>
            <a:off x="557208" y="917853"/>
            <a:ext cx="8857389" cy="4135308"/>
          </a:xfrm>
        </p:spPr>
        <p:txBody>
          <a:bodyPr>
            <a:normAutofit/>
          </a:bodyPr>
          <a:lstStyle/>
          <a:p>
            <a:pPr>
              <a:buClr>
                <a:schemeClr val="tx1"/>
              </a:buClr>
              <a:buFont typeface="Arial" panose="020B0604020202020204" pitchFamily="34" charset="0"/>
              <a:buChar char="•"/>
            </a:pPr>
            <a:r>
              <a:rPr lang="en-GB" sz="2300" b="1" dirty="0">
                <a:solidFill>
                  <a:schemeClr val="tx1"/>
                </a:solidFill>
                <a:latin typeface="Helvetica" pitchFamily="2" charset="0"/>
                <a:cs typeface="Candara"/>
              </a:rPr>
              <a:t>Neutron beta decay correlation coefficients </a:t>
            </a:r>
          </a:p>
          <a:p>
            <a:pPr>
              <a:buClr>
                <a:schemeClr val="tx1"/>
              </a:buClr>
              <a:buFont typeface="Arial" panose="020B0604020202020204" pitchFamily="34" charset="0"/>
              <a:buChar char="•"/>
            </a:pPr>
            <a:r>
              <a:rPr lang="is-IS" sz="1900" dirty="0">
                <a:solidFill>
                  <a:schemeClr val="tx1"/>
                </a:solidFill>
                <a:latin typeface="Helvetica" pitchFamily="2" charset="0"/>
                <a:cs typeface="Constantia"/>
              </a:rPr>
              <a:t>The differential decay probability of the free neutron can be expanded in correlations between the involved particles (momenta or spin) parametrized by correlation coefficients </a:t>
            </a:r>
          </a:p>
          <a:p>
            <a:pPr>
              <a:buClr>
                <a:schemeClr val="tx1"/>
              </a:buClr>
              <a:buFont typeface="Arial" panose="020B0604020202020204" pitchFamily="34" charset="0"/>
              <a:buChar char="•"/>
            </a:pPr>
            <a:r>
              <a:rPr lang="en-US" sz="1900" b="1" dirty="0">
                <a:solidFill>
                  <a:schemeClr val="tx1"/>
                </a:solidFill>
                <a:latin typeface="Helvetica" pitchFamily="2" charset="0"/>
                <a:cs typeface="Candara"/>
              </a:rPr>
              <a:t>Measuring several correlation coefficients in the neutron beta decay  provides broad band probes for physics beyond the standard model  </a:t>
            </a:r>
            <a:endParaRPr lang="en-US" sz="1900" dirty="0">
              <a:solidFill>
                <a:schemeClr val="tx1"/>
              </a:solidFill>
              <a:latin typeface="Helvetica" pitchFamily="2" charset="0"/>
              <a:cs typeface="Constantia"/>
            </a:endParaRPr>
          </a:p>
          <a:p>
            <a:pPr marL="0" indent="0">
              <a:buNone/>
            </a:pPr>
            <a:endParaRPr lang="en-GB" b="1" dirty="0">
              <a:solidFill>
                <a:schemeClr val="tx1"/>
              </a:solidFill>
              <a:latin typeface="Helvetica" pitchFamily="2" charset="0"/>
              <a:cs typeface="Candara"/>
            </a:endParaRPr>
          </a:p>
          <a:p>
            <a:pPr marL="287338" indent="-287338">
              <a:buFont typeface="Wingdings" pitchFamily="2" charset="2"/>
              <a:buChar char="ü"/>
            </a:pPr>
            <a:endParaRPr lang="en-GB" dirty="0">
              <a:solidFill>
                <a:schemeClr val="tx1"/>
              </a:solidFill>
              <a:latin typeface="Helvetica" pitchFamily="2" charset="0"/>
              <a:cs typeface="Candara"/>
            </a:endParaRPr>
          </a:p>
          <a:p>
            <a:pPr marL="287338" indent="-287338">
              <a:buFont typeface="Wingdings" pitchFamily="2" charset="2"/>
              <a:buChar char="ü"/>
            </a:pPr>
            <a:endParaRPr lang="en-GB" b="1" dirty="0">
              <a:solidFill>
                <a:schemeClr val="tx1"/>
              </a:solidFill>
              <a:latin typeface="Helvetica" pitchFamily="2" charset="0"/>
              <a:cs typeface="Candara"/>
            </a:endParaRPr>
          </a:p>
          <a:p>
            <a:pPr marL="0" indent="0">
              <a:buNone/>
            </a:pPr>
            <a:endParaRPr lang="en-GB" dirty="0">
              <a:solidFill>
                <a:schemeClr val="tx1"/>
              </a:solidFill>
              <a:latin typeface="Candara"/>
              <a:cs typeface="Candara"/>
            </a:endParaRPr>
          </a:p>
        </p:txBody>
      </p:sp>
      <p:pic>
        <p:nvPicPr>
          <p:cNvPr id="12" name="Picture 11" descr="csm_f1_023856eac0.png">
            <a:extLst>
              <a:ext uri="{FF2B5EF4-FFF2-40B4-BE49-F238E27FC236}">
                <a16:creationId xmlns:a16="http://schemas.microsoft.com/office/drawing/2014/main" id="{7D9E9BB3-FDF2-074B-987D-543776E65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0170" y="1188059"/>
            <a:ext cx="2165925" cy="1797448"/>
          </a:xfrm>
          <a:prstGeom prst="rect">
            <a:avLst/>
          </a:prstGeom>
        </p:spPr>
      </p:pic>
      <p:sp>
        <p:nvSpPr>
          <p:cNvPr id="10" name="Content Placeholder 1">
            <a:extLst>
              <a:ext uri="{FF2B5EF4-FFF2-40B4-BE49-F238E27FC236}">
                <a16:creationId xmlns:a16="http://schemas.microsoft.com/office/drawing/2014/main" id="{0BF05026-87DA-5848-98A2-CC05F7371FDF}"/>
              </a:ext>
            </a:extLst>
          </p:cNvPr>
          <p:cNvSpPr txBox="1">
            <a:spLocks/>
          </p:cNvSpPr>
          <p:nvPr/>
        </p:nvSpPr>
        <p:spPr>
          <a:xfrm>
            <a:off x="579359" y="2522524"/>
            <a:ext cx="8857389" cy="4135308"/>
          </a:xfrm>
          <a:prstGeom prst="rect">
            <a:avLst/>
          </a:prstGeom>
        </p:spPr>
        <p:txBody>
          <a:bodyPr vert="horz" lIns="0" tIns="45720" rIns="18000" bIns="45720" rtlCol="0">
            <a:norm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egoe UI" panose="020B0502040204020203" pitchFamily="34" charset="0"/>
              <a:buNone/>
            </a:pPr>
            <a:endParaRPr lang="en-GB" b="1" dirty="0">
              <a:solidFill>
                <a:schemeClr val="tx1"/>
              </a:solidFill>
              <a:latin typeface="Helvetica" pitchFamily="2" charset="0"/>
              <a:cs typeface="Candara"/>
            </a:endParaRPr>
          </a:p>
          <a:p>
            <a:pPr marL="287338" indent="-287338">
              <a:buFont typeface="Wingdings" pitchFamily="2" charset="2"/>
              <a:buChar char="ü"/>
            </a:pPr>
            <a:endParaRPr lang="en-GB" dirty="0">
              <a:solidFill>
                <a:schemeClr val="tx1"/>
              </a:solidFill>
              <a:latin typeface="Helvetica" pitchFamily="2" charset="0"/>
              <a:cs typeface="Candara"/>
            </a:endParaRPr>
          </a:p>
          <a:p>
            <a:pPr>
              <a:buClr>
                <a:schemeClr val="tx1"/>
              </a:buClr>
              <a:buFont typeface="Arial" panose="020B0604020202020204" pitchFamily="34" charset="0"/>
              <a:buChar char="•"/>
            </a:pPr>
            <a:r>
              <a:rPr lang="en-GB" sz="2300" b="1" dirty="0">
                <a:solidFill>
                  <a:schemeClr val="tx1"/>
                </a:solidFill>
                <a:latin typeface="Helvetica" pitchFamily="2" charset="0"/>
                <a:cs typeface="Candara"/>
              </a:rPr>
              <a:t>Hadronic weak interaction</a:t>
            </a:r>
          </a:p>
          <a:p>
            <a:pPr>
              <a:buClr>
                <a:schemeClr val="tx1"/>
              </a:buClr>
              <a:buFont typeface="Arial" panose="020B0604020202020204" pitchFamily="34" charset="0"/>
              <a:buChar char="•"/>
            </a:pPr>
            <a:r>
              <a:rPr lang="en-US" dirty="0">
                <a:solidFill>
                  <a:schemeClr val="tx1"/>
                </a:solidFill>
                <a:latin typeface="Helvetica" pitchFamily="2" charset="0"/>
                <a:cs typeface="Candara"/>
              </a:rPr>
              <a:t>Complicated by nuclear structure</a:t>
            </a:r>
          </a:p>
          <a:p>
            <a:pPr>
              <a:buClr>
                <a:schemeClr val="tx1"/>
              </a:buClr>
              <a:buFont typeface="Arial" panose="020B0604020202020204" pitchFamily="34" charset="0"/>
              <a:buChar char="•"/>
            </a:pPr>
            <a:r>
              <a:rPr lang="en-US" dirty="0">
                <a:solidFill>
                  <a:schemeClr val="tx1"/>
                </a:solidFill>
                <a:latin typeface="Helvetica" pitchFamily="2" charset="0"/>
                <a:cs typeface="Candara"/>
              </a:rPr>
              <a:t>Unique PV (parity-violation)  signature</a:t>
            </a:r>
            <a:endParaRPr lang="en-GB" dirty="0">
              <a:solidFill>
                <a:schemeClr val="tx1"/>
              </a:solidFill>
              <a:latin typeface="Helvetica" pitchFamily="2" charset="0"/>
              <a:cs typeface="Candara"/>
            </a:endParaRPr>
          </a:p>
          <a:p>
            <a:pPr marL="287338" indent="-287338">
              <a:buFont typeface="Wingdings" pitchFamily="2" charset="2"/>
              <a:buChar char="ü"/>
            </a:pPr>
            <a:endParaRPr lang="en-GB" b="1" dirty="0">
              <a:solidFill>
                <a:schemeClr val="tx1"/>
              </a:solidFill>
              <a:latin typeface="Helvetica" pitchFamily="2" charset="0"/>
              <a:cs typeface="Candara"/>
            </a:endParaRPr>
          </a:p>
          <a:p>
            <a:pPr marL="0" indent="0">
              <a:buFont typeface="Segoe UI" panose="020B0502040204020203" pitchFamily="34" charset="0"/>
              <a:buNone/>
            </a:pPr>
            <a:endParaRPr lang="en-GB" dirty="0">
              <a:solidFill>
                <a:schemeClr val="tx1"/>
              </a:solidFill>
              <a:latin typeface="Candara"/>
              <a:cs typeface="Candara"/>
            </a:endParaRPr>
          </a:p>
        </p:txBody>
      </p:sp>
      <p:pic>
        <p:nvPicPr>
          <p:cNvPr id="13" name="Picture 12" descr="Untitled.png">
            <a:extLst>
              <a:ext uri="{FF2B5EF4-FFF2-40B4-BE49-F238E27FC236}">
                <a16:creationId xmlns:a16="http://schemas.microsoft.com/office/drawing/2014/main" id="{1C3DB7AF-3FA7-644F-9CC7-ECFB6562D985}"/>
              </a:ext>
            </a:extLst>
          </p:cNvPr>
          <p:cNvPicPr>
            <a:picLocks noChangeAspect="1"/>
          </p:cNvPicPr>
          <p:nvPr/>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373692" y="3154642"/>
            <a:ext cx="1816768" cy="1678862"/>
          </a:xfrm>
          <a:prstGeom prst="rect">
            <a:avLst/>
          </a:prstGeom>
        </p:spPr>
      </p:pic>
      <p:sp>
        <p:nvSpPr>
          <p:cNvPr id="2" name="Rectangle 1">
            <a:extLst>
              <a:ext uri="{FF2B5EF4-FFF2-40B4-BE49-F238E27FC236}">
                <a16:creationId xmlns:a16="http://schemas.microsoft.com/office/drawing/2014/main" id="{4E61116B-0ED4-D041-B053-8AEBE0868996}"/>
              </a:ext>
            </a:extLst>
          </p:cNvPr>
          <p:cNvSpPr/>
          <p:nvPr/>
        </p:nvSpPr>
        <p:spPr>
          <a:xfrm>
            <a:off x="535057" y="4967165"/>
            <a:ext cx="8092749" cy="1031051"/>
          </a:xfrm>
          <a:prstGeom prst="rect">
            <a:avLst/>
          </a:prstGeom>
        </p:spPr>
        <p:txBody>
          <a:bodyPr wrap="square">
            <a:spAutoFit/>
          </a:bodyPr>
          <a:lstStyle/>
          <a:p>
            <a:pPr>
              <a:buFont typeface="Arial" panose="020B0604020202020204" pitchFamily="34" charset="0"/>
              <a:buChar char="•"/>
            </a:pPr>
            <a:r>
              <a:rPr lang="en-GB" sz="2300" b="1" dirty="0">
                <a:latin typeface="Helvetica" pitchFamily="2" charset="0"/>
                <a:cs typeface="Candara"/>
              </a:rPr>
              <a:t>Electromagnetic properties of neutron </a:t>
            </a:r>
            <a:r>
              <a:rPr lang="en-GB" sz="2000" dirty="0">
                <a:latin typeface="Helvetica" pitchFamily="2" charset="0"/>
                <a:cs typeface="Candara"/>
              </a:rPr>
              <a:t>(both measured with in beam methodology and with  UCN in situ production)  </a:t>
            </a:r>
          </a:p>
          <a:p>
            <a:pPr marL="287338" indent="-287338">
              <a:buFont typeface="Wingdings" pitchFamily="2" charset="2"/>
              <a:buChar char="ü"/>
            </a:pPr>
            <a:endParaRPr lang="en-GB" b="1" dirty="0">
              <a:latin typeface="Helvetica" pitchFamily="2" charset="0"/>
              <a:cs typeface="Candara"/>
            </a:endParaRPr>
          </a:p>
        </p:txBody>
      </p:sp>
      <p:pic>
        <p:nvPicPr>
          <p:cNvPr id="14" name="Picture 13">
            <a:extLst>
              <a:ext uri="{FF2B5EF4-FFF2-40B4-BE49-F238E27FC236}">
                <a16:creationId xmlns:a16="http://schemas.microsoft.com/office/drawing/2014/main" id="{DD32A3EF-DB18-8749-81C3-463A54F6958D}"/>
              </a:ext>
            </a:extLst>
          </p:cNvPr>
          <p:cNvPicPr>
            <a:picLocks noChangeAspect="1"/>
          </p:cNvPicPr>
          <p:nvPr/>
        </p:nvPicPr>
        <p:blipFill>
          <a:blip r:embed="rId5"/>
          <a:stretch>
            <a:fillRect/>
          </a:stretch>
        </p:blipFill>
        <p:spPr>
          <a:xfrm>
            <a:off x="8672108" y="4472352"/>
            <a:ext cx="3141798" cy="1702030"/>
          </a:xfrm>
          <a:prstGeom prst="rect">
            <a:avLst/>
          </a:prstGeom>
        </p:spPr>
      </p:pic>
      <p:sp>
        <p:nvSpPr>
          <p:cNvPr id="15" name="TextBox 14">
            <a:extLst>
              <a:ext uri="{FF2B5EF4-FFF2-40B4-BE49-F238E27FC236}">
                <a16:creationId xmlns:a16="http://schemas.microsoft.com/office/drawing/2014/main" id="{81CE981C-B2D9-E943-ABF3-EA67A6B7ABD8}"/>
              </a:ext>
            </a:extLst>
          </p:cNvPr>
          <p:cNvSpPr txBox="1"/>
          <p:nvPr/>
        </p:nvSpPr>
        <p:spPr>
          <a:xfrm>
            <a:off x="408808" y="6181024"/>
            <a:ext cx="8639813" cy="646331"/>
          </a:xfrm>
          <a:prstGeom prst="rect">
            <a:avLst/>
          </a:prstGeom>
          <a:solidFill>
            <a:schemeClr val="bg1"/>
          </a:solidFill>
        </p:spPr>
        <p:txBody>
          <a:bodyPr wrap="square" rtlCol="0">
            <a:spAutoFit/>
          </a:bodyPr>
          <a:lstStyle/>
          <a:p>
            <a:pPr algn="l"/>
            <a:r>
              <a:rPr lang="en-GB" b="1" dirty="0">
                <a:solidFill>
                  <a:srgbClr val="FF0000"/>
                </a:solidFill>
                <a:latin typeface="Helvetica" pitchFamily="2" charset="0"/>
              </a:rPr>
              <a:t>All these measurements could be done at a generic beamline dedicated to fundamental  physics at the ESS like the upgraded test beamline </a:t>
            </a:r>
          </a:p>
        </p:txBody>
      </p:sp>
    </p:spTree>
    <p:extLst>
      <p:ext uri="{BB962C8B-B14F-4D97-AF65-F5344CB8AC3E}">
        <p14:creationId xmlns:p14="http://schemas.microsoft.com/office/powerpoint/2010/main" val="3788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8DCF52-9AB7-5B4E-B112-B0B0AC965674}"/>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5D72238A-6895-A34A-90F5-79D869262392}"/>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69D161CD-B0FE-824A-AE26-FAD13983406E}"/>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75</a:t>
            </a:fld>
            <a:endParaRPr lang="sv-SE" dirty="0"/>
          </a:p>
        </p:txBody>
      </p:sp>
      <p:sp>
        <p:nvSpPr>
          <p:cNvPr id="9" name="Title 1">
            <a:extLst>
              <a:ext uri="{FF2B5EF4-FFF2-40B4-BE49-F238E27FC236}">
                <a16:creationId xmlns:a16="http://schemas.microsoft.com/office/drawing/2014/main" id="{A655696C-AFB0-3F48-B464-96FB9CBFA6F0}"/>
              </a:ext>
            </a:extLst>
          </p:cNvPr>
          <p:cNvSpPr txBox="1">
            <a:spLocks/>
          </p:cNvSpPr>
          <p:nvPr/>
        </p:nvSpPr>
        <p:spPr>
          <a:xfrm>
            <a:off x="1003350" y="2114056"/>
            <a:ext cx="10515600" cy="1730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pitchFamily="2" charset="0"/>
              </a:rPr>
              <a:t>The ESS neutrino Super Beam (</a:t>
            </a:r>
            <a:r>
              <a:rPr lang="en-GB" sz="3600" dirty="0" err="1">
                <a:latin typeface="Helvetica" pitchFamily="2" charset="0"/>
              </a:rPr>
              <a:t>ESSnuSB</a:t>
            </a:r>
            <a:r>
              <a:rPr lang="en-GB" sz="3600" dirty="0">
                <a:latin typeface="Helvetica" pitchFamily="2" charset="0"/>
              </a:rPr>
              <a:t>)</a:t>
            </a:r>
          </a:p>
          <a:p>
            <a:pPr algn="ctr"/>
            <a:endParaRPr lang="en-GB" sz="3600" b="1" u="sng"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324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52ABB7-F490-5541-8196-802E3CCCE88B}"/>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0624B85B-4B55-794A-9694-60209274E97C}"/>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CEC2D4F-B21B-1240-B8E2-453B31A8A121}"/>
              </a:ext>
            </a:extLst>
          </p:cNvPr>
          <p:cNvSpPr>
            <a:spLocks noGrp="1"/>
          </p:cNvSpPr>
          <p:nvPr>
            <p:ph type="sldNum" sz="quarter" idx="12"/>
          </p:nvPr>
        </p:nvSpPr>
        <p:spPr/>
        <p:txBody>
          <a:bodyPr/>
          <a:lstStyle/>
          <a:p>
            <a:fld id="{F7283078-D760-1647-8B80-66BA8B52336D}" type="slidenum">
              <a:rPr lang="sv-SE" smtClean="0"/>
              <a:pPr/>
              <a:t>76</a:t>
            </a:fld>
            <a:endParaRPr lang="sv-SE" dirty="0"/>
          </a:p>
        </p:txBody>
      </p:sp>
      <p:sp>
        <p:nvSpPr>
          <p:cNvPr id="12" name="Title 1">
            <a:extLst>
              <a:ext uri="{FF2B5EF4-FFF2-40B4-BE49-F238E27FC236}">
                <a16:creationId xmlns:a16="http://schemas.microsoft.com/office/drawing/2014/main" id="{E91FE7A1-84A2-3346-97FA-3B29F86991D4}"/>
              </a:ext>
            </a:extLst>
          </p:cNvPr>
          <p:cNvSpPr txBox="1">
            <a:spLocks/>
          </p:cNvSpPr>
          <p:nvPr/>
        </p:nvSpPr>
        <p:spPr>
          <a:xfrm>
            <a:off x="838918" y="416121"/>
            <a:ext cx="10738607"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2800" dirty="0">
                <a:solidFill>
                  <a:schemeClr val="tx1"/>
                </a:solidFill>
                <a:latin typeface="Helvetica" pitchFamily="2" charset="0"/>
              </a:rPr>
              <a:t>The ESS neutrino Super Beam (</a:t>
            </a:r>
            <a:r>
              <a:rPr lang="en-GB" sz="2800" dirty="0" err="1">
                <a:solidFill>
                  <a:schemeClr val="tx1"/>
                </a:solidFill>
                <a:latin typeface="Helvetica" pitchFamily="2" charset="0"/>
              </a:rPr>
              <a:t>ESSnuSB</a:t>
            </a:r>
            <a:r>
              <a:rPr lang="en-GB" sz="2800" dirty="0">
                <a:solidFill>
                  <a:schemeClr val="tx1"/>
                </a:solidFill>
                <a:latin typeface="Helvetica" pitchFamily="2" charset="0"/>
              </a:rPr>
              <a:t>)</a:t>
            </a:r>
          </a:p>
        </p:txBody>
      </p:sp>
      <p:sp>
        <p:nvSpPr>
          <p:cNvPr id="6" name="TextBox 5">
            <a:extLst>
              <a:ext uri="{FF2B5EF4-FFF2-40B4-BE49-F238E27FC236}">
                <a16:creationId xmlns:a16="http://schemas.microsoft.com/office/drawing/2014/main" id="{74A7C6C2-B578-774F-89C6-002293407167}"/>
              </a:ext>
            </a:extLst>
          </p:cNvPr>
          <p:cNvSpPr txBox="1"/>
          <p:nvPr/>
        </p:nvSpPr>
        <p:spPr>
          <a:xfrm>
            <a:off x="288251" y="1489290"/>
            <a:ext cx="6691298" cy="2215991"/>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The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ESSnuSB</a:t>
            </a:r>
            <a:r>
              <a:rPr lang="en-US" sz="2000" dirty="0">
                <a:latin typeface="Helvetica Neue" panose="02000503000000020004" pitchFamily="2" charset="0"/>
                <a:ea typeface="Helvetica Neue" panose="02000503000000020004" pitchFamily="2" charset="0"/>
                <a:cs typeface="Helvetica Neue" panose="02000503000000020004" pitchFamily="2" charset="0"/>
              </a:rPr>
              <a:t> is a proposed accelerator based long baseline neutrino experiment at ESS</a:t>
            </a:r>
          </a:p>
          <a:p>
            <a:pPr marL="342900" indent="-342900">
              <a:buFont typeface="Arial" panose="020B0604020202020204" pitchFamily="34" charset="0"/>
              <a:buChar cha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The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ESSnuSB</a:t>
            </a:r>
            <a:r>
              <a:rPr lang="en-US" sz="2000" dirty="0">
                <a:latin typeface="Helvetica Neue" panose="02000503000000020004" pitchFamily="2" charset="0"/>
                <a:ea typeface="Helvetica Neue" panose="02000503000000020004" pitchFamily="2" charset="0"/>
                <a:cs typeface="Helvetica Neue" panose="02000503000000020004" pitchFamily="2" charset="0"/>
              </a:rPr>
              <a:t> will search for  CP violation in the leptonic sector with higher precision </a:t>
            </a:r>
          </a:p>
          <a:p>
            <a:pPr marL="285750" indent="-285750">
              <a:buFont typeface="Arial" panose="020B0604020202020204" pitchFamily="34" charset="0"/>
              <a:buChar char="•"/>
            </a:pPr>
            <a:endParaRPr lang="sv-SE" sz="20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8">
            <a:extLst>
              <a:ext uri="{FF2B5EF4-FFF2-40B4-BE49-F238E27FC236}">
                <a16:creationId xmlns:a16="http://schemas.microsoft.com/office/drawing/2014/main" id="{ECEE0D31-E5CC-064E-B733-AC42C63F1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3116" y="1547761"/>
            <a:ext cx="4910750" cy="3970095"/>
          </a:xfrm>
          <a:prstGeom prst="rect">
            <a:avLst/>
          </a:prstGeom>
        </p:spPr>
      </p:pic>
      <p:pic>
        <p:nvPicPr>
          <p:cNvPr id="10" name="Picture 9">
            <a:extLst>
              <a:ext uri="{FF2B5EF4-FFF2-40B4-BE49-F238E27FC236}">
                <a16:creationId xmlns:a16="http://schemas.microsoft.com/office/drawing/2014/main" id="{1891873A-0AED-414A-88F9-DD80DCEEE695}"/>
              </a:ext>
            </a:extLst>
          </p:cNvPr>
          <p:cNvPicPr>
            <a:picLocks noChangeAspect="1"/>
          </p:cNvPicPr>
          <p:nvPr/>
        </p:nvPicPr>
        <p:blipFill>
          <a:blip r:embed="rId3"/>
          <a:stretch>
            <a:fillRect/>
          </a:stretch>
        </p:blipFill>
        <p:spPr>
          <a:xfrm>
            <a:off x="10621108" y="0"/>
            <a:ext cx="1574235" cy="1373440"/>
          </a:xfrm>
          <a:prstGeom prst="rect">
            <a:avLst/>
          </a:prstGeom>
        </p:spPr>
      </p:pic>
    </p:spTree>
    <p:extLst>
      <p:ext uri="{BB962C8B-B14F-4D97-AF65-F5344CB8AC3E}">
        <p14:creationId xmlns:p14="http://schemas.microsoft.com/office/powerpoint/2010/main" val="101864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52ABB7-F490-5541-8196-802E3CCCE88B}"/>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0624B85B-4B55-794A-9694-60209274E97C}"/>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CEC2D4F-B21B-1240-B8E2-453B31A8A121}"/>
              </a:ext>
            </a:extLst>
          </p:cNvPr>
          <p:cNvSpPr>
            <a:spLocks noGrp="1"/>
          </p:cNvSpPr>
          <p:nvPr>
            <p:ph type="sldNum" sz="quarter" idx="12"/>
          </p:nvPr>
        </p:nvSpPr>
        <p:spPr/>
        <p:txBody>
          <a:bodyPr/>
          <a:lstStyle/>
          <a:p>
            <a:fld id="{F7283078-D760-1647-8B80-66BA8B52336D}" type="slidenum">
              <a:rPr lang="sv-SE" smtClean="0"/>
              <a:pPr/>
              <a:t>77</a:t>
            </a:fld>
            <a:endParaRPr lang="sv-SE" dirty="0"/>
          </a:p>
        </p:txBody>
      </p:sp>
      <p:sp>
        <p:nvSpPr>
          <p:cNvPr id="12" name="Title 1">
            <a:extLst>
              <a:ext uri="{FF2B5EF4-FFF2-40B4-BE49-F238E27FC236}">
                <a16:creationId xmlns:a16="http://schemas.microsoft.com/office/drawing/2014/main" id="{E91FE7A1-84A2-3346-97FA-3B29F86991D4}"/>
              </a:ext>
            </a:extLst>
          </p:cNvPr>
          <p:cNvSpPr txBox="1">
            <a:spLocks/>
          </p:cNvSpPr>
          <p:nvPr/>
        </p:nvSpPr>
        <p:spPr>
          <a:xfrm>
            <a:off x="838918" y="416121"/>
            <a:ext cx="10738607"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2800" dirty="0">
                <a:solidFill>
                  <a:schemeClr val="tx1"/>
                </a:solidFill>
                <a:latin typeface="Helvetica" pitchFamily="2" charset="0"/>
              </a:rPr>
              <a:t>The ESS neutrino Super Beam (</a:t>
            </a:r>
            <a:r>
              <a:rPr lang="en-GB" sz="2800" dirty="0" err="1">
                <a:solidFill>
                  <a:schemeClr val="tx1"/>
                </a:solidFill>
                <a:latin typeface="Helvetica" pitchFamily="2" charset="0"/>
              </a:rPr>
              <a:t>ESSnuSB</a:t>
            </a:r>
            <a:r>
              <a:rPr lang="en-GB" sz="2800" dirty="0">
                <a:solidFill>
                  <a:schemeClr val="tx1"/>
                </a:solidFill>
                <a:latin typeface="Helvetica" pitchFamily="2" charset="0"/>
              </a:rPr>
              <a:t>)</a:t>
            </a:r>
          </a:p>
        </p:txBody>
      </p:sp>
      <p:sp>
        <p:nvSpPr>
          <p:cNvPr id="6" name="TextBox 5">
            <a:extLst>
              <a:ext uri="{FF2B5EF4-FFF2-40B4-BE49-F238E27FC236}">
                <a16:creationId xmlns:a16="http://schemas.microsoft.com/office/drawing/2014/main" id="{74A7C6C2-B578-774F-89C6-002293407167}"/>
              </a:ext>
            </a:extLst>
          </p:cNvPr>
          <p:cNvSpPr txBox="1"/>
          <p:nvPr/>
        </p:nvSpPr>
        <p:spPr>
          <a:xfrm>
            <a:off x="288251" y="1489290"/>
            <a:ext cx="6691298" cy="3447098"/>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The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ESSnuSB</a:t>
            </a:r>
            <a:r>
              <a:rPr lang="en-US" sz="2000" dirty="0">
                <a:latin typeface="Helvetica Neue" panose="02000503000000020004" pitchFamily="2" charset="0"/>
                <a:ea typeface="Helvetica Neue" panose="02000503000000020004" pitchFamily="2" charset="0"/>
                <a:cs typeface="Helvetica Neue" panose="02000503000000020004" pitchFamily="2" charset="0"/>
              </a:rPr>
              <a:t> is a proposed accelerator based long baseline neutrino experiment at ESS</a:t>
            </a:r>
          </a:p>
          <a:p>
            <a:pPr marL="342900" indent="-342900">
              <a:buFont typeface="Arial" panose="020B0604020202020204" pitchFamily="34" charset="0"/>
              <a:buChar cha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The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ESSnuSB</a:t>
            </a:r>
            <a:r>
              <a:rPr lang="en-US" sz="2000" dirty="0">
                <a:latin typeface="Helvetica Neue" panose="02000503000000020004" pitchFamily="2" charset="0"/>
                <a:ea typeface="Helvetica Neue" panose="02000503000000020004" pitchFamily="2" charset="0"/>
                <a:cs typeface="Helvetica Neue" panose="02000503000000020004" pitchFamily="2" charset="0"/>
              </a:rPr>
              <a:t> will search for  CP violation in the leptonic sector with higher precision </a:t>
            </a:r>
          </a:p>
          <a:p>
            <a:pPr marL="285750" indent="-285750">
              <a:buFont typeface="Arial" panose="020B0604020202020204" pitchFamily="34" charset="0"/>
              <a:buChar char="•"/>
            </a:pPr>
            <a:endParaRPr lang="sv-SE" sz="20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sv-SE" sz="2000" dirty="0">
                <a:latin typeface="Helvetica Neue" panose="02000503000000020004" pitchFamily="2" charset="0"/>
                <a:ea typeface="Helvetica Neue" panose="02000503000000020004" pitchFamily="2" charset="0"/>
                <a:cs typeface="Helvetica Neue" panose="02000503000000020004" pitchFamily="2" charset="0"/>
              </a:rPr>
              <a:t>The ESS accelerator </a:t>
            </a:r>
            <a:r>
              <a:rPr lang="sv-SE" sz="2000" dirty="0" err="1">
                <a:latin typeface="Helvetica Neue" panose="02000503000000020004" pitchFamily="2" charset="0"/>
                <a:ea typeface="Helvetica Neue" panose="02000503000000020004" pitchFamily="2" charset="0"/>
                <a:cs typeface="Helvetica Neue" panose="02000503000000020004" pitchFamily="2" charset="0"/>
              </a:rPr>
              <a:t>needs</a:t>
            </a:r>
            <a:r>
              <a:rPr lang="sv-SE" sz="2000" dirty="0">
                <a:latin typeface="Helvetica Neue" panose="02000503000000020004" pitchFamily="2" charset="0"/>
                <a:ea typeface="Helvetica Neue" panose="02000503000000020004" pitchFamily="2" charset="0"/>
                <a:cs typeface="Helvetica Neue" panose="02000503000000020004" pitchFamily="2" charset="0"/>
              </a:rPr>
              <a:t> to be </a:t>
            </a:r>
            <a:r>
              <a:rPr lang="en-GB" sz="2000" dirty="0">
                <a:latin typeface="Helvetica Neue" panose="02000503000000020004" pitchFamily="2" charset="0"/>
                <a:ea typeface="Helvetica Neue" panose="02000503000000020004" pitchFamily="2" charset="0"/>
                <a:cs typeface="Helvetica Neue" panose="02000503000000020004" pitchFamily="2" charset="0"/>
              </a:rPr>
              <a:t>upgraded to 2.5 GeV energy and power to 10 MW.  An accumulator ring will be built to shorten the ESS pulse to 1.2</a:t>
            </a:r>
            <a:r>
              <a:rPr lang="en-GB" sz="2000" dirty="0">
                <a:latin typeface="Symbol" pitchFamily="2" charset="2"/>
                <a:ea typeface="Helvetica Neue" panose="02000503000000020004" pitchFamily="2" charset="0"/>
                <a:cs typeface="Helvetica Neue" panose="02000503000000020004" pitchFamily="2" charset="0"/>
              </a:rPr>
              <a:t>m</a:t>
            </a:r>
            <a:r>
              <a:rPr lang="en-GB" sz="2000" dirty="0">
                <a:latin typeface="Helvetica Neue" panose="02000503000000020004" pitchFamily="2" charset="0"/>
                <a:ea typeface="Helvetica Neue" panose="02000503000000020004" pitchFamily="2" charset="0"/>
                <a:cs typeface="Helvetica Neue" panose="02000503000000020004" pitchFamily="2" charset="0"/>
              </a:rPr>
              <a:t>s</a:t>
            </a:r>
          </a:p>
          <a:p>
            <a:pPr marL="285750" indent="-285750">
              <a:buFont typeface="Arial" panose="020B0604020202020204" pitchFamily="34" charset="0"/>
              <a:buChar char="•"/>
            </a:pPr>
            <a:endParaRPr lang="en-GB" sz="20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8">
            <a:extLst>
              <a:ext uri="{FF2B5EF4-FFF2-40B4-BE49-F238E27FC236}">
                <a16:creationId xmlns:a16="http://schemas.microsoft.com/office/drawing/2014/main" id="{ECEE0D31-E5CC-064E-B733-AC42C63F1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3116" y="1547761"/>
            <a:ext cx="4910750" cy="3970095"/>
          </a:xfrm>
          <a:prstGeom prst="rect">
            <a:avLst/>
          </a:prstGeom>
        </p:spPr>
      </p:pic>
      <p:pic>
        <p:nvPicPr>
          <p:cNvPr id="10" name="Picture 9">
            <a:extLst>
              <a:ext uri="{FF2B5EF4-FFF2-40B4-BE49-F238E27FC236}">
                <a16:creationId xmlns:a16="http://schemas.microsoft.com/office/drawing/2014/main" id="{1891873A-0AED-414A-88F9-DD80DCEEE695}"/>
              </a:ext>
            </a:extLst>
          </p:cNvPr>
          <p:cNvPicPr>
            <a:picLocks noChangeAspect="1"/>
          </p:cNvPicPr>
          <p:nvPr/>
        </p:nvPicPr>
        <p:blipFill>
          <a:blip r:embed="rId3"/>
          <a:stretch>
            <a:fillRect/>
          </a:stretch>
        </p:blipFill>
        <p:spPr>
          <a:xfrm>
            <a:off x="10621108" y="0"/>
            <a:ext cx="1574235" cy="1373440"/>
          </a:xfrm>
          <a:prstGeom prst="rect">
            <a:avLst/>
          </a:prstGeom>
        </p:spPr>
      </p:pic>
      <p:cxnSp>
        <p:nvCxnSpPr>
          <p:cNvPr id="4" name="Straight Arrow Connector 3">
            <a:extLst>
              <a:ext uri="{FF2B5EF4-FFF2-40B4-BE49-F238E27FC236}">
                <a16:creationId xmlns:a16="http://schemas.microsoft.com/office/drawing/2014/main" id="{8A9CEF8B-84BC-5B48-B14A-8455A52D0146}"/>
              </a:ext>
            </a:extLst>
          </p:cNvPr>
          <p:cNvCxnSpPr/>
          <p:nvPr/>
        </p:nvCxnSpPr>
        <p:spPr>
          <a:xfrm flipV="1">
            <a:off x="6209071" y="3893574"/>
            <a:ext cx="1356852" cy="3392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27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52ABB7-F490-5541-8196-802E3CCCE88B}"/>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0624B85B-4B55-794A-9694-60209274E97C}"/>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CEC2D4F-B21B-1240-B8E2-453B31A8A121}"/>
              </a:ext>
            </a:extLst>
          </p:cNvPr>
          <p:cNvSpPr>
            <a:spLocks noGrp="1"/>
          </p:cNvSpPr>
          <p:nvPr>
            <p:ph type="sldNum" sz="quarter" idx="12"/>
          </p:nvPr>
        </p:nvSpPr>
        <p:spPr/>
        <p:txBody>
          <a:bodyPr/>
          <a:lstStyle/>
          <a:p>
            <a:fld id="{F7283078-D760-1647-8B80-66BA8B52336D}" type="slidenum">
              <a:rPr lang="sv-SE" smtClean="0"/>
              <a:pPr/>
              <a:t>78</a:t>
            </a:fld>
            <a:endParaRPr lang="sv-SE" dirty="0"/>
          </a:p>
        </p:txBody>
      </p:sp>
      <p:sp>
        <p:nvSpPr>
          <p:cNvPr id="12" name="Title 1">
            <a:extLst>
              <a:ext uri="{FF2B5EF4-FFF2-40B4-BE49-F238E27FC236}">
                <a16:creationId xmlns:a16="http://schemas.microsoft.com/office/drawing/2014/main" id="{E91FE7A1-84A2-3346-97FA-3B29F86991D4}"/>
              </a:ext>
            </a:extLst>
          </p:cNvPr>
          <p:cNvSpPr txBox="1">
            <a:spLocks/>
          </p:cNvSpPr>
          <p:nvPr/>
        </p:nvSpPr>
        <p:spPr>
          <a:xfrm>
            <a:off x="838918" y="416121"/>
            <a:ext cx="10738607"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2800" dirty="0">
                <a:solidFill>
                  <a:schemeClr val="tx1"/>
                </a:solidFill>
                <a:latin typeface="Helvetica" pitchFamily="2" charset="0"/>
              </a:rPr>
              <a:t>The ESS neutrino Super Beam (</a:t>
            </a:r>
            <a:r>
              <a:rPr lang="en-GB" sz="2800" dirty="0" err="1">
                <a:solidFill>
                  <a:schemeClr val="tx1"/>
                </a:solidFill>
                <a:latin typeface="Helvetica" pitchFamily="2" charset="0"/>
              </a:rPr>
              <a:t>ESSnuSB</a:t>
            </a:r>
            <a:r>
              <a:rPr lang="en-GB" sz="2800" dirty="0">
                <a:solidFill>
                  <a:schemeClr val="tx1"/>
                </a:solidFill>
                <a:latin typeface="Helvetica" pitchFamily="2" charset="0"/>
              </a:rPr>
              <a:t>)</a:t>
            </a:r>
          </a:p>
        </p:txBody>
      </p:sp>
      <p:sp>
        <p:nvSpPr>
          <p:cNvPr id="6" name="TextBox 5">
            <a:extLst>
              <a:ext uri="{FF2B5EF4-FFF2-40B4-BE49-F238E27FC236}">
                <a16:creationId xmlns:a16="http://schemas.microsoft.com/office/drawing/2014/main" id="{74A7C6C2-B578-774F-89C6-002293407167}"/>
              </a:ext>
            </a:extLst>
          </p:cNvPr>
          <p:cNvSpPr txBox="1"/>
          <p:nvPr/>
        </p:nvSpPr>
        <p:spPr>
          <a:xfrm>
            <a:off x="288251" y="1489290"/>
            <a:ext cx="6691298" cy="4985980"/>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The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ESSnuSB</a:t>
            </a:r>
            <a:r>
              <a:rPr lang="en-US" sz="2000" dirty="0">
                <a:latin typeface="Helvetica Neue" panose="02000503000000020004" pitchFamily="2" charset="0"/>
                <a:ea typeface="Helvetica Neue" panose="02000503000000020004" pitchFamily="2" charset="0"/>
                <a:cs typeface="Helvetica Neue" panose="02000503000000020004" pitchFamily="2" charset="0"/>
              </a:rPr>
              <a:t> is a proposed accelerator based long baseline neutrino experiment at ESS</a:t>
            </a:r>
          </a:p>
          <a:p>
            <a:pPr marL="342900" indent="-342900">
              <a:buFont typeface="Arial" panose="020B0604020202020204" pitchFamily="34" charset="0"/>
              <a:buChar cha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The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ESSnuSB</a:t>
            </a:r>
            <a:r>
              <a:rPr lang="en-US" sz="2000" dirty="0">
                <a:latin typeface="Helvetica Neue" panose="02000503000000020004" pitchFamily="2" charset="0"/>
                <a:ea typeface="Helvetica Neue" panose="02000503000000020004" pitchFamily="2" charset="0"/>
                <a:cs typeface="Helvetica Neue" panose="02000503000000020004" pitchFamily="2" charset="0"/>
              </a:rPr>
              <a:t> will search for  CP violation in the leptonic sector with higher precision </a:t>
            </a:r>
          </a:p>
          <a:p>
            <a:pPr marL="285750" indent="-285750">
              <a:buFont typeface="Arial" panose="020B0604020202020204" pitchFamily="34" charset="0"/>
              <a:buChar char="•"/>
            </a:pPr>
            <a:endParaRPr lang="sv-SE" sz="20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sv-SE" sz="2000" dirty="0">
                <a:latin typeface="Helvetica Neue" panose="02000503000000020004" pitchFamily="2" charset="0"/>
                <a:ea typeface="Helvetica Neue" panose="02000503000000020004" pitchFamily="2" charset="0"/>
                <a:cs typeface="Helvetica Neue" panose="02000503000000020004" pitchFamily="2" charset="0"/>
              </a:rPr>
              <a:t>The ESS accelerator </a:t>
            </a:r>
            <a:r>
              <a:rPr lang="sv-SE" sz="2000" dirty="0" err="1">
                <a:latin typeface="Helvetica Neue" panose="02000503000000020004" pitchFamily="2" charset="0"/>
                <a:ea typeface="Helvetica Neue" panose="02000503000000020004" pitchFamily="2" charset="0"/>
                <a:cs typeface="Helvetica Neue" panose="02000503000000020004" pitchFamily="2" charset="0"/>
              </a:rPr>
              <a:t>needs</a:t>
            </a:r>
            <a:r>
              <a:rPr lang="sv-SE" sz="2000" dirty="0">
                <a:latin typeface="Helvetica Neue" panose="02000503000000020004" pitchFamily="2" charset="0"/>
                <a:ea typeface="Helvetica Neue" panose="02000503000000020004" pitchFamily="2" charset="0"/>
                <a:cs typeface="Helvetica Neue" panose="02000503000000020004" pitchFamily="2" charset="0"/>
              </a:rPr>
              <a:t> to be </a:t>
            </a:r>
            <a:r>
              <a:rPr lang="en-GB" sz="2000" dirty="0">
                <a:latin typeface="Helvetica Neue" panose="02000503000000020004" pitchFamily="2" charset="0"/>
                <a:ea typeface="Helvetica Neue" panose="02000503000000020004" pitchFamily="2" charset="0"/>
                <a:cs typeface="Helvetica Neue" panose="02000503000000020004" pitchFamily="2" charset="0"/>
              </a:rPr>
              <a:t>upgraded to 2.5 GeV energy and power to 10 MW.  An accumulator ring will be built to shorten the ESS pulse to 1.2</a:t>
            </a:r>
            <a:r>
              <a:rPr lang="en-GB" sz="2000" dirty="0">
                <a:latin typeface="Symbol" pitchFamily="2" charset="2"/>
                <a:ea typeface="Helvetica Neue" panose="02000503000000020004" pitchFamily="2" charset="0"/>
                <a:cs typeface="Helvetica Neue" panose="02000503000000020004" pitchFamily="2" charset="0"/>
              </a:rPr>
              <a:t>m</a:t>
            </a:r>
            <a:r>
              <a:rPr lang="en-GB" sz="2000" dirty="0">
                <a:latin typeface="Helvetica Neue" panose="02000503000000020004" pitchFamily="2" charset="0"/>
                <a:ea typeface="Helvetica Neue" panose="02000503000000020004" pitchFamily="2" charset="0"/>
                <a:cs typeface="Helvetica Neue" panose="02000503000000020004" pitchFamily="2" charset="0"/>
              </a:rPr>
              <a:t>s</a:t>
            </a:r>
          </a:p>
          <a:p>
            <a:pPr marL="285750" indent="-285750">
              <a:buFont typeface="Arial" panose="020B0604020202020204" pitchFamily="34" charset="0"/>
              <a:buChar char="•"/>
            </a:pPr>
            <a:endParaRPr lang="en-GB" sz="20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GB" sz="2000" dirty="0">
                <a:latin typeface="Helvetica Neue" panose="02000503000000020004" pitchFamily="2" charset="0"/>
                <a:ea typeface="Helvetica Neue" panose="02000503000000020004" pitchFamily="2" charset="0"/>
                <a:cs typeface="Helvetica Neue" panose="02000503000000020004" pitchFamily="2" charset="0"/>
              </a:rPr>
              <a:t>A neutrino production target station will be built </a:t>
            </a:r>
          </a:p>
          <a:p>
            <a:pPr marL="285750" indent="-285750">
              <a:buFont typeface="Arial" panose="020B0604020202020204" pitchFamily="34" charset="0"/>
              <a:buChar char="•"/>
            </a:pPr>
            <a:endParaRPr lang="en-GB" sz="20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GB" sz="2000" dirty="0">
                <a:latin typeface="Helvetica Neue" panose="02000503000000020004" pitchFamily="2" charset="0"/>
                <a:ea typeface="Helvetica Neue" panose="02000503000000020004" pitchFamily="2" charset="0"/>
                <a:cs typeface="Helvetica Neue" panose="02000503000000020004" pitchFamily="2" charset="0"/>
              </a:rPr>
              <a:t>There will be a near detector close to the neutrino target station and a far detector in the north of Sweden  </a:t>
            </a:r>
          </a:p>
          <a:p>
            <a:endParaRPr 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8">
            <a:extLst>
              <a:ext uri="{FF2B5EF4-FFF2-40B4-BE49-F238E27FC236}">
                <a16:creationId xmlns:a16="http://schemas.microsoft.com/office/drawing/2014/main" id="{ECEE0D31-E5CC-064E-B733-AC42C63F1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3116" y="1547761"/>
            <a:ext cx="4910750" cy="3970095"/>
          </a:xfrm>
          <a:prstGeom prst="rect">
            <a:avLst/>
          </a:prstGeom>
        </p:spPr>
      </p:pic>
      <p:pic>
        <p:nvPicPr>
          <p:cNvPr id="10" name="Picture 9">
            <a:extLst>
              <a:ext uri="{FF2B5EF4-FFF2-40B4-BE49-F238E27FC236}">
                <a16:creationId xmlns:a16="http://schemas.microsoft.com/office/drawing/2014/main" id="{1891873A-0AED-414A-88F9-DD80DCEEE695}"/>
              </a:ext>
            </a:extLst>
          </p:cNvPr>
          <p:cNvPicPr>
            <a:picLocks noChangeAspect="1"/>
          </p:cNvPicPr>
          <p:nvPr/>
        </p:nvPicPr>
        <p:blipFill>
          <a:blip r:embed="rId3"/>
          <a:stretch>
            <a:fillRect/>
          </a:stretch>
        </p:blipFill>
        <p:spPr>
          <a:xfrm>
            <a:off x="10621108" y="0"/>
            <a:ext cx="1574235" cy="1373440"/>
          </a:xfrm>
          <a:prstGeom prst="rect">
            <a:avLst/>
          </a:prstGeom>
        </p:spPr>
      </p:pic>
      <p:cxnSp>
        <p:nvCxnSpPr>
          <p:cNvPr id="4" name="Straight Arrow Connector 3">
            <a:extLst>
              <a:ext uri="{FF2B5EF4-FFF2-40B4-BE49-F238E27FC236}">
                <a16:creationId xmlns:a16="http://schemas.microsoft.com/office/drawing/2014/main" id="{8A9CEF8B-84BC-5B48-B14A-8455A52D0146}"/>
              </a:ext>
            </a:extLst>
          </p:cNvPr>
          <p:cNvCxnSpPr/>
          <p:nvPr/>
        </p:nvCxnSpPr>
        <p:spPr>
          <a:xfrm flipV="1">
            <a:off x="6209071" y="3893574"/>
            <a:ext cx="1356852" cy="3392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2FAA3D9F-8B99-3D4B-B248-54A496956801}"/>
              </a:ext>
            </a:extLst>
          </p:cNvPr>
          <p:cNvSpPr txBox="1">
            <a:spLocks/>
          </p:cNvSpPr>
          <p:nvPr/>
        </p:nvSpPr>
        <p:spPr>
          <a:xfrm>
            <a:off x="7298679" y="5636442"/>
            <a:ext cx="2138069" cy="900413"/>
          </a:xfrm>
          <a:prstGeom prst="rect">
            <a:avLst/>
          </a:prstGeom>
          <a:solidFill>
            <a:schemeClr val="accent2">
              <a:lumMod val="20000"/>
              <a:lumOff val="80000"/>
            </a:schemeClr>
          </a:solidFill>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3200" dirty="0">
                <a:solidFill>
                  <a:schemeClr val="tx1"/>
                </a:solidFill>
                <a:latin typeface="Helvetica" pitchFamily="2" charset="0"/>
              </a:rPr>
              <a:t>see </a:t>
            </a:r>
            <a:r>
              <a:rPr lang="en-GB" sz="3200" dirty="0" err="1">
                <a:solidFill>
                  <a:schemeClr val="tx1"/>
                </a:solidFill>
                <a:latin typeface="Helvetica" pitchFamily="2" charset="0"/>
              </a:rPr>
              <a:t>Tord</a:t>
            </a:r>
            <a:r>
              <a:rPr lang="en-GB" sz="3200" dirty="0">
                <a:solidFill>
                  <a:schemeClr val="tx1"/>
                </a:solidFill>
                <a:latin typeface="Helvetica" pitchFamily="2" charset="0"/>
              </a:rPr>
              <a:t> </a:t>
            </a:r>
            <a:r>
              <a:rPr lang="en-GB" sz="3200" dirty="0" err="1">
                <a:solidFill>
                  <a:schemeClr val="tx1"/>
                </a:solidFill>
                <a:latin typeface="Helvetica" pitchFamily="2" charset="0"/>
              </a:rPr>
              <a:t>Ekelöf</a:t>
            </a:r>
            <a:r>
              <a:rPr lang="en-GB" sz="3200" dirty="0">
                <a:solidFill>
                  <a:schemeClr val="tx1"/>
                </a:solidFill>
                <a:latin typeface="Helvetica" pitchFamily="2" charset="0"/>
              </a:rPr>
              <a:t> talk</a:t>
            </a:r>
          </a:p>
        </p:txBody>
      </p:sp>
    </p:spTree>
    <p:extLst>
      <p:ext uri="{BB962C8B-B14F-4D97-AF65-F5344CB8AC3E}">
        <p14:creationId xmlns:p14="http://schemas.microsoft.com/office/powerpoint/2010/main" val="310060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E54EE9-C637-1447-B6CB-1B8075785991}"/>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739DE419-7B4B-754B-961D-C59B2FA88DF9}"/>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AB880C6F-9425-2E49-B8F6-221559337793}"/>
              </a:ext>
            </a:extLst>
          </p:cNvPr>
          <p:cNvSpPr>
            <a:spLocks noGrp="1"/>
          </p:cNvSpPr>
          <p:nvPr>
            <p:ph type="sldNum" sz="quarter" idx="12"/>
          </p:nvPr>
        </p:nvSpPr>
        <p:spPr/>
        <p:txBody>
          <a:bodyPr/>
          <a:lstStyle/>
          <a:p>
            <a:fld id="{F7283078-D760-1647-8B80-66BA8B52336D}" type="slidenum">
              <a:rPr lang="sv-SE" smtClean="0"/>
              <a:pPr/>
              <a:t>79</a:t>
            </a:fld>
            <a:endParaRPr lang="sv-SE" dirty="0"/>
          </a:p>
        </p:txBody>
      </p:sp>
      <p:pic>
        <p:nvPicPr>
          <p:cNvPr id="12" name="Picture 11">
            <a:extLst>
              <a:ext uri="{FF2B5EF4-FFF2-40B4-BE49-F238E27FC236}">
                <a16:creationId xmlns:a16="http://schemas.microsoft.com/office/drawing/2014/main" id="{22CA19E0-48E5-C843-9C38-DE055AD75017}"/>
              </a:ext>
            </a:extLst>
          </p:cNvPr>
          <p:cNvPicPr>
            <a:picLocks noChangeAspect="1"/>
          </p:cNvPicPr>
          <p:nvPr/>
        </p:nvPicPr>
        <p:blipFill>
          <a:blip r:embed="rId2"/>
          <a:stretch>
            <a:fillRect/>
          </a:stretch>
        </p:blipFill>
        <p:spPr>
          <a:xfrm>
            <a:off x="4059557" y="1927274"/>
            <a:ext cx="3931920" cy="3931920"/>
          </a:xfrm>
          <a:prstGeom prst="rect">
            <a:avLst/>
          </a:prstGeom>
        </p:spPr>
      </p:pic>
      <p:sp>
        <p:nvSpPr>
          <p:cNvPr id="13" name="TextBox 12">
            <a:extLst>
              <a:ext uri="{FF2B5EF4-FFF2-40B4-BE49-F238E27FC236}">
                <a16:creationId xmlns:a16="http://schemas.microsoft.com/office/drawing/2014/main" id="{56CC6500-F5ED-574A-A3B9-0BB4FCA05132}"/>
              </a:ext>
            </a:extLst>
          </p:cNvPr>
          <p:cNvSpPr txBox="1"/>
          <p:nvPr/>
        </p:nvSpPr>
        <p:spPr>
          <a:xfrm>
            <a:off x="3697027" y="849533"/>
            <a:ext cx="4656980" cy="461665"/>
          </a:xfrm>
          <a:prstGeom prst="rect">
            <a:avLst/>
          </a:prstGeom>
          <a:noFill/>
        </p:spPr>
        <p:txBody>
          <a:bodyPr wrap="none" rtlCol="0">
            <a:spAutoFit/>
          </a:bodyPr>
          <a:lstStyle/>
          <a:p>
            <a:pPr algn="l"/>
            <a:r>
              <a:rPr lang="en-GB" sz="2400" dirty="0">
                <a:latin typeface="Helvetica" pitchFamily="2" charset="0"/>
              </a:rPr>
              <a:t>Time to wrap up my presentation</a:t>
            </a:r>
          </a:p>
        </p:txBody>
      </p:sp>
    </p:spTree>
    <p:extLst>
      <p:ext uri="{BB962C8B-B14F-4D97-AF65-F5344CB8AC3E}">
        <p14:creationId xmlns:p14="http://schemas.microsoft.com/office/powerpoint/2010/main" val="100767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4294967295"/>
          </p:nvPr>
        </p:nvSpPr>
        <p:spPr>
          <a:xfrm>
            <a:off x="2053244" y="6475270"/>
            <a:ext cx="4320448" cy="365125"/>
          </a:xfrm>
          <a:prstGeom prst="rect">
            <a:avLst/>
          </a:prstGeom>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a:xfrm>
            <a:off x="9424222" y="6475270"/>
            <a:ext cx="2743200" cy="365125"/>
          </a:xfrm>
        </p:spPr>
        <p:txBody>
          <a:bodyPr/>
          <a:lstStyle/>
          <a:p>
            <a:fld id="{F7283078-D760-1647-8B80-66BA8B52336D}" type="slidenum">
              <a:rPr lang="sv-SE" smtClean="0"/>
              <a:t>8</a:t>
            </a:fld>
            <a:endParaRPr lang="sv-SE" dirty="0"/>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2022-11-17</a:t>
            </a:fld>
            <a:endParaRPr lang="sv-SE" dirty="0"/>
          </a:p>
        </p:txBody>
      </p:sp>
      <p:sp>
        <p:nvSpPr>
          <p:cNvPr id="9" name="Title 1">
            <a:extLst>
              <a:ext uri="{FF2B5EF4-FFF2-40B4-BE49-F238E27FC236}">
                <a16:creationId xmlns:a16="http://schemas.microsoft.com/office/drawing/2014/main" id="{61D7D25D-C001-424C-9C1C-447AA321361F}"/>
              </a:ext>
            </a:extLst>
          </p:cNvPr>
          <p:cNvSpPr txBox="1">
            <a:spLocks/>
          </p:cNvSpPr>
          <p:nvPr/>
        </p:nvSpPr>
        <p:spPr>
          <a:xfrm>
            <a:off x="838200" y="55756"/>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Neue" panose="02000503000000020004" pitchFamily="2" charset="0"/>
                <a:ea typeface="Helvetica Neue" panose="02000503000000020004" pitchFamily="2" charset="0"/>
                <a:cs typeface="Helvetica Neue" panose="02000503000000020004" pitchFamily="2" charset="0"/>
              </a:rPr>
              <a:t>The ESS Fundamental Physics Program (II)</a:t>
            </a:r>
          </a:p>
        </p:txBody>
      </p:sp>
      <p:sp>
        <p:nvSpPr>
          <p:cNvPr id="11" name="Rectangle 10">
            <a:extLst>
              <a:ext uri="{FF2B5EF4-FFF2-40B4-BE49-F238E27FC236}">
                <a16:creationId xmlns:a16="http://schemas.microsoft.com/office/drawing/2014/main" id="{299D3D07-CD1E-5345-8C9E-D1918F713C43}"/>
              </a:ext>
            </a:extLst>
          </p:cNvPr>
          <p:cNvSpPr/>
          <p:nvPr/>
        </p:nvSpPr>
        <p:spPr>
          <a:xfrm>
            <a:off x="289557" y="2664605"/>
            <a:ext cx="7475805" cy="4493538"/>
          </a:xfrm>
          <a:prstGeom prst="rect">
            <a:avLst/>
          </a:prstGeom>
        </p:spPr>
        <p:txBody>
          <a:bodyPr wrap="square">
            <a:spAutoFit/>
          </a:bodyPr>
          <a:lstStyle/>
          <a:p>
            <a:pPr marL="285750" indent="-285750">
              <a:buFont typeface="Arial" panose="020B0604020202020204" pitchFamily="34" charset="0"/>
              <a:buChar char="•"/>
            </a:pPr>
            <a:endParaRPr lang="sv-SE" sz="2400" dirty="0">
              <a:solidFill>
                <a:srgbClr val="000000"/>
              </a:solidFill>
              <a:latin typeface="Helvetica" pitchFamily="2" charset="0"/>
            </a:endParaRPr>
          </a:p>
          <a:p>
            <a:pPr marL="285750" indent="-285750">
              <a:buFont typeface="Arial" panose="020B0604020202020204" pitchFamily="34" charset="0"/>
              <a:buChar char="•"/>
            </a:pPr>
            <a:r>
              <a:rPr lang="sv-SE" sz="2200" dirty="0">
                <a:solidFill>
                  <a:srgbClr val="000000"/>
                </a:solidFill>
                <a:latin typeface="Helvetica" pitchFamily="2" charset="0"/>
              </a:rPr>
              <a:t>ESS </a:t>
            </a:r>
            <a:r>
              <a:rPr lang="sv-SE" sz="2200" dirty="0" err="1">
                <a:solidFill>
                  <a:srgbClr val="000000"/>
                </a:solidFill>
                <a:latin typeface="Helvetica" pitchFamily="2" charset="0"/>
              </a:rPr>
              <a:t>will</a:t>
            </a:r>
            <a:r>
              <a:rPr lang="sv-SE" sz="2200" dirty="0">
                <a:solidFill>
                  <a:srgbClr val="000000"/>
                </a:solidFill>
                <a:latin typeface="Helvetica" pitchFamily="2" charset="0"/>
              </a:rPr>
              <a:t> </a:t>
            </a:r>
            <a:r>
              <a:rPr lang="sv-SE" sz="2200" dirty="0" err="1">
                <a:solidFill>
                  <a:srgbClr val="000000"/>
                </a:solidFill>
                <a:latin typeface="Helvetica" pitchFamily="2" charset="0"/>
              </a:rPr>
              <a:t>search</a:t>
            </a:r>
            <a:r>
              <a:rPr lang="sv-SE" sz="2200" dirty="0">
                <a:solidFill>
                  <a:srgbClr val="000000"/>
                </a:solidFill>
                <a:latin typeface="Helvetica" pitchFamily="2" charset="0"/>
              </a:rPr>
              <a:t> for neutron-antineutron oscillations, neutrino </a:t>
            </a:r>
            <a:r>
              <a:rPr lang="sv-SE" sz="2200" dirty="0" err="1">
                <a:solidFill>
                  <a:srgbClr val="000000"/>
                </a:solidFill>
                <a:latin typeface="Helvetica" pitchFamily="2" charset="0"/>
              </a:rPr>
              <a:t>flavour</a:t>
            </a:r>
            <a:r>
              <a:rPr lang="sv-SE" sz="2200" dirty="0">
                <a:solidFill>
                  <a:srgbClr val="000000"/>
                </a:solidFill>
                <a:latin typeface="Helvetica" pitchFamily="2" charset="0"/>
              </a:rPr>
              <a:t> oscillations and sterile neutrons and neutrinos</a:t>
            </a:r>
          </a:p>
          <a:p>
            <a:pPr marL="285750" indent="-285750">
              <a:buFont typeface="Arial" panose="020B0604020202020204" pitchFamily="34" charset="0"/>
              <a:buChar char="•"/>
            </a:pPr>
            <a:endParaRPr lang="sv-SE" sz="2200" dirty="0">
              <a:solidFill>
                <a:srgbClr val="000000"/>
              </a:solidFill>
              <a:latin typeface="Helvetica" pitchFamily="2" charset="0"/>
            </a:endParaRPr>
          </a:p>
          <a:p>
            <a:pPr marL="285750" indent="-285750">
              <a:buFont typeface="Arial" panose="020B0604020202020204" pitchFamily="34" charset="0"/>
              <a:buChar char="•"/>
            </a:pPr>
            <a:r>
              <a:rPr lang="sv-SE" sz="2200" dirty="0">
                <a:solidFill>
                  <a:srgbClr val="000000"/>
                </a:solidFill>
                <a:latin typeface="Helvetica" pitchFamily="2" charset="0"/>
              </a:rPr>
              <a:t>The </a:t>
            </a:r>
            <a:r>
              <a:rPr lang="sv-SE" sz="2200" dirty="0" err="1">
                <a:solidFill>
                  <a:srgbClr val="000000"/>
                </a:solidFill>
                <a:latin typeface="Helvetica" pitchFamily="2" charset="0"/>
              </a:rPr>
              <a:t>searches</a:t>
            </a:r>
            <a:r>
              <a:rPr lang="sv-SE" sz="2200" dirty="0">
                <a:solidFill>
                  <a:srgbClr val="000000"/>
                </a:solidFill>
                <a:latin typeface="Helvetica" pitchFamily="2" charset="0"/>
              </a:rPr>
              <a:t> and </a:t>
            </a:r>
            <a:r>
              <a:rPr lang="sv-SE" sz="2200" dirty="0" err="1">
                <a:solidFill>
                  <a:srgbClr val="000000"/>
                </a:solidFill>
                <a:latin typeface="Helvetica" pitchFamily="2" charset="0"/>
              </a:rPr>
              <a:t>measurements</a:t>
            </a:r>
            <a:r>
              <a:rPr lang="sv-SE" sz="2200" dirty="0">
                <a:solidFill>
                  <a:srgbClr val="000000"/>
                </a:solidFill>
                <a:latin typeface="Helvetica" pitchFamily="2" charset="0"/>
              </a:rPr>
              <a:t> </a:t>
            </a:r>
            <a:r>
              <a:rPr lang="sv-SE" sz="2200" dirty="0" err="1">
                <a:solidFill>
                  <a:srgbClr val="000000"/>
                </a:solidFill>
                <a:latin typeface="Helvetica" pitchFamily="2" charset="0"/>
              </a:rPr>
              <a:t>will</a:t>
            </a:r>
            <a:r>
              <a:rPr lang="sv-SE" sz="2200" dirty="0">
                <a:solidFill>
                  <a:srgbClr val="000000"/>
                </a:solidFill>
                <a:latin typeface="Helvetica" pitchFamily="2" charset="0"/>
              </a:rPr>
              <a:t> </a:t>
            </a:r>
            <a:r>
              <a:rPr lang="sv-SE" sz="2200" dirty="0" err="1">
                <a:solidFill>
                  <a:srgbClr val="000000"/>
                </a:solidFill>
                <a:latin typeface="Helvetica" pitchFamily="2" charset="0"/>
              </a:rPr>
              <a:t>address</a:t>
            </a:r>
            <a:r>
              <a:rPr lang="sv-SE" sz="2200" dirty="0">
                <a:solidFill>
                  <a:srgbClr val="000000"/>
                </a:solidFill>
                <a:latin typeface="Helvetica" pitchFamily="2" charset="0"/>
              </a:rPr>
              <a:t> </a:t>
            </a:r>
            <a:r>
              <a:rPr lang="sv-SE" sz="2200" b="1" dirty="0">
                <a:solidFill>
                  <a:srgbClr val="000000"/>
                </a:solidFill>
                <a:latin typeface="Helvetica" pitchFamily="2" charset="0"/>
              </a:rPr>
              <a:t>the </a:t>
            </a:r>
            <a:r>
              <a:rPr lang="sv-SE" sz="2200" b="1" dirty="0" err="1">
                <a:solidFill>
                  <a:srgbClr val="000000"/>
                </a:solidFill>
                <a:latin typeface="Helvetica" pitchFamily="2" charset="0"/>
              </a:rPr>
              <a:t>matter</a:t>
            </a:r>
            <a:r>
              <a:rPr lang="sv-SE" sz="2200" b="1" dirty="0">
                <a:solidFill>
                  <a:srgbClr val="000000"/>
                </a:solidFill>
                <a:latin typeface="Helvetica" pitchFamily="2" charset="0"/>
              </a:rPr>
              <a:t> </a:t>
            </a:r>
            <a:r>
              <a:rPr lang="sv-SE" sz="2200" b="1" dirty="0" err="1">
                <a:solidFill>
                  <a:srgbClr val="000000"/>
                </a:solidFill>
                <a:latin typeface="Helvetica" pitchFamily="2" charset="0"/>
              </a:rPr>
              <a:t>antimatter</a:t>
            </a:r>
            <a:r>
              <a:rPr lang="sv-SE" sz="2200" b="1" dirty="0">
                <a:solidFill>
                  <a:srgbClr val="000000"/>
                </a:solidFill>
                <a:latin typeface="Helvetica" pitchFamily="2" charset="0"/>
              </a:rPr>
              <a:t> </a:t>
            </a:r>
            <a:r>
              <a:rPr lang="sv-SE" sz="2200" b="1" dirty="0" err="1">
                <a:solidFill>
                  <a:srgbClr val="000000"/>
                </a:solidFill>
                <a:latin typeface="Helvetica" pitchFamily="2" charset="0"/>
              </a:rPr>
              <a:t>asymmetry</a:t>
            </a:r>
            <a:r>
              <a:rPr lang="sv-SE" sz="2200" b="1" dirty="0">
                <a:solidFill>
                  <a:srgbClr val="000000"/>
                </a:solidFill>
                <a:latin typeface="Helvetica" pitchFamily="2" charset="0"/>
              </a:rPr>
              <a:t> problem </a:t>
            </a:r>
            <a:r>
              <a:rPr lang="sv-SE" sz="2200" b="1" dirty="0" err="1">
                <a:solidFill>
                  <a:srgbClr val="000000"/>
                </a:solidFill>
                <a:latin typeface="Helvetica" pitchFamily="2" charset="0"/>
              </a:rPr>
              <a:t>of</a:t>
            </a:r>
            <a:r>
              <a:rPr lang="sv-SE" sz="2200" b="1" dirty="0">
                <a:solidFill>
                  <a:srgbClr val="000000"/>
                </a:solidFill>
                <a:latin typeface="Helvetica" pitchFamily="2" charset="0"/>
              </a:rPr>
              <a:t> the </a:t>
            </a:r>
            <a:r>
              <a:rPr lang="sv-SE" sz="2200" b="1" dirty="0" err="1">
                <a:solidFill>
                  <a:srgbClr val="000000"/>
                </a:solidFill>
                <a:latin typeface="Helvetica" pitchFamily="2" charset="0"/>
              </a:rPr>
              <a:t>universe</a:t>
            </a:r>
            <a:r>
              <a:rPr lang="sv-SE" sz="2200" b="1" dirty="0">
                <a:solidFill>
                  <a:srgbClr val="000000"/>
                </a:solidFill>
                <a:latin typeface="Helvetica" pitchFamily="2" charset="0"/>
              </a:rPr>
              <a:t> and the dark </a:t>
            </a:r>
            <a:r>
              <a:rPr lang="sv-SE" sz="2200" b="1" dirty="0" err="1">
                <a:solidFill>
                  <a:srgbClr val="000000"/>
                </a:solidFill>
                <a:latin typeface="Helvetica" pitchFamily="2" charset="0"/>
              </a:rPr>
              <a:t>matter</a:t>
            </a:r>
            <a:r>
              <a:rPr lang="sv-SE" sz="2200" b="1" dirty="0">
                <a:solidFill>
                  <a:srgbClr val="000000"/>
                </a:solidFill>
                <a:latin typeface="Helvetica" pitchFamily="2" charset="0"/>
              </a:rPr>
              <a:t> problem</a:t>
            </a:r>
          </a:p>
          <a:p>
            <a:pPr marL="285750" indent="-285750">
              <a:buFont typeface="Arial" panose="020B0604020202020204" pitchFamily="34" charset="0"/>
              <a:buChar char="•"/>
            </a:pPr>
            <a:endParaRPr lang="sv-SE" sz="2200" b="1" dirty="0">
              <a:solidFill>
                <a:srgbClr val="000000"/>
              </a:solidFill>
              <a:latin typeface="Helvetica" pitchFamily="2" charset="0"/>
            </a:endParaRPr>
          </a:p>
          <a:p>
            <a:pPr marL="285750" indent="-285750">
              <a:buFont typeface="Arial" panose="020B0604020202020204" pitchFamily="34" charset="0"/>
              <a:buChar char="•"/>
            </a:pPr>
            <a:r>
              <a:rPr lang="sv-SE" sz="2000" dirty="0">
                <a:solidFill>
                  <a:srgbClr val="000000"/>
                </a:solidFill>
                <a:latin typeface="Helvetica" pitchFamily="2" charset="0"/>
              </a:rPr>
              <a:t>ESS </a:t>
            </a:r>
            <a:r>
              <a:rPr lang="sv-SE" sz="2000" dirty="0" err="1">
                <a:solidFill>
                  <a:srgbClr val="000000"/>
                </a:solidFill>
                <a:latin typeface="Helvetica" pitchFamily="2" charset="0"/>
              </a:rPr>
              <a:t>search</a:t>
            </a:r>
            <a:r>
              <a:rPr lang="sv-SE" sz="2000" dirty="0">
                <a:solidFill>
                  <a:srgbClr val="000000"/>
                </a:solidFill>
                <a:latin typeface="Helvetica" pitchFamily="2" charset="0"/>
              </a:rPr>
              <a:t> </a:t>
            </a:r>
            <a:r>
              <a:rPr lang="sv-SE" sz="2000" dirty="0" err="1">
                <a:solidFill>
                  <a:srgbClr val="000000"/>
                </a:solidFill>
                <a:latin typeface="Helvetica" pitchFamily="2" charset="0"/>
              </a:rPr>
              <a:t>can</a:t>
            </a:r>
            <a:r>
              <a:rPr lang="sv-SE" sz="2000" dirty="0">
                <a:solidFill>
                  <a:srgbClr val="000000"/>
                </a:solidFill>
                <a:latin typeface="Helvetica" pitchFamily="2" charset="0"/>
              </a:rPr>
              <a:t> be </a:t>
            </a:r>
            <a:r>
              <a:rPr lang="sv-SE" sz="2000" dirty="0" err="1">
                <a:solidFill>
                  <a:srgbClr val="000000"/>
                </a:solidFill>
                <a:latin typeface="Helvetica" pitchFamily="2" charset="0"/>
              </a:rPr>
              <a:t>complementary</a:t>
            </a:r>
            <a:r>
              <a:rPr lang="sv-SE" sz="2000" dirty="0">
                <a:solidFill>
                  <a:srgbClr val="000000"/>
                </a:solidFill>
                <a:latin typeface="Helvetica" pitchFamily="2" charset="0"/>
              </a:rPr>
              <a:t> and </a:t>
            </a:r>
            <a:r>
              <a:rPr lang="sv-SE" sz="2000" dirty="0" err="1">
                <a:solidFill>
                  <a:srgbClr val="000000"/>
                </a:solidFill>
                <a:latin typeface="Helvetica" pitchFamily="2" charset="0"/>
              </a:rPr>
              <a:t>competetive</a:t>
            </a:r>
            <a:r>
              <a:rPr lang="sv-SE" sz="2000" dirty="0">
                <a:solidFill>
                  <a:srgbClr val="000000"/>
                </a:solidFill>
                <a:latin typeface="Helvetica" pitchFamily="2" charset="0"/>
              </a:rPr>
              <a:t> </a:t>
            </a:r>
            <a:r>
              <a:rPr lang="sv-SE" sz="2000" dirty="0" err="1">
                <a:solidFill>
                  <a:srgbClr val="000000"/>
                </a:solidFill>
                <a:latin typeface="Helvetica" pitchFamily="2" charset="0"/>
              </a:rPr>
              <a:t>with</a:t>
            </a:r>
            <a:r>
              <a:rPr lang="sv-SE" sz="2000" dirty="0">
                <a:solidFill>
                  <a:srgbClr val="000000"/>
                </a:solidFill>
                <a:latin typeface="Helvetica" pitchFamily="2" charset="0"/>
              </a:rPr>
              <a:t> LHC </a:t>
            </a:r>
          </a:p>
          <a:p>
            <a:pPr marL="285750" indent="-285750">
              <a:buFont typeface="Arial" panose="020B0604020202020204" pitchFamily="34" charset="0"/>
              <a:buChar char="•"/>
            </a:pPr>
            <a:endParaRPr lang="sv-SE" sz="2200" b="1" dirty="0">
              <a:solidFill>
                <a:srgbClr val="000000"/>
              </a:solidFill>
              <a:latin typeface="Helvetica" pitchFamily="2" charset="0"/>
            </a:endParaRPr>
          </a:p>
          <a:p>
            <a:pPr marL="285750" indent="-285750">
              <a:buFont typeface="Arial" panose="020B0604020202020204" pitchFamily="34" charset="0"/>
              <a:buChar char="•"/>
            </a:pPr>
            <a:endParaRPr lang="sv-SE" sz="2400" dirty="0">
              <a:solidFill>
                <a:srgbClr val="000000"/>
              </a:solidFill>
              <a:latin typeface="Helvetica" pitchFamily="2" charset="0"/>
            </a:endParaRPr>
          </a:p>
        </p:txBody>
      </p:sp>
      <p:sp>
        <p:nvSpPr>
          <p:cNvPr id="15" name="Rectangle 14">
            <a:extLst>
              <a:ext uri="{FF2B5EF4-FFF2-40B4-BE49-F238E27FC236}">
                <a16:creationId xmlns:a16="http://schemas.microsoft.com/office/drawing/2014/main" id="{C648DEC3-2081-FF49-AA41-18236C81B3B4}"/>
              </a:ext>
            </a:extLst>
          </p:cNvPr>
          <p:cNvSpPr/>
          <p:nvPr/>
        </p:nvSpPr>
        <p:spPr>
          <a:xfrm>
            <a:off x="289560" y="756130"/>
            <a:ext cx="8671559" cy="2123658"/>
          </a:xfrm>
          <a:prstGeom prst="rect">
            <a:avLst/>
          </a:prstGeom>
        </p:spPr>
        <p:txBody>
          <a:bodyPr wrap="square">
            <a:spAutoFit/>
          </a:bodyPr>
          <a:lstStyle/>
          <a:p>
            <a:pPr marL="285750" indent="-285750">
              <a:buFont typeface="Arial" panose="020B0604020202020204" pitchFamily="34" charset="0"/>
              <a:buChar char="•"/>
            </a:pPr>
            <a:r>
              <a:rPr lang="sv-SE" sz="2200" dirty="0">
                <a:solidFill>
                  <a:srgbClr val="000000"/>
                </a:solidFill>
                <a:latin typeface="Helvetica" pitchFamily="2" charset="0"/>
              </a:rPr>
              <a:t>The Dark </a:t>
            </a:r>
            <a:r>
              <a:rPr lang="sv-SE" sz="2200" dirty="0" err="1">
                <a:solidFill>
                  <a:srgbClr val="000000"/>
                </a:solidFill>
                <a:latin typeface="Helvetica" pitchFamily="2" charset="0"/>
              </a:rPr>
              <a:t>Sector</a:t>
            </a:r>
            <a:r>
              <a:rPr lang="sv-SE" sz="2200" dirty="0">
                <a:solidFill>
                  <a:srgbClr val="000000"/>
                </a:solidFill>
                <a:latin typeface="Helvetica" pitchFamily="2" charset="0"/>
              </a:rPr>
              <a:t> is </a:t>
            </a:r>
            <a:r>
              <a:rPr lang="sv-SE" sz="2200" dirty="0" err="1">
                <a:solidFill>
                  <a:srgbClr val="000000"/>
                </a:solidFill>
                <a:latin typeface="Helvetica" pitchFamily="2" charset="0"/>
              </a:rPr>
              <a:t>more</a:t>
            </a:r>
            <a:r>
              <a:rPr lang="sv-SE" sz="2200" dirty="0">
                <a:solidFill>
                  <a:srgbClr val="000000"/>
                </a:solidFill>
                <a:latin typeface="Helvetica" pitchFamily="2" charset="0"/>
              </a:rPr>
              <a:t> </a:t>
            </a:r>
            <a:r>
              <a:rPr lang="sv-SE" sz="2200" dirty="0" err="1">
                <a:solidFill>
                  <a:srgbClr val="000000"/>
                </a:solidFill>
                <a:latin typeface="Helvetica" pitchFamily="2" charset="0"/>
              </a:rPr>
              <a:t>hidden</a:t>
            </a:r>
            <a:r>
              <a:rPr lang="sv-SE" sz="2200" dirty="0">
                <a:solidFill>
                  <a:srgbClr val="000000"/>
                </a:solidFill>
                <a:latin typeface="Helvetica" pitchFamily="2" charset="0"/>
              </a:rPr>
              <a:t> </a:t>
            </a:r>
            <a:r>
              <a:rPr lang="sv-SE" sz="2200" dirty="0" err="1">
                <a:solidFill>
                  <a:srgbClr val="000000"/>
                </a:solidFill>
                <a:latin typeface="Helvetica" pitchFamily="2" charset="0"/>
              </a:rPr>
              <a:t>than</a:t>
            </a:r>
            <a:r>
              <a:rPr lang="sv-SE" sz="2200" dirty="0">
                <a:solidFill>
                  <a:srgbClr val="000000"/>
                </a:solidFill>
                <a:latin typeface="Helvetica" pitchFamily="2" charset="0"/>
              </a:rPr>
              <a:t> </a:t>
            </a:r>
            <a:r>
              <a:rPr lang="sv-SE" sz="2200" dirty="0" err="1">
                <a:solidFill>
                  <a:srgbClr val="000000"/>
                </a:solidFill>
                <a:latin typeface="Helvetica" pitchFamily="2" charset="0"/>
              </a:rPr>
              <a:t>expected</a:t>
            </a:r>
            <a:r>
              <a:rPr lang="sv-SE" sz="2200" dirty="0">
                <a:solidFill>
                  <a:srgbClr val="000000"/>
                </a:solidFill>
                <a:latin typeface="Helvetica" pitchFamily="2" charset="0"/>
              </a:rPr>
              <a:t> —&gt; </a:t>
            </a:r>
            <a:r>
              <a:rPr lang="sv-SE" sz="2200" dirty="0" err="1">
                <a:solidFill>
                  <a:srgbClr val="000000"/>
                </a:solidFill>
                <a:latin typeface="Helvetica" pitchFamily="2" charset="0"/>
              </a:rPr>
              <a:t>direct</a:t>
            </a:r>
            <a:r>
              <a:rPr lang="sv-SE" sz="2200" dirty="0">
                <a:solidFill>
                  <a:srgbClr val="000000"/>
                </a:solidFill>
                <a:latin typeface="Helvetica" pitchFamily="2" charset="0"/>
              </a:rPr>
              <a:t> </a:t>
            </a:r>
            <a:r>
              <a:rPr lang="sv-SE" sz="2200" dirty="0" err="1">
                <a:solidFill>
                  <a:srgbClr val="000000"/>
                </a:solidFill>
                <a:latin typeface="Helvetica" pitchFamily="2" charset="0"/>
              </a:rPr>
              <a:t>searches</a:t>
            </a:r>
            <a:r>
              <a:rPr lang="sv-SE" sz="2200" dirty="0">
                <a:solidFill>
                  <a:srgbClr val="000000"/>
                </a:solidFill>
                <a:latin typeface="Helvetica" pitchFamily="2" charset="0"/>
              </a:rPr>
              <a:t> for BSM </a:t>
            </a:r>
            <a:r>
              <a:rPr lang="sv-SE" sz="2200" dirty="0" err="1">
                <a:solidFill>
                  <a:srgbClr val="000000"/>
                </a:solidFill>
                <a:latin typeface="Helvetica" pitchFamily="2" charset="0"/>
              </a:rPr>
              <a:t>failed</a:t>
            </a:r>
            <a:r>
              <a:rPr lang="sv-SE" sz="2200" dirty="0">
                <a:solidFill>
                  <a:srgbClr val="000000"/>
                </a:solidFill>
                <a:latin typeface="Helvetica" pitchFamily="2" charset="0"/>
              </a:rPr>
              <a:t> so far at LHC</a:t>
            </a:r>
          </a:p>
          <a:p>
            <a:pPr marL="285750" indent="-285750">
              <a:buFont typeface="Arial" panose="020B0604020202020204" pitchFamily="34" charset="0"/>
              <a:buChar char="•"/>
            </a:pPr>
            <a:endParaRPr lang="sv-SE" sz="2200" dirty="0">
              <a:solidFill>
                <a:srgbClr val="000000"/>
              </a:solidFill>
              <a:latin typeface="Helvetica" pitchFamily="2" charset="0"/>
            </a:endParaRPr>
          </a:p>
          <a:p>
            <a:pPr marL="285750" indent="-285750">
              <a:buFont typeface="Arial" panose="020B0604020202020204" pitchFamily="34" charset="0"/>
              <a:buChar char="•"/>
            </a:pPr>
            <a:r>
              <a:rPr lang="sv-SE" sz="2200" dirty="0" err="1">
                <a:solidFill>
                  <a:srgbClr val="000000"/>
                </a:solidFill>
                <a:latin typeface="Helvetica" pitchFamily="2" charset="0"/>
              </a:rPr>
              <a:t>Physics</a:t>
            </a:r>
            <a:r>
              <a:rPr lang="sv-SE" sz="2200" dirty="0">
                <a:solidFill>
                  <a:srgbClr val="000000"/>
                </a:solidFill>
                <a:latin typeface="Helvetica" pitchFamily="2" charset="0"/>
              </a:rPr>
              <a:t> at the </a:t>
            </a:r>
            <a:r>
              <a:rPr lang="sv-SE" sz="2200" b="1" dirty="0" err="1">
                <a:solidFill>
                  <a:srgbClr val="000000"/>
                </a:solidFill>
                <a:latin typeface="Helvetica" pitchFamily="2" charset="0"/>
              </a:rPr>
              <a:t>High</a:t>
            </a:r>
            <a:r>
              <a:rPr lang="sv-SE" sz="2200" b="1" dirty="0">
                <a:solidFill>
                  <a:srgbClr val="000000"/>
                </a:solidFill>
                <a:latin typeface="Helvetica" pitchFamily="2" charset="0"/>
              </a:rPr>
              <a:t> </a:t>
            </a:r>
            <a:r>
              <a:rPr lang="sv-SE" sz="2200" b="1" dirty="0" err="1">
                <a:solidFill>
                  <a:srgbClr val="000000"/>
                </a:solidFill>
                <a:latin typeface="Helvetica" pitchFamily="2" charset="0"/>
              </a:rPr>
              <a:t>Intensity</a:t>
            </a:r>
            <a:r>
              <a:rPr lang="sv-SE" sz="2200" dirty="0">
                <a:solidFill>
                  <a:srgbClr val="000000"/>
                </a:solidFill>
                <a:latin typeface="Helvetica" pitchFamily="2" charset="0"/>
              </a:rPr>
              <a:t> </a:t>
            </a:r>
            <a:r>
              <a:rPr lang="sv-SE" sz="2200" b="1" dirty="0" err="1">
                <a:solidFill>
                  <a:srgbClr val="000000"/>
                </a:solidFill>
                <a:latin typeface="Helvetica" pitchFamily="2" charset="0"/>
              </a:rPr>
              <a:t>Frontier</a:t>
            </a:r>
            <a:r>
              <a:rPr lang="sv-SE" sz="2200" dirty="0">
                <a:solidFill>
                  <a:srgbClr val="000000"/>
                </a:solidFill>
                <a:latin typeface="Helvetica" pitchFamily="2" charset="0"/>
              </a:rPr>
              <a:t> offers </a:t>
            </a:r>
            <a:r>
              <a:rPr lang="sv-SE" sz="2200" dirty="0" err="1">
                <a:solidFill>
                  <a:srgbClr val="000000"/>
                </a:solidFill>
                <a:latin typeface="Helvetica" pitchFamily="2" charset="0"/>
              </a:rPr>
              <a:t>unprecedented</a:t>
            </a:r>
            <a:r>
              <a:rPr lang="sv-SE" sz="2200" dirty="0">
                <a:solidFill>
                  <a:srgbClr val="000000"/>
                </a:solidFill>
                <a:latin typeface="Helvetica" pitchFamily="2" charset="0"/>
              </a:rPr>
              <a:t> </a:t>
            </a:r>
            <a:r>
              <a:rPr lang="sv-SE" sz="2200" dirty="0" err="1">
                <a:solidFill>
                  <a:srgbClr val="000000"/>
                </a:solidFill>
                <a:latin typeface="Helvetica" pitchFamily="2" charset="0"/>
              </a:rPr>
              <a:t>opportunities</a:t>
            </a:r>
            <a:r>
              <a:rPr lang="sv-SE" sz="2200" dirty="0">
                <a:solidFill>
                  <a:srgbClr val="000000"/>
                </a:solidFill>
                <a:latin typeface="Helvetica" pitchFamily="2" charset="0"/>
              </a:rPr>
              <a:t> for BSM </a:t>
            </a:r>
            <a:r>
              <a:rPr lang="sv-SE" sz="2200" dirty="0" err="1">
                <a:solidFill>
                  <a:srgbClr val="000000"/>
                </a:solidFill>
                <a:latin typeface="Helvetica" pitchFamily="2" charset="0"/>
              </a:rPr>
              <a:t>searches</a:t>
            </a:r>
            <a:r>
              <a:rPr lang="sv-SE" sz="2200" dirty="0">
                <a:solidFill>
                  <a:srgbClr val="000000"/>
                </a:solidFill>
                <a:latin typeface="Helvetica" pitchFamily="2" charset="0"/>
              </a:rPr>
              <a:t> in the </a:t>
            </a:r>
            <a:r>
              <a:rPr lang="sv-SE" sz="2200" dirty="0" err="1">
                <a:solidFill>
                  <a:srgbClr val="000000"/>
                </a:solidFill>
                <a:latin typeface="Helvetica" pitchFamily="2" charset="0"/>
              </a:rPr>
              <a:t>near</a:t>
            </a:r>
            <a:r>
              <a:rPr lang="sv-SE" sz="2200" dirty="0">
                <a:solidFill>
                  <a:srgbClr val="000000"/>
                </a:solidFill>
                <a:latin typeface="Helvetica" pitchFamily="2" charset="0"/>
              </a:rPr>
              <a:t> </a:t>
            </a:r>
            <a:r>
              <a:rPr lang="sv-SE" sz="2200" dirty="0" err="1">
                <a:solidFill>
                  <a:srgbClr val="000000"/>
                </a:solidFill>
                <a:latin typeface="Helvetica" pitchFamily="2" charset="0"/>
              </a:rPr>
              <a:t>future</a:t>
            </a:r>
            <a:r>
              <a:rPr lang="sv-SE" sz="2200" dirty="0">
                <a:solidFill>
                  <a:srgbClr val="000000"/>
                </a:solidFill>
                <a:latin typeface="Helvetica" pitchFamily="2" charset="0"/>
              </a:rPr>
              <a:t> (</a:t>
            </a:r>
            <a:r>
              <a:rPr lang="sv-SE" sz="2200" dirty="0" err="1">
                <a:solidFill>
                  <a:srgbClr val="000000"/>
                </a:solidFill>
                <a:latin typeface="Helvetica" pitchFamily="2" charset="0"/>
              </a:rPr>
              <a:t>LHCb</a:t>
            </a:r>
            <a:r>
              <a:rPr lang="sv-SE" sz="2200" dirty="0">
                <a:solidFill>
                  <a:srgbClr val="000000"/>
                </a:solidFill>
                <a:latin typeface="Helvetica" pitchFamily="2" charset="0"/>
              </a:rPr>
              <a:t>/BELLE2 </a:t>
            </a:r>
            <a:r>
              <a:rPr lang="sv-SE" sz="2200" dirty="0" err="1">
                <a:solidFill>
                  <a:srgbClr val="000000"/>
                </a:solidFill>
                <a:latin typeface="Helvetica" pitchFamily="2" charset="0"/>
              </a:rPr>
              <a:t>upgrades</a:t>
            </a:r>
            <a:r>
              <a:rPr lang="sv-SE" sz="2200" dirty="0">
                <a:solidFill>
                  <a:srgbClr val="000000"/>
                </a:solidFill>
                <a:latin typeface="Helvetica" pitchFamily="2" charset="0"/>
              </a:rPr>
              <a:t>, MEG, g-2, mu2e, neutrino </a:t>
            </a:r>
            <a:r>
              <a:rPr lang="sv-SE" sz="2200" dirty="0" err="1">
                <a:solidFill>
                  <a:srgbClr val="000000"/>
                </a:solidFill>
                <a:latin typeface="Helvetica" pitchFamily="2" charset="0"/>
              </a:rPr>
              <a:t>beams</a:t>
            </a:r>
            <a:r>
              <a:rPr lang="sv-SE" sz="2200" dirty="0">
                <a:solidFill>
                  <a:srgbClr val="000000"/>
                </a:solidFill>
                <a:latin typeface="Helvetica" pitchFamily="2" charset="0"/>
              </a:rPr>
              <a:t> T2k, DUNE. </a:t>
            </a:r>
            <a:r>
              <a:rPr lang="sv-SE" sz="2200" dirty="0" err="1">
                <a:solidFill>
                  <a:srgbClr val="000000"/>
                </a:solidFill>
                <a:latin typeface="Helvetica" pitchFamily="2" charset="0"/>
              </a:rPr>
              <a:t>ecc</a:t>
            </a:r>
            <a:r>
              <a:rPr lang="sv-SE" sz="2200" dirty="0">
                <a:solidFill>
                  <a:srgbClr val="000000"/>
                </a:solidFill>
                <a:latin typeface="Helvetica" pitchFamily="2" charset="0"/>
              </a:rPr>
              <a:t>..) </a:t>
            </a:r>
          </a:p>
        </p:txBody>
      </p:sp>
      <p:pic>
        <p:nvPicPr>
          <p:cNvPr id="16" name="Picture 15">
            <a:extLst>
              <a:ext uri="{FF2B5EF4-FFF2-40B4-BE49-F238E27FC236}">
                <a16:creationId xmlns:a16="http://schemas.microsoft.com/office/drawing/2014/main" id="{C49CFD1F-6246-034A-866F-F487925FD4FB}"/>
              </a:ext>
            </a:extLst>
          </p:cNvPr>
          <p:cNvPicPr>
            <a:picLocks noChangeAspect="1"/>
          </p:cNvPicPr>
          <p:nvPr/>
        </p:nvPicPr>
        <p:blipFill>
          <a:blip r:embed="rId2"/>
          <a:stretch>
            <a:fillRect/>
          </a:stretch>
        </p:blipFill>
        <p:spPr>
          <a:xfrm>
            <a:off x="9829898" y="756130"/>
            <a:ext cx="2227142" cy="2154597"/>
          </a:xfrm>
          <a:prstGeom prst="rect">
            <a:avLst/>
          </a:prstGeom>
        </p:spPr>
      </p:pic>
      <p:pic>
        <p:nvPicPr>
          <p:cNvPr id="17" name="Picture 16">
            <a:extLst>
              <a:ext uri="{FF2B5EF4-FFF2-40B4-BE49-F238E27FC236}">
                <a16:creationId xmlns:a16="http://schemas.microsoft.com/office/drawing/2014/main" id="{2A7FD9AD-BC07-F547-B655-95C50B27E8B1}"/>
              </a:ext>
            </a:extLst>
          </p:cNvPr>
          <p:cNvPicPr>
            <a:picLocks noChangeAspect="1"/>
          </p:cNvPicPr>
          <p:nvPr/>
        </p:nvPicPr>
        <p:blipFill>
          <a:blip r:embed="rId3"/>
          <a:stretch>
            <a:fillRect/>
          </a:stretch>
        </p:blipFill>
        <p:spPr>
          <a:xfrm>
            <a:off x="7754533" y="3925636"/>
            <a:ext cx="4302507" cy="2549634"/>
          </a:xfrm>
          <a:prstGeom prst="rect">
            <a:avLst/>
          </a:prstGeom>
        </p:spPr>
      </p:pic>
    </p:spTree>
    <p:extLst>
      <p:ext uri="{BB962C8B-B14F-4D97-AF65-F5344CB8AC3E}">
        <p14:creationId xmlns:p14="http://schemas.microsoft.com/office/powerpoint/2010/main" val="163090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9FC7182-3EB1-D648-9BB4-7DA833E05E49}"/>
              </a:ext>
            </a:extLst>
          </p:cNvPr>
          <p:cNvSpPr txBox="1">
            <a:spLocks/>
          </p:cNvSpPr>
          <p:nvPr/>
        </p:nvSpPr>
        <p:spPr>
          <a:xfrm>
            <a:off x="506049" y="1700898"/>
            <a:ext cx="11236503" cy="5330206"/>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pPr marL="571500" indent="-571500">
              <a:buFont typeface="Arial" panose="020B0604020202020204" pitchFamily="34" charset="0"/>
              <a:buChar char="•"/>
            </a:pPr>
            <a:r>
              <a:rPr lang="sv-SE" sz="3000" dirty="0">
                <a:solidFill>
                  <a:schemeClr val="tx1"/>
                </a:solidFill>
                <a:latin typeface="Helvetica" pitchFamily="2" charset="0"/>
              </a:rPr>
              <a:t>1.5 M€ 5 </a:t>
            </a:r>
            <a:r>
              <a:rPr lang="sv-SE" sz="3000" dirty="0" err="1">
                <a:solidFill>
                  <a:schemeClr val="tx1"/>
                </a:solidFill>
                <a:latin typeface="Helvetica" pitchFamily="2" charset="0"/>
              </a:rPr>
              <a:t>years</a:t>
            </a:r>
            <a:r>
              <a:rPr lang="sv-SE" sz="3000" dirty="0">
                <a:solidFill>
                  <a:schemeClr val="tx1"/>
                </a:solidFill>
                <a:latin typeface="Helvetica" pitchFamily="2" charset="0"/>
              </a:rPr>
              <a:t> ERC </a:t>
            </a:r>
            <a:r>
              <a:rPr lang="sv-SE" sz="3000" dirty="0" err="1">
                <a:solidFill>
                  <a:schemeClr val="tx1"/>
                </a:solidFill>
                <a:latin typeface="Helvetica" pitchFamily="2" charset="0"/>
              </a:rPr>
              <a:t>Starting</a:t>
            </a:r>
            <a:r>
              <a:rPr lang="sv-SE" sz="3000" dirty="0">
                <a:solidFill>
                  <a:schemeClr val="tx1"/>
                </a:solidFill>
                <a:latin typeface="Helvetica" pitchFamily="2" charset="0"/>
              </a:rPr>
              <a:t> Grant </a:t>
            </a:r>
          </a:p>
          <a:p>
            <a:pPr marL="571500" indent="-571500">
              <a:buFont typeface="Arial" panose="020B0604020202020204" pitchFamily="34" charset="0"/>
              <a:buChar char="•"/>
            </a:pPr>
            <a:r>
              <a:rPr lang="sv-SE" sz="3000" dirty="0">
                <a:solidFill>
                  <a:schemeClr val="tx1"/>
                </a:solidFill>
                <a:latin typeface="Helvetica" pitchFamily="2" charset="0"/>
              </a:rPr>
              <a:t>2 M€ Basque </a:t>
            </a:r>
            <a:r>
              <a:rPr lang="sv-SE" sz="3000" dirty="0" err="1">
                <a:solidFill>
                  <a:schemeClr val="tx1"/>
                </a:solidFill>
                <a:latin typeface="Helvetica" pitchFamily="2" charset="0"/>
              </a:rPr>
              <a:t>Government</a:t>
            </a:r>
            <a:r>
              <a:rPr lang="sv-SE" sz="3000" dirty="0">
                <a:solidFill>
                  <a:schemeClr val="tx1"/>
                </a:solidFill>
                <a:latin typeface="Helvetica" pitchFamily="2" charset="0"/>
              </a:rPr>
              <a:t>  </a:t>
            </a:r>
          </a:p>
          <a:p>
            <a:pPr marL="571500" indent="-571500">
              <a:buFont typeface="Arial" panose="020B0604020202020204" pitchFamily="34" charset="0"/>
              <a:buChar char="•"/>
            </a:pPr>
            <a:r>
              <a:rPr lang="sv-SE" sz="3000" dirty="0">
                <a:solidFill>
                  <a:schemeClr val="tx1"/>
                </a:solidFill>
                <a:latin typeface="Helvetica" pitchFamily="2" charset="0"/>
              </a:rPr>
              <a:t>2.8 M € ERC </a:t>
            </a:r>
            <a:r>
              <a:rPr lang="sv-SE" sz="3000" dirty="0" err="1">
                <a:solidFill>
                  <a:schemeClr val="tx1"/>
                </a:solidFill>
                <a:latin typeface="Helvetica" pitchFamily="2" charset="0"/>
              </a:rPr>
              <a:t>Advanced</a:t>
            </a:r>
            <a:r>
              <a:rPr lang="sv-SE" sz="3000" dirty="0">
                <a:solidFill>
                  <a:schemeClr val="tx1"/>
                </a:solidFill>
                <a:latin typeface="Helvetica" pitchFamily="2" charset="0"/>
              </a:rPr>
              <a:t> Grant </a:t>
            </a:r>
            <a:br>
              <a:rPr lang="sv-SE" sz="3000" dirty="0">
                <a:solidFill>
                  <a:schemeClr val="tx1"/>
                </a:solidFill>
                <a:latin typeface="Helvetica" pitchFamily="2" charset="0"/>
              </a:rPr>
            </a:br>
            <a:endParaRPr lang="sv-SE" sz="3000" dirty="0">
              <a:solidFill>
                <a:schemeClr val="tx1"/>
              </a:solidFill>
              <a:latin typeface="Helvetica" pitchFamily="2" charset="0"/>
            </a:endParaRPr>
          </a:p>
          <a:p>
            <a:pPr marL="571500" indent="-571500">
              <a:buFont typeface="Arial" panose="020B0604020202020204" pitchFamily="34" charset="0"/>
              <a:buChar char="•"/>
            </a:pPr>
            <a:r>
              <a:rPr lang="en-GB" sz="3000" dirty="0">
                <a:solidFill>
                  <a:schemeClr val="tx1"/>
                </a:solidFill>
                <a:latin typeface="Helvetica" pitchFamily="2" charset="0"/>
              </a:rPr>
              <a:t>HighNESS 3M</a:t>
            </a:r>
            <a:r>
              <a:rPr lang="sv-SE" sz="3000" dirty="0">
                <a:solidFill>
                  <a:schemeClr val="tx1"/>
                </a:solidFill>
                <a:latin typeface="Helvetica" pitchFamily="2" charset="0"/>
              </a:rPr>
              <a:t>€</a:t>
            </a:r>
            <a:r>
              <a:rPr lang="en-GB" sz="3000" dirty="0">
                <a:solidFill>
                  <a:schemeClr val="tx1"/>
                </a:solidFill>
                <a:latin typeface="Helvetica" pitchFamily="2" charset="0"/>
              </a:rPr>
              <a:t> (EC)</a:t>
            </a:r>
          </a:p>
          <a:p>
            <a:pPr marL="571500" indent="-571500">
              <a:buFont typeface="Arial" panose="020B0604020202020204" pitchFamily="34" charset="0"/>
              <a:buChar char="•"/>
            </a:pPr>
            <a:r>
              <a:rPr lang="en-GB" sz="3000" dirty="0">
                <a:solidFill>
                  <a:schemeClr val="tx1"/>
                </a:solidFill>
                <a:latin typeface="Helvetica" pitchFamily="2" charset="0"/>
              </a:rPr>
              <a:t>HIBEAM RFI Grants (VR)  1.5 M</a:t>
            </a:r>
            <a:r>
              <a:rPr lang="sv-SE" sz="3000" dirty="0">
                <a:solidFill>
                  <a:schemeClr val="tx1"/>
                </a:solidFill>
                <a:latin typeface="Helvetica" pitchFamily="2" charset="0"/>
              </a:rPr>
              <a:t>€</a:t>
            </a:r>
            <a:endParaRPr lang="en-GB" sz="3000" dirty="0">
              <a:solidFill>
                <a:schemeClr val="tx1"/>
              </a:solidFill>
              <a:latin typeface="Helvetica" pitchFamily="2" charset="0"/>
            </a:endParaRPr>
          </a:p>
          <a:p>
            <a:pPr marL="571500" indent="-571500">
              <a:buFont typeface="Arial" panose="020B0604020202020204" pitchFamily="34" charset="0"/>
              <a:buChar char="•"/>
            </a:pPr>
            <a:r>
              <a:rPr lang="en-GB" sz="3000" dirty="0">
                <a:solidFill>
                  <a:schemeClr val="tx1"/>
                </a:solidFill>
                <a:latin typeface="Helvetica" pitchFamily="2" charset="0"/>
              </a:rPr>
              <a:t>HIBEAM Swedish Foundation Strategic  Research 1.5M</a:t>
            </a:r>
            <a:r>
              <a:rPr lang="sv-SE" sz="3000" dirty="0">
                <a:solidFill>
                  <a:schemeClr val="tx1"/>
                </a:solidFill>
                <a:latin typeface="Helvetica" pitchFamily="2" charset="0"/>
              </a:rPr>
              <a:t>€</a:t>
            </a:r>
            <a:endParaRPr lang="en-GB" sz="3000" dirty="0">
              <a:solidFill>
                <a:schemeClr val="tx1"/>
              </a:solidFill>
              <a:latin typeface="Helvetica" pitchFamily="2" charset="0"/>
            </a:endParaRPr>
          </a:p>
          <a:p>
            <a:pPr marL="571500" indent="-571500">
              <a:buFont typeface="Arial" panose="020B0604020202020204" pitchFamily="34" charset="0"/>
              <a:buChar char="•"/>
            </a:pPr>
            <a:endParaRPr lang="en-GB" sz="3000" dirty="0">
              <a:solidFill>
                <a:schemeClr val="tx1"/>
              </a:solidFill>
              <a:latin typeface="Helvetica" pitchFamily="2" charset="0"/>
            </a:endParaRPr>
          </a:p>
          <a:p>
            <a:pPr marL="571500" indent="-571500">
              <a:buFont typeface="Arial" panose="020B0604020202020204" pitchFamily="34" charset="0"/>
              <a:buChar char="•"/>
            </a:pPr>
            <a:r>
              <a:rPr lang="en-GB" sz="3000" dirty="0" err="1">
                <a:solidFill>
                  <a:schemeClr val="tx1"/>
                </a:solidFill>
                <a:latin typeface="Helvetica" pitchFamily="2" charset="0"/>
              </a:rPr>
              <a:t>ESSnuSB</a:t>
            </a:r>
            <a:r>
              <a:rPr lang="en-GB" sz="3000" dirty="0">
                <a:solidFill>
                  <a:schemeClr val="tx1"/>
                </a:solidFill>
                <a:latin typeface="Helvetica" pitchFamily="2" charset="0"/>
              </a:rPr>
              <a:t> 3 Grants (EC) 4M</a:t>
            </a:r>
            <a:r>
              <a:rPr lang="sv-SE" sz="3000" dirty="0">
                <a:solidFill>
                  <a:schemeClr val="tx1"/>
                </a:solidFill>
                <a:latin typeface="Helvetica" pitchFamily="2" charset="0"/>
              </a:rPr>
              <a:t>€ </a:t>
            </a:r>
            <a:r>
              <a:rPr lang="en-GB" sz="3000" dirty="0">
                <a:solidFill>
                  <a:schemeClr val="tx1"/>
                </a:solidFill>
                <a:latin typeface="Helvetica" pitchFamily="2" charset="0"/>
              </a:rPr>
              <a:t>+4M</a:t>
            </a:r>
            <a:r>
              <a:rPr lang="sv-SE" sz="3000" dirty="0">
                <a:solidFill>
                  <a:schemeClr val="tx1"/>
                </a:solidFill>
                <a:latin typeface="Helvetica" pitchFamily="2" charset="0"/>
              </a:rPr>
              <a:t>€</a:t>
            </a:r>
            <a:br>
              <a:rPr lang="en-GB" sz="3000" dirty="0">
                <a:solidFill>
                  <a:schemeClr val="tx1"/>
                </a:solidFill>
                <a:latin typeface="Helvetica" pitchFamily="2" charset="0"/>
              </a:rPr>
            </a:br>
            <a:endParaRPr lang="en-GB" sz="3000" dirty="0">
              <a:solidFill>
                <a:schemeClr val="tx1"/>
              </a:solidFill>
              <a:latin typeface="Helvetica" pitchFamily="2" charset="0"/>
            </a:endParaRPr>
          </a:p>
          <a:p>
            <a:pPr algn="ctr"/>
            <a:r>
              <a:rPr lang="en-GB" sz="3200" dirty="0">
                <a:solidFill>
                  <a:schemeClr val="tx1"/>
                </a:solidFill>
                <a:latin typeface="Helvetica" pitchFamily="2" charset="0"/>
              </a:rPr>
              <a:t> </a:t>
            </a:r>
            <a:endParaRPr lang="sv-SE" dirty="0">
              <a:solidFill>
                <a:schemeClr val="tx1"/>
              </a:solidFill>
              <a:latin typeface="Helvetica" pitchFamily="2" charset="0"/>
            </a:endParaRPr>
          </a:p>
          <a:p>
            <a:br>
              <a:rPr lang="en-GB" sz="3200" dirty="0">
                <a:solidFill>
                  <a:schemeClr val="tx1"/>
                </a:solidFill>
                <a:latin typeface="Helvetica" pitchFamily="2" charset="0"/>
              </a:rPr>
            </a:br>
            <a:br>
              <a:rPr lang="en-GB" dirty="0">
                <a:solidFill>
                  <a:schemeClr val="tx1"/>
                </a:solidFill>
                <a:latin typeface="Helvetica" pitchFamily="2" charset="0"/>
              </a:rPr>
            </a:br>
            <a:br>
              <a:rPr lang="en-GB" dirty="0">
                <a:solidFill>
                  <a:schemeClr val="tx1"/>
                </a:solidFill>
                <a:latin typeface="Helvetica" pitchFamily="2" charset="0"/>
              </a:rPr>
            </a:br>
            <a:endParaRPr lang="en-GB" dirty="0">
              <a:solidFill>
                <a:schemeClr val="tx1"/>
              </a:solidFill>
              <a:latin typeface="Helvetica" pitchFamily="2" charset="0"/>
            </a:endParaRPr>
          </a:p>
        </p:txBody>
      </p:sp>
      <p:sp>
        <p:nvSpPr>
          <p:cNvPr id="2" name="Title 1">
            <a:extLst>
              <a:ext uri="{FF2B5EF4-FFF2-40B4-BE49-F238E27FC236}">
                <a16:creationId xmlns:a16="http://schemas.microsoft.com/office/drawing/2014/main" id="{20D72521-E8B4-CC47-B017-F342686AE496}"/>
              </a:ext>
            </a:extLst>
          </p:cNvPr>
          <p:cNvSpPr>
            <a:spLocks noGrp="1"/>
          </p:cNvSpPr>
          <p:nvPr>
            <p:ph type="title"/>
          </p:nvPr>
        </p:nvSpPr>
        <p:spPr>
          <a:xfrm>
            <a:off x="837707" y="148074"/>
            <a:ext cx="10573189" cy="884420"/>
          </a:xfrm>
        </p:spPr>
        <p:txBody>
          <a:bodyPr/>
          <a:lstStyle/>
          <a:p>
            <a:pPr algn="ctr"/>
            <a:r>
              <a:rPr lang="en-GB" sz="3200" dirty="0">
                <a:solidFill>
                  <a:schemeClr val="tx1"/>
                </a:solidFill>
                <a:latin typeface="Helvetica" pitchFamily="2" charset="0"/>
              </a:rPr>
              <a:t>External funding received for the ESS fundamental physics program</a:t>
            </a:r>
            <a:endParaRPr lang="en-GB" dirty="0">
              <a:solidFill>
                <a:schemeClr val="tx1"/>
              </a:solidFill>
              <a:latin typeface="Helvetica" pitchFamily="2" charset="0"/>
            </a:endParaRPr>
          </a:p>
        </p:txBody>
      </p:sp>
      <p:sp>
        <p:nvSpPr>
          <p:cNvPr id="3" name="Footer Placeholder 2">
            <a:extLst>
              <a:ext uri="{FF2B5EF4-FFF2-40B4-BE49-F238E27FC236}">
                <a16:creationId xmlns:a16="http://schemas.microsoft.com/office/drawing/2014/main" id="{E32AC980-B1F0-BE49-9824-E288467F70FA}"/>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266CEFF7-96F7-7941-AE72-7B1F6E91F1CE}"/>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E37541DF-D1F5-D840-81ED-661F674CFF6E}"/>
              </a:ext>
            </a:extLst>
          </p:cNvPr>
          <p:cNvSpPr>
            <a:spLocks noGrp="1"/>
          </p:cNvSpPr>
          <p:nvPr>
            <p:ph type="sldNum" sz="quarter" idx="12"/>
          </p:nvPr>
        </p:nvSpPr>
        <p:spPr/>
        <p:txBody>
          <a:bodyPr/>
          <a:lstStyle/>
          <a:p>
            <a:fld id="{F7283078-D760-1647-8B80-66BA8B52336D}" type="slidenum">
              <a:rPr lang="sv-SE" smtClean="0"/>
              <a:pPr/>
              <a:t>80</a:t>
            </a:fld>
            <a:endParaRPr lang="sv-SE" dirty="0"/>
          </a:p>
        </p:txBody>
      </p:sp>
      <p:sp>
        <p:nvSpPr>
          <p:cNvPr id="9" name="Rectangle 8">
            <a:extLst>
              <a:ext uri="{FF2B5EF4-FFF2-40B4-BE49-F238E27FC236}">
                <a16:creationId xmlns:a16="http://schemas.microsoft.com/office/drawing/2014/main" id="{F0CED2BC-D502-EF4F-BCCC-C00FEBC8214E}"/>
              </a:ext>
            </a:extLst>
          </p:cNvPr>
          <p:cNvSpPr/>
          <p:nvPr/>
        </p:nvSpPr>
        <p:spPr>
          <a:xfrm>
            <a:off x="7468747" y="2128306"/>
            <a:ext cx="1470275" cy="584775"/>
          </a:xfrm>
          <a:prstGeom prst="rect">
            <a:avLst/>
          </a:prstGeom>
        </p:spPr>
        <p:txBody>
          <a:bodyPr wrap="none">
            <a:spAutoFit/>
          </a:bodyPr>
          <a:lstStyle/>
          <a:p>
            <a:pPr algn="ctr" defTabSz="457200"/>
            <a:r>
              <a:rPr lang="sv-SE" sz="32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nuESS</a:t>
            </a:r>
            <a:endParaRPr lang="sv-SE" sz="3200" b="1" u="sng"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934C9EF3-C73A-C149-8A34-AF9CF1B0F2FB}"/>
              </a:ext>
            </a:extLst>
          </p:cNvPr>
          <p:cNvSpPr/>
          <p:nvPr/>
        </p:nvSpPr>
        <p:spPr>
          <a:xfrm>
            <a:off x="7468747" y="3622481"/>
            <a:ext cx="3558988" cy="584775"/>
          </a:xfrm>
          <a:prstGeom prst="rect">
            <a:avLst/>
          </a:prstGeom>
        </p:spPr>
        <p:txBody>
          <a:bodyPr wrap="none">
            <a:spAutoFit/>
          </a:bodyPr>
          <a:lstStyle/>
          <a:p>
            <a:pPr algn="ctr" defTabSz="457200"/>
            <a:r>
              <a:rPr lang="sv-SE" sz="3200" b="1" u="sng"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HIBEAM/NNBAR </a:t>
            </a:r>
          </a:p>
        </p:txBody>
      </p:sp>
      <p:sp>
        <p:nvSpPr>
          <p:cNvPr id="12" name="Rectangle 11">
            <a:extLst>
              <a:ext uri="{FF2B5EF4-FFF2-40B4-BE49-F238E27FC236}">
                <a16:creationId xmlns:a16="http://schemas.microsoft.com/office/drawing/2014/main" id="{8C34F8D1-0249-2F4D-8AD0-A5E1F0BDC148}"/>
              </a:ext>
            </a:extLst>
          </p:cNvPr>
          <p:cNvSpPr/>
          <p:nvPr/>
        </p:nvSpPr>
        <p:spPr>
          <a:xfrm>
            <a:off x="8424291" y="4875660"/>
            <a:ext cx="2024914" cy="584775"/>
          </a:xfrm>
          <a:prstGeom prst="rect">
            <a:avLst/>
          </a:prstGeom>
        </p:spPr>
        <p:txBody>
          <a:bodyPr wrap="none">
            <a:spAutoFit/>
          </a:bodyPr>
          <a:lstStyle/>
          <a:p>
            <a:pPr algn="ctr" defTabSz="457200"/>
            <a:r>
              <a:rPr lang="sv-SE" sz="3200" b="1" u="sng"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ESSnuSB</a:t>
            </a:r>
            <a:endParaRPr lang="sv-SE" sz="3200" b="1" u="sng"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94401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72521-E8B4-CC47-B017-F342686AE496}"/>
              </a:ext>
            </a:extLst>
          </p:cNvPr>
          <p:cNvSpPr>
            <a:spLocks noGrp="1"/>
          </p:cNvSpPr>
          <p:nvPr>
            <p:ph type="title"/>
          </p:nvPr>
        </p:nvSpPr>
        <p:spPr>
          <a:xfrm>
            <a:off x="837707" y="148074"/>
            <a:ext cx="10573189" cy="884420"/>
          </a:xfrm>
        </p:spPr>
        <p:txBody>
          <a:bodyPr/>
          <a:lstStyle/>
          <a:p>
            <a:pPr algn="ctr"/>
            <a:r>
              <a:rPr lang="en-GB" sz="3200" dirty="0">
                <a:solidFill>
                  <a:schemeClr val="tx1"/>
                </a:solidFill>
                <a:latin typeface="Helvetica" pitchFamily="2" charset="0"/>
              </a:rPr>
              <a:t>External funding received for the ESS fundamental physics program</a:t>
            </a:r>
            <a:endParaRPr lang="en-GB" dirty="0">
              <a:solidFill>
                <a:schemeClr val="tx1"/>
              </a:solidFill>
              <a:latin typeface="Helvetica" pitchFamily="2" charset="0"/>
            </a:endParaRPr>
          </a:p>
        </p:txBody>
      </p:sp>
      <p:sp>
        <p:nvSpPr>
          <p:cNvPr id="3" name="Footer Placeholder 2">
            <a:extLst>
              <a:ext uri="{FF2B5EF4-FFF2-40B4-BE49-F238E27FC236}">
                <a16:creationId xmlns:a16="http://schemas.microsoft.com/office/drawing/2014/main" id="{E32AC980-B1F0-BE49-9824-E288467F70FA}"/>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266CEFF7-96F7-7941-AE72-7B1F6E91F1CE}"/>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E37541DF-D1F5-D840-81ED-661F674CFF6E}"/>
              </a:ext>
            </a:extLst>
          </p:cNvPr>
          <p:cNvSpPr>
            <a:spLocks noGrp="1"/>
          </p:cNvSpPr>
          <p:nvPr>
            <p:ph type="sldNum" sz="quarter" idx="12"/>
          </p:nvPr>
        </p:nvSpPr>
        <p:spPr/>
        <p:txBody>
          <a:bodyPr/>
          <a:lstStyle/>
          <a:p>
            <a:fld id="{F7283078-D760-1647-8B80-66BA8B52336D}" type="slidenum">
              <a:rPr lang="sv-SE" smtClean="0"/>
              <a:pPr/>
              <a:t>81</a:t>
            </a:fld>
            <a:endParaRPr lang="sv-SE" dirty="0"/>
          </a:p>
        </p:txBody>
      </p:sp>
      <p:sp>
        <p:nvSpPr>
          <p:cNvPr id="9" name="Rectangle 8">
            <a:extLst>
              <a:ext uri="{FF2B5EF4-FFF2-40B4-BE49-F238E27FC236}">
                <a16:creationId xmlns:a16="http://schemas.microsoft.com/office/drawing/2014/main" id="{F0CED2BC-D502-EF4F-BCCC-C00FEBC8214E}"/>
              </a:ext>
            </a:extLst>
          </p:cNvPr>
          <p:cNvSpPr/>
          <p:nvPr/>
        </p:nvSpPr>
        <p:spPr>
          <a:xfrm>
            <a:off x="7468747" y="2128306"/>
            <a:ext cx="1470275" cy="584775"/>
          </a:xfrm>
          <a:prstGeom prst="rect">
            <a:avLst/>
          </a:prstGeom>
        </p:spPr>
        <p:txBody>
          <a:bodyPr wrap="none">
            <a:spAutoFit/>
          </a:bodyPr>
          <a:lstStyle/>
          <a:p>
            <a:pPr algn="ctr" defTabSz="457200"/>
            <a:r>
              <a:rPr lang="sv-SE" sz="3200" b="1"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nuESS</a:t>
            </a:r>
            <a:endParaRPr lang="sv-SE" sz="3200" b="1" u="sng"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934C9EF3-C73A-C149-8A34-AF9CF1B0F2FB}"/>
              </a:ext>
            </a:extLst>
          </p:cNvPr>
          <p:cNvSpPr/>
          <p:nvPr/>
        </p:nvSpPr>
        <p:spPr>
          <a:xfrm>
            <a:off x="7468747" y="3622481"/>
            <a:ext cx="3558988" cy="584775"/>
          </a:xfrm>
          <a:prstGeom prst="rect">
            <a:avLst/>
          </a:prstGeom>
        </p:spPr>
        <p:txBody>
          <a:bodyPr wrap="none">
            <a:spAutoFit/>
          </a:bodyPr>
          <a:lstStyle/>
          <a:p>
            <a:pPr algn="ctr" defTabSz="457200"/>
            <a:r>
              <a:rPr lang="sv-SE" sz="3200" b="1" u="sng"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HIBEAM/NNBAR </a:t>
            </a:r>
          </a:p>
        </p:txBody>
      </p:sp>
      <p:sp>
        <p:nvSpPr>
          <p:cNvPr id="12" name="Rectangle 11">
            <a:extLst>
              <a:ext uri="{FF2B5EF4-FFF2-40B4-BE49-F238E27FC236}">
                <a16:creationId xmlns:a16="http://schemas.microsoft.com/office/drawing/2014/main" id="{8C34F8D1-0249-2F4D-8AD0-A5E1F0BDC148}"/>
              </a:ext>
            </a:extLst>
          </p:cNvPr>
          <p:cNvSpPr/>
          <p:nvPr/>
        </p:nvSpPr>
        <p:spPr>
          <a:xfrm>
            <a:off x="8424291" y="4875660"/>
            <a:ext cx="2024914" cy="584775"/>
          </a:xfrm>
          <a:prstGeom prst="rect">
            <a:avLst/>
          </a:prstGeom>
        </p:spPr>
        <p:txBody>
          <a:bodyPr wrap="none">
            <a:spAutoFit/>
          </a:bodyPr>
          <a:lstStyle/>
          <a:p>
            <a:pPr algn="ctr" defTabSz="457200"/>
            <a:r>
              <a:rPr lang="sv-SE" sz="3200" b="1" u="sng"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ESSnuSB</a:t>
            </a:r>
            <a:endParaRPr lang="sv-SE" sz="3200" b="1" u="sng"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Rectangle 12">
            <a:extLst>
              <a:ext uri="{FF2B5EF4-FFF2-40B4-BE49-F238E27FC236}">
                <a16:creationId xmlns:a16="http://schemas.microsoft.com/office/drawing/2014/main" id="{EFFC1895-0363-4344-9D81-54783EB104C9}"/>
              </a:ext>
            </a:extLst>
          </p:cNvPr>
          <p:cNvSpPr/>
          <p:nvPr/>
        </p:nvSpPr>
        <p:spPr>
          <a:xfrm>
            <a:off x="3076301" y="5823810"/>
            <a:ext cx="6096000" cy="646331"/>
          </a:xfrm>
          <a:prstGeom prst="rect">
            <a:avLst/>
          </a:prstGeom>
          <a:solidFill>
            <a:schemeClr val="accent2">
              <a:lumMod val="20000"/>
              <a:lumOff val="80000"/>
            </a:schemeClr>
          </a:solidFill>
        </p:spPr>
        <p:txBody>
          <a:bodyPr>
            <a:spAutoFit/>
          </a:bodyPr>
          <a:lstStyle/>
          <a:p>
            <a:pPr algn="ctr"/>
            <a:r>
              <a:rPr lang="sv-SE" sz="3600" dirty="0">
                <a:latin typeface="Helvetica" pitchFamily="2" charset="0"/>
              </a:rPr>
              <a:t>~ 20M€ </a:t>
            </a:r>
            <a:r>
              <a:rPr lang="sv-SE" sz="3600" dirty="0" err="1">
                <a:latin typeface="Helvetica" pitchFamily="2" charset="0"/>
              </a:rPr>
              <a:t>of</a:t>
            </a:r>
            <a:r>
              <a:rPr lang="sv-SE" sz="3600" dirty="0">
                <a:latin typeface="Helvetica" pitchFamily="2" charset="0"/>
              </a:rPr>
              <a:t> </a:t>
            </a:r>
            <a:r>
              <a:rPr lang="sv-SE" sz="3600" dirty="0" err="1">
                <a:latin typeface="Helvetica" pitchFamily="2" charset="0"/>
              </a:rPr>
              <a:t>external</a:t>
            </a:r>
            <a:r>
              <a:rPr lang="sv-SE" sz="3600" dirty="0">
                <a:latin typeface="Helvetica" pitchFamily="2" charset="0"/>
              </a:rPr>
              <a:t> </a:t>
            </a:r>
            <a:r>
              <a:rPr lang="sv-SE" sz="3600" dirty="0" err="1">
                <a:latin typeface="Helvetica" pitchFamily="2" charset="0"/>
              </a:rPr>
              <a:t>funding</a:t>
            </a:r>
            <a:r>
              <a:rPr lang="sv-SE" sz="3600" dirty="0">
                <a:latin typeface="Helvetica" pitchFamily="2" charset="0"/>
              </a:rPr>
              <a:t> </a:t>
            </a:r>
            <a:endParaRPr lang="en-GB" dirty="0"/>
          </a:p>
        </p:txBody>
      </p:sp>
      <p:sp>
        <p:nvSpPr>
          <p:cNvPr id="14" name="Title 1">
            <a:extLst>
              <a:ext uri="{FF2B5EF4-FFF2-40B4-BE49-F238E27FC236}">
                <a16:creationId xmlns:a16="http://schemas.microsoft.com/office/drawing/2014/main" id="{9DDA28D9-BE04-F14C-9043-C3C7CB37281A}"/>
              </a:ext>
            </a:extLst>
          </p:cNvPr>
          <p:cNvSpPr txBox="1">
            <a:spLocks/>
          </p:cNvSpPr>
          <p:nvPr/>
        </p:nvSpPr>
        <p:spPr>
          <a:xfrm>
            <a:off x="506049" y="1700898"/>
            <a:ext cx="11236503" cy="5330206"/>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pPr marL="571500" indent="-571500">
              <a:buFont typeface="Arial" panose="020B0604020202020204" pitchFamily="34" charset="0"/>
              <a:buChar char="•"/>
            </a:pPr>
            <a:r>
              <a:rPr lang="sv-SE" sz="3000" dirty="0">
                <a:solidFill>
                  <a:schemeClr val="tx1"/>
                </a:solidFill>
                <a:latin typeface="Helvetica" pitchFamily="2" charset="0"/>
              </a:rPr>
              <a:t>1.5 M€ 5 </a:t>
            </a:r>
            <a:r>
              <a:rPr lang="sv-SE" sz="3000" dirty="0" err="1">
                <a:solidFill>
                  <a:schemeClr val="tx1"/>
                </a:solidFill>
                <a:latin typeface="Helvetica" pitchFamily="2" charset="0"/>
              </a:rPr>
              <a:t>years</a:t>
            </a:r>
            <a:r>
              <a:rPr lang="sv-SE" sz="3000" dirty="0">
                <a:solidFill>
                  <a:schemeClr val="tx1"/>
                </a:solidFill>
                <a:latin typeface="Helvetica" pitchFamily="2" charset="0"/>
              </a:rPr>
              <a:t> ERC </a:t>
            </a:r>
            <a:r>
              <a:rPr lang="sv-SE" sz="3000" dirty="0" err="1">
                <a:solidFill>
                  <a:schemeClr val="tx1"/>
                </a:solidFill>
                <a:latin typeface="Helvetica" pitchFamily="2" charset="0"/>
              </a:rPr>
              <a:t>Starting</a:t>
            </a:r>
            <a:r>
              <a:rPr lang="sv-SE" sz="3000" dirty="0">
                <a:solidFill>
                  <a:schemeClr val="tx1"/>
                </a:solidFill>
                <a:latin typeface="Helvetica" pitchFamily="2" charset="0"/>
              </a:rPr>
              <a:t> Grant </a:t>
            </a:r>
          </a:p>
          <a:p>
            <a:pPr marL="571500" indent="-571500">
              <a:buFont typeface="Arial" panose="020B0604020202020204" pitchFamily="34" charset="0"/>
              <a:buChar char="•"/>
            </a:pPr>
            <a:r>
              <a:rPr lang="sv-SE" sz="3000" dirty="0">
                <a:solidFill>
                  <a:schemeClr val="tx1"/>
                </a:solidFill>
                <a:latin typeface="Helvetica" pitchFamily="2" charset="0"/>
              </a:rPr>
              <a:t>2 M€ Basque </a:t>
            </a:r>
            <a:r>
              <a:rPr lang="sv-SE" sz="3000" dirty="0" err="1">
                <a:solidFill>
                  <a:schemeClr val="tx1"/>
                </a:solidFill>
                <a:latin typeface="Helvetica" pitchFamily="2" charset="0"/>
              </a:rPr>
              <a:t>Government</a:t>
            </a:r>
            <a:r>
              <a:rPr lang="sv-SE" sz="3000" dirty="0">
                <a:solidFill>
                  <a:schemeClr val="tx1"/>
                </a:solidFill>
                <a:latin typeface="Helvetica" pitchFamily="2" charset="0"/>
              </a:rPr>
              <a:t>  </a:t>
            </a:r>
          </a:p>
          <a:p>
            <a:pPr marL="571500" indent="-571500">
              <a:buFont typeface="Arial" panose="020B0604020202020204" pitchFamily="34" charset="0"/>
              <a:buChar char="•"/>
            </a:pPr>
            <a:r>
              <a:rPr lang="sv-SE" sz="3000" dirty="0">
                <a:solidFill>
                  <a:schemeClr val="tx1"/>
                </a:solidFill>
                <a:latin typeface="Helvetica" pitchFamily="2" charset="0"/>
              </a:rPr>
              <a:t>2.8 M € ERC </a:t>
            </a:r>
            <a:r>
              <a:rPr lang="sv-SE" sz="3000" dirty="0" err="1">
                <a:solidFill>
                  <a:schemeClr val="tx1"/>
                </a:solidFill>
                <a:latin typeface="Helvetica" pitchFamily="2" charset="0"/>
              </a:rPr>
              <a:t>Advanced</a:t>
            </a:r>
            <a:r>
              <a:rPr lang="sv-SE" sz="3000" dirty="0">
                <a:solidFill>
                  <a:schemeClr val="tx1"/>
                </a:solidFill>
                <a:latin typeface="Helvetica" pitchFamily="2" charset="0"/>
              </a:rPr>
              <a:t> Grant </a:t>
            </a:r>
            <a:br>
              <a:rPr lang="sv-SE" sz="3000" dirty="0">
                <a:solidFill>
                  <a:schemeClr val="tx1"/>
                </a:solidFill>
                <a:latin typeface="Helvetica" pitchFamily="2" charset="0"/>
              </a:rPr>
            </a:br>
            <a:endParaRPr lang="sv-SE" sz="3000" dirty="0">
              <a:solidFill>
                <a:schemeClr val="tx1"/>
              </a:solidFill>
              <a:latin typeface="Helvetica" pitchFamily="2" charset="0"/>
            </a:endParaRPr>
          </a:p>
          <a:p>
            <a:pPr marL="571500" indent="-571500">
              <a:buFont typeface="Arial" panose="020B0604020202020204" pitchFamily="34" charset="0"/>
              <a:buChar char="•"/>
            </a:pPr>
            <a:r>
              <a:rPr lang="en-GB" sz="3000" dirty="0">
                <a:solidFill>
                  <a:schemeClr val="tx1"/>
                </a:solidFill>
                <a:latin typeface="Helvetica" pitchFamily="2" charset="0"/>
              </a:rPr>
              <a:t>HighNESS 3M</a:t>
            </a:r>
            <a:r>
              <a:rPr lang="sv-SE" sz="3000" dirty="0">
                <a:solidFill>
                  <a:schemeClr val="tx1"/>
                </a:solidFill>
                <a:latin typeface="Helvetica" pitchFamily="2" charset="0"/>
              </a:rPr>
              <a:t>€</a:t>
            </a:r>
            <a:r>
              <a:rPr lang="en-GB" sz="3000" dirty="0">
                <a:solidFill>
                  <a:schemeClr val="tx1"/>
                </a:solidFill>
                <a:latin typeface="Helvetica" pitchFamily="2" charset="0"/>
              </a:rPr>
              <a:t> (EC)</a:t>
            </a:r>
          </a:p>
          <a:p>
            <a:pPr marL="571500" indent="-571500">
              <a:buFont typeface="Arial" panose="020B0604020202020204" pitchFamily="34" charset="0"/>
              <a:buChar char="•"/>
            </a:pPr>
            <a:r>
              <a:rPr lang="en-GB" sz="3000" dirty="0">
                <a:solidFill>
                  <a:schemeClr val="tx1"/>
                </a:solidFill>
                <a:latin typeface="Helvetica" pitchFamily="2" charset="0"/>
              </a:rPr>
              <a:t>HIBEAM RFI Grants (VR)  1.5 M</a:t>
            </a:r>
            <a:r>
              <a:rPr lang="sv-SE" sz="3000" dirty="0">
                <a:solidFill>
                  <a:schemeClr val="tx1"/>
                </a:solidFill>
                <a:latin typeface="Helvetica" pitchFamily="2" charset="0"/>
              </a:rPr>
              <a:t>€</a:t>
            </a:r>
            <a:endParaRPr lang="en-GB" sz="3000" dirty="0">
              <a:solidFill>
                <a:schemeClr val="tx1"/>
              </a:solidFill>
              <a:latin typeface="Helvetica" pitchFamily="2" charset="0"/>
            </a:endParaRPr>
          </a:p>
          <a:p>
            <a:pPr marL="571500" indent="-571500">
              <a:buFont typeface="Arial" panose="020B0604020202020204" pitchFamily="34" charset="0"/>
              <a:buChar char="•"/>
            </a:pPr>
            <a:r>
              <a:rPr lang="en-GB" sz="3000" dirty="0">
                <a:solidFill>
                  <a:schemeClr val="tx1"/>
                </a:solidFill>
                <a:latin typeface="Helvetica" pitchFamily="2" charset="0"/>
              </a:rPr>
              <a:t>HIBEAM Swedish Foundation Strategic  Research 1.5M</a:t>
            </a:r>
            <a:r>
              <a:rPr lang="sv-SE" sz="3000" dirty="0">
                <a:solidFill>
                  <a:schemeClr val="tx1"/>
                </a:solidFill>
                <a:latin typeface="Helvetica" pitchFamily="2" charset="0"/>
              </a:rPr>
              <a:t>€</a:t>
            </a:r>
            <a:endParaRPr lang="en-GB" sz="3000" dirty="0">
              <a:solidFill>
                <a:schemeClr val="tx1"/>
              </a:solidFill>
              <a:latin typeface="Helvetica" pitchFamily="2" charset="0"/>
            </a:endParaRPr>
          </a:p>
          <a:p>
            <a:pPr marL="571500" indent="-571500">
              <a:buFont typeface="Arial" panose="020B0604020202020204" pitchFamily="34" charset="0"/>
              <a:buChar char="•"/>
            </a:pPr>
            <a:endParaRPr lang="en-GB" sz="3000" dirty="0">
              <a:solidFill>
                <a:schemeClr val="tx1"/>
              </a:solidFill>
              <a:latin typeface="Helvetica" pitchFamily="2" charset="0"/>
            </a:endParaRPr>
          </a:p>
          <a:p>
            <a:pPr marL="571500" indent="-571500">
              <a:buFont typeface="Arial" panose="020B0604020202020204" pitchFamily="34" charset="0"/>
              <a:buChar char="•"/>
            </a:pPr>
            <a:r>
              <a:rPr lang="en-GB" sz="3000" dirty="0" err="1">
                <a:solidFill>
                  <a:schemeClr val="tx1"/>
                </a:solidFill>
                <a:latin typeface="Helvetica" pitchFamily="2" charset="0"/>
              </a:rPr>
              <a:t>ESSnuSB</a:t>
            </a:r>
            <a:r>
              <a:rPr lang="en-GB" sz="3000" dirty="0">
                <a:solidFill>
                  <a:schemeClr val="tx1"/>
                </a:solidFill>
                <a:latin typeface="Helvetica" pitchFamily="2" charset="0"/>
              </a:rPr>
              <a:t> 3 Grants (EC) 4M</a:t>
            </a:r>
            <a:r>
              <a:rPr lang="sv-SE" sz="3000" dirty="0">
                <a:solidFill>
                  <a:schemeClr val="tx1"/>
                </a:solidFill>
                <a:latin typeface="Helvetica" pitchFamily="2" charset="0"/>
              </a:rPr>
              <a:t>€ </a:t>
            </a:r>
            <a:r>
              <a:rPr lang="en-GB" sz="3000" dirty="0">
                <a:solidFill>
                  <a:schemeClr val="tx1"/>
                </a:solidFill>
                <a:latin typeface="Helvetica" pitchFamily="2" charset="0"/>
              </a:rPr>
              <a:t>+4M</a:t>
            </a:r>
            <a:r>
              <a:rPr lang="sv-SE" sz="3000" dirty="0">
                <a:solidFill>
                  <a:schemeClr val="tx1"/>
                </a:solidFill>
                <a:latin typeface="Helvetica" pitchFamily="2" charset="0"/>
              </a:rPr>
              <a:t>€</a:t>
            </a:r>
            <a:br>
              <a:rPr lang="en-GB" sz="3000" dirty="0">
                <a:solidFill>
                  <a:schemeClr val="tx1"/>
                </a:solidFill>
                <a:latin typeface="Helvetica" pitchFamily="2" charset="0"/>
              </a:rPr>
            </a:br>
            <a:endParaRPr lang="en-GB" sz="3000" dirty="0">
              <a:solidFill>
                <a:schemeClr val="tx1"/>
              </a:solidFill>
              <a:latin typeface="Helvetica" pitchFamily="2" charset="0"/>
            </a:endParaRPr>
          </a:p>
          <a:p>
            <a:pPr algn="ctr"/>
            <a:r>
              <a:rPr lang="en-GB" sz="3200" dirty="0">
                <a:solidFill>
                  <a:schemeClr val="tx1"/>
                </a:solidFill>
                <a:latin typeface="Helvetica" pitchFamily="2" charset="0"/>
              </a:rPr>
              <a:t> </a:t>
            </a:r>
            <a:endParaRPr lang="sv-SE" dirty="0">
              <a:solidFill>
                <a:schemeClr val="tx1"/>
              </a:solidFill>
              <a:latin typeface="Helvetica" pitchFamily="2" charset="0"/>
            </a:endParaRPr>
          </a:p>
          <a:p>
            <a:br>
              <a:rPr lang="en-GB" sz="3200" dirty="0">
                <a:solidFill>
                  <a:schemeClr val="tx1"/>
                </a:solidFill>
                <a:latin typeface="Helvetica" pitchFamily="2" charset="0"/>
              </a:rPr>
            </a:br>
            <a:br>
              <a:rPr lang="en-GB" dirty="0">
                <a:solidFill>
                  <a:schemeClr val="tx1"/>
                </a:solidFill>
                <a:latin typeface="Helvetica" pitchFamily="2" charset="0"/>
              </a:rPr>
            </a:br>
            <a:br>
              <a:rPr lang="en-GB" dirty="0">
                <a:solidFill>
                  <a:schemeClr val="tx1"/>
                </a:solidFill>
                <a:latin typeface="Helvetica" pitchFamily="2" charset="0"/>
              </a:rPr>
            </a:br>
            <a:endParaRPr lang="en-GB" dirty="0">
              <a:solidFill>
                <a:schemeClr val="tx1"/>
              </a:solidFill>
              <a:latin typeface="Helvetica" pitchFamily="2" charset="0"/>
            </a:endParaRPr>
          </a:p>
        </p:txBody>
      </p:sp>
    </p:spTree>
    <p:extLst>
      <p:ext uri="{BB962C8B-B14F-4D97-AF65-F5344CB8AC3E}">
        <p14:creationId xmlns:p14="http://schemas.microsoft.com/office/powerpoint/2010/main" val="429469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D660D-24CB-6E4F-A69A-EAEE97358F74}"/>
              </a:ext>
            </a:extLst>
          </p:cNvPr>
          <p:cNvSpPr>
            <a:spLocks noGrp="1"/>
          </p:cNvSpPr>
          <p:nvPr>
            <p:ph type="title"/>
          </p:nvPr>
        </p:nvSpPr>
        <p:spPr>
          <a:xfrm>
            <a:off x="1525914" y="7828"/>
            <a:ext cx="9360000" cy="657339"/>
          </a:xfrm>
        </p:spPr>
        <p:txBody>
          <a:bodyPr/>
          <a:lstStyle/>
          <a:p>
            <a:r>
              <a:rPr lang="en-GB" dirty="0">
                <a:solidFill>
                  <a:schemeClr val="tx1"/>
                </a:solidFill>
                <a:latin typeface="Helvetica" pitchFamily="2" charset="0"/>
              </a:rPr>
              <a:t>The ESS Fundamental physics paper </a:t>
            </a:r>
          </a:p>
        </p:txBody>
      </p:sp>
      <p:sp>
        <p:nvSpPr>
          <p:cNvPr id="3" name="Footer Placeholder 2">
            <a:extLst>
              <a:ext uri="{FF2B5EF4-FFF2-40B4-BE49-F238E27FC236}">
                <a16:creationId xmlns:a16="http://schemas.microsoft.com/office/drawing/2014/main" id="{E0B2CEE9-44B3-FE4F-9575-A44671FB7127}"/>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7275B855-B195-EC4D-82F6-CDAF1CF1B06E}"/>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F7F8A981-B321-984E-A040-F3087C49ACEB}"/>
              </a:ext>
            </a:extLst>
          </p:cNvPr>
          <p:cNvSpPr>
            <a:spLocks noGrp="1"/>
          </p:cNvSpPr>
          <p:nvPr>
            <p:ph type="sldNum" sz="quarter" idx="12"/>
          </p:nvPr>
        </p:nvSpPr>
        <p:spPr/>
        <p:txBody>
          <a:bodyPr/>
          <a:lstStyle/>
          <a:p>
            <a:fld id="{F7283078-D760-1647-8B80-66BA8B52336D}" type="slidenum">
              <a:rPr lang="sv-SE" smtClean="0"/>
              <a:pPr/>
              <a:t>82</a:t>
            </a:fld>
            <a:endParaRPr lang="sv-SE" dirty="0"/>
          </a:p>
        </p:txBody>
      </p:sp>
      <p:pic>
        <p:nvPicPr>
          <p:cNvPr id="10" name="Picture 9">
            <a:extLst>
              <a:ext uri="{FF2B5EF4-FFF2-40B4-BE49-F238E27FC236}">
                <a16:creationId xmlns:a16="http://schemas.microsoft.com/office/drawing/2014/main" id="{269DA8E4-79F2-6643-9221-6B4A341E9CD2}"/>
              </a:ext>
            </a:extLst>
          </p:cNvPr>
          <p:cNvPicPr>
            <a:picLocks noChangeAspect="1"/>
          </p:cNvPicPr>
          <p:nvPr/>
        </p:nvPicPr>
        <p:blipFill>
          <a:blip r:embed="rId2"/>
          <a:stretch>
            <a:fillRect/>
          </a:stretch>
        </p:blipFill>
        <p:spPr>
          <a:xfrm>
            <a:off x="2683828" y="633047"/>
            <a:ext cx="6177040" cy="5349854"/>
          </a:xfrm>
          <a:prstGeom prst="rect">
            <a:avLst/>
          </a:prstGeom>
        </p:spPr>
      </p:pic>
      <p:sp>
        <p:nvSpPr>
          <p:cNvPr id="11" name="Rectangle 10">
            <a:extLst>
              <a:ext uri="{FF2B5EF4-FFF2-40B4-BE49-F238E27FC236}">
                <a16:creationId xmlns:a16="http://schemas.microsoft.com/office/drawing/2014/main" id="{E1C76090-D8E5-A440-918C-0FC387C6E778}"/>
              </a:ext>
            </a:extLst>
          </p:cNvPr>
          <p:cNvSpPr/>
          <p:nvPr/>
        </p:nvSpPr>
        <p:spPr>
          <a:xfrm>
            <a:off x="3584588" y="998804"/>
            <a:ext cx="4926366" cy="320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EAC238CD-20DC-484A-AF8E-4F7C8F58351C}"/>
              </a:ext>
            </a:extLst>
          </p:cNvPr>
          <p:cNvSpPr txBox="1"/>
          <p:nvPr/>
        </p:nvSpPr>
        <p:spPr>
          <a:xfrm>
            <a:off x="449123" y="5982901"/>
            <a:ext cx="11197296" cy="523220"/>
          </a:xfrm>
          <a:prstGeom prst="rect">
            <a:avLst/>
          </a:prstGeom>
          <a:noFill/>
        </p:spPr>
        <p:txBody>
          <a:bodyPr wrap="none" rtlCol="0">
            <a:spAutoFit/>
          </a:bodyPr>
          <a:lstStyle/>
          <a:p>
            <a:pPr algn="l"/>
            <a:r>
              <a:rPr lang="en-GB" sz="2800" dirty="0">
                <a:latin typeface="Helvetica" pitchFamily="2" charset="0"/>
              </a:rPr>
              <a:t>178</a:t>
            </a:r>
            <a:r>
              <a:rPr lang="en-GB" sz="2800" dirty="0">
                <a:solidFill>
                  <a:srgbClr val="666666"/>
                </a:solidFill>
              </a:rPr>
              <a:t> </a:t>
            </a:r>
            <a:r>
              <a:rPr lang="en-GB" sz="2800" dirty="0">
                <a:latin typeface="Helvetica" pitchFamily="2" charset="0"/>
              </a:rPr>
              <a:t>Authors, 74 Institutions,  will be submitted to the </a:t>
            </a:r>
            <a:r>
              <a:rPr lang="en-GB" sz="2800" dirty="0" err="1">
                <a:latin typeface="Helvetica" pitchFamily="2" charset="0"/>
              </a:rPr>
              <a:t>arXiv</a:t>
            </a:r>
            <a:r>
              <a:rPr lang="en-GB" sz="2800" dirty="0">
                <a:latin typeface="Helvetica" pitchFamily="2" charset="0"/>
              </a:rPr>
              <a:t> tomorrow  </a:t>
            </a:r>
          </a:p>
        </p:txBody>
      </p:sp>
    </p:spTree>
    <p:extLst>
      <p:ext uri="{BB962C8B-B14F-4D97-AF65-F5344CB8AC3E}">
        <p14:creationId xmlns:p14="http://schemas.microsoft.com/office/powerpoint/2010/main" val="266217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27A8B7-7A2B-D34E-BE81-4BF689CE530E}"/>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C8158BE2-0CF8-BD4F-BC36-96AF1EA41226}"/>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D823245-B8CF-2941-A1FE-7879029D19E3}"/>
              </a:ext>
            </a:extLst>
          </p:cNvPr>
          <p:cNvSpPr>
            <a:spLocks noGrp="1"/>
          </p:cNvSpPr>
          <p:nvPr>
            <p:ph type="sldNum" sz="quarter" idx="12"/>
          </p:nvPr>
        </p:nvSpPr>
        <p:spPr/>
        <p:txBody>
          <a:bodyPr/>
          <a:lstStyle/>
          <a:p>
            <a:fld id="{F7283078-D760-1647-8B80-66BA8B52336D}" type="slidenum">
              <a:rPr lang="sv-SE" smtClean="0"/>
              <a:pPr/>
              <a:t>83</a:t>
            </a:fld>
            <a:endParaRPr lang="sv-SE" dirty="0"/>
          </a:p>
        </p:txBody>
      </p:sp>
      <p:sp>
        <p:nvSpPr>
          <p:cNvPr id="9" name="Google Shape;179;p17">
            <a:extLst>
              <a:ext uri="{FF2B5EF4-FFF2-40B4-BE49-F238E27FC236}">
                <a16:creationId xmlns:a16="http://schemas.microsoft.com/office/drawing/2014/main" id="{16C527C4-4EBE-5346-A7E7-5AF31AADC12D}"/>
              </a:ext>
            </a:extLst>
          </p:cNvPr>
          <p:cNvSpPr txBox="1">
            <a:spLocks noGrp="1"/>
          </p:cNvSpPr>
          <p:nvPr>
            <p:ph type="title"/>
          </p:nvPr>
        </p:nvSpPr>
        <p:spPr>
          <a:xfrm>
            <a:off x="0" y="0"/>
            <a:ext cx="11232300" cy="698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Arial"/>
              <a:buNone/>
            </a:pPr>
            <a:r>
              <a:rPr lang="sv-SE" dirty="0" err="1">
                <a:solidFill>
                  <a:schemeClr val="tx1"/>
                </a:solidFill>
                <a:latin typeface="Helvetica" pitchFamily="2" charset="0"/>
              </a:rPr>
              <a:t>Conclusions</a:t>
            </a:r>
            <a:r>
              <a:rPr lang="sv-SE" dirty="0">
                <a:solidFill>
                  <a:schemeClr val="tx1"/>
                </a:solidFill>
                <a:latin typeface="Helvetica" pitchFamily="2" charset="0"/>
              </a:rPr>
              <a:t> (I)   </a:t>
            </a:r>
            <a:endParaRPr dirty="0">
              <a:solidFill>
                <a:schemeClr val="tx1"/>
              </a:solidFill>
              <a:latin typeface="Helvetica" pitchFamily="2" charset="0"/>
            </a:endParaRPr>
          </a:p>
        </p:txBody>
      </p:sp>
      <p:sp>
        <p:nvSpPr>
          <p:cNvPr id="10" name="Google Shape;282;p26">
            <a:extLst>
              <a:ext uri="{FF2B5EF4-FFF2-40B4-BE49-F238E27FC236}">
                <a16:creationId xmlns:a16="http://schemas.microsoft.com/office/drawing/2014/main" id="{A7F18785-3FD4-1146-8A1D-79D717E7F2BF}"/>
              </a:ext>
            </a:extLst>
          </p:cNvPr>
          <p:cNvSpPr txBox="1">
            <a:spLocks/>
          </p:cNvSpPr>
          <p:nvPr/>
        </p:nvSpPr>
        <p:spPr>
          <a:xfrm>
            <a:off x="386931" y="803868"/>
            <a:ext cx="11402400" cy="5643600"/>
          </a:xfrm>
          <a:prstGeom prst="rect">
            <a:avLst/>
          </a:prstGeom>
          <a:noFill/>
          <a:ln>
            <a:noFill/>
          </a:ln>
        </p:spPr>
        <p:txBody>
          <a:bodyPr spcFirstLastPara="1" vert="horz" wrap="square" lIns="91425" tIns="45700" rIns="91425" bIns="45700" rtlCol="0" anchor="t" anchorCtr="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1" indent="-259397">
              <a:lnSpc>
                <a:spcPct val="110000"/>
              </a:lnSpc>
              <a:spcBef>
                <a:spcPts val="0"/>
              </a:spcBef>
              <a:buClr>
                <a:schemeClr val="dk1"/>
              </a:buClr>
              <a:buSzPts val="2500"/>
              <a:buFont typeface="Wingdings" panose="05000000000000000000" pitchFamily="2" charset="2"/>
              <a:buChar char="•"/>
            </a:pPr>
            <a:r>
              <a:rPr lang="sv-SE"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Several</a:t>
            </a:r>
            <a:r>
              <a:rPr lang="sv-SE"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exciting</a:t>
            </a:r>
            <a:r>
              <a:rPr lang="sv-SE"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possibilities</a:t>
            </a:r>
            <a:r>
              <a:rPr lang="sv-SE"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for fundamental </a:t>
            </a:r>
            <a:r>
              <a:rPr lang="sv-SE"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physics</a:t>
            </a:r>
            <a:r>
              <a:rPr lang="sv-SE"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ESS </a:t>
            </a:r>
            <a:r>
              <a:rPr lang="sv-SE"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are</a:t>
            </a:r>
            <a:r>
              <a:rPr lang="sv-SE"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sv-SE"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available</a:t>
            </a:r>
            <a:endParaRPr lang="sv-SE"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685800" lvl="1" indent="-259397">
              <a:lnSpc>
                <a:spcPct val="110000"/>
              </a:lnSpc>
              <a:spcBef>
                <a:spcPts val="0"/>
              </a:spcBef>
              <a:buClr>
                <a:schemeClr val="dk1"/>
              </a:buClr>
              <a:buSzPts val="2500"/>
              <a:buFont typeface="Wingdings" panose="05000000000000000000" pitchFamily="2" charset="2"/>
              <a:buChar char="•"/>
            </a:pPr>
            <a:endParaRPr lang="sv-SE"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868363" lvl="3" indent="-259397">
              <a:lnSpc>
                <a:spcPct val="110000"/>
              </a:lnSpc>
              <a:spcBef>
                <a:spcPts val="0"/>
              </a:spcBef>
              <a:buClr>
                <a:schemeClr val="dk1"/>
              </a:buClr>
              <a:buSzPts val="2500"/>
              <a:buFont typeface="Wingdings" panose="05000000000000000000" pitchFamily="2" charset="2"/>
              <a:buChar char="•"/>
            </a:pPr>
            <a:r>
              <a:rPr 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CE</a:t>
            </a:r>
            <a:r>
              <a:rPr lang="en-US" sz="2400" dirty="0" err="1">
                <a:solidFill>
                  <a:schemeClr val="tx1"/>
                </a:solidFill>
                <a:latin typeface="Symbol" pitchFamily="2" charset="2"/>
                <a:ea typeface="Helvetica Neue" panose="02000503000000020004" pitchFamily="2" charset="0"/>
                <a:cs typeface="Helvetica Neue" panose="02000503000000020004" pitchFamily="2" charset="0"/>
              </a:rPr>
              <a:t>n</a:t>
            </a:r>
            <a:r>
              <a:rPr lang="en-US"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NS</a:t>
            </a: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ESS and HIBEAM at the test beam line can start in a relatively short amount of time  </a:t>
            </a:r>
            <a:r>
              <a:rPr lang="sv-SE"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5 </a:t>
            </a:r>
            <a:r>
              <a:rPr lang="sv-SE"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years</a:t>
            </a:r>
            <a:r>
              <a:rPr lang="sv-SE"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from </a:t>
            </a:r>
            <a:r>
              <a:rPr lang="sv-SE"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approval</a:t>
            </a:r>
            <a:r>
              <a:rPr lang="sv-SE"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p>
          <a:p>
            <a:pPr marL="868363" lvl="3" indent="-259397">
              <a:lnSpc>
                <a:spcPct val="110000"/>
              </a:lnSpc>
              <a:spcBef>
                <a:spcPts val="0"/>
              </a:spcBef>
              <a:buClr>
                <a:schemeClr val="dk1"/>
              </a:buClr>
              <a:buSzPts val="2500"/>
              <a:buFont typeface="Wingdings" panose="05000000000000000000" pitchFamily="2" charset="2"/>
              <a:buChar char="•"/>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868363" lvl="3" indent="-259397">
              <a:lnSpc>
                <a:spcPct val="110000"/>
              </a:lnSpc>
              <a:spcBef>
                <a:spcPts val="0"/>
              </a:spcBef>
              <a:buClr>
                <a:schemeClr val="dk1"/>
              </a:buClr>
              <a:buSzPts val="2500"/>
              <a:buFont typeface="Wingdings" panose="05000000000000000000" pitchFamily="2" charset="2"/>
              <a:buChar char="•"/>
            </a:pP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ANNI could be one of the future instrument 16-22 will require a new call from proposal from ESS </a:t>
            </a:r>
          </a:p>
          <a:p>
            <a:pPr marL="868363" lvl="3" indent="-259397">
              <a:lnSpc>
                <a:spcPct val="110000"/>
              </a:lnSpc>
              <a:spcBef>
                <a:spcPts val="0"/>
              </a:spcBef>
              <a:buClr>
                <a:schemeClr val="dk1"/>
              </a:buClr>
              <a:buSzPts val="2500"/>
              <a:buFont typeface="Wingdings" panose="05000000000000000000" pitchFamily="2" charset="2"/>
              <a:buChar char="•"/>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868363" lvl="3" indent="-259397">
              <a:lnSpc>
                <a:spcPct val="110000"/>
              </a:lnSpc>
              <a:spcBef>
                <a:spcPts val="0"/>
              </a:spcBef>
              <a:buClr>
                <a:schemeClr val="dk1"/>
              </a:buClr>
              <a:buSzPts val="2500"/>
              <a:buFont typeface="Wingdings" panose="05000000000000000000" pitchFamily="2" charset="2"/>
              <a:buChar char="•"/>
            </a:pP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NNBAR will need of the order of </a:t>
            </a:r>
            <a:r>
              <a:rPr lang="sv-SE"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10 years (both for facility upgrade, beamline design and detector development) </a:t>
            </a:r>
          </a:p>
          <a:p>
            <a:pPr marL="868363" lvl="3" indent="-259397">
              <a:lnSpc>
                <a:spcPct val="110000"/>
              </a:lnSpc>
              <a:spcBef>
                <a:spcPts val="0"/>
              </a:spcBef>
              <a:buClr>
                <a:schemeClr val="dk1"/>
              </a:buClr>
              <a:buSzPts val="2500"/>
              <a:buFont typeface="Wingdings" panose="05000000000000000000" pitchFamily="2" charset="2"/>
              <a:buChar char="•"/>
            </a:pPr>
            <a:endPar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868363" lvl="3" indent="-259397">
              <a:lnSpc>
                <a:spcPct val="110000"/>
              </a:lnSpc>
              <a:spcBef>
                <a:spcPts val="0"/>
              </a:spcBef>
              <a:buClr>
                <a:schemeClr val="dk1"/>
              </a:buClr>
              <a:buSzPts val="2500"/>
              <a:buFont typeface="Wingdings" panose="05000000000000000000" pitchFamily="2" charset="2"/>
              <a:buChar char="•"/>
            </a:pPr>
            <a:r>
              <a:rPr lang="en-GB" sz="2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ESSnuSB</a:t>
            </a:r>
            <a:r>
              <a:rPr lang="en-GB"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needs a major facility upgrade </a:t>
            </a:r>
            <a:r>
              <a:rPr lang="sv-SE"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15/</a:t>
            </a: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20  years</a:t>
            </a:r>
          </a:p>
          <a:p>
            <a:pPr marL="685800" lvl="1" indent="-259397">
              <a:lnSpc>
                <a:spcPct val="110000"/>
              </a:lnSpc>
              <a:spcBef>
                <a:spcPts val="0"/>
              </a:spcBef>
              <a:buClr>
                <a:schemeClr val="dk1"/>
              </a:buClr>
              <a:buSzPts val="2500"/>
              <a:buFont typeface="Wingdings" panose="05000000000000000000" pitchFamily="2" charset="2"/>
              <a:buChar char="•"/>
            </a:pPr>
            <a:endParaRPr lang="sv-SE"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685800" lvl="1" indent="-259397">
              <a:lnSpc>
                <a:spcPct val="110000"/>
              </a:lnSpc>
              <a:spcBef>
                <a:spcPts val="0"/>
              </a:spcBef>
              <a:buClr>
                <a:schemeClr val="dk1"/>
              </a:buClr>
              <a:buSzPts val="2500"/>
              <a:buFont typeface="Wingdings" panose="05000000000000000000" pitchFamily="2" charset="2"/>
              <a:buChar char="•"/>
            </a:pPr>
            <a:endParaRPr lang="sv-SE"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685800" lvl="1" indent="-259397">
              <a:lnSpc>
                <a:spcPct val="110000"/>
              </a:lnSpc>
              <a:spcBef>
                <a:spcPts val="0"/>
              </a:spcBef>
              <a:buClr>
                <a:schemeClr val="dk1"/>
              </a:buClr>
              <a:buSzPts val="2500"/>
              <a:buFont typeface="Wingdings" panose="05000000000000000000" pitchFamily="2" charset="2"/>
              <a:buChar char="•"/>
            </a:pPr>
            <a:endPar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4272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CDE9771-73AC-7344-9681-86F8FA6E52D0}"/>
              </a:ext>
            </a:extLst>
          </p:cNvPr>
          <p:cNvPicPr>
            <a:picLocks noChangeAspect="1"/>
          </p:cNvPicPr>
          <p:nvPr/>
        </p:nvPicPr>
        <p:blipFill>
          <a:blip r:embed="rId2"/>
          <a:stretch>
            <a:fillRect/>
          </a:stretch>
        </p:blipFill>
        <p:spPr>
          <a:xfrm>
            <a:off x="222039" y="1612718"/>
            <a:ext cx="11277600" cy="4025900"/>
          </a:xfrm>
          <a:prstGeom prst="rect">
            <a:avLst/>
          </a:prstGeom>
          <a:solidFill>
            <a:schemeClr val="bg1"/>
          </a:solidFill>
        </p:spPr>
      </p:pic>
      <p:sp>
        <p:nvSpPr>
          <p:cNvPr id="3" name="Footer Placeholder 2">
            <a:extLst>
              <a:ext uri="{FF2B5EF4-FFF2-40B4-BE49-F238E27FC236}">
                <a16:creationId xmlns:a16="http://schemas.microsoft.com/office/drawing/2014/main" id="{6227A8B7-7A2B-D34E-BE81-4BF689CE530E}"/>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C8158BE2-0CF8-BD4F-BC36-96AF1EA41226}"/>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D823245-B8CF-2941-A1FE-7879029D19E3}"/>
              </a:ext>
            </a:extLst>
          </p:cNvPr>
          <p:cNvSpPr>
            <a:spLocks noGrp="1"/>
          </p:cNvSpPr>
          <p:nvPr>
            <p:ph type="sldNum" sz="quarter" idx="12"/>
          </p:nvPr>
        </p:nvSpPr>
        <p:spPr/>
        <p:txBody>
          <a:bodyPr/>
          <a:lstStyle/>
          <a:p>
            <a:fld id="{F7283078-D760-1647-8B80-66BA8B52336D}" type="slidenum">
              <a:rPr lang="sv-SE" smtClean="0"/>
              <a:pPr/>
              <a:t>84</a:t>
            </a:fld>
            <a:endParaRPr lang="sv-SE" dirty="0"/>
          </a:p>
        </p:txBody>
      </p:sp>
      <p:sp>
        <p:nvSpPr>
          <p:cNvPr id="9" name="Google Shape;179;p17">
            <a:extLst>
              <a:ext uri="{FF2B5EF4-FFF2-40B4-BE49-F238E27FC236}">
                <a16:creationId xmlns:a16="http://schemas.microsoft.com/office/drawing/2014/main" id="{16C527C4-4EBE-5346-A7E7-5AF31AADC12D}"/>
              </a:ext>
            </a:extLst>
          </p:cNvPr>
          <p:cNvSpPr txBox="1">
            <a:spLocks noGrp="1"/>
          </p:cNvSpPr>
          <p:nvPr>
            <p:ph type="title"/>
          </p:nvPr>
        </p:nvSpPr>
        <p:spPr>
          <a:xfrm>
            <a:off x="0" y="0"/>
            <a:ext cx="11232300" cy="698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Arial"/>
              <a:buNone/>
            </a:pPr>
            <a:r>
              <a:rPr lang="sv-SE" dirty="0" err="1">
                <a:solidFill>
                  <a:schemeClr val="tx1"/>
                </a:solidFill>
                <a:latin typeface="Helvetica" pitchFamily="2" charset="0"/>
              </a:rPr>
              <a:t>Conclusions</a:t>
            </a:r>
            <a:r>
              <a:rPr lang="sv-SE" dirty="0">
                <a:solidFill>
                  <a:schemeClr val="tx1"/>
                </a:solidFill>
                <a:latin typeface="Helvetica" pitchFamily="2" charset="0"/>
              </a:rPr>
              <a:t> (II)   </a:t>
            </a:r>
            <a:endParaRPr dirty="0">
              <a:solidFill>
                <a:schemeClr val="tx1"/>
              </a:solidFill>
              <a:latin typeface="Helvetica" pitchFamily="2" charset="0"/>
            </a:endParaRPr>
          </a:p>
        </p:txBody>
      </p:sp>
      <p:sp>
        <p:nvSpPr>
          <p:cNvPr id="10" name="Google Shape;282;p26">
            <a:extLst>
              <a:ext uri="{FF2B5EF4-FFF2-40B4-BE49-F238E27FC236}">
                <a16:creationId xmlns:a16="http://schemas.microsoft.com/office/drawing/2014/main" id="{A7F18785-3FD4-1146-8A1D-79D717E7F2BF}"/>
              </a:ext>
            </a:extLst>
          </p:cNvPr>
          <p:cNvSpPr txBox="1">
            <a:spLocks/>
          </p:cNvSpPr>
          <p:nvPr/>
        </p:nvSpPr>
        <p:spPr>
          <a:xfrm>
            <a:off x="386931" y="803868"/>
            <a:ext cx="11402400" cy="5643600"/>
          </a:xfrm>
          <a:prstGeom prst="rect">
            <a:avLst/>
          </a:prstGeom>
          <a:noFill/>
          <a:ln>
            <a:noFill/>
          </a:ln>
        </p:spPr>
        <p:txBody>
          <a:bodyPr spcFirstLastPara="1" vert="horz" wrap="square" lIns="91425" tIns="45700" rIns="91425" bIns="45700" rtlCol="0" anchor="t" anchorCtr="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1" indent="-259397">
              <a:lnSpc>
                <a:spcPct val="110000"/>
              </a:lnSpc>
              <a:spcBef>
                <a:spcPts val="0"/>
              </a:spcBef>
              <a:buClr>
                <a:schemeClr val="dk1"/>
              </a:buClr>
              <a:buSzPts val="2500"/>
              <a:buFont typeface="Wingdings" panose="05000000000000000000" pitchFamily="2" charset="2"/>
              <a:buChar char="•"/>
            </a:pP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We</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are</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developing</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 </a:t>
            </a: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world</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leading program for the </a:t>
            </a: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next</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20/30  </a:t>
            </a: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years</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12" name="Oval 11">
            <a:extLst>
              <a:ext uri="{FF2B5EF4-FFF2-40B4-BE49-F238E27FC236}">
                <a16:creationId xmlns:a16="http://schemas.microsoft.com/office/drawing/2014/main" id="{3B18BF19-C4C7-1243-9338-B32869227AC7}"/>
              </a:ext>
            </a:extLst>
          </p:cNvPr>
          <p:cNvSpPr/>
          <p:nvPr/>
        </p:nvSpPr>
        <p:spPr>
          <a:xfrm>
            <a:off x="2320852" y="4651604"/>
            <a:ext cx="393031" cy="409074"/>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D63D945-5313-884D-898A-432AD32BA076}"/>
              </a:ext>
            </a:extLst>
          </p:cNvPr>
          <p:cNvSpPr/>
          <p:nvPr/>
        </p:nvSpPr>
        <p:spPr>
          <a:xfrm>
            <a:off x="3065245" y="4651604"/>
            <a:ext cx="393031" cy="409074"/>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AA00C63-2437-374F-BACB-D4519A349957}"/>
              </a:ext>
            </a:extLst>
          </p:cNvPr>
          <p:cNvSpPr/>
          <p:nvPr/>
        </p:nvSpPr>
        <p:spPr>
          <a:xfrm>
            <a:off x="659567" y="1612718"/>
            <a:ext cx="3402767" cy="11604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E896797-A3EC-F54A-BE06-49F6B78B0885}"/>
              </a:ext>
            </a:extLst>
          </p:cNvPr>
          <p:cNvSpPr/>
          <p:nvPr/>
        </p:nvSpPr>
        <p:spPr>
          <a:xfrm>
            <a:off x="8386564" y="1584916"/>
            <a:ext cx="3402767" cy="11604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6039A1AC-4D9B-5347-96A0-1E1E2F554185}"/>
              </a:ext>
            </a:extLst>
          </p:cNvPr>
          <p:cNvCxnSpPr/>
          <p:nvPr/>
        </p:nvCxnSpPr>
        <p:spPr>
          <a:xfrm>
            <a:off x="2718334" y="4872263"/>
            <a:ext cx="693821" cy="0"/>
          </a:xfrm>
          <a:prstGeom prst="line">
            <a:avLst/>
          </a:prstGeom>
          <a:ln w="53975">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7BEDC97-6D0F-DC42-A2C1-4D50B56DE656}"/>
              </a:ext>
            </a:extLst>
          </p:cNvPr>
          <p:cNvSpPr/>
          <p:nvPr/>
        </p:nvSpPr>
        <p:spPr>
          <a:xfrm>
            <a:off x="659567" y="2850846"/>
            <a:ext cx="2602193" cy="1360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Google Shape;282;p26">
            <a:extLst>
              <a:ext uri="{FF2B5EF4-FFF2-40B4-BE49-F238E27FC236}">
                <a16:creationId xmlns:a16="http://schemas.microsoft.com/office/drawing/2014/main" id="{F745F78D-360E-E044-9CB2-DB25970BA407}"/>
              </a:ext>
            </a:extLst>
          </p:cNvPr>
          <p:cNvSpPr txBox="1">
            <a:spLocks/>
          </p:cNvSpPr>
          <p:nvPr/>
        </p:nvSpPr>
        <p:spPr>
          <a:xfrm>
            <a:off x="1812102" y="3261784"/>
            <a:ext cx="2506284" cy="1136458"/>
          </a:xfrm>
          <a:prstGeom prst="rect">
            <a:avLst/>
          </a:prstGeom>
          <a:noFill/>
          <a:ln>
            <a:noFill/>
          </a:ln>
        </p:spPr>
        <p:txBody>
          <a:bodyPr spcFirstLastPara="1" vert="horz" wrap="square" lIns="91425" tIns="45700" rIns="91425" bIns="45700" rtlCol="0" anchor="t" anchorCtr="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6403" lvl="1" indent="0">
              <a:lnSpc>
                <a:spcPct val="110000"/>
              </a:lnSpc>
              <a:spcBef>
                <a:spcPts val="0"/>
              </a:spcBef>
              <a:buClr>
                <a:schemeClr val="dk1"/>
              </a:buClr>
              <a:buSzPts val="2500"/>
              <a:buNone/>
            </a:pPr>
            <a:r>
              <a:rPr lang="sv-SE"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ESSnu</a:t>
            </a:r>
            <a:r>
              <a:rPr lang="sv-SE"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HIBEAM</a:t>
            </a:r>
          </a:p>
        </p:txBody>
      </p:sp>
      <p:cxnSp>
        <p:nvCxnSpPr>
          <p:cNvPr id="6" name="Straight Arrow Connector 5">
            <a:extLst>
              <a:ext uri="{FF2B5EF4-FFF2-40B4-BE49-F238E27FC236}">
                <a16:creationId xmlns:a16="http://schemas.microsoft.com/office/drawing/2014/main" id="{19EEAE43-8899-5C49-A980-2F3093BF5D76}"/>
              </a:ext>
            </a:extLst>
          </p:cNvPr>
          <p:cNvCxnSpPr/>
          <p:nvPr/>
        </p:nvCxnSpPr>
        <p:spPr>
          <a:xfrm>
            <a:off x="2863121" y="4105909"/>
            <a:ext cx="0" cy="517893"/>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5551E40-AE33-7C4D-8B9C-766EC5D7D705}"/>
              </a:ext>
            </a:extLst>
          </p:cNvPr>
          <p:cNvSpPr txBox="1"/>
          <p:nvPr/>
        </p:nvSpPr>
        <p:spPr>
          <a:xfrm>
            <a:off x="3085573" y="5180857"/>
            <a:ext cx="1953521" cy="523220"/>
          </a:xfrm>
          <a:prstGeom prst="rect">
            <a:avLst/>
          </a:prstGeom>
          <a:noFill/>
        </p:spPr>
        <p:txBody>
          <a:bodyPr wrap="square" rtlCol="0">
            <a:spAutoFit/>
          </a:bodyPr>
          <a:lstStyle/>
          <a:p>
            <a:pPr algn="l"/>
            <a:r>
              <a:rPr lang="en-GB" sz="2800" dirty="0">
                <a:latin typeface="Calibri" panose="020F0502020204030204" pitchFamily="34" charset="0"/>
                <a:cs typeface="Calibri" panose="020F0502020204030204" pitchFamily="34" charset="0"/>
              </a:rPr>
              <a:t>2035</a:t>
            </a:r>
          </a:p>
        </p:txBody>
      </p:sp>
    </p:spTree>
    <p:extLst>
      <p:ext uri="{BB962C8B-B14F-4D97-AF65-F5344CB8AC3E}">
        <p14:creationId xmlns:p14="http://schemas.microsoft.com/office/powerpoint/2010/main" val="17797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27A8B7-7A2B-D34E-BE81-4BF689CE530E}"/>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C8158BE2-0CF8-BD4F-BC36-96AF1EA41226}"/>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D823245-B8CF-2941-A1FE-7879029D19E3}"/>
              </a:ext>
            </a:extLst>
          </p:cNvPr>
          <p:cNvSpPr>
            <a:spLocks noGrp="1"/>
          </p:cNvSpPr>
          <p:nvPr>
            <p:ph type="sldNum" sz="quarter" idx="12"/>
          </p:nvPr>
        </p:nvSpPr>
        <p:spPr/>
        <p:txBody>
          <a:bodyPr/>
          <a:lstStyle/>
          <a:p>
            <a:fld id="{F7283078-D760-1647-8B80-66BA8B52336D}" type="slidenum">
              <a:rPr lang="sv-SE" smtClean="0"/>
              <a:pPr/>
              <a:t>85</a:t>
            </a:fld>
            <a:endParaRPr lang="sv-SE" dirty="0"/>
          </a:p>
        </p:txBody>
      </p:sp>
      <p:sp>
        <p:nvSpPr>
          <p:cNvPr id="9" name="Google Shape;179;p17">
            <a:extLst>
              <a:ext uri="{FF2B5EF4-FFF2-40B4-BE49-F238E27FC236}">
                <a16:creationId xmlns:a16="http://schemas.microsoft.com/office/drawing/2014/main" id="{16C527C4-4EBE-5346-A7E7-5AF31AADC12D}"/>
              </a:ext>
            </a:extLst>
          </p:cNvPr>
          <p:cNvSpPr txBox="1">
            <a:spLocks noGrp="1"/>
          </p:cNvSpPr>
          <p:nvPr>
            <p:ph type="title"/>
          </p:nvPr>
        </p:nvSpPr>
        <p:spPr>
          <a:xfrm>
            <a:off x="0" y="0"/>
            <a:ext cx="11232300" cy="698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Arial"/>
              <a:buNone/>
            </a:pPr>
            <a:r>
              <a:rPr lang="sv-SE" dirty="0" err="1">
                <a:solidFill>
                  <a:schemeClr val="tx1"/>
                </a:solidFill>
                <a:latin typeface="Helvetica" pitchFamily="2" charset="0"/>
              </a:rPr>
              <a:t>Conclusions</a:t>
            </a:r>
            <a:r>
              <a:rPr lang="sv-SE" dirty="0">
                <a:solidFill>
                  <a:schemeClr val="tx1"/>
                </a:solidFill>
                <a:latin typeface="Helvetica" pitchFamily="2" charset="0"/>
              </a:rPr>
              <a:t> (II)   </a:t>
            </a:r>
            <a:endParaRPr dirty="0">
              <a:solidFill>
                <a:schemeClr val="tx1"/>
              </a:solidFill>
              <a:latin typeface="Helvetica" pitchFamily="2" charset="0"/>
            </a:endParaRPr>
          </a:p>
        </p:txBody>
      </p:sp>
      <p:sp>
        <p:nvSpPr>
          <p:cNvPr id="10" name="Google Shape;282;p26">
            <a:extLst>
              <a:ext uri="{FF2B5EF4-FFF2-40B4-BE49-F238E27FC236}">
                <a16:creationId xmlns:a16="http://schemas.microsoft.com/office/drawing/2014/main" id="{A7F18785-3FD4-1146-8A1D-79D717E7F2BF}"/>
              </a:ext>
            </a:extLst>
          </p:cNvPr>
          <p:cNvSpPr txBox="1">
            <a:spLocks/>
          </p:cNvSpPr>
          <p:nvPr/>
        </p:nvSpPr>
        <p:spPr>
          <a:xfrm>
            <a:off x="386931" y="803868"/>
            <a:ext cx="11402400" cy="5643600"/>
          </a:xfrm>
          <a:prstGeom prst="rect">
            <a:avLst/>
          </a:prstGeom>
          <a:noFill/>
          <a:ln>
            <a:noFill/>
          </a:ln>
        </p:spPr>
        <p:txBody>
          <a:bodyPr spcFirstLastPara="1" vert="horz" wrap="square" lIns="91425" tIns="45700" rIns="91425" bIns="45700" rtlCol="0" anchor="t" anchorCtr="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1" indent="-259397">
              <a:lnSpc>
                <a:spcPct val="110000"/>
              </a:lnSpc>
              <a:spcBef>
                <a:spcPts val="0"/>
              </a:spcBef>
              <a:buClr>
                <a:schemeClr val="dk1"/>
              </a:buClr>
              <a:buSzPts val="2500"/>
              <a:buFont typeface="Wingdings" panose="05000000000000000000" pitchFamily="2" charset="2"/>
              <a:buChar char="•"/>
            </a:pP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We</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are</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developing</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 </a:t>
            </a: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world</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leading program for the </a:t>
            </a: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next</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20/30  </a:t>
            </a: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years</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p>
        </p:txBody>
      </p:sp>
      <p:pic>
        <p:nvPicPr>
          <p:cNvPr id="11" name="Picture 10">
            <a:extLst>
              <a:ext uri="{FF2B5EF4-FFF2-40B4-BE49-F238E27FC236}">
                <a16:creationId xmlns:a16="http://schemas.microsoft.com/office/drawing/2014/main" id="{90A87540-F822-584A-B5F0-32D52FD4CFF7}"/>
              </a:ext>
            </a:extLst>
          </p:cNvPr>
          <p:cNvPicPr>
            <a:picLocks noChangeAspect="1"/>
          </p:cNvPicPr>
          <p:nvPr/>
        </p:nvPicPr>
        <p:blipFill>
          <a:blip r:embed="rId2"/>
          <a:stretch>
            <a:fillRect/>
          </a:stretch>
        </p:blipFill>
        <p:spPr>
          <a:xfrm>
            <a:off x="222039" y="1612718"/>
            <a:ext cx="11277600" cy="4025900"/>
          </a:xfrm>
          <a:prstGeom prst="rect">
            <a:avLst/>
          </a:prstGeom>
          <a:solidFill>
            <a:schemeClr val="bg1"/>
          </a:solidFill>
        </p:spPr>
      </p:pic>
      <p:sp>
        <p:nvSpPr>
          <p:cNvPr id="12" name="Oval 11">
            <a:extLst>
              <a:ext uri="{FF2B5EF4-FFF2-40B4-BE49-F238E27FC236}">
                <a16:creationId xmlns:a16="http://schemas.microsoft.com/office/drawing/2014/main" id="{3B18BF19-C4C7-1243-9338-B32869227AC7}"/>
              </a:ext>
            </a:extLst>
          </p:cNvPr>
          <p:cNvSpPr/>
          <p:nvPr/>
        </p:nvSpPr>
        <p:spPr>
          <a:xfrm>
            <a:off x="2320852" y="4651604"/>
            <a:ext cx="393031" cy="409074"/>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D63D945-5313-884D-898A-432AD32BA076}"/>
              </a:ext>
            </a:extLst>
          </p:cNvPr>
          <p:cNvSpPr/>
          <p:nvPr/>
        </p:nvSpPr>
        <p:spPr>
          <a:xfrm>
            <a:off x="3065245" y="4651604"/>
            <a:ext cx="393031" cy="409074"/>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AA00C63-2437-374F-BACB-D4519A349957}"/>
              </a:ext>
            </a:extLst>
          </p:cNvPr>
          <p:cNvSpPr/>
          <p:nvPr/>
        </p:nvSpPr>
        <p:spPr>
          <a:xfrm>
            <a:off x="659567" y="1612718"/>
            <a:ext cx="3402767" cy="11604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E896797-A3EC-F54A-BE06-49F6B78B0885}"/>
              </a:ext>
            </a:extLst>
          </p:cNvPr>
          <p:cNvSpPr/>
          <p:nvPr/>
        </p:nvSpPr>
        <p:spPr>
          <a:xfrm>
            <a:off x="8386564" y="1584916"/>
            <a:ext cx="3402767" cy="11604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6039A1AC-4D9B-5347-96A0-1E1E2F554185}"/>
              </a:ext>
            </a:extLst>
          </p:cNvPr>
          <p:cNvCxnSpPr/>
          <p:nvPr/>
        </p:nvCxnSpPr>
        <p:spPr>
          <a:xfrm>
            <a:off x="2718334" y="4872263"/>
            <a:ext cx="693821" cy="0"/>
          </a:xfrm>
          <a:prstGeom prst="line">
            <a:avLst/>
          </a:prstGeom>
          <a:ln w="53975">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7BEDC97-6D0F-DC42-A2C1-4D50B56DE656}"/>
              </a:ext>
            </a:extLst>
          </p:cNvPr>
          <p:cNvSpPr/>
          <p:nvPr/>
        </p:nvSpPr>
        <p:spPr>
          <a:xfrm>
            <a:off x="659567" y="2850846"/>
            <a:ext cx="2602193" cy="1360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Google Shape;282;p26">
            <a:extLst>
              <a:ext uri="{FF2B5EF4-FFF2-40B4-BE49-F238E27FC236}">
                <a16:creationId xmlns:a16="http://schemas.microsoft.com/office/drawing/2014/main" id="{F745F78D-360E-E044-9CB2-DB25970BA407}"/>
              </a:ext>
            </a:extLst>
          </p:cNvPr>
          <p:cNvSpPr txBox="1">
            <a:spLocks/>
          </p:cNvSpPr>
          <p:nvPr/>
        </p:nvSpPr>
        <p:spPr>
          <a:xfrm>
            <a:off x="3028014" y="3487344"/>
            <a:ext cx="2506284" cy="1136458"/>
          </a:xfrm>
          <a:prstGeom prst="rect">
            <a:avLst/>
          </a:prstGeom>
          <a:noFill/>
          <a:ln>
            <a:noFill/>
          </a:ln>
        </p:spPr>
        <p:txBody>
          <a:bodyPr spcFirstLastPara="1" vert="horz" wrap="square" lIns="91425" tIns="45700" rIns="91425" bIns="45700" rtlCol="0" anchor="t" anchorCtr="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6403" lvl="1" indent="0">
              <a:lnSpc>
                <a:spcPct val="110000"/>
              </a:lnSpc>
              <a:spcBef>
                <a:spcPts val="0"/>
              </a:spcBef>
              <a:buClr>
                <a:schemeClr val="dk1"/>
              </a:buClr>
              <a:buSzPts val="2500"/>
              <a:buNone/>
            </a:pPr>
            <a:r>
              <a:rPr lang="sv-SE"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ANNI</a:t>
            </a:r>
          </a:p>
          <a:p>
            <a:pPr marL="426403" lvl="1" indent="0">
              <a:lnSpc>
                <a:spcPct val="110000"/>
              </a:lnSpc>
              <a:spcBef>
                <a:spcPts val="0"/>
              </a:spcBef>
              <a:buClr>
                <a:schemeClr val="dk1"/>
              </a:buClr>
              <a:buSzPts val="2500"/>
              <a:buNone/>
            </a:pPr>
            <a:r>
              <a:rPr lang="sv-SE"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NNBAR</a:t>
            </a:r>
          </a:p>
        </p:txBody>
      </p:sp>
      <p:cxnSp>
        <p:nvCxnSpPr>
          <p:cNvPr id="6" name="Straight Arrow Connector 5">
            <a:extLst>
              <a:ext uri="{FF2B5EF4-FFF2-40B4-BE49-F238E27FC236}">
                <a16:creationId xmlns:a16="http://schemas.microsoft.com/office/drawing/2014/main" id="{19EEAE43-8899-5C49-A980-2F3093BF5D76}"/>
              </a:ext>
            </a:extLst>
          </p:cNvPr>
          <p:cNvCxnSpPr/>
          <p:nvPr/>
        </p:nvCxnSpPr>
        <p:spPr>
          <a:xfrm>
            <a:off x="3866545" y="4133711"/>
            <a:ext cx="0" cy="517893"/>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6C067B48-08A4-9D46-92E4-BBB3182AED68}"/>
              </a:ext>
            </a:extLst>
          </p:cNvPr>
          <p:cNvSpPr/>
          <p:nvPr/>
        </p:nvSpPr>
        <p:spPr>
          <a:xfrm>
            <a:off x="4236965" y="4639114"/>
            <a:ext cx="393031" cy="409074"/>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A72782F1-C531-4646-B961-0A1055C5F3AD}"/>
              </a:ext>
            </a:extLst>
          </p:cNvPr>
          <p:cNvCxnSpPr>
            <a:cxnSpLocks/>
          </p:cNvCxnSpPr>
          <p:nvPr/>
        </p:nvCxnSpPr>
        <p:spPr>
          <a:xfrm>
            <a:off x="3458276" y="4872263"/>
            <a:ext cx="888641" cy="0"/>
          </a:xfrm>
          <a:prstGeom prst="line">
            <a:avLst/>
          </a:prstGeom>
          <a:ln w="539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C7AA979-173B-D346-93C0-F4E6A9938213}"/>
              </a:ext>
            </a:extLst>
          </p:cNvPr>
          <p:cNvSpPr txBox="1"/>
          <p:nvPr/>
        </p:nvSpPr>
        <p:spPr>
          <a:xfrm>
            <a:off x="4053384" y="5160817"/>
            <a:ext cx="1953521" cy="523220"/>
          </a:xfrm>
          <a:prstGeom prst="rect">
            <a:avLst/>
          </a:prstGeom>
          <a:noFill/>
        </p:spPr>
        <p:txBody>
          <a:bodyPr wrap="square" rtlCol="0">
            <a:spAutoFit/>
          </a:bodyPr>
          <a:lstStyle/>
          <a:p>
            <a:pPr algn="l"/>
            <a:r>
              <a:rPr lang="en-GB" sz="2800" dirty="0">
                <a:latin typeface="Calibri" panose="020F0502020204030204" pitchFamily="34" charset="0"/>
                <a:cs typeface="Calibri" panose="020F0502020204030204" pitchFamily="34" charset="0"/>
              </a:rPr>
              <a:t>2035/2045</a:t>
            </a:r>
          </a:p>
        </p:txBody>
      </p:sp>
    </p:spTree>
    <p:extLst>
      <p:ext uri="{BB962C8B-B14F-4D97-AF65-F5344CB8AC3E}">
        <p14:creationId xmlns:p14="http://schemas.microsoft.com/office/powerpoint/2010/main" val="123306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27A8B7-7A2B-D34E-BE81-4BF689CE530E}"/>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C8158BE2-0CF8-BD4F-BC36-96AF1EA41226}"/>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D823245-B8CF-2941-A1FE-7879029D19E3}"/>
              </a:ext>
            </a:extLst>
          </p:cNvPr>
          <p:cNvSpPr>
            <a:spLocks noGrp="1"/>
          </p:cNvSpPr>
          <p:nvPr>
            <p:ph type="sldNum" sz="quarter" idx="12"/>
          </p:nvPr>
        </p:nvSpPr>
        <p:spPr/>
        <p:txBody>
          <a:bodyPr/>
          <a:lstStyle/>
          <a:p>
            <a:fld id="{F7283078-D760-1647-8B80-66BA8B52336D}" type="slidenum">
              <a:rPr lang="sv-SE" smtClean="0"/>
              <a:pPr/>
              <a:t>86</a:t>
            </a:fld>
            <a:endParaRPr lang="sv-SE" dirty="0"/>
          </a:p>
        </p:txBody>
      </p:sp>
      <p:sp>
        <p:nvSpPr>
          <p:cNvPr id="9" name="Google Shape;179;p17">
            <a:extLst>
              <a:ext uri="{FF2B5EF4-FFF2-40B4-BE49-F238E27FC236}">
                <a16:creationId xmlns:a16="http://schemas.microsoft.com/office/drawing/2014/main" id="{16C527C4-4EBE-5346-A7E7-5AF31AADC12D}"/>
              </a:ext>
            </a:extLst>
          </p:cNvPr>
          <p:cNvSpPr txBox="1">
            <a:spLocks noGrp="1"/>
          </p:cNvSpPr>
          <p:nvPr>
            <p:ph type="title"/>
          </p:nvPr>
        </p:nvSpPr>
        <p:spPr>
          <a:xfrm>
            <a:off x="0" y="0"/>
            <a:ext cx="11232300" cy="698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Arial"/>
              <a:buNone/>
            </a:pPr>
            <a:r>
              <a:rPr lang="sv-SE" dirty="0" err="1">
                <a:solidFill>
                  <a:schemeClr val="tx1"/>
                </a:solidFill>
                <a:latin typeface="Helvetica" pitchFamily="2" charset="0"/>
              </a:rPr>
              <a:t>Conclusions</a:t>
            </a:r>
            <a:r>
              <a:rPr lang="sv-SE" dirty="0">
                <a:solidFill>
                  <a:schemeClr val="tx1"/>
                </a:solidFill>
                <a:latin typeface="Helvetica" pitchFamily="2" charset="0"/>
              </a:rPr>
              <a:t> (II)   </a:t>
            </a:r>
            <a:endParaRPr dirty="0">
              <a:solidFill>
                <a:schemeClr val="tx1"/>
              </a:solidFill>
              <a:latin typeface="Helvetica" pitchFamily="2" charset="0"/>
            </a:endParaRPr>
          </a:p>
        </p:txBody>
      </p:sp>
      <p:sp>
        <p:nvSpPr>
          <p:cNvPr id="10" name="Google Shape;282;p26">
            <a:extLst>
              <a:ext uri="{FF2B5EF4-FFF2-40B4-BE49-F238E27FC236}">
                <a16:creationId xmlns:a16="http://schemas.microsoft.com/office/drawing/2014/main" id="{A7F18785-3FD4-1146-8A1D-79D717E7F2BF}"/>
              </a:ext>
            </a:extLst>
          </p:cNvPr>
          <p:cNvSpPr txBox="1">
            <a:spLocks/>
          </p:cNvSpPr>
          <p:nvPr/>
        </p:nvSpPr>
        <p:spPr>
          <a:xfrm>
            <a:off x="386931" y="803868"/>
            <a:ext cx="11402400" cy="5643600"/>
          </a:xfrm>
          <a:prstGeom prst="rect">
            <a:avLst/>
          </a:prstGeom>
          <a:noFill/>
          <a:ln>
            <a:noFill/>
          </a:ln>
        </p:spPr>
        <p:txBody>
          <a:bodyPr spcFirstLastPara="1" vert="horz" wrap="square" lIns="91425" tIns="45700" rIns="91425" bIns="45700" rtlCol="0" anchor="t" anchorCtr="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1" indent="-259397">
              <a:lnSpc>
                <a:spcPct val="110000"/>
              </a:lnSpc>
              <a:spcBef>
                <a:spcPts val="0"/>
              </a:spcBef>
              <a:buClr>
                <a:schemeClr val="dk1"/>
              </a:buClr>
              <a:buSzPts val="2500"/>
              <a:buFont typeface="Wingdings" panose="05000000000000000000" pitchFamily="2" charset="2"/>
              <a:buChar char="•"/>
            </a:pP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We</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are</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developing</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 </a:t>
            </a: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world</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leading program for the </a:t>
            </a: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next</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20/30  </a:t>
            </a: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years</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p>
        </p:txBody>
      </p:sp>
      <p:pic>
        <p:nvPicPr>
          <p:cNvPr id="11" name="Picture 10">
            <a:extLst>
              <a:ext uri="{FF2B5EF4-FFF2-40B4-BE49-F238E27FC236}">
                <a16:creationId xmlns:a16="http://schemas.microsoft.com/office/drawing/2014/main" id="{90A87540-F822-584A-B5F0-32D52FD4CFF7}"/>
              </a:ext>
            </a:extLst>
          </p:cNvPr>
          <p:cNvPicPr>
            <a:picLocks noChangeAspect="1"/>
          </p:cNvPicPr>
          <p:nvPr/>
        </p:nvPicPr>
        <p:blipFill>
          <a:blip r:embed="rId2"/>
          <a:stretch>
            <a:fillRect/>
          </a:stretch>
        </p:blipFill>
        <p:spPr>
          <a:xfrm>
            <a:off x="222039" y="1612718"/>
            <a:ext cx="11277600" cy="4025900"/>
          </a:xfrm>
          <a:prstGeom prst="rect">
            <a:avLst/>
          </a:prstGeom>
          <a:solidFill>
            <a:schemeClr val="bg1"/>
          </a:solidFill>
        </p:spPr>
      </p:pic>
      <p:sp>
        <p:nvSpPr>
          <p:cNvPr id="12" name="Oval 11">
            <a:extLst>
              <a:ext uri="{FF2B5EF4-FFF2-40B4-BE49-F238E27FC236}">
                <a16:creationId xmlns:a16="http://schemas.microsoft.com/office/drawing/2014/main" id="{3B18BF19-C4C7-1243-9338-B32869227AC7}"/>
              </a:ext>
            </a:extLst>
          </p:cNvPr>
          <p:cNvSpPr/>
          <p:nvPr/>
        </p:nvSpPr>
        <p:spPr>
          <a:xfrm>
            <a:off x="2320852" y="4651604"/>
            <a:ext cx="393031" cy="409074"/>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D63D945-5313-884D-898A-432AD32BA076}"/>
              </a:ext>
            </a:extLst>
          </p:cNvPr>
          <p:cNvSpPr/>
          <p:nvPr/>
        </p:nvSpPr>
        <p:spPr>
          <a:xfrm>
            <a:off x="3065245" y="4651604"/>
            <a:ext cx="393031" cy="409074"/>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AA00C63-2437-374F-BACB-D4519A349957}"/>
              </a:ext>
            </a:extLst>
          </p:cNvPr>
          <p:cNvSpPr/>
          <p:nvPr/>
        </p:nvSpPr>
        <p:spPr>
          <a:xfrm>
            <a:off x="659567" y="1612718"/>
            <a:ext cx="3402767" cy="11604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E896797-A3EC-F54A-BE06-49F6B78B0885}"/>
              </a:ext>
            </a:extLst>
          </p:cNvPr>
          <p:cNvSpPr/>
          <p:nvPr/>
        </p:nvSpPr>
        <p:spPr>
          <a:xfrm>
            <a:off x="8386564" y="1584916"/>
            <a:ext cx="3402767" cy="11604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6039A1AC-4D9B-5347-96A0-1E1E2F554185}"/>
              </a:ext>
            </a:extLst>
          </p:cNvPr>
          <p:cNvCxnSpPr/>
          <p:nvPr/>
        </p:nvCxnSpPr>
        <p:spPr>
          <a:xfrm>
            <a:off x="2718334" y="4872263"/>
            <a:ext cx="693821" cy="0"/>
          </a:xfrm>
          <a:prstGeom prst="line">
            <a:avLst/>
          </a:prstGeom>
          <a:ln w="53975">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7BEDC97-6D0F-DC42-A2C1-4D50B56DE656}"/>
              </a:ext>
            </a:extLst>
          </p:cNvPr>
          <p:cNvSpPr/>
          <p:nvPr/>
        </p:nvSpPr>
        <p:spPr>
          <a:xfrm>
            <a:off x="659567" y="2850846"/>
            <a:ext cx="2602193" cy="1360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6C067B48-08A4-9D46-92E4-BBB3182AED68}"/>
              </a:ext>
            </a:extLst>
          </p:cNvPr>
          <p:cNvSpPr/>
          <p:nvPr/>
        </p:nvSpPr>
        <p:spPr>
          <a:xfrm>
            <a:off x="4206985" y="4639114"/>
            <a:ext cx="393031" cy="409074"/>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A72782F1-C531-4646-B961-0A1055C5F3AD}"/>
              </a:ext>
            </a:extLst>
          </p:cNvPr>
          <p:cNvCxnSpPr/>
          <p:nvPr/>
        </p:nvCxnSpPr>
        <p:spPr>
          <a:xfrm>
            <a:off x="3489655" y="4872263"/>
            <a:ext cx="693821" cy="0"/>
          </a:xfrm>
          <a:prstGeom prst="line">
            <a:avLst/>
          </a:prstGeom>
          <a:ln w="539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3213D659-0B94-7C43-A3F9-7F2A977E8BFD}"/>
              </a:ext>
            </a:extLst>
          </p:cNvPr>
          <p:cNvSpPr/>
          <p:nvPr/>
        </p:nvSpPr>
        <p:spPr>
          <a:xfrm>
            <a:off x="7330505" y="4639114"/>
            <a:ext cx="393031" cy="409074"/>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Google Shape;282;p26">
            <a:extLst>
              <a:ext uri="{FF2B5EF4-FFF2-40B4-BE49-F238E27FC236}">
                <a16:creationId xmlns:a16="http://schemas.microsoft.com/office/drawing/2014/main" id="{463CD913-1D44-2145-9886-B460C3B8460E}"/>
              </a:ext>
            </a:extLst>
          </p:cNvPr>
          <p:cNvSpPr txBox="1">
            <a:spLocks/>
          </p:cNvSpPr>
          <p:nvPr/>
        </p:nvSpPr>
        <p:spPr>
          <a:xfrm>
            <a:off x="4100290" y="3136733"/>
            <a:ext cx="3035027" cy="1136458"/>
          </a:xfrm>
          <a:prstGeom prst="rect">
            <a:avLst/>
          </a:prstGeom>
          <a:noFill/>
          <a:ln>
            <a:noFill/>
          </a:ln>
        </p:spPr>
        <p:txBody>
          <a:bodyPr spcFirstLastPara="1" vert="horz" wrap="square" lIns="91425" tIns="45700" rIns="91425" bIns="45700" rtlCol="0" anchor="t" anchorCtr="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6403" lvl="1" indent="0">
              <a:lnSpc>
                <a:spcPct val="110000"/>
              </a:lnSpc>
              <a:spcBef>
                <a:spcPts val="0"/>
              </a:spcBef>
              <a:buClr>
                <a:schemeClr val="dk1"/>
              </a:buClr>
              <a:buSzPts val="2500"/>
              <a:buNone/>
            </a:pPr>
            <a:r>
              <a:rPr lang="sv-SE"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ESSnuSB</a:t>
            </a:r>
            <a:endParaRPr lang="sv-SE"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426403" lvl="1" indent="0">
              <a:lnSpc>
                <a:spcPct val="110000"/>
              </a:lnSpc>
              <a:spcBef>
                <a:spcPts val="0"/>
              </a:spcBef>
              <a:buClr>
                <a:schemeClr val="dk1"/>
              </a:buClr>
              <a:buSzPts val="2500"/>
              <a:buNone/>
            </a:pPr>
            <a:r>
              <a:rPr lang="sv-SE"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UCN source at the Large Beam Port  </a:t>
            </a:r>
          </a:p>
        </p:txBody>
      </p:sp>
      <p:cxnSp>
        <p:nvCxnSpPr>
          <p:cNvPr id="22" name="Straight Arrow Connector 21">
            <a:extLst>
              <a:ext uri="{FF2B5EF4-FFF2-40B4-BE49-F238E27FC236}">
                <a16:creationId xmlns:a16="http://schemas.microsoft.com/office/drawing/2014/main" id="{84495305-FE63-E145-9CAB-D22704268FB2}"/>
              </a:ext>
            </a:extLst>
          </p:cNvPr>
          <p:cNvCxnSpPr/>
          <p:nvPr/>
        </p:nvCxnSpPr>
        <p:spPr>
          <a:xfrm>
            <a:off x="5278114" y="4196170"/>
            <a:ext cx="0" cy="517893"/>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876EA6F-2DCC-024E-AD11-8B849CEBEDD3}"/>
              </a:ext>
            </a:extLst>
          </p:cNvPr>
          <p:cNvCxnSpPr>
            <a:cxnSpLocks/>
          </p:cNvCxnSpPr>
          <p:nvPr/>
        </p:nvCxnSpPr>
        <p:spPr>
          <a:xfrm>
            <a:off x="4626497" y="4872263"/>
            <a:ext cx="2704008" cy="0"/>
          </a:xfrm>
          <a:prstGeom prst="line">
            <a:avLst/>
          </a:prstGeom>
          <a:ln w="539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34F27A2-96A0-4A4F-AC66-85D264E8F78E}"/>
              </a:ext>
            </a:extLst>
          </p:cNvPr>
          <p:cNvSpPr txBox="1"/>
          <p:nvPr/>
        </p:nvSpPr>
        <p:spPr>
          <a:xfrm>
            <a:off x="7112537" y="5129299"/>
            <a:ext cx="1953521" cy="523220"/>
          </a:xfrm>
          <a:prstGeom prst="rect">
            <a:avLst/>
          </a:prstGeom>
          <a:noFill/>
        </p:spPr>
        <p:txBody>
          <a:bodyPr wrap="square" rtlCol="0">
            <a:spAutoFit/>
          </a:bodyPr>
          <a:lstStyle/>
          <a:p>
            <a:pPr algn="l"/>
            <a:r>
              <a:rPr lang="en-GB" sz="2800" dirty="0">
                <a:latin typeface="Calibri" panose="020F0502020204030204" pitchFamily="34" charset="0"/>
                <a:cs typeface="Calibri" panose="020F0502020204030204" pitchFamily="34" charset="0"/>
              </a:rPr>
              <a:t>2050</a:t>
            </a:r>
          </a:p>
        </p:txBody>
      </p:sp>
    </p:spTree>
    <p:extLst>
      <p:ext uri="{BB962C8B-B14F-4D97-AF65-F5344CB8AC3E}">
        <p14:creationId xmlns:p14="http://schemas.microsoft.com/office/powerpoint/2010/main" val="298283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27A8B7-7A2B-D34E-BE81-4BF689CE530E}"/>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C8158BE2-0CF8-BD4F-BC36-96AF1EA41226}"/>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D823245-B8CF-2941-A1FE-7879029D19E3}"/>
              </a:ext>
            </a:extLst>
          </p:cNvPr>
          <p:cNvSpPr>
            <a:spLocks noGrp="1"/>
          </p:cNvSpPr>
          <p:nvPr>
            <p:ph type="sldNum" sz="quarter" idx="12"/>
          </p:nvPr>
        </p:nvSpPr>
        <p:spPr/>
        <p:txBody>
          <a:bodyPr/>
          <a:lstStyle/>
          <a:p>
            <a:fld id="{F7283078-D760-1647-8B80-66BA8B52336D}" type="slidenum">
              <a:rPr lang="sv-SE" smtClean="0"/>
              <a:pPr/>
              <a:t>87</a:t>
            </a:fld>
            <a:endParaRPr lang="sv-SE" dirty="0"/>
          </a:p>
        </p:txBody>
      </p:sp>
      <p:sp>
        <p:nvSpPr>
          <p:cNvPr id="9" name="Google Shape;179;p17">
            <a:extLst>
              <a:ext uri="{FF2B5EF4-FFF2-40B4-BE49-F238E27FC236}">
                <a16:creationId xmlns:a16="http://schemas.microsoft.com/office/drawing/2014/main" id="{16C527C4-4EBE-5346-A7E7-5AF31AADC12D}"/>
              </a:ext>
            </a:extLst>
          </p:cNvPr>
          <p:cNvSpPr txBox="1">
            <a:spLocks noGrp="1"/>
          </p:cNvSpPr>
          <p:nvPr>
            <p:ph type="title"/>
          </p:nvPr>
        </p:nvSpPr>
        <p:spPr>
          <a:xfrm>
            <a:off x="0" y="0"/>
            <a:ext cx="11232300" cy="698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Arial"/>
              <a:buNone/>
            </a:pPr>
            <a:r>
              <a:rPr lang="sv-SE" dirty="0" err="1">
                <a:solidFill>
                  <a:schemeClr val="tx1"/>
                </a:solidFill>
                <a:latin typeface="Helvetica" pitchFamily="2" charset="0"/>
              </a:rPr>
              <a:t>Conclusions</a:t>
            </a:r>
            <a:r>
              <a:rPr lang="sv-SE" dirty="0">
                <a:solidFill>
                  <a:schemeClr val="tx1"/>
                </a:solidFill>
                <a:latin typeface="Helvetica" pitchFamily="2" charset="0"/>
              </a:rPr>
              <a:t> (II)   </a:t>
            </a:r>
            <a:endParaRPr dirty="0">
              <a:solidFill>
                <a:schemeClr val="tx1"/>
              </a:solidFill>
              <a:latin typeface="Helvetica" pitchFamily="2" charset="0"/>
            </a:endParaRPr>
          </a:p>
        </p:txBody>
      </p:sp>
      <p:sp>
        <p:nvSpPr>
          <p:cNvPr id="10" name="Google Shape;282;p26">
            <a:extLst>
              <a:ext uri="{FF2B5EF4-FFF2-40B4-BE49-F238E27FC236}">
                <a16:creationId xmlns:a16="http://schemas.microsoft.com/office/drawing/2014/main" id="{A7F18785-3FD4-1146-8A1D-79D717E7F2BF}"/>
              </a:ext>
            </a:extLst>
          </p:cNvPr>
          <p:cNvSpPr txBox="1">
            <a:spLocks/>
          </p:cNvSpPr>
          <p:nvPr/>
        </p:nvSpPr>
        <p:spPr>
          <a:xfrm>
            <a:off x="386931" y="803868"/>
            <a:ext cx="11402400" cy="5643600"/>
          </a:xfrm>
          <a:prstGeom prst="rect">
            <a:avLst/>
          </a:prstGeom>
          <a:noFill/>
          <a:ln>
            <a:noFill/>
          </a:ln>
        </p:spPr>
        <p:txBody>
          <a:bodyPr spcFirstLastPara="1" vert="horz" wrap="square" lIns="91425" tIns="45700" rIns="91425" bIns="45700" rtlCol="0" anchor="t" anchorCtr="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1" indent="-259397">
              <a:lnSpc>
                <a:spcPct val="110000"/>
              </a:lnSpc>
              <a:spcBef>
                <a:spcPts val="0"/>
              </a:spcBef>
              <a:buClr>
                <a:schemeClr val="dk1"/>
              </a:buClr>
              <a:buSzPts val="2500"/>
              <a:buFont typeface="Wingdings" panose="05000000000000000000" pitchFamily="2" charset="2"/>
              <a:buChar char="•"/>
            </a:pP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We</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are</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developing</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 </a:t>
            </a: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world</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leading program for the </a:t>
            </a: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next</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20/30  </a:t>
            </a:r>
            <a:r>
              <a:rPr lang="sv-SE" sz="25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years</a:t>
            </a:r>
            <a:r>
              <a:rPr lang="sv-SE" sz="2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p>
        </p:txBody>
      </p:sp>
      <p:pic>
        <p:nvPicPr>
          <p:cNvPr id="11" name="Picture 10">
            <a:extLst>
              <a:ext uri="{FF2B5EF4-FFF2-40B4-BE49-F238E27FC236}">
                <a16:creationId xmlns:a16="http://schemas.microsoft.com/office/drawing/2014/main" id="{90A87540-F822-584A-B5F0-32D52FD4CFF7}"/>
              </a:ext>
            </a:extLst>
          </p:cNvPr>
          <p:cNvPicPr>
            <a:picLocks noChangeAspect="1"/>
          </p:cNvPicPr>
          <p:nvPr/>
        </p:nvPicPr>
        <p:blipFill>
          <a:blip r:embed="rId2"/>
          <a:stretch>
            <a:fillRect/>
          </a:stretch>
        </p:blipFill>
        <p:spPr>
          <a:xfrm>
            <a:off x="222039" y="1612718"/>
            <a:ext cx="11277600" cy="4025900"/>
          </a:xfrm>
          <a:prstGeom prst="rect">
            <a:avLst/>
          </a:prstGeom>
          <a:solidFill>
            <a:schemeClr val="bg1"/>
          </a:solidFill>
        </p:spPr>
      </p:pic>
      <p:sp>
        <p:nvSpPr>
          <p:cNvPr id="12" name="Oval 11">
            <a:extLst>
              <a:ext uri="{FF2B5EF4-FFF2-40B4-BE49-F238E27FC236}">
                <a16:creationId xmlns:a16="http://schemas.microsoft.com/office/drawing/2014/main" id="{3B18BF19-C4C7-1243-9338-B32869227AC7}"/>
              </a:ext>
            </a:extLst>
          </p:cNvPr>
          <p:cNvSpPr/>
          <p:nvPr/>
        </p:nvSpPr>
        <p:spPr>
          <a:xfrm>
            <a:off x="2320852" y="4651604"/>
            <a:ext cx="393031" cy="409074"/>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D63D945-5313-884D-898A-432AD32BA076}"/>
              </a:ext>
            </a:extLst>
          </p:cNvPr>
          <p:cNvSpPr/>
          <p:nvPr/>
        </p:nvSpPr>
        <p:spPr>
          <a:xfrm>
            <a:off x="3065245" y="4651604"/>
            <a:ext cx="393031" cy="409074"/>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AA00C63-2437-374F-BACB-D4519A349957}"/>
              </a:ext>
            </a:extLst>
          </p:cNvPr>
          <p:cNvSpPr/>
          <p:nvPr/>
        </p:nvSpPr>
        <p:spPr>
          <a:xfrm>
            <a:off x="659567" y="1612718"/>
            <a:ext cx="3402767" cy="11604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E896797-A3EC-F54A-BE06-49F6B78B0885}"/>
              </a:ext>
            </a:extLst>
          </p:cNvPr>
          <p:cNvSpPr/>
          <p:nvPr/>
        </p:nvSpPr>
        <p:spPr>
          <a:xfrm>
            <a:off x="8386564" y="1584916"/>
            <a:ext cx="3402767" cy="11604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6039A1AC-4D9B-5347-96A0-1E1E2F554185}"/>
              </a:ext>
            </a:extLst>
          </p:cNvPr>
          <p:cNvCxnSpPr/>
          <p:nvPr/>
        </p:nvCxnSpPr>
        <p:spPr>
          <a:xfrm>
            <a:off x="2718334" y="4872263"/>
            <a:ext cx="693821" cy="0"/>
          </a:xfrm>
          <a:prstGeom prst="line">
            <a:avLst/>
          </a:prstGeom>
          <a:ln w="53975">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7BEDC97-6D0F-DC42-A2C1-4D50B56DE656}"/>
              </a:ext>
            </a:extLst>
          </p:cNvPr>
          <p:cNvSpPr/>
          <p:nvPr/>
        </p:nvSpPr>
        <p:spPr>
          <a:xfrm>
            <a:off x="659567" y="2850846"/>
            <a:ext cx="2602193" cy="1360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6C067B48-08A4-9D46-92E4-BBB3182AED68}"/>
              </a:ext>
            </a:extLst>
          </p:cNvPr>
          <p:cNvSpPr/>
          <p:nvPr/>
        </p:nvSpPr>
        <p:spPr>
          <a:xfrm>
            <a:off x="4206985" y="4639114"/>
            <a:ext cx="393031" cy="409074"/>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A72782F1-C531-4646-B961-0A1055C5F3AD}"/>
              </a:ext>
            </a:extLst>
          </p:cNvPr>
          <p:cNvCxnSpPr/>
          <p:nvPr/>
        </p:nvCxnSpPr>
        <p:spPr>
          <a:xfrm>
            <a:off x="3489655" y="4872263"/>
            <a:ext cx="693821" cy="0"/>
          </a:xfrm>
          <a:prstGeom prst="line">
            <a:avLst/>
          </a:prstGeom>
          <a:ln w="539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3213D659-0B94-7C43-A3F9-7F2A977E8BFD}"/>
              </a:ext>
            </a:extLst>
          </p:cNvPr>
          <p:cNvSpPr/>
          <p:nvPr/>
        </p:nvSpPr>
        <p:spPr>
          <a:xfrm>
            <a:off x="7330505" y="4639114"/>
            <a:ext cx="393031" cy="409074"/>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Google Shape;282;p26">
            <a:extLst>
              <a:ext uri="{FF2B5EF4-FFF2-40B4-BE49-F238E27FC236}">
                <a16:creationId xmlns:a16="http://schemas.microsoft.com/office/drawing/2014/main" id="{463CD913-1D44-2145-9886-B460C3B8460E}"/>
              </a:ext>
            </a:extLst>
          </p:cNvPr>
          <p:cNvSpPr txBox="1">
            <a:spLocks/>
          </p:cNvSpPr>
          <p:nvPr/>
        </p:nvSpPr>
        <p:spPr>
          <a:xfrm>
            <a:off x="4100290" y="3136733"/>
            <a:ext cx="3035027" cy="1136458"/>
          </a:xfrm>
          <a:prstGeom prst="rect">
            <a:avLst/>
          </a:prstGeom>
          <a:noFill/>
          <a:ln>
            <a:noFill/>
          </a:ln>
        </p:spPr>
        <p:txBody>
          <a:bodyPr spcFirstLastPara="1" vert="horz" wrap="square" lIns="91425" tIns="45700" rIns="91425" bIns="45700" rtlCol="0" anchor="t" anchorCtr="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6403" lvl="1" indent="0">
              <a:lnSpc>
                <a:spcPct val="110000"/>
              </a:lnSpc>
              <a:spcBef>
                <a:spcPts val="0"/>
              </a:spcBef>
              <a:buClr>
                <a:schemeClr val="dk1"/>
              </a:buClr>
              <a:buSzPts val="2500"/>
              <a:buNone/>
            </a:pPr>
            <a:r>
              <a:rPr lang="sv-SE"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ESSnuSB</a:t>
            </a:r>
            <a:endParaRPr lang="sv-SE"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426403" lvl="1" indent="0">
              <a:lnSpc>
                <a:spcPct val="110000"/>
              </a:lnSpc>
              <a:spcBef>
                <a:spcPts val="0"/>
              </a:spcBef>
              <a:buClr>
                <a:schemeClr val="dk1"/>
              </a:buClr>
              <a:buSzPts val="2500"/>
              <a:buNone/>
            </a:pPr>
            <a:r>
              <a:rPr lang="sv-SE"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UCN source at the Large Beam Port  </a:t>
            </a:r>
          </a:p>
        </p:txBody>
      </p:sp>
      <p:cxnSp>
        <p:nvCxnSpPr>
          <p:cNvPr id="22" name="Straight Arrow Connector 21">
            <a:extLst>
              <a:ext uri="{FF2B5EF4-FFF2-40B4-BE49-F238E27FC236}">
                <a16:creationId xmlns:a16="http://schemas.microsoft.com/office/drawing/2014/main" id="{84495305-FE63-E145-9CAB-D22704268FB2}"/>
              </a:ext>
            </a:extLst>
          </p:cNvPr>
          <p:cNvCxnSpPr/>
          <p:nvPr/>
        </p:nvCxnSpPr>
        <p:spPr>
          <a:xfrm>
            <a:off x="5278114" y="4196170"/>
            <a:ext cx="0" cy="517893"/>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876EA6F-2DCC-024E-AD11-8B849CEBEDD3}"/>
              </a:ext>
            </a:extLst>
          </p:cNvPr>
          <p:cNvCxnSpPr>
            <a:cxnSpLocks/>
          </p:cNvCxnSpPr>
          <p:nvPr/>
        </p:nvCxnSpPr>
        <p:spPr>
          <a:xfrm>
            <a:off x="4626497" y="4872263"/>
            <a:ext cx="2704008" cy="0"/>
          </a:xfrm>
          <a:prstGeom prst="line">
            <a:avLst/>
          </a:prstGeom>
          <a:ln w="539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34F27A2-96A0-4A4F-AC66-85D264E8F78E}"/>
              </a:ext>
            </a:extLst>
          </p:cNvPr>
          <p:cNvSpPr txBox="1"/>
          <p:nvPr/>
        </p:nvSpPr>
        <p:spPr>
          <a:xfrm>
            <a:off x="7112537" y="5129299"/>
            <a:ext cx="1953521" cy="523220"/>
          </a:xfrm>
          <a:prstGeom prst="rect">
            <a:avLst/>
          </a:prstGeom>
          <a:noFill/>
        </p:spPr>
        <p:txBody>
          <a:bodyPr wrap="square" rtlCol="0">
            <a:spAutoFit/>
          </a:bodyPr>
          <a:lstStyle/>
          <a:p>
            <a:pPr algn="l"/>
            <a:r>
              <a:rPr lang="en-GB" sz="2800" dirty="0">
                <a:latin typeface="Calibri" panose="020F0502020204030204" pitchFamily="34" charset="0"/>
                <a:cs typeface="Calibri" panose="020F0502020204030204" pitchFamily="34" charset="0"/>
              </a:rPr>
              <a:t>2050</a:t>
            </a:r>
          </a:p>
        </p:txBody>
      </p:sp>
      <p:sp>
        <p:nvSpPr>
          <p:cNvPr id="30" name="Rectangle 29">
            <a:extLst>
              <a:ext uri="{FF2B5EF4-FFF2-40B4-BE49-F238E27FC236}">
                <a16:creationId xmlns:a16="http://schemas.microsoft.com/office/drawing/2014/main" id="{64299552-90E1-CD4B-862F-EB4B04585E1C}"/>
              </a:ext>
            </a:extLst>
          </p:cNvPr>
          <p:cNvSpPr/>
          <p:nvPr/>
        </p:nvSpPr>
        <p:spPr>
          <a:xfrm>
            <a:off x="659567" y="5670346"/>
            <a:ext cx="10840072" cy="830997"/>
          </a:xfrm>
          <a:prstGeom prst="rect">
            <a:avLst/>
          </a:prstGeom>
        </p:spPr>
        <p:txBody>
          <a:bodyPr wrap="square">
            <a:spAutoFit/>
          </a:bodyPr>
          <a:lstStyle/>
          <a:p>
            <a:pPr algn="ctr"/>
            <a:r>
              <a:rPr lang="en-GB" sz="2400" dirty="0">
                <a:latin typeface="Helvetica" pitchFamily="2" charset="0"/>
              </a:rPr>
              <a:t>The ESS fundamental physics program is an incredible opportunity for Swedish science that should not be missed </a:t>
            </a:r>
          </a:p>
        </p:txBody>
      </p:sp>
    </p:spTree>
    <p:extLst>
      <p:ext uri="{BB962C8B-B14F-4D97-AF65-F5344CB8AC3E}">
        <p14:creationId xmlns:p14="http://schemas.microsoft.com/office/powerpoint/2010/main" val="423044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27A8B7-7A2B-D34E-BE81-4BF689CE530E}"/>
              </a:ext>
            </a:extLst>
          </p:cNvPr>
          <p:cNvSpPr>
            <a:spLocks noGrp="1"/>
          </p:cNvSpPr>
          <p:nvPr>
            <p:ph type="ftr" sz="quarter" idx="4294967295"/>
          </p:nvPr>
        </p:nvSpPr>
        <p:spPr>
          <a:xfrm>
            <a:off x="2053244" y="6475270"/>
            <a:ext cx="4320448" cy="365125"/>
          </a:xfrm>
          <a:prstGeom prst="rect">
            <a:avLst/>
          </a:prstGeom>
        </p:spPr>
        <p:txBody>
          <a:bodyPr/>
          <a:lstStyle/>
          <a:p>
            <a:r>
              <a:rPr lang="sv-SE" dirty="0"/>
              <a:t>PRESENTATION TITLE/FOOTER</a:t>
            </a:r>
          </a:p>
        </p:txBody>
      </p:sp>
      <p:sp>
        <p:nvSpPr>
          <p:cNvPr id="7" name="Date Placeholder 6">
            <a:extLst>
              <a:ext uri="{FF2B5EF4-FFF2-40B4-BE49-F238E27FC236}">
                <a16:creationId xmlns:a16="http://schemas.microsoft.com/office/drawing/2014/main" id="{C8158BE2-0CF8-BD4F-BC36-96AF1EA41226}"/>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D823245-B8CF-2941-A1FE-7879029D19E3}"/>
              </a:ext>
            </a:extLst>
          </p:cNvPr>
          <p:cNvSpPr>
            <a:spLocks noGrp="1"/>
          </p:cNvSpPr>
          <p:nvPr>
            <p:ph type="sldNum" sz="quarter" idx="12"/>
          </p:nvPr>
        </p:nvSpPr>
        <p:spPr/>
        <p:txBody>
          <a:bodyPr/>
          <a:lstStyle/>
          <a:p>
            <a:fld id="{F7283078-D760-1647-8B80-66BA8B52336D}" type="slidenum">
              <a:rPr lang="sv-SE" smtClean="0"/>
              <a:pPr/>
              <a:t>88</a:t>
            </a:fld>
            <a:endParaRPr lang="sv-SE" dirty="0"/>
          </a:p>
        </p:txBody>
      </p:sp>
      <p:sp>
        <p:nvSpPr>
          <p:cNvPr id="2" name="Rectangle 1">
            <a:extLst>
              <a:ext uri="{FF2B5EF4-FFF2-40B4-BE49-F238E27FC236}">
                <a16:creationId xmlns:a16="http://schemas.microsoft.com/office/drawing/2014/main" id="{BAA00C63-2437-374F-BACB-D4519A349957}"/>
              </a:ext>
            </a:extLst>
          </p:cNvPr>
          <p:cNvSpPr/>
          <p:nvPr/>
        </p:nvSpPr>
        <p:spPr>
          <a:xfrm>
            <a:off x="659567" y="1612718"/>
            <a:ext cx="3402767" cy="11604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E896797-A3EC-F54A-BE06-49F6B78B0885}"/>
              </a:ext>
            </a:extLst>
          </p:cNvPr>
          <p:cNvSpPr/>
          <p:nvPr/>
        </p:nvSpPr>
        <p:spPr>
          <a:xfrm>
            <a:off x="8386564" y="1584916"/>
            <a:ext cx="3402767" cy="11604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7BEDC97-6D0F-DC42-A2C1-4D50B56DE656}"/>
              </a:ext>
            </a:extLst>
          </p:cNvPr>
          <p:cNvSpPr/>
          <p:nvPr/>
        </p:nvSpPr>
        <p:spPr>
          <a:xfrm>
            <a:off x="659567" y="2850846"/>
            <a:ext cx="2602193" cy="1360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2F150C5-5CBC-674F-9C79-E8F9CD152A78}"/>
              </a:ext>
            </a:extLst>
          </p:cNvPr>
          <p:cNvSpPr/>
          <p:nvPr/>
        </p:nvSpPr>
        <p:spPr>
          <a:xfrm>
            <a:off x="1212068" y="1223453"/>
            <a:ext cx="9345834" cy="1938992"/>
          </a:xfrm>
          <a:prstGeom prst="rect">
            <a:avLst/>
          </a:prstGeom>
        </p:spPr>
        <p:txBody>
          <a:bodyPr wrap="square">
            <a:spAutoFit/>
          </a:bodyPr>
          <a:lstStyle/>
          <a:p>
            <a:pPr algn="ctr"/>
            <a:r>
              <a:rPr lang="en-GB" sz="4000" dirty="0">
                <a:latin typeface="Helvetica" pitchFamily="2" charset="0"/>
              </a:rPr>
              <a:t>ESS Fundamental Physics Program </a:t>
            </a:r>
            <a:r>
              <a:rPr lang="en-GB" sz="4000" dirty="0" err="1">
                <a:latin typeface="Helvetica" pitchFamily="2" charset="0"/>
              </a:rPr>
              <a:t>är</a:t>
            </a:r>
            <a:r>
              <a:rPr lang="en-GB" sz="4000" dirty="0">
                <a:latin typeface="Helvetica" pitchFamily="2" charset="0"/>
              </a:rPr>
              <a:t> </a:t>
            </a:r>
            <a:r>
              <a:rPr lang="en-GB" sz="4000" dirty="0" err="1">
                <a:latin typeface="Helvetica" pitchFamily="2" charset="0"/>
              </a:rPr>
              <a:t>en</a:t>
            </a:r>
            <a:r>
              <a:rPr lang="en-GB" sz="4000" dirty="0">
                <a:latin typeface="Helvetica" pitchFamily="2" charset="0"/>
              </a:rPr>
              <a:t> </a:t>
            </a:r>
            <a:r>
              <a:rPr lang="en-GB" sz="4000" dirty="0" err="1">
                <a:latin typeface="Helvetica" pitchFamily="2" charset="0"/>
              </a:rPr>
              <a:t>fantastisk</a:t>
            </a:r>
            <a:r>
              <a:rPr lang="en-GB" sz="4000" dirty="0">
                <a:latin typeface="Helvetica" pitchFamily="2" charset="0"/>
              </a:rPr>
              <a:t> </a:t>
            </a:r>
            <a:r>
              <a:rPr lang="en-GB" sz="4000" dirty="0" err="1">
                <a:latin typeface="Helvetica" pitchFamily="2" charset="0"/>
              </a:rPr>
              <a:t>möjlighet</a:t>
            </a:r>
            <a:r>
              <a:rPr lang="en-GB" sz="4000" dirty="0">
                <a:latin typeface="Helvetica" pitchFamily="2" charset="0"/>
              </a:rPr>
              <a:t> </a:t>
            </a:r>
            <a:r>
              <a:rPr lang="en-GB" sz="4000" dirty="0" err="1">
                <a:latin typeface="Helvetica" pitchFamily="2" charset="0"/>
              </a:rPr>
              <a:t>för</a:t>
            </a:r>
            <a:r>
              <a:rPr lang="en-GB" sz="4000" dirty="0">
                <a:latin typeface="Helvetica" pitchFamily="2" charset="0"/>
              </a:rPr>
              <a:t> </a:t>
            </a:r>
            <a:r>
              <a:rPr lang="en-GB" sz="4000" dirty="0" err="1">
                <a:latin typeface="Helvetica" pitchFamily="2" charset="0"/>
              </a:rPr>
              <a:t>svensk</a:t>
            </a:r>
            <a:r>
              <a:rPr lang="en-GB" sz="4000" dirty="0">
                <a:latin typeface="Helvetica" pitchFamily="2" charset="0"/>
              </a:rPr>
              <a:t> </a:t>
            </a:r>
            <a:r>
              <a:rPr lang="en-GB" sz="4000" dirty="0" err="1">
                <a:latin typeface="Helvetica" pitchFamily="2" charset="0"/>
              </a:rPr>
              <a:t>vetenskap</a:t>
            </a:r>
            <a:r>
              <a:rPr lang="en-GB" sz="4000" dirty="0">
                <a:latin typeface="Helvetica" pitchFamily="2" charset="0"/>
              </a:rPr>
              <a:t> </a:t>
            </a:r>
            <a:r>
              <a:rPr lang="en-GB" sz="4000" dirty="0" err="1">
                <a:latin typeface="Helvetica" pitchFamily="2" charset="0"/>
              </a:rPr>
              <a:t>som</a:t>
            </a:r>
            <a:r>
              <a:rPr lang="en-GB" sz="4000" dirty="0">
                <a:latin typeface="Helvetica" pitchFamily="2" charset="0"/>
              </a:rPr>
              <a:t> </a:t>
            </a:r>
            <a:r>
              <a:rPr lang="en-GB" sz="4000" dirty="0" err="1">
                <a:latin typeface="Helvetica" pitchFamily="2" charset="0"/>
              </a:rPr>
              <a:t>inte</a:t>
            </a:r>
            <a:r>
              <a:rPr lang="en-GB" sz="4000" dirty="0">
                <a:latin typeface="Helvetica" pitchFamily="2" charset="0"/>
              </a:rPr>
              <a:t> </a:t>
            </a:r>
            <a:r>
              <a:rPr lang="en-GB" sz="4000" dirty="0" err="1">
                <a:latin typeface="Helvetica" pitchFamily="2" charset="0"/>
              </a:rPr>
              <a:t>får</a:t>
            </a:r>
            <a:r>
              <a:rPr lang="en-GB" sz="4000" dirty="0">
                <a:latin typeface="Helvetica" pitchFamily="2" charset="0"/>
              </a:rPr>
              <a:t> </a:t>
            </a:r>
            <a:r>
              <a:rPr lang="en-GB" sz="4000" dirty="0" err="1">
                <a:latin typeface="Helvetica" pitchFamily="2" charset="0"/>
              </a:rPr>
              <a:t>missas</a:t>
            </a:r>
            <a:r>
              <a:rPr lang="en-GB" sz="4000" dirty="0">
                <a:latin typeface="Helvetica" pitchFamily="2" charset="0"/>
              </a:rPr>
              <a:t>!</a:t>
            </a:r>
          </a:p>
        </p:txBody>
      </p:sp>
      <p:pic>
        <p:nvPicPr>
          <p:cNvPr id="24" name="Bildobjekt 15">
            <a:extLst>
              <a:ext uri="{FF2B5EF4-FFF2-40B4-BE49-F238E27FC236}">
                <a16:creationId xmlns:a16="http://schemas.microsoft.com/office/drawing/2014/main" id="{684CF955-4623-B143-98A1-C8DF750E917E}"/>
              </a:ext>
            </a:extLst>
          </p:cNvPr>
          <p:cNvPicPr>
            <a:picLocks noChangeAspect="1"/>
          </p:cNvPicPr>
          <p:nvPr/>
        </p:nvPicPr>
        <p:blipFill>
          <a:blip r:embed="rId2"/>
          <a:srcRect/>
          <a:stretch/>
        </p:blipFill>
        <p:spPr>
          <a:xfrm>
            <a:off x="2053244" y="3486572"/>
            <a:ext cx="2042238" cy="1963638"/>
          </a:xfrm>
          <a:prstGeom prst="rect">
            <a:avLst/>
          </a:prstGeom>
        </p:spPr>
      </p:pic>
      <p:pic>
        <p:nvPicPr>
          <p:cNvPr id="25" name="Picture 24">
            <a:extLst>
              <a:ext uri="{FF2B5EF4-FFF2-40B4-BE49-F238E27FC236}">
                <a16:creationId xmlns:a16="http://schemas.microsoft.com/office/drawing/2014/main" id="{CCFE7720-FCA8-184D-A6EC-FA524D85DCC0}"/>
              </a:ext>
            </a:extLst>
          </p:cNvPr>
          <p:cNvPicPr>
            <a:picLocks noChangeAspect="1"/>
          </p:cNvPicPr>
          <p:nvPr/>
        </p:nvPicPr>
        <p:blipFill>
          <a:blip r:embed="rId3"/>
          <a:stretch>
            <a:fillRect/>
          </a:stretch>
        </p:blipFill>
        <p:spPr>
          <a:xfrm>
            <a:off x="4560914" y="3909591"/>
            <a:ext cx="1803400" cy="1117600"/>
          </a:xfrm>
          <a:prstGeom prst="rect">
            <a:avLst/>
          </a:prstGeom>
        </p:spPr>
      </p:pic>
      <p:pic>
        <p:nvPicPr>
          <p:cNvPr id="27" name="Picture 26">
            <a:extLst>
              <a:ext uri="{FF2B5EF4-FFF2-40B4-BE49-F238E27FC236}">
                <a16:creationId xmlns:a16="http://schemas.microsoft.com/office/drawing/2014/main" id="{6CA44573-87AB-514B-8816-B7C365A60138}"/>
              </a:ext>
            </a:extLst>
          </p:cNvPr>
          <p:cNvPicPr>
            <a:picLocks noChangeAspect="1"/>
          </p:cNvPicPr>
          <p:nvPr/>
        </p:nvPicPr>
        <p:blipFill>
          <a:blip r:embed="rId4"/>
          <a:stretch>
            <a:fillRect/>
          </a:stretch>
        </p:blipFill>
        <p:spPr>
          <a:xfrm>
            <a:off x="7104282" y="3947691"/>
            <a:ext cx="1612900" cy="1079500"/>
          </a:xfrm>
          <a:prstGeom prst="rect">
            <a:avLst/>
          </a:prstGeom>
        </p:spPr>
      </p:pic>
    </p:spTree>
    <p:extLst>
      <p:ext uri="{BB962C8B-B14F-4D97-AF65-F5344CB8AC3E}">
        <p14:creationId xmlns:p14="http://schemas.microsoft.com/office/powerpoint/2010/main" val="91710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4DB8F-B8F2-254E-815E-8B052F1661E8}"/>
              </a:ext>
            </a:extLst>
          </p:cNvPr>
          <p:cNvSpPr>
            <a:spLocks noGrp="1"/>
          </p:cNvSpPr>
          <p:nvPr>
            <p:ph type="title"/>
          </p:nvPr>
        </p:nvSpPr>
        <p:spPr>
          <a:xfrm>
            <a:off x="3442175" y="1959261"/>
            <a:ext cx="9360000" cy="657339"/>
          </a:xfrm>
        </p:spPr>
        <p:txBody>
          <a:bodyPr/>
          <a:lstStyle/>
          <a:p>
            <a:r>
              <a:rPr lang="en-GB" sz="8800" dirty="0">
                <a:solidFill>
                  <a:schemeClr val="tx1"/>
                </a:solidFill>
                <a:latin typeface="Helvetica" pitchFamily="2" charset="0"/>
              </a:rPr>
              <a:t>BACK UP SLIDES </a:t>
            </a:r>
          </a:p>
        </p:txBody>
      </p:sp>
      <p:sp>
        <p:nvSpPr>
          <p:cNvPr id="3" name="Footer Placeholder 2">
            <a:extLst>
              <a:ext uri="{FF2B5EF4-FFF2-40B4-BE49-F238E27FC236}">
                <a16:creationId xmlns:a16="http://schemas.microsoft.com/office/drawing/2014/main" id="{9F759A87-4E3B-AC40-A9D5-130F2D25BE25}"/>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18063158-2F7B-074E-AF8D-D1EB22DC9A71}"/>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88BAA770-3720-064A-AF21-C535F4F84F16}"/>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89</a:t>
            </a:fld>
            <a:endParaRPr lang="sv-SE" dirty="0"/>
          </a:p>
        </p:txBody>
      </p:sp>
    </p:spTree>
    <p:extLst>
      <p:ext uri="{BB962C8B-B14F-4D97-AF65-F5344CB8AC3E}">
        <p14:creationId xmlns:p14="http://schemas.microsoft.com/office/powerpoint/2010/main" val="202456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8DCF52-9AB7-5B4E-B112-B0B0AC965674}"/>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5D72238A-6895-A34A-90F5-79D869262392}"/>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69D161CD-B0FE-824A-AE26-FAD13983406E}"/>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9</a:t>
            </a:fld>
            <a:endParaRPr lang="sv-SE" dirty="0"/>
          </a:p>
        </p:txBody>
      </p:sp>
      <p:sp>
        <p:nvSpPr>
          <p:cNvPr id="9" name="Title 1">
            <a:extLst>
              <a:ext uri="{FF2B5EF4-FFF2-40B4-BE49-F238E27FC236}">
                <a16:creationId xmlns:a16="http://schemas.microsoft.com/office/drawing/2014/main" id="{A655696C-AFB0-3F48-B464-96FB9CBFA6F0}"/>
              </a:ext>
            </a:extLst>
          </p:cNvPr>
          <p:cNvSpPr txBox="1">
            <a:spLocks/>
          </p:cNvSpPr>
          <p:nvPr/>
        </p:nvSpPr>
        <p:spPr>
          <a:xfrm>
            <a:off x="838200" y="55756"/>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Neue" panose="02000503000000020004" pitchFamily="2" charset="0"/>
                <a:ea typeface="Helvetica Neue" panose="02000503000000020004" pitchFamily="2" charset="0"/>
                <a:cs typeface="Helvetica Neue" panose="02000503000000020004" pitchFamily="2" charset="0"/>
              </a:rPr>
              <a:t>Fundamental physics possibilities with </a:t>
            </a:r>
            <a:r>
              <a:rPr lang="en-GB" sz="3600" b="1" u="sng" dirty="0">
                <a:latin typeface="Helvetica Neue" panose="02000503000000020004" pitchFamily="2" charset="0"/>
                <a:ea typeface="Helvetica Neue" panose="02000503000000020004" pitchFamily="2" charset="0"/>
                <a:cs typeface="Helvetica Neue" panose="02000503000000020004" pitchFamily="2" charset="0"/>
              </a:rPr>
              <a:t>neutrons </a:t>
            </a:r>
          </a:p>
        </p:txBody>
      </p:sp>
      <p:sp>
        <p:nvSpPr>
          <p:cNvPr id="11" name="Rounded Rectangle 10">
            <a:extLst>
              <a:ext uri="{FF2B5EF4-FFF2-40B4-BE49-F238E27FC236}">
                <a16:creationId xmlns:a16="http://schemas.microsoft.com/office/drawing/2014/main" id="{3E3BFD09-2DF5-B142-91C8-E1FE7912CE35}"/>
              </a:ext>
            </a:extLst>
          </p:cNvPr>
          <p:cNvSpPr/>
          <p:nvPr/>
        </p:nvSpPr>
        <p:spPr>
          <a:xfrm>
            <a:off x="4223791" y="801379"/>
            <a:ext cx="4356537" cy="2129711"/>
          </a:xfrm>
          <a:prstGeom prst="roundRect">
            <a:avLst/>
          </a:prstGeom>
          <a:solidFill>
            <a:srgbClr val="000090"/>
          </a:solidFill>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Standard Model of particle physics (SM)</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sz="2400" b="1"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Precision experiments</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Beyond SM</a:t>
            </a: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New interactions</a:t>
            </a:r>
          </a:p>
        </p:txBody>
      </p:sp>
      <p:sp>
        <p:nvSpPr>
          <p:cNvPr id="12" name="Right Bracket 11">
            <a:extLst>
              <a:ext uri="{FF2B5EF4-FFF2-40B4-BE49-F238E27FC236}">
                <a16:creationId xmlns:a16="http://schemas.microsoft.com/office/drawing/2014/main" id="{52F0D7B3-017E-3C4E-A1B1-25EEA28E7EFD}"/>
              </a:ext>
            </a:extLst>
          </p:cNvPr>
          <p:cNvSpPr/>
          <p:nvPr/>
        </p:nvSpPr>
        <p:spPr>
          <a:xfrm rot="16200000">
            <a:off x="6149784" y="-47672"/>
            <a:ext cx="409397" cy="6483353"/>
          </a:xfrm>
          <a:prstGeom prst="rightBracket">
            <a:avLst>
              <a:gd name="adj" fmla="val 5910"/>
            </a:avLst>
          </a:prstGeom>
          <a:noFill/>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cxnSp>
        <p:nvCxnSpPr>
          <p:cNvPr id="13" name="Straight Connector 12">
            <a:extLst>
              <a:ext uri="{FF2B5EF4-FFF2-40B4-BE49-F238E27FC236}">
                <a16:creationId xmlns:a16="http://schemas.microsoft.com/office/drawing/2014/main" id="{4CA3987C-539C-9D4E-A2D2-1DBCF49F97BA}"/>
              </a:ext>
            </a:extLst>
          </p:cNvPr>
          <p:cNvCxnSpPr/>
          <p:nvPr/>
        </p:nvCxnSpPr>
        <p:spPr>
          <a:xfrm flipV="1">
            <a:off x="6337961" y="3008752"/>
            <a:ext cx="0" cy="621029"/>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Rounded Rectangle 14">
            <a:extLst>
              <a:ext uri="{FF2B5EF4-FFF2-40B4-BE49-F238E27FC236}">
                <a16:creationId xmlns:a16="http://schemas.microsoft.com/office/drawing/2014/main" id="{22D16DAB-CDCD-E646-8307-3E11F3195FFF}"/>
              </a:ext>
            </a:extLst>
          </p:cNvPr>
          <p:cNvSpPr/>
          <p:nvPr/>
        </p:nvSpPr>
        <p:spPr>
          <a:xfrm>
            <a:off x="1353444" y="3398703"/>
            <a:ext cx="3180977" cy="2933170"/>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defTabSz="457200"/>
            <a:endParaRPr lang="en-US" b="1" u="sng" dirty="0">
              <a:solidFill>
                <a:prstClr val="white"/>
              </a:solidFill>
              <a:latin typeface="Calibri"/>
            </a:endParaRPr>
          </a:p>
          <a:p>
            <a:pPr algn="ctr" defTabSz="457200"/>
            <a:endParaRPr lang="en-US" b="1" u="sng" dirty="0">
              <a:solidFill>
                <a:prstClr val="white"/>
              </a:solidFill>
              <a:latin typeface="Calibri"/>
            </a:endParaRPr>
          </a:p>
          <a:p>
            <a:pPr algn="ctr" defTabSz="457200"/>
            <a:endParaRPr lang="en-US" b="1" u="sng" dirty="0">
              <a:solidFill>
                <a:prstClr val="white"/>
              </a:solidFill>
              <a:latin typeface="Calibri"/>
            </a:endParaRPr>
          </a:p>
          <a:p>
            <a:pPr algn="ctr" defTabSz="457200"/>
            <a:r>
              <a:rPr lang="en-US" b="1"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Fundamental Physics Beamline</a:t>
            </a:r>
          </a:p>
          <a:p>
            <a:pPr algn="ctr" defTabSz="457200"/>
            <a:endParaRPr lang="en-US" b="1"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HIBEAM experiment Search for sterile neutron </a:t>
            </a:r>
            <a:r>
              <a:rPr lang="en-US" b="1"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 </a:t>
            </a: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Neutron beta decay</a:t>
            </a: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Hadronic parity violation</a:t>
            </a: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Electromagnetic properties of the neutron</a:t>
            </a:r>
          </a:p>
          <a:p>
            <a:pPr algn="ctr" defTabSz="457200"/>
            <a:endParaRPr lang="en-US" b="1" u="sng" dirty="0">
              <a:solidFill>
                <a:prstClr val="white"/>
              </a:solidFill>
              <a:latin typeface="Calibri"/>
            </a:endParaRPr>
          </a:p>
          <a:p>
            <a:pPr algn="ctr" defTabSz="457200"/>
            <a:endParaRPr lang="en-US" b="1" u="sng" dirty="0">
              <a:solidFill>
                <a:prstClr val="white"/>
              </a:solidFill>
              <a:latin typeface="Calibri"/>
            </a:endParaRPr>
          </a:p>
        </p:txBody>
      </p:sp>
      <p:sp>
        <p:nvSpPr>
          <p:cNvPr id="16" name="Rounded Rectangle 15">
            <a:extLst>
              <a:ext uri="{FF2B5EF4-FFF2-40B4-BE49-F238E27FC236}">
                <a16:creationId xmlns:a16="http://schemas.microsoft.com/office/drawing/2014/main" id="{064CC26F-FAD3-E348-9CAD-0A2EF4EABDB8}"/>
              </a:ext>
            </a:extLst>
          </p:cNvPr>
          <p:cNvSpPr/>
          <p:nvPr/>
        </p:nvSpPr>
        <p:spPr>
          <a:xfrm>
            <a:off x="4949664" y="3416838"/>
            <a:ext cx="2655351" cy="2915823"/>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defTabSz="457200"/>
            <a:endParaRPr lang="en-US" b="1" u="sng" dirty="0">
              <a:solidFill>
                <a:prstClr val="white"/>
              </a:solidFill>
              <a:latin typeface="Calibri"/>
            </a:endParaRPr>
          </a:p>
          <a:p>
            <a:pPr algn="ctr" defTabSz="457200"/>
            <a:endParaRPr lang="en-US"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b="1"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Search for Neutron antineutron oscillation (NNBAR</a:t>
            </a:r>
            <a:r>
              <a:rPr lang="en-US"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a:t>
            </a:r>
          </a:p>
          <a:p>
            <a:pPr algn="ctr" defTabSz="457200"/>
            <a:endParaRPr lang="en-US"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Matter –Antimatter asymmetry of the Universe</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endParaRPr lang="en-US" dirty="0">
              <a:solidFill>
                <a:prstClr val="white"/>
              </a:solidFill>
              <a:latin typeface="Calibri"/>
            </a:endParaRPr>
          </a:p>
        </p:txBody>
      </p:sp>
      <p:sp>
        <p:nvSpPr>
          <p:cNvPr id="17" name="Rounded Rectangle 16">
            <a:extLst>
              <a:ext uri="{FF2B5EF4-FFF2-40B4-BE49-F238E27FC236}">
                <a16:creationId xmlns:a16="http://schemas.microsoft.com/office/drawing/2014/main" id="{58D22CF5-C617-F741-80C9-E13117DFD411}"/>
              </a:ext>
            </a:extLst>
          </p:cNvPr>
          <p:cNvSpPr/>
          <p:nvPr/>
        </p:nvSpPr>
        <p:spPr>
          <a:xfrm>
            <a:off x="8268483" y="3416838"/>
            <a:ext cx="2655351" cy="2915823"/>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defTabSz="457200"/>
            <a:endParaRPr lang="en-US" b="1" u="sng" dirty="0">
              <a:solidFill>
                <a:prstClr val="white"/>
              </a:solidFill>
              <a:latin typeface="Calibri"/>
            </a:endParaRPr>
          </a:p>
          <a:p>
            <a:pPr algn="ctr" defTabSz="457200"/>
            <a:endParaRPr lang="en-US" u="sng" dirty="0">
              <a:solidFill>
                <a:prstClr val="white"/>
              </a:solidFill>
              <a:latin typeface="Malgun Gothic" panose="020B0503020000020004" pitchFamily="34" charset="-127"/>
              <a:ea typeface="Malgun Gothic" panose="020B0503020000020004" pitchFamily="34" charset="-127"/>
            </a:endParaRP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Ultra Cold Neutron</a:t>
            </a: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 </a:t>
            </a: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Electric Dipole moment of the neutron (EDM) </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Gravity resonance spectroscopy</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Neutron beta decay</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endParaRPr lang="en-US" dirty="0">
              <a:solidFill>
                <a:prstClr val="white"/>
              </a:solidFill>
              <a:latin typeface="Calibri"/>
            </a:endParaRPr>
          </a:p>
        </p:txBody>
      </p:sp>
      <p:pic>
        <p:nvPicPr>
          <p:cNvPr id="4" name="Picture 3">
            <a:extLst>
              <a:ext uri="{FF2B5EF4-FFF2-40B4-BE49-F238E27FC236}">
                <a16:creationId xmlns:a16="http://schemas.microsoft.com/office/drawing/2014/main" id="{91652FFF-DDC6-DC48-B135-24FF92F6E1E1}"/>
              </a:ext>
            </a:extLst>
          </p:cNvPr>
          <p:cNvPicPr>
            <a:picLocks noChangeAspect="1"/>
          </p:cNvPicPr>
          <p:nvPr/>
        </p:nvPicPr>
        <p:blipFill>
          <a:blip r:embed="rId2"/>
          <a:stretch>
            <a:fillRect/>
          </a:stretch>
        </p:blipFill>
        <p:spPr>
          <a:xfrm>
            <a:off x="9389391" y="662164"/>
            <a:ext cx="1858718" cy="1858718"/>
          </a:xfrm>
          <a:prstGeom prst="rect">
            <a:avLst/>
          </a:prstGeom>
        </p:spPr>
      </p:pic>
      <p:sp>
        <p:nvSpPr>
          <p:cNvPr id="18" name="Rectangle 17">
            <a:extLst>
              <a:ext uri="{FF2B5EF4-FFF2-40B4-BE49-F238E27FC236}">
                <a16:creationId xmlns:a16="http://schemas.microsoft.com/office/drawing/2014/main" id="{09466C59-2F45-3A47-B55F-F348437DBA08}"/>
              </a:ext>
            </a:extLst>
          </p:cNvPr>
          <p:cNvSpPr/>
          <p:nvPr/>
        </p:nvSpPr>
        <p:spPr>
          <a:xfrm>
            <a:off x="169582" y="4466955"/>
            <a:ext cx="1442394" cy="523220"/>
          </a:xfrm>
          <a:prstGeom prst="rect">
            <a:avLst/>
          </a:prstGeom>
          <a:solidFill>
            <a:schemeClr val="accent2">
              <a:lumMod val="20000"/>
              <a:lumOff val="80000"/>
            </a:schemeClr>
          </a:solidFill>
        </p:spPr>
        <p:txBody>
          <a:bodyPr wrap="square">
            <a:spAutoFit/>
          </a:bodyPr>
          <a:lstStyle/>
          <a:p>
            <a:r>
              <a:rPr lang="sv-SE" sz="1400" b="1" dirty="0" err="1">
                <a:latin typeface="Helvetica" pitchFamily="2" charset="0"/>
              </a:rPr>
              <a:t>see</a:t>
            </a:r>
            <a:r>
              <a:rPr lang="sv-SE" sz="1400" b="1" dirty="0">
                <a:latin typeface="Helvetica" pitchFamily="2" charset="0"/>
              </a:rPr>
              <a:t>  David </a:t>
            </a:r>
            <a:r>
              <a:rPr lang="sv-SE" sz="1400" b="1" dirty="0" err="1">
                <a:latin typeface="Helvetica" pitchFamily="2" charset="0"/>
              </a:rPr>
              <a:t>Milstead’s</a:t>
            </a:r>
            <a:r>
              <a:rPr lang="sv-SE" sz="1400" b="1" dirty="0">
                <a:latin typeface="Helvetica" pitchFamily="2" charset="0"/>
              </a:rPr>
              <a:t> talk </a:t>
            </a:r>
            <a:endParaRPr lang="en-GB" sz="1400" b="1" dirty="0">
              <a:latin typeface="Helvetica" pitchFamily="2" charset="0"/>
            </a:endParaRPr>
          </a:p>
        </p:txBody>
      </p:sp>
      <p:sp>
        <p:nvSpPr>
          <p:cNvPr id="19" name="Rectangle 18">
            <a:extLst>
              <a:ext uri="{FF2B5EF4-FFF2-40B4-BE49-F238E27FC236}">
                <a16:creationId xmlns:a16="http://schemas.microsoft.com/office/drawing/2014/main" id="{27DCCDF7-B365-5D48-AA00-26288B186755}"/>
              </a:ext>
            </a:extLst>
          </p:cNvPr>
          <p:cNvSpPr/>
          <p:nvPr/>
        </p:nvSpPr>
        <p:spPr>
          <a:xfrm>
            <a:off x="5652495" y="5880352"/>
            <a:ext cx="1442394" cy="523220"/>
          </a:xfrm>
          <a:prstGeom prst="rect">
            <a:avLst/>
          </a:prstGeom>
          <a:solidFill>
            <a:schemeClr val="accent2">
              <a:lumMod val="20000"/>
              <a:lumOff val="80000"/>
            </a:schemeClr>
          </a:solidFill>
        </p:spPr>
        <p:txBody>
          <a:bodyPr wrap="square">
            <a:spAutoFit/>
          </a:bodyPr>
          <a:lstStyle/>
          <a:p>
            <a:r>
              <a:rPr lang="sv-SE" sz="1400" b="1" dirty="0" err="1">
                <a:latin typeface="Helvetica" pitchFamily="2" charset="0"/>
              </a:rPr>
              <a:t>see</a:t>
            </a:r>
            <a:r>
              <a:rPr lang="sv-SE" sz="1400" b="1" dirty="0">
                <a:latin typeface="Helvetica" pitchFamily="2" charset="0"/>
              </a:rPr>
              <a:t>  David </a:t>
            </a:r>
            <a:r>
              <a:rPr lang="sv-SE" sz="1400" b="1" dirty="0" err="1">
                <a:latin typeface="Helvetica" pitchFamily="2" charset="0"/>
              </a:rPr>
              <a:t>Milstead’s</a:t>
            </a:r>
            <a:r>
              <a:rPr lang="sv-SE" sz="1400" b="1" dirty="0">
                <a:latin typeface="Helvetica" pitchFamily="2" charset="0"/>
              </a:rPr>
              <a:t> talk </a:t>
            </a:r>
            <a:endParaRPr lang="en-GB" sz="1400" b="1" dirty="0">
              <a:latin typeface="Helvetica" pitchFamily="2" charset="0"/>
            </a:endParaRPr>
          </a:p>
        </p:txBody>
      </p:sp>
    </p:spTree>
    <p:extLst>
      <p:ext uri="{BB962C8B-B14F-4D97-AF65-F5344CB8AC3E}">
        <p14:creationId xmlns:p14="http://schemas.microsoft.com/office/powerpoint/2010/main" val="21571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52472" y="114770"/>
            <a:ext cx="9286362" cy="1143000"/>
          </a:xfrm>
        </p:spPr>
        <p:txBody>
          <a:bodyPr/>
          <a:lstStyle/>
          <a:p>
            <a:r>
              <a:rPr lang="en-GB" b="1" dirty="0">
                <a:latin typeface="Candara"/>
                <a:cs typeface="Candara"/>
              </a:rPr>
              <a:t>Neutron beta decay correlation coefficients </a:t>
            </a:r>
            <a:br>
              <a:rPr lang="en-GB" b="1" dirty="0">
                <a:latin typeface="Candara"/>
                <a:cs typeface="Candara"/>
              </a:rPr>
            </a:br>
            <a:endParaRPr lang="en-US" dirty="0">
              <a:latin typeface="Candara"/>
              <a:cs typeface="Candara"/>
            </a:endParaRPr>
          </a:p>
        </p:txBody>
      </p:sp>
      <p:sp>
        <p:nvSpPr>
          <p:cNvPr id="7" name="Slide Number Placeholder 3"/>
          <p:cNvSpPr txBox="1">
            <a:spLocks/>
          </p:cNvSpPr>
          <p:nvPr/>
        </p:nvSpPr>
        <p:spPr>
          <a:xfrm>
            <a:off x="10056440" y="6525346"/>
            <a:ext cx="648072" cy="432047"/>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en-GB"/>
              <a:pPr/>
              <a:t>90</a:t>
            </a:fld>
            <a:endParaRPr lang="en-GB" dirty="0"/>
          </a:p>
        </p:txBody>
      </p:sp>
      <p:sp>
        <p:nvSpPr>
          <p:cNvPr id="8" name="Content Placeholder 2"/>
          <p:cNvSpPr txBox="1">
            <a:spLocks/>
          </p:cNvSpPr>
          <p:nvPr/>
        </p:nvSpPr>
        <p:spPr>
          <a:xfrm>
            <a:off x="1703512" y="980728"/>
            <a:ext cx="8496944" cy="1224136"/>
          </a:xfrm>
          <a:prstGeom prst="rect">
            <a:avLst/>
          </a:prstGeom>
        </p:spPr>
        <p:txBody>
          <a:bodyPr vert="horz" lIns="34288" tIns="34288" rIns="34288" bIns="34288" rtlCol="0" anchor="t">
            <a:noAutofit/>
          </a:bodyPr>
          <a:lstStyle>
            <a:lvl1pPr marL="569247" indent="-390660" algn="l" defTabSz="321457" rtl="0" eaLnBrk="1" latinLnBrk="0" hangingPunct="1">
              <a:spcBef>
                <a:spcPts val="1266"/>
              </a:spcBef>
              <a:buSzPct val="100000"/>
              <a:buFont typeface="Arial" panose="020B0604020202020204" pitchFamily="34" charset="0"/>
              <a:buChar char="•"/>
              <a:defRPr sz="2800" kern="1200" baseline="0">
                <a:solidFill>
                  <a:srgbClr val="392F93"/>
                </a:solidFill>
                <a:latin typeface="+mn-lt"/>
                <a:ea typeface="+mn-ea"/>
                <a:cs typeface="+mn-cs"/>
              </a:defRPr>
            </a:lvl1pPr>
            <a:lvl2pPr marL="799179" indent="-379498" algn="l" defTabSz="321457" rtl="0" eaLnBrk="1" latinLnBrk="0" hangingPunct="1">
              <a:spcBef>
                <a:spcPts val="1266"/>
              </a:spcBef>
              <a:buSzPct val="100000"/>
              <a:buFont typeface="Arial" panose="020B0604020202020204" pitchFamily="34" charset="0"/>
              <a:buChar char="–"/>
              <a:defRPr sz="2400" kern="1200" baseline="0">
                <a:solidFill>
                  <a:srgbClr val="466F9D"/>
                </a:solidFill>
                <a:latin typeface="+mn-lt"/>
                <a:ea typeface="+mn-ea"/>
                <a:cs typeface="+mn-cs"/>
              </a:defRPr>
            </a:lvl2pPr>
            <a:lvl3pPr marL="1051433" indent="-390660" algn="l" defTabSz="321457" rtl="0" eaLnBrk="1" latinLnBrk="0" hangingPunct="1">
              <a:spcBef>
                <a:spcPts val="1266"/>
              </a:spcBef>
              <a:buSzPct val="100000"/>
              <a:buFont typeface="Arial" panose="020B0604020202020204" pitchFamily="34" charset="0"/>
              <a:buChar char="•"/>
              <a:defRPr sz="2100" kern="1200" baseline="0">
                <a:solidFill>
                  <a:srgbClr val="418D95"/>
                </a:solidFill>
                <a:latin typeface="+mn-lt"/>
                <a:ea typeface="+mn-ea"/>
                <a:cs typeface="+mn-cs"/>
              </a:defRPr>
            </a:lvl3pPr>
            <a:lvl4pPr marL="1285829" indent="-375034" algn="l" defTabSz="321457" rtl="0" eaLnBrk="1" latinLnBrk="0" hangingPunct="1">
              <a:spcBef>
                <a:spcPts val="1266"/>
              </a:spcBef>
              <a:buSzPct val="100000"/>
              <a:buFont typeface="Arial" panose="020B0604020202020204" pitchFamily="34" charset="0"/>
              <a:buChar char="–"/>
              <a:defRPr sz="1700" kern="1200" baseline="0">
                <a:solidFill>
                  <a:srgbClr val="51917A"/>
                </a:solidFill>
                <a:latin typeface="+mn-lt"/>
                <a:ea typeface="+mn-ea"/>
                <a:cs typeface="+mn-cs"/>
              </a:defRPr>
            </a:lvl4pPr>
            <a:lvl5pPr marL="1526922" indent="-375034" algn="l" defTabSz="321457" rtl="0" eaLnBrk="1" latinLnBrk="0" hangingPunct="1">
              <a:spcBef>
                <a:spcPts val="1266"/>
              </a:spcBef>
              <a:buSzPct val="100000"/>
              <a:buFont typeface="Arial" panose="020B0604020202020204" pitchFamily="34" charset="0"/>
              <a:buChar char="»"/>
              <a:defRPr sz="1700" kern="1200">
                <a:solidFill>
                  <a:srgbClr val="51917A"/>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8587" indent="0">
              <a:buNone/>
            </a:pPr>
            <a:r>
              <a:rPr lang="is-IS" sz="2100" dirty="0">
                <a:solidFill>
                  <a:schemeClr val="tx1"/>
                </a:solidFill>
                <a:latin typeface="Constantia"/>
                <a:cs typeface="Constantia"/>
              </a:rPr>
              <a:t>The differential decay probability of the free neutron can be expanded in correlations between the involved particles (momenta or spin) parametrized by correlation coefficients</a:t>
            </a:r>
            <a:endParaRPr lang="en-US" sz="2100" dirty="0">
              <a:solidFill>
                <a:schemeClr val="tx1"/>
              </a:solidFill>
              <a:latin typeface="Constantia"/>
              <a:cs typeface="Constantia"/>
            </a:endParaRPr>
          </a:p>
        </p:txBody>
      </p:sp>
      <p:grpSp>
        <p:nvGrpSpPr>
          <p:cNvPr id="9" name="Group 8"/>
          <p:cNvGrpSpPr/>
          <p:nvPr/>
        </p:nvGrpSpPr>
        <p:grpSpPr>
          <a:xfrm>
            <a:off x="4532491" y="1916833"/>
            <a:ext cx="3370355" cy="3532659"/>
            <a:chOff x="2234404" y="1448780"/>
            <a:chExt cx="4098425" cy="4231831"/>
          </a:xfrm>
        </p:grpSpPr>
        <p:cxnSp>
          <p:nvCxnSpPr>
            <p:cNvPr id="10" name="Straight Arrow Connector 9"/>
            <p:cNvCxnSpPr/>
            <p:nvPr/>
          </p:nvCxnSpPr>
          <p:spPr>
            <a:xfrm rot="16200000" flipV="1">
              <a:off x="5580630" y="4194734"/>
              <a:ext cx="357190" cy="10318"/>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234404" y="1448780"/>
              <a:ext cx="4098425" cy="4231831"/>
              <a:chOff x="2272109" y="1448780"/>
              <a:chExt cx="4098425" cy="4231831"/>
            </a:xfrm>
          </p:grpSpPr>
          <p:sp>
            <p:nvSpPr>
              <p:cNvPr id="12" name="TextBox 11"/>
              <p:cNvSpPr txBox="1"/>
              <p:nvPr/>
            </p:nvSpPr>
            <p:spPr>
              <a:xfrm>
                <a:off x="4445001" y="1448780"/>
                <a:ext cx="552037" cy="553036"/>
              </a:xfrm>
              <a:prstGeom prst="rect">
                <a:avLst/>
              </a:prstGeom>
              <a:noFill/>
            </p:spPr>
            <p:txBody>
              <a:bodyPr wrap="none" rtlCol="0">
                <a:spAutoFit/>
              </a:bodyPr>
              <a:lstStyle/>
              <a:p>
                <a:r>
                  <a:rPr lang="el-GR" sz="2400" b="1" i="1" dirty="0">
                    <a:solidFill>
                      <a:srgbClr val="0070C0"/>
                    </a:solidFill>
                  </a:rPr>
                  <a:t>σ</a:t>
                </a:r>
                <a:r>
                  <a:rPr lang="en-GB" sz="2400" b="1" i="1" baseline="-25000" dirty="0">
                    <a:solidFill>
                      <a:srgbClr val="0070C0"/>
                    </a:solidFill>
                  </a:rPr>
                  <a:t>e</a:t>
                </a:r>
              </a:p>
            </p:txBody>
          </p:sp>
          <p:grpSp>
            <p:nvGrpSpPr>
              <p:cNvPr id="13" name="Group 12"/>
              <p:cNvGrpSpPr/>
              <p:nvPr/>
            </p:nvGrpSpPr>
            <p:grpSpPr>
              <a:xfrm>
                <a:off x="2272109" y="1501017"/>
                <a:ext cx="4098425" cy="4179594"/>
                <a:chOff x="2231740" y="1501017"/>
                <a:chExt cx="4098425" cy="4179594"/>
              </a:xfrm>
            </p:grpSpPr>
            <p:cxnSp>
              <p:nvCxnSpPr>
                <p:cNvPr id="14" name="Straight Arrow Connector 13"/>
                <p:cNvCxnSpPr/>
                <p:nvPr/>
              </p:nvCxnSpPr>
              <p:spPr>
                <a:xfrm rot="16200000" flipV="1">
                  <a:off x="4496145" y="5358011"/>
                  <a:ext cx="356396" cy="794"/>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5" name="Down Arrow 14"/>
                <p:cNvSpPr/>
                <p:nvPr/>
              </p:nvSpPr>
              <p:spPr>
                <a:xfrm flipV="1">
                  <a:off x="4294109" y="1501017"/>
                  <a:ext cx="142876" cy="357190"/>
                </a:xfrm>
                <a:prstGeom prst="downArrow">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p:cNvGrpSpPr/>
                <p:nvPr/>
              </p:nvGrpSpPr>
              <p:grpSpPr>
                <a:xfrm>
                  <a:off x="2231740" y="1898830"/>
                  <a:ext cx="4098425" cy="3781781"/>
                  <a:chOff x="2231740" y="1898830"/>
                  <a:chExt cx="4098425" cy="3781781"/>
                </a:xfrm>
              </p:grpSpPr>
              <p:cxnSp>
                <p:nvCxnSpPr>
                  <p:cNvPr id="17" name="Straight Connector 16"/>
                  <p:cNvCxnSpPr/>
                  <p:nvPr/>
                </p:nvCxnSpPr>
                <p:spPr>
                  <a:xfrm rot="5400000">
                    <a:off x="2536211" y="2236368"/>
                    <a:ext cx="2160239" cy="1485163"/>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673947" y="4194086"/>
                    <a:ext cx="990109" cy="945104"/>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31740" y="1898830"/>
                    <a:ext cx="4098425" cy="3781781"/>
                    <a:chOff x="2231740" y="1898830"/>
                    <a:chExt cx="4098425" cy="3781781"/>
                  </a:xfrm>
                </p:grpSpPr>
                <p:cxnSp>
                  <p:nvCxnSpPr>
                    <p:cNvPr id="20" name="Straight Connector 19"/>
                    <p:cNvCxnSpPr/>
                    <p:nvPr/>
                  </p:nvCxnSpPr>
                  <p:spPr>
                    <a:xfrm rot="16200000" flipH="1">
                      <a:off x="3863856" y="2393886"/>
                      <a:ext cx="2295256" cy="130514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2231740" y="1898830"/>
                      <a:ext cx="4098425" cy="3781781"/>
                      <a:chOff x="2231740" y="1898830"/>
                      <a:chExt cx="4098425" cy="3781781"/>
                    </a:xfrm>
                  </p:grpSpPr>
                  <p:cxnSp>
                    <p:nvCxnSpPr>
                      <p:cNvPr id="22" name="Straight Connector 21"/>
                      <p:cNvCxnSpPr/>
                      <p:nvPr/>
                    </p:nvCxnSpPr>
                    <p:spPr>
                      <a:xfrm>
                        <a:off x="2873745" y="4059070"/>
                        <a:ext cx="1800200" cy="10801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763956" y="5127575"/>
                        <a:ext cx="544240" cy="553036"/>
                      </a:xfrm>
                      <a:prstGeom prst="rect">
                        <a:avLst/>
                      </a:prstGeom>
                      <a:noFill/>
                    </p:spPr>
                    <p:txBody>
                      <a:bodyPr wrap="none" rtlCol="0">
                        <a:spAutoFit/>
                      </a:bodyPr>
                      <a:lstStyle/>
                      <a:p>
                        <a:r>
                          <a:rPr lang="en-GB" sz="2400" b="1" i="1" dirty="0" err="1">
                            <a:solidFill>
                              <a:srgbClr val="0070C0"/>
                            </a:solidFill>
                          </a:rPr>
                          <a:t>p</a:t>
                        </a:r>
                        <a:r>
                          <a:rPr lang="en-GB" sz="2400" b="1" i="1" baseline="-25000" dirty="0" err="1">
                            <a:solidFill>
                              <a:srgbClr val="0070C0"/>
                            </a:solidFill>
                          </a:rPr>
                          <a:t>e</a:t>
                        </a:r>
                        <a:endParaRPr lang="en-GB" sz="2400" b="1" i="1" baseline="-25000" dirty="0">
                          <a:solidFill>
                            <a:srgbClr val="0070C0"/>
                          </a:solidFill>
                        </a:endParaRPr>
                      </a:p>
                    </p:txBody>
                  </p:sp>
                  <p:grpSp>
                    <p:nvGrpSpPr>
                      <p:cNvPr id="24" name="Group 23"/>
                      <p:cNvGrpSpPr/>
                      <p:nvPr/>
                    </p:nvGrpSpPr>
                    <p:grpSpPr>
                      <a:xfrm>
                        <a:off x="2231740" y="1898830"/>
                        <a:ext cx="4098425" cy="3240360"/>
                        <a:chOff x="2231740" y="1898830"/>
                        <a:chExt cx="4098425" cy="3240360"/>
                      </a:xfrm>
                    </p:grpSpPr>
                    <p:sp>
                      <p:nvSpPr>
                        <p:cNvPr id="25" name="TextBox 24"/>
                        <p:cNvSpPr txBox="1"/>
                        <p:nvPr/>
                      </p:nvSpPr>
                      <p:spPr>
                        <a:xfrm>
                          <a:off x="2231740" y="3777425"/>
                          <a:ext cx="561785" cy="553036"/>
                        </a:xfrm>
                        <a:prstGeom prst="rect">
                          <a:avLst/>
                        </a:prstGeom>
                        <a:noFill/>
                      </p:spPr>
                      <p:txBody>
                        <a:bodyPr wrap="none" rtlCol="0">
                          <a:spAutoFit/>
                        </a:bodyPr>
                        <a:lstStyle/>
                        <a:p>
                          <a:r>
                            <a:rPr lang="el-GR" sz="2400" b="1" i="1" dirty="0">
                              <a:solidFill>
                                <a:srgbClr val="00B050"/>
                              </a:solidFill>
                            </a:rPr>
                            <a:t>σ</a:t>
                          </a:r>
                          <a:r>
                            <a:rPr lang="en-GB" sz="2400" b="1" i="1" baseline="-25000" dirty="0">
                              <a:solidFill>
                                <a:srgbClr val="00B050"/>
                              </a:solidFill>
                            </a:rPr>
                            <a:t>n</a:t>
                          </a:r>
                        </a:p>
                      </p:txBody>
                    </p:sp>
                    <p:grpSp>
                      <p:nvGrpSpPr>
                        <p:cNvPr id="26" name="Group 25"/>
                        <p:cNvGrpSpPr/>
                        <p:nvPr/>
                      </p:nvGrpSpPr>
                      <p:grpSpPr>
                        <a:xfrm>
                          <a:off x="2693726" y="1898830"/>
                          <a:ext cx="3636439" cy="3240360"/>
                          <a:chOff x="2693726" y="1898830"/>
                          <a:chExt cx="3636439" cy="3240360"/>
                        </a:xfrm>
                      </p:grpSpPr>
                      <p:sp>
                        <p:nvSpPr>
                          <p:cNvPr id="27" name="Down Arrow 26"/>
                          <p:cNvSpPr/>
                          <p:nvPr/>
                        </p:nvSpPr>
                        <p:spPr>
                          <a:xfrm flipV="1">
                            <a:off x="2693726" y="3829662"/>
                            <a:ext cx="142876" cy="357190"/>
                          </a:xfrm>
                          <a:prstGeom prst="down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p:cNvGrpSpPr/>
                          <p:nvPr/>
                        </p:nvGrpSpPr>
                        <p:grpSpPr>
                          <a:xfrm>
                            <a:off x="2873745" y="2753925"/>
                            <a:ext cx="3456420" cy="2218221"/>
                            <a:chOff x="2873745" y="2753925"/>
                            <a:chExt cx="3456420" cy="2218221"/>
                          </a:xfrm>
                        </p:grpSpPr>
                        <p:cxnSp>
                          <p:nvCxnSpPr>
                            <p:cNvPr id="37" name="Straight Connector 36"/>
                            <p:cNvCxnSpPr/>
                            <p:nvPr/>
                          </p:nvCxnSpPr>
                          <p:spPr>
                            <a:xfrm>
                              <a:off x="2873745" y="4059071"/>
                              <a:ext cx="2790310" cy="135014"/>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3458811" y="2753925"/>
                              <a:ext cx="1947708" cy="2218221"/>
                              <a:chOff x="3458811" y="2753925"/>
                              <a:chExt cx="1947708" cy="2218221"/>
                            </a:xfrm>
                          </p:grpSpPr>
                          <p:sp>
                            <p:nvSpPr>
                              <p:cNvPr id="40" name="TextBox 39"/>
                              <p:cNvSpPr txBox="1"/>
                              <p:nvPr/>
                            </p:nvSpPr>
                            <p:spPr>
                              <a:xfrm>
                                <a:off x="3638831" y="4419110"/>
                                <a:ext cx="440930" cy="553036"/>
                              </a:xfrm>
                              <a:prstGeom prst="rect">
                                <a:avLst/>
                              </a:prstGeom>
                              <a:solidFill>
                                <a:schemeClr val="bg1">
                                  <a:alpha val="50000"/>
                                </a:schemeClr>
                              </a:solidFill>
                            </p:spPr>
                            <p:txBody>
                              <a:bodyPr wrap="none" rtlCol="0">
                                <a:spAutoFit/>
                              </a:bodyPr>
                              <a:lstStyle/>
                              <a:p>
                                <a:r>
                                  <a:rPr lang="en-GB" sz="2400" i="1" dirty="0"/>
                                  <a:t>A</a:t>
                                </a:r>
                              </a:p>
                            </p:txBody>
                          </p:sp>
                          <p:sp>
                            <p:nvSpPr>
                              <p:cNvPr id="41" name="TextBox 40"/>
                              <p:cNvSpPr txBox="1"/>
                              <p:nvPr/>
                            </p:nvSpPr>
                            <p:spPr>
                              <a:xfrm>
                                <a:off x="4853966" y="2843935"/>
                                <a:ext cx="458472" cy="553036"/>
                              </a:xfrm>
                              <a:prstGeom prst="rect">
                                <a:avLst/>
                              </a:prstGeom>
                              <a:solidFill>
                                <a:schemeClr val="bg1">
                                  <a:alpha val="50000"/>
                                </a:schemeClr>
                              </a:solidFill>
                            </p:spPr>
                            <p:txBody>
                              <a:bodyPr wrap="none" rtlCol="0">
                                <a:spAutoFit/>
                              </a:bodyPr>
                              <a:lstStyle/>
                              <a:p>
                                <a:r>
                                  <a:rPr lang="en-GB" sz="2400" i="1" dirty="0"/>
                                  <a:t>H</a:t>
                                </a:r>
                              </a:p>
                            </p:txBody>
                          </p:sp>
                          <p:sp>
                            <p:nvSpPr>
                              <p:cNvPr id="42" name="TextBox 41"/>
                              <p:cNvSpPr txBox="1"/>
                              <p:nvPr/>
                            </p:nvSpPr>
                            <p:spPr>
                              <a:xfrm>
                                <a:off x="4043876" y="3879050"/>
                                <a:ext cx="427283" cy="553036"/>
                              </a:xfrm>
                              <a:prstGeom prst="rect">
                                <a:avLst/>
                              </a:prstGeom>
                              <a:solidFill>
                                <a:schemeClr val="bg1">
                                  <a:alpha val="50000"/>
                                </a:schemeClr>
                              </a:solidFill>
                            </p:spPr>
                            <p:txBody>
                              <a:bodyPr wrap="none" rtlCol="0">
                                <a:spAutoFit/>
                              </a:bodyPr>
                              <a:lstStyle/>
                              <a:p>
                                <a:r>
                                  <a:rPr lang="en-GB" sz="2400" i="1" dirty="0"/>
                                  <a:t>B</a:t>
                                </a:r>
                              </a:p>
                            </p:txBody>
                          </p:sp>
                          <p:sp>
                            <p:nvSpPr>
                              <p:cNvPr id="43" name="TextBox 42"/>
                              <p:cNvSpPr txBox="1"/>
                              <p:nvPr/>
                            </p:nvSpPr>
                            <p:spPr>
                              <a:xfrm>
                                <a:off x="3458811" y="2753925"/>
                                <a:ext cx="466269" cy="553036"/>
                              </a:xfrm>
                              <a:prstGeom prst="rect">
                                <a:avLst/>
                              </a:prstGeom>
                              <a:solidFill>
                                <a:schemeClr val="bg1">
                                  <a:alpha val="50000"/>
                                </a:schemeClr>
                              </a:solidFill>
                            </p:spPr>
                            <p:txBody>
                              <a:bodyPr wrap="none" rtlCol="0">
                                <a:spAutoFit/>
                              </a:bodyPr>
                              <a:lstStyle/>
                              <a:p>
                                <a:r>
                                  <a:rPr lang="en-GB" sz="2400" i="1" dirty="0"/>
                                  <a:t>N</a:t>
                                </a:r>
                              </a:p>
                            </p:txBody>
                          </p:sp>
                          <p:sp>
                            <p:nvSpPr>
                              <p:cNvPr id="44" name="TextBox 43"/>
                              <p:cNvSpPr txBox="1"/>
                              <p:nvPr/>
                            </p:nvSpPr>
                            <p:spPr>
                              <a:xfrm>
                                <a:off x="4988981" y="4419110"/>
                                <a:ext cx="417538" cy="553036"/>
                              </a:xfrm>
                              <a:prstGeom prst="rect">
                                <a:avLst/>
                              </a:prstGeom>
                              <a:solidFill>
                                <a:schemeClr val="bg1">
                                  <a:alpha val="50000"/>
                                </a:schemeClr>
                              </a:solidFill>
                            </p:spPr>
                            <p:txBody>
                              <a:bodyPr wrap="none" rtlCol="0">
                                <a:spAutoFit/>
                              </a:bodyPr>
                              <a:lstStyle/>
                              <a:p>
                                <a:r>
                                  <a:rPr lang="en-GB" sz="2400" i="1" dirty="0"/>
                                  <a:t>a</a:t>
                                </a:r>
                              </a:p>
                            </p:txBody>
                          </p:sp>
                          <p:sp>
                            <p:nvSpPr>
                              <p:cNvPr id="45" name="TextBox 44"/>
                              <p:cNvSpPr txBox="1"/>
                              <p:nvPr/>
                            </p:nvSpPr>
                            <p:spPr>
                              <a:xfrm>
                                <a:off x="4313906" y="3158969"/>
                                <a:ext cx="460422" cy="553036"/>
                              </a:xfrm>
                              <a:prstGeom prst="rect">
                                <a:avLst/>
                              </a:prstGeom>
                              <a:solidFill>
                                <a:schemeClr val="bg1">
                                  <a:alpha val="50000"/>
                                </a:schemeClr>
                              </a:solidFill>
                            </p:spPr>
                            <p:txBody>
                              <a:bodyPr wrap="none" rtlCol="0">
                                <a:spAutoFit/>
                              </a:bodyPr>
                              <a:lstStyle/>
                              <a:p>
                                <a:r>
                                  <a:rPr lang="en-GB" sz="2400" i="1" dirty="0"/>
                                  <a:t>G</a:t>
                                </a:r>
                              </a:p>
                            </p:txBody>
                          </p:sp>
                        </p:grpSp>
                        <p:sp>
                          <p:nvSpPr>
                            <p:cNvPr id="39" name="TextBox 38"/>
                            <p:cNvSpPr txBox="1"/>
                            <p:nvPr/>
                          </p:nvSpPr>
                          <p:spPr>
                            <a:xfrm>
                              <a:off x="5791771" y="3969060"/>
                              <a:ext cx="538394" cy="553036"/>
                            </a:xfrm>
                            <a:prstGeom prst="rect">
                              <a:avLst/>
                            </a:prstGeom>
                            <a:noFill/>
                          </p:spPr>
                          <p:txBody>
                            <a:bodyPr wrap="none" rtlCol="0">
                              <a:spAutoFit/>
                            </a:bodyPr>
                            <a:lstStyle/>
                            <a:p>
                              <a:r>
                                <a:rPr lang="en-GB" sz="2400" b="1" i="1" dirty="0" err="1">
                                  <a:solidFill>
                                    <a:srgbClr val="92D050"/>
                                  </a:solidFill>
                                </a:rPr>
                                <a:t>p</a:t>
                              </a:r>
                              <a:r>
                                <a:rPr lang="en-GB" sz="2400" b="1" i="1" baseline="-25000" dirty="0" err="1">
                                  <a:solidFill>
                                    <a:srgbClr val="92D050"/>
                                  </a:solidFill>
                                </a:rPr>
                                <a:t>ν</a:t>
                              </a:r>
                              <a:endParaRPr lang="en-GB" sz="2400" b="1" i="1" baseline="-25000" dirty="0">
                                <a:solidFill>
                                  <a:srgbClr val="92D050"/>
                                </a:solidFill>
                              </a:endParaRPr>
                            </a:p>
                          </p:txBody>
                        </p:sp>
                      </p:grpSp>
                      <p:grpSp>
                        <p:nvGrpSpPr>
                          <p:cNvPr id="29" name="Group 28"/>
                          <p:cNvGrpSpPr/>
                          <p:nvPr/>
                        </p:nvGrpSpPr>
                        <p:grpSpPr>
                          <a:xfrm>
                            <a:off x="3503816" y="1898830"/>
                            <a:ext cx="1642590" cy="3240360"/>
                            <a:chOff x="3503816" y="1898830"/>
                            <a:chExt cx="1642590" cy="3240360"/>
                          </a:xfrm>
                        </p:grpSpPr>
                        <p:cxnSp>
                          <p:nvCxnSpPr>
                            <p:cNvPr id="30" name="Straight Connector 29"/>
                            <p:cNvCxnSpPr/>
                            <p:nvPr/>
                          </p:nvCxnSpPr>
                          <p:spPr>
                            <a:xfrm rot="16200000" flipH="1">
                              <a:off x="2896247" y="3361494"/>
                              <a:ext cx="3240360" cy="31503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4178891" y="3564015"/>
                              <a:ext cx="967515" cy="1273116"/>
                              <a:chOff x="4178891" y="3564015"/>
                              <a:chExt cx="967515" cy="1273116"/>
                            </a:xfrm>
                          </p:grpSpPr>
                          <p:sp>
                            <p:nvSpPr>
                              <p:cNvPr id="35" name="TextBox 34"/>
                              <p:cNvSpPr txBox="1"/>
                              <p:nvPr/>
                            </p:nvSpPr>
                            <p:spPr>
                              <a:xfrm>
                                <a:off x="4178891" y="4284095"/>
                                <a:ext cx="454573" cy="553036"/>
                              </a:xfrm>
                              <a:prstGeom prst="rect">
                                <a:avLst/>
                              </a:prstGeom>
                              <a:solidFill>
                                <a:srgbClr val="FFC000"/>
                              </a:solidFill>
                              <a:ln w="28575">
                                <a:solidFill>
                                  <a:schemeClr val="tx1">
                                    <a:lumMod val="65000"/>
                                    <a:lumOff val="35000"/>
                                  </a:schemeClr>
                                </a:solidFill>
                              </a:ln>
                              <a:scene3d>
                                <a:camera prst="orthographicFront">
                                  <a:rot lat="2400000" lon="0" rev="19800000"/>
                                </a:camera>
                                <a:lightRig rig="threePt" dir="t"/>
                              </a:scene3d>
                            </p:spPr>
                            <p:txBody>
                              <a:bodyPr wrap="none" rtlCol="0">
                                <a:spAutoFit/>
                              </a:bodyPr>
                              <a:lstStyle/>
                              <a:p>
                                <a:r>
                                  <a:rPr lang="en-GB" sz="2400" i="1" dirty="0"/>
                                  <a:t>D</a:t>
                                </a:r>
                              </a:p>
                            </p:txBody>
                          </p:sp>
                          <p:sp>
                            <p:nvSpPr>
                              <p:cNvPr id="36" name="TextBox 35"/>
                              <p:cNvSpPr txBox="1"/>
                              <p:nvPr/>
                            </p:nvSpPr>
                            <p:spPr>
                              <a:xfrm>
                                <a:off x="4763955" y="3564015"/>
                                <a:ext cx="382451" cy="553036"/>
                              </a:xfrm>
                              <a:prstGeom prst="rect">
                                <a:avLst/>
                              </a:prstGeom>
                              <a:solidFill>
                                <a:srgbClr val="FFC000"/>
                              </a:solidFill>
                              <a:ln w="28575">
                                <a:solidFill>
                                  <a:schemeClr val="tx1">
                                    <a:lumMod val="65000"/>
                                    <a:lumOff val="35000"/>
                                  </a:schemeClr>
                                </a:solidFill>
                              </a:ln>
                              <a:scene3d>
                                <a:camera prst="orthographicFront">
                                  <a:rot lat="0" lon="2400000" rev="1200000"/>
                                </a:camera>
                                <a:lightRig rig="threePt" dir="t"/>
                              </a:scene3d>
                            </p:spPr>
                            <p:txBody>
                              <a:bodyPr wrap="none" rtlCol="0">
                                <a:spAutoFit/>
                              </a:bodyPr>
                              <a:lstStyle/>
                              <a:p>
                                <a:r>
                                  <a:rPr lang="en-GB" sz="2400" i="1" dirty="0"/>
                                  <a:t>L</a:t>
                                </a:r>
                              </a:p>
                            </p:txBody>
                          </p:sp>
                        </p:grpSp>
                        <p:grpSp>
                          <p:nvGrpSpPr>
                            <p:cNvPr id="32" name="Group 31"/>
                            <p:cNvGrpSpPr/>
                            <p:nvPr/>
                          </p:nvGrpSpPr>
                          <p:grpSpPr>
                            <a:xfrm>
                              <a:off x="3503816" y="2933945"/>
                              <a:ext cx="842076" cy="1048091"/>
                              <a:chOff x="3503816" y="2933945"/>
                              <a:chExt cx="842076" cy="1048091"/>
                            </a:xfrm>
                          </p:grpSpPr>
                          <p:sp>
                            <p:nvSpPr>
                              <p:cNvPr id="33" name="TextBox 32"/>
                              <p:cNvSpPr txBox="1"/>
                              <p:nvPr/>
                            </p:nvSpPr>
                            <p:spPr>
                              <a:xfrm>
                                <a:off x="3908861" y="2933945"/>
                                <a:ext cx="437031" cy="553036"/>
                              </a:xfrm>
                              <a:prstGeom prst="rect">
                                <a:avLst/>
                              </a:prstGeom>
                              <a:solidFill>
                                <a:srgbClr val="FFC000"/>
                              </a:solidFill>
                              <a:ln w="28575">
                                <a:solidFill>
                                  <a:srgbClr val="C00000"/>
                                </a:solidFill>
                              </a:ln>
                              <a:scene3d>
                                <a:camera prst="orthographicFront">
                                  <a:rot lat="1800000" lon="300000" rev="0"/>
                                </a:camera>
                                <a:lightRig rig="threePt" dir="t"/>
                              </a:scene3d>
                            </p:spPr>
                            <p:txBody>
                              <a:bodyPr wrap="none" rtlCol="0">
                                <a:spAutoFit/>
                              </a:bodyPr>
                              <a:lstStyle/>
                              <a:p>
                                <a:r>
                                  <a:rPr lang="en-GB" sz="2400" i="1" dirty="0"/>
                                  <a:t>V</a:t>
                                </a:r>
                              </a:p>
                            </p:txBody>
                          </p:sp>
                          <p:sp>
                            <p:nvSpPr>
                              <p:cNvPr id="34" name="TextBox 33"/>
                              <p:cNvSpPr txBox="1"/>
                              <p:nvPr/>
                            </p:nvSpPr>
                            <p:spPr>
                              <a:xfrm>
                                <a:off x="3503816" y="3429000"/>
                                <a:ext cx="427283" cy="553036"/>
                              </a:xfrm>
                              <a:prstGeom prst="rect">
                                <a:avLst/>
                              </a:prstGeom>
                              <a:solidFill>
                                <a:srgbClr val="FFC000"/>
                              </a:solidFill>
                              <a:ln w="28575">
                                <a:solidFill>
                                  <a:srgbClr val="C00000"/>
                                </a:solidFill>
                              </a:ln>
                              <a:scene3d>
                                <a:camera prst="orthographicFront">
                                  <a:rot lat="1200000" lon="2400000" rev="20400000"/>
                                </a:camera>
                                <a:lightRig rig="threePt" dir="t"/>
                              </a:scene3d>
                            </p:spPr>
                            <p:txBody>
                              <a:bodyPr wrap="none" rtlCol="0">
                                <a:spAutoFit/>
                              </a:bodyPr>
                              <a:lstStyle/>
                              <a:p>
                                <a:r>
                                  <a:rPr lang="en-GB" sz="2400" i="1" dirty="0"/>
                                  <a:t>R</a:t>
                                </a:r>
                              </a:p>
                            </p:txBody>
                          </p:sp>
                        </p:grpSp>
                      </p:grpSp>
                    </p:grpSp>
                  </p:grpSp>
                </p:grpSp>
              </p:grpSp>
            </p:grpSp>
          </p:grpSp>
        </p:grpSp>
      </p:grpSp>
      <p:sp>
        <p:nvSpPr>
          <p:cNvPr id="46" name="TextBox 45"/>
          <p:cNvSpPr txBox="1"/>
          <p:nvPr/>
        </p:nvSpPr>
        <p:spPr>
          <a:xfrm>
            <a:off x="1847529" y="2786152"/>
            <a:ext cx="2917273" cy="1938992"/>
          </a:xfrm>
          <a:prstGeom prst="rect">
            <a:avLst/>
          </a:prstGeom>
          <a:noFill/>
        </p:spPr>
        <p:txBody>
          <a:bodyPr wrap="none" rtlCol="0">
            <a:spAutoFit/>
          </a:bodyPr>
          <a:lstStyle/>
          <a:p>
            <a:pPr>
              <a:spcAft>
                <a:spcPts val="600"/>
              </a:spcAft>
            </a:pPr>
            <a:r>
              <a:rPr lang="en-GB" sz="2000" b="1" dirty="0">
                <a:solidFill>
                  <a:srgbClr val="0070C0"/>
                </a:solidFill>
              </a:rPr>
              <a:t>4 “detectable” quantities:</a:t>
            </a:r>
          </a:p>
          <a:p>
            <a:pPr marL="177800" indent="-177800">
              <a:spcAft>
                <a:spcPts val="600"/>
              </a:spcAft>
            </a:pPr>
            <a:r>
              <a:rPr lang="en-GB" sz="2000" dirty="0"/>
              <a:t>	Neutron spin</a:t>
            </a:r>
          </a:p>
          <a:p>
            <a:pPr marL="177800" indent="-177800">
              <a:spcAft>
                <a:spcPts val="600"/>
              </a:spcAft>
            </a:pPr>
            <a:r>
              <a:rPr lang="en-GB" sz="2000" dirty="0"/>
              <a:t>	Electron momentum</a:t>
            </a:r>
          </a:p>
          <a:p>
            <a:pPr marL="177800" indent="-177800">
              <a:spcAft>
                <a:spcPts val="600"/>
              </a:spcAft>
            </a:pPr>
            <a:r>
              <a:rPr lang="en-GB" sz="2000" dirty="0"/>
              <a:t>	Electron spin</a:t>
            </a:r>
          </a:p>
          <a:p>
            <a:pPr marL="177800" indent="-177800">
              <a:spcAft>
                <a:spcPts val="600"/>
              </a:spcAft>
            </a:pPr>
            <a:r>
              <a:rPr lang="en-GB" sz="2000" dirty="0"/>
              <a:t>	Neutrino momentum</a:t>
            </a:r>
          </a:p>
        </p:txBody>
      </p:sp>
      <p:grpSp>
        <p:nvGrpSpPr>
          <p:cNvPr id="47" name="Group 46"/>
          <p:cNvGrpSpPr/>
          <p:nvPr/>
        </p:nvGrpSpPr>
        <p:grpSpPr>
          <a:xfrm>
            <a:off x="1753019" y="2924944"/>
            <a:ext cx="135015" cy="1440160"/>
            <a:chOff x="229018" y="2033845"/>
            <a:chExt cx="135015" cy="1440160"/>
          </a:xfrm>
        </p:grpSpPr>
        <p:sp>
          <p:nvSpPr>
            <p:cNvPr id="48" name="Down Arrow 47"/>
            <p:cNvSpPr/>
            <p:nvPr/>
          </p:nvSpPr>
          <p:spPr>
            <a:xfrm flipV="1">
              <a:off x="229018" y="2033845"/>
              <a:ext cx="135015" cy="270030"/>
            </a:xfrm>
            <a:prstGeom prst="down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Arrow Connector 48"/>
            <p:cNvCxnSpPr/>
            <p:nvPr/>
          </p:nvCxnSpPr>
          <p:spPr>
            <a:xfrm rot="16200000" flipV="1">
              <a:off x="141029" y="2549382"/>
              <a:ext cx="311391" cy="397"/>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0" name="Down Arrow 49"/>
            <p:cNvSpPr/>
            <p:nvPr/>
          </p:nvSpPr>
          <p:spPr>
            <a:xfrm flipV="1">
              <a:off x="229018" y="2798930"/>
              <a:ext cx="135015" cy="270030"/>
            </a:xfrm>
            <a:prstGeom prst="downArrow">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Arrow Connector 50"/>
            <p:cNvCxnSpPr/>
            <p:nvPr/>
          </p:nvCxnSpPr>
          <p:spPr>
            <a:xfrm rot="16200000" flipV="1">
              <a:off x="141588" y="3313908"/>
              <a:ext cx="315035" cy="5159"/>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7716180" y="3203975"/>
            <a:ext cx="2951820" cy="3093154"/>
            <a:chOff x="6192180" y="3383995"/>
            <a:chExt cx="2951820" cy="3093154"/>
          </a:xfrm>
        </p:grpSpPr>
        <p:grpSp>
          <p:nvGrpSpPr>
            <p:cNvPr id="64" name="Group 63"/>
            <p:cNvGrpSpPr/>
            <p:nvPr/>
          </p:nvGrpSpPr>
          <p:grpSpPr>
            <a:xfrm>
              <a:off x="6327195" y="4104075"/>
              <a:ext cx="2025225" cy="1125125"/>
              <a:chOff x="6327195" y="4104075"/>
              <a:chExt cx="2025225" cy="1125125"/>
            </a:xfrm>
          </p:grpSpPr>
          <p:sp>
            <p:nvSpPr>
              <p:cNvPr id="75" name="Rectangle 74"/>
              <p:cNvSpPr/>
              <p:nvPr/>
            </p:nvSpPr>
            <p:spPr>
              <a:xfrm>
                <a:off x="6327195" y="4239090"/>
                <a:ext cx="1170130" cy="27003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6" name="Straight Connector 75"/>
              <p:cNvCxnSpPr/>
              <p:nvPr/>
            </p:nvCxnSpPr>
            <p:spPr>
              <a:xfrm rot="10800000">
                <a:off x="7947375" y="4104075"/>
                <a:ext cx="405045" cy="158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6327195" y="4959170"/>
                <a:ext cx="1170130" cy="27003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5" name="TextBox 64"/>
            <p:cNvSpPr txBox="1"/>
            <p:nvPr/>
          </p:nvSpPr>
          <p:spPr>
            <a:xfrm>
              <a:off x="6192180" y="3383995"/>
              <a:ext cx="2951820" cy="1938992"/>
            </a:xfrm>
            <a:prstGeom prst="rect">
              <a:avLst/>
            </a:prstGeom>
            <a:noFill/>
          </p:spPr>
          <p:txBody>
            <a:bodyPr wrap="square" rtlCol="0">
              <a:spAutoFit/>
            </a:bodyPr>
            <a:lstStyle/>
            <a:p>
              <a:pPr>
                <a:spcAft>
                  <a:spcPts val="600"/>
                </a:spcAft>
              </a:pPr>
              <a:r>
                <a:rPr lang="en-GB" sz="2000" b="1" dirty="0">
                  <a:solidFill>
                    <a:srgbClr val="0070C0"/>
                  </a:solidFill>
                </a:rPr>
                <a:t>Correlations:</a:t>
              </a:r>
            </a:p>
            <a:p>
              <a:pPr marL="266700" indent="-177800">
                <a:spcAft>
                  <a:spcPts val="600"/>
                </a:spcAft>
                <a:buAutoNum type="arabicPlain" startAt="6"/>
              </a:pPr>
              <a:r>
                <a:rPr lang="en-GB" sz="2000" dirty="0"/>
                <a:t>twofold	</a:t>
              </a:r>
            </a:p>
            <a:p>
              <a:pPr marL="266700" indent="-177800">
                <a:spcAft>
                  <a:spcPts val="600"/>
                </a:spcAft>
              </a:pPr>
              <a:r>
                <a:rPr lang="en-GB" sz="2000" dirty="0"/>
                <a:t>4	threefold</a:t>
              </a:r>
            </a:p>
            <a:p>
              <a:pPr marL="266700" indent="-177800">
                <a:spcAft>
                  <a:spcPts val="600"/>
                </a:spcAft>
              </a:pPr>
              <a:r>
                <a:rPr lang="en-GB" sz="2000" dirty="0"/>
                <a:t>5	fourfold</a:t>
              </a:r>
            </a:p>
            <a:p>
              <a:pPr marL="266700" indent="-177800">
                <a:spcAft>
                  <a:spcPts val="600"/>
                </a:spcAft>
                <a:buAutoNum type="arabicPlain"/>
              </a:pPr>
              <a:r>
                <a:rPr lang="en-GB" sz="2000" dirty="0"/>
                <a:t>fivefold</a:t>
              </a:r>
            </a:p>
          </p:txBody>
        </p:sp>
        <p:sp>
          <p:nvSpPr>
            <p:cNvPr id="66" name="TextBox 65"/>
            <p:cNvSpPr txBox="1"/>
            <p:nvPr/>
          </p:nvSpPr>
          <p:spPr>
            <a:xfrm>
              <a:off x="7868980" y="4548610"/>
              <a:ext cx="1245854" cy="369332"/>
            </a:xfrm>
            <a:prstGeom prst="rect">
              <a:avLst/>
            </a:prstGeom>
            <a:noFill/>
          </p:spPr>
          <p:txBody>
            <a:bodyPr wrap="none" rtlCol="0">
              <a:spAutoFit/>
            </a:bodyPr>
            <a:lstStyle/>
            <a:p>
              <a:r>
                <a:rPr lang="en-GB" dirty="0"/>
                <a:t>(</a:t>
              </a:r>
              <a:r>
                <a:rPr lang="el-GR" b="1" i="1" dirty="0"/>
                <a:t>σ</a:t>
              </a:r>
              <a:r>
                <a:rPr lang="en-GB" i="1" baseline="-25000" dirty="0" err="1"/>
                <a:t>e</a:t>
              </a:r>
              <a:r>
                <a:rPr lang="en-GB" b="1" i="1" dirty="0" err="1"/>
                <a:t>p</a:t>
              </a:r>
              <a:r>
                <a:rPr lang="en-GB" i="1" baseline="-25000" dirty="0" err="1"/>
                <a:t>e</a:t>
              </a:r>
              <a:r>
                <a:rPr lang="en-GB" dirty="0"/>
                <a:t>)(</a:t>
              </a:r>
              <a:r>
                <a:rPr lang="en-GB" b="1" i="1" dirty="0"/>
                <a:t>p</a:t>
              </a:r>
              <a:r>
                <a:rPr lang="en-GB" i="1" baseline="-25000" dirty="0"/>
                <a:t>e</a:t>
              </a:r>
              <a:r>
                <a:rPr lang="en-GB" b="1" i="1" dirty="0"/>
                <a:t>p</a:t>
              </a:r>
              <a:r>
                <a:rPr lang="el-GR" i="1" baseline="-25000" dirty="0"/>
                <a:t>ν</a:t>
              </a:r>
              <a:r>
                <a:rPr lang="en-GB" dirty="0"/>
                <a:t>)</a:t>
              </a:r>
            </a:p>
          </p:txBody>
        </p:sp>
        <p:sp>
          <p:nvSpPr>
            <p:cNvPr id="67" name="TextBox 66"/>
            <p:cNvSpPr txBox="1"/>
            <p:nvPr/>
          </p:nvSpPr>
          <p:spPr>
            <a:xfrm>
              <a:off x="7407315" y="4917942"/>
              <a:ext cx="1707519" cy="369332"/>
            </a:xfrm>
            <a:prstGeom prst="rect">
              <a:avLst/>
            </a:prstGeom>
            <a:noFill/>
          </p:spPr>
          <p:txBody>
            <a:bodyPr wrap="none" rtlCol="0">
              <a:spAutoFit/>
            </a:bodyPr>
            <a:lstStyle/>
            <a:p>
              <a:r>
                <a:rPr lang="en-GB" dirty="0"/>
                <a:t>(</a:t>
              </a:r>
              <a:r>
                <a:rPr lang="el-GR" b="1" i="1" dirty="0"/>
                <a:t>σ</a:t>
              </a:r>
              <a:r>
                <a:rPr lang="en-GB" i="1" baseline="-25000" dirty="0" err="1"/>
                <a:t>e</a:t>
              </a:r>
              <a:r>
                <a:rPr lang="en-GB" b="1" i="1" dirty="0" err="1"/>
                <a:t>p</a:t>
              </a:r>
              <a:r>
                <a:rPr lang="en-GB" i="1" baseline="-25000" dirty="0" err="1"/>
                <a:t>e</a:t>
              </a:r>
              <a:r>
                <a:rPr lang="en-GB" dirty="0"/>
                <a:t>)(</a:t>
              </a:r>
              <a:r>
                <a:rPr lang="el-GR" b="1" i="1" dirty="0"/>
                <a:t>σ</a:t>
              </a:r>
              <a:r>
                <a:rPr lang="en-GB" i="1" baseline="-25000" dirty="0"/>
                <a:t>n</a:t>
              </a:r>
              <a:r>
                <a:rPr lang="en-GB" dirty="0"/>
                <a:t>(</a:t>
              </a:r>
              <a:r>
                <a:rPr lang="en-GB" b="1" i="1" dirty="0" err="1"/>
                <a:t>p</a:t>
              </a:r>
              <a:r>
                <a:rPr lang="en-GB" i="1" baseline="-25000" dirty="0" err="1"/>
                <a:t>e</a:t>
              </a:r>
              <a:r>
                <a:rPr lang="en-GB" dirty="0" err="1"/>
                <a:t>×</a:t>
              </a:r>
              <a:r>
                <a:rPr lang="en-GB" b="1" i="1" dirty="0" err="1"/>
                <a:t>p</a:t>
              </a:r>
              <a:r>
                <a:rPr lang="el-GR" i="1" baseline="-25000" dirty="0"/>
                <a:t>ν</a:t>
              </a:r>
              <a:r>
                <a:rPr lang="en-GB" dirty="0"/>
                <a:t>))</a:t>
              </a:r>
            </a:p>
          </p:txBody>
        </p:sp>
        <p:sp>
          <p:nvSpPr>
            <p:cNvPr id="68" name="TextBox 67"/>
            <p:cNvSpPr txBox="1"/>
            <p:nvPr/>
          </p:nvSpPr>
          <p:spPr>
            <a:xfrm>
              <a:off x="8083783" y="4152857"/>
              <a:ext cx="1031051" cy="369332"/>
            </a:xfrm>
            <a:prstGeom prst="rect">
              <a:avLst/>
            </a:prstGeom>
            <a:noFill/>
          </p:spPr>
          <p:txBody>
            <a:bodyPr wrap="none" rtlCol="0">
              <a:spAutoFit/>
            </a:bodyPr>
            <a:lstStyle/>
            <a:p>
              <a:r>
                <a:rPr lang="el-GR" b="1" i="1" dirty="0"/>
                <a:t>σ</a:t>
              </a:r>
              <a:r>
                <a:rPr lang="en-GB" i="1" baseline="-25000" dirty="0"/>
                <a:t>n</a:t>
              </a:r>
              <a:r>
                <a:rPr lang="en-GB" dirty="0"/>
                <a:t>(</a:t>
              </a:r>
              <a:r>
                <a:rPr lang="en-GB" b="1" i="1" dirty="0" err="1"/>
                <a:t>p</a:t>
              </a:r>
              <a:r>
                <a:rPr lang="en-GB" i="1" baseline="-25000" dirty="0" err="1"/>
                <a:t>e</a:t>
              </a:r>
              <a:r>
                <a:rPr lang="en-GB" dirty="0" err="1"/>
                <a:t>×</a:t>
              </a:r>
              <a:r>
                <a:rPr lang="en-GB" b="1" i="1" dirty="0" err="1"/>
                <a:t>p</a:t>
              </a:r>
              <a:r>
                <a:rPr lang="el-GR" i="1" baseline="-25000" dirty="0"/>
                <a:t>ν</a:t>
              </a:r>
              <a:r>
                <a:rPr lang="en-GB" dirty="0"/>
                <a:t>)</a:t>
              </a:r>
            </a:p>
          </p:txBody>
        </p:sp>
        <p:sp>
          <p:nvSpPr>
            <p:cNvPr id="69" name="TextBox 68"/>
            <p:cNvSpPr txBox="1"/>
            <p:nvPr/>
          </p:nvSpPr>
          <p:spPr>
            <a:xfrm>
              <a:off x="7854694" y="3792817"/>
              <a:ext cx="1260140" cy="369332"/>
            </a:xfrm>
            <a:prstGeom prst="rect">
              <a:avLst/>
            </a:prstGeom>
            <a:noFill/>
          </p:spPr>
          <p:txBody>
            <a:bodyPr wrap="square" rtlCol="0">
              <a:spAutoFit/>
            </a:bodyPr>
            <a:lstStyle/>
            <a:p>
              <a:r>
                <a:rPr lang="en-GB" b="1" i="1" dirty="0"/>
                <a:t>p</a:t>
              </a:r>
              <a:r>
                <a:rPr lang="en-GB" i="1" baseline="-25000" dirty="0"/>
                <a:t>e</a:t>
              </a:r>
              <a:r>
                <a:rPr lang="en-GB" b="1" i="1" dirty="0"/>
                <a:t>p</a:t>
              </a:r>
              <a:r>
                <a:rPr lang="el-GR" i="1" baseline="-25000" dirty="0"/>
                <a:t>ν</a:t>
              </a:r>
              <a:r>
                <a:rPr lang="en-GB" dirty="0"/>
                <a:t>, </a:t>
              </a:r>
              <a:r>
                <a:rPr lang="en-GB" b="1" dirty="0"/>
                <a:t>  </a:t>
              </a:r>
              <a:r>
                <a:rPr lang="el-GR" b="1" i="1" dirty="0"/>
                <a:t>σ</a:t>
              </a:r>
              <a:r>
                <a:rPr lang="en-GB" i="1" baseline="-25000" dirty="0" err="1"/>
                <a:t>n</a:t>
              </a:r>
              <a:r>
                <a:rPr lang="en-GB" b="1" i="1" dirty="0" err="1"/>
                <a:t>p</a:t>
              </a:r>
              <a:r>
                <a:rPr lang="en-GB" i="1" baseline="-25000" dirty="0" err="1"/>
                <a:t>e</a:t>
              </a:r>
              <a:endParaRPr lang="en-GB" dirty="0"/>
            </a:p>
          </p:txBody>
        </p:sp>
        <p:cxnSp>
          <p:nvCxnSpPr>
            <p:cNvPr id="70" name="Straight Connector 69"/>
            <p:cNvCxnSpPr/>
            <p:nvPr/>
          </p:nvCxnSpPr>
          <p:spPr>
            <a:xfrm rot="10800000">
              <a:off x="8532440" y="4104075"/>
              <a:ext cx="405045"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6192180" y="3383995"/>
              <a:ext cx="2951820" cy="3093154"/>
              <a:chOff x="6192180" y="3383995"/>
              <a:chExt cx="2951820" cy="3093154"/>
            </a:xfrm>
          </p:grpSpPr>
          <p:sp>
            <p:nvSpPr>
              <p:cNvPr id="73" name="TextBox 72"/>
              <p:cNvSpPr txBox="1"/>
              <p:nvPr/>
            </p:nvSpPr>
            <p:spPr>
              <a:xfrm>
                <a:off x="6192180" y="3383995"/>
                <a:ext cx="2951820" cy="3093154"/>
              </a:xfrm>
              <a:prstGeom prst="rect">
                <a:avLst/>
              </a:prstGeom>
              <a:noFill/>
            </p:spPr>
            <p:txBody>
              <a:bodyPr wrap="square" rtlCol="0">
                <a:spAutoFit/>
              </a:bodyPr>
              <a:lstStyle/>
              <a:p>
                <a:pPr>
                  <a:spcAft>
                    <a:spcPts val="600"/>
                  </a:spcAft>
                </a:pPr>
                <a:r>
                  <a:rPr lang="en-GB" sz="2000" b="1" dirty="0">
                    <a:solidFill>
                      <a:srgbClr val="0070C0"/>
                    </a:solidFill>
                  </a:rPr>
                  <a:t>Correlations:</a:t>
                </a:r>
              </a:p>
              <a:p>
                <a:pPr marL="266700" indent="-177800">
                  <a:spcAft>
                    <a:spcPts val="600"/>
                  </a:spcAft>
                  <a:buAutoNum type="arabicPlain" startAt="6"/>
                </a:pPr>
                <a:r>
                  <a:rPr lang="en-GB" sz="2000" dirty="0"/>
                  <a:t>twofold	</a:t>
                </a:r>
              </a:p>
              <a:p>
                <a:pPr marL="266700" indent="-177800">
                  <a:spcAft>
                    <a:spcPts val="600"/>
                  </a:spcAft>
                </a:pPr>
                <a:r>
                  <a:rPr lang="en-GB" sz="2000" dirty="0"/>
                  <a:t>4	threefold</a:t>
                </a:r>
              </a:p>
              <a:p>
                <a:pPr marL="266700" indent="-177800">
                  <a:spcAft>
                    <a:spcPts val="600"/>
                  </a:spcAft>
                </a:pPr>
                <a:r>
                  <a:rPr lang="en-GB" sz="2000" dirty="0"/>
                  <a:t>5	fourfold</a:t>
                </a:r>
              </a:p>
              <a:p>
                <a:pPr marL="266700" indent="-177800">
                  <a:spcAft>
                    <a:spcPts val="600"/>
                  </a:spcAft>
                  <a:buAutoNum type="arabicPlain"/>
                </a:pPr>
                <a:r>
                  <a:rPr lang="en-GB" sz="2000" dirty="0"/>
                  <a:t>fivefold</a:t>
                </a:r>
              </a:p>
              <a:p>
                <a:pPr marL="266700" indent="-177800">
                  <a:spcAft>
                    <a:spcPts val="600"/>
                  </a:spcAft>
                </a:pPr>
                <a:r>
                  <a:rPr lang="en-GB" sz="2000" dirty="0"/>
                  <a:t>+	</a:t>
                </a:r>
                <a:r>
                  <a:rPr lang="en-GB" sz="2000" dirty="0" err="1"/>
                  <a:t>Fierz</a:t>
                </a:r>
                <a:r>
                  <a:rPr lang="en-GB" sz="2000" dirty="0"/>
                  <a:t> term (e-spectrum)</a:t>
                </a:r>
              </a:p>
              <a:p>
                <a:pPr marL="266700" indent="-177800">
                  <a:spcAft>
                    <a:spcPts val="600"/>
                  </a:spcAft>
                </a:pPr>
                <a:r>
                  <a:rPr lang="en-GB" sz="2000" dirty="0"/>
                  <a:t>+	lifetime</a:t>
                </a:r>
              </a:p>
              <a:p>
                <a:pPr marL="266700" indent="-177800">
                  <a:spcAft>
                    <a:spcPts val="600"/>
                  </a:spcAft>
                </a:pPr>
                <a:r>
                  <a:rPr lang="en-GB" sz="2000" dirty="0"/>
                  <a:t>+	rare decay modes (H, </a:t>
                </a:r>
                <a:r>
                  <a:rPr lang="el-GR" sz="2000" dirty="0"/>
                  <a:t>γ</a:t>
                </a:r>
                <a:r>
                  <a:rPr lang="en-GB" sz="2000" dirty="0"/>
                  <a:t>)</a:t>
                </a:r>
              </a:p>
            </p:txBody>
          </p:sp>
          <p:sp>
            <p:nvSpPr>
              <p:cNvPr id="74" name="TextBox 73"/>
              <p:cNvSpPr txBox="1"/>
              <p:nvPr/>
            </p:nvSpPr>
            <p:spPr>
              <a:xfrm>
                <a:off x="6192180" y="3383995"/>
                <a:ext cx="2951820" cy="1169551"/>
              </a:xfrm>
              <a:prstGeom prst="rect">
                <a:avLst/>
              </a:prstGeom>
              <a:noFill/>
            </p:spPr>
            <p:txBody>
              <a:bodyPr wrap="square" rtlCol="0">
                <a:spAutoFit/>
              </a:bodyPr>
              <a:lstStyle/>
              <a:p>
                <a:pPr>
                  <a:spcAft>
                    <a:spcPts val="600"/>
                  </a:spcAft>
                </a:pPr>
                <a:r>
                  <a:rPr lang="en-GB" sz="2000" b="1" dirty="0">
                    <a:solidFill>
                      <a:srgbClr val="0070C0"/>
                    </a:solidFill>
                  </a:rPr>
                  <a:t>Correlations:</a:t>
                </a:r>
              </a:p>
              <a:p>
                <a:pPr marL="266700" indent="-177800">
                  <a:spcAft>
                    <a:spcPts val="600"/>
                  </a:spcAft>
                  <a:buAutoNum type="arabicPlain" startAt="6"/>
                </a:pPr>
                <a:r>
                  <a:rPr lang="en-GB" sz="2000" dirty="0"/>
                  <a:t>twofold	</a:t>
                </a:r>
              </a:p>
              <a:p>
                <a:pPr marL="266700" indent="-177800">
                  <a:spcAft>
                    <a:spcPts val="600"/>
                  </a:spcAft>
                </a:pPr>
                <a:r>
                  <a:rPr lang="en-GB" sz="2000" dirty="0"/>
                  <a:t>4	threefold</a:t>
                </a:r>
              </a:p>
            </p:txBody>
          </p:sp>
        </p:grpSp>
        <p:sp>
          <p:nvSpPr>
            <p:cNvPr id="72" name="TextBox 71"/>
            <p:cNvSpPr txBox="1"/>
            <p:nvPr/>
          </p:nvSpPr>
          <p:spPr>
            <a:xfrm>
              <a:off x="6192180" y="3383995"/>
              <a:ext cx="2951820" cy="784830"/>
            </a:xfrm>
            <a:prstGeom prst="rect">
              <a:avLst/>
            </a:prstGeom>
            <a:noFill/>
          </p:spPr>
          <p:txBody>
            <a:bodyPr wrap="square" rtlCol="0">
              <a:spAutoFit/>
            </a:bodyPr>
            <a:lstStyle/>
            <a:p>
              <a:pPr>
                <a:spcAft>
                  <a:spcPts val="600"/>
                </a:spcAft>
              </a:pPr>
              <a:r>
                <a:rPr lang="en-GB" sz="2000" b="1" dirty="0">
                  <a:solidFill>
                    <a:srgbClr val="0070C0"/>
                  </a:solidFill>
                </a:rPr>
                <a:t>Correlations:</a:t>
              </a:r>
            </a:p>
            <a:p>
              <a:pPr marL="266700" indent="-177800">
                <a:spcAft>
                  <a:spcPts val="600"/>
                </a:spcAft>
                <a:buAutoNum type="arabicPlain" startAt="6"/>
              </a:pPr>
              <a:r>
                <a:rPr lang="en-GB" sz="2000" dirty="0"/>
                <a:t>twofold	</a:t>
              </a:r>
            </a:p>
          </p:txBody>
        </p:sp>
      </p:grpSp>
      <p:grpSp>
        <p:nvGrpSpPr>
          <p:cNvPr id="84" name="Group 83"/>
          <p:cNvGrpSpPr/>
          <p:nvPr/>
        </p:nvGrpSpPr>
        <p:grpSpPr>
          <a:xfrm>
            <a:off x="8526271" y="2060848"/>
            <a:ext cx="2025225" cy="1015664"/>
            <a:chOff x="7002270" y="1268759"/>
            <a:chExt cx="2025225" cy="1015664"/>
          </a:xfrm>
        </p:grpSpPr>
        <p:sp>
          <p:nvSpPr>
            <p:cNvPr id="85" name="TextBox 84"/>
            <p:cNvSpPr txBox="1"/>
            <p:nvPr/>
          </p:nvSpPr>
          <p:spPr>
            <a:xfrm>
              <a:off x="7407315" y="1268760"/>
              <a:ext cx="1502591" cy="1015663"/>
            </a:xfrm>
            <a:prstGeom prst="rect">
              <a:avLst/>
            </a:prstGeom>
            <a:noFill/>
          </p:spPr>
          <p:txBody>
            <a:bodyPr wrap="none" rtlCol="0">
              <a:spAutoFit/>
            </a:bodyPr>
            <a:lstStyle/>
            <a:p>
              <a:r>
                <a:rPr lang="en-GB" sz="2000" dirty="0"/>
                <a:t>P conserving</a:t>
              </a:r>
            </a:p>
            <a:p>
              <a:r>
                <a:rPr lang="en-GB" sz="2000" dirty="0"/>
                <a:t>P violating</a:t>
              </a:r>
            </a:p>
            <a:p>
              <a:r>
                <a:rPr lang="en-GB" sz="2000" dirty="0"/>
                <a:t>T violating</a:t>
              </a:r>
            </a:p>
          </p:txBody>
        </p:sp>
        <p:grpSp>
          <p:nvGrpSpPr>
            <p:cNvPr id="86" name="Group 85"/>
            <p:cNvGrpSpPr/>
            <p:nvPr/>
          </p:nvGrpSpPr>
          <p:grpSpPr>
            <a:xfrm>
              <a:off x="7002270" y="1268759"/>
              <a:ext cx="2025225" cy="945106"/>
              <a:chOff x="7002270" y="1268759"/>
              <a:chExt cx="2025225" cy="945106"/>
            </a:xfrm>
          </p:grpSpPr>
          <p:grpSp>
            <p:nvGrpSpPr>
              <p:cNvPr id="87" name="Group 86"/>
              <p:cNvGrpSpPr/>
              <p:nvPr/>
            </p:nvGrpSpPr>
            <p:grpSpPr>
              <a:xfrm>
                <a:off x="7002270" y="1448780"/>
                <a:ext cx="405045" cy="765085"/>
                <a:chOff x="7002270" y="1448780"/>
                <a:chExt cx="405045" cy="765085"/>
              </a:xfrm>
            </p:grpSpPr>
            <p:cxnSp>
              <p:nvCxnSpPr>
                <p:cNvPr id="89" name="Straight Connector 88"/>
                <p:cNvCxnSpPr/>
                <p:nvPr/>
              </p:nvCxnSpPr>
              <p:spPr>
                <a:xfrm rot="10800000">
                  <a:off x="7002270" y="1448780"/>
                  <a:ext cx="405045" cy="158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a:off x="7002270" y="1762227"/>
                  <a:ext cx="405045"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7024772" y="1943835"/>
                  <a:ext cx="360040" cy="27003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8" name="TextBox 87"/>
              <p:cNvSpPr txBox="1"/>
              <p:nvPr/>
            </p:nvSpPr>
            <p:spPr>
              <a:xfrm>
                <a:off x="7407315" y="1268759"/>
                <a:ext cx="1620180" cy="707886"/>
              </a:xfrm>
              <a:prstGeom prst="rect">
                <a:avLst/>
              </a:prstGeom>
              <a:noFill/>
            </p:spPr>
            <p:txBody>
              <a:bodyPr wrap="square" rtlCol="0">
                <a:spAutoFit/>
              </a:bodyPr>
              <a:lstStyle/>
              <a:p>
                <a:r>
                  <a:rPr lang="en-GB" sz="2000" dirty="0"/>
                  <a:t>P conserving</a:t>
                </a:r>
              </a:p>
              <a:p>
                <a:r>
                  <a:rPr lang="en-GB" sz="2000" dirty="0"/>
                  <a:t>P violating</a:t>
                </a:r>
              </a:p>
            </p:txBody>
          </p:sp>
        </p:grpSp>
      </p:grpSp>
      <p:sp>
        <p:nvSpPr>
          <p:cNvPr id="92" name="Text Box 27"/>
          <p:cNvSpPr txBox="1">
            <a:spLocks noChangeArrowheads="1"/>
          </p:cNvSpPr>
          <p:nvPr/>
        </p:nvSpPr>
        <p:spPr bwMode="auto">
          <a:xfrm>
            <a:off x="4871864" y="4797152"/>
            <a:ext cx="1605048" cy="553998"/>
          </a:xfrm>
          <a:prstGeom prst="rect">
            <a:avLst/>
          </a:prstGeom>
          <a:noFill/>
          <a:ln w="9525">
            <a:noFill/>
            <a:miter lim="800000"/>
            <a:headEnd/>
            <a:tailEnd/>
          </a:ln>
          <a:effectLst/>
        </p:spPr>
        <p:txBody>
          <a:bodyPr wrap="square">
            <a:spAutoFit/>
          </a:bodyPr>
          <a:lstStyle/>
          <a:p>
            <a:r>
              <a:rPr lang="de-DE" sz="1000" dirty="0"/>
              <a:t>Inspired by</a:t>
            </a:r>
          </a:p>
          <a:p>
            <a:r>
              <a:rPr lang="de-DE" sz="1000" dirty="0"/>
              <a:t>Dubbers &amp; Schmidt, Rev. Mod. Phys. 83 (2011) 1111</a:t>
            </a:r>
          </a:p>
        </p:txBody>
      </p:sp>
      <p:sp>
        <p:nvSpPr>
          <p:cNvPr id="93" name="Text Placeholder 2"/>
          <p:cNvSpPr txBox="1">
            <a:spLocks/>
          </p:cNvSpPr>
          <p:nvPr/>
        </p:nvSpPr>
        <p:spPr>
          <a:xfrm>
            <a:off x="1724340" y="2213174"/>
            <a:ext cx="2225390" cy="639762"/>
          </a:xfrm>
          <a:prstGeom prst="rect">
            <a:avLst/>
          </a:prstGeom>
        </p:spPr>
        <p:txBody>
          <a:bodyPr vert="horz" lIns="91440" tIns="45720" rIns="91440" bIns="45720" rtlCol="0" anchor="t" anchorCtr="0">
            <a:normAutofit/>
          </a:bodyPr>
          <a:lstStyle/>
          <a:p>
            <a:pPr marL="342900" indent="-342900">
              <a:spcBef>
                <a:spcPct val="20000"/>
              </a:spcBef>
              <a:defRPr/>
            </a:pPr>
            <a:r>
              <a:rPr lang="en-GB" sz="2400" b="1" dirty="0">
                <a:solidFill>
                  <a:srgbClr val="0070C0"/>
                </a:solidFill>
              </a:rPr>
              <a:t>n → p e </a:t>
            </a:r>
            <a:r>
              <a:rPr lang="el-GR" sz="2400" b="1" u="sng" dirty="0">
                <a:solidFill>
                  <a:srgbClr val="0070C0"/>
                </a:solidFill>
              </a:rPr>
              <a:t>ν</a:t>
            </a:r>
            <a:r>
              <a:rPr lang="en-GB" sz="2400" b="1" baseline="-25000" dirty="0">
                <a:solidFill>
                  <a:srgbClr val="0070C0"/>
                </a:solidFill>
              </a:rPr>
              <a:t>e</a:t>
            </a:r>
          </a:p>
        </p:txBody>
      </p:sp>
      <p:sp>
        <p:nvSpPr>
          <p:cNvPr id="94" name="Content Placeholder 1"/>
          <p:cNvSpPr>
            <a:spLocks noGrp="1"/>
          </p:cNvSpPr>
          <p:nvPr>
            <p:ph idx="1"/>
          </p:nvPr>
        </p:nvSpPr>
        <p:spPr>
          <a:xfrm>
            <a:off x="1631504" y="5517232"/>
            <a:ext cx="6048672" cy="1080120"/>
          </a:xfrm>
          <a:noFill/>
          <a:ln>
            <a:noFill/>
          </a:ln>
        </p:spPr>
        <p:txBody>
          <a:bodyPr>
            <a:noAutofit/>
          </a:bodyPr>
          <a:lstStyle/>
          <a:p>
            <a:pPr marL="60325" lvl="1" indent="0">
              <a:buNone/>
              <a:defRPr/>
            </a:pPr>
            <a:r>
              <a:rPr lang="en-US" b="1" dirty="0">
                <a:solidFill>
                  <a:srgbClr val="FF0000"/>
                </a:solidFill>
                <a:latin typeface="Candara"/>
                <a:cs typeface="Candara"/>
              </a:rPr>
              <a:t>Measuring several correlation coefficients in the neutron beta decay  provides broad band probes for physics beyond the standard model  </a:t>
            </a:r>
          </a:p>
        </p:txBody>
      </p:sp>
    </p:spTree>
    <p:extLst>
      <p:ext uri="{BB962C8B-B14F-4D97-AF65-F5344CB8AC3E}">
        <p14:creationId xmlns:p14="http://schemas.microsoft.com/office/powerpoint/2010/main" val="5476391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mpic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4273" y="3933056"/>
            <a:ext cx="2078609" cy="2592288"/>
          </a:xfrm>
          <a:prstGeom prst="rect">
            <a:avLst/>
          </a:prstGeom>
        </p:spPr>
      </p:pic>
      <p:sp>
        <p:nvSpPr>
          <p:cNvPr id="6" name="Title 5"/>
          <p:cNvSpPr>
            <a:spLocks noGrp="1"/>
          </p:cNvSpPr>
          <p:nvPr>
            <p:ph type="title"/>
          </p:nvPr>
        </p:nvSpPr>
        <p:spPr>
          <a:xfrm>
            <a:off x="1703512" y="188640"/>
            <a:ext cx="7931224" cy="1143000"/>
          </a:xfrm>
        </p:spPr>
        <p:txBody>
          <a:bodyPr/>
          <a:lstStyle/>
          <a:p>
            <a:r>
              <a:rPr lang="en-US" dirty="0">
                <a:latin typeface="Candara"/>
                <a:cs typeface="Candara"/>
              </a:rPr>
              <a:t>Neutron EDM</a:t>
            </a:r>
          </a:p>
        </p:txBody>
      </p:sp>
      <p:sp>
        <p:nvSpPr>
          <p:cNvPr id="7" name="Slide Number Placeholder 3"/>
          <p:cNvSpPr txBox="1">
            <a:spLocks/>
          </p:cNvSpPr>
          <p:nvPr/>
        </p:nvSpPr>
        <p:spPr>
          <a:xfrm>
            <a:off x="10056440" y="6525346"/>
            <a:ext cx="648072" cy="432047"/>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en-GB"/>
              <a:pPr/>
              <a:t>91</a:t>
            </a:fld>
            <a:endParaRPr lang="en-GB" dirty="0"/>
          </a:p>
        </p:txBody>
      </p:sp>
      <p:sp>
        <p:nvSpPr>
          <p:cNvPr id="79" name="Content Placeholder 1"/>
          <p:cNvSpPr>
            <a:spLocks noGrp="1"/>
          </p:cNvSpPr>
          <p:nvPr>
            <p:ph idx="1"/>
          </p:nvPr>
        </p:nvSpPr>
        <p:spPr>
          <a:xfrm>
            <a:off x="1775520" y="1412776"/>
            <a:ext cx="8568952" cy="2592288"/>
          </a:xfrm>
        </p:spPr>
        <p:txBody>
          <a:bodyPr>
            <a:normAutofit lnSpcReduction="10000"/>
          </a:bodyPr>
          <a:lstStyle/>
          <a:p>
            <a:pPr marL="227013" lvl="1" indent="-166688">
              <a:buFont typeface="Arial" pitchFamily="34" charset="0"/>
              <a:buChar char="•"/>
              <a:defRPr/>
            </a:pPr>
            <a:r>
              <a:rPr lang="en-US" sz="2600" dirty="0">
                <a:solidFill>
                  <a:schemeClr val="tx1"/>
                </a:solidFill>
                <a:latin typeface="Candara"/>
                <a:cs typeface="Candara"/>
              </a:rPr>
              <a:t>The electrical neutrality of neutrons are not required by the SM.</a:t>
            </a:r>
          </a:p>
          <a:p>
            <a:pPr marL="227013" lvl="1" indent="-166688">
              <a:buFont typeface="Arial" pitchFamily="34" charset="0"/>
              <a:buChar char="•"/>
              <a:defRPr/>
            </a:pPr>
            <a:r>
              <a:rPr lang="en-US" sz="2600" dirty="0">
                <a:solidFill>
                  <a:schemeClr val="tx1"/>
                </a:solidFill>
                <a:latin typeface="Candara"/>
                <a:cs typeface="Candara"/>
              </a:rPr>
              <a:t>Standard Model EDMs are due to CP violation in the quark mixing matrix CKM </a:t>
            </a:r>
          </a:p>
          <a:p>
            <a:pPr marL="227013" lvl="1" indent="-166688">
              <a:buFont typeface="Arial" pitchFamily="34" charset="0"/>
              <a:buChar char="•"/>
              <a:defRPr/>
            </a:pPr>
            <a:r>
              <a:rPr lang="en-US" sz="2600" dirty="0">
                <a:solidFill>
                  <a:schemeClr val="tx1"/>
                </a:solidFill>
                <a:latin typeface="Candara"/>
                <a:cs typeface="Candara"/>
              </a:rPr>
              <a:t>The neutron EDM is Standard Model is predicted to  be </a:t>
            </a:r>
            <a:r>
              <a:rPr lang="en-US" sz="2600" b="1" dirty="0">
                <a:solidFill>
                  <a:srgbClr val="FF0000"/>
                </a:solidFill>
                <a:latin typeface="Candara"/>
                <a:cs typeface="Candara"/>
              </a:rPr>
              <a:t>10</a:t>
            </a:r>
            <a:r>
              <a:rPr lang="en-US" sz="2600" b="1" baseline="30000" dirty="0">
                <a:solidFill>
                  <a:srgbClr val="FF0000"/>
                </a:solidFill>
                <a:latin typeface="Candara"/>
                <a:cs typeface="Candara"/>
              </a:rPr>
              <a:t>-32 </a:t>
            </a:r>
            <a:r>
              <a:rPr lang="en-US" sz="2600" b="1" dirty="0" err="1">
                <a:solidFill>
                  <a:srgbClr val="FF0000"/>
                </a:solidFill>
                <a:latin typeface="Candara"/>
                <a:cs typeface="Candara"/>
              </a:rPr>
              <a:t>e⋅cm</a:t>
            </a:r>
            <a:r>
              <a:rPr lang="en-US" sz="2600" b="1" dirty="0">
                <a:solidFill>
                  <a:srgbClr val="FF0000"/>
                </a:solidFill>
                <a:latin typeface="Candara"/>
                <a:cs typeface="Candara"/>
              </a:rPr>
              <a:t> </a:t>
            </a:r>
          </a:p>
        </p:txBody>
      </p:sp>
      <p:sp>
        <p:nvSpPr>
          <p:cNvPr id="8" name="Content Placeholder 1"/>
          <p:cNvSpPr txBox="1">
            <a:spLocks/>
          </p:cNvSpPr>
          <p:nvPr/>
        </p:nvSpPr>
        <p:spPr>
          <a:xfrm>
            <a:off x="1827118" y="3933056"/>
            <a:ext cx="6861170" cy="252028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7013" lvl="1" indent="-166688">
              <a:buFont typeface="Arial" pitchFamily="34" charset="0"/>
              <a:buChar char="•"/>
              <a:defRPr/>
            </a:pPr>
            <a:r>
              <a:rPr lang="en-US" sz="2600" dirty="0">
                <a:solidFill>
                  <a:schemeClr val="tx1"/>
                </a:solidFill>
                <a:latin typeface="Candara"/>
                <a:cs typeface="Candara"/>
              </a:rPr>
              <a:t>The current experimental neutron limit is </a:t>
            </a:r>
          </a:p>
          <a:p>
            <a:pPr marL="60325" lvl="1" indent="0">
              <a:buNone/>
              <a:defRPr/>
            </a:pPr>
            <a:r>
              <a:rPr lang="en-US" sz="2600" dirty="0">
                <a:solidFill>
                  <a:schemeClr val="tx1"/>
                </a:solidFill>
                <a:latin typeface="Candara"/>
                <a:cs typeface="Candara"/>
              </a:rPr>
              <a:t>      </a:t>
            </a:r>
            <a:r>
              <a:rPr lang="en-US" sz="2600" b="1" dirty="0" err="1">
                <a:solidFill>
                  <a:schemeClr val="tx1"/>
                </a:solidFill>
                <a:latin typeface="Candara"/>
                <a:cs typeface="Candara"/>
              </a:rPr>
              <a:t>d</a:t>
            </a:r>
            <a:r>
              <a:rPr lang="en-US" sz="2600" b="1" baseline="-25000" dirty="0" err="1">
                <a:solidFill>
                  <a:schemeClr val="tx1"/>
                </a:solidFill>
                <a:latin typeface="Candara"/>
                <a:cs typeface="Candara"/>
              </a:rPr>
              <a:t>n</a:t>
            </a:r>
            <a:r>
              <a:rPr lang="en-US" sz="2600" b="1" baseline="-25000" dirty="0">
                <a:solidFill>
                  <a:schemeClr val="tx1"/>
                </a:solidFill>
                <a:latin typeface="Candara"/>
                <a:cs typeface="Candara"/>
              </a:rPr>
              <a:t> </a:t>
            </a:r>
            <a:r>
              <a:rPr lang="en-US" sz="2600" b="1" dirty="0">
                <a:solidFill>
                  <a:schemeClr val="tx1"/>
                </a:solidFill>
                <a:latin typeface="Candara"/>
                <a:cs typeface="Candara"/>
              </a:rPr>
              <a:t>&lt;2.9⋅ 10</a:t>
            </a:r>
            <a:r>
              <a:rPr lang="en-US" sz="2600" b="1" baseline="30000" dirty="0">
                <a:solidFill>
                  <a:schemeClr val="tx1"/>
                </a:solidFill>
                <a:latin typeface="Candara"/>
                <a:cs typeface="Candara"/>
              </a:rPr>
              <a:t>-26 </a:t>
            </a:r>
            <a:r>
              <a:rPr lang="en-US" sz="2600" b="1" dirty="0" err="1">
                <a:solidFill>
                  <a:schemeClr val="tx1"/>
                </a:solidFill>
                <a:latin typeface="Candara"/>
                <a:cs typeface="Candara"/>
              </a:rPr>
              <a:t>e⋅cm</a:t>
            </a:r>
            <a:r>
              <a:rPr lang="en-US" sz="2600" b="1" dirty="0">
                <a:solidFill>
                  <a:schemeClr val="tx1"/>
                </a:solidFill>
                <a:latin typeface="Candara"/>
                <a:cs typeface="Candara"/>
              </a:rPr>
              <a:t> (@ 90% CL)</a:t>
            </a:r>
          </a:p>
          <a:p>
            <a:pPr marL="227013" lvl="1" indent="-166688">
              <a:buFont typeface="Arial" pitchFamily="34" charset="0"/>
              <a:buChar char="•"/>
              <a:defRPr/>
            </a:pPr>
            <a:r>
              <a:rPr lang="en-US" sz="2600" dirty="0">
                <a:solidFill>
                  <a:schemeClr val="tx1"/>
                </a:solidFill>
                <a:latin typeface="Candara"/>
                <a:cs typeface="Candara"/>
              </a:rPr>
              <a:t>A large class of grand unified theories (with additional CP violation BSM)  set a lower bound for the neutron EDM of </a:t>
            </a:r>
          </a:p>
          <a:p>
            <a:pPr marL="60325" lvl="1" indent="0">
              <a:buNone/>
              <a:defRPr/>
            </a:pPr>
            <a:r>
              <a:rPr lang="en-US" sz="2600" b="1" dirty="0">
                <a:solidFill>
                  <a:schemeClr val="tx1"/>
                </a:solidFill>
                <a:latin typeface="Candara"/>
                <a:cs typeface="Candara"/>
              </a:rPr>
              <a:t>                    </a:t>
            </a:r>
            <a:r>
              <a:rPr lang="en-US" sz="2600" b="1" dirty="0" err="1">
                <a:solidFill>
                  <a:schemeClr val="tx1"/>
                </a:solidFill>
                <a:latin typeface="Candara"/>
                <a:cs typeface="Candara"/>
              </a:rPr>
              <a:t>d</a:t>
            </a:r>
            <a:r>
              <a:rPr lang="en-US" sz="2600" b="1" baseline="-25000" dirty="0" err="1">
                <a:solidFill>
                  <a:schemeClr val="tx1"/>
                </a:solidFill>
                <a:latin typeface="Candara"/>
                <a:cs typeface="Candara"/>
              </a:rPr>
              <a:t>n</a:t>
            </a:r>
            <a:r>
              <a:rPr lang="en-US" sz="2600" b="1" dirty="0">
                <a:solidFill>
                  <a:schemeClr val="tx1"/>
                </a:solidFill>
                <a:latin typeface="Candara"/>
                <a:cs typeface="Candara"/>
              </a:rPr>
              <a:t> &gt; 3⋅ 10</a:t>
            </a:r>
            <a:r>
              <a:rPr lang="en-US" sz="2600" b="1" baseline="30000" dirty="0">
                <a:solidFill>
                  <a:schemeClr val="tx1"/>
                </a:solidFill>
                <a:latin typeface="Candara"/>
                <a:cs typeface="Candara"/>
              </a:rPr>
              <a:t>-28 </a:t>
            </a:r>
            <a:r>
              <a:rPr lang="en-US" sz="2600" b="1" dirty="0" err="1">
                <a:solidFill>
                  <a:schemeClr val="tx1"/>
                </a:solidFill>
                <a:latin typeface="Candara"/>
                <a:cs typeface="Candara"/>
              </a:rPr>
              <a:t>e⋅cm</a:t>
            </a:r>
            <a:r>
              <a:rPr lang="en-US" sz="2600" b="1" dirty="0">
                <a:solidFill>
                  <a:schemeClr val="tx1"/>
                </a:solidFill>
                <a:latin typeface="Candara"/>
                <a:cs typeface="Candara"/>
              </a:rPr>
              <a:t> </a:t>
            </a:r>
          </a:p>
          <a:p>
            <a:pPr marL="60325" lvl="1" indent="0">
              <a:buNone/>
              <a:defRPr/>
            </a:pPr>
            <a:endParaRPr lang="en-US" dirty="0">
              <a:solidFill>
                <a:schemeClr val="tx1"/>
              </a:solidFill>
              <a:latin typeface="Candara"/>
              <a:cs typeface="Candara"/>
            </a:endParaRPr>
          </a:p>
        </p:txBody>
      </p:sp>
    </p:spTree>
    <p:extLst>
      <p:ext uri="{BB962C8B-B14F-4D97-AF65-F5344CB8AC3E}">
        <p14:creationId xmlns:p14="http://schemas.microsoft.com/office/powerpoint/2010/main" val="2560681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9C6449B-7A5E-4B4E-BFAF-25AA908CF445}"/>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3375AC91-94AC-6345-B280-F2F8F0CC45AB}"/>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92</a:t>
            </a:fld>
            <a:endParaRPr lang="sv-SE" dirty="0"/>
          </a:p>
        </p:txBody>
      </p:sp>
      <p:sp>
        <p:nvSpPr>
          <p:cNvPr id="9" name="Title 1">
            <a:extLst>
              <a:ext uri="{FF2B5EF4-FFF2-40B4-BE49-F238E27FC236}">
                <a16:creationId xmlns:a16="http://schemas.microsoft.com/office/drawing/2014/main" id="{CB3BF30A-26A3-2D43-A625-9289F2C3EEE9}"/>
              </a:ext>
            </a:extLst>
          </p:cNvPr>
          <p:cNvSpPr txBox="1">
            <a:spLocks/>
          </p:cNvSpPr>
          <p:nvPr/>
        </p:nvSpPr>
        <p:spPr>
          <a:xfrm>
            <a:off x="838200" y="-6308"/>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latin typeface="Helvetica Neue" panose="02000503000000020004" pitchFamily="2" charset="0"/>
                <a:ea typeface="Helvetica Neue" panose="02000503000000020004" pitchFamily="2" charset="0"/>
                <a:cs typeface="Helvetica Neue" panose="02000503000000020004" pitchFamily="2" charset="0"/>
              </a:rPr>
              <a:t>HIBEAM at the test beamline </a:t>
            </a:r>
          </a:p>
        </p:txBody>
      </p:sp>
      <p:cxnSp>
        <p:nvCxnSpPr>
          <p:cNvPr id="16" name="Google Shape;88;p11">
            <a:extLst>
              <a:ext uri="{FF2B5EF4-FFF2-40B4-BE49-F238E27FC236}">
                <a16:creationId xmlns:a16="http://schemas.microsoft.com/office/drawing/2014/main" id="{0187DA13-B1B6-2A4B-95A5-3DF137F1A206}"/>
              </a:ext>
            </a:extLst>
          </p:cNvPr>
          <p:cNvCxnSpPr>
            <a:cxnSpLocks/>
          </p:cNvCxnSpPr>
          <p:nvPr/>
        </p:nvCxnSpPr>
        <p:spPr>
          <a:xfrm>
            <a:off x="5896225" y="3378013"/>
            <a:ext cx="729428" cy="0"/>
          </a:xfrm>
          <a:prstGeom prst="straightConnector1">
            <a:avLst/>
          </a:prstGeom>
          <a:noFill/>
          <a:ln w="28575" cap="flat" cmpd="sng">
            <a:solidFill>
              <a:schemeClr val="bg1"/>
            </a:solidFill>
            <a:prstDash val="dash"/>
            <a:miter lim="800000"/>
            <a:headEnd type="none" w="sm" len="sm"/>
            <a:tailEnd type="none" w="sm" len="sm"/>
          </a:ln>
        </p:spPr>
      </p:cxnSp>
      <p:pic>
        <p:nvPicPr>
          <p:cNvPr id="4" name="Picture 3">
            <a:extLst>
              <a:ext uri="{FF2B5EF4-FFF2-40B4-BE49-F238E27FC236}">
                <a16:creationId xmlns:a16="http://schemas.microsoft.com/office/drawing/2014/main" id="{5CAF5C72-B9F1-4F48-96BE-798840832AB5}"/>
              </a:ext>
            </a:extLst>
          </p:cNvPr>
          <p:cNvPicPr>
            <a:picLocks noChangeAspect="1"/>
          </p:cNvPicPr>
          <p:nvPr/>
        </p:nvPicPr>
        <p:blipFill>
          <a:blip r:embed="rId2"/>
          <a:stretch>
            <a:fillRect/>
          </a:stretch>
        </p:blipFill>
        <p:spPr>
          <a:xfrm>
            <a:off x="2028305" y="753970"/>
            <a:ext cx="8172460" cy="4121255"/>
          </a:xfrm>
          <a:prstGeom prst="rect">
            <a:avLst/>
          </a:prstGeom>
        </p:spPr>
      </p:pic>
      <p:sp>
        <p:nvSpPr>
          <p:cNvPr id="2" name="Rectangle 1">
            <a:extLst>
              <a:ext uri="{FF2B5EF4-FFF2-40B4-BE49-F238E27FC236}">
                <a16:creationId xmlns:a16="http://schemas.microsoft.com/office/drawing/2014/main" id="{DABD4F15-D638-F343-A1E6-48B6786D880A}"/>
              </a:ext>
            </a:extLst>
          </p:cNvPr>
          <p:cNvSpPr/>
          <p:nvPr/>
        </p:nvSpPr>
        <p:spPr>
          <a:xfrm>
            <a:off x="838200" y="5151831"/>
            <a:ext cx="10704226" cy="1323439"/>
          </a:xfrm>
          <a:prstGeom prst="rect">
            <a:avLst/>
          </a:prstGeom>
        </p:spPr>
        <p:txBody>
          <a:bodyPr wrap="square">
            <a:spAutoFit/>
          </a:bodyPr>
          <a:lstStyle/>
          <a:p>
            <a:r>
              <a:rPr lang="en-GB" dirty="0"/>
              <a:t>•</a:t>
            </a:r>
            <a:r>
              <a:rPr lang="en-GB" sz="2000" dirty="0">
                <a:latin typeface="Helvetica" pitchFamily="2" charset="0"/>
              </a:rPr>
              <a:t>Sensitivities of the oscillation searches depend linearly on the number of neutrons and quadratically or to the 4th power (depending on the channel) on the flight path</a:t>
            </a:r>
          </a:p>
          <a:p>
            <a:r>
              <a:rPr lang="en-GB" sz="2000" dirty="0">
                <a:latin typeface="Helvetica" pitchFamily="2" charset="0"/>
              </a:rPr>
              <a:t>•With a 25m flight path the HIBEAM at the test beamline will have the longer flight path currently available for this kind of searches </a:t>
            </a:r>
          </a:p>
        </p:txBody>
      </p:sp>
      <p:sp>
        <p:nvSpPr>
          <p:cNvPr id="3" name="TextBox 2">
            <a:extLst>
              <a:ext uri="{FF2B5EF4-FFF2-40B4-BE49-F238E27FC236}">
                <a16:creationId xmlns:a16="http://schemas.microsoft.com/office/drawing/2014/main" id="{6F22F9B7-F170-F946-A797-3039F26CBC23}"/>
              </a:ext>
            </a:extLst>
          </p:cNvPr>
          <p:cNvSpPr txBox="1"/>
          <p:nvPr/>
        </p:nvSpPr>
        <p:spPr>
          <a:xfrm>
            <a:off x="6022837" y="1885068"/>
            <a:ext cx="673156" cy="369332"/>
          </a:xfrm>
          <a:prstGeom prst="rect">
            <a:avLst/>
          </a:prstGeom>
          <a:solidFill>
            <a:schemeClr val="tx2">
              <a:lumMod val="50000"/>
              <a:lumOff val="50000"/>
            </a:schemeClr>
          </a:solidFill>
        </p:spPr>
        <p:txBody>
          <a:bodyPr wrap="square" rtlCol="0">
            <a:spAutoFit/>
          </a:bodyPr>
          <a:lstStyle/>
          <a:p>
            <a:pPr algn="l"/>
            <a:r>
              <a:rPr lang="en-GB" b="1" dirty="0">
                <a:latin typeface="Helvetica" pitchFamily="2" charset="0"/>
                <a:cs typeface="Calibri" panose="020F0502020204030204" pitchFamily="34" charset="0"/>
              </a:rPr>
              <a:t>25m</a:t>
            </a:r>
          </a:p>
        </p:txBody>
      </p:sp>
    </p:spTree>
    <p:extLst>
      <p:ext uri="{BB962C8B-B14F-4D97-AF65-F5344CB8AC3E}">
        <p14:creationId xmlns:p14="http://schemas.microsoft.com/office/powerpoint/2010/main" val="188431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6E3787B-A0DC-B54F-99D4-5AEEFE5AD627}"/>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6DEEE55A-1F71-5C40-A14F-771A9436DF73}"/>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7777C857-0485-FD44-879E-6027555F517E}"/>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93</a:t>
            </a:fld>
            <a:endParaRPr lang="sv-SE" dirty="0"/>
          </a:p>
        </p:txBody>
      </p:sp>
      <p:sp>
        <p:nvSpPr>
          <p:cNvPr id="9" name="Textfeld 5">
            <a:extLst>
              <a:ext uri="{FF2B5EF4-FFF2-40B4-BE49-F238E27FC236}">
                <a16:creationId xmlns:a16="http://schemas.microsoft.com/office/drawing/2014/main" id="{768C66B0-49DB-B94F-A3FF-24CD33556D47}"/>
              </a:ext>
            </a:extLst>
          </p:cNvPr>
          <p:cNvSpPr txBox="1"/>
          <p:nvPr/>
        </p:nvSpPr>
        <p:spPr>
          <a:xfrm>
            <a:off x="1378511" y="68995"/>
            <a:ext cx="9375955" cy="523220"/>
          </a:xfrm>
          <a:prstGeom prst="rect">
            <a:avLst/>
          </a:prstGeom>
          <a:noFill/>
          <a:ln>
            <a:noFill/>
          </a:ln>
        </p:spPr>
        <p:txBody>
          <a:bodyPr wrap="square" rtlCol="0">
            <a:spAutoFit/>
          </a:bodyPr>
          <a:lstStyle/>
          <a:p>
            <a:pPr algn="ctr"/>
            <a:r>
              <a:rPr lang="sv-SE" sz="2800" dirty="0" err="1">
                <a:latin typeface="Helvetica Neue" panose="02000503000000020004" pitchFamily="2" charset="0"/>
                <a:ea typeface="Helvetica Neue" panose="02000503000000020004" pitchFamily="2" charset="0"/>
                <a:cs typeface="Helvetica Neue" panose="02000503000000020004" pitchFamily="2" charset="0"/>
                <a:sym typeface="Arial"/>
              </a:rPr>
              <a:t>Search</a:t>
            </a:r>
            <a:r>
              <a:rPr lang="sv-SE" sz="2800" dirty="0">
                <a:latin typeface="Helvetica Neue" panose="02000503000000020004" pitchFamily="2" charset="0"/>
                <a:ea typeface="Helvetica Neue" panose="02000503000000020004" pitchFamily="2" charset="0"/>
                <a:cs typeface="Helvetica Neue" panose="02000503000000020004" pitchFamily="2" charset="0"/>
                <a:sym typeface="Arial"/>
              </a:rPr>
              <a:t> for sterile neutron oscillations  at HIBEAM </a:t>
            </a:r>
            <a:endParaRPr lang="sv-SE" sz="2800"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0" name="Group 9">
            <a:extLst>
              <a:ext uri="{FF2B5EF4-FFF2-40B4-BE49-F238E27FC236}">
                <a16:creationId xmlns:a16="http://schemas.microsoft.com/office/drawing/2014/main" id="{39ECBBAF-26EB-5846-8076-E7C114317B8A}"/>
              </a:ext>
            </a:extLst>
          </p:cNvPr>
          <p:cNvGrpSpPr/>
          <p:nvPr/>
        </p:nvGrpSpPr>
        <p:grpSpPr>
          <a:xfrm>
            <a:off x="2090822" y="2722595"/>
            <a:ext cx="7898121" cy="1155700"/>
            <a:chOff x="1459991" y="1739717"/>
            <a:chExt cx="7898121" cy="1155700"/>
          </a:xfrm>
        </p:grpSpPr>
        <p:pic>
          <p:nvPicPr>
            <p:cNvPr id="11" name="Picture 10">
              <a:extLst>
                <a:ext uri="{FF2B5EF4-FFF2-40B4-BE49-F238E27FC236}">
                  <a16:creationId xmlns:a16="http://schemas.microsoft.com/office/drawing/2014/main" id="{86F3E9C7-7802-E94B-AEFA-BDDC1C23CC6C}"/>
                </a:ext>
              </a:extLst>
            </p:cNvPr>
            <p:cNvPicPr>
              <a:picLocks noChangeAspect="1"/>
            </p:cNvPicPr>
            <p:nvPr/>
          </p:nvPicPr>
          <p:blipFill>
            <a:blip r:embed="rId2"/>
            <a:stretch>
              <a:fillRect/>
            </a:stretch>
          </p:blipFill>
          <p:spPr>
            <a:xfrm>
              <a:off x="1649212" y="1739717"/>
              <a:ext cx="7708900" cy="1155700"/>
            </a:xfrm>
            <a:prstGeom prst="rect">
              <a:avLst/>
            </a:prstGeom>
          </p:spPr>
        </p:pic>
        <p:sp>
          <p:nvSpPr>
            <p:cNvPr id="12" name="TextBox 11">
              <a:extLst>
                <a:ext uri="{FF2B5EF4-FFF2-40B4-BE49-F238E27FC236}">
                  <a16:creationId xmlns:a16="http://schemas.microsoft.com/office/drawing/2014/main" id="{8C8EBCE2-690F-874F-8E9B-70E22DA03559}"/>
                </a:ext>
              </a:extLst>
            </p:cNvPr>
            <p:cNvSpPr txBox="1"/>
            <p:nvPr/>
          </p:nvSpPr>
          <p:spPr>
            <a:xfrm>
              <a:off x="5130818" y="1824383"/>
              <a:ext cx="1406154" cy="369332"/>
            </a:xfrm>
            <a:prstGeom prst="rect">
              <a:avLst/>
            </a:prstGeom>
            <a:noFill/>
          </p:spPr>
          <p:txBody>
            <a:bodyPr wrap="none" rtlCol="0">
              <a:spAutoFit/>
            </a:bodyPr>
            <a:lstStyle/>
            <a:p>
              <a:r>
                <a:rPr lang="en-GB" dirty="0">
                  <a:latin typeface="Helvetica Neue" panose="02000503000000020004" pitchFamily="2" charset="0"/>
                  <a:ea typeface="Helvetica Neue" panose="02000503000000020004" pitchFamily="2" charset="0"/>
                  <a:cs typeface="Helvetica Neue" panose="02000503000000020004" pitchFamily="2" charset="0"/>
                </a:rPr>
                <a:t>Beam Stop </a:t>
              </a:r>
            </a:p>
          </p:txBody>
        </p:sp>
        <p:sp>
          <p:nvSpPr>
            <p:cNvPr id="13" name="TextBox 12">
              <a:extLst>
                <a:ext uri="{FF2B5EF4-FFF2-40B4-BE49-F238E27FC236}">
                  <a16:creationId xmlns:a16="http://schemas.microsoft.com/office/drawing/2014/main" id="{D471738F-3B0C-B742-92E6-FF6C797688EC}"/>
                </a:ext>
              </a:extLst>
            </p:cNvPr>
            <p:cNvSpPr txBox="1"/>
            <p:nvPr/>
          </p:nvSpPr>
          <p:spPr>
            <a:xfrm>
              <a:off x="1459991" y="2013029"/>
              <a:ext cx="1009251" cy="646331"/>
            </a:xfrm>
            <a:prstGeom prst="rect">
              <a:avLst/>
            </a:prstGeom>
            <a:solidFill>
              <a:schemeClr val="bg1"/>
            </a:solidFill>
          </p:spPr>
          <p:txBody>
            <a:bodyPr wrap="none" rtlCol="0">
              <a:spAutoFit/>
            </a:bodyPr>
            <a:lstStyle/>
            <a:p>
              <a:r>
                <a:rPr lang="en-GB" dirty="0">
                  <a:latin typeface="Helvetica Neue" panose="02000503000000020004" pitchFamily="2" charset="0"/>
                  <a:ea typeface="Helvetica Neue" panose="02000503000000020004" pitchFamily="2" charset="0"/>
                  <a:cs typeface="Helvetica Neue" panose="02000503000000020004" pitchFamily="2" charset="0"/>
                </a:rPr>
                <a:t>Neutron</a:t>
              </a:r>
            </a:p>
            <a:p>
              <a:r>
                <a:rPr lang="en-GB" dirty="0">
                  <a:latin typeface="Helvetica Neue" panose="02000503000000020004" pitchFamily="2" charset="0"/>
                  <a:ea typeface="Helvetica Neue" panose="02000503000000020004" pitchFamily="2" charset="0"/>
                  <a:cs typeface="Helvetica Neue" panose="02000503000000020004" pitchFamily="2" charset="0"/>
                </a:rPr>
                <a:t> Beam </a:t>
              </a:r>
            </a:p>
          </p:txBody>
        </p:sp>
      </p:grpSp>
      <p:pic>
        <p:nvPicPr>
          <p:cNvPr id="21" name="Picture 20">
            <a:extLst>
              <a:ext uri="{FF2B5EF4-FFF2-40B4-BE49-F238E27FC236}">
                <a16:creationId xmlns:a16="http://schemas.microsoft.com/office/drawing/2014/main" id="{0AC8D911-2B08-6C42-BE4C-2F765F53AC66}"/>
              </a:ext>
            </a:extLst>
          </p:cNvPr>
          <p:cNvPicPr>
            <a:picLocks noChangeAspect="1"/>
          </p:cNvPicPr>
          <p:nvPr/>
        </p:nvPicPr>
        <p:blipFill>
          <a:blip r:embed="rId3"/>
          <a:stretch>
            <a:fillRect/>
          </a:stretch>
        </p:blipFill>
        <p:spPr>
          <a:xfrm>
            <a:off x="1771386" y="1132040"/>
            <a:ext cx="8825633" cy="1068883"/>
          </a:xfrm>
          <a:prstGeom prst="rect">
            <a:avLst/>
          </a:prstGeom>
        </p:spPr>
      </p:pic>
      <p:sp>
        <p:nvSpPr>
          <p:cNvPr id="22" name="Rectangle 21">
            <a:extLst>
              <a:ext uri="{FF2B5EF4-FFF2-40B4-BE49-F238E27FC236}">
                <a16:creationId xmlns:a16="http://schemas.microsoft.com/office/drawing/2014/main" id="{477677C2-BF84-4648-944A-E267D7129986}"/>
              </a:ext>
            </a:extLst>
          </p:cNvPr>
          <p:cNvSpPr/>
          <p:nvPr/>
        </p:nvSpPr>
        <p:spPr>
          <a:xfrm>
            <a:off x="5273458" y="901874"/>
            <a:ext cx="2630465" cy="5636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EC286C56-EC04-F742-B21B-18ACBDA4E4F7}"/>
              </a:ext>
            </a:extLst>
          </p:cNvPr>
          <p:cNvSpPr txBox="1"/>
          <p:nvPr/>
        </p:nvSpPr>
        <p:spPr>
          <a:xfrm>
            <a:off x="1787943" y="1196235"/>
            <a:ext cx="1009251" cy="646331"/>
          </a:xfrm>
          <a:prstGeom prst="rect">
            <a:avLst/>
          </a:prstGeom>
          <a:solidFill>
            <a:schemeClr val="bg1"/>
          </a:solidFill>
        </p:spPr>
        <p:txBody>
          <a:bodyPr wrap="none" rtlCol="0">
            <a:spAutoFit/>
          </a:bodyPr>
          <a:lstStyle/>
          <a:p>
            <a:r>
              <a:rPr lang="en-GB" dirty="0">
                <a:latin typeface="Helvetica Neue" panose="02000503000000020004" pitchFamily="2" charset="0"/>
                <a:ea typeface="Helvetica Neue" panose="02000503000000020004" pitchFamily="2" charset="0"/>
                <a:cs typeface="Helvetica Neue" panose="02000503000000020004" pitchFamily="2" charset="0"/>
              </a:rPr>
              <a:t>Neutron</a:t>
            </a:r>
          </a:p>
          <a:p>
            <a:r>
              <a:rPr lang="en-GB" dirty="0">
                <a:latin typeface="Helvetica Neue" panose="02000503000000020004" pitchFamily="2" charset="0"/>
                <a:ea typeface="Helvetica Neue" panose="02000503000000020004" pitchFamily="2" charset="0"/>
                <a:cs typeface="Helvetica Neue" panose="02000503000000020004" pitchFamily="2" charset="0"/>
              </a:rPr>
              <a:t> Beam </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064D1EC-68B7-B840-87F1-B0ACAFF3858E}"/>
                  </a:ext>
                </a:extLst>
              </p:cNvPr>
              <p:cNvSpPr txBox="1"/>
              <p:nvPr/>
            </p:nvSpPr>
            <p:spPr>
              <a:xfrm>
                <a:off x="4988569" y="2394700"/>
                <a:ext cx="2770246" cy="369332"/>
              </a:xfrm>
              <a:prstGeom prst="rect">
                <a:avLst/>
              </a:prstGeom>
              <a:solidFill>
                <a:schemeClr val="accent5">
                  <a:lumMod val="20000"/>
                  <a:lumOff val="80000"/>
                </a:schemeClr>
              </a:solidFill>
              <a:ln>
                <a:solidFill>
                  <a:schemeClr val="tx1"/>
                </a:solidFill>
              </a:ln>
            </p:spPr>
            <p:txBody>
              <a:bodyPr wrap="none" rtlCol="0">
                <a:spAutoFit/>
              </a:bodyPr>
              <a:lstStyle/>
              <a:p>
                <a:pPr algn="ctr"/>
                <a:r>
                  <a:rPr lang="en-GB" dirty="0">
                    <a:latin typeface="Helvetica Neue" panose="02000503000000020004" pitchFamily="2" charset="0"/>
                    <a:ea typeface="Helvetica Neue" panose="02000503000000020004" pitchFamily="2" charset="0"/>
                    <a:cs typeface="Helvetica Neue" panose="02000503000000020004" pitchFamily="2" charset="0"/>
                  </a:rPr>
                  <a:t>Regeneration </a:t>
                </a:r>
                <a14:m>
                  <m:oMath xmlns:m="http://schemas.openxmlformats.org/officeDocument/2006/math">
                    <m:r>
                      <a:rPr lang="en-US" b="1">
                        <a:latin typeface="Cambria Math" panose="02040503050406030204" pitchFamily="18" charset="0"/>
                      </a:rPr>
                      <m:t>𝑛</m:t>
                    </m:r>
                    <m:r>
                      <a:rPr lang="en-US" b="1">
                        <a:latin typeface="Cambria Math" panose="02040503050406030204" pitchFamily="18" charset="0"/>
                      </a:rPr>
                      <m:t>→</m:t>
                    </m:r>
                    <m:r>
                      <a:rPr lang="en-US" b="1">
                        <a:latin typeface="Cambria Math" panose="02040503050406030204" pitchFamily="18" charset="0"/>
                      </a:rPr>
                      <m:t>𝑛</m:t>
                    </m:r>
                    <m:r>
                      <a:rPr lang="en-US" b="1">
                        <a:latin typeface="Cambria Math" panose="02040503050406030204" pitchFamily="18" charset="0"/>
                      </a:rPr>
                      <m:t>′→</m:t>
                    </m:r>
                    <m:r>
                      <a:rPr lang="en-US" b="1">
                        <a:latin typeface="Cambria Math" panose="02040503050406030204" pitchFamily="18" charset="0"/>
                      </a:rPr>
                      <m:t>𝑛</m:t>
                    </m:r>
                  </m:oMath>
                </a14:m>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24" name="TextBox 23">
                <a:extLst>
                  <a:ext uri="{FF2B5EF4-FFF2-40B4-BE49-F238E27FC236}">
                    <a16:creationId xmlns:a16="http://schemas.microsoft.com/office/drawing/2014/main" id="{0064D1EC-68B7-B840-87F1-B0ACAFF3858E}"/>
                  </a:ext>
                </a:extLst>
              </p:cNvPr>
              <p:cNvSpPr txBox="1">
                <a:spLocks noRot="1" noChangeAspect="1" noMove="1" noResize="1" noEditPoints="1" noAdjustHandles="1" noChangeArrowheads="1" noChangeShapeType="1" noTextEdit="1"/>
              </p:cNvSpPr>
              <p:nvPr/>
            </p:nvSpPr>
            <p:spPr>
              <a:xfrm>
                <a:off x="4988569" y="2394700"/>
                <a:ext cx="2770246" cy="369332"/>
              </a:xfrm>
              <a:prstGeom prst="rect">
                <a:avLst/>
              </a:prstGeom>
              <a:blipFill>
                <a:blip r:embed="rId4"/>
                <a:stretch>
                  <a:fillRect l="-455" t="-6452" b="-19355"/>
                </a:stretch>
              </a:blipFill>
              <a:ln>
                <a:solidFill>
                  <a:schemeClr val="tx1"/>
                </a:solidFill>
              </a:ln>
            </p:spPr>
            <p:txBody>
              <a:bodyPr/>
              <a:lstStyle/>
              <a:p>
                <a:r>
                  <a:rPr lang="en-GB">
                    <a:noFill/>
                  </a:rPr>
                  <a:t> </a:t>
                </a:r>
              </a:p>
            </p:txBody>
          </p:sp>
        </mc:Fallback>
      </mc:AlternateContent>
      <p:sp>
        <p:nvSpPr>
          <p:cNvPr id="25" name="TextBox 24">
            <a:extLst>
              <a:ext uri="{FF2B5EF4-FFF2-40B4-BE49-F238E27FC236}">
                <a16:creationId xmlns:a16="http://schemas.microsoft.com/office/drawing/2014/main" id="{121F2196-68AB-BF45-B98B-FC9579660C2E}"/>
              </a:ext>
            </a:extLst>
          </p:cNvPr>
          <p:cNvSpPr txBox="1"/>
          <p:nvPr/>
        </p:nvSpPr>
        <p:spPr>
          <a:xfrm>
            <a:off x="5372119" y="1008436"/>
            <a:ext cx="1795684" cy="369332"/>
          </a:xfrm>
          <a:prstGeom prst="rect">
            <a:avLst/>
          </a:prstGeom>
          <a:solidFill>
            <a:schemeClr val="accent5">
              <a:lumMod val="20000"/>
              <a:lumOff val="80000"/>
            </a:schemeClr>
          </a:solidFill>
          <a:ln>
            <a:solidFill>
              <a:schemeClr val="tx1"/>
            </a:solidFill>
          </a:ln>
        </p:spPr>
        <p:txBody>
          <a:bodyPr wrap="none" rtlCol="0">
            <a:spAutoFit/>
          </a:bodyPr>
          <a:lstStyle/>
          <a:p>
            <a:pPr algn="ctr"/>
            <a:r>
              <a:rPr lang="en-GB" dirty="0">
                <a:latin typeface="Helvetica Neue" panose="02000503000000020004" pitchFamily="2" charset="0"/>
                <a:ea typeface="Helvetica Neue" panose="02000503000000020004" pitchFamily="2" charset="0"/>
                <a:cs typeface="Helvetica Neue" panose="02000503000000020004" pitchFamily="2" charset="0"/>
              </a:rPr>
              <a:t>Disappearance </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6D7C9F1-6C5A-BD4F-9192-3D225AF4680A}"/>
                  </a:ext>
                </a:extLst>
              </p:cNvPr>
              <p:cNvSpPr txBox="1"/>
              <p:nvPr/>
            </p:nvSpPr>
            <p:spPr>
              <a:xfrm>
                <a:off x="2797360" y="4181503"/>
                <a:ext cx="6800195" cy="369332"/>
              </a:xfrm>
              <a:prstGeom prst="rect">
                <a:avLst/>
              </a:prstGeom>
              <a:solidFill>
                <a:schemeClr val="accent5">
                  <a:lumMod val="20000"/>
                  <a:lumOff val="80000"/>
                </a:schemeClr>
              </a:solidFill>
              <a:ln>
                <a:solidFill>
                  <a:schemeClr val="tx1"/>
                </a:solidFill>
              </a:ln>
            </p:spPr>
            <p:txBody>
              <a:bodyPr wrap="none" rtlCol="0">
                <a:spAutoFit/>
              </a:bodyPr>
              <a:lstStyle/>
              <a:p>
                <a:pPr algn="ctr"/>
                <a:r>
                  <a:rPr lang="en-GB" dirty="0">
                    <a:latin typeface="Helvetica Neue" panose="02000503000000020004" pitchFamily="2" charset="0"/>
                    <a:ea typeface="Helvetica Neue" panose="02000503000000020004" pitchFamily="2" charset="0"/>
                    <a:cs typeface="Helvetica Neue" panose="02000503000000020004" pitchFamily="2" charset="0"/>
                  </a:rPr>
                  <a:t>Neutron antineutron conversion via sterile neutron </a:t>
                </a:r>
                <a14:m>
                  <m:oMath xmlns:m="http://schemas.openxmlformats.org/officeDocument/2006/math">
                    <m:r>
                      <a:rPr lang="en-US" b="1">
                        <a:latin typeface="Cambria Math" panose="02040503050406030204" pitchFamily="18" charset="0"/>
                      </a:rPr>
                      <m:t>𝑛</m:t>
                    </m:r>
                    <m:r>
                      <a:rPr lang="en-US" b="1">
                        <a:latin typeface="Cambria Math" panose="02040503050406030204" pitchFamily="18" charset="0"/>
                      </a:rPr>
                      <m:t>→</m:t>
                    </m:r>
                    <m:r>
                      <a:rPr lang="en-US" b="1">
                        <a:latin typeface="Cambria Math" panose="02040503050406030204" pitchFamily="18" charset="0"/>
                      </a:rPr>
                      <m:t>𝑛</m:t>
                    </m:r>
                    <m:r>
                      <a:rPr lang="en-US" b="1">
                        <a:latin typeface="Cambria Math" panose="02040503050406030204" pitchFamily="18" charset="0"/>
                      </a:rPr>
                      <m:t>′→</m:t>
                    </m:r>
                    <m:acc>
                      <m:accPr>
                        <m:chr m:val="̅"/>
                        <m:ctrlPr>
                          <a:rPr lang="en-US" b="1" i="1">
                            <a:latin typeface="Cambria Math" panose="02040503050406030204" pitchFamily="18" charset="0"/>
                          </a:rPr>
                        </m:ctrlPr>
                      </m:accPr>
                      <m:e>
                        <m:r>
                          <a:rPr lang="en-US" b="1">
                            <a:latin typeface="Cambria Math" panose="02040503050406030204" pitchFamily="18" charset="0"/>
                          </a:rPr>
                          <m:t>𝑛</m:t>
                        </m:r>
                      </m:e>
                    </m:acc>
                  </m:oMath>
                </a14:m>
                <a:r>
                  <a:rPr lang="en-GB" dirty="0">
                    <a:latin typeface="Helvetica Neue" panose="02000503000000020004" pitchFamily="2" charset="0"/>
                    <a:ea typeface="Helvetica Neue" panose="02000503000000020004" pitchFamily="2" charset="0"/>
                    <a:cs typeface="Helvetica Neue" panose="02000503000000020004" pitchFamily="2" charset="0"/>
                  </a:rPr>
                  <a:t> </a:t>
                </a:r>
              </a:p>
            </p:txBody>
          </p:sp>
        </mc:Choice>
        <mc:Fallback xmlns="">
          <p:sp>
            <p:nvSpPr>
              <p:cNvPr id="26" name="TextBox 25">
                <a:extLst>
                  <a:ext uri="{FF2B5EF4-FFF2-40B4-BE49-F238E27FC236}">
                    <a16:creationId xmlns:a16="http://schemas.microsoft.com/office/drawing/2014/main" id="{A6D7C9F1-6C5A-BD4F-9192-3D225AF4680A}"/>
                  </a:ext>
                </a:extLst>
              </p:cNvPr>
              <p:cNvSpPr txBox="1">
                <a:spLocks noRot="1" noChangeAspect="1" noMove="1" noResize="1" noEditPoints="1" noAdjustHandles="1" noChangeArrowheads="1" noChangeShapeType="1" noTextEdit="1"/>
              </p:cNvSpPr>
              <p:nvPr/>
            </p:nvSpPr>
            <p:spPr>
              <a:xfrm>
                <a:off x="2797360" y="4181503"/>
                <a:ext cx="6800195" cy="369332"/>
              </a:xfrm>
              <a:prstGeom prst="rect">
                <a:avLst/>
              </a:prstGeom>
              <a:blipFill>
                <a:blip r:embed="rId5"/>
                <a:stretch>
                  <a:fillRect t="-6452" b="-22581"/>
                </a:stretch>
              </a:blipFill>
              <a:ln>
                <a:solidFill>
                  <a:schemeClr val="tx1"/>
                </a:solidFill>
              </a:ln>
            </p:spPr>
            <p:txBody>
              <a:bodyPr/>
              <a:lstStyle/>
              <a:p>
                <a:r>
                  <a:rPr lang="en-GB">
                    <a:noFill/>
                  </a:rPr>
                  <a:t> </a:t>
                </a:r>
              </a:p>
            </p:txBody>
          </p:sp>
        </mc:Fallback>
      </mc:AlternateContent>
      <p:grpSp>
        <p:nvGrpSpPr>
          <p:cNvPr id="27" name="Group 26">
            <a:extLst>
              <a:ext uri="{FF2B5EF4-FFF2-40B4-BE49-F238E27FC236}">
                <a16:creationId xmlns:a16="http://schemas.microsoft.com/office/drawing/2014/main" id="{00C63DFE-1FA2-FA42-9A5D-6FA945858FBE}"/>
              </a:ext>
            </a:extLst>
          </p:cNvPr>
          <p:cNvGrpSpPr/>
          <p:nvPr/>
        </p:nvGrpSpPr>
        <p:grpSpPr>
          <a:xfrm>
            <a:off x="2154469" y="4711698"/>
            <a:ext cx="8620310" cy="1143758"/>
            <a:chOff x="1452024" y="4049774"/>
            <a:chExt cx="8620310" cy="1143758"/>
          </a:xfrm>
        </p:grpSpPr>
        <p:pic>
          <p:nvPicPr>
            <p:cNvPr id="28" name="Picture 27">
              <a:extLst>
                <a:ext uri="{FF2B5EF4-FFF2-40B4-BE49-F238E27FC236}">
                  <a16:creationId xmlns:a16="http://schemas.microsoft.com/office/drawing/2014/main" id="{3F118899-5422-E64C-8F40-F1A8A2A16AF8}"/>
                </a:ext>
              </a:extLst>
            </p:cNvPr>
            <p:cNvPicPr>
              <a:picLocks noChangeAspect="1"/>
            </p:cNvPicPr>
            <p:nvPr/>
          </p:nvPicPr>
          <p:blipFill>
            <a:blip r:embed="rId6"/>
            <a:stretch>
              <a:fillRect/>
            </a:stretch>
          </p:blipFill>
          <p:spPr>
            <a:xfrm>
              <a:off x="1620608" y="4049774"/>
              <a:ext cx="8119007" cy="1143758"/>
            </a:xfrm>
            <a:prstGeom prst="rect">
              <a:avLst/>
            </a:prstGeom>
          </p:spPr>
        </p:pic>
        <p:sp>
          <p:nvSpPr>
            <p:cNvPr id="29" name="TextBox 28">
              <a:extLst>
                <a:ext uri="{FF2B5EF4-FFF2-40B4-BE49-F238E27FC236}">
                  <a16:creationId xmlns:a16="http://schemas.microsoft.com/office/drawing/2014/main" id="{E65D87D0-AF7A-DD44-AEBD-8354198CEF16}"/>
                </a:ext>
              </a:extLst>
            </p:cNvPr>
            <p:cNvSpPr txBox="1"/>
            <p:nvPr/>
          </p:nvSpPr>
          <p:spPr>
            <a:xfrm>
              <a:off x="1452024" y="4210375"/>
              <a:ext cx="1009251" cy="646331"/>
            </a:xfrm>
            <a:prstGeom prst="rect">
              <a:avLst/>
            </a:prstGeom>
            <a:solidFill>
              <a:schemeClr val="bg1"/>
            </a:solidFill>
          </p:spPr>
          <p:txBody>
            <a:bodyPr wrap="none" rtlCol="0">
              <a:spAutoFit/>
            </a:bodyPr>
            <a:lstStyle/>
            <a:p>
              <a:r>
                <a:rPr lang="en-GB">
                  <a:latin typeface="Helvetica Neue" panose="02000503000000020004" pitchFamily="2" charset="0"/>
                  <a:ea typeface="Helvetica Neue" panose="02000503000000020004" pitchFamily="2" charset="0"/>
                  <a:cs typeface="Helvetica Neue" panose="02000503000000020004" pitchFamily="2" charset="0"/>
                </a:rPr>
                <a:t>Neutron</a:t>
              </a:r>
            </a:p>
            <a:p>
              <a:r>
                <a:rPr lang="en-GB">
                  <a:latin typeface="Helvetica Neue" panose="02000503000000020004" pitchFamily="2" charset="0"/>
                  <a:ea typeface="Helvetica Neue" panose="02000503000000020004" pitchFamily="2" charset="0"/>
                  <a:cs typeface="Helvetica Neue" panose="02000503000000020004" pitchFamily="2" charset="0"/>
                </a:rPr>
                <a:t> Beam </a:t>
              </a:r>
            </a:p>
          </p:txBody>
        </p:sp>
        <p:sp>
          <p:nvSpPr>
            <p:cNvPr id="30" name="TextBox 29">
              <a:extLst>
                <a:ext uri="{FF2B5EF4-FFF2-40B4-BE49-F238E27FC236}">
                  <a16:creationId xmlns:a16="http://schemas.microsoft.com/office/drawing/2014/main" id="{C71B6EE5-8FA9-C140-8719-0CFE8930E41D}"/>
                </a:ext>
              </a:extLst>
            </p:cNvPr>
            <p:cNvSpPr txBox="1"/>
            <p:nvPr/>
          </p:nvSpPr>
          <p:spPr>
            <a:xfrm>
              <a:off x="8691828" y="4314967"/>
              <a:ext cx="1380506" cy="646331"/>
            </a:xfrm>
            <a:prstGeom prst="rect">
              <a:avLst/>
            </a:prstGeom>
            <a:solidFill>
              <a:schemeClr val="bg1"/>
            </a:solidFill>
          </p:spPr>
          <p:txBody>
            <a:bodyPr wrap="none" rtlCol="0">
              <a:spAutoFit/>
            </a:bodyPr>
            <a:lstStyle/>
            <a:p>
              <a:r>
                <a:rPr lang="en-GB">
                  <a:latin typeface="Helvetica Neue" panose="02000503000000020004" pitchFamily="2" charset="0"/>
                  <a:ea typeface="Helvetica Neue" panose="02000503000000020004" pitchFamily="2" charset="0"/>
                  <a:cs typeface="Helvetica Neue" panose="02000503000000020004" pitchFamily="2" charset="0"/>
                </a:rPr>
                <a:t>Annihilation</a:t>
              </a:r>
            </a:p>
            <a:p>
              <a:r>
                <a:rPr lang="en-GB">
                  <a:latin typeface="Helvetica Neue" panose="02000503000000020004" pitchFamily="2" charset="0"/>
                  <a:ea typeface="Helvetica Neue" panose="02000503000000020004" pitchFamily="2" charset="0"/>
                  <a:cs typeface="Helvetica Neue" panose="02000503000000020004" pitchFamily="2" charset="0"/>
                </a:rPr>
                <a:t>Detector </a:t>
              </a:r>
            </a:p>
          </p:txBody>
        </p:sp>
      </p:grpSp>
      <p:sp>
        <p:nvSpPr>
          <p:cNvPr id="33" name="TextBox 32">
            <a:extLst>
              <a:ext uri="{FF2B5EF4-FFF2-40B4-BE49-F238E27FC236}">
                <a16:creationId xmlns:a16="http://schemas.microsoft.com/office/drawing/2014/main" id="{D2937CC3-4C6E-D34D-B143-FC894F8DDCE4}"/>
              </a:ext>
            </a:extLst>
          </p:cNvPr>
          <p:cNvSpPr txBox="1"/>
          <p:nvPr/>
        </p:nvSpPr>
        <p:spPr>
          <a:xfrm>
            <a:off x="5734169" y="4623564"/>
            <a:ext cx="1406154" cy="369332"/>
          </a:xfrm>
          <a:prstGeom prst="rect">
            <a:avLst/>
          </a:prstGeom>
          <a:noFill/>
        </p:spPr>
        <p:txBody>
          <a:bodyPr wrap="none" rtlCol="0">
            <a:spAutoFit/>
          </a:bodyPr>
          <a:lstStyle/>
          <a:p>
            <a:r>
              <a:rPr lang="en-GB" dirty="0">
                <a:latin typeface="Helvetica Neue" panose="02000503000000020004" pitchFamily="2" charset="0"/>
                <a:ea typeface="Helvetica Neue" panose="02000503000000020004" pitchFamily="2" charset="0"/>
                <a:cs typeface="Helvetica Neue" panose="02000503000000020004" pitchFamily="2" charset="0"/>
              </a:rPr>
              <a:t>Beam Stop </a:t>
            </a:r>
          </a:p>
        </p:txBody>
      </p:sp>
      <p:sp>
        <p:nvSpPr>
          <p:cNvPr id="34" name="Rectangle 33">
            <a:extLst>
              <a:ext uri="{FF2B5EF4-FFF2-40B4-BE49-F238E27FC236}">
                <a16:creationId xmlns:a16="http://schemas.microsoft.com/office/drawing/2014/main" id="{C824C11A-F266-3449-A10B-036256C15A00}"/>
              </a:ext>
            </a:extLst>
          </p:cNvPr>
          <p:cNvSpPr/>
          <p:nvPr/>
        </p:nvSpPr>
        <p:spPr>
          <a:xfrm>
            <a:off x="7532726" y="6013605"/>
            <a:ext cx="4129657" cy="461665"/>
          </a:xfrm>
          <a:prstGeom prst="rect">
            <a:avLst/>
          </a:prstGeom>
          <a:solidFill>
            <a:schemeClr val="accent2">
              <a:lumMod val="20000"/>
              <a:lumOff val="80000"/>
            </a:schemeClr>
          </a:solidFill>
        </p:spPr>
        <p:txBody>
          <a:bodyPr wrap="none">
            <a:spAutoFit/>
          </a:bodyPr>
          <a:lstStyle/>
          <a:p>
            <a:r>
              <a:rPr lang="sv-SE" dirty="0">
                <a:solidFill>
                  <a:srgbClr val="777777"/>
                </a:solidFill>
                <a:latin typeface="Roboto"/>
              </a:rPr>
              <a:t> </a:t>
            </a:r>
            <a:r>
              <a:rPr lang="sv-SE" sz="2400" b="1" dirty="0" err="1">
                <a:latin typeface="Helvetica" pitchFamily="2" charset="0"/>
              </a:rPr>
              <a:t>see</a:t>
            </a:r>
            <a:r>
              <a:rPr lang="sv-SE" sz="2400" b="1" dirty="0">
                <a:latin typeface="Helvetica" pitchFamily="2" charset="0"/>
              </a:rPr>
              <a:t> David </a:t>
            </a:r>
            <a:r>
              <a:rPr lang="sv-SE" sz="2400" b="1" dirty="0" err="1">
                <a:latin typeface="Helvetica" pitchFamily="2" charset="0"/>
              </a:rPr>
              <a:t>Milstead’s</a:t>
            </a:r>
            <a:r>
              <a:rPr lang="sv-SE" sz="2400" b="1" dirty="0">
                <a:latin typeface="Helvetica" pitchFamily="2" charset="0"/>
              </a:rPr>
              <a:t> </a:t>
            </a:r>
            <a:r>
              <a:rPr lang="sv-SE" sz="2400" b="1" dirty="0" err="1">
                <a:latin typeface="Helvetica" pitchFamily="2" charset="0"/>
              </a:rPr>
              <a:t>tallk</a:t>
            </a:r>
            <a:r>
              <a:rPr lang="sv-SE" sz="2400" b="1" dirty="0">
                <a:latin typeface="Helvetica" pitchFamily="2" charset="0"/>
              </a:rPr>
              <a:t>  </a:t>
            </a:r>
            <a:endParaRPr lang="en-GB" sz="2400" b="1" dirty="0">
              <a:latin typeface="Helvetica" pitchFamily="2" charset="0"/>
            </a:endParaRPr>
          </a:p>
        </p:txBody>
      </p:sp>
    </p:spTree>
    <p:extLst>
      <p:ext uri="{BB962C8B-B14F-4D97-AF65-F5344CB8AC3E}">
        <p14:creationId xmlns:p14="http://schemas.microsoft.com/office/powerpoint/2010/main" val="257865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a:xfrm>
            <a:off x="2122900" y="2229852"/>
            <a:ext cx="8640000" cy="1166989"/>
          </a:xfrm>
        </p:spPr>
        <p:txBody>
          <a:bodyPr/>
          <a:lstStyle/>
          <a:p>
            <a:r>
              <a:rPr lang="en-GB" sz="6000" dirty="0"/>
              <a:t>Thanks for the Attention </a:t>
            </a:r>
          </a:p>
        </p:txBody>
      </p:sp>
    </p:spTree>
    <p:extLst>
      <p:ext uri="{BB962C8B-B14F-4D97-AF65-F5344CB8AC3E}">
        <p14:creationId xmlns:p14="http://schemas.microsoft.com/office/powerpoint/2010/main" val="120996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52ABB7-F490-5541-8196-802E3CCCE88B}"/>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0624B85B-4B55-794A-9694-60209274E97C}"/>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CEC2D4F-B21B-1240-B8E2-453B31A8A121}"/>
              </a:ext>
            </a:extLst>
          </p:cNvPr>
          <p:cNvSpPr>
            <a:spLocks noGrp="1"/>
          </p:cNvSpPr>
          <p:nvPr>
            <p:ph type="sldNum" sz="quarter" idx="12"/>
          </p:nvPr>
        </p:nvSpPr>
        <p:spPr/>
        <p:txBody>
          <a:bodyPr/>
          <a:lstStyle/>
          <a:p>
            <a:fld id="{F7283078-D760-1647-8B80-66BA8B52336D}" type="slidenum">
              <a:rPr lang="sv-SE" smtClean="0"/>
              <a:pPr/>
              <a:t>95</a:t>
            </a:fld>
            <a:endParaRPr lang="sv-SE" dirty="0"/>
          </a:p>
        </p:txBody>
      </p:sp>
      <p:sp>
        <p:nvSpPr>
          <p:cNvPr id="12" name="Title 1">
            <a:extLst>
              <a:ext uri="{FF2B5EF4-FFF2-40B4-BE49-F238E27FC236}">
                <a16:creationId xmlns:a16="http://schemas.microsoft.com/office/drawing/2014/main" id="{E91FE7A1-84A2-3346-97FA-3B29F86991D4}"/>
              </a:ext>
            </a:extLst>
          </p:cNvPr>
          <p:cNvSpPr txBox="1">
            <a:spLocks/>
          </p:cNvSpPr>
          <p:nvPr/>
        </p:nvSpPr>
        <p:spPr>
          <a:xfrm>
            <a:off x="912660" y="233083"/>
            <a:ext cx="10738607"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2800" dirty="0">
                <a:solidFill>
                  <a:schemeClr val="tx1"/>
                </a:solidFill>
                <a:latin typeface="Helvetica" pitchFamily="2" charset="0"/>
              </a:rPr>
              <a:t>The ESS neutrino Super Beam (</a:t>
            </a:r>
            <a:r>
              <a:rPr lang="en-GB" sz="2800" dirty="0" err="1">
                <a:solidFill>
                  <a:schemeClr val="tx1"/>
                </a:solidFill>
                <a:latin typeface="Helvetica" pitchFamily="2" charset="0"/>
              </a:rPr>
              <a:t>ESSnuSB</a:t>
            </a:r>
            <a:r>
              <a:rPr lang="en-GB" sz="2800" dirty="0">
                <a:solidFill>
                  <a:schemeClr val="tx1"/>
                </a:solidFill>
                <a:latin typeface="Helvetica" pitchFamily="2" charset="0"/>
              </a:rPr>
              <a:t>): scientific motivation  </a:t>
            </a:r>
          </a:p>
        </p:txBody>
      </p:sp>
      <p:sp>
        <p:nvSpPr>
          <p:cNvPr id="6" name="TextBox 5">
            <a:extLst>
              <a:ext uri="{FF2B5EF4-FFF2-40B4-BE49-F238E27FC236}">
                <a16:creationId xmlns:a16="http://schemas.microsoft.com/office/drawing/2014/main" id="{74A7C6C2-B578-774F-89C6-002293407167}"/>
              </a:ext>
            </a:extLst>
          </p:cNvPr>
          <p:cNvSpPr txBox="1"/>
          <p:nvPr/>
        </p:nvSpPr>
        <p:spPr>
          <a:xfrm>
            <a:off x="639944" y="890422"/>
            <a:ext cx="6691298" cy="2215991"/>
          </a:xfrm>
          <a:prstGeom prst="rect">
            <a:avLst/>
          </a:prstGeom>
          <a:noFill/>
        </p:spPr>
        <p:txBody>
          <a:bodyPr wrap="square" rtlCol="0">
            <a:spAutoFit/>
          </a:bodyPr>
          <a:lstStyle/>
          <a:p>
            <a:r>
              <a:rPr lang="en-GB" sz="2000" dirty="0">
                <a:latin typeface="Helvetica Neue" panose="02000503000000020004" pitchFamily="2" charset="0"/>
                <a:ea typeface="Helvetica Neue" panose="02000503000000020004" pitchFamily="2" charset="0"/>
                <a:cs typeface="Helvetica Neue" panose="02000503000000020004" pitchFamily="2" charset="0"/>
              </a:rPr>
              <a:t>In 2012 it was discovered  </a:t>
            </a:r>
            <a:r>
              <a:rPr lang="en-US" sz="2000" dirty="0">
                <a:latin typeface="Helvetica Neue" panose="02000503000000020004" pitchFamily="2" charset="0"/>
                <a:ea typeface="Helvetica Neue" panose="02000503000000020004" pitchFamily="2" charset="0"/>
                <a:cs typeface="Helvetica Neue" panose="02000503000000020004" pitchFamily="2" charset="0"/>
              </a:rPr>
              <a:t>that the neutrino </a:t>
            </a:r>
            <a:r>
              <a:rPr lang="el-GR" sz="2000" dirty="0">
                <a:latin typeface="Helvetica Neue" panose="02000503000000020004" pitchFamily="2" charset="0"/>
                <a:ea typeface="Helvetica Neue" panose="02000503000000020004" pitchFamily="2" charset="0"/>
                <a:cs typeface="Helvetica Neue" panose="02000503000000020004" pitchFamily="2" charset="0"/>
              </a:rPr>
              <a:t>ν</a:t>
            </a:r>
            <a:r>
              <a:rPr lang="en-US" sz="2000" baseline="-25000" dirty="0">
                <a:latin typeface="Helvetica Neue" panose="02000503000000020004" pitchFamily="2" charset="0"/>
                <a:ea typeface="Helvetica Neue" panose="02000503000000020004" pitchFamily="2" charset="0"/>
                <a:cs typeface="Helvetica Neue" panose="02000503000000020004" pitchFamily="2" charset="0"/>
              </a:rPr>
              <a:t>1</a:t>
            </a:r>
            <a:r>
              <a:rPr lang="en-US" sz="2000" dirty="0">
                <a:latin typeface="Helvetica Neue" panose="02000503000000020004" pitchFamily="2" charset="0"/>
                <a:ea typeface="Helvetica Neue" panose="02000503000000020004" pitchFamily="2" charset="0"/>
                <a:cs typeface="Helvetica Neue" panose="02000503000000020004" pitchFamily="2" charset="0"/>
              </a:rPr>
              <a:t> and </a:t>
            </a:r>
            <a:r>
              <a:rPr lang="el-GR" sz="2000" dirty="0">
                <a:latin typeface="Helvetica Neue" panose="02000503000000020004" pitchFamily="2" charset="0"/>
                <a:ea typeface="Helvetica Neue" panose="02000503000000020004" pitchFamily="2" charset="0"/>
                <a:cs typeface="Helvetica Neue" panose="02000503000000020004" pitchFamily="2" charset="0"/>
              </a:rPr>
              <a:t>ν</a:t>
            </a:r>
            <a:r>
              <a:rPr lang="en-US" sz="2000" baseline="-25000" dirty="0">
                <a:latin typeface="Helvetica Neue" panose="02000503000000020004" pitchFamily="2" charset="0"/>
                <a:ea typeface="Helvetica Neue" panose="02000503000000020004" pitchFamily="2" charset="0"/>
                <a:cs typeface="Helvetica Neue" panose="02000503000000020004" pitchFamily="2" charset="0"/>
              </a:rPr>
              <a:t>3</a:t>
            </a:r>
            <a:r>
              <a:rPr lang="en-US" sz="2000" dirty="0">
                <a:latin typeface="Helvetica Neue" panose="02000503000000020004" pitchFamily="2" charset="0"/>
                <a:ea typeface="Helvetica Neue" panose="02000503000000020004" pitchFamily="2" charset="0"/>
                <a:cs typeface="Helvetica Neue" panose="02000503000000020004" pitchFamily="2" charset="0"/>
              </a:rPr>
              <a:t> mass eigenstates mixing angle </a:t>
            </a:r>
            <a:r>
              <a:rPr lang="el-GR" sz="2000" dirty="0">
                <a:latin typeface="Helvetica Neue" panose="02000503000000020004" pitchFamily="2" charset="0"/>
                <a:ea typeface="Helvetica Neue" panose="02000503000000020004" pitchFamily="2" charset="0"/>
                <a:cs typeface="Helvetica Neue" panose="02000503000000020004" pitchFamily="2" charset="0"/>
              </a:rPr>
              <a:t>θ</a:t>
            </a:r>
            <a:r>
              <a:rPr lang="en-US" sz="2000" baseline="-25000" dirty="0">
                <a:latin typeface="Helvetica Neue" panose="02000503000000020004" pitchFamily="2" charset="0"/>
                <a:ea typeface="Helvetica Neue" panose="02000503000000020004" pitchFamily="2" charset="0"/>
                <a:cs typeface="Helvetica Neue" panose="02000503000000020004" pitchFamily="2" charset="0"/>
              </a:rPr>
              <a:t>13 </a:t>
            </a:r>
            <a:r>
              <a:rPr lang="en-US" sz="2000" dirty="0">
                <a:latin typeface="Helvetica Neue" panose="02000503000000020004" pitchFamily="2" charset="0"/>
                <a:ea typeface="Helvetica Neue" panose="02000503000000020004" pitchFamily="2" charset="0"/>
                <a:cs typeface="Helvetica Neue" panose="02000503000000020004" pitchFamily="2" charset="0"/>
              </a:rPr>
              <a:t>= 8.8º, a value which was much larger than assumed </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endParaRPr lang="en-GB" sz="20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8">
            <a:extLst>
              <a:ext uri="{FF2B5EF4-FFF2-40B4-BE49-F238E27FC236}">
                <a16:creationId xmlns:a16="http://schemas.microsoft.com/office/drawing/2014/main" id="{ECEE0D31-E5CC-064E-B733-AC42C63F1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3116" y="1547761"/>
            <a:ext cx="4910750" cy="3970095"/>
          </a:xfrm>
          <a:prstGeom prst="rect">
            <a:avLst/>
          </a:prstGeom>
        </p:spPr>
      </p:pic>
    </p:spTree>
    <p:extLst>
      <p:ext uri="{BB962C8B-B14F-4D97-AF65-F5344CB8AC3E}">
        <p14:creationId xmlns:p14="http://schemas.microsoft.com/office/powerpoint/2010/main" val="252750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52ABB7-F490-5541-8196-802E3CCCE88B}"/>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0624B85B-4B55-794A-9694-60209274E97C}"/>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CEC2D4F-B21B-1240-B8E2-453B31A8A121}"/>
              </a:ext>
            </a:extLst>
          </p:cNvPr>
          <p:cNvSpPr>
            <a:spLocks noGrp="1"/>
          </p:cNvSpPr>
          <p:nvPr>
            <p:ph type="sldNum" sz="quarter" idx="12"/>
          </p:nvPr>
        </p:nvSpPr>
        <p:spPr/>
        <p:txBody>
          <a:bodyPr/>
          <a:lstStyle/>
          <a:p>
            <a:fld id="{F7283078-D760-1647-8B80-66BA8B52336D}" type="slidenum">
              <a:rPr lang="sv-SE" smtClean="0"/>
              <a:pPr/>
              <a:t>96</a:t>
            </a:fld>
            <a:endParaRPr lang="sv-SE" dirty="0"/>
          </a:p>
        </p:txBody>
      </p:sp>
      <p:sp>
        <p:nvSpPr>
          <p:cNvPr id="12" name="Title 1">
            <a:extLst>
              <a:ext uri="{FF2B5EF4-FFF2-40B4-BE49-F238E27FC236}">
                <a16:creationId xmlns:a16="http://schemas.microsoft.com/office/drawing/2014/main" id="{E91FE7A1-84A2-3346-97FA-3B29F86991D4}"/>
              </a:ext>
            </a:extLst>
          </p:cNvPr>
          <p:cNvSpPr txBox="1">
            <a:spLocks/>
          </p:cNvSpPr>
          <p:nvPr/>
        </p:nvSpPr>
        <p:spPr>
          <a:xfrm>
            <a:off x="912660" y="233083"/>
            <a:ext cx="10738607"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2800" dirty="0">
                <a:solidFill>
                  <a:schemeClr val="tx1"/>
                </a:solidFill>
                <a:latin typeface="Helvetica" pitchFamily="2" charset="0"/>
              </a:rPr>
              <a:t>The ESS neutrino Super Beam (</a:t>
            </a:r>
            <a:r>
              <a:rPr lang="en-GB" sz="2800" dirty="0" err="1">
                <a:solidFill>
                  <a:schemeClr val="tx1"/>
                </a:solidFill>
                <a:latin typeface="Helvetica" pitchFamily="2" charset="0"/>
              </a:rPr>
              <a:t>ESSnuSB</a:t>
            </a:r>
            <a:r>
              <a:rPr lang="en-GB" sz="2800" dirty="0">
                <a:solidFill>
                  <a:schemeClr val="tx1"/>
                </a:solidFill>
                <a:latin typeface="Helvetica" pitchFamily="2" charset="0"/>
              </a:rPr>
              <a:t>): scientific motivation  </a:t>
            </a:r>
          </a:p>
        </p:txBody>
      </p:sp>
      <p:sp>
        <p:nvSpPr>
          <p:cNvPr id="6" name="TextBox 5">
            <a:extLst>
              <a:ext uri="{FF2B5EF4-FFF2-40B4-BE49-F238E27FC236}">
                <a16:creationId xmlns:a16="http://schemas.microsoft.com/office/drawing/2014/main" id="{74A7C6C2-B578-774F-89C6-002293407167}"/>
              </a:ext>
            </a:extLst>
          </p:cNvPr>
          <p:cNvSpPr txBox="1"/>
          <p:nvPr/>
        </p:nvSpPr>
        <p:spPr>
          <a:xfrm>
            <a:off x="639944" y="890422"/>
            <a:ext cx="6691298" cy="3447098"/>
          </a:xfrm>
          <a:prstGeom prst="rect">
            <a:avLst/>
          </a:prstGeom>
          <a:noFill/>
        </p:spPr>
        <p:txBody>
          <a:bodyPr wrap="square" rtlCol="0">
            <a:spAutoFit/>
          </a:bodyPr>
          <a:lstStyle/>
          <a:p>
            <a:r>
              <a:rPr lang="en-GB" sz="2000" dirty="0">
                <a:latin typeface="Helvetica Neue" panose="02000503000000020004" pitchFamily="2" charset="0"/>
                <a:ea typeface="Helvetica Neue" panose="02000503000000020004" pitchFamily="2" charset="0"/>
                <a:cs typeface="Helvetica Neue" panose="02000503000000020004" pitchFamily="2" charset="0"/>
              </a:rPr>
              <a:t>In 2012 it was discovered  </a:t>
            </a:r>
            <a:r>
              <a:rPr lang="en-US" sz="2000" dirty="0">
                <a:latin typeface="Helvetica Neue" panose="02000503000000020004" pitchFamily="2" charset="0"/>
                <a:ea typeface="Helvetica Neue" panose="02000503000000020004" pitchFamily="2" charset="0"/>
                <a:cs typeface="Helvetica Neue" panose="02000503000000020004" pitchFamily="2" charset="0"/>
              </a:rPr>
              <a:t>that the neutrino </a:t>
            </a:r>
            <a:r>
              <a:rPr lang="el-GR" sz="2000" dirty="0">
                <a:latin typeface="Helvetica Neue" panose="02000503000000020004" pitchFamily="2" charset="0"/>
                <a:ea typeface="Helvetica Neue" panose="02000503000000020004" pitchFamily="2" charset="0"/>
                <a:cs typeface="Helvetica Neue" panose="02000503000000020004" pitchFamily="2" charset="0"/>
              </a:rPr>
              <a:t>ν</a:t>
            </a:r>
            <a:r>
              <a:rPr lang="en-US" sz="2000" baseline="-25000" dirty="0">
                <a:latin typeface="Helvetica Neue" panose="02000503000000020004" pitchFamily="2" charset="0"/>
                <a:ea typeface="Helvetica Neue" panose="02000503000000020004" pitchFamily="2" charset="0"/>
                <a:cs typeface="Helvetica Neue" panose="02000503000000020004" pitchFamily="2" charset="0"/>
              </a:rPr>
              <a:t>1</a:t>
            </a:r>
            <a:r>
              <a:rPr lang="en-US" sz="2000" dirty="0">
                <a:latin typeface="Helvetica Neue" panose="02000503000000020004" pitchFamily="2" charset="0"/>
                <a:ea typeface="Helvetica Neue" panose="02000503000000020004" pitchFamily="2" charset="0"/>
                <a:cs typeface="Helvetica Neue" panose="02000503000000020004" pitchFamily="2" charset="0"/>
              </a:rPr>
              <a:t> and </a:t>
            </a:r>
            <a:r>
              <a:rPr lang="el-GR" sz="2000" dirty="0">
                <a:latin typeface="Helvetica Neue" panose="02000503000000020004" pitchFamily="2" charset="0"/>
                <a:ea typeface="Helvetica Neue" panose="02000503000000020004" pitchFamily="2" charset="0"/>
                <a:cs typeface="Helvetica Neue" panose="02000503000000020004" pitchFamily="2" charset="0"/>
              </a:rPr>
              <a:t>ν</a:t>
            </a:r>
            <a:r>
              <a:rPr lang="en-US" sz="2000" baseline="-25000" dirty="0">
                <a:latin typeface="Helvetica Neue" panose="02000503000000020004" pitchFamily="2" charset="0"/>
                <a:ea typeface="Helvetica Neue" panose="02000503000000020004" pitchFamily="2" charset="0"/>
                <a:cs typeface="Helvetica Neue" panose="02000503000000020004" pitchFamily="2" charset="0"/>
              </a:rPr>
              <a:t>3</a:t>
            </a:r>
            <a:r>
              <a:rPr lang="en-US" sz="2000" dirty="0">
                <a:latin typeface="Helvetica Neue" panose="02000503000000020004" pitchFamily="2" charset="0"/>
                <a:ea typeface="Helvetica Neue" panose="02000503000000020004" pitchFamily="2" charset="0"/>
                <a:cs typeface="Helvetica Neue" panose="02000503000000020004" pitchFamily="2" charset="0"/>
              </a:rPr>
              <a:t> mass eigenstates mixing angle </a:t>
            </a:r>
            <a:r>
              <a:rPr lang="el-GR" sz="2000" dirty="0">
                <a:latin typeface="Helvetica Neue" panose="02000503000000020004" pitchFamily="2" charset="0"/>
                <a:ea typeface="Helvetica Neue" panose="02000503000000020004" pitchFamily="2" charset="0"/>
                <a:cs typeface="Helvetica Neue" panose="02000503000000020004" pitchFamily="2" charset="0"/>
              </a:rPr>
              <a:t>θ</a:t>
            </a:r>
            <a:r>
              <a:rPr lang="en-US" sz="2000" baseline="-25000" dirty="0">
                <a:latin typeface="Helvetica Neue" panose="02000503000000020004" pitchFamily="2" charset="0"/>
                <a:ea typeface="Helvetica Neue" panose="02000503000000020004" pitchFamily="2" charset="0"/>
                <a:cs typeface="Helvetica Neue" panose="02000503000000020004" pitchFamily="2" charset="0"/>
              </a:rPr>
              <a:t>13 </a:t>
            </a:r>
            <a:r>
              <a:rPr lang="en-US" sz="2000" dirty="0">
                <a:latin typeface="Helvetica Neue" panose="02000503000000020004" pitchFamily="2" charset="0"/>
                <a:ea typeface="Helvetica Neue" panose="02000503000000020004" pitchFamily="2" charset="0"/>
                <a:cs typeface="Helvetica Neue" panose="02000503000000020004" pitchFamily="2" charset="0"/>
              </a:rPr>
              <a:t>= 8.8º, a value which was much larger than assumed </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dirty="0">
                <a:latin typeface="Helvetica Neue" panose="02000503000000020004" pitchFamily="2" charset="0"/>
                <a:ea typeface="Helvetica Neue" panose="02000503000000020004" pitchFamily="2" charset="0"/>
                <a:cs typeface="Helvetica Neue" panose="02000503000000020004" pitchFamily="2" charset="0"/>
              </a:rPr>
              <a:t>In the light of this finding the sensitivity of CP violation </a:t>
            </a:r>
            <a:r>
              <a:rPr lang="en-US" sz="2000" dirty="0" err="1">
                <a:latin typeface="Symbol" pitchFamily="2" charset="2"/>
                <a:ea typeface="Helvetica Neue" panose="02000503000000020004" pitchFamily="2" charset="0"/>
                <a:cs typeface="Helvetica Neue" panose="02000503000000020004" pitchFamily="2" charset="0"/>
              </a:rPr>
              <a:t>d</a:t>
            </a:r>
            <a:r>
              <a:rPr lang="en-US" sz="2000" baseline="-25000" dirty="0" err="1">
                <a:latin typeface="Helvetica Neue" panose="02000503000000020004" pitchFamily="2" charset="0"/>
                <a:ea typeface="Helvetica Neue" panose="02000503000000020004" pitchFamily="2" charset="0"/>
                <a:cs typeface="Helvetica Neue" panose="02000503000000020004" pitchFamily="2" charset="0"/>
              </a:rPr>
              <a:t>CP</a:t>
            </a:r>
            <a:r>
              <a:rPr lang="en-US" sz="2000" baseline="-25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a:latin typeface="Helvetica Neue" panose="02000503000000020004" pitchFamily="2" charset="0"/>
                <a:ea typeface="Helvetica Neue" panose="02000503000000020004" pitchFamily="2" charset="0"/>
                <a:cs typeface="Helvetica Neue" panose="02000503000000020004" pitchFamily="2" charset="0"/>
              </a:rPr>
              <a:t>has a strong enhancement at the second oscillation  maximum compared to that at the first oscillation maximum</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endParaRPr lang="en-GB" sz="20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8">
            <a:extLst>
              <a:ext uri="{FF2B5EF4-FFF2-40B4-BE49-F238E27FC236}">
                <a16:creationId xmlns:a16="http://schemas.microsoft.com/office/drawing/2014/main" id="{ECEE0D31-E5CC-064E-B733-AC42C63F1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3116" y="1547761"/>
            <a:ext cx="4910750" cy="3970095"/>
          </a:xfrm>
          <a:prstGeom prst="rect">
            <a:avLst/>
          </a:prstGeom>
        </p:spPr>
      </p:pic>
    </p:spTree>
    <p:extLst>
      <p:ext uri="{BB962C8B-B14F-4D97-AF65-F5344CB8AC3E}">
        <p14:creationId xmlns:p14="http://schemas.microsoft.com/office/powerpoint/2010/main" val="90324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52ABB7-F490-5541-8196-802E3CCCE88B}"/>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0624B85B-4B55-794A-9694-60209274E97C}"/>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CEC2D4F-B21B-1240-B8E2-453B31A8A121}"/>
              </a:ext>
            </a:extLst>
          </p:cNvPr>
          <p:cNvSpPr>
            <a:spLocks noGrp="1"/>
          </p:cNvSpPr>
          <p:nvPr>
            <p:ph type="sldNum" sz="quarter" idx="12"/>
          </p:nvPr>
        </p:nvSpPr>
        <p:spPr/>
        <p:txBody>
          <a:bodyPr/>
          <a:lstStyle/>
          <a:p>
            <a:fld id="{F7283078-D760-1647-8B80-66BA8B52336D}" type="slidenum">
              <a:rPr lang="sv-SE" smtClean="0"/>
              <a:pPr/>
              <a:t>97</a:t>
            </a:fld>
            <a:endParaRPr lang="sv-SE" dirty="0"/>
          </a:p>
        </p:txBody>
      </p:sp>
      <p:sp>
        <p:nvSpPr>
          <p:cNvPr id="12" name="Title 1">
            <a:extLst>
              <a:ext uri="{FF2B5EF4-FFF2-40B4-BE49-F238E27FC236}">
                <a16:creationId xmlns:a16="http://schemas.microsoft.com/office/drawing/2014/main" id="{E91FE7A1-84A2-3346-97FA-3B29F86991D4}"/>
              </a:ext>
            </a:extLst>
          </p:cNvPr>
          <p:cNvSpPr txBox="1">
            <a:spLocks/>
          </p:cNvSpPr>
          <p:nvPr/>
        </p:nvSpPr>
        <p:spPr>
          <a:xfrm>
            <a:off x="912660" y="233083"/>
            <a:ext cx="10738607"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2800" dirty="0">
                <a:solidFill>
                  <a:schemeClr val="tx1"/>
                </a:solidFill>
                <a:latin typeface="Helvetica" pitchFamily="2" charset="0"/>
              </a:rPr>
              <a:t>The ESS neutrino Super Beam (</a:t>
            </a:r>
            <a:r>
              <a:rPr lang="en-GB" sz="2800" dirty="0" err="1">
                <a:solidFill>
                  <a:schemeClr val="tx1"/>
                </a:solidFill>
                <a:latin typeface="Helvetica" pitchFamily="2" charset="0"/>
              </a:rPr>
              <a:t>ESSnuSB</a:t>
            </a:r>
            <a:r>
              <a:rPr lang="en-GB" sz="2800" dirty="0">
                <a:solidFill>
                  <a:schemeClr val="tx1"/>
                </a:solidFill>
                <a:latin typeface="Helvetica" pitchFamily="2" charset="0"/>
              </a:rPr>
              <a:t>): scientific motivation  </a:t>
            </a:r>
          </a:p>
        </p:txBody>
      </p:sp>
      <p:sp>
        <p:nvSpPr>
          <p:cNvPr id="6" name="TextBox 5">
            <a:extLst>
              <a:ext uri="{FF2B5EF4-FFF2-40B4-BE49-F238E27FC236}">
                <a16:creationId xmlns:a16="http://schemas.microsoft.com/office/drawing/2014/main" id="{74A7C6C2-B578-774F-89C6-002293407167}"/>
              </a:ext>
            </a:extLst>
          </p:cNvPr>
          <p:cNvSpPr txBox="1"/>
          <p:nvPr/>
        </p:nvSpPr>
        <p:spPr>
          <a:xfrm>
            <a:off x="639944" y="890422"/>
            <a:ext cx="6691298" cy="4678204"/>
          </a:xfrm>
          <a:prstGeom prst="rect">
            <a:avLst/>
          </a:prstGeom>
          <a:noFill/>
        </p:spPr>
        <p:txBody>
          <a:bodyPr wrap="square" rtlCol="0">
            <a:spAutoFit/>
          </a:bodyPr>
          <a:lstStyle/>
          <a:p>
            <a:r>
              <a:rPr lang="en-GB" sz="2000" dirty="0">
                <a:latin typeface="Helvetica Neue" panose="02000503000000020004" pitchFamily="2" charset="0"/>
                <a:ea typeface="Helvetica Neue" panose="02000503000000020004" pitchFamily="2" charset="0"/>
                <a:cs typeface="Helvetica Neue" panose="02000503000000020004" pitchFamily="2" charset="0"/>
              </a:rPr>
              <a:t>In 2012 it was discovered  </a:t>
            </a:r>
            <a:r>
              <a:rPr lang="en-US" sz="2000" dirty="0">
                <a:latin typeface="Helvetica Neue" panose="02000503000000020004" pitchFamily="2" charset="0"/>
                <a:ea typeface="Helvetica Neue" panose="02000503000000020004" pitchFamily="2" charset="0"/>
                <a:cs typeface="Helvetica Neue" panose="02000503000000020004" pitchFamily="2" charset="0"/>
              </a:rPr>
              <a:t>that the neutrino </a:t>
            </a:r>
            <a:r>
              <a:rPr lang="el-GR" sz="2000" dirty="0">
                <a:latin typeface="Helvetica Neue" panose="02000503000000020004" pitchFamily="2" charset="0"/>
                <a:ea typeface="Helvetica Neue" panose="02000503000000020004" pitchFamily="2" charset="0"/>
                <a:cs typeface="Helvetica Neue" panose="02000503000000020004" pitchFamily="2" charset="0"/>
              </a:rPr>
              <a:t>ν</a:t>
            </a:r>
            <a:r>
              <a:rPr lang="en-US" sz="2000" baseline="-25000" dirty="0">
                <a:latin typeface="Helvetica Neue" panose="02000503000000020004" pitchFamily="2" charset="0"/>
                <a:ea typeface="Helvetica Neue" panose="02000503000000020004" pitchFamily="2" charset="0"/>
                <a:cs typeface="Helvetica Neue" panose="02000503000000020004" pitchFamily="2" charset="0"/>
              </a:rPr>
              <a:t>1</a:t>
            </a:r>
            <a:r>
              <a:rPr lang="en-US" sz="2000" dirty="0">
                <a:latin typeface="Helvetica Neue" panose="02000503000000020004" pitchFamily="2" charset="0"/>
                <a:ea typeface="Helvetica Neue" panose="02000503000000020004" pitchFamily="2" charset="0"/>
                <a:cs typeface="Helvetica Neue" panose="02000503000000020004" pitchFamily="2" charset="0"/>
              </a:rPr>
              <a:t> and </a:t>
            </a:r>
            <a:r>
              <a:rPr lang="el-GR" sz="2000" dirty="0">
                <a:latin typeface="Helvetica Neue" panose="02000503000000020004" pitchFamily="2" charset="0"/>
                <a:ea typeface="Helvetica Neue" panose="02000503000000020004" pitchFamily="2" charset="0"/>
                <a:cs typeface="Helvetica Neue" panose="02000503000000020004" pitchFamily="2" charset="0"/>
              </a:rPr>
              <a:t>ν</a:t>
            </a:r>
            <a:r>
              <a:rPr lang="en-US" sz="2000" baseline="-25000" dirty="0">
                <a:latin typeface="Helvetica Neue" panose="02000503000000020004" pitchFamily="2" charset="0"/>
                <a:ea typeface="Helvetica Neue" panose="02000503000000020004" pitchFamily="2" charset="0"/>
                <a:cs typeface="Helvetica Neue" panose="02000503000000020004" pitchFamily="2" charset="0"/>
              </a:rPr>
              <a:t>3</a:t>
            </a:r>
            <a:r>
              <a:rPr lang="en-US" sz="2000" dirty="0">
                <a:latin typeface="Helvetica Neue" panose="02000503000000020004" pitchFamily="2" charset="0"/>
                <a:ea typeface="Helvetica Neue" panose="02000503000000020004" pitchFamily="2" charset="0"/>
                <a:cs typeface="Helvetica Neue" panose="02000503000000020004" pitchFamily="2" charset="0"/>
              </a:rPr>
              <a:t> mass eigenstates mixing angle </a:t>
            </a:r>
            <a:r>
              <a:rPr lang="el-GR" sz="2000" dirty="0">
                <a:latin typeface="Helvetica Neue" panose="02000503000000020004" pitchFamily="2" charset="0"/>
                <a:ea typeface="Helvetica Neue" panose="02000503000000020004" pitchFamily="2" charset="0"/>
                <a:cs typeface="Helvetica Neue" panose="02000503000000020004" pitchFamily="2" charset="0"/>
              </a:rPr>
              <a:t>θ</a:t>
            </a:r>
            <a:r>
              <a:rPr lang="en-US" sz="2000" baseline="-25000" dirty="0">
                <a:latin typeface="Helvetica Neue" panose="02000503000000020004" pitchFamily="2" charset="0"/>
                <a:ea typeface="Helvetica Neue" panose="02000503000000020004" pitchFamily="2" charset="0"/>
                <a:cs typeface="Helvetica Neue" panose="02000503000000020004" pitchFamily="2" charset="0"/>
              </a:rPr>
              <a:t>13 </a:t>
            </a:r>
            <a:r>
              <a:rPr lang="en-US" sz="2000" dirty="0">
                <a:latin typeface="Helvetica Neue" panose="02000503000000020004" pitchFamily="2" charset="0"/>
                <a:ea typeface="Helvetica Neue" panose="02000503000000020004" pitchFamily="2" charset="0"/>
                <a:cs typeface="Helvetica Neue" panose="02000503000000020004" pitchFamily="2" charset="0"/>
              </a:rPr>
              <a:t>= 8.8º, a value which was much larger than assumed </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dirty="0">
                <a:latin typeface="Helvetica Neue" panose="02000503000000020004" pitchFamily="2" charset="0"/>
                <a:ea typeface="Helvetica Neue" panose="02000503000000020004" pitchFamily="2" charset="0"/>
                <a:cs typeface="Helvetica Neue" panose="02000503000000020004" pitchFamily="2" charset="0"/>
              </a:rPr>
              <a:t>In the light of this finding the sensitivity of CP violation </a:t>
            </a:r>
            <a:r>
              <a:rPr lang="en-US" sz="2000" dirty="0" err="1">
                <a:latin typeface="Symbol" pitchFamily="2" charset="2"/>
                <a:ea typeface="Helvetica Neue" panose="02000503000000020004" pitchFamily="2" charset="0"/>
                <a:cs typeface="Helvetica Neue" panose="02000503000000020004" pitchFamily="2" charset="0"/>
              </a:rPr>
              <a:t>d</a:t>
            </a:r>
            <a:r>
              <a:rPr lang="en-US" sz="2000" baseline="-25000" dirty="0" err="1">
                <a:latin typeface="Helvetica Neue" panose="02000503000000020004" pitchFamily="2" charset="0"/>
                <a:ea typeface="Helvetica Neue" panose="02000503000000020004" pitchFamily="2" charset="0"/>
                <a:cs typeface="Helvetica Neue" panose="02000503000000020004" pitchFamily="2" charset="0"/>
              </a:rPr>
              <a:t>CP</a:t>
            </a:r>
            <a:r>
              <a:rPr lang="en-US" sz="2000" baseline="-25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a:latin typeface="Helvetica Neue" panose="02000503000000020004" pitchFamily="2" charset="0"/>
                <a:ea typeface="Helvetica Neue" panose="02000503000000020004" pitchFamily="2" charset="0"/>
                <a:cs typeface="Helvetica Neue" panose="02000503000000020004" pitchFamily="2" charset="0"/>
              </a:rPr>
              <a:t>has a strong enhancement at the second oscillation  maximum compared to that at the first oscillation maximum</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dirty="0">
                <a:latin typeface="Helvetica Neue" panose="02000503000000020004" pitchFamily="2" charset="0"/>
                <a:ea typeface="Helvetica Neue" panose="02000503000000020004" pitchFamily="2" charset="0"/>
                <a:cs typeface="Helvetica Neue" panose="02000503000000020004" pitchFamily="2" charset="0"/>
              </a:rPr>
              <a:t>However placing the far detector at the 2</a:t>
            </a:r>
            <a:r>
              <a:rPr lang="en-US" sz="2000" baseline="30000" dirty="0">
                <a:latin typeface="Helvetica Neue" panose="02000503000000020004" pitchFamily="2" charset="0"/>
                <a:ea typeface="Helvetica Neue" panose="02000503000000020004" pitchFamily="2" charset="0"/>
                <a:cs typeface="Helvetica Neue" panose="02000503000000020004" pitchFamily="2" charset="0"/>
              </a:rPr>
              <a:t>nd</a:t>
            </a:r>
            <a:r>
              <a:rPr lang="en-US" sz="2000" dirty="0">
                <a:latin typeface="Helvetica Neue" panose="02000503000000020004" pitchFamily="2" charset="0"/>
                <a:ea typeface="Helvetica Neue" panose="02000503000000020004" pitchFamily="2" charset="0"/>
                <a:cs typeface="Helvetica Neue" panose="02000503000000020004" pitchFamily="2" charset="0"/>
              </a:rPr>
              <a:t> maximum implies the need of a very high intensity neutrino super beam to compensate  for the longer baseline </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endParaRPr lang="en-GB" sz="20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8">
            <a:extLst>
              <a:ext uri="{FF2B5EF4-FFF2-40B4-BE49-F238E27FC236}">
                <a16:creationId xmlns:a16="http://schemas.microsoft.com/office/drawing/2014/main" id="{ECEE0D31-E5CC-064E-B733-AC42C63F1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3116" y="1547761"/>
            <a:ext cx="4910750" cy="3970095"/>
          </a:xfrm>
          <a:prstGeom prst="rect">
            <a:avLst/>
          </a:prstGeom>
        </p:spPr>
      </p:pic>
    </p:spTree>
    <p:extLst>
      <p:ext uri="{BB962C8B-B14F-4D97-AF65-F5344CB8AC3E}">
        <p14:creationId xmlns:p14="http://schemas.microsoft.com/office/powerpoint/2010/main" val="102818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33B5694-2ED3-F241-AB0F-35137788330A}"/>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3F0EF3BC-8FEB-184A-80D1-80B800DD903D}"/>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4BE88D99-86EE-1A49-A79B-64561A7C7F18}"/>
              </a:ext>
            </a:extLst>
          </p:cNvPr>
          <p:cNvSpPr>
            <a:spLocks noGrp="1"/>
          </p:cNvSpPr>
          <p:nvPr>
            <p:ph type="sldNum" sz="quarter" idx="12"/>
          </p:nvPr>
        </p:nvSpPr>
        <p:spPr/>
        <p:txBody>
          <a:bodyPr/>
          <a:lstStyle/>
          <a:p>
            <a:fld id="{F7283078-D760-1647-8B80-66BA8B52336D}" type="slidenum">
              <a:rPr lang="sv-SE" smtClean="0"/>
              <a:pPr/>
              <a:t>98</a:t>
            </a:fld>
            <a:endParaRPr lang="sv-SE" dirty="0"/>
          </a:p>
        </p:txBody>
      </p:sp>
      <p:sp>
        <p:nvSpPr>
          <p:cNvPr id="9" name="Title 1">
            <a:extLst>
              <a:ext uri="{FF2B5EF4-FFF2-40B4-BE49-F238E27FC236}">
                <a16:creationId xmlns:a16="http://schemas.microsoft.com/office/drawing/2014/main" id="{1A6F6A2A-A5BD-EF4C-B066-3BE53F1238B4}"/>
              </a:ext>
            </a:extLst>
          </p:cNvPr>
          <p:cNvSpPr txBox="1">
            <a:spLocks/>
          </p:cNvSpPr>
          <p:nvPr/>
        </p:nvSpPr>
        <p:spPr>
          <a:xfrm>
            <a:off x="1441341" y="131007"/>
            <a:ext cx="10738607"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3200" dirty="0">
                <a:solidFill>
                  <a:schemeClr val="tx1"/>
                </a:solidFill>
                <a:latin typeface="Helvetica" pitchFamily="2" charset="0"/>
              </a:rPr>
              <a:t>The ESS neutrino Super Beam (</a:t>
            </a:r>
            <a:r>
              <a:rPr lang="en-GB" sz="3200" dirty="0" err="1">
                <a:solidFill>
                  <a:schemeClr val="tx1"/>
                </a:solidFill>
                <a:latin typeface="Helvetica" pitchFamily="2" charset="0"/>
              </a:rPr>
              <a:t>ESSnuSB</a:t>
            </a:r>
            <a:r>
              <a:rPr lang="en-GB" sz="3200" dirty="0">
                <a:solidFill>
                  <a:schemeClr val="tx1"/>
                </a:solidFill>
                <a:latin typeface="Helvetica" pitchFamily="2" charset="0"/>
              </a:rPr>
              <a:t>)</a:t>
            </a:r>
          </a:p>
        </p:txBody>
      </p:sp>
      <p:sp>
        <p:nvSpPr>
          <p:cNvPr id="11" name="TextBox 10">
            <a:extLst>
              <a:ext uri="{FF2B5EF4-FFF2-40B4-BE49-F238E27FC236}">
                <a16:creationId xmlns:a16="http://schemas.microsoft.com/office/drawing/2014/main" id="{0A95C999-7C74-B34B-8DCD-DA35629458FB}"/>
              </a:ext>
            </a:extLst>
          </p:cNvPr>
          <p:cNvSpPr txBox="1"/>
          <p:nvPr/>
        </p:nvSpPr>
        <p:spPr>
          <a:xfrm>
            <a:off x="244510" y="788346"/>
            <a:ext cx="5235519" cy="2862322"/>
          </a:xfrm>
          <a:prstGeom prst="rect">
            <a:avLst/>
          </a:prstGeom>
          <a:noFill/>
        </p:spPr>
        <p:txBody>
          <a:bodyPr wrap="square" rtlCol="0">
            <a:spAutoFit/>
          </a:bodyPr>
          <a:lstStyle/>
          <a:p>
            <a:pPr marL="285750" indent="-285750">
              <a:buFont typeface="Arial" panose="020B0604020202020204" pitchFamily="34" charset="0"/>
              <a:buChar char="•"/>
            </a:pPr>
            <a:r>
              <a:rPr lang="sv-SE" dirty="0">
                <a:latin typeface="Helvetica Neue" panose="02000503000000020004" pitchFamily="2" charset="0"/>
                <a:ea typeface="Helvetica Neue" panose="02000503000000020004" pitchFamily="2" charset="0"/>
                <a:cs typeface="Helvetica Neue" panose="02000503000000020004" pitchFamily="2" charset="0"/>
              </a:rPr>
              <a:t>To </a:t>
            </a:r>
            <a:r>
              <a:rPr lang="sv-SE" dirty="0" err="1">
                <a:latin typeface="Helvetica Neue" panose="02000503000000020004" pitchFamily="2" charset="0"/>
                <a:ea typeface="Helvetica Neue" panose="02000503000000020004" pitchFamily="2" charset="0"/>
                <a:cs typeface="Helvetica Neue" panose="02000503000000020004" pitchFamily="2" charset="0"/>
              </a:rPr>
              <a:t>produce</a:t>
            </a:r>
            <a:r>
              <a:rPr lang="sv-SE" dirty="0">
                <a:latin typeface="Helvetica Neue" panose="02000503000000020004" pitchFamily="2" charset="0"/>
                <a:ea typeface="Helvetica Neue" panose="02000503000000020004" pitchFamily="2" charset="0"/>
                <a:cs typeface="Helvetica Neue" panose="02000503000000020004" pitchFamily="2" charset="0"/>
              </a:rPr>
              <a:t> an </a:t>
            </a:r>
            <a:r>
              <a:rPr lang="sv-SE" dirty="0" err="1">
                <a:latin typeface="Helvetica Neue" panose="02000503000000020004" pitchFamily="2" charset="0"/>
                <a:ea typeface="Helvetica Neue" panose="02000503000000020004" pitchFamily="2" charset="0"/>
                <a:cs typeface="Helvetica Neue" panose="02000503000000020004" pitchFamily="2" charset="0"/>
              </a:rPr>
              <a:t>intense</a:t>
            </a:r>
            <a:r>
              <a:rPr lang="sv-SE" dirty="0">
                <a:latin typeface="Helvetica Neue" panose="02000503000000020004" pitchFamily="2" charset="0"/>
                <a:ea typeface="Helvetica Neue" panose="02000503000000020004" pitchFamily="2" charset="0"/>
                <a:cs typeface="Helvetica Neue" panose="02000503000000020004" pitchFamily="2" charset="0"/>
              </a:rPr>
              <a:t> neutrino </a:t>
            </a:r>
            <a:r>
              <a:rPr lang="sv-SE" dirty="0" err="1">
                <a:latin typeface="Helvetica Neue" panose="02000503000000020004" pitchFamily="2" charset="0"/>
                <a:ea typeface="Helvetica Neue" panose="02000503000000020004" pitchFamily="2" charset="0"/>
                <a:cs typeface="Helvetica Neue" panose="02000503000000020004" pitchFamily="2" charset="0"/>
              </a:rPr>
              <a:t>beam</a:t>
            </a:r>
            <a:r>
              <a:rPr lang="sv-SE" dirty="0">
                <a:latin typeface="Helvetica Neue" panose="02000503000000020004" pitchFamily="2" charset="0"/>
                <a:ea typeface="Helvetica Neue" panose="02000503000000020004" pitchFamily="2" charset="0"/>
                <a:cs typeface="Helvetica Neue" panose="02000503000000020004" pitchFamily="2" charset="0"/>
              </a:rPr>
              <a:t> at the same </a:t>
            </a:r>
            <a:r>
              <a:rPr lang="sv-SE" dirty="0" err="1">
                <a:latin typeface="Helvetica Neue" panose="02000503000000020004" pitchFamily="2" charset="0"/>
                <a:ea typeface="Helvetica Neue" panose="02000503000000020004" pitchFamily="2" charset="0"/>
                <a:cs typeface="Helvetica Neue" panose="02000503000000020004" pitchFamily="2" charset="0"/>
              </a:rPr>
              <a:t>time</a:t>
            </a:r>
            <a:r>
              <a:rPr lang="sv-SE" dirty="0">
                <a:latin typeface="Helvetica Neue" panose="02000503000000020004" pitchFamily="2" charset="0"/>
                <a:ea typeface="Helvetica Neue" panose="02000503000000020004" pitchFamily="2" charset="0"/>
                <a:cs typeface="Helvetica Neue" panose="02000503000000020004" pitchFamily="2" charset="0"/>
              </a:rPr>
              <a:t> </a:t>
            </a:r>
            <a:r>
              <a:rPr lang="sv-SE" dirty="0" err="1">
                <a:latin typeface="Helvetica Neue" panose="02000503000000020004" pitchFamily="2" charset="0"/>
                <a:ea typeface="Helvetica Neue" panose="02000503000000020004" pitchFamily="2" charset="0"/>
                <a:cs typeface="Helvetica Neue" panose="02000503000000020004" pitchFamily="2" charset="0"/>
              </a:rPr>
              <a:t>of</a:t>
            </a:r>
            <a:r>
              <a:rPr lang="sv-SE" dirty="0">
                <a:latin typeface="Helvetica Neue" panose="02000503000000020004" pitchFamily="2" charset="0"/>
                <a:ea typeface="Helvetica Neue" panose="02000503000000020004" pitchFamily="2" charset="0"/>
                <a:cs typeface="Helvetica Neue" panose="02000503000000020004" pitchFamily="2" charset="0"/>
              </a:rPr>
              <a:t> the </a:t>
            </a:r>
            <a:r>
              <a:rPr lang="sv-SE" dirty="0" err="1">
                <a:latin typeface="Helvetica Neue" panose="02000503000000020004" pitchFamily="2" charset="0"/>
                <a:ea typeface="Helvetica Neue" panose="02000503000000020004" pitchFamily="2" charset="0"/>
                <a:cs typeface="Helvetica Neue" panose="02000503000000020004" pitchFamily="2" charset="0"/>
              </a:rPr>
              <a:t>intense</a:t>
            </a:r>
            <a:r>
              <a:rPr lang="sv-SE" dirty="0">
                <a:latin typeface="Helvetica Neue" panose="02000503000000020004" pitchFamily="2" charset="0"/>
                <a:ea typeface="Helvetica Neue" panose="02000503000000020004" pitchFamily="2" charset="0"/>
                <a:cs typeface="Helvetica Neue" panose="02000503000000020004" pitchFamily="2" charset="0"/>
              </a:rPr>
              <a:t> neutron </a:t>
            </a:r>
            <a:r>
              <a:rPr lang="sv-SE" dirty="0" err="1">
                <a:latin typeface="Helvetica Neue" panose="02000503000000020004" pitchFamily="2" charset="0"/>
                <a:ea typeface="Helvetica Neue" panose="02000503000000020004" pitchFamily="2" charset="0"/>
                <a:cs typeface="Helvetica Neue" panose="02000503000000020004" pitchFamily="2" charset="0"/>
              </a:rPr>
              <a:t>beam</a:t>
            </a:r>
            <a:r>
              <a:rPr lang="sv-SE" dirty="0">
                <a:latin typeface="Helvetica Neue" panose="02000503000000020004" pitchFamily="2" charset="0"/>
                <a:ea typeface="Helvetica Neue" panose="02000503000000020004" pitchFamily="2" charset="0"/>
                <a:cs typeface="Helvetica Neue" panose="02000503000000020004" pitchFamily="2" charset="0"/>
              </a:rPr>
              <a:t> it is a  </a:t>
            </a:r>
            <a:r>
              <a:rPr lang="sv-SE" dirty="0" err="1">
                <a:latin typeface="Helvetica Neue" panose="02000503000000020004" pitchFamily="2" charset="0"/>
                <a:ea typeface="Helvetica Neue" panose="02000503000000020004" pitchFamily="2" charset="0"/>
                <a:cs typeface="Helvetica Neue" panose="02000503000000020004" pitchFamily="2" charset="0"/>
              </a:rPr>
              <a:t>needed</a:t>
            </a:r>
            <a:r>
              <a:rPr lang="sv-SE" dirty="0">
                <a:latin typeface="Helvetica Neue" panose="02000503000000020004" pitchFamily="2" charset="0"/>
                <a:ea typeface="Helvetica Neue" panose="02000503000000020004" pitchFamily="2" charset="0"/>
                <a:cs typeface="Helvetica Neue" panose="02000503000000020004" pitchFamily="2" charset="0"/>
              </a:rPr>
              <a:t> a major </a:t>
            </a:r>
            <a:r>
              <a:rPr lang="sv-SE" dirty="0" err="1">
                <a:latin typeface="Helvetica Neue" panose="02000503000000020004" pitchFamily="2" charset="0"/>
                <a:ea typeface="Helvetica Neue" panose="02000503000000020004" pitchFamily="2" charset="0"/>
                <a:cs typeface="Helvetica Neue" panose="02000503000000020004" pitchFamily="2" charset="0"/>
              </a:rPr>
              <a:t>upgrade</a:t>
            </a:r>
            <a:r>
              <a:rPr lang="sv-SE" dirty="0">
                <a:latin typeface="Helvetica Neue" panose="02000503000000020004" pitchFamily="2" charset="0"/>
                <a:ea typeface="Helvetica Neue" panose="02000503000000020004" pitchFamily="2" charset="0"/>
                <a:cs typeface="Helvetica Neue" panose="02000503000000020004" pitchFamily="2" charset="0"/>
              </a:rPr>
              <a:t> </a:t>
            </a:r>
            <a:r>
              <a:rPr lang="sv-SE" dirty="0" err="1">
                <a:latin typeface="Helvetica Neue" panose="02000503000000020004" pitchFamily="2" charset="0"/>
                <a:ea typeface="Helvetica Neue" panose="02000503000000020004" pitchFamily="2" charset="0"/>
                <a:cs typeface="Helvetica Neue" panose="02000503000000020004" pitchFamily="2" charset="0"/>
              </a:rPr>
              <a:t>of</a:t>
            </a:r>
            <a:r>
              <a:rPr lang="sv-SE" dirty="0">
                <a:latin typeface="Helvetica Neue" panose="02000503000000020004" pitchFamily="2" charset="0"/>
                <a:ea typeface="Helvetica Neue" panose="02000503000000020004" pitchFamily="2" charset="0"/>
                <a:cs typeface="Helvetica Neue" panose="02000503000000020004" pitchFamily="2" charset="0"/>
              </a:rPr>
              <a:t> the ESS </a:t>
            </a:r>
            <a:r>
              <a:rPr lang="sv-SE" dirty="0" err="1">
                <a:latin typeface="Helvetica Neue" panose="02000503000000020004" pitchFamily="2" charset="0"/>
                <a:ea typeface="Helvetica Neue" panose="02000503000000020004" pitchFamily="2" charset="0"/>
                <a:cs typeface="Helvetica Neue" panose="02000503000000020004" pitchFamily="2" charset="0"/>
              </a:rPr>
              <a:t>facility</a:t>
            </a:r>
            <a:r>
              <a:rPr lang="sv-SE" dirty="0">
                <a:latin typeface="Helvetica Neue" panose="02000503000000020004" pitchFamily="2" charset="0"/>
                <a:ea typeface="Helvetica Neue" panose="02000503000000020004" pitchFamily="2" charset="0"/>
                <a:cs typeface="Helvetica Neue" panose="02000503000000020004" pitchFamily="2" charset="0"/>
              </a:rPr>
              <a:t> </a:t>
            </a:r>
          </a:p>
          <a:p>
            <a:pPr marL="285750" indent="-285750">
              <a:buFont typeface="Arial" panose="020B0604020202020204" pitchFamily="34" charset="0"/>
              <a:buChar char="•"/>
            </a:pPr>
            <a:endParaRPr lang="sv-SE"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sv-SE" dirty="0">
                <a:latin typeface="Helvetica Neue" panose="02000503000000020004" pitchFamily="2" charset="0"/>
                <a:ea typeface="Helvetica Neue" panose="02000503000000020004" pitchFamily="2" charset="0"/>
                <a:cs typeface="Helvetica Neue" panose="02000503000000020004" pitchFamily="2" charset="0"/>
              </a:rPr>
              <a:t>The ESS accelerator </a:t>
            </a:r>
            <a:r>
              <a:rPr lang="sv-SE" dirty="0" err="1">
                <a:latin typeface="Helvetica Neue" panose="02000503000000020004" pitchFamily="2" charset="0"/>
                <a:ea typeface="Helvetica Neue" panose="02000503000000020004" pitchFamily="2" charset="0"/>
                <a:cs typeface="Helvetica Neue" panose="02000503000000020004" pitchFamily="2" charset="0"/>
              </a:rPr>
              <a:t>needs</a:t>
            </a:r>
            <a:r>
              <a:rPr lang="sv-SE" dirty="0">
                <a:latin typeface="Helvetica Neue" panose="02000503000000020004" pitchFamily="2" charset="0"/>
                <a:ea typeface="Helvetica Neue" panose="02000503000000020004" pitchFamily="2" charset="0"/>
                <a:cs typeface="Helvetica Neue" panose="02000503000000020004" pitchFamily="2" charset="0"/>
              </a:rPr>
              <a:t> to be </a:t>
            </a:r>
            <a:r>
              <a:rPr lang="en-GB" dirty="0">
                <a:latin typeface="Helvetica Neue" panose="02000503000000020004" pitchFamily="2" charset="0"/>
                <a:ea typeface="Helvetica Neue" panose="02000503000000020004" pitchFamily="2" charset="0"/>
                <a:cs typeface="Helvetica Neue" panose="02000503000000020004" pitchFamily="2" charset="0"/>
              </a:rPr>
              <a:t>upgraded to 2.5 GeV energy and power to 10 MW this requires additional H- source and increase of </a:t>
            </a:r>
            <a:r>
              <a:rPr lang="en-GB" dirty="0" err="1">
                <a:latin typeface="Helvetica Neue" panose="02000503000000020004" pitchFamily="2" charset="0"/>
                <a:ea typeface="Helvetica Neue" panose="02000503000000020004" pitchFamily="2" charset="0"/>
                <a:cs typeface="Helvetica Neue" panose="02000503000000020004" pitchFamily="2" charset="0"/>
              </a:rPr>
              <a:t>linac</a:t>
            </a:r>
            <a:r>
              <a:rPr lang="en-GB" dirty="0">
                <a:latin typeface="Helvetica Neue" panose="02000503000000020004" pitchFamily="2" charset="0"/>
                <a:ea typeface="Helvetica Neue" panose="02000503000000020004" pitchFamily="2" charset="0"/>
                <a:cs typeface="Helvetica Neue" panose="02000503000000020004" pitchFamily="2" charset="0"/>
              </a:rPr>
              <a:t> duty cycle from 4% to 8%</a:t>
            </a:r>
          </a:p>
          <a:p>
            <a:pPr marL="285750" indent="-285750">
              <a:buFont typeface="Arial" panose="020B0604020202020204" pitchFamily="34" charset="0"/>
              <a:buChar char="•"/>
            </a:pPr>
            <a:endParaRPr lang="en-GB"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endParaRPr lang="sv-SE"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5" name="Picture 14">
            <a:extLst>
              <a:ext uri="{FF2B5EF4-FFF2-40B4-BE49-F238E27FC236}">
                <a16:creationId xmlns:a16="http://schemas.microsoft.com/office/drawing/2014/main" id="{388E0E38-E127-9C44-976C-F08538695EF4}"/>
              </a:ext>
            </a:extLst>
          </p:cNvPr>
          <p:cNvPicPr>
            <a:picLocks noChangeAspect="1"/>
          </p:cNvPicPr>
          <p:nvPr/>
        </p:nvPicPr>
        <p:blipFill>
          <a:blip r:embed="rId2"/>
          <a:stretch>
            <a:fillRect/>
          </a:stretch>
        </p:blipFill>
        <p:spPr>
          <a:xfrm>
            <a:off x="5480029" y="971586"/>
            <a:ext cx="6892424" cy="4643509"/>
          </a:xfrm>
          <a:prstGeom prst="rect">
            <a:avLst/>
          </a:prstGeom>
        </p:spPr>
      </p:pic>
    </p:spTree>
    <p:extLst>
      <p:ext uri="{BB962C8B-B14F-4D97-AF65-F5344CB8AC3E}">
        <p14:creationId xmlns:p14="http://schemas.microsoft.com/office/powerpoint/2010/main" val="53396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52ABB7-F490-5541-8196-802E3CCCE88B}"/>
              </a:ext>
            </a:extLst>
          </p:cNvPr>
          <p:cNvSpPr>
            <a:spLocks noGrp="1"/>
          </p:cNvSpPr>
          <p:nvPr>
            <p:ph type="ftr" sz="quarter" idx="4294967295"/>
          </p:nvPr>
        </p:nvSpPr>
        <p:spPr>
          <a:xfrm>
            <a:off x="2053244" y="6475270"/>
            <a:ext cx="4320448" cy="365125"/>
          </a:xfrm>
          <a:prstGeom prst="rect">
            <a:avLst/>
          </a:prstGeom>
        </p:spPr>
        <p:txBody>
          <a:bodyPr/>
          <a:lstStyle/>
          <a:p>
            <a:r>
              <a:rPr lang="sv-SE"/>
              <a:t>PRESENTATION TITLE/FOOTER</a:t>
            </a:r>
            <a:endParaRPr lang="sv-SE" dirty="0"/>
          </a:p>
        </p:txBody>
      </p:sp>
      <p:sp>
        <p:nvSpPr>
          <p:cNvPr id="7" name="Date Placeholder 6">
            <a:extLst>
              <a:ext uri="{FF2B5EF4-FFF2-40B4-BE49-F238E27FC236}">
                <a16:creationId xmlns:a16="http://schemas.microsoft.com/office/drawing/2014/main" id="{0624B85B-4B55-794A-9694-60209274E97C}"/>
              </a:ext>
            </a:extLst>
          </p:cNvPr>
          <p:cNvSpPr>
            <a:spLocks noGrp="1"/>
          </p:cNvSpPr>
          <p:nvPr>
            <p:ph type="dt" sz="half" idx="10"/>
          </p:nvPr>
        </p:nvSpPr>
        <p:spPr/>
        <p:txBody>
          <a:bodyPr/>
          <a:lstStyle/>
          <a:p>
            <a:fld id="{18896B66-0B3A-474C-9C9C-E4F07B1F5DAD}" type="datetime1">
              <a:rPr lang="sv-SE" smtClean="0"/>
              <a:t>2022-11-17</a:t>
            </a:fld>
            <a:endParaRPr lang="sv-SE" dirty="0"/>
          </a:p>
        </p:txBody>
      </p:sp>
      <p:sp>
        <p:nvSpPr>
          <p:cNvPr id="8" name="Slide Number Placeholder 7">
            <a:extLst>
              <a:ext uri="{FF2B5EF4-FFF2-40B4-BE49-F238E27FC236}">
                <a16:creationId xmlns:a16="http://schemas.microsoft.com/office/drawing/2014/main" id="{5CEC2D4F-B21B-1240-B8E2-453B31A8A121}"/>
              </a:ext>
            </a:extLst>
          </p:cNvPr>
          <p:cNvSpPr>
            <a:spLocks noGrp="1"/>
          </p:cNvSpPr>
          <p:nvPr>
            <p:ph type="sldNum" sz="quarter" idx="12"/>
          </p:nvPr>
        </p:nvSpPr>
        <p:spPr/>
        <p:txBody>
          <a:bodyPr/>
          <a:lstStyle/>
          <a:p>
            <a:fld id="{F7283078-D760-1647-8B80-66BA8B52336D}" type="slidenum">
              <a:rPr lang="sv-SE" smtClean="0"/>
              <a:pPr/>
              <a:t>99</a:t>
            </a:fld>
            <a:endParaRPr lang="sv-SE" dirty="0"/>
          </a:p>
        </p:txBody>
      </p:sp>
      <p:sp>
        <p:nvSpPr>
          <p:cNvPr id="12" name="Title 1">
            <a:extLst>
              <a:ext uri="{FF2B5EF4-FFF2-40B4-BE49-F238E27FC236}">
                <a16:creationId xmlns:a16="http://schemas.microsoft.com/office/drawing/2014/main" id="{E91FE7A1-84A2-3346-97FA-3B29F86991D4}"/>
              </a:ext>
            </a:extLst>
          </p:cNvPr>
          <p:cNvSpPr txBox="1">
            <a:spLocks/>
          </p:cNvSpPr>
          <p:nvPr/>
        </p:nvSpPr>
        <p:spPr>
          <a:xfrm>
            <a:off x="912660" y="233083"/>
            <a:ext cx="10738607"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sz="2800" dirty="0">
                <a:solidFill>
                  <a:schemeClr val="tx1"/>
                </a:solidFill>
                <a:latin typeface="Helvetica" pitchFamily="2" charset="0"/>
              </a:rPr>
              <a:t>The ESS neutrino Super Beam (</a:t>
            </a:r>
            <a:r>
              <a:rPr lang="en-GB" sz="2800" dirty="0" err="1">
                <a:solidFill>
                  <a:schemeClr val="tx1"/>
                </a:solidFill>
                <a:latin typeface="Helvetica" pitchFamily="2" charset="0"/>
              </a:rPr>
              <a:t>ESSnuSB</a:t>
            </a:r>
            <a:r>
              <a:rPr lang="en-GB" sz="2800" dirty="0">
                <a:solidFill>
                  <a:schemeClr val="tx1"/>
                </a:solidFill>
                <a:latin typeface="Helvetica" pitchFamily="2" charset="0"/>
              </a:rPr>
              <a:t>)</a:t>
            </a:r>
          </a:p>
        </p:txBody>
      </p:sp>
      <p:sp>
        <p:nvSpPr>
          <p:cNvPr id="6" name="TextBox 5">
            <a:extLst>
              <a:ext uri="{FF2B5EF4-FFF2-40B4-BE49-F238E27FC236}">
                <a16:creationId xmlns:a16="http://schemas.microsoft.com/office/drawing/2014/main" id="{74A7C6C2-B578-774F-89C6-002293407167}"/>
              </a:ext>
            </a:extLst>
          </p:cNvPr>
          <p:cNvSpPr txBox="1"/>
          <p:nvPr/>
        </p:nvSpPr>
        <p:spPr>
          <a:xfrm>
            <a:off x="639944" y="890422"/>
            <a:ext cx="6691298" cy="5601533"/>
          </a:xfrm>
          <a:prstGeom prst="rect">
            <a:avLst/>
          </a:prstGeom>
          <a:noFill/>
        </p:spPr>
        <p:txBody>
          <a:bodyPr wrap="square" rtlCol="0">
            <a:spAutoFit/>
          </a:bodyPr>
          <a:lstStyle/>
          <a:p>
            <a:r>
              <a:rPr lang="en-GB" sz="2000" dirty="0">
                <a:latin typeface="Helvetica Neue" panose="02000503000000020004" pitchFamily="2" charset="0"/>
                <a:ea typeface="Helvetica Neue" panose="02000503000000020004" pitchFamily="2" charset="0"/>
                <a:cs typeface="Helvetica Neue" panose="02000503000000020004" pitchFamily="2" charset="0"/>
              </a:rPr>
              <a:t>In 2012 it was discovered  </a:t>
            </a:r>
            <a:r>
              <a:rPr lang="en-US" sz="2000" dirty="0">
                <a:latin typeface="Helvetica Neue" panose="02000503000000020004" pitchFamily="2" charset="0"/>
                <a:ea typeface="Helvetica Neue" panose="02000503000000020004" pitchFamily="2" charset="0"/>
                <a:cs typeface="Helvetica Neue" panose="02000503000000020004" pitchFamily="2" charset="0"/>
              </a:rPr>
              <a:t>that the neutrino </a:t>
            </a:r>
            <a:r>
              <a:rPr lang="el-GR" sz="2000" dirty="0">
                <a:latin typeface="Helvetica Neue" panose="02000503000000020004" pitchFamily="2" charset="0"/>
                <a:ea typeface="Helvetica Neue" panose="02000503000000020004" pitchFamily="2" charset="0"/>
                <a:cs typeface="Helvetica Neue" panose="02000503000000020004" pitchFamily="2" charset="0"/>
              </a:rPr>
              <a:t>ν</a:t>
            </a:r>
            <a:r>
              <a:rPr lang="en-US" sz="2000" baseline="-25000" dirty="0">
                <a:latin typeface="Helvetica Neue" panose="02000503000000020004" pitchFamily="2" charset="0"/>
                <a:ea typeface="Helvetica Neue" panose="02000503000000020004" pitchFamily="2" charset="0"/>
                <a:cs typeface="Helvetica Neue" panose="02000503000000020004" pitchFamily="2" charset="0"/>
              </a:rPr>
              <a:t>1</a:t>
            </a:r>
            <a:r>
              <a:rPr lang="en-US" sz="2000" dirty="0">
                <a:latin typeface="Helvetica Neue" panose="02000503000000020004" pitchFamily="2" charset="0"/>
                <a:ea typeface="Helvetica Neue" panose="02000503000000020004" pitchFamily="2" charset="0"/>
                <a:cs typeface="Helvetica Neue" panose="02000503000000020004" pitchFamily="2" charset="0"/>
              </a:rPr>
              <a:t> and </a:t>
            </a:r>
            <a:r>
              <a:rPr lang="el-GR" sz="2000" dirty="0">
                <a:latin typeface="Helvetica Neue" panose="02000503000000020004" pitchFamily="2" charset="0"/>
                <a:ea typeface="Helvetica Neue" panose="02000503000000020004" pitchFamily="2" charset="0"/>
                <a:cs typeface="Helvetica Neue" panose="02000503000000020004" pitchFamily="2" charset="0"/>
              </a:rPr>
              <a:t>ν</a:t>
            </a:r>
            <a:r>
              <a:rPr lang="en-US" sz="2000" baseline="-25000" dirty="0">
                <a:latin typeface="Helvetica Neue" panose="02000503000000020004" pitchFamily="2" charset="0"/>
                <a:ea typeface="Helvetica Neue" panose="02000503000000020004" pitchFamily="2" charset="0"/>
                <a:cs typeface="Helvetica Neue" panose="02000503000000020004" pitchFamily="2" charset="0"/>
              </a:rPr>
              <a:t>3</a:t>
            </a:r>
            <a:r>
              <a:rPr lang="en-US" sz="2000" dirty="0">
                <a:latin typeface="Helvetica Neue" panose="02000503000000020004" pitchFamily="2" charset="0"/>
                <a:ea typeface="Helvetica Neue" panose="02000503000000020004" pitchFamily="2" charset="0"/>
                <a:cs typeface="Helvetica Neue" panose="02000503000000020004" pitchFamily="2" charset="0"/>
              </a:rPr>
              <a:t> mass eigenstates mixing angle </a:t>
            </a:r>
            <a:r>
              <a:rPr lang="el-GR" sz="2000" dirty="0">
                <a:latin typeface="Helvetica Neue" panose="02000503000000020004" pitchFamily="2" charset="0"/>
                <a:ea typeface="Helvetica Neue" panose="02000503000000020004" pitchFamily="2" charset="0"/>
                <a:cs typeface="Helvetica Neue" panose="02000503000000020004" pitchFamily="2" charset="0"/>
              </a:rPr>
              <a:t>θ</a:t>
            </a:r>
            <a:r>
              <a:rPr lang="en-US" sz="2000" baseline="-25000" dirty="0">
                <a:latin typeface="Helvetica Neue" panose="02000503000000020004" pitchFamily="2" charset="0"/>
                <a:ea typeface="Helvetica Neue" panose="02000503000000020004" pitchFamily="2" charset="0"/>
                <a:cs typeface="Helvetica Neue" panose="02000503000000020004" pitchFamily="2" charset="0"/>
              </a:rPr>
              <a:t>13 </a:t>
            </a:r>
            <a:r>
              <a:rPr lang="en-US" sz="2000" dirty="0">
                <a:latin typeface="Helvetica Neue" panose="02000503000000020004" pitchFamily="2" charset="0"/>
                <a:ea typeface="Helvetica Neue" panose="02000503000000020004" pitchFamily="2" charset="0"/>
                <a:cs typeface="Helvetica Neue" panose="02000503000000020004" pitchFamily="2" charset="0"/>
              </a:rPr>
              <a:t>= 8.8º, a value which was much larger than assumed </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dirty="0">
                <a:latin typeface="Helvetica Neue" panose="02000503000000020004" pitchFamily="2" charset="0"/>
                <a:ea typeface="Helvetica Neue" panose="02000503000000020004" pitchFamily="2" charset="0"/>
                <a:cs typeface="Helvetica Neue" panose="02000503000000020004" pitchFamily="2" charset="0"/>
              </a:rPr>
              <a:t>In the light of this finding the sensitivity of CP violation </a:t>
            </a:r>
            <a:r>
              <a:rPr lang="en-US" sz="2000" dirty="0" err="1">
                <a:latin typeface="Symbol" pitchFamily="2" charset="2"/>
                <a:ea typeface="Helvetica Neue" panose="02000503000000020004" pitchFamily="2" charset="0"/>
                <a:cs typeface="Helvetica Neue" panose="02000503000000020004" pitchFamily="2" charset="0"/>
              </a:rPr>
              <a:t>d</a:t>
            </a:r>
            <a:r>
              <a:rPr lang="en-US" sz="2000" baseline="-25000" dirty="0" err="1">
                <a:latin typeface="Helvetica Neue" panose="02000503000000020004" pitchFamily="2" charset="0"/>
                <a:ea typeface="Helvetica Neue" panose="02000503000000020004" pitchFamily="2" charset="0"/>
                <a:cs typeface="Helvetica Neue" panose="02000503000000020004" pitchFamily="2" charset="0"/>
              </a:rPr>
              <a:t>CP</a:t>
            </a:r>
            <a:r>
              <a:rPr lang="en-US" sz="2000" baseline="-25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a:latin typeface="Helvetica Neue" panose="02000503000000020004" pitchFamily="2" charset="0"/>
                <a:ea typeface="Helvetica Neue" panose="02000503000000020004" pitchFamily="2" charset="0"/>
                <a:cs typeface="Helvetica Neue" panose="02000503000000020004" pitchFamily="2" charset="0"/>
              </a:rPr>
              <a:t>has a strong enhancement at the second oscillation  maximum compared to that at the first oscillation maximum</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dirty="0">
                <a:latin typeface="Helvetica Neue" panose="02000503000000020004" pitchFamily="2" charset="0"/>
                <a:ea typeface="Helvetica Neue" panose="02000503000000020004" pitchFamily="2" charset="0"/>
                <a:cs typeface="Helvetica Neue" panose="02000503000000020004" pitchFamily="2" charset="0"/>
              </a:rPr>
              <a:t>However placing the far detector at the 2</a:t>
            </a:r>
            <a:r>
              <a:rPr lang="en-US" sz="2000" baseline="30000" dirty="0">
                <a:latin typeface="Helvetica Neue" panose="02000503000000020004" pitchFamily="2" charset="0"/>
                <a:ea typeface="Helvetica Neue" panose="02000503000000020004" pitchFamily="2" charset="0"/>
                <a:cs typeface="Helvetica Neue" panose="02000503000000020004" pitchFamily="2" charset="0"/>
              </a:rPr>
              <a:t>nd</a:t>
            </a:r>
            <a:r>
              <a:rPr lang="en-US" sz="2000" dirty="0">
                <a:latin typeface="Helvetica Neue" panose="02000503000000020004" pitchFamily="2" charset="0"/>
                <a:ea typeface="Helvetica Neue" panose="02000503000000020004" pitchFamily="2" charset="0"/>
                <a:cs typeface="Helvetica Neue" panose="02000503000000020004" pitchFamily="2" charset="0"/>
              </a:rPr>
              <a:t> maximum implies the need of a very high intensity neutrino super beam to compensate  for the longer baseline </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dirty="0">
                <a:latin typeface="Helvetica Neue" panose="02000503000000020004" pitchFamily="2" charset="0"/>
                <a:ea typeface="Helvetica Neue" panose="02000503000000020004" pitchFamily="2" charset="0"/>
                <a:cs typeface="Helvetica Neue" panose="02000503000000020004" pitchFamily="2" charset="0"/>
              </a:rPr>
              <a:t>The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ESSnuSB</a:t>
            </a:r>
            <a:r>
              <a:rPr lang="en-US" sz="2000" dirty="0">
                <a:latin typeface="Helvetica Neue" panose="02000503000000020004" pitchFamily="2" charset="0"/>
                <a:ea typeface="Helvetica Neue" panose="02000503000000020004" pitchFamily="2" charset="0"/>
                <a:cs typeface="Helvetica Neue" panose="02000503000000020004" pitchFamily="2" charset="0"/>
              </a:rPr>
              <a:t> is a proposed accelerator based long baseline neutrino experiment at ESS</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endParaRPr lang="en-GB" sz="20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8">
            <a:extLst>
              <a:ext uri="{FF2B5EF4-FFF2-40B4-BE49-F238E27FC236}">
                <a16:creationId xmlns:a16="http://schemas.microsoft.com/office/drawing/2014/main" id="{ECEE0D31-E5CC-064E-B733-AC42C63F1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3116" y="1547761"/>
            <a:ext cx="4910750" cy="3970095"/>
          </a:xfrm>
          <a:prstGeom prst="rect">
            <a:avLst/>
          </a:prstGeom>
        </p:spPr>
      </p:pic>
    </p:spTree>
    <p:extLst>
      <p:ext uri="{BB962C8B-B14F-4D97-AF65-F5344CB8AC3E}">
        <p14:creationId xmlns:p14="http://schemas.microsoft.com/office/powerpoint/2010/main" val="153760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41700</TotalTime>
  <Words>8118</Words>
  <Application>Microsoft Macintosh PowerPoint</Application>
  <PresentationFormat>Widescreen</PresentationFormat>
  <Paragraphs>1243</Paragraphs>
  <Slides>118</Slides>
  <Notes>28</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118</vt:i4>
      </vt:variant>
    </vt:vector>
  </HeadingPairs>
  <TitlesOfParts>
    <vt:vector size="136" baseType="lpstr">
      <vt:lpstr>Malgun Gothic</vt:lpstr>
      <vt:lpstr>ＭＳ Ｐゴシック</vt:lpstr>
      <vt:lpstr>Arial</vt:lpstr>
      <vt:lpstr>Calibri</vt:lpstr>
      <vt:lpstr>Cambria Math</vt:lpstr>
      <vt:lpstr>Candara</vt:lpstr>
      <vt:lpstr>Constantia</vt:lpstr>
      <vt:lpstr>Helvetica</vt:lpstr>
      <vt:lpstr>Helvetica Neue</vt:lpstr>
      <vt:lpstr>Helvetica Neue Medium</vt:lpstr>
      <vt:lpstr>Roboto</vt:lpstr>
      <vt:lpstr>Segoe UI</vt:lpstr>
      <vt:lpstr>Segoe UI Light</vt:lpstr>
      <vt:lpstr>Segoe UI Semibold</vt:lpstr>
      <vt:lpstr>Symbol</vt:lpstr>
      <vt:lpstr>Times New Roman</vt:lpstr>
      <vt:lpstr>Wingdings</vt:lpstr>
      <vt:lpstr>Office-tema</vt:lpstr>
      <vt:lpstr>Overview of the ESS Fundamental Physics Possibilities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ESS is special </vt:lpstr>
      <vt:lpstr>ESS is special particularly for particle physics </vt:lpstr>
      <vt:lpstr>ESS is special particularly for particle physics because it is equipped with two superpowers </vt:lpstr>
      <vt:lpstr>PowerPoint Presentation</vt:lpstr>
      <vt:lpstr>PowerPoint Presentation</vt:lpstr>
      <vt:lpstr>PowerPoint Presentation</vt:lpstr>
      <vt:lpstr>PowerPoint Presentation</vt:lpstr>
      <vt:lpstr>PowerPoint Presentation</vt:lpstr>
      <vt:lpstr>ESS is equipped with a 1m x 1m neutron beam port  </vt:lpstr>
      <vt:lpstr>ESS is equipped with a 1m x 1m neutron beam port  </vt:lpstr>
      <vt:lpstr>ESS is equipped with a 1m x 1m neutron beam port  </vt:lpstr>
      <vt:lpstr>ESS is equipped with a 1m x 1m neutron beam port  </vt:lpstr>
      <vt:lpstr>ESS is equipped with a 1m x 1m neutron beam port  </vt:lpstr>
      <vt:lpstr>PowerPoint Presentation</vt:lpstr>
      <vt:lpstr>PowerPoint Presentation</vt:lpstr>
      <vt:lpstr>PowerPoint Presentation</vt:lpstr>
      <vt:lpstr>PowerPoint Presentation</vt:lpstr>
      <vt:lpstr>PowerPoint Presentation</vt:lpstr>
      <vt:lpstr>Coherent Elastic Neutrino-Nucleus Scattering (CEnNS)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HighNESS project at ESS</vt:lpstr>
      <vt:lpstr>Ultra Cold Neutron Source for the ESS  </vt:lpstr>
      <vt:lpstr>Ultra Cold Neutron (I) </vt:lpstr>
      <vt:lpstr>Ultra Cold Neutron (I) </vt:lpstr>
      <vt:lpstr>Ultra Cold Neutron (II) </vt:lpstr>
      <vt:lpstr>Ultra Cold Neutron (II) </vt:lpstr>
      <vt:lpstr>Ultra Cold Neutron (II) </vt:lpstr>
      <vt:lpstr>UCN sources design at the ESS : possible locations currently under study at ESS </vt:lpstr>
      <vt:lpstr>PowerPoint Presentation</vt:lpstr>
      <vt:lpstr>PowerPoint Presentation</vt:lpstr>
      <vt:lpstr>PowerPoint Presentation</vt:lpstr>
      <vt:lpstr>Potential world-leading UCN densities compared to other facilities under design or construction</vt:lpstr>
      <vt:lpstr>PowerPoint Presentation</vt:lpstr>
      <vt:lpstr>The ANNI Beamline </vt:lpstr>
      <vt:lpstr>The ANNI Beamline: scientific case  </vt:lpstr>
      <vt:lpstr>The ANNI Beamline: scientific case  </vt:lpstr>
      <vt:lpstr>The ANNI Beamline: scientific case  </vt:lpstr>
      <vt:lpstr>The ANNI Beamline: scientific case  </vt:lpstr>
      <vt:lpstr>PowerPoint Presentation</vt:lpstr>
      <vt:lpstr>PowerPoint Presentation</vt:lpstr>
      <vt:lpstr>PowerPoint Presentation</vt:lpstr>
      <vt:lpstr>PowerPoint Presentation</vt:lpstr>
      <vt:lpstr>PowerPoint Presentation</vt:lpstr>
      <vt:lpstr>External funding received for the ESS fundamental physics program</vt:lpstr>
      <vt:lpstr>External funding received for the ESS fundamental physics program</vt:lpstr>
      <vt:lpstr>The ESS Fundamental physics paper </vt:lpstr>
      <vt:lpstr>Conclusions (I)   </vt:lpstr>
      <vt:lpstr>Conclusions (II)   </vt:lpstr>
      <vt:lpstr>Conclusions (II)   </vt:lpstr>
      <vt:lpstr>Conclusions (II)   </vt:lpstr>
      <vt:lpstr>Conclusions (II)   </vt:lpstr>
      <vt:lpstr>PowerPoint Presentation</vt:lpstr>
      <vt:lpstr>BACK UP SLIDES </vt:lpstr>
      <vt:lpstr>Neutron beta decay correlation coefficients  </vt:lpstr>
      <vt:lpstr>Neutron EDM</vt:lpstr>
      <vt:lpstr>PowerPoint Presentation</vt:lpstr>
      <vt:lpstr>PowerPoint Presentation</vt:lpstr>
      <vt:lpstr>Thanks for the Attention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Near and Far Dectors</vt:lpstr>
      <vt:lpstr>Accelerator upgrade and accumulator ring</vt:lpstr>
      <vt:lpstr>BACK UP SLIDES </vt:lpstr>
      <vt:lpstr>Moderator cooling block location number 2 </vt:lpstr>
      <vt:lpstr> in 2012 it was discovered that the neutrino ν1 and ν3 mass eigenstates mixing angle θ13 = 8.8º, a value which was much larger than assumed before 2012 when HyoperK and DUNE were designed</vt:lpstr>
      <vt:lpstr>Conclusions  - The discovery of a large - in comparison with assumptions made before 2012 - value of θ13 implies that the influence of irreducible systematic errors in the search for, and measurements of, leptonic CP violation is close to three times lower at the second neutrino oscillation maximum as compared to the first. As it is the systematic errors that currently limit the accuracy in the measurement of the CP violation using neutrino long-baseline experiments, measuring at the second oscillation maximum represents a crucial advantage. However, making measurements at the times more distant second maximum requires a significantly more intense neutrino beam to keep the statistical errors comparable to the systematic errors, implying the need for an exceptionally powerful proton driver.   - The ESSνSB project proposes to use the world-uniquely powerful 5MW ESS proton LINAC to produce a very intense neutrino beam, and place the far detector at a distance corresponding to the second oscillation maximum. With the use of a 540 kt fiducial mass Cherenkov detector, it has been demonstrated that ESSνSB will reach, after 10 years of data taking, 70% δCP discovery coverage with a significance larger than 5 σ. After discovery of leptonic CP  violation, ESSνSB will measure δCP with a a standard error smaller than 8◦ for all values of δCP.  -The compression of the 3.84 ms linac pulse required for the neutrino Super beam will profit also neutron material science, Coherent Neutrino Scattering (CEνNS) and Decay at Rest (DAR) (as I explained earlier today).  - Moreover, ESSνSB has a high potential for future upgrades by using the muons produced at the same time as the neutrinos for the realisation of a future low energy nuSTROM and, in a longer term perspective, a Muon Collider. </vt:lpstr>
      <vt:lpstr>PowerPoint Presentation</vt:lpstr>
      <vt:lpstr>PowerPoint Presentation</vt:lpstr>
      <vt:lpstr>PowerPoint Presentation</vt:lpstr>
      <vt:lpstr>PowerPoint Presentation</vt:lpstr>
      <vt:lpstr>Towards the CDR of the NNBAR experiment</vt:lpstr>
      <vt:lpstr>Towards the CDR of the NNBAR experiment</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218</cp:revision>
  <cp:lastPrinted>2019-03-08T10:27:30Z</cp:lastPrinted>
  <dcterms:created xsi:type="dcterms:W3CDTF">2022-03-30T11:50:38Z</dcterms:created>
  <dcterms:modified xsi:type="dcterms:W3CDTF">2022-11-17T10:56:14Z</dcterms:modified>
</cp:coreProperties>
</file>