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3.jpg" ContentType="image/jpg"/>
  <Override PartName="/ppt/media/image64.jpg" ContentType="image/jpg"/>
  <Override PartName="/ppt/media/image65.jpg" ContentType="image/jpg"/>
  <Override PartName="/ppt/media/image66.jpg" ContentType="image/jp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22"/>
  </p:notesMasterIdLst>
  <p:sldIdLst>
    <p:sldId id="256" r:id="rId2"/>
    <p:sldId id="915" r:id="rId3"/>
    <p:sldId id="919" r:id="rId4"/>
    <p:sldId id="918" r:id="rId5"/>
    <p:sldId id="257" r:id="rId6"/>
    <p:sldId id="797" r:id="rId7"/>
    <p:sldId id="804" r:id="rId8"/>
    <p:sldId id="913" r:id="rId9"/>
    <p:sldId id="914" r:id="rId10"/>
    <p:sldId id="805" r:id="rId11"/>
    <p:sldId id="806" r:id="rId12"/>
    <p:sldId id="259" r:id="rId13"/>
    <p:sldId id="261" r:id="rId14"/>
    <p:sldId id="808" r:id="rId15"/>
    <p:sldId id="910" r:id="rId16"/>
    <p:sldId id="837" r:id="rId17"/>
    <p:sldId id="857" r:id="rId18"/>
    <p:sldId id="801" r:id="rId19"/>
    <p:sldId id="833" r:id="rId20"/>
    <p:sldId id="909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41" autoAdjust="0"/>
    <p:restoredTop sz="94660"/>
  </p:normalViewPr>
  <p:slideViewPr>
    <p:cSldViewPr snapToGrid="0">
      <p:cViewPr>
        <p:scale>
          <a:sx n="53" d="100"/>
          <a:sy n="53" d="100"/>
        </p:scale>
        <p:origin x="9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8C4F9-00C2-4D66-BCD7-26AC7A41A648}" type="datetimeFigureOut">
              <a:rPr lang="sv-SE" smtClean="0"/>
              <a:t>2022-11-16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8A8F3-DCB3-45A7-8B4F-7CA81C0317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0942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F1013-F7B5-4231-9143-DF0DC46B2A2C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4451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2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893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5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919EA-02A9-4AC8-82D9-040F72F8F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956CA-1B14-41EC-8978-E83350B0C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8A30B-3C94-4F3D-8E19-2D8C8146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B00F2-C261-4EC0-ABCA-84F24777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2A703-1985-4EF8-982D-96D200433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346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24F2-17DB-46C3-AF43-0FC0A27C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178B13-4740-4EBC-B0E0-A5309CCF6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027C4-ACAB-4382-A48B-6944C1412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DB9E-B967-4C89-B3FE-56CC37D11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D47EC-DAC9-41CF-AFE6-E4159CBA2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927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2405E0-B043-4A8C-AF71-D2A27C4F1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E1777B-B09F-499F-9162-9682126B3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12863-E277-4757-8EF6-E5308BD5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E32AE-1553-442D-B286-93E635DD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4F473-59A4-4132-9409-47473EA6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6219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0255" y="9595"/>
            <a:ext cx="8285016" cy="1143000"/>
          </a:xfrm>
        </p:spPr>
        <p:txBody>
          <a:bodyPr>
            <a:normAutofit/>
          </a:bodyPr>
          <a:lstStyle>
            <a:lvl1pPr>
              <a:defRPr sz="4000">
                <a:latin typeface="Times New Roman"/>
                <a:cs typeface="Times New Roman"/>
              </a:defRPr>
            </a:lvl1pPr>
          </a:lstStyle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noProof="0"/>
              <a:t>2022-11-17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ESSnuSB presentation at the KVA ESS Symposium                                                               Tord Ekelöf, Uppsala University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4719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596D-A090-4ED6-A592-500482F9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DA403-A770-4FA8-AB2A-11846C3EA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56FCF-04C5-4A35-A845-19F00C286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05B2A-48CA-4ECC-8D73-37C605F5D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F578D-0004-4561-B96C-8E08CC8B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2559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03FDE-2BE2-4722-985E-B72E9A4CE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27EFC-35F4-4DFB-A616-449862113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150DE-B592-4A6A-9C0D-38A822611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AD48D-DA62-47B3-B04B-DBF7D727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14940-5EE0-466B-9C06-81F3FBCE7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899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CA121-598E-4CCA-9836-A375584A8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34912-310A-4EC5-80F2-1C642C9E4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26E19-B5F1-467B-9628-76AA348DA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D58A9-4579-4771-91C2-622746E8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6E6E4-8FC6-4DED-938E-BB5626AD8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8EED0-BEAA-4D2E-9E83-14B2BE17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545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F5822-54DC-43E1-9921-5AA926FE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1EAD3-3271-459A-BA1F-2CC9DBB42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5BB15-11AF-4EDE-BF8D-5718C22BD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1677B7-69E9-460A-8D72-468F0642C5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91A47B-A688-4044-B541-145E971AC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8903DA-A7F5-4E21-AF3F-5311DFA52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E489A-51AD-4B67-85D3-58510E8B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B22FAC-7B84-4A18-91B7-F482A3DD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473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1DBB-A3CD-429B-8435-C1253C3E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F6D78D-AA0F-4CB6-861A-25801B402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98BF6-0802-4C69-B484-CAAE0855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5389A2-24C0-4983-BC5C-F73DD7342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612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06901-0F4B-4F5C-91FD-47878882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88EBBA-BCF0-46F8-A36B-9A5FB53C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3A533-EAB4-4C4A-8EBB-2EEAF196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61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F5E8F-C5CE-45C0-ABAF-EB70919BB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A2B44-FC67-4A47-A4DC-E7242B0F8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D167A-8221-454D-A4B9-8667A61B1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4A8A9E-EBA9-4050-B8C8-4921C4981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A874A-825C-4FF1-81D1-E25D39E21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5072B-E14F-4715-BBEA-380F0C43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8183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3BC9-34E3-40D1-A5B2-FB2D6367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8F2611-A516-4920-A4F1-C97E764C8C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0E5C0-9C04-4E1C-BFA3-EAF8A89F7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B90FB-55B1-45A5-BD3B-F5A386652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26E50-B487-472A-AE79-E27C90EC2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A3F9B-44D6-4DAE-9AC0-C9ABD437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176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BCE65C-9E43-4F89-BA51-17CDFA05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3F4AB-818F-4F3F-A675-5EFAFC94F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C142C-7809-4769-B452-435B5C076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2022-11-17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77D60-ACF1-4D2B-8122-46A957066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B2B14-36A3-4CD2-AAB5-D02FC66A0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243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applewebdata://984654FF-DCB1-4610-9211-BDE550456AA1/#_ftnref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applewebdata://984654FF-DCB1-4610-9211-BDE550456AA1/#_ftnref3" TargetMode="External"/><Relationship Id="rId4" Type="http://schemas.openxmlformats.org/officeDocument/2006/relationships/hyperlink" Target="applewebdata://984654FF-DCB1-4610-9211-BDE550456AA1/#_ftnref2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jpeg"/><Relationship Id="rId3" Type="http://schemas.openxmlformats.org/officeDocument/2006/relationships/image" Target="../media/image46.png"/><Relationship Id="rId21" Type="http://schemas.openxmlformats.org/officeDocument/2006/relationships/image" Target="../media/image64.jp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jp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0880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link.springer.com/content/pdf/10.1140/epjs/s11734-022-00664-w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B79D-99A0-4249-AE1C-EC3098765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3801" y="3504920"/>
            <a:ext cx="12344400" cy="2387600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en-GB" sz="6700" dirty="0"/>
              <a:t>The design and performance of the </a:t>
            </a:r>
            <a:br>
              <a:rPr lang="en-GB" sz="6700" dirty="0"/>
            </a:br>
            <a:r>
              <a:rPr lang="en-US" sz="6700" dirty="0"/>
              <a:t>ESS neutrino Super Beam</a:t>
            </a:r>
            <a:br>
              <a:rPr lang="en-US" sz="6700" dirty="0"/>
            </a:br>
            <a:r>
              <a:rPr lang="en-US" sz="8000" dirty="0"/>
              <a:t>ESS</a:t>
            </a:r>
            <a:r>
              <a:rPr lang="el-G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8000" dirty="0"/>
              <a:t>SB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45353-AE9A-4D2F-A306-7F73D88E0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237" y="4676149"/>
            <a:ext cx="10889512" cy="1655762"/>
          </a:xfrm>
        </p:spPr>
        <p:txBody>
          <a:bodyPr>
            <a:noAutofit/>
          </a:bodyPr>
          <a:lstStyle/>
          <a:p>
            <a:r>
              <a:rPr lang="sv-SE" sz="2800" dirty="0"/>
              <a:t>Presentation at the KVA </a:t>
            </a:r>
            <a:r>
              <a:rPr lang="sv-SE" sz="2800"/>
              <a:t>ESS Symposium </a:t>
            </a:r>
            <a:r>
              <a:rPr lang="sv-SE" sz="2800" dirty="0"/>
              <a:t>in Lund 17 </a:t>
            </a:r>
            <a:r>
              <a:rPr lang="sv-SE" sz="2800"/>
              <a:t>November 2022</a:t>
            </a:r>
            <a:endParaRPr lang="sv-SE" sz="2800" dirty="0"/>
          </a:p>
          <a:p>
            <a:r>
              <a:rPr lang="sv-SE" sz="2800" dirty="0"/>
              <a:t>Tord Ekelöf</a:t>
            </a:r>
          </a:p>
          <a:p>
            <a:r>
              <a:rPr lang="sv-SE" sz="2800" dirty="0"/>
              <a:t>Uppsala University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BD2E81-D7CA-4C72-9FDC-9E8129327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3" b="34642"/>
          <a:stretch/>
        </p:blipFill>
        <p:spPr>
          <a:xfrm>
            <a:off x="11597" y="33159"/>
            <a:ext cx="2391361" cy="1091072"/>
          </a:xfrm>
          <a:prstGeom prst="rect">
            <a:avLst/>
          </a:prstGeom>
        </p:spPr>
      </p:pic>
      <p:pic>
        <p:nvPicPr>
          <p:cNvPr id="10" name="Image 4">
            <a:extLst>
              <a:ext uri="{FF2B5EF4-FFF2-40B4-BE49-F238E27FC236}">
                <a16:creationId xmlns:a16="http://schemas.microsoft.com/office/drawing/2014/main" id="{B1E8D270-F3E1-4660-9690-1288FD27F91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966841" y="19559"/>
            <a:ext cx="4173758" cy="1127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3">
            <a:extLst>
              <a:ext uri="{FF2B5EF4-FFF2-40B4-BE49-F238E27FC236}">
                <a16:creationId xmlns:a16="http://schemas.microsoft.com/office/drawing/2014/main" id="{677F998D-6231-4FAA-B3FB-2F9F76039E7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0320" y="59489"/>
            <a:ext cx="3937334" cy="10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B46E2E-BDDD-4D18-9303-3CBA94212209}"/>
              </a:ext>
            </a:extLst>
          </p:cNvPr>
          <p:cNvSpPr txBox="1"/>
          <p:nvPr/>
        </p:nvSpPr>
        <p:spPr>
          <a:xfrm>
            <a:off x="5638800" y="291845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F6481-264B-49C8-875A-F752EA6C095A}"/>
              </a:ext>
            </a:extLst>
          </p:cNvPr>
          <p:cNvSpPr txBox="1"/>
          <p:nvPr/>
        </p:nvSpPr>
        <p:spPr>
          <a:xfrm>
            <a:off x="12811432" y="6824841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XDC</a:t>
            </a:r>
          </a:p>
        </p:txBody>
      </p:sp>
    </p:spTree>
    <p:extLst>
      <p:ext uri="{BB962C8B-B14F-4D97-AF65-F5344CB8AC3E}">
        <p14:creationId xmlns:p14="http://schemas.microsoft.com/office/powerpoint/2010/main" val="3345663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80CE-A517-412F-A8FB-9A221CED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199" y="-399752"/>
            <a:ext cx="4884515" cy="1325563"/>
          </a:xfrm>
        </p:spPr>
        <p:txBody>
          <a:bodyPr>
            <a:normAutofit/>
          </a:bodyPr>
          <a:lstStyle/>
          <a:p>
            <a:r>
              <a:rPr lang="sv-SE" sz="4000" dirty="0"/>
              <a:t>The Near Detector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84214-35C4-4502-B41F-F691A62A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29E140-C932-4FD8-AE6F-D68102EC2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35" y="3570500"/>
            <a:ext cx="4792086" cy="2354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9BC822-8B11-443D-8CCA-C4516B9DB9B5}"/>
              </a:ext>
            </a:extLst>
          </p:cNvPr>
          <p:cNvSpPr txBox="1"/>
          <p:nvPr/>
        </p:nvSpPr>
        <p:spPr>
          <a:xfrm>
            <a:off x="1846359" y="3279274"/>
            <a:ext cx="354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Near Detector underground station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EE1EE-2DED-4AB8-8D92-6AD7AFCC2CA0}"/>
              </a:ext>
            </a:extLst>
          </p:cNvPr>
          <p:cNvSpPr txBox="1"/>
          <p:nvPr/>
        </p:nvSpPr>
        <p:spPr>
          <a:xfrm>
            <a:off x="4131452" y="5889023"/>
            <a:ext cx="38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The super Fine-</a:t>
            </a:r>
            <a:r>
              <a:rPr lang="sv-SE" b="1" dirty="0" err="1"/>
              <a:t>Grained</a:t>
            </a:r>
            <a:r>
              <a:rPr lang="sv-SE" b="1" dirty="0"/>
              <a:t> </a:t>
            </a:r>
            <a:r>
              <a:rPr lang="sv-SE" b="1" dirty="0" err="1"/>
              <a:t>Detector</a:t>
            </a:r>
            <a:r>
              <a:rPr lang="sv-SE" b="1" dirty="0"/>
              <a:t> </a:t>
            </a:r>
            <a:r>
              <a:rPr lang="sv-SE" b="1" dirty="0" err="1"/>
              <a:t>sFDG</a:t>
            </a:r>
            <a:endParaRPr lang="sv-SE" b="1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15C727E-71EC-40A1-B4D1-584DF20E6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pic>
        <p:nvPicPr>
          <p:cNvPr id="15" name="17C0DF6C-6767-4373-B1CD-890F31BE8496" descr="EE99D2E7-59C4-459D-A442-E9B8A2315444@ownit">
            <a:extLst>
              <a:ext uri="{FF2B5EF4-FFF2-40B4-BE49-F238E27FC236}">
                <a16:creationId xmlns:a16="http://schemas.microsoft.com/office/drawing/2014/main" id="{DD4584FF-4CCD-40DD-88CC-B5236B429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r="19045"/>
          <a:stretch/>
        </p:blipFill>
        <p:spPr bwMode="auto">
          <a:xfrm>
            <a:off x="7435072" y="515643"/>
            <a:ext cx="3201308" cy="27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06AAA0-AD5F-4142-98F0-6116B5A51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22" y="437576"/>
            <a:ext cx="4584664" cy="2939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2E6603-7AEB-4C81-8A01-75011BD45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02" y="3628382"/>
            <a:ext cx="2889398" cy="249567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9B305B-F37A-489F-A1D8-6CCF54666E76}"/>
              </a:ext>
            </a:extLst>
          </p:cNvPr>
          <p:cNvCxnSpPr>
            <a:cxnSpLocks/>
          </p:cNvCxnSpPr>
          <p:nvPr/>
        </p:nvCxnSpPr>
        <p:spPr>
          <a:xfrm flipV="1">
            <a:off x="775608" y="2628898"/>
            <a:ext cx="1195401" cy="1107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C02C12A-BB47-4103-96A1-AACA8C234EC0}"/>
              </a:ext>
            </a:extLst>
          </p:cNvPr>
          <p:cNvCxnSpPr>
            <a:cxnSpLocks/>
          </p:cNvCxnSpPr>
          <p:nvPr/>
        </p:nvCxnSpPr>
        <p:spPr>
          <a:xfrm flipH="1" flipV="1">
            <a:off x="2461876" y="3310500"/>
            <a:ext cx="4580133" cy="482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491E8C8D-70E0-436B-9707-34F6B5017C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5695" y="3586791"/>
            <a:ext cx="3320426" cy="241967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94F47C5-AC1A-4DD9-8B57-A0175F263500}"/>
              </a:ext>
            </a:extLst>
          </p:cNvPr>
          <p:cNvCxnSpPr>
            <a:cxnSpLocks/>
          </p:cNvCxnSpPr>
          <p:nvPr/>
        </p:nvCxnSpPr>
        <p:spPr>
          <a:xfrm flipH="1" flipV="1">
            <a:off x="2556387" y="2897264"/>
            <a:ext cx="1460579" cy="917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1FE91AB-11C8-46FC-B4DB-1276477F922F}"/>
              </a:ext>
            </a:extLst>
          </p:cNvPr>
          <p:cNvSpPr txBox="1"/>
          <p:nvPr/>
        </p:nvSpPr>
        <p:spPr>
          <a:xfrm>
            <a:off x="7345152" y="3244334"/>
            <a:ext cx="391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A 1 </a:t>
            </a:r>
            <a:r>
              <a:rPr lang="sv-SE" b="1" dirty="0" err="1"/>
              <a:t>kton</a:t>
            </a:r>
            <a:r>
              <a:rPr lang="sv-SE" b="1" dirty="0"/>
              <a:t> </a:t>
            </a:r>
            <a:r>
              <a:rPr lang="sv-SE" b="1" dirty="0" err="1"/>
              <a:t>water</a:t>
            </a:r>
            <a:r>
              <a:rPr lang="sv-SE" b="1" dirty="0"/>
              <a:t> </a:t>
            </a:r>
            <a:r>
              <a:rPr lang="sv-SE" b="1" dirty="0" err="1"/>
              <a:t>Cherenkov</a:t>
            </a:r>
            <a:r>
              <a:rPr lang="sv-SE" b="1" dirty="0"/>
              <a:t> detector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B8205-CAD0-49DC-BB53-A78A1C9352A9}"/>
              </a:ext>
            </a:extLst>
          </p:cNvPr>
          <p:cNvSpPr txBox="1"/>
          <p:nvPr/>
        </p:nvSpPr>
        <p:spPr>
          <a:xfrm>
            <a:off x="933104" y="6006463"/>
            <a:ext cx="2553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NINJA emulsion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FCD859-63BC-4FDA-BCB2-E09D0290A579}"/>
              </a:ext>
            </a:extLst>
          </p:cNvPr>
          <p:cNvSpPr txBox="1"/>
          <p:nvPr/>
        </p:nvSpPr>
        <p:spPr>
          <a:xfrm rot="10800000" flipV="1">
            <a:off x="8761887" y="5888386"/>
            <a:ext cx="307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A </a:t>
            </a:r>
            <a:r>
              <a:rPr lang="sv-SE" b="1" dirty="0" err="1"/>
              <a:t>muon</a:t>
            </a:r>
            <a:r>
              <a:rPr lang="sv-SE" b="1" dirty="0"/>
              <a:t> </a:t>
            </a:r>
            <a:r>
              <a:rPr lang="sv-SE" b="1" dirty="0" err="1"/>
              <a:t>Cherenkov</a:t>
            </a:r>
            <a:r>
              <a:rPr lang="sv-SE" b="1" dirty="0"/>
              <a:t> 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029FD-D235-4E60-A453-E4F07D737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2472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593F-9BD8-48CD-8636-359D1E473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766" y="-315035"/>
            <a:ext cx="4264795" cy="1325563"/>
          </a:xfrm>
        </p:spPr>
        <p:txBody>
          <a:bodyPr/>
          <a:lstStyle/>
          <a:p>
            <a:r>
              <a:rPr lang="sv-SE" dirty="0"/>
              <a:t>The Far Detector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40AC-33B1-4B72-9C91-38CC289D4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E08771-12BD-4DFB-9550-E18023D64E0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23699"/>
          <a:stretch/>
        </p:blipFill>
        <p:spPr bwMode="auto">
          <a:xfrm>
            <a:off x="5134941" y="916528"/>
            <a:ext cx="2372954" cy="27791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0D0C72-DE3B-4A6A-B474-4757655C8088}"/>
              </a:ext>
            </a:extLst>
          </p:cNvPr>
          <p:cNvSpPr txBox="1"/>
          <p:nvPr/>
        </p:nvSpPr>
        <p:spPr>
          <a:xfrm>
            <a:off x="-42816" y="6040813"/>
            <a:ext cx="1239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For </a:t>
            </a:r>
            <a:r>
              <a:rPr lang="sv-SE" b="1" dirty="0" err="1"/>
              <a:t>Cherenkov</a:t>
            </a:r>
            <a:r>
              <a:rPr lang="sv-SE" b="1" dirty="0"/>
              <a:t> </a:t>
            </a:r>
            <a:r>
              <a:rPr lang="sv-SE" b="1" dirty="0" err="1"/>
              <a:t>imagies</a:t>
            </a:r>
            <a:r>
              <a:rPr lang="sv-SE" b="1" dirty="0"/>
              <a:t> in the Far Detector </a:t>
            </a:r>
            <a:r>
              <a:rPr lang="sv-SE" b="1" dirty="0" err="1"/>
              <a:t>see</a:t>
            </a:r>
            <a:r>
              <a:rPr lang="sv-SE" b="1" dirty="0"/>
              <a:t> https://drive.google.com/drive/folders/1DidkJRA05GJtm0vFSqpfpCTAooNWAv22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186B605-753E-4447-BC17-0C2D3A21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2AE996-1EAB-4BE3-8416-D153B5E05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728" y="776178"/>
            <a:ext cx="4088858" cy="3062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7D268-0E71-4819-9F16-767B954E3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5580"/>
            <a:ext cx="4322407" cy="3180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205E1F-B6C4-4015-986A-5F508C23E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213" y="4461456"/>
            <a:ext cx="2513434" cy="15272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D4BF91-9AD1-4288-9418-78C498A45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003" y="4215241"/>
            <a:ext cx="2372954" cy="17852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11E93F-8D6C-41FB-BD4E-DCF202058C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038" b="53326"/>
          <a:stretch/>
        </p:blipFill>
        <p:spPr>
          <a:xfrm>
            <a:off x="8727950" y="4161653"/>
            <a:ext cx="2861538" cy="1933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342904-B06F-4D8E-B60F-F7E73A2C9170}"/>
              </a:ext>
            </a:extLst>
          </p:cNvPr>
          <p:cNvSpPr txBox="1"/>
          <p:nvPr/>
        </p:nvSpPr>
        <p:spPr>
          <a:xfrm>
            <a:off x="1509240" y="3826571"/>
            <a:ext cx="547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/>
              <a:t>Two</a:t>
            </a:r>
            <a:r>
              <a:rPr lang="sv-SE" b="1" dirty="0"/>
              <a:t> 270 </a:t>
            </a:r>
            <a:r>
              <a:rPr lang="sv-SE" b="1" dirty="0" err="1"/>
              <a:t>kton</a:t>
            </a:r>
            <a:r>
              <a:rPr lang="sv-SE" b="1" dirty="0"/>
              <a:t> </a:t>
            </a:r>
            <a:r>
              <a:rPr lang="sv-SE" b="1" dirty="0" err="1"/>
              <a:t>fiducial</a:t>
            </a:r>
            <a:r>
              <a:rPr lang="sv-SE" b="1" dirty="0"/>
              <a:t> </a:t>
            </a:r>
            <a:r>
              <a:rPr lang="sv-SE" b="1" dirty="0" err="1"/>
              <a:t>voume</a:t>
            </a:r>
            <a:r>
              <a:rPr lang="sv-SE" b="1" dirty="0"/>
              <a:t> </a:t>
            </a:r>
            <a:r>
              <a:rPr lang="sv-SE" b="1" dirty="0" err="1"/>
              <a:t>water</a:t>
            </a:r>
            <a:r>
              <a:rPr lang="sv-SE" b="1" dirty="0"/>
              <a:t> </a:t>
            </a:r>
            <a:r>
              <a:rPr lang="sv-SE" b="1" dirty="0" err="1"/>
              <a:t>Cherenkov</a:t>
            </a:r>
            <a:r>
              <a:rPr lang="sv-SE" b="1" dirty="0"/>
              <a:t> detector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C367D-4782-4D60-A64E-48468BF63A39}"/>
              </a:ext>
            </a:extLst>
          </p:cNvPr>
          <p:cNvSpPr txBox="1"/>
          <p:nvPr/>
        </p:nvSpPr>
        <p:spPr>
          <a:xfrm>
            <a:off x="8945983" y="3757299"/>
            <a:ext cx="242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A </a:t>
            </a:r>
            <a:r>
              <a:rPr lang="sv-SE" b="1" dirty="0" err="1"/>
              <a:t>muon</a:t>
            </a:r>
            <a:r>
              <a:rPr lang="sv-SE" b="1" dirty="0"/>
              <a:t> </a:t>
            </a:r>
            <a:r>
              <a:rPr lang="sv-SE" b="1" dirty="0" err="1"/>
              <a:t>Cherenkov</a:t>
            </a:r>
            <a:r>
              <a:rPr lang="sv-SE" b="1" dirty="0"/>
              <a:t> 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8ADDE-DBC9-4E28-92DB-EF3A92621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5568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8E97D-21FE-4EA6-99BC-F2E91F44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93" y="1"/>
            <a:ext cx="11487807" cy="1510806"/>
          </a:xfrm>
        </p:spPr>
        <p:txBody>
          <a:bodyPr>
            <a:normAutofit/>
          </a:bodyPr>
          <a:lstStyle/>
          <a:p>
            <a:r>
              <a:rPr lang="sv-SE" sz="3200" dirty="0" err="1"/>
              <a:t>ESSnuSB</a:t>
            </a:r>
            <a:r>
              <a:rPr lang="sv-SE" sz="3200" dirty="0"/>
              <a:t> </a:t>
            </a:r>
            <a:r>
              <a:rPr lang="sv-SE" sz="3200" dirty="0" err="1"/>
              <a:t>performance</a:t>
            </a:r>
            <a:r>
              <a:rPr lang="sv-SE" sz="3200" dirty="0"/>
              <a:t>  in the international </a:t>
            </a:r>
            <a:r>
              <a:rPr lang="sv-SE" sz="3200" dirty="0" err="1"/>
              <a:t>context</a:t>
            </a:r>
            <a:r>
              <a:rPr lang="sv-SE" sz="3200" dirty="0"/>
              <a:t> – CPV </a:t>
            </a:r>
            <a:r>
              <a:rPr lang="sv-SE" sz="3200" dirty="0" err="1"/>
              <a:t>discovery</a:t>
            </a:r>
            <a:endParaRPr lang="sv-SE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E88AC-9EF4-4A16-A5AF-CA19E2B53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004"/>
          <a:stretch/>
        </p:blipFill>
        <p:spPr>
          <a:xfrm>
            <a:off x="0" y="1079292"/>
            <a:ext cx="4465674" cy="4205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DBCA7-1DC3-49FF-B4AD-9F878D385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674" y="2490893"/>
            <a:ext cx="3260654" cy="2642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06D34B-8305-418A-8EED-AB58A603A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100"/>
          <a:stretch/>
        </p:blipFill>
        <p:spPr>
          <a:xfrm>
            <a:off x="7974418" y="1689629"/>
            <a:ext cx="3827721" cy="331282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FE49B9-73CB-497A-9365-D9D47B5B0BEE}"/>
              </a:ext>
            </a:extLst>
          </p:cNvPr>
          <p:cNvCxnSpPr/>
          <p:nvPr/>
        </p:nvCxnSpPr>
        <p:spPr>
          <a:xfrm>
            <a:off x="444768" y="4017364"/>
            <a:ext cx="1135737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6DF121-53EE-4FD3-8F0D-9399C8567286}"/>
              </a:ext>
            </a:extLst>
          </p:cNvPr>
          <p:cNvCxnSpPr/>
          <p:nvPr/>
        </p:nvCxnSpPr>
        <p:spPr>
          <a:xfrm>
            <a:off x="444768" y="4826833"/>
            <a:ext cx="111276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8A41010-9139-4E99-B5B1-73CC4DF1DE4A}"/>
              </a:ext>
            </a:extLst>
          </p:cNvPr>
          <p:cNvSpPr txBox="1"/>
          <p:nvPr/>
        </p:nvSpPr>
        <p:spPr>
          <a:xfrm>
            <a:off x="828643" y="5445308"/>
            <a:ext cx="3249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ESSnuSB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2022 </a:t>
            </a:r>
            <a:r>
              <a:rPr lang="sv-SE" dirty="0" err="1"/>
              <a:t>with</a:t>
            </a:r>
            <a:r>
              <a:rPr lang="sv-SE" dirty="0"/>
              <a:t>  5% </a:t>
            </a:r>
            <a:r>
              <a:rPr lang="sv-SE" dirty="0" err="1"/>
              <a:t>normalization</a:t>
            </a:r>
            <a:r>
              <a:rPr lang="sv-SE" dirty="0"/>
              <a:t> </a:t>
            </a:r>
            <a:r>
              <a:rPr lang="sv-SE" dirty="0" err="1"/>
              <a:t>error</a:t>
            </a:r>
            <a:endParaRPr lang="sv-S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22EDCF-72B7-4155-9082-C59EA9CEEAFF}"/>
              </a:ext>
            </a:extLst>
          </p:cNvPr>
          <p:cNvSpPr txBox="1"/>
          <p:nvPr/>
        </p:nvSpPr>
        <p:spPr>
          <a:xfrm>
            <a:off x="7922007" y="5356671"/>
            <a:ext cx="4269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HyperKamokande</a:t>
            </a:r>
            <a:r>
              <a:rPr lang="sv-SE" dirty="0"/>
              <a:t> </a:t>
            </a:r>
            <a:r>
              <a:rPr lang="sv-SE" dirty="0" err="1"/>
              <a:t>Snowmass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5F22B6-4007-4150-9BF3-D34DCF5C2E0A}"/>
              </a:ext>
            </a:extLst>
          </p:cNvPr>
          <p:cNvSpPr txBox="1"/>
          <p:nvPr/>
        </p:nvSpPr>
        <p:spPr>
          <a:xfrm>
            <a:off x="4830892" y="5359170"/>
            <a:ext cx="335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DUNE </a:t>
            </a:r>
            <a:r>
              <a:rPr lang="sv-SE" dirty="0" err="1"/>
              <a:t>Snowmass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2022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EACCF9A-5170-4582-8472-4EEB3F9AAC94}"/>
              </a:ext>
            </a:extLst>
          </p:cNvPr>
          <p:cNvSpPr/>
          <p:nvPr/>
        </p:nvSpPr>
        <p:spPr>
          <a:xfrm rot="3920494">
            <a:off x="1651039" y="2660812"/>
            <a:ext cx="336719" cy="5090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5B5A85E-27BA-423A-B6BA-FAA65F89663E}"/>
              </a:ext>
            </a:extLst>
          </p:cNvPr>
          <p:cNvSpPr/>
          <p:nvPr/>
        </p:nvSpPr>
        <p:spPr>
          <a:xfrm rot="18232026">
            <a:off x="2647962" y="2660811"/>
            <a:ext cx="336719" cy="5090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B6F10-5DFA-4188-8EB1-81548DE4A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6695E4-186A-4DCF-A708-75E82507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E605FA-B01E-4AE3-AADB-29C9543CEF22}"/>
              </a:ext>
            </a:extLst>
          </p:cNvPr>
          <p:cNvSpPr txBox="1"/>
          <p:nvPr/>
        </p:nvSpPr>
        <p:spPr>
          <a:xfrm>
            <a:off x="2115048" y="2503594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5%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44241-9C8B-4B91-89B7-7568D8D6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0089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172345-4C60-478F-83FF-A214FAA55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762" y="2416628"/>
            <a:ext cx="3420856" cy="3706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6E9A6C-094B-4B1B-9883-D639AD8F7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363" y="2416627"/>
            <a:ext cx="3165146" cy="33450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70B8F35-11E7-4492-9267-8795CC416AB9}"/>
              </a:ext>
            </a:extLst>
          </p:cNvPr>
          <p:cNvSpPr txBox="1">
            <a:spLocks/>
          </p:cNvSpPr>
          <p:nvPr/>
        </p:nvSpPr>
        <p:spPr>
          <a:xfrm>
            <a:off x="417417" y="1197511"/>
            <a:ext cx="1162206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dirty="0" err="1"/>
              <a:t>ESSnuSB</a:t>
            </a:r>
            <a:r>
              <a:rPr lang="sv-SE" sz="3200" dirty="0"/>
              <a:t> </a:t>
            </a:r>
            <a:r>
              <a:rPr lang="sv-SE" sz="3200" dirty="0" err="1"/>
              <a:t>performance</a:t>
            </a:r>
            <a:r>
              <a:rPr lang="sv-SE" sz="3200" dirty="0"/>
              <a:t> in the international </a:t>
            </a:r>
            <a:r>
              <a:rPr lang="sv-SE" sz="3200" dirty="0" err="1"/>
              <a:t>context</a:t>
            </a:r>
            <a:r>
              <a:rPr lang="sv-SE" sz="3200" dirty="0"/>
              <a:t> – CPV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BAD5F-B1B0-44A1-9716-0642995D629D}"/>
              </a:ext>
            </a:extLst>
          </p:cNvPr>
          <p:cNvSpPr txBox="1"/>
          <p:nvPr/>
        </p:nvSpPr>
        <p:spPr>
          <a:xfrm>
            <a:off x="681963" y="5887076"/>
            <a:ext cx="325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ESSnuSB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2022 </a:t>
            </a:r>
            <a:r>
              <a:rPr lang="sv-SE" dirty="0" err="1"/>
              <a:t>with</a:t>
            </a:r>
            <a:r>
              <a:rPr lang="sv-SE" dirty="0"/>
              <a:t>  5% </a:t>
            </a:r>
            <a:r>
              <a:rPr lang="sv-SE" dirty="0" err="1"/>
              <a:t>normalization</a:t>
            </a:r>
            <a:r>
              <a:rPr lang="sv-SE" dirty="0"/>
              <a:t> </a:t>
            </a:r>
            <a:r>
              <a:rPr lang="sv-SE" dirty="0" err="1"/>
              <a:t>error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A0C11B-2EBB-40DD-A3EE-2B0E220B7BDE}"/>
              </a:ext>
            </a:extLst>
          </p:cNvPr>
          <p:cNvSpPr txBox="1"/>
          <p:nvPr/>
        </p:nvSpPr>
        <p:spPr>
          <a:xfrm>
            <a:off x="4462030" y="5954550"/>
            <a:ext cx="2832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DUNE </a:t>
            </a:r>
            <a:r>
              <a:rPr lang="sv-SE" dirty="0" err="1"/>
              <a:t>Snomass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2022</a:t>
            </a:r>
          </a:p>
          <a:p>
            <a:endParaRPr lang="sv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61202-C398-46CF-B0B8-2CC74A1687A0}"/>
              </a:ext>
            </a:extLst>
          </p:cNvPr>
          <p:cNvSpPr txBox="1"/>
          <p:nvPr/>
        </p:nvSpPr>
        <p:spPr>
          <a:xfrm>
            <a:off x="7515530" y="5968239"/>
            <a:ext cx="410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HyperKamokandeSnowmass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CF3CB-4446-4F86-A0A4-DDF64F02C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63" y="2576763"/>
            <a:ext cx="3165147" cy="315500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2D3568-C447-4376-90DB-467A9D9EFE84}"/>
              </a:ext>
            </a:extLst>
          </p:cNvPr>
          <p:cNvCxnSpPr>
            <a:cxnSpLocks/>
          </p:cNvCxnSpPr>
          <p:nvPr/>
        </p:nvCxnSpPr>
        <p:spPr>
          <a:xfrm>
            <a:off x="1049382" y="5329646"/>
            <a:ext cx="9910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194E9D-34FC-4A09-A4F9-7EAA916E5BCB}"/>
              </a:ext>
            </a:extLst>
          </p:cNvPr>
          <p:cNvCxnSpPr>
            <a:cxnSpLocks/>
          </p:cNvCxnSpPr>
          <p:nvPr/>
        </p:nvCxnSpPr>
        <p:spPr>
          <a:xfrm>
            <a:off x="1049382" y="2678385"/>
            <a:ext cx="9910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6C06DD-49DA-4456-A543-0E124D3CA6FC}"/>
              </a:ext>
            </a:extLst>
          </p:cNvPr>
          <p:cNvCxnSpPr>
            <a:cxnSpLocks/>
          </p:cNvCxnSpPr>
          <p:nvPr/>
        </p:nvCxnSpPr>
        <p:spPr>
          <a:xfrm>
            <a:off x="4598126" y="4595471"/>
            <a:ext cx="2560320" cy="79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0BF3B7-C60C-49B6-80F3-E17F76B06AB8}"/>
              </a:ext>
            </a:extLst>
          </p:cNvPr>
          <p:cNvCxnSpPr>
            <a:cxnSpLocks/>
          </p:cNvCxnSpPr>
          <p:nvPr/>
        </p:nvCxnSpPr>
        <p:spPr>
          <a:xfrm>
            <a:off x="3187337" y="2664879"/>
            <a:ext cx="0" cy="2664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E319C39-1D00-4828-A5B4-9AA2F28B924E}"/>
              </a:ext>
            </a:extLst>
          </p:cNvPr>
          <p:cNvCxnSpPr>
            <a:cxnSpLocks/>
          </p:cNvCxnSpPr>
          <p:nvPr/>
        </p:nvCxnSpPr>
        <p:spPr>
          <a:xfrm>
            <a:off x="6257109" y="2678385"/>
            <a:ext cx="0" cy="2640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AEE4D48-BDB1-42BA-BB98-AB25557894BA}"/>
              </a:ext>
            </a:extLst>
          </p:cNvPr>
          <p:cNvCxnSpPr>
            <a:cxnSpLocks/>
          </p:cNvCxnSpPr>
          <p:nvPr/>
        </p:nvCxnSpPr>
        <p:spPr>
          <a:xfrm>
            <a:off x="10723402" y="2664879"/>
            <a:ext cx="14267" cy="2675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49ABE9-DBE6-4A43-963D-A293D3FD4D68}"/>
              </a:ext>
            </a:extLst>
          </p:cNvPr>
          <p:cNvCxnSpPr>
            <a:cxnSpLocks/>
          </p:cNvCxnSpPr>
          <p:nvPr/>
        </p:nvCxnSpPr>
        <p:spPr>
          <a:xfrm>
            <a:off x="971004" y="5003075"/>
            <a:ext cx="26735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1CA767-597D-4232-BB32-9D653C517109}"/>
              </a:ext>
            </a:extLst>
          </p:cNvPr>
          <p:cNvCxnSpPr>
            <a:cxnSpLocks/>
          </p:cNvCxnSpPr>
          <p:nvPr/>
        </p:nvCxnSpPr>
        <p:spPr>
          <a:xfrm>
            <a:off x="8164286" y="4337989"/>
            <a:ext cx="28040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4AC8E9-2319-4145-8C07-6023C3E49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853B7C5-06C0-4D67-AFFE-599906319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651A019-1F09-4423-B984-9A59A6E90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7299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E5ABD-FBEF-4289-91DC-A9A29CC65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03" y="1109316"/>
            <a:ext cx="3476637" cy="1325563"/>
          </a:xfrm>
        </p:spPr>
        <p:txBody>
          <a:bodyPr>
            <a:normAutofit fontScale="90000"/>
          </a:bodyPr>
          <a:lstStyle/>
          <a:p>
            <a:r>
              <a:rPr lang="sv-SE" sz="3600" dirty="0" err="1"/>
              <a:t>ESSnuSB</a:t>
            </a:r>
            <a:r>
              <a:rPr lang="sv-SE" sz="3600" dirty="0"/>
              <a:t> </a:t>
            </a:r>
            <a:r>
              <a:rPr lang="sv-SE" sz="3600" dirty="0" err="1"/>
              <a:t>performance</a:t>
            </a:r>
            <a:r>
              <a:rPr lang="sv-SE" sz="3600" dirty="0"/>
              <a:t> in the international </a:t>
            </a:r>
            <a:r>
              <a:rPr lang="sv-SE" sz="3600" dirty="0" err="1"/>
              <a:t>context</a:t>
            </a:r>
            <a:r>
              <a:rPr lang="sv-SE" sz="3600" dirty="0"/>
              <a:t> – precision in </a:t>
            </a:r>
            <a:r>
              <a:rPr lang="el-GR" sz="3600" dirty="0">
                <a:cs typeface="Times New Roman" panose="02020603050405020304" pitchFamily="18" charset="0"/>
              </a:rPr>
              <a:t>δ</a:t>
            </a:r>
            <a:r>
              <a:rPr lang="sv-SE" baseline="-25000" dirty="0">
                <a:cs typeface="Times New Roman" panose="02020603050405020304" pitchFamily="18" charset="0"/>
              </a:rPr>
              <a:t>CP</a:t>
            </a:r>
            <a:r>
              <a:rPr lang="sv-SE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6888A-9D0D-46B8-AE85-943B0F214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3E0417-CB57-442D-8122-B9E73801F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73" y="3135613"/>
            <a:ext cx="3741429" cy="2878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7867F-AEDF-4025-8194-7B0858B161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176" y="108250"/>
            <a:ext cx="3888829" cy="6128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9D0C30-D934-4D49-BCE1-8E0FE7F78DDD}"/>
              </a:ext>
            </a:extLst>
          </p:cNvPr>
          <p:cNvSpPr txBox="1"/>
          <p:nvPr/>
        </p:nvSpPr>
        <p:spPr>
          <a:xfrm>
            <a:off x="5077193" y="6157826"/>
            <a:ext cx="2802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DUNE 10 </a:t>
            </a:r>
            <a:r>
              <a:rPr lang="sv-SE" dirty="0" err="1"/>
              <a:t>years</a:t>
            </a:r>
            <a:r>
              <a:rPr lang="sv-SE" dirty="0"/>
              <a:t> </a:t>
            </a:r>
            <a:r>
              <a:rPr lang="sv-SE" dirty="0" err="1"/>
              <a:t>yellow</a:t>
            </a:r>
            <a:r>
              <a:rPr lang="sv-SE" dirty="0"/>
              <a:t> </a:t>
            </a:r>
            <a:r>
              <a:rPr lang="sv-SE" dirty="0" err="1"/>
              <a:t>curve</a:t>
            </a:r>
            <a:endParaRPr lang="sv-S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6BD097-30D5-4013-866F-73A828567B97}"/>
              </a:ext>
            </a:extLst>
          </p:cNvPr>
          <p:cNvCxnSpPr>
            <a:cxnSpLocks/>
          </p:cNvCxnSpPr>
          <p:nvPr/>
        </p:nvCxnSpPr>
        <p:spPr>
          <a:xfrm>
            <a:off x="1439917" y="5633548"/>
            <a:ext cx="86605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A49442-143C-4D6C-9C05-E0B3D0F9BDAD}"/>
              </a:ext>
            </a:extLst>
          </p:cNvPr>
          <p:cNvCxnSpPr>
            <a:cxnSpLocks/>
          </p:cNvCxnSpPr>
          <p:nvPr/>
        </p:nvCxnSpPr>
        <p:spPr>
          <a:xfrm>
            <a:off x="679498" y="3223949"/>
            <a:ext cx="1089823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E58F3B-63CA-48D0-A0F1-24F6269C3BCC}"/>
              </a:ext>
            </a:extLst>
          </p:cNvPr>
          <p:cNvCxnSpPr>
            <a:cxnSpLocks/>
          </p:cNvCxnSpPr>
          <p:nvPr/>
        </p:nvCxnSpPr>
        <p:spPr>
          <a:xfrm flipV="1">
            <a:off x="838200" y="4745846"/>
            <a:ext cx="1085752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DDAF866-1112-4BDF-B0AE-085009A5DF1F}"/>
              </a:ext>
            </a:extLst>
          </p:cNvPr>
          <p:cNvSpPr txBox="1"/>
          <p:nvPr/>
        </p:nvSpPr>
        <p:spPr>
          <a:xfrm>
            <a:off x="1654652" y="6157826"/>
            <a:ext cx="181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ESSnuSB</a:t>
            </a:r>
            <a:r>
              <a:rPr lang="sv-SE" dirty="0"/>
              <a:t> 10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03F3FD4F-97C8-4DDE-983D-411F59C61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4579"/>
            <a:ext cx="4114800" cy="365125"/>
          </a:xfrm>
        </p:spPr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FE790F-E011-4D62-9546-C1C3467AA47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339823" y="1902371"/>
            <a:ext cx="3396615" cy="45178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8E59C1-3472-4D1E-BA5A-2F7817913F57}"/>
              </a:ext>
            </a:extLst>
          </p:cNvPr>
          <p:cNvSpPr txBox="1"/>
          <p:nvPr/>
        </p:nvSpPr>
        <p:spPr>
          <a:xfrm>
            <a:off x="8846654" y="6136364"/>
            <a:ext cx="273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HyperKamiokande</a:t>
            </a:r>
            <a:r>
              <a:rPr lang="sv-SE" dirty="0"/>
              <a:t> 10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D6A90-8C74-468C-B981-22325FAB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0645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202FF1-0746-4A33-9C08-8732D6C9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5197D-185E-4475-81F1-59F2C17B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9DD86-9168-432C-A30B-6948E2033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951" y="38205"/>
            <a:ext cx="5250849" cy="6364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690537-A659-4F01-890D-48099B69C473}"/>
              </a:ext>
            </a:extLst>
          </p:cNvPr>
          <p:cNvSpPr txBox="1"/>
          <p:nvPr/>
        </p:nvSpPr>
        <p:spPr>
          <a:xfrm>
            <a:off x="351183" y="320456"/>
            <a:ext cx="573487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ESSnuSB</a:t>
            </a:r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Cost </a:t>
            </a:r>
            <a:r>
              <a:rPr lang="en-US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Esimate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Cost 1’382 M€</a:t>
            </a:r>
          </a:p>
          <a:p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cs typeface="Calibri Light" panose="020F0302020204030204" pitchFamily="34" charset="0"/>
              </a:rPr>
              <a:t>The ca 75’000 20 inch PMTs and the excavation of the cavern for the two Far Detectors represents 67% of the total cost.</a:t>
            </a:r>
          </a:p>
          <a:p>
            <a:endParaRPr lang="en-US" dirty="0"/>
          </a:p>
          <a:p>
            <a:r>
              <a:rPr lang="en-US" sz="2400" dirty="0"/>
              <a:t>The cost of civil engineering on the ESS site is not included. A cost estimate of this civil engineering will require a detailed study of the implementation of the components on the ESS site, that will be made only in the next phase of the study.</a:t>
            </a:r>
            <a:endParaRPr lang="sv-S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51608-C3FC-4176-9D65-28128A84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842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0254" y="48691"/>
            <a:ext cx="9731491" cy="11887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en-GB" dirty="0">
                <a:solidFill>
                  <a:srgbClr val="0000FF"/>
                </a:solidFill>
              </a:rPr>
              <a:t>Continuation of design studies 2023-2026</a:t>
            </a:r>
            <a:br>
              <a:rPr lang="en-GB" dirty="0">
                <a:solidFill>
                  <a:srgbClr val="0000FF"/>
                </a:solidFill>
              </a:rPr>
            </a:br>
            <a:r>
              <a:rPr lang="en-GB" sz="2800" dirty="0" err="1">
                <a:solidFill>
                  <a:srgbClr val="FF0000"/>
                </a:solidFill>
              </a:rPr>
              <a:t>ESSnuSB</a:t>
            </a:r>
            <a:r>
              <a:rPr lang="en-GB" sz="2800" dirty="0">
                <a:solidFill>
                  <a:srgbClr val="FF0000"/>
                </a:solidFill>
              </a:rPr>
              <a:t>+ proposal granted by EU 26/07/2022 with 3 M€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524001" y="6659218"/>
            <a:ext cx="2593907" cy="198783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v-SE">
                <a:latin typeface="Times New Roman" charset="0"/>
                <a:ea typeface="ＭＳ Ｐゴシック" charset="0"/>
                <a:cs typeface="ＭＳ Ｐゴシック" charset="0"/>
              </a:rPr>
              <a:t>2022-11-17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4288640" y="6570317"/>
            <a:ext cx="3617103" cy="198782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ESSnuSB presentation at the KVA ESS Symposium                                                               Tord Ekelöf, Uppsala University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746BE2-BC6B-C64E-B561-E2FD85707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04" t="46617" r="33970" b="12282"/>
          <a:stretch/>
        </p:blipFill>
        <p:spPr bwMode="auto">
          <a:xfrm>
            <a:off x="1588147" y="1250164"/>
            <a:ext cx="4840244" cy="4407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8BD932-0A16-C846-90B1-A1FFE42BC86A}"/>
              </a:ext>
            </a:extLst>
          </p:cNvPr>
          <p:cNvSpPr/>
          <p:nvPr/>
        </p:nvSpPr>
        <p:spPr>
          <a:xfrm>
            <a:off x="6582968" y="1268123"/>
            <a:ext cx="4085032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Design</a:t>
            </a:r>
            <a:r>
              <a:rPr lang="en-GB" dirty="0"/>
              <a:t> </a:t>
            </a:r>
            <a:r>
              <a:rPr lang="en-GB" b="1" dirty="0"/>
              <a:t>of a racetrack storage </a:t>
            </a:r>
            <a:r>
              <a:rPr lang="en-GB" dirty="0"/>
              <a:t>ring for low energy muons produced with a beam from the ESS linac.</a:t>
            </a:r>
          </a:p>
          <a:p>
            <a:pPr marL="34290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transfer system from the initial </a:t>
            </a:r>
            <a:r>
              <a:rPr lang="en-GB" b="1" dirty="0"/>
              <a:t>collection and extraction of pions </a:t>
            </a:r>
            <a:r>
              <a:rPr lang="en-GB" dirty="0"/>
              <a:t>behind the target station, up to the injection point.</a:t>
            </a:r>
          </a:p>
          <a:p>
            <a:pPr marL="34290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transfer line </a:t>
            </a:r>
            <a:r>
              <a:rPr lang="en-GB" dirty="0"/>
              <a:t>from the ESS</a:t>
            </a:r>
            <a:r>
              <a:rPr lang="el-GR" dirty="0"/>
              <a:t>ν</a:t>
            </a:r>
            <a:r>
              <a:rPr lang="en-GB" dirty="0"/>
              <a:t>SB ring-to-switchyard transfer line to the </a:t>
            </a:r>
            <a:r>
              <a:rPr lang="en-GB" b="1" dirty="0" err="1"/>
              <a:t>nuSTORM</a:t>
            </a:r>
            <a:r>
              <a:rPr lang="en-GB" b="1" dirty="0"/>
              <a:t> target</a:t>
            </a:r>
            <a:r>
              <a:rPr lang="en-GB" dirty="0"/>
              <a:t>.</a:t>
            </a:r>
          </a:p>
          <a:p>
            <a:pPr marL="34290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an </a:t>
            </a:r>
            <a:r>
              <a:rPr lang="en-GB" b="1" dirty="0"/>
              <a:t>injection scheme </a:t>
            </a:r>
            <a:r>
              <a:rPr lang="en-GB" dirty="0"/>
              <a:t>for the racetrack storage ring</a:t>
            </a:r>
          </a:p>
          <a:p>
            <a:pPr marL="34290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Monitored Neutrino Beam </a:t>
            </a:r>
            <a:r>
              <a:rPr lang="en-GB" dirty="0"/>
              <a:t>(low energy ENUBET)</a:t>
            </a:r>
          </a:p>
          <a:p>
            <a:pPr marL="34290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Optimize the performance </a:t>
            </a:r>
            <a:r>
              <a:rPr lang="en-GB" dirty="0"/>
              <a:t>of the ESSνSB accelerator complex</a:t>
            </a:r>
            <a:r>
              <a:rPr lang="en-GB" dirty="0">
                <a:highlight>
                  <a:srgbClr val="FFFF00"/>
                </a:highlight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4A247-A550-3C44-BCB2-7DE2AE6C8C1E}"/>
              </a:ext>
            </a:extLst>
          </p:cNvPr>
          <p:cNvSpPr txBox="1"/>
          <p:nvPr/>
        </p:nvSpPr>
        <p:spPr>
          <a:xfrm>
            <a:off x="1756612" y="5719012"/>
            <a:ext cx="4321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Cross-section measurements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</a:t>
            </a:r>
            <a:r>
              <a:rPr lang="en-GB" dirty="0" err="1"/>
              <a:t>nuSTORM</a:t>
            </a:r>
            <a:r>
              <a:rPr lang="en-GB" dirty="0"/>
              <a:t>: </a:t>
            </a:r>
            <a:r>
              <a:rPr lang="en-GB" dirty="0">
                <a:solidFill>
                  <a:srgbClr val="00B050"/>
                </a:solidFill>
              </a:rPr>
              <a:t>π⟶ </a:t>
            </a:r>
            <a:r>
              <a:rPr lang="en-GB" dirty="0" err="1">
                <a:solidFill>
                  <a:srgbClr val="00B050"/>
                </a:solidFill>
              </a:rPr>
              <a:t>μ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>
                <a:solidFill>
                  <a:srgbClr val="0432FF"/>
                </a:solidFill>
              </a:rPr>
              <a:t>⟶ </a:t>
            </a:r>
            <a:r>
              <a:rPr lang="en-GB" dirty="0" err="1">
                <a:solidFill>
                  <a:srgbClr val="0432FF"/>
                </a:solidFill>
              </a:rPr>
              <a:t>e+ν</a:t>
            </a:r>
            <a:r>
              <a:rPr lang="en-GB" baseline="-25000" dirty="0" err="1">
                <a:solidFill>
                  <a:srgbClr val="0432FF"/>
                </a:solidFill>
              </a:rPr>
              <a:t>μ</a:t>
            </a:r>
            <a:r>
              <a:rPr lang="en-GB" dirty="0" err="1">
                <a:solidFill>
                  <a:srgbClr val="0432FF"/>
                </a:solidFill>
              </a:rPr>
              <a:t>+ν</a:t>
            </a:r>
            <a:r>
              <a:rPr lang="en-GB" baseline="-25000" dirty="0" err="1">
                <a:solidFill>
                  <a:srgbClr val="0432FF"/>
                </a:solidFill>
              </a:rPr>
              <a:t>e</a:t>
            </a:r>
            <a:endParaRPr lang="en-GB" baseline="-250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ENUBET: </a:t>
            </a:r>
            <a:r>
              <a:rPr lang="en-GB" dirty="0">
                <a:solidFill>
                  <a:srgbClr val="00B050"/>
                </a:solidFill>
              </a:rPr>
              <a:t>π ⟶ </a:t>
            </a:r>
            <a:r>
              <a:rPr lang="en-GB" dirty="0" err="1">
                <a:solidFill>
                  <a:srgbClr val="00B050"/>
                </a:solidFill>
              </a:rPr>
              <a:t>μ+ν</a:t>
            </a:r>
            <a:r>
              <a:rPr lang="en-GB" baseline="-25000" dirty="0" err="1">
                <a:solidFill>
                  <a:srgbClr val="00B050"/>
                </a:solidFill>
              </a:rPr>
              <a:t>μ</a:t>
            </a:r>
            <a:endParaRPr lang="en-GB" baseline="-250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0B675-366C-43A5-8E58-E4AEAD56A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5339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427841" y="179132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en-GB" dirty="0">
                <a:solidFill>
                  <a:srgbClr val="0000FF"/>
                </a:solidFill>
              </a:rPr>
              <a:t>ESS</a:t>
            </a:r>
            <a:r>
              <a:rPr lang="el-GR" dirty="0">
                <a:solidFill>
                  <a:srgbClr val="0000FF"/>
                </a:solidFill>
              </a:rPr>
              <a:t>ν</a:t>
            </a:r>
            <a:r>
              <a:rPr lang="fr-CH" dirty="0">
                <a:solidFill>
                  <a:srgbClr val="0000FF"/>
                </a:solidFill>
              </a:rPr>
              <a:t>SB+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524000" y="6659218"/>
            <a:ext cx="2374232" cy="198783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v-SE">
                <a:latin typeface="Times New Roman" charset="0"/>
                <a:ea typeface="ＭＳ Ｐゴシック" charset="0"/>
                <a:cs typeface="ＭＳ Ｐゴシック" charset="0"/>
              </a:rPr>
              <a:t>2022-11-17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4288640" y="6557617"/>
            <a:ext cx="3617103" cy="198782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ESSnuSB presentation at the KVA ESS Symposium                                                               Tord Ekelöf, Uppsala University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3C9A6ED-DC48-2B0A-A56F-76932AB7C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117764"/>
              </p:ext>
            </p:extLst>
          </p:nvPr>
        </p:nvGraphicFramePr>
        <p:xfrm>
          <a:off x="2731064" y="1510398"/>
          <a:ext cx="8032418" cy="4689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4802">
                  <a:extLst>
                    <a:ext uri="{9D8B030D-6E8A-4147-A177-3AD203B41FA5}">
                      <a16:colId xmlns:a16="http://schemas.microsoft.com/office/drawing/2014/main" val="1362084744"/>
                    </a:ext>
                  </a:extLst>
                </a:gridCol>
                <a:gridCol w="4251530">
                  <a:extLst>
                    <a:ext uri="{9D8B030D-6E8A-4147-A177-3AD203B41FA5}">
                      <a16:colId xmlns:a16="http://schemas.microsoft.com/office/drawing/2014/main" val="2793605513"/>
                    </a:ext>
                  </a:extLst>
                </a:gridCol>
                <a:gridCol w="1438689">
                  <a:extLst>
                    <a:ext uri="{9D8B030D-6E8A-4147-A177-3AD203B41FA5}">
                      <a16:colId xmlns:a16="http://schemas.microsoft.com/office/drawing/2014/main" val="186966583"/>
                    </a:ext>
                  </a:extLst>
                </a:gridCol>
                <a:gridCol w="1007397">
                  <a:extLst>
                    <a:ext uri="{9D8B030D-6E8A-4147-A177-3AD203B41FA5}">
                      <a16:colId xmlns:a16="http://schemas.microsoft.com/office/drawing/2014/main" val="3994157391"/>
                    </a:ext>
                  </a:extLst>
                </a:gridCol>
              </a:tblGrid>
              <a:tr h="197494">
                <a:tc>
                  <a:txBody>
                    <a:bodyPr/>
                    <a:lstStyle/>
                    <a:p>
                      <a:pPr algn="ctr"/>
                      <a:r>
                        <a:rPr lang="en-GB" sz="1200" b="1" u="sng" dirty="0">
                          <a:effectLst/>
                        </a:rPr>
                        <a:t>Participant no. 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Participant organisation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Part. short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Country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21641399"/>
                  </a:ext>
                </a:extLst>
              </a:tr>
              <a:tr h="18645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 (Coordinator)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Centre National de la Recherche Scientifique 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CNRS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45352534"/>
                  </a:ext>
                </a:extLst>
              </a:tr>
              <a:tr h="19749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Université de Strasbourg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UNISTRA</a:t>
                      </a:r>
                      <a:r>
                        <a:rPr lang="en-GB" sz="1400" baseline="30000" dirty="0">
                          <a:effectLst/>
                        </a:rPr>
                        <a:t>1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68048494"/>
                  </a:ext>
                </a:extLst>
              </a:tr>
              <a:tr h="19749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Rudjer Boskovic Institute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RBI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Croatia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58350671"/>
                  </a:ext>
                </a:extLst>
              </a:tr>
              <a:tr h="316923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Tokai National Higher Education and Research System, National University Corporation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NU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Japan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754356236"/>
                  </a:ext>
                </a:extLst>
              </a:tr>
              <a:tr h="197494"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5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Uppsala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7517076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Lunds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ULUND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24159714"/>
                  </a:ext>
                </a:extLst>
              </a:tr>
              <a:tr h="28876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European Spallation Source ERIC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042269142"/>
                  </a:ext>
                </a:extLst>
              </a:tr>
              <a:tr h="19749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Kungliga Tekniska Hoegskolan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KTH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455726701"/>
                  </a:ext>
                </a:extLst>
              </a:tr>
              <a:tr h="19749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Universitaet Hamburg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UHH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Germany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179651059"/>
                  </a:ext>
                </a:extLst>
              </a:tr>
              <a:tr h="19749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University of Cukurova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Turkey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852907453"/>
                  </a:ext>
                </a:extLst>
              </a:tr>
              <a:tr h="197494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National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Center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 for Scientific Research "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Demokritos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"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NCSRD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502793104"/>
                  </a:ext>
                </a:extLst>
              </a:tr>
              <a:tr h="197494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Aristotelio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Panepistimio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Thessalonikis</a:t>
                      </a:r>
                      <a:endParaRPr lang="en-FR" sz="13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AUTH</a:t>
                      </a:r>
                      <a:r>
                        <a:rPr lang="en-GB" sz="1200" baseline="30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13896049"/>
                  </a:ext>
                </a:extLst>
              </a:tr>
              <a:tr h="19749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Sofia University St. </a:t>
                      </a:r>
                      <a:r>
                        <a:rPr lang="en-GB" sz="1200" dirty="0" err="1">
                          <a:effectLst/>
                        </a:rPr>
                        <a:t>Kliment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Ohridski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UniSofia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Bulgaria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80577322"/>
                  </a:ext>
                </a:extLst>
              </a:tr>
              <a:tr h="19749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>
                          <a:effectLst/>
                        </a:rPr>
                        <a:t>Lulea </a:t>
                      </a:r>
                      <a:r>
                        <a:rPr lang="en-GB" sz="1200" u="none" dirty="0" err="1">
                          <a:effectLst/>
                        </a:rPr>
                        <a:t>Tekniska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Universitet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LTU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5309582"/>
                  </a:ext>
                </a:extLst>
              </a:tr>
              <a:tr h="19749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15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European Organisation for Nuclear Research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CERN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IEIO</a:t>
                      </a:r>
                      <a:r>
                        <a:rPr lang="en-GB" sz="1400" baseline="30000" dirty="0">
                          <a:effectLst/>
                        </a:rPr>
                        <a:t>3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900494376"/>
                  </a:ext>
                </a:extLst>
              </a:tr>
              <a:tr h="19749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none" dirty="0">
                          <a:effectLst/>
                        </a:rPr>
                        <a:t>Universita degli </a:t>
                      </a:r>
                      <a:r>
                        <a:rPr lang="en-GB" sz="1200" u="none" dirty="0">
                          <a:effectLst/>
                        </a:rPr>
                        <a:t>S</a:t>
                      </a:r>
                      <a:r>
                        <a:rPr lang="en-FR" sz="1200" u="none" dirty="0">
                          <a:effectLst/>
                        </a:rPr>
                        <a:t>tudi Roma Tre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UNIROMA3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106154943"/>
                  </a:ext>
                </a:extLst>
              </a:tr>
              <a:tr h="19749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Universita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degli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Istudi</a:t>
                      </a:r>
                      <a:r>
                        <a:rPr lang="en-GB" sz="1200" u="none" dirty="0">
                          <a:effectLst/>
                        </a:rPr>
                        <a:t> di Milano-Bicocca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UNIMIB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66806012"/>
                  </a:ext>
                </a:extLst>
              </a:tr>
              <a:tr h="19749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Istituto</a:t>
                      </a:r>
                      <a:r>
                        <a:rPr lang="en-GB" sz="1200" u="none" dirty="0">
                          <a:effectLst/>
                        </a:rPr>
                        <a:t> Nazionale di </a:t>
                      </a:r>
                      <a:r>
                        <a:rPr lang="en-GB" sz="1200" u="none" dirty="0" err="1">
                          <a:effectLst/>
                        </a:rPr>
                        <a:t>Fisica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Nucleare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INFN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69043027"/>
                  </a:ext>
                </a:extLst>
              </a:tr>
              <a:tr h="19749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none" dirty="0">
                          <a:effectLst/>
                        </a:rPr>
                        <a:t>Universita degli Istudi di Padova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UNIPD</a:t>
                      </a:r>
                      <a:r>
                        <a:rPr lang="en-GB" sz="1200" baseline="30000">
                          <a:effectLst/>
                        </a:rPr>
                        <a:t>1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248435264"/>
                  </a:ext>
                </a:extLst>
              </a:tr>
              <a:tr h="47367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Consorcio</a:t>
                      </a:r>
                      <a:r>
                        <a:rPr lang="en-GB" sz="1200" u="none" dirty="0">
                          <a:effectLst/>
                        </a:rPr>
                        <a:t> para la </a:t>
                      </a:r>
                      <a:r>
                        <a:rPr lang="en-GB" sz="1200" u="none" dirty="0" err="1">
                          <a:effectLst/>
                        </a:rPr>
                        <a:t>construccion</a:t>
                      </a:r>
                      <a:r>
                        <a:rPr lang="en-GB" sz="1200" u="none" dirty="0">
                          <a:effectLst/>
                        </a:rPr>
                        <a:t>, </a:t>
                      </a:r>
                      <a:r>
                        <a:rPr lang="en-GB" sz="1200" u="none" dirty="0" err="1">
                          <a:effectLst/>
                        </a:rPr>
                        <a:t>equipamiento</a:t>
                      </a:r>
                      <a:r>
                        <a:rPr lang="en-GB" sz="1200" u="none" dirty="0">
                          <a:effectLst/>
                        </a:rPr>
                        <a:t> y </a:t>
                      </a:r>
                      <a:r>
                        <a:rPr lang="en-GB" sz="1200" u="none" dirty="0" err="1">
                          <a:effectLst/>
                        </a:rPr>
                        <a:t>explotacion</a:t>
                      </a:r>
                      <a:r>
                        <a:rPr lang="en-GB" sz="1200" u="none" dirty="0">
                          <a:effectLst/>
                        </a:rPr>
                        <a:t> de la </a:t>
                      </a:r>
                      <a:r>
                        <a:rPr lang="en-GB" sz="1200" u="none" dirty="0" err="1">
                          <a:effectLst/>
                        </a:rPr>
                        <a:t>sede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espanola</a:t>
                      </a:r>
                      <a:r>
                        <a:rPr lang="en-GB" sz="1200" u="none" dirty="0">
                          <a:effectLst/>
                        </a:rPr>
                        <a:t> de la </a:t>
                      </a:r>
                      <a:r>
                        <a:rPr lang="en-GB" sz="1200" u="none" dirty="0" err="1">
                          <a:effectLst/>
                        </a:rPr>
                        <a:t>fuente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Europea</a:t>
                      </a:r>
                      <a:r>
                        <a:rPr lang="en-GB" sz="1200" u="none" dirty="0">
                          <a:effectLst/>
                        </a:rPr>
                        <a:t> de </a:t>
                      </a:r>
                      <a:r>
                        <a:rPr lang="en-GB" sz="1200" u="none" dirty="0" err="1">
                          <a:effectLst/>
                        </a:rPr>
                        <a:t>neutrones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por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espalacion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Spain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552071710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A363A76B-646E-B271-542D-780364515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914" y="1434199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FR" altLang="en-FR">
                <a:latin typeface="Arial" panose="020B0604020202020204" pitchFamily="34" charset="0"/>
              </a:rPr>
            </a:br>
            <a:endParaRPr lang="en-FR" altLang="en-FR"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A3310D0-7A39-FEDF-ABCF-F7C2F9A81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238" y="6038797"/>
            <a:ext cx="33964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FR" sz="900" u="sng" baseline="30000" dirty="0">
                <a:solidFill>
                  <a:srgbClr val="800080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[1]</a:t>
            </a:r>
            <a:r>
              <a:rPr lang="en-GB" altLang="en-FR" sz="900" dirty="0">
                <a:latin typeface="Arial" panose="020B0604020202020204" pitchFamily="34" charset="0"/>
                <a:ea typeface="Times New Roman" panose="02020603050405020304" pitchFamily="18" charset="0"/>
              </a:rPr>
              <a:t> Affiliated Partner</a:t>
            </a:r>
            <a:endParaRPr lang="en-GB" altLang="en-FR" sz="600" dirty="0"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FR" sz="900" u="sng" baseline="30000" dirty="0">
                <a:solidFill>
                  <a:srgbClr val="800080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[2]</a:t>
            </a:r>
            <a:r>
              <a:rPr lang="en-US" altLang="en-FR" sz="9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altLang="en-FR" sz="900" dirty="0">
                <a:latin typeface="Arial" panose="020B0604020202020204" pitchFamily="34" charset="0"/>
                <a:ea typeface="Times New Roman" panose="02020603050405020304" pitchFamily="18" charset="0"/>
              </a:rPr>
              <a:t>Associated Institute</a:t>
            </a:r>
            <a:endParaRPr lang="en-GB" altLang="en-FR" sz="600" dirty="0"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FR" sz="1000" u="sng" baseline="30000" dirty="0">
                <a:solidFill>
                  <a:srgbClr val="800080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[3]</a:t>
            </a:r>
            <a:r>
              <a:rPr lang="en-GB" altLang="en-FR" sz="1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altLang="en-FR" sz="900" dirty="0">
                <a:latin typeface="Arial" panose="020B0604020202020204" pitchFamily="34" charset="0"/>
                <a:ea typeface="Times New Roman" panose="02020603050405020304" pitchFamily="18" charset="0"/>
              </a:rPr>
              <a:t>International European Interest Organisation</a:t>
            </a:r>
            <a:endParaRPr lang="en-GB" altLang="en-FR" dirty="0"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6966A5-F4C5-CADB-6DE9-8ED04AE1FBE0}"/>
              </a:ext>
            </a:extLst>
          </p:cNvPr>
          <p:cNvSpPr txBox="1"/>
          <p:nvPr/>
        </p:nvSpPr>
        <p:spPr>
          <a:xfrm>
            <a:off x="6603998" y="6164221"/>
            <a:ext cx="4277838" cy="338554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FF0000"/>
                </a:solidFill>
              </a:rPr>
              <a:t>Excellent supporting letter from the ESS director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FA2447-4B50-4B8B-B0C7-4E6769AC7C67}"/>
              </a:ext>
            </a:extLst>
          </p:cNvPr>
          <p:cNvSpPr/>
          <p:nvPr/>
        </p:nvSpPr>
        <p:spPr>
          <a:xfrm>
            <a:off x="2690607" y="208575"/>
            <a:ext cx="8205537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Title of  Horizon Europe EU Proposal: Study of the use of the ESS facility to accurately measure the neutrino cross-sections for ESSνSB leptonic CP violation measurements and to perform sterile neutrino searches and </a:t>
            </a:r>
            <a:r>
              <a:rPr lang="en-GB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astroparticle</a:t>
            </a: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physics.</a:t>
            </a:r>
            <a:endParaRPr lang="en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Acronym of Proposal: ESSνSB+</a:t>
            </a:r>
            <a:endParaRPr lang="en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A5107B-D442-4D54-B86B-AD36EEA5CBD5}"/>
              </a:ext>
            </a:extLst>
          </p:cNvPr>
          <p:cNvSpPr/>
          <p:nvPr/>
        </p:nvSpPr>
        <p:spPr>
          <a:xfrm>
            <a:off x="729624" y="843218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26/07/2022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5C223-E024-4F09-9088-514575396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4966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9F618-86FF-4535-B3B2-CD5E8707A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914400" y="6641632"/>
            <a:ext cx="723900" cy="177800"/>
          </a:xfrm>
        </p:spPr>
        <p:txBody>
          <a:bodyPr/>
          <a:lstStyle/>
          <a:p>
            <a:pPr>
              <a:defRPr/>
            </a:pPr>
            <a:r>
              <a:rPr lang="sv-SE" noProof="0"/>
              <a:t>2022-11-17</a:t>
            </a:r>
            <a:endParaRPr lang="en-GB" noProof="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724AFD2-30E5-4959-8229-331E909E460F}"/>
              </a:ext>
            </a:extLst>
          </p:cNvPr>
          <p:cNvSpPr txBox="1">
            <a:spLocks/>
          </p:cNvSpPr>
          <p:nvPr/>
        </p:nvSpPr>
        <p:spPr>
          <a:xfrm>
            <a:off x="12632894" y="6585006"/>
            <a:ext cx="231775" cy="178434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sv-SE"/>
              <a:pPr marL="38100">
                <a:lnSpc>
                  <a:spcPts val="1240"/>
                </a:lnSpc>
              </a:pPr>
              <a:t>18</a:t>
            </a:fld>
            <a:endParaRPr lang="sv-SE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9A4D5294-5BFA-4CCF-B25A-D794615AB959}"/>
              </a:ext>
            </a:extLst>
          </p:cNvPr>
          <p:cNvSpPr txBox="1">
            <a:spLocks/>
          </p:cNvSpPr>
          <p:nvPr/>
        </p:nvSpPr>
        <p:spPr>
          <a:xfrm>
            <a:off x="2069738" y="514967"/>
            <a:ext cx="8052524" cy="9778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" algn="ctr">
              <a:lnSpc>
                <a:spcPts val="3650"/>
              </a:lnSpc>
              <a:spcBef>
                <a:spcPts val="100"/>
              </a:spcBef>
            </a:pPr>
            <a:r>
              <a:rPr lang="en-US" sz="3600" kern="0" spc="-10" dirty="0">
                <a:solidFill>
                  <a:srgbClr val="FF6600"/>
                </a:solidFill>
              </a:rPr>
              <a:t>S</a:t>
            </a:r>
            <a:r>
              <a:rPr lang="en-US" sz="3600" kern="0" dirty="0">
                <a:solidFill>
                  <a:srgbClr val="FF6600"/>
                </a:solidFill>
              </a:rPr>
              <a:t>chedule for the </a:t>
            </a:r>
            <a:r>
              <a:rPr lang="en-US" sz="3600" kern="0" spc="10" dirty="0">
                <a:solidFill>
                  <a:srgbClr val="FF6600"/>
                </a:solidFill>
              </a:rPr>
              <a:t>2</a:t>
            </a:r>
            <a:r>
              <a:rPr lang="en-US" sz="3600" kern="0" spc="15" baseline="25132" dirty="0">
                <a:solidFill>
                  <a:srgbClr val="FF6600"/>
                </a:solidFill>
              </a:rPr>
              <a:t>nd </a:t>
            </a:r>
            <a:r>
              <a:rPr lang="en-US" sz="3600" kern="0" spc="-15" dirty="0">
                <a:solidFill>
                  <a:srgbClr val="FF6600"/>
                </a:solidFill>
              </a:rPr>
              <a:t>generation </a:t>
            </a:r>
          </a:p>
          <a:p>
            <a:pPr marL="1270" algn="ctr">
              <a:lnSpc>
                <a:spcPts val="3650"/>
              </a:lnSpc>
              <a:spcBef>
                <a:spcPts val="100"/>
              </a:spcBef>
            </a:pPr>
            <a:r>
              <a:rPr lang="en-US" sz="3600" kern="0" spc="-15" dirty="0">
                <a:solidFill>
                  <a:srgbClr val="FF6600"/>
                </a:solidFill>
              </a:rPr>
              <a:t>ESS-based </a:t>
            </a:r>
            <a:r>
              <a:rPr lang="en-US" sz="3600" kern="0" dirty="0">
                <a:solidFill>
                  <a:srgbClr val="FF6600"/>
                </a:solidFill>
              </a:rPr>
              <a:t>neutrino </a:t>
            </a:r>
            <a:r>
              <a:rPr lang="en-US" sz="3600" kern="0" spc="-5" dirty="0">
                <a:solidFill>
                  <a:srgbClr val="FF6600"/>
                </a:solidFill>
              </a:rPr>
              <a:t>Super</a:t>
            </a:r>
            <a:r>
              <a:rPr lang="en-US" sz="3600" kern="0" spc="-300" dirty="0">
                <a:solidFill>
                  <a:srgbClr val="FF6600"/>
                </a:solidFill>
              </a:rPr>
              <a:t> </a:t>
            </a:r>
            <a:r>
              <a:rPr lang="en-US" sz="3600" kern="0" spc="-5" dirty="0">
                <a:solidFill>
                  <a:srgbClr val="FF6600"/>
                </a:solidFill>
              </a:rPr>
              <a:t>Beam </a:t>
            </a:r>
            <a:r>
              <a:rPr lang="en-US" sz="3600" kern="0" spc="-5" dirty="0" err="1">
                <a:solidFill>
                  <a:srgbClr val="FF6600"/>
                </a:solidFill>
              </a:rPr>
              <a:t>ESSnuSB</a:t>
            </a:r>
            <a:r>
              <a:rPr lang="en-US" sz="3600" kern="0" spc="-5" dirty="0">
                <a:solidFill>
                  <a:srgbClr val="FF6600"/>
                </a:solidFill>
              </a:rPr>
              <a:t> </a:t>
            </a:r>
            <a:endParaRPr lang="en-US"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7C33D9B5-5A84-4976-BF26-FA2884DFB392}"/>
              </a:ext>
            </a:extLst>
          </p:cNvPr>
          <p:cNvSpPr/>
          <p:nvPr/>
        </p:nvSpPr>
        <p:spPr>
          <a:xfrm>
            <a:off x="1528757" y="4811843"/>
            <a:ext cx="969263" cy="58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3DCAD95D-B913-4333-8D35-9D279080BCE8}"/>
              </a:ext>
            </a:extLst>
          </p:cNvPr>
          <p:cNvSpPr/>
          <p:nvPr/>
        </p:nvSpPr>
        <p:spPr>
          <a:xfrm>
            <a:off x="1528756" y="4811843"/>
            <a:ext cx="969644" cy="582295"/>
          </a:xfrm>
          <a:custGeom>
            <a:avLst/>
            <a:gdLst/>
            <a:ahLst/>
            <a:cxnLst/>
            <a:rect l="l" t="t" r="r" b="b"/>
            <a:pathLst>
              <a:path w="969645" h="582295">
                <a:moveTo>
                  <a:pt x="969263" y="0"/>
                </a:moveTo>
                <a:lnTo>
                  <a:pt x="969263" y="93789"/>
                </a:lnTo>
                <a:lnTo>
                  <a:pt x="93840" y="93789"/>
                </a:lnTo>
                <a:lnTo>
                  <a:pt x="93840" y="582168"/>
                </a:lnTo>
                <a:lnTo>
                  <a:pt x="0" y="582168"/>
                </a:lnTo>
                <a:lnTo>
                  <a:pt x="0" y="0"/>
                </a:lnTo>
                <a:lnTo>
                  <a:pt x="969263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2B8DF22B-3FEF-4C83-819C-8911D9CFE1F5}"/>
              </a:ext>
            </a:extLst>
          </p:cNvPr>
          <p:cNvSpPr txBox="1"/>
          <p:nvPr/>
        </p:nvSpPr>
        <p:spPr>
          <a:xfrm>
            <a:off x="1674832" y="4917071"/>
            <a:ext cx="881380" cy="6155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0"/>
              </a:spcBef>
            </a:pPr>
            <a:r>
              <a:rPr sz="1400" b="1" spc="5" dirty="0">
                <a:latin typeface="Times New Roman"/>
                <a:cs typeface="Times New Roman"/>
              </a:rPr>
              <a:t>2012</a:t>
            </a:r>
            <a:r>
              <a:rPr sz="1400" spc="5" dirty="0"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 marL="12700" marR="5080">
              <a:lnSpc>
                <a:spcPts val="1450"/>
              </a:lnSpc>
              <a:spcBef>
                <a:spcPts val="125"/>
              </a:spcBef>
            </a:pPr>
            <a:r>
              <a:rPr lang="sv-SE" sz="1400" dirty="0">
                <a:latin typeface="Times New Roman"/>
                <a:cs typeface="Times New Roman"/>
              </a:rPr>
              <a:t>I</a:t>
            </a:r>
            <a:r>
              <a:rPr sz="1400" dirty="0" err="1">
                <a:latin typeface="Times New Roman"/>
                <a:cs typeface="Times New Roman"/>
              </a:rPr>
              <a:t>nception</a:t>
            </a:r>
            <a:r>
              <a:rPr sz="1400" spc="-11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of  the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project</a:t>
            </a: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C6C9C31F-6E39-4E57-A4FA-7E189AF1267F}"/>
              </a:ext>
            </a:extLst>
          </p:cNvPr>
          <p:cNvSpPr/>
          <p:nvPr/>
        </p:nvSpPr>
        <p:spPr>
          <a:xfrm>
            <a:off x="2334953" y="4548191"/>
            <a:ext cx="164591" cy="164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312F2947-BDC9-48CD-AF33-10A263F4047F}"/>
              </a:ext>
            </a:extLst>
          </p:cNvPr>
          <p:cNvSpPr/>
          <p:nvPr/>
        </p:nvSpPr>
        <p:spPr>
          <a:xfrm>
            <a:off x="2334952" y="4548189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164592"/>
                </a:moveTo>
                <a:lnTo>
                  <a:pt x="164592" y="0"/>
                </a:lnTo>
                <a:lnTo>
                  <a:pt x="164592" y="164592"/>
                </a:lnTo>
                <a:lnTo>
                  <a:pt x="0" y="164592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A54D6D3D-A88D-4643-B0BC-3744862A9BDC}"/>
              </a:ext>
            </a:extLst>
          </p:cNvPr>
          <p:cNvSpPr/>
          <p:nvPr/>
        </p:nvSpPr>
        <p:spPr>
          <a:xfrm>
            <a:off x="2696141" y="4452178"/>
            <a:ext cx="967739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F2521EB8-C84A-4387-9831-21D28BB09414}"/>
              </a:ext>
            </a:extLst>
          </p:cNvPr>
          <p:cNvSpPr/>
          <p:nvPr/>
        </p:nvSpPr>
        <p:spPr>
          <a:xfrm>
            <a:off x="2696140" y="4452178"/>
            <a:ext cx="967740" cy="582295"/>
          </a:xfrm>
          <a:custGeom>
            <a:avLst/>
            <a:gdLst/>
            <a:ahLst/>
            <a:cxnLst/>
            <a:rect l="l" t="t" r="r" b="b"/>
            <a:pathLst>
              <a:path w="967739" h="582295">
                <a:moveTo>
                  <a:pt x="967739" y="0"/>
                </a:moveTo>
                <a:lnTo>
                  <a:pt x="967739" y="93789"/>
                </a:lnTo>
                <a:lnTo>
                  <a:pt x="93840" y="93789"/>
                </a:lnTo>
                <a:lnTo>
                  <a:pt x="93840" y="582167"/>
                </a:lnTo>
                <a:lnTo>
                  <a:pt x="0" y="582167"/>
                </a:lnTo>
                <a:lnTo>
                  <a:pt x="0" y="0"/>
                </a:lnTo>
                <a:lnTo>
                  <a:pt x="967739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686F6D60-9F69-441C-AEA5-EA379EAB2A93}"/>
              </a:ext>
            </a:extLst>
          </p:cNvPr>
          <p:cNvSpPr txBox="1"/>
          <p:nvPr/>
        </p:nvSpPr>
        <p:spPr>
          <a:xfrm>
            <a:off x="2848401" y="4565081"/>
            <a:ext cx="930910" cy="1000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0"/>
              </a:spcBef>
            </a:pPr>
            <a:r>
              <a:rPr sz="1400" b="1" dirty="0">
                <a:latin typeface="Times New Roman"/>
                <a:cs typeface="Times New Roman"/>
              </a:rPr>
              <a:t>2016-2019</a:t>
            </a:r>
            <a:r>
              <a:rPr sz="1400" dirty="0">
                <a:latin typeface="Times New Roman"/>
                <a:cs typeface="Times New Roman"/>
              </a:rPr>
              <a:t>:</a:t>
            </a:r>
          </a:p>
          <a:p>
            <a:pPr marL="12700" marR="5080">
              <a:lnSpc>
                <a:spcPts val="1450"/>
              </a:lnSpc>
              <a:spcBef>
                <a:spcPts val="125"/>
              </a:spcBef>
            </a:pPr>
            <a:r>
              <a:rPr lang="sv-SE" sz="1400" dirty="0">
                <a:latin typeface="Times New Roman"/>
                <a:cs typeface="Times New Roman"/>
              </a:rPr>
              <a:t>B</a:t>
            </a:r>
            <a:r>
              <a:rPr sz="1400" dirty="0" err="1">
                <a:latin typeface="Times New Roman"/>
                <a:cs typeface="Times New Roman"/>
              </a:rPr>
              <a:t>eginning</a:t>
            </a:r>
            <a:r>
              <a:rPr sz="1400" spc="-11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of  </a:t>
            </a:r>
            <a:r>
              <a:rPr sz="1400" spc="-5" dirty="0">
                <a:latin typeface="Times New Roman"/>
                <a:cs typeface="Times New Roman"/>
              </a:rPr>
              <a:t>COST</a:t>
            </a:r>
            <a:endParaRPr sz="1400" dirty="0">
              <a:latin typeface="Times New Roman"/>
              <a:cs typeface="Times New Roman"/>
            </a:endParaRPr>
          </a:p>
          <a:p>
            <a:pPr marL="12700" marR="88265">
              <a:lnSpc>
                <a:spcPts val="1450"/>
              </a:lnSpc>
            </a:pPr>
            <a:r>
              <a:rPr sz="1400" dirty="0">
                <a:latin typeface="Times New Roman"/>
                <a:cs typeface="Times New Roman"/>
              </a:rPr>
              <a:t>Action  </a:t>
            </a:r>
            <a:r>
              <a:rPr sz="1400" spc="-10" dirty="0">
                <a:latin typeface="Times New Roman"/>
                <a:cs typeface="Times New Roman"/>
              </a:rPr>
              <a:t>E</a:t>
            </a:r>
            <a:r>
              <a:rPr sz="1400" spc="5" dirty="0">
                <a:latin typeface="Times New Roman"/>
                <a:cs typeface="Times New Roman"/>
              </a:rPr>
              <a:t>u</a:t>
            </a:r>
            <a:r>
              <a:rPr sz="1400" dirty="0">
                <a:latin typeface="Times New Roman"/>
                <a:cs typeface="Times New Roman"/>
              </a:rPr>
              <a:t>r</a:t>
            </a:r>
            <a:r>
              <a:rPr sz="1400" spc="5" dirty="0">
                <a:latin typeface="Times New Roman"/>
                <a:cs typeface="Times New Roman"/>
              </a:rPr>
              <a:t>o</a:t>
            </a:r>
            <a:r>
              <a:rPr sz="1400" spc="-10" dirty="0">
                <a:latin typeface="Times New Roman"/>
                <a:cs typeface="Times New Roman"/>
              </a:rPr>
              <a:t>N</a:t>
            </a:r>
            <a:r>
              <a:rPr sz="1400" spc="5" dirty="0">
                <a:latin typeface="Times New Roman"/>
                <a:cs typeface="Times New Roman"/>
              </a:rPr>
              <a:t>u</a:t>
            </a:r>
            <a:r>
              <a:rPr sz="1400" spc="-10" dirty="0">
                <a:latin typeface="Times New Roman"/>
                <a:cs typeface="Times New Roman"/>
              </a:rPr>
              <a:t>N</a:t>
            </a:r>
            <a:r>
              <a:rPr sz="1400" dirty="0">
                <a:latin typeface="Times New Roman"/>
                <a:cs typeface="Times New Roman"/>
              </a:rPr>
              <a:t>et</a:t>
            </a: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5A0AC5B4-1C8B-4C25-920E-A80FBF1702EB}"/>
              </a:ext>
            </a:extLst>
          </p:cNvPr>
          <p:cNvSpPr/>
          <p:nvPr/>
        </p:nvSpPr>
        <p:spPr>
          <a:xfrm>
            <a:off x="3500814" y="4187003"/>
            <a:ext cx="166115" cy="164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3E650713-A151-4BD4-A2AF-B21DA2BAB3EB}"/>
              </a:ext>
            </a:extLst>
          </p:cNvPr>
          <p:cNvSpPr/>
          <p:nvPr/>
        </p:nvSpPr>
        <p:spPr>
          <a:xfrm>
            <a:off x="3500813" y="4187001"/>
            <a:ext cx="166370" cy="165100"/>
          </a:xfrm>
          <a:custGeom>
            <a:avLst/>
            <a:gdLst/>
            <a:ahLst/>
            <a:cxnLst/>
            <a:rect l="l" t="t" r="r" b="b"/>
            <a:pathLst>
              <a:path w="166370" h="165100">
                <a:moveTo>
                  <a:pt x="0" y="164592"/>
                </a:moveTo>
                <a:lnTo>
                  <a:pt x="166116" y="0"/>
                </a:lnTo>
                <a:lnTo>
                  <a:pt x="166116" y="164592"/>
                </a:lnTo>
                <a:lnTo>
                  <a:pt x="0" y="164592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BEC6C798-4E80-4C2D-AA22-3AE32912A4A4}"/>
              </a:ext>
            </a:extLst>
          </p:cNvPr>
          <p:cNvSpPr/>
          <p:nvPr/>
        </p:nvSpPr>
        <p:spPr>
          <a:xfrm>
            <a:off x="3860477" y="4187002"/>
            <a:ext cx="969263" cy="582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E0E76F95-A03A-433A-AF1C-FDC4B97FE40A}"/>
              </a:ext>
            </a:extLst>
          </p:cNvPr>
          <p:cNvSpPr/>
          <p:nvPr/>
        </p:nvSpPr>
        <p:spPr>
          <a:xfrm>
            <a:off x="3860476" y="4187002"/>
            <a:ext cx="969644" cy="582295"/>
          </a:xfrm>
          <a:custGeom>
            <a:avLst/>
            <a:gdLst/>
            <a:ahLst/>
            <a:cxnLst/>
            <a:rect l="l" t="t" r="r" b="b"/>
            <a:pathLst>
              <a:path w="969645" h="582295">
                <a:moveTo>
                  <a:pt x="969263" y="0"/>
                </a:moveTo>
                <a:lnTo>
                  <a:pt x="969263" y="93789"/>
                </a:lnTo>
                <a:lnTo>
                  <a:pt x="93840" y="93789"/>
                </a:lnTo>
                <a:lnTo>
                  <a:pt x="93840" y="582167"/>
                </a:lnTo>
                <a:lnTo>
                  <a:pt x="0" y="582167"/>
                </a:lnTo>
                <a:lnTo>
                  <a:pt x="0" y="0"/>
                </a:lnTo>
                <a:lnTo>
                  <a:pt x="969263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E955033A-A01A-48B5-86B5-6A6472D03ED4}"/>
              </a:ext>
            </a:extLst>
          </p:cNvPr>
          <p:cNvSpPr txBox="1"/>
          <p:nvPr/>
        </p:nvSpPr>
        <p:spPr>
          <a:xfrm>
            <a:off x="3994265" y="4291710"/>
            <a:ext cx="930910" cy="1158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0"/>
              </a:spcBef>
            </a:pPr>
            <a:r>
              <a:rPr sz="1400" b="1" spc="5" dirty="0">
                <a:latin typeface="Times New Roman"/>
                <a:cs typeface="Times New Roman"/>
              </a:rPr>
              <a:t>2018</a:t>
            </a:r>
            <a:r>
              <a:rPr sz="1400" spc="5" dirty="0"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 marL="12700" marR="5080">
              <a:lnSpc>
                <a:spcPts val="1450"/>
              </a:lnSpc>
              <a:spcBef>
                <a:spcPts val="125"/>
              </a:spcBef>
            </a:pPr>
            <a:r>
              <a:rPr lang="sv-SE" sz="1400" dirty="0">
                <a:latin typeface="Times New Roman"/>
                <a:cs typeface="Times New Roman"/>
              </a:rPr>
              <a:t>B</a:t>
            </a:r>
            <a:r>
              <a:rPr sz="1400" dirty="0" err="1">
                <a:latin typeface="Times New Roman"/>
                <a:cs typeface="Times New Roman"/>
              </a:rPr>
              <a:t>eginning</a:t>
            </a:r>
            <a:r>
              <a:rPr sz="1400" spc="-11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of  </a:t>
            </a:r>
            <a:r>
              <a:rPr sz="1400" spc="-5" dirty="0">
                <a:latin typeface="Times New Roman"/>
                <a:cs typeface="Times New Roman"/>
              </a:rPr>
              <a:t>ESSνSB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ts val="1330"/>
              </a:lnSpc>
            </a:pPr>
            <a:r>
              <a:rPr sz="1400" dirty="0">
                <a:latin typeface="Times New Roman"/>
                <a:cs typeface="Times New Roman"/>
              </a:rPr>
              <a:t>Design</a:t>
            </a:r>
          </a:p>
          <a:p>
            <a:pPr marL="12700" marR="96520">
              <a:lnSpc>
                <a:spcPts val="1440"/>
              </a:lnSpc>
              <a:spcBef>
                <a:spcPts val="130"/>
              </a:spcBef>
            </a:pPr>
            <a:r>
              <a:rPr sz="1400" dirty="0">
                <a:latin typeface="Times New Roman"/>
                <a:cs typeface="Times New Roman"/>
              </a:rPr>
              <a:t>Study</a:t>
            </a:r>
            <a:r>
              <a:rPr sz="1400" spc="-1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(EU-  </a:t>
            </a:r>
            <a:r>
              <a:rPr sz="1400" dirty="0">
                <a:latin typeface="Times New Roman"/>
                <a:cs typeface="Times New Roman"/>
              </a:rPr>
              <a:t>H2020)</a:t>
            </a:r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545B256F-2971-46C9-8B02-32D7C4CF3C13}"/>
              </a:ext>
            </a:extLst>
          </p:cNvPr>
          <p:cNvSpPr/>
          <p:nvPr/>
        </p:nvSpPr>
        <p:spPr>
          <a:xfrm>
            <a:off x="4666674" y="3921827"/>
            <a:ext cx="164591" cy="1661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>
            <a:extLst>
              <a:ext uri="{FF2B5EF4-FFF2-40B4-BE49-F238E27FC236}">
                <a16:creationId xmlns:a16="http://schemas.microsoft.com/office/drawing/2014/main" id="{47208BE9-D983-41B9-8AC7-1EF0702D4473}"/>
              </a:ext>
            </a:extLst>
          </p:cNvPr>
          <p:cNvSpPr/>
          <p:nvPr/>
        </p:nvSpPr>
        <p:spPr>
          <a:xfrm>
            <a:off x="4666673" y="3921825"/>
            <a:ext cx="165100" cy="166370"/>
          </a:xfrm>
          <a:custGeom>
            <a:avLst/>
            <a:gdLst/>
            <a:ahLst/>
            <a:cxnLst/>
            <a:rect l="l" t="t" r="r" b="b"/>
            <a:pathLst>
              <a:path w="165100" h="166370">
                <a:moveTo>
                  <a:pt x="0" y="166116"/>
                </a:moveTo>
                <a:lnTo>
                  <a:pt x="164592" y="0"/>
                </a:lnTo>
                <a:lnTo>
                  <a:pt x="164592" y="166116"/>
                </a:lnTo>
                <a:lnTo>
                  <a:pt x="0" y="166116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>
            <a:extLst>
              <a:ext uri="{FF2B5EF4-FFF2-40B4-BE49-F238E27FC236}">
                <a16:creationId xmlns:a16="http://schemas.microsoft.com/office/drawing/2014/main" id="{95A6A3B8-1F5E-448E-A18B-70589578C0B9}"/>
              </a:ext>
            </a:extLst>
          </p:cNvPr>
          <p:cNvSpPr/>
          <p:nvPr/>
        </p:nvSpPr>
        <p:spPr>
          <a:xfrm>
            <a:off x="5047674" y="3921826"/>
            <a:ext cx="969263" cy="5821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>
            <a:extLst>
              <a:ext uri="{FF2B5EF4-FFF2-40B4-BE49-F238E27FC236}">
                <a16:creationId xmlns:a16="http://schemas.microsoft.com/office/drawing/2014/main" id="{3200B222-1C53-4D39-BFED-646816C3CD39}"/>
              </a:ext>
            </a:extLst>
          </p:cNvPr>
          <p:cNvSpPr/>
          <p:nvPr/>
        </p:nvSpPr>
        <p:spPr>
          <a:xfrm>
            <a:off x="5047673" y="3921826"/>
            <a:ext cx="969644" cy="582295"/>
          </a:xfrm>
          <a:custGeom>
            <a:avLst/>
            <a:gdLst/>
            <a:ahLst/>
            <a:cxnLst/>
            <a:rect l="l" t="t" r="r" b="b"/>
            <a:pathLst>
              <a:path w="969645" h="582295">
                <a:moveTo>
                  <a:pt x="969263" y="0"/>
                </a:moveTo>
                <a:lnTo>
                  <a:pt x="969263" y="93789"/>
                </a:lnTo>
                <a:lnTo>
                  <a:pt x="93840" y="93789"/>
                </a:lnTo>
                <a:lnTo>
                  <a:pt x="93840" y="582167"/>
                </a:lnTo>
                <a:lnTo>
                  <a:pt x="0" y="582167"/>
                </a:lnTo>
                <a:lnTo>
                  <a:pt x="0" y="0"/>
                </a:lnTo>
                <a:lnTo>
                  <a:pt x="969263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>
            <a:extLst>
              <a:ext uri="{FF2B5EF4-FFF2-40B4-BE49-F238E27FC236}">
                <a16:creationId xmlns:a16="http://schemas.microsoft.com/office/drawing/2014/main" id="{BB03DFAD-586E-423A-919E-D71E11948803}"/>
              </a:ext>
            </a:extLst>
          </p:cNvPr>
          <p:cNvSpPr txBox="1"/>
          <p:nvPr/>
        </p:nvSpPr>
        <p:spPr>
          <a:xfrm>
            <a:off x="5159483" y="4026689"/>
            <a:ext cx="1022350" cy="1134926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71755">
              <a:lnSpc>
                <a:spcPts val="1440"/>
              </a:lnSpc>
              <a:spcBef>
                <a:spcPts val="350"/>
              </a:spcBef>
            </a:pPr>
            <a:r>
              <a:rPr sz="1400" b="1" spc="5" dirty="0">
                <a:latin typeface="Times New Roman"/>
                <a:cs typeface="Times New Roman"/>
              </a:rPr>
              <a:t>202</a:t>
            </a:r>
            <a:r>
              <a:rPr lang="sv-SE" sz="1400" b="1" spc="5" dirty="0">
                <a:latin typeface="Times New Roman"/>
                <a:cs typeface="Times New Roman"/>
              </a:rPr>
              <a:t>2</a:t>
            </a:r>
            <a:r>
              <a:rPr sz="1400" spc="5" dirty="0">
                <a:latin typeface="Times New Roman"/>
                <a:cs typeface="Times New Roman"/>
              </a:rPr>
              <a:t>: </a:t>
            </a:r>
            <a:r>
              <a:rPr sz="1400" dirty="0">
                <a:latin typeface="Times New Roman"/>
                <a:cs typeface="Times New Roman"/>
              </a:rPr>
              <a:t>End</a:t>
            </a:r>
            <a:r>
              <a:rPr sz="1400" spc="-14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of  </a:t>
            </a:r>
            <a:r>
              <a:rPr sz="1400" spc="-5" dirty="0">
                <a:latin typeface="Times New Roman"/>
                <a:cs typeface="Times New Roman"/>
              </a:rPr>
              <a:t>ESSνSB</a:t>
            </a:r>
            <a:endParaRPr sz="1400" dirty="0">
              <a:latin typeface="Times New Roman"/>
              <a:cs typeface="Times New Roman"/>
            </a:endParaRPr>
          </a:p>
          <a:p>
            <a:pPr marL="12700" marR="5080">
              <a:lnSpc>
                <a:spcPts val="1450"/>
              </a:lnSpc>
              <a:spcBef>
                <a:spcPts val="5"/>
              </a:spcBef>
            </a:pPr>
            <a:r>
              <a:rPr sz="1400" dirty="0">
                <a:latin typeface="Times New Roman"/>
                <a:cs typeface="Times New Roman"/>
              </a:rPr>
              <a:t>Design</a:t>
            </a:r>
            <a:r>
              <a:rPr sz="1400" spc="-8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Study, </a:t>
            </a:r>
            <a:endParaRPr sz="1400" dirty="0">
              <a:latin typeface="Times New Roman"/>
              <a:cs typeface="Times New Roman"/>
            </a:endParaRPr>
          </a:p>
          <a:p>
            <a:pPr marL="12700" marR="168910">
              <a:lnSpc>
                <a:spcPts val="1440"/>
              </a:lnSpc>
              <a:spcBef>
                <a:spcPts val="10"/>
              </a:spcBef>
            </a:pPr>
            <a:r>
              <a:rPr sz="1400" spc="5" dirty="0">
                <a:latin typeface="Times New Roman"/>
                <a:cs typeface="Times New Roman"/>
              </a:rPr>
              <a:t>p</a:t>
            </a:r>
            <a:r>
              <a:rPr sz="1400" dirty="0">
                <a:latin typeface="Times New Roman"/>
                <a:cs typeface="Times New Roman"/>
              </a:rPr>
              <a:t>re</a:t>
            </a:r>
            <a:r>
              <a:rPr sz="1400" spc="5" dirty="0">
                <a:latin typeface="Times New Roman"/>
                <a:cs typeface="Times New Roman"/>
              </a:rPr>
              <a:t>li</a:t>
            </a:r>
            <a:r>
              <a:rPr sz="1400" spc="-25" dirty="0">
                <a:latin typeface="Times New Roman"/>
                <a:cs typeface="Times New Roman"/>
              </a:rPr>
              <a:t>m</a:t>
            </a:r>
            <a:r>
              <a:rPr sz="1400" spc="5" dirty="0">
                <a:latin typeface="Times New Roman"/>
                <a:cs typeface="Times New Roman"/>
              </a:rPr>
              <a:t>in</a:t>
            </a:r>
            <a:r>
              <a:rPr sz="1400" dirty="0">
                <a:latin typeface="Times New Roman"/>
                <a:cs typeface="Times New Roman"/>
              </a:rPr>
              <a:t>ary  </a:t>
            </a:r>
            <a:r>
              <a:rPr sz="1400" spc="5" dirty="0">
                <a:latin typeface="Times New Roman"/>
                <a:cs typeface="Times New Roman"/>
              </a:rPr>
              <a:t>costing</a:t>
            </a:r>
            <a:r>
              <a:rPr lang="sv-SE" sz="1400" spc="5" dirty="0">
                <a:latin typeface="Times New Roman"/>
                <a:cs typeface="Times New Roman"/>
              </a:rPr>
              <a:t> and CDR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id="{FB4E2C55-920A-412F-B8EC-326D7EEB175B}"/>
              </a:ext>
            </a:extLst>
          </p:cNvPr>
          <p:cNvSpPr/>
          <p:nvPr/>
        </p:nvSpPr>
        <p:spPr>
          <a:xfrm>
            <a:off x="5853870" y="3656651"/>
            <a:ext cx="164591" cy="1661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>
            <a:extLst>
              <a:ext uri="{FF2B5EF4-FFF2-40B4-BE49-F238E27FC236}">
                <a16:creationId xmlns:a16="http://schemas.microsoft.com/office/drawing/2014/main" id="{6386939C-8CF5-44DE-85C8-80E59800F3FC}"/>
              </a:ext>
            </a:extLst>
          </p:cNvPr>
          <p:cNvSpPr/>
          <p:nvPr/>
        </p:nvSpPr>
        <p:spPr>
          <a:xfrm>
            <a:off x="5853869" y="3656650"/>
            <a:ext cx="165100" cy="166370"/>
          </a:xfrm>
          <a:custGeom>
            <a:avLst/>
            <a:gdLst/>
            <a:ahLst/>
            <a:cxnLst/>
            <a:rect l="l" t="t" r="r" b="b"/>
            <a:pathLst>
              <a:path w="165100" h="166370">
                <a:moveTo>
                  <a:pt x="0" y="166115"/>
                </a:moveTo>
                <a:lnTo>
                  <a:pt x="164592" y="0"/>
                </a:lnTo>
                <a:lnTo>
                  <a:pt x="164592" y="166115"/>
                </a:lnTo>
                <a:lnTo>
                  <a:pt x="0" y="166115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>
            <a:extLst>
              <a:ext uri="{FF2B5EF4-FFF2-40B4-BE49-F238E27FC236}">
                <a16:creationId xmlns:a16="http://schemas.microsoft.com/office/drawing/2014/main" id="{AF057E6D-BFAC-48B0-BC46-BCA15F031F47}"/>
              </a:ext>
            </a:extLst>
          </p:cNvPr>
          <p:cNvSpPr/>
          <p:nvPr/>
        </p:nvSpPr>
        <p:spPr>
          <a:xfrm>
            <a:off x="6192198" y="3656651"/>
            <a:ext cx="967739" cy="5821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>
            <a:extLst>
              <a:ext uri="{FF2B5EF4-FFF2-40B4-BE49-F238E27FC236}">
                <a16:creationId xmlns:a16="http://schemas.microsoft.com/office/drawing/2014/main" id="{22B8B64E-4F9B-44DC-897F-6E2A5FC5A357}"/>
              </a:ext>
            </a:extLst>
          </p:cNvPr>
          <p:cNvSpPr/>
          <p:nvPr/>
        </p:nvSpPr>
        <p:spPr>
          <a:xfrm>
            <a:off x="6192195" y="3656651"/>
            <a:ext cx="967740" cy="582295"/>
          </a:xfrm>
          <a:custGeom>
            <a:avLst/>
            <a:gdLst/>
            <a:ahLst/>
            <a:cxnLst/>
            <a:rect l="l" t="t" r="r" b="b"/>
            <a:pathLst>
              <a:path w="967740" h="582295">
                <a:moveTo>
                  <a:pt x="967740" y="0"/>
                </a:moveTo>
                <a:lnTo>
                  <a:pt x="967740" y="93789"/>
                </a:lnTo>
                <a:lnTo>
                  <a:pt x="93840" y="93789"/>
                </a:lnTo>
                <a:lnTo>
                  <a:pt x="93840" y="582168"/>
                </a:lnTo>
                <a:lnTo>
                  <a:pt x="0" y="582168"/>
                </a:lnTo>
                <a:lnTo>
                  <a:pt x="0" y="0"/>
                </a:lnTo>
                <a:lnTo>
                  <a:pt x="967740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>
            <a:extLst>
              <a:ext uri="{FF2B5EF4-FFF2-40B4-BE49-F238E27FC236}">
                <a16:creationId xmlns:a16="http://schemas.microsoft.com/office/drawing/2014/main" id="{069D3C66-E5FE-4218-969E-9A3A131DB127}"/>
              </a:ext>
            </a:extLst>
          </p:cNvPr>
          <p:cNvSpPr txBox="1"/>
          <p:nvPr/>
        </p:nvSpPr>
        <p:spPr>
          <a:xfrm>
            <a:off x="6321824" y="3761670"/>
            <a:ext cx="950583" cy="13856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5"/>
              </a:spcBef>
            </a:pPr>
            <a:r>
              <a:rPr sz="1400" b="1" dirty="0">
                <a:latin typeface="Times New Roman"/>
                <a:cs typeface="Times New Roman"/>
              </a:rPr>
              <a:t>202</a:t>
            </a:r>
            <a:r>
              <a:rPr lang="sv-SE" sz="1400" b="1" dirty="0">
                <a:latin typeface="Times New Roman"/>
                <a:cs typeface="Times New Roman"/>
              </a:rPr>
              <a:t>3</a:t>
            </a:r>
            <a:r>
              <a:rPr sz="1400" b="1" dirty="0">
                <a:latin typeface="Times New Roman"/>
                <a:cs typeface="Times New Roman"/>
              </a:rPr>
              <a:t>-202</a:t>
            </a:r>
            <a:r>
              <a:rPr lang="sv-SE" sz="1400" b="1" dirty="0">
                <a:latin typeface="Times New Roman"/>
                <a:cs typeface="Times New Roman"/>
              </a:rPr>
              <a:t>6</a:t>
            </a:r>
            <a:r>
              <a:rPr sz="1400" dirty="0">
                <a:latin typeface="Times New Roman"/>
                <a:cs typeface="Times New Roman"/>
              </a:rPr>
              <a:t>:</a:t>
            </a:r>
          </a:p>
          <a:p>
            <a:pPr marL="12700" marR="5080">
              <a:lnSpc>
                <a:spcPts val="1450"/>
              </a:lnSpc>
              <a:spcBef>
                <a:spcPts val="120"/>
              </a:spcBef>
            </a:pPr>
            <a:r>
              <a:rPr lang="sv-SE" sz="1400" dirty="0" err="1">
                <a:latin typeface="Times New Roman"/>
                <a:cs typeface="Times New Roman"/>
              </a:rPr>
              <a:t>Continuation</a:t>
            </a:r>
            <a:r>
              <a:rPr lang="sv-SE" sz="1400" dirty="0">
                <a:latin typeface="Times New Roman"/>
                <a:cs typeface="Times New Roman"/>
              </a:rPr>
              <a:t> </a:t>
            </a:r>
            <a:r>
              <a:rPr lang="sv-SE" sz="1400" dirty="0" err="1">
                <a:latin typeface="Times New Roman"/>
                <a:cs typeface="Times New Roman"/>
              </a:rPr>
              <a:t>of</a:t>
            </a:r>
            <a:r>
              <a:rPr lang="sv-SE" sz="1400" dirty="0">
                <a:latin typeface="Times New Roman"/>
                <a:cs typeface="Times New Roman"/>
              </a:rPr>
              <a:t> Design Study, final </a:t>
            </a:r>
            <a:r>
              <a:rPr lang="sv-SE" sz="1400" dirty="0" err="1">
                <a:latin typeface="Times New Roman"/>
                <a:cs typeface="Times New Roman"/>
              </a:rPr>
              <a:t>costing</a:t>
            </a:r>
            <a:r>
              <a:rPr lang="sv-SE" sz="1400" dirty="0">
                <a:latin typeface="Times New Roman"/>
                <a:cs typeface="Times New Roman"/>
              </a:rPr>
              <a:t> and</a:t>
            </a:r>
            <a:r>
              <a:rPr sz="1400" spc="-125" dirty="0">
                <a:latin typeface="Times New Roman"/>
                <a:cs typeface="Times New Roman"/>
              </a:rPr>
              <a:t> </a:t>
            </a:r>
            <a:r>
              <a:rPr lang="sv-SE" sz="1400" spc="-125" dirty="0">
                <a:latin typeface="Times New Roman"/>
                <a:cs typeface="Times New Roman"/>
              </a:rPr>
              <a:t>an </a:t>
            </a:r>
            <a:r>
              <a:rPr sz="1400" spc="-10" dirty="0">
                <a:latin typeface="Times New Roman"/>
                <a:cs typeface="Times New Roman"/>
              </a:rPr>
              <a:t>TDR</a:t>
            </a:r>
            <a:r>
              <a:rPr lang="sv-SE" sz="1400" spc="-10" dirty="0">
                <a:latin typeface="Times New Roman"/>
                <a:cs typeface="Times New Roman"/>
              </a:rPr>
              <a:t> to ESFRI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id="{4A040D1D-9984-43F6-95C4-2F04433B60BC}"/>
              </a:ext>
            </a:extLst>
          </p:cNvPr>
          <p:cNvSpPr/>
          <p:nvPr/>
        </p:nvSpPr>
        <p:spPr>
          <a:xfrm>
            <a:off x="6996870" y="3391475"/>
            <a:ext cx="166115" cy="1661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>
            <a:extLst>
              <a:ext uri="{FF2B5EF4-FFF2-40B4-BE49-F238E27FC236}">
                <a16:creationId xmlns:a16="http://schemas.microsoft.com/office/drawing/2014/main" id="{C4726DE2-B99D-476A-A295-FA44F023B5D1}"/>
              </a:ext>
            </a:extLst>
          </p:cNvPr>
          <p:cNvSpPr/>
          <p:nvPr/>
        </p:nvSpPr>
        <p:spPr>
          <a:xfrm>
            <a:off x="6996869" y="3391474"/>
            <a:ext cx="166370" cy="166370"/>
          </a:xfrm>
          <a:custGeom>
            <a:avLst/>
            <a:gdLst/>
            <a:ahLst/>
            <a:cxnLst/>
            <a:rect l="l" t="t" r="r" b="b"/>
            <a:pathLst>
              <a:path w="166370" h="166370">
                <a:moveTo>
                  <a:pt x="0" y="166115"/>
                </a:moveTo>
                <a:lnTo>
                  <a:pt x="166116" y="0"/>
                </a:lnTo>
                <a:lnTo>
                  <a:pt x="166116" y="166115"/>
                </a:lnTo>
                <a:lnTo>
                  <a:pt x="0" y="166115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>
            <a:extLst>
              <a:ext uri="{FF2B5EF4-FFF2-40B4-BE49-F238E27FC236}">
                <a16:creationId xmlns:a16="http://schemas.microsoft.com/office/drawing/2014/main" id="{AD991207-B495-4945-AB5D-991BFDF08F59}"/>
              </a:ext>
            </a:extLst>
          </p:cNvPr>
          <p:cNvSpPr/>
          <p:nvPr/>
        </p:nvSpPr>
        <p:spPr>
          <a:xfrm>
            <a:off x="7362630" y="3391475"/>
            <a:ext cx="969263" cy="5821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6FC18EED-5533-4313-8CDA-71FDE2D5BFF7}"/>
              </a:ext>
            </a:extLst>
          </p:cNvPr>
          <p:cNvSpPr/>
          <p:nvPr/>
        </p:nvSpPr>
        <p:spPr>
          <a:xfrm>
            <a:off x="7362629" y="3391475"/>
            <a:ext cx="969644" cy="582295"/>
          </a:xfrm>
          <a:custGeom>
            <a:avLst/>
            <a:gdLst/>
            <a:ahLst/>
            <a:cxnLst/>
            <a:rect l="l" t="t" r="r" b="b"/>
            <a:pathLst>
              <a:path w="969645" h="582295">
                <a:moveTo>
                  <a:pt x="969264" y="0"/>
                </a:moveTo>
                <a:lnTo>
                  <a:pt x="969264" y="93789"/>
                </a:lnTo>
                <a:lnTo>
                  <a:pt x="93840" y="93789"/>
                </a:lnTo>
                <a:lnTo>
                  <a:pt x="93840" y="582168"/>
                </a:lnTo>
                <a:lnTo>
                  <a:pt x="0" y="582168"/>
                </a:lnTo>
                <a:lnTo>
                  <a:pt x="0" y="0"/>
                </a:lnTo>
                <a:lnTo>
                  <a:pt x="969264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>
            <a:extLst>
              <a:ext uri="{FF2B5EF4-FFF2-40B4-BE49-F238E27FC236}">
                <a16:creationId xmlns:a16="http://schemas.microsoft.com/office/drawing/2014/main" id="{C642E34E-B0D4-4117-BCFC-62AC6A7B7A99}"/>
              </a:ext>
            </a:extLst>
          </p:cNvPr>
          <p:cNvSpPr txBox="1"/>
          <p:nvPr/>
        </p:nvSpPr>
        <p:spPr>
          <a:xfrm>
            <a:off x="7501080" y="3496652"/>
            <a:ext cx="8496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5" dirty="0">
                <a:latin typeface="Times New Roman"/>
                <a:cs typeface="Times New Roman"/>
              </a:rPr>
              <a:t>202</a:t>
            </a:r>
            <a:r>
              <a:rPr lang="sv-SE" sz="1400" b="1" spc="5" dirty="0">
                <a:latin typeface="Times New Roman"/>
                <a:cs typeface="Times New Roman"/>
              </a:rPr>
              <a:t>7</a:t>
            </a:r>
            <a:r>
              <a:rPr sz="1400" b="1" dirty="0">
                <a:latin typeface="Times New Roman"/>
                <a:cs typeface="Times New Roman"/>
              </a:rPr>
              <a:t>-</a:t>
            </a:r>
            <a:r>
              <a:rPr sz="1400" b="1" spc="-10" dirty="0">
                <a:latin typeface="Times New Roman"/>
                <a:cs typeface="Times New Roman"/>
              </a:rPr>
              <a:t>2</a:t>
            </a:r>
            <a:r>
              <a:rPr sz="1400" b="1" spc="5" dirty="0">
                <a:latin typeface="Times New Roman"/>
                <a:cs typeface="Times New Roman"/>
              </a:rPr>
              <a:t>0</a:t>
            </a:r>
            <a:r>
              <a:rPr sz="1400" b="1" spc="-10" dirty="0">
                <a:latin typeface="Times New Roman"/>
                <a:cs typeface="Times New Roman"/>
              </a:rPr>
              <a:t>2</a:t>
            </a:r>
            <a:r>
              <a:rPr lang="sv-SE" sz="1400" b="1" spc="-10" dirty="0">
                <a:latin typeface="Times New Roman"/>
                <a:cs typeface="Times New Roman"/>
              </a:rPr>
              <a:t>8</a:t>
            </a:r>
            <a:r>
              <a:rPr sz="1400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36" name="object 37">
            <a:extLst>
              <a:ext uri="{FF2B5EF4-FFF2-40B4-BE49-F238E27FC236}">
                <a16:creationId xmlns:a16="http://schemas.microsoft.com/office/drawing/2014/main" id="{CD4E651B-4E26-4781-B6C0-C85645693137}"/>
              </a:ext>
            </a:extLst>
          </p:cNvPr>
          <p:cNvSpPr txBox="1"/>
          <p:nvPr/>
        </p:nvSpPr>
        <p:spPr>
          <a:xfrm>
            <a:off x="7501081" y="3679596"/>
            <a:ext cx="968375" cy="813043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450"/>
              </a:lnSpc>
              <a:spcBef>
                <a:spcPts val="340"/>
              </a:spcBef>
            </a:pPr>
            <a:r>
              <a:rPr sz="1400" spc="-5" dirty="0">
                <a:latin typeface="Times New Roman"/>
                <a:cs typeface="Times New Roman"/>
              </a:rPr>
              <a:t>P</a:t>
            </a:r>
            <a:r>
              <a:rPr sz="1400" dirty="0">
                <a:latin typeface="Times New Roman"/>
                <a:cs typeface="Times New Roman"/>
              </a:rPr>
              <a:t>rec</a:t>
            </a:r>
            <a:r>
              <a:rPr sz="1400" spc="5" dirty="0">
                <a:latin typeface="Times New Roman"/>
                <a:cs typeface="Times New Roman"/>
              </a:rPr>
              <a:t>onst</a:t>
            </a:r>
            <a:r>
              <a:rPr sz="1400" dirty="0">
                <a:latin typeface="Times New Roman"/>
                <a:cs typeface="Times New Roman"/>
              </a:rPr>
              <a:t>r</a:t>
            </a:r>
            <a:r>
              <a:rPr sz="1400" spc="-10" dirty="0">
                <a:latin typeface="Times New Roman"/>
                <a:cs typeface="Times New Roman"/>
              </a:rPr>
              <a:t>u</a:t>
            </a:r>
            <a:r>
              <a:rPr sz="1400" dirty="0">
                <a:latin typeface="Times New Roman"/>
                <a:cs typeface="Times New Roman"/>
              </a:rPr>
              <a:t>c</a:t>
            </a:r>
            <a:r>
              <a:rPr sz="1400" spc="-10" dirty="0">
                <a:latin typeface="Times New Roman"/>
                <a:cs typeface="Times New Roman"/>
              </a:rPr>
              <a:t>t</a:t>
            </a:r>
            <a:r>
              <a:rPr sz="1400" dirty="0">
                <a:latin typeface="Times New Roman"/>
                <a:cs typeface="Times New Roman"/>
              </a:rPr>
              <a:t>i  on Phase,  International  </a:t>
            </a:r>
            <a:r>
              <a:rPr sz="1400" spc="-5" dirty="0">
                <a:latin typeface="Times New Roman"/>
                <a:cs typeface="Times New Roman"/>
              </a:rPr>
              <a:t>Agreement</a:t>
            </a:r>
            <a:r>
              <a:rPr lang="sv-SE" sz="1400" spc="-5" dirty="0">
                <a:latin typeface="Times New Roman"/>
                <a:cs typeface="Times New Roman"/>
              </a:rPr>
              <a:t>s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7" name="object 38">
            <a:extLst>
              <a:ext uri="{FF2B5EF4-FFF2-40B4-BE49-F238E27FC236}">
                <a16:creationId xmlns:a16="http://schemas.microsoft.com/office/drawing/2014/main" id="{DAFCD31B-E379-4BC2-865D-E16B135BA9A0}"/>
              </a:ext>
            </a:extLst>
          </p:cNvPr>
          <p:cNvSpPr/>
          <p:nvPr/>
        </p:nvSpPr>
        <p:spPr>
          <a:xfrm>
            <a:off x="8168825" y="3127823"/>
            <a:ext cx="164591" cy="1645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9">
            <a:extLst>
              <a:ext uri="{FF2B5EF4-FFF2-40B4-BE49-F238E27FC236}">
                <a16:creationId xmlns:a16="http://schemas.microsoft.com/office/drawing/2014/main" id="{52ECCAE3-D343-44F9-B4E9-C4437DE7C700}"/>
              </a:ext>
            </a:extLst>
          </p:cNvPr>
          <p:cNvSpPr/>
          <p:nvPr/>
        </p:nvSpPr>
        <p:spPr>
          <a:xfrm>
            <a:off x="8168823" y="3127821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164591"/>
                </a:moveTo>
                <a:lnTo>
                  <a:pt x="164592" y="0"/>
                </a:lnTo>
                <a:lnTo>
                  <a:pt x="164592" y="164591"/>
                </a:lnTo>
                <a:lnTo>
                  <a:pt x="0" y="164591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0">
            <a:extLst>
              <a:ext uri="{FF2B5EF4-FFF2-40B4-BE49-F238E27FC236}">
                <a16:creationId xmlns:a16="http://schemas.microsoft.com/office/drawing/2014/main" id="{6B960075-CFCD-4C90-AC50-E188BD9D8587}"/>
              </a:ext>
            </a:extLst>
          </p:cNvPr>
          <p:cNvSpPr/>
          <p:nvPr/>
        </p:nvSpPr>
        <p:spPr>
          <a:xfrm>
            <a:off x="8452289" y="3147633"/>
            <a:ext cx="967739" cy="5821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1">
            <a:extLst>
              <a:ext uri="{FF2B5EF4-FFF2-40B4-BE49-F238E27FC236}">
                <a16:creationId xmlns:a16="http://schemas.microsoft.com/office/drawing/2014/main" id="{ED9233F8-C81E-471D-9E95-6FE63400A77D}"/>
              </a:ext>
            </a:extLst>
          </p:cNvPr>
          <p:cNvSpPr/>
          <p:nvPr/>
        </p:nvSpPr>
        <p:spPr>
          <a:xfrm>
            <a:off x="8452288" y="3147634"/>
            <a:ext cx="967740" cy="582295"/>
          </a:xfrm>
          <a:custGeom>
            <a:avLst/>
            <a:gdLst/>
            <a:ahLst/>
            <a:cxnLst/>
            <a:rect l="l" t="t" r="r" b="b"/>
            <a:pathLst>
              <a:path w="967740" h="582295">
                <a:moveTo>
                  <a:pt x="967740" y="0"/>
                </a:moveTo>
                <a:lnTo>
                  <a:pt x="967740" y="93789"/>
                </a:lnTo>
                <a:lnTo>
                  <a:pt x="93840" y="93789"/>
                </a:lnTo>
                <a:lnTo>
                  <a:pt x="93840" y="582168"/>
                </a:lnTo>
                <a:lnTo>
                  <a:pt x="0" y="582168"/>
                </a:lnTo>
                <a:lnTo>
                  <a:pt x="0" y="0"/>
                </a:lnTo>
                <a:lnTo>
                  <a:pt x="967740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2">
            <a:extLst>
              <a:ext uri="{FF2B5EF4-FFF2-40B4-BE49-F238E27FC236}">
                <a16:creationId xmlns:a16="http://schemas.microsoft.com/office/drawing/2014/main" id="{778226B8-83DE-4803-9B4D-020A78678B35}"/>
              </a:ext>
            </a:extLst>
          </p:cNvPr>
          <p:cNvSpPr txBox="1"/>
          <p:nvPr/>
        </p:nvSpPr>
        <p:spPr>
          <a:xfrm>
            <a:off x="8589515" y="3261777"/>
            <a:ext cx="8496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5" dirty="0">
                <a:latin typeface="Times New Roman"/>
                <a:cs typeface="Times New Roman"/>
              </a:rPr>
              <a:t>202</a:t>
            </a:r>
            <a:r>
              <a:rPr lang="sv-SE" sz="1400" b="1" spc="5" dirty="0">
                <a:latin typeface="Times New Roman"/>
                <a:cs typeface="Times New Roman"/>
              </a:rPr>
              <a:t>9</a:t>
            </a:r>
            <a:r>
              <a:rPr sz="1400" b="1" dirty="0">
                <a:latin typeface="Times New Roman"/>
                <a:cs typeface="Times New Roman"/>
              </a:rPr>
              <a:t>-</a:t>
            </a:r>
            <a:r>
              <a:rPr sz="1400" b="1" spc="-10" dirty="0">
                <a:latin typeface="Times New Roman"/>
                <a:cs typeface="Times New Roman"/>
              </a:rPr>
              <a:t>2</a:t>
            </a:r>
            <a:r>
              <a:rPr sz="1400" b="1" spc="5" dirty="0">
                <a:latin typeface="Times New Roman"/>
                <a:cs typeface="Times New Roman"/>
              </a:rPr>
              <a:t>0</a:t>
            </a:r>
            <a:r>
              <a:rPr sz="1400" b="1" spc="-10" dirty="0">
                <a:latin typeface="Times New Roman"/>
                <a:cs typeface="Times New Roman"/>
              </a:rPr>
              <a:t>3</a:t>
            </a:r>
            <a:r>
              <a:rPr lang="sv-SE" sz="1400" b="1" spc="-10" dirty="0">
                <a:latin typeface="Times New Roman"/>
                <a:cs typeface="Times New Roman"/>
              </a:rPr>
              <a:t>5</a:t>
            </a:r>
            <a:r>
              <a:rPr sz="1400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42" name="object 43">
            <a:extLst>
              <a:ext uri="{FF2B5EF4-FFF2-40B4-BE49-F238E27FC236}">
                <a16:creationId xmlns:a16="http://schemas.microsoft.com/office/drawing/2014/main" id="{97FECC95-6D0C-4581-8B2F-D81DED450B9B}"/>
              </a:ext>
            </a:extLst>
          </p:cNvPr>
          <p:cNvSpPr txBox="1"/>
          <p:nvPr/>
        </p:nvSpPr>
        <p:spPr>
          <a:xfrm>
            <a:off x="8529005" y="3538692"/>
            <a:ext cx="1138555" cy="975994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ct val="86200"/>
              </a:lnSpc>
              <a:spcBef>
                <a:spcPts val="335"/>
              </a:spcBef>
            </a:pPr>
            <a:r>
              <a:rPr sz="1400" dirty="0">
                <a:latin typeface="Times New Roman"/>
                <a:cs typeface="Times New Roman"/>
              </a:rPr>
              <a:t>Construction</a:t>
            </a:r>
            <a:r>
              <a:rPr sz="1400" spc="-114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of  the </a:t>
            </a:r>
            <a:r>
              <a:rPr sz="1400" dirty="0">
                <a:latin typeface="Times New Roman"/>
                <a:cs typeface="Times New Roman"/>
              </a:rPr>
              <a:t>facility </a:t>
            </a:r>
            <a:r>
              <a:rPr sz="1400" spc="5" dirty="0">
                <a:latin typeface="Times New Roman"/>
                <a:cs typeface="Times New Roman"/>
              </a:rPr>
              <a:t>and  </a:t>
            </a:r>
            <a:r>
              <a:rPr sz="1400" dirty="0">
                <a:latin typeface="Times New Roman"/>
                <a:cs typeface="Times New Roman"/>
              </a:rPr>
              <a:t>detectors,  including  commissioning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3" name="object 44">
            <a:extLst>
              <a:ext uri="{FF2B5EF4-FFF2-40B4-BE49-F238E27FC236}">
                <a16:creationId xmlns:a16="http://schemas.microsoft.com/office/drawing/2014/main" id="{38C49F30-DB5E-478B-8420-C4C73F9AAC25}"/>
              </a:ext>
            </a:extLst>
          </p:cNvPr>
          <p:cNvSpPr/>
          <p:nvPr/>
        </p:nvSpPr>
        <p:spPr>
          <a:xfrm>
            <a:off x="9429173" y="2862647"/>
            <a:ext cx="164591" cy="1645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5">
            <a:extLst>
              <a:ext uri="{FF2B5EF4-FFF2-40B4-BE49-F238E27FC236}">
                <a16:creationId xmlns:a16="http://schemas.microsoft.com/office/drawing/2014/main" id="{5F81A2A9-7C0E-4679-A9EE-3CD129410378}"/>
              </a:ext>
            </a:extLst>
          </p:cNvPr>
          <p:cNvSpPr/>
          <p:nvPr/>
        </p:nvSpPr>
        <p:spPr>
          <a:xfrm>
            <a:off x="9429172" y="2862645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164591"/>
                </a:moveTo>
                <a:lnTo>
                  <a:pt x="164592" y="0"/>
                </a:lnTo>
                <a:lnTo>
                  <a:pt x="164592" y="164591"/>
                </a:lnTo>
                <a:lnTo>
                  <a:pt x="0" y="164591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6">
            <a:extLst>
              <a:ext uri="{FF2B5EF4-FFF2-40B4-BE49-F238E27FC236}">
                <a16:creationId xmlns:a16="http://schemas.microsoft.com/office/drawing/2014/main" id="{21CC63F6-ADAE-4DB5-9613-AB10F172B27C}"/>
              </a:ext>
            </a:extLst>
          </p:cNvPr>
          <p:cNvSpPr/>
          <p:nvPr/>
        </p:nvSpPr>
        <p:spPr>
          <a:xfrm>
            <a:off x="9601200" y="2861121"/>
            <a:ext cx="969264" cy="583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7">
            <a:extLst>
              <a:ext uri="{FF2B5EF4-FFF2-40B4-BE49-F238E27FC236}">
                <a16:creationId xmlns:a16="http://schemas.microsoft.com/office/drawing/2014/main" id="{1BF11A1D-D748-4847-8BDC-7BB35111DFDA}"/>
              </a:ext>
            </a:extLst>
          </p:cNvPr>
          <p:cNvSpPr/>
          <p:nvPr/>
        </p:nvSpPr>
        <p:spPr>
          <a:xfrm>
            <a:off x="9601200" y="2861121"/>
            <a:ext cx="969644" cy="584200"/>
          </a:xfrm>
          <a:custGeom>
            <a:avLst/>
            <a:gdLst/>
            <a:ahLst/>
            <a:cxnLst/>
            <a:rect l="l" t="t" r="r" b="b"/>
            <a:pathLst>
              <a:path w="969645" h="584200">
                <a:moveTo>
                  <a:pt x="969263" y="0"/>
                </a:moveTo>
                <a:lnTo>
                  <a:pt x="969263" y="94030"/>
                </a:lnTo>
                <a:lnTo>
                  <a:pt x="94094" y="94030"/>
                </a:lnTo>
                <a:lnTo>
                  <a:pt x="94094" y="583692"/>
                </a:lnTo>
                <a:lnTo>
                  <a:pt x="0" y="583692"/>
                </a:lnTo>
                <a:lnTo>
                  <a:pt x="0" y="0"/>
                </a:lnTo>
                <a:lnTo>
                  <a:pt x="969263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8">
            <a:extLst>
              <a:ext uri="{FF2B5EF4-FFF2-40B4-BE49-F238E27FC236}">
                <a16:creationId xmlns:a16="http://schemas.microsoft.com/office/drawing/2014/main" id="{2624585C-57C1-47D2-97A6-78B5C4ADFCE6}"/>
              </a:ext>
            </a:extLst>
          </p:cNvPr>
          <p:cNvSpPr txBox="1"/>
          <p:nvPr/>
        </p:nvSpPr>
        <p:spPr>
          <a:xfrm>
            <a:off x="9753600" y="2966610"/>
            <a:ext cx="920222" cy="6161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5"/>
              </a:spcBef>
            </a:pP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203</a:t>
            </a:r>
            <a:r>
              <a:rPr lang="sv-SE"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 marL="12700" marR="23495">
              <a:lnSpc>
                <a:spcPts val="1450"/>
              </a:lnSpc>
              <a:spcBef>
                <a:spcPts val="120"/>
              </a:spcBef>
            </a:pPr>
            <a:r>
              <a:rPr lang="sv-SE" sz="1400" dirty="0">
                <a:solidFill>
                  <a:srgbClr val="FF0000"/>
                </a:solidFill>
                <a:latin typeface="Times New Roman"/>
                <a:cs typeface="Times New Roman"/>
              </a:rPr>
              <a:t>Start </a:t>
            </a:r>
            <a:r>
              <a:rPr lang="sv-SE" sz="1400" dirty="0" err="1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lang="sv-SE" sz="1400" dirty="0">
                <a:solidFill>
                  <a:srgbClr val="FF0000"/>
                </a:solidFill>
                <a:latin typeface="Times New Roman"/>
                <a:cs typeface="Times New Roman"/>
              </a:rPr>
              <a:t> d</a:t>
            </a:r>
            <a:r>
              <a:rPr sz="1400" dirty="0" err="1">
                <a:solidFill>
                  <a:srgbClr val="FF0000"/>
                </a:solidFill>
                <a:latin typeface="Times New Roman"/>
                <a:cs typeface="Times New Roman"/>
              </a:rPr>
              <a:t>ata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sz="1400" spc="5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400" spc="5" dirty="0">
                <a:solidFill>
                  <a:srgbClr val="FF0000"/>
                </a:solidFill>
                <a:latin typeface="Times New Roman"/>
                <a:cs typeface="Times New Roman"/>
              </a:rPr>
              <a:t>king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8" name="object 50">
            <a:extLst>
              <a:ext uri="{FF2B5EF4-FFF2-40B4-BE49-F238E27FC236}">
                <a16:creationId xmlns:a16="http://schemas.microsoft.com/office/drawing/2014/main" id="{E43DB88F-FAEF-491C-AB16-A7D804E64C8E}"/>
              </a:ext>
            </a:extLst>
          </p:cNvPr>
          <p:cNvSpPr/>
          <p:nvPr/>
        </p:nvSpPr>
        <p:spPr>
          <a:xfrm>
            <a:off x="5071246" y="3321901"/>
            <a:ext cx="78740" cy="104139"/>
          </a:xfrm>
          <a:custGeom>
            <a:avLst/>
            <a:gdLst/>
            <a:ahLst/>
            <a:cxnLst/>
            <a:rect l="l" t="t" r="r" b="b"/>
            <a:pathLst>
              <a:path w="78739" h="104139">
                <a:moveTo>
                  <a:pt x="12385" y="104002"/>
                </a:moveTo>
                <a:lnTo>
                  <a:pt x="0" y="104002"/>
                </a:lnTo>
                <a:lnTo>
                  <a:pt x="0" y="0"/>
                </a:lnTo>
                <a:lnTo>
                  <a:pt x="14707" y="0"/>
                </a:lnTo>
                <a:lnTo>
                  <a:pt x="25231" y="16624"/>
                </a:lnTo>
                <a:lnTo>
                  <a:pt x="11611" y="16624"/>
                </a:lnTo>
                <a:lnTo>
                  <a:pt x="12058" y="26483"/>
                </a:lnTo>
                <a:lnTo>
                  <a:pt x="12226" y="33878"/>
                </a:lnTo>
                <a:lnTo>
                  <a:pt x="12343" y="43688"/>
                </a:lnTo>
                <a:lnTo>
                  <a:pt x="12385" y="104002"/>
                </a:lnTo>
                <a:close/>
              </a:path>
              <a:path w="78739" h="104139">
                <a:moveTo>
                  <a:pt x="78182" y="86604"/>
                </a:moveTo>
                <a:lnTo>
                  <a:pt x="66571" y="86604"/>
                </a:lnTo>
                <a:lnTo>
                  <a:pt x="66958" y="86217"/>
                </a:lnTo>
                <a:lnTo>
                  <a:pt x="66226" y="75984"/>
                </a:lnTo>
                <a:lnTo>
                  <a:pt x="65748" y="65823"/>
                </a:lnTo>
                <a:lnTo>
                  <a:pt x="65488" y="55227"/>
                </a:lnTo>
                <a:lnTo>
                  <a:pt x="65409" y="0"/>
                </a:lnTo>
                <a:lnTo>
                  <a:pt x="78182" y="0"/>
                </a:lnTo>
                <a:lnTo>
                  <a:pt x="78182" y="86604"/>
                </a:lnTo>
                <a:close/>
              </a:path>
              <a:path w="78739" h="104139">
                <a:moveTo>
                  <a:pt x="78182" y="104002"/>
                </a:moveTo>
                <a:lnTo>
                  <a:pt x="64248" y="104002"/>
                </a:lnTo>
                <a:lnTo>
                  <a:pt x="31350" y="51421"/>
                </a:lnTo>
                <a:lnTo>
                  <a:pt x="25931" y="42667"/>
                </a:lnTo>
                <a:lnTo>
                  <a:pt x="20803" y="33878"/>
                </a:lnTo>
                <a:lnTo>
                  <a:pt x="16110" y="25160"/>
                </a:lnTo>
                <a:lnTo>
                  <a:pt x="11998" y="16624"/>
                </a:lnTo>
                <a:lnTo>
                  <a:pt x="25231" y="16624"/>
                </a:lnTo>
                <a:lnTo>
                  <a:pt x="47993" y="52581"/>
                </a:lnTo>
                <a:lnTo>
                  <a:pt x="66571" y="86604"/>
                </a:lnTo>
                <a:lnTo>
                  <a:pt x="78182" y="86604"/>
                </a:lnTo>
                <a:lnTo>
                  <a:pt x="78182" y="104002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1">
            <a:extLst>
              <a:ext uri="{FF2B5EF4-FFF2-40B4-BE49-F238E27FC236}">
                <a16:creationId xmlns:a16="http://schemas.microsoft.com/office/drawing/2014/main" id="{4A45D99A-122C-464F-8F3C-A46017753D1D}"/>
              </a:ext>
            </a:extLst>
          </p:cNvPr>
          <p:cNvSpPr/>
          <p:nvPr/>
        </p:nvSpPr>
        <p:spPr>
          <a:xfrm>
            <a:off x="5173040" y="3321549"/>
            <a:ext cx="56515" cy="11430"/>
          </a:xfrm>
          <a:custGeom>
            <a:avLst/>
            <a:gdLst/>
            <a:ahLst/>
            <a:cxnLst/>
            <a:rect l="l" t="t" r="r" b="b"/>
            <a:pathLst>
              <a:path w="56515" h="11430">
                <a:moveTo>
                  <a:pt x="0" y="0"/>
                </a:moveTo>
                <a:lnTo>
                  <a:pt x="56120" y="0"/>
                </a:lnTo>
                <a:lnTo>
                  <a:pt x="56120" y="11423"/>
                </a:lnTo>
                <a:lnTo>
                  <a:pt x="0" y="11423"/>
                </a:lnTo>
                <a:lnTo>
                  <a:pt x="0" y="0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2">
            <a:extLst>
              <a:ext uri="{FF2B5EF4-FFF2-40B4-BE49-F238E27FC236}">
                <a16:creationId xmlns:a16="http://schemas.microsoft.com/office/drawing/2014/main" id="{D65988EC-2811-4CC4-8578-AE9B14530E86}"/>
              </a:ext>
            </a:extLst>
          </p:cNvPr>
          <p:cNvSpPr/>
          <p:nvPr/>
        </p:nvSpPr>
        <p:spPr>
          <a:xfrm>
            <a:off x="5173039" y="3332973"/>
            <a:ext cx="13970" cy="33020"/>
          </a:xfrm>
          <a:custGeom>
            <a:avLst/>
            <a:gdLst/>
            <a:ahLst/>
            <a:cxnLst/>
            <a:rect l="l" t="t" r="r" b="b"/>
            <a:pathLst>
              <a:path w="13970" h="33019">
                <a:moveTo>
                  <a:pt x="0" y="0"/>
                </a:moveTo>
                <a:lnTo>
                  <a:pt x="13546" y="0"/>
                </a:lnTo>
                <a:lnTo>
                  <a:pt x="13546" y="33002"/>
                </a:lnTo>
                <a:lnTo>
                  <a:pt x="0" y="33002"/>
                </a:lnTo>
                <a:lnTo>
                  <a:pt x="0" y="0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3">
            <a:extLst>
              <a:ext uri="{FF2B5EF4-FFF2-40B4-BE49-F238E27FC236}">
                <a16:creationId xmlns:a16="http://schemas.microsoft.com/office/drawing/2014/main" id="{6F94D728-CB01-4794-A617-58718FDD52E9}"/>
              </a:ext>
            </a:extLst>
          </p:cNvPr>
          <p:cNvSpPr/>
          <p:nvPr/>
        </p:nvSpPr>
        <p:spPr>
          <a:xfrm>
            <a:off x="5173040" y="3365975"/>
            <a:ext cx="53975" cy="11430"/>
          </a:xfrm>
          <a:custGeom>
            <a:avLst/>
            <a:gdLst/>
            <a:ahLst/>
            <a:cxnLst/>
            <a:rect l="l" t="t" r="r" b="b"/>
            <a:pathLst>
              <a:path w="53975" h="11430">
                <a:moveTo>
                  <a:pt x="0" y="0"/>
                </a:moveTo>
                <a:lnTo>
                  <a:pt x="53798" y="0"/>
                </a:lnTo>
                <a:lnTo>
                  <a:pt x="53798" y="11423"/>
                </a:lnTo>
                <a:lnTo>
                  <a:pt x="0" y="11423"/>
                </a:lnTo>
                <a:lnTo>
                  <a:pt x="0" y="0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>
            <a:extLst>
              <a:ext uri="{FF2B5EF4-FFF2-40B4-BE49-F238E27FC236}">
                <a16:creationId xmlns:a16="http://schemas.microsoft.com/office/drawing/2014/main" id="{D954DCBF-6925-4CCF-A121-262857A1DDDB}"/>
              </a:ext>
            </a:extLst>
          </p:cNvPr>
          <p:cNvSpPr/>
          <p:nvPr/>
        </p:nvSpPr>
        <p:spPr>
          <a:xfrm>
            <a:off x="5173039" y="3377399"/>
            <a:ext cx="13970" cy="36830"/>
          </a:xfrm>
          <a:custGeom>
            <a:avLst/>
            <a:gdLst/>
            <a:ahLst/>
            <a:cxnLst/>
            <a:rect l="l" t="t" r="r" b="b"/>
            <a:pathLst>
              <a:path w="13970" h="36830">
                <a:moveTo>
                  <a:pt x="0" y="0"/>
                </a:moveTo>
                <a:lnTo>
                  <a:pt x="13546" y="0"/>
                </a:lnTo>
                <a:lnTo>
                  <a:pt x="13546" y="36810"/>
                </a:lnTo>
                <a:lnTo>
                  <a:pt x="0" y="36810"/>
                </a:lnTo>
                <a:lnTo>
                  <a:pt x="0" y="0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5">
            <a:extLst>
              <a:ext uri="{FF2B5EF4-FFF2-40B4-BE49-F238E27FC236}">
                <a16:creationId xmlns:a16="http://schemas.microsoft.com/office/drawing/2014/main" id="{F11D0ACF-127E-4027-A6E2-76F9FA98C782}"/>
              </a:ext>
            </a:extLst>
          </p:cNvPr>
          <p:cNvSpPr/>
          <p:nvPr/>
        </p:nvSpPr>
        <p:spPr>
          <a:xfrm>
            <a:off x="5173040" y="3414209"/>
            <a:ext cx="59055" cy="11430"/>
          </a:xfrm>
          <a:custGeom>
            <a:avLst/>
            <a:gdLst/>
            <a:ahLst/>
            <a:cxnLst/>
            <a:rect l="l" t="t" r="r" b="b"/>
            <a:pathLst>
              <a:path w="59054" h="11430">
                <a:moveTo>
                  <a:pt x="0" y="0"/>
                </a:moveTo>
                <a:lnTo>
                  <a:pt x="58443" y="0"/>
                </a:lnTo>
                <a:lnTo>
                  <a:pt x="58443" y="11423"/>
                </a:lnTo>
                <a:lnTo>
                  <a:pt x="0" y="11423"/>
                </a:lnTo>
                <a:lnTo>
                  <a:pt x="0" y="0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6">
            <a:extLst>
              <a:ext uri="{FF2B5EF4-FFF2-40B4-BE49-F238E27FC236}">
                <a16:creationId xmlns:a16="http://schemas.microsoft.com/office/drawing/2014/main" id="{93922FBC-493E-487F-B943-C2F2D268DD60}"/>
              </a:ext>
            </a:extLst>
          </p:cNvPr>
          <p:cNvSpPr/>
          <p:nvPr/>
        </p:nvSpPr>
        <p:spPr>
          <a:xfrm>
            <a:off x="5248899" y="3321901"/>
            <a:ext cx="77470" cy="106045"/>
          </a:xfrm>
          <a:custGeom>
            <a:avLst/>
            <a:gdLst/>
            <a:ahLst/>
            <a:cxnLst/>
            <a:rect l="l" t="t" r="r" b="b"/>
            <a:pathLst>
              <a:path w="77470" h="106044">
                <a:moveTo>
                  <a:pt x="37543" y="105935"/>
                </a:moveTo>
                <a:lnTo>
                  <a:pt x="2872" y="81958"/>
                </a:lnTo>
                <a:lnTo>
                  <a:pt x="0" y="0"/>
                </a:lnTo>
                <a:lnTo>
                  <a:pt x="13546" y="0"/>
                </a:lnTo>
                <a:lnTo>
                  <a:pt x="13546" y="61860"/>
                </a:lnTo>
                <a:lnTo>
                  <a:pt x="15396" y="76781"/>
                </a:lnTo>
                <a:lnTo>
                  <a:pt x="20513" y="86990"/>
                </a:lnTo>
                <a:lnTo>
                  <a:pt x="28241" y="92850"/>
                </a:lnTo>
                <a:lnTo>
                  <a:pt x="37930" y="94723"/>
                </a:lnTo>
                <a:lnTo>
                  <a:pt x="66071" y="94723"/>
                </a:lnTo>
                <a:lnTo>
                  <a:pt x="65700" y="95351"/>
                </a:lnTo>
                <a:lnTo>
                  <a:pt x="53181" y="103380"/>
                </a:lnTo>
                <a:lnTo>
                  <a:pt x="37543" y="105935"/>
                </a:lnTo>
                <a:close/>
              </a:path>
              <a:path w="77470" h="106044">
                <a:moveTo>
                  <a:pt x="66071" y="94723"/>
                </a:moveTo>
                <a:lnTo>
                  <a:pt x="37930" y="94723"/>
                </a:lnTo>
                <a:lnTo>
                  <a:pt x="48392" y="92796"/>
                </a:lnTo>
                <a:lnTo>
                  <a:pt x="56314" y="86845"/>
                </a:lnTo>
                <a:lnTo>
                  <a:pt x="61333" y="76618"/>
                </a:lnTo>
                <a:lnTo>
                  <a:pt x="63087" y="61860"/>
                </a:lnTo>
                <a:lnTo>
                  <a:pt x="63087" y="0"/>
                </a:lnTo>
                <a:lnTo>
                  <a:pt x="77021" y="0"/>
                </a:lnTo>
                <a:lnTo>
                  <a:pt x="76908" y="61473"/>
                </a:lnTo>
                <a:lnTo>
                  <a:pt x="74009" y="81306"/>
                </a:lnTo>
                <a:lnTo>
                  <a:pt x="66071" y="94723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7">
            <a:extLst>
              <a:ext uri="{FF2B5EF4-FFF2-40B4-BE49-F238E27FC236}">
                <a16:creationId xmlns:a16="http://schemas.microsoft.com/office/drawing/2014/main" id="{2A1DAA45-5C3C-413F-8AD3-9F9C58C34F92}"/>
              </a:ext>
            </a:extLst>
          </p:cNvPr>
          <p:cNvSpPr/>
          <p:nvPr/>
        </p:nvSpPr>
        <p:spPr>
          <a:xfrm>
            <a:off x="5337532" y="3321901"/>
            <a:ext cx="77470" cy="12065"/>
          </a:xfrm>
          <a:custGeom>
            <a:avLst/>
            <a:gdLst/>
            <a:ahLst/>
            <a:cxnLst/>
            <a:rect l="l" t="t" r="r" b="b"/>
            <a:pathLst>
              <a:path w="77470" h="12064">
                <a:moveTo>
                  <a:pt x="77021" y="11598"/>
                </a:moveTo>
                <a:lnTo>
                  <a:pt x="0" y="11598"/>
                </a:lnTo>
                <a:lnTo>
                  <a:pt x="0" y="0"/>
                </a:lnTo>
                <a:lnTo>
                  <a:pt x="77021" y="0"/>
                </a:lnTo>
                <a:lnTo>
                  <a:pt x="77021" y="11598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8">
            <a:extLst>
              <a:ext uri="{FF2B5EF4-FFF2-40B4-BE49-F238E27FC236}">
                <a16:creationId xmlns:a16="http://schemas.microsoft.com/office/drawing/2014/main" id="{A2C0EFD9-FE9F-4011-A1D8-B42387F5D18E}"/>
              </a:ext>
            </a:extLst>
          </p:cNvPr>
          <p:cNvSpPr/>
          <p:nvPr/>
        </p:nvSpPr>
        <p:spPr>
          <a:xfrm>
            <a:off x="5376042" y="3333499"/>
            <a:ext cx="0" cy="92710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403"/>
                </a:lnTo>
              </a:path>
            </a:pathLst>
          </a:custGeom>
          <a:ln w="13546">
            <a:solidFill>
              <a:srgbClr val="2449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60">
            <a:extLst>
              <a:ext uri="{FF2B5EF4-FFF2-40B4-BE49-F238E27FC236}">
                <a16:creationId xmlns:a16="http://schemas.microsoft.com/office/drawing/2014/main" id="{575DF5A6-FCB0-46EC-83A4-F4FE4672A33B}"/>
              </a:ext>
            </a:extLst>
          </p:cNvPr>
          <p:cNvSpPr/>
          <p:nvPr/>
        </p:nvSpPr>
        <p:spPr>
          <a:xfrm>
            <a:off x="5509379" y="3321901"/>
            <a:ext cx="13970" cy="104139"/>
          </a:xfrm>
          <a:custGeom>
            <a:avLst/>
            <a:gdLst/>
            <a:ahLst/>
            <a:cxnLst/>
            <a:rect l="l" t="t" r="r" b="b"/>
            <a:pathLst>
              <a:path w="13970" h="104139">
                <a:moveTo>
                  <a:pt x="0" y="104002"/>
                </a:moveTo>
                <a:lnTo>
                  <a:pt x="13546" y="104002"/>
                </a:lnTo>
                <a:lnTo>
                  <a:pt x="13546" y="0"/>
                </a:lnTo>
                <a:lnTo>
                  <a:pt x="0" y="0"/>
                </a:lnTo>
                <a:lnTo>
                  <a:pt x="0" y="104002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61">
            <a:extLst>
              <a:ext uri="{FF2B5EF4-FFF2-40B4-BE49-F238E27FC236}">
                <a16:creationId xmlns:a16="http://schemas.microsoft.com/office/drawing/2014/main" id="{59D557FE-90BF-4F26-BA93-34E55487E4E6}"/>
              </a:ext>
            </a:extLst>
          </p:cNvPr>
          <p:cNvSpPr/>
          <p:nvPr/>
        </p:nvSpPr>
        <p:spPr>
          <a:xfrm>
            <a:off x="5546535" y="3321901"/>
            <a:ext cx="78740" cy="104139"/>
          </a:xfrm>
          <a:custGeom>
            <a:avLst/>
            <a:gdLst/>
            <a:ahLst/>
            <a:cxnLst/>
            <a:rect l="l" t="t" r="r" b="b"/>
            <a:pathLst>
              <a:path w="78740" h="104139">
                <a:moveTo>
                  <a:pt x="12772" y="104002"/>
                </a:moveTo>
                <a:lnTo>
                  <a:pt x="0" y="104002"/>
                </a:lnTo>
                <a:lnTo>
                  <a:pt x="0" y="0"/>
                </a:lnTo>
                <a:lnTo>
                  <a:pt x="14707" y="0"/>
                </a:lnTo>
                <a:lnTo>
                  <a:pt x="25231" y="16624"/>
                </a:lnTo>
                <a:lnTo>
                  <a:pt x="11611" y="16624"/>
                </a:lnTo>
                <a:lnTo>
                  <a:pt x="12119" y="26483"/>
                </a:lnTo>
                <a:lnTo>
                  <a:pt x="12482" y="36632"/>
                </a:lnTo>
                <a:lnTo>
                  <a:pt x="12602" y="42667"/>
                </a:lnTo>
                <a:lnTo>
                  <a:pt x="12723" y="51421"/>
                </a:lnTo>
                <a:lnTo>
                  <a:pt x="12772" y="104002"/>
                </a:lnTo>
                <a:close/>
              </a:path>
              <a:path w="78740" h="104139">
                <a:moveTo>
                  <a:pt x="78182" y="86604"/>
                </a:moveTo>
                <a:lnTo>
                  <a:pt x="66571" y="86604"/>
                </a:lnTo>
                <a:lnTo>
                  <a:pt x="66958" y="86217"/>
                </a:lnTo>
                <a:lnTo>
                  <a:pt x="66226" y="75984"/>
                </a:lnTo>
                <a:lnTo>
                  <a:pt x="65748" y="65823"/>
                </a:lnTo>
                <a:lnTo>
                  <a:pt x="65488" y="55227"/>
                </a:lnTo>
                <a:lnTo>
                  <a:pt x="65409" y="0"/>
                </a:lnTo>
                <a:lnTo>
                  <a:pt x="78182" y="0"/>
                </a:lnTo>
                <a:lnTo>
                  <a:pt x="78182" y="86604"/>
                </a:lnTo>
                <a:close/>
              </a:path>
              <a:path w="78740" h="104139">
                <a:moveTo>
                  <a:pt x="78182" y="104002"/>
                </a:moveTo>
                <a:lnTo>
                  <a:pt x="64635" y="104002"/>
                </a:lnTo>
                <a:lnTo>
                  <a:pt x="31350" y="51421"/>
                </a:lnTo>
                <a:lnTo>
                  <a:pt x="26149" y="42667"/>
                </a:lnTo>
                <a:lnTo>
                  <a:pt x="21093" y="33878"/>
                </a:lnTo>
                <a:lnTo>
                  <a:pt x="16328" y="25160"/>
                </a:lnTo>
                <a:lnTo>
                  <a:pt x="11998" y="16624"/>
                </a:lnTo>
                <a:lnTo>
                  <a:pt x="25231" y="16624"/>
                </a:lnTo>
                <a:lnTo>
                  <a:pt x="47993" y="52581"/>
                </a:lnTo>
                <a:lnTo>
                  <a:pt x="66571" y="86604"/>
                </a:lnTo>
                <a:lnTo>
                  <a:pt x="78182" y="86604"/>
                </a:lnTo>
                <a:lnTo>
                  <a:pt x="78182" y="104002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62">
            <a:extLst>
              <a:ext uri="{FF2B5EF4-FFF2-40B4-BE49-F238E27FC236}">
                <a16:creationId xmlns:a16="http://schemas.microsoft.com/office/drawing/2014/main" id="{13954BC3-4265-4D1B-A029-F69910B3FBDF}"/>
              </a:ext>
            </a:extLst>
          </p:cNvPr>
          <p:cNvSpPr/>
          <p:nvPr/>
        </p:nvSpPr>
        <p:spPr>
          <a:xfrm>
            <a:off x="5642135" y="3320353"/>
            <a:ext cx="95250" cy="107950"/>
          </a:xfrm>
          <a:custGeom>
            <a:avLst/>
            <a:gdLst/>
            <a:ahLst/>
            <a:cxnLst/>
            <a:rect l="l" t="t" r="r" b="b"/>
            <a:pathLst>
              <a:path w="95250" h="107950">
                <a:moveTo>
                  <a:pt x="46832" y="107482"/>
                </a:moveTo>
                <a:lnTo>
                  <a:pt x="27921" y="103664"/>
                </a:lnTo>
                <a:lnTo>
                  <a:pt x="13111" y="92886"/>
                </a:lnTo>
                <a:lnTo>
                  <a:pt x="3453" y="76165"/>
                </a:lnTo>
                <a:lnTo>
                  <a:pt x="0" y="54514"/>
                </a:lnTo>
                <a:lnTo>
                  <a:pt x="3640" y="32132"/>
                </a:lnTo>
                <a:lnTo>
                  <a:pt x="13739" y="14933"/>
                </a:lnTo>
                <a:lnTo>
                  <a:pt x="29064" y="3896"/>
                </a:lnTo>
                <a:lnTo>
                  <a:pt x="48380" y="0"/>
                </a:lnTo>
                <a:lnTo>
                  <a:pt x="67780" y="3866"/>
                </a:lnTo>
                <a:lnTo>
                  <a:pt x="77266" y="10825"/>
                </a:lnTo>
                <a:lnTo>
                  <a:pt x="47993" y="10825"/>
                </a:lnTo>
                <a:lnTo>
                  <a:pt x="33261" y="14383"/>
                </a:lnTo>
                <a:lnTo>
                  <a:pt x="22738" y="23922"/>
                </a:lnTo>
                <a:lnTo>
                  <a:pt x="16425" y="37738"/>
                </a:lnTo>
                <a:lnTo>
                  <a:pt x="14419" y="53354"/>
                </a:lnTo>
                <a:lnTo>
                  <a:pt x="14375" y="54514"/>
                </a:lnTo>
                <a:lnTo>
                  <a:pt x="16582" y="70172"/>
                </a:lnTo>
                <a:lnTo>
                  <a:pt x="23125" y="83607"/>
                </a:lnTo>
                <a:lnTo>
                  <a:pt x="33587" y="92838"/>
                </a:lnTo>
                <a:lnTo>
                  <a:pt x="47606" y="96269"/>
                </a:lnTo>
                <a:lnTo>
                  <a:pt x="76980" y="96269"/>
                </a:lnTo>
                <a:lnTo>
                  <a:pt x="65657" y="103960"/>
                </a:lnTo>
                <a:lnTo>
                  <a:pt x="46832" y="107482"/>
                </a:lnTo>
                <a:close/>
              </a:path>
              <a:path w="95250" h="107950">
                <a:moveTo>
                  <a:pt x="76980" y="96269"/>
                </a:moveTo>
                <a:lnTo>
                  <a:pt x="47606" y="96269"/>
                </a:lnTo>
                <a:lnTo>
                  <a:pt x="61762" y="92886"/>
                </a:lnTo>
                <a:lnTo>
                  <a:pt x="72231" y="83656"/>
                </a:lnTo>
                <a:lnTo>
                  <a:pt x="78684" y="70009"/>
                </a:lnTo>
                <a:lnTo>
                  <a:pt x="80737" y="54514"/>
                </a:lnTo>
                <a:lnTo>
                  <a:pt x="80789" y="52581"/>
                </a:lnTo>
                <a:lnTo>
                  <a:pt x="78853" y="37901"/>
                </a:lnTo>
                <a:lnTo>
                  <a:pt x="72715" y="24260"/>
                </a:lnTo>
                <a:lnTo>
                  <a:pt x="62440" y="14534"/>
                </a:lnTo>
                <a:lnTo>
                  <a:pt x="47993" y="10825"/>
                </a:lnTo>
                <a:lnTo>
                  <a:pt x="77266" y="10825"/>
                </a:lnTo>
                <a:lnTo>
                  <a:pt x="82536" y="14691"/>
                </a:lnTo>
                <a:lnTo>
                  <a:pt x="91922" y="31316"/>
                </a:lnTo>
                <a:lnTo>
                  <a:pt x="95212" y="52581"/>
                </a:lnTo>
                <a:lnTo>
                  <a:pt x="91408" y="76328"/>
                </a:lnTo>
                <a:lnTo>
                  <a:pt x="81036" y="93515"/>
                </a:lnTo>
                <a:lnTo>
                  <a:pt x="76980" y="96269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3">
            <a:extLst>
              <a:ext uri="{FF2B5EF4-FFF2-40B4-BE49-F238E27FC236}">
                <a16:creationId xmlns:a16="http://schemas.microsoft.com/office/drawing/2014/main" id="{D4F9A0DC-4BA0-4197-8881-DD26BD683A26}"/>
              </a:ext>
            </a:extLst>
          </p:cNvPr>
          <p:cNvSpPr/>
          <p:nvPr/>
        </p:nvSpPr>
        <p:spPr>
          <a:xfrm>
            <a:off x="5071249" y="3321901"/>
            <a:ext cx="78740" cy="104139"/>
          </a:xfrm>
          <a:custGeom>
            <a:avLst/>
            <a:gdLst/>
            <a:ahLst/>
            <a:cxnLst/>
            <a:rect l="l" t="t" r="r" b="b"/>
            <a:pathLst>
              <a:path w="78739" h="104139">
                <a:moveTo>
                  <a:pt x="12772" y="104002"/>
                </a:moveTo>
                <a:lnTo>
                  <a:pt x="12772" y="59540"/>
                </a:lnTo>
                <a:lnTo>
                  <a:pt x="12699" y="47343"/>
                </a:lnTo>
                <a:lnTo>
                  <a:pt x="12482" y="36487"/>
                </a:lnTo>
                <a:lnTo>
                  <a:pt x="12119" y="26429"/>
                </a:lnTo>
                <a:lnTo>
                  <a:pt x="11611" y="16624"/>
                </a:lnTo>
                <a:lnTo>
                  <a:pt x="11998" y="16238"/>
                </a:lnTo>
                <a:lnTo>
                  <a:pt x="31350" y="51034"/>
                </a:lnTo>
                <a:lnTo>
                  <a:pt x="64635" y="104002"/>
                </a:lnTo>
                <a:lnTo>
                  <a:pt x="78182" y="104002"/>
                </a:lnTo>
                <a:lnTo>
                  <a:pt x="78182" y="0"/>
                </a:lnTo>
                <a:lnTo>
                  <a:pt x="65409" y="0"/>
                </a:lnTo>
                <a:lnTo>
                  <a:pt x="65409" y="43302"/>
                </a:lnTo>
                <a:lnTo>
                  <a:pt x="66958" y="86217"/>
                </a:lnTo>
                <a:lnTo>
                  <a:pt x="66958" y="86604"/>
                </a:lnTo>
                <a:lnTo>
                  <a:pt x="47993" y="52581"/>
                </a:lnTo>
                <a:lnTo>
                  <a:pt x="14707" y="0"/>
                </a:lnTo>
                <a:lnTo>
                  <a:pt x="0" y="0"/>
                </a:lnTo>
                <a:lnTo>
                  <a:pt x="0" y="104002"/>
                </a:lnTo>
                <a:lnTo>
                  <a:pt x="12772" y="104002"/>
                </a:lnTo>
                <a:close/>
              </a:path>
            </a:pathLst>
          </a:custGeom>
          <a:ln w="5029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4">
            <a:extLst>
              <a:ext uri="{FF2B5EF4-FFF2-40B4-BE49-F238E27FC236}">
                <a16:creationId xmlns:a16="http://schemas.microsoft.com/office/drawing/2014/main" id="{E178B0D7-B879-4875-860F-2B030BAA8CC0}"/>
              </a:ext>
            </a:extLst>
          </p:cNvPr>
          <p:cNvSpPr/>
          <p:nvPr/>
        </p:nvSpPr>
        <p:spPr>
          <a:xfrm>
            <a:off x="5173043" y="3321901"/>
            <a:ext cx="59055" cy="104139"/>
          </a:xfrm>
          <a:custGeom>
            <a:avLst/>
            <a:gdLst/>
            <a:ahLst/>
            <a:cxnLst/>
            <a:rect l="l" t="t" r="r" b="b"/>
            <a:pathLst>
              <a:path w="59054" h="104139">
                <a:moveTo>
                  <a:pt x="54185" y="44075"/>
                </a:moveTo>
                <a:lnTo>
                  <a:pt x="13546" y="44075"/>
                </a:lnTo>
                <a:lnTo>
                  <a:pt x="13546" y="11212"/>
                </a:lnTo>
                <a:lnTo>
                  <a:pt x="56508" y="11212"/>
                </a:lnTo>
                <a:lnTo>
                  <a:pt x="56508" y="0"/>
                </a:lnTo>
                <a:lnTo>
                  <a:pt x="0" y="0"/>
                </a:lnTo>
                <a:lnTo>
                  <a:pt x="0" y="104002"/>
                </a:lnTo>
                <a:lnTo>
                  <a:pt x="58830" y="104002"/>
                </a:lnTo>
                <a:lnTo>
                  <a:pt x="58830" y="92790"/>
                </a:lnTo>
                <a:lnTo>
                  <a:pt x="13546" y="92790"/>
                </a:lnTo>
                <a:lnTo>
                  <a:pt x="13546" y="55287"/>
                </a:lnTo>
                <a:lnTo>
                  <a:pt x="54185" y="55287"/>
                </a:lnTo>
                <a:lnTo>
                  <a:pt x="54185" y="44075"/>
                </a:lnTo>
                <a:close/>
              </a:path>
            </a:pathLst>
          </a:custGeom>
          <a:ln w="5030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5">
            <a:extLst>
              <a:ext uri="{FF2B5EF4-FFF2-40B4-BE49-F238E27FC236}">
                <a16:creationId xmlns:a16="http://schemas.microsoft.com/office/drawing/2014/main" id="{6A02D5BF-67DB-48C7-9730-512EFCCC6DEF}"/>
              </a:ext>
            </a:extLst>
          </p:cNvPr>
          <p:cNvSpPr/>
          <p:nvPr/>
        </p:nvSpPr>
        <p:spPr>
          <a:xfrm>
            <a:off x="5248902" y="3321901"/>
            <a:ext cx="77470" cy="106045"/>
          </a:xfrm>
          <a:custGeom>
            <a:avLst/>
            <a:gdLst/>
            <a:ahLst/>
            <a:cxnLst/>
            <a:rect l="l" t="t" r="r" b="b"/>
            <a:pathLst>
              <a:path w="77470" h="106044">
                <a:moveTo>
                  <a:pt x="0" y="0"/>
                </a:moveTo>
                <a:lnTo>
                  <a:pt x="0" y="61086"/>
                </a:lnTo>
                <a:lnTo>
                  <a:pt x="2872" y="81795"/>
                </a:lnTo>
                <a:lnTo>
                  <a:pt x="10788" y="95689"/>
                </a:lnTo>
                <a:lnTo>
                  <a:pt x="22696" y="103494"/>
                </a:lnTo>
                <a:lnTo>
                  <a:pt x="37543" y="105935"/>
                </a:lnTo>
                <a:lnTo>
                  <a:pt x="53345" y="103380"/>
                </a:lnTo>
                <a:lnTo>
                  <a:pt x="65845" y="95351"/>
                </a:lnTo>
                <a:lnTo>
                  <a:pt x="74063" y="81306"/>
                </a:lnTo>
                <a:lnTo>
                  <a:pt x="77021" y="60700"/>
                </a:lnTo>
                <a:lnTo>
                  <a:pt x="77021" y="0"/>
                </a:lnTo>
                <a:lnTo>
                  <a:pt x="63474" y="0"/>
                </a:lnTo>
                <a:lnTo>
                  <a:pt x="63474" y="61473"/>
                </a:lnTo>
                <a:lnTo>
                  <a:pt x="61660" y="76455"/>
                </a:lnTo>
                <a:lnTo>
                  <a:pt x="56508" y="86797"/>
                </a:lnTo>
                <a:lnTo>
                  <a:pt x="48452" y="92790"/>
                </a:lnTo>
                <a:lnTo>
                  <a:pt x="37930" y="94723"/>
                </a:lnTo>
                <a:lnTo>
                  <a:pt x="28302" y="92844"/>
                </a:lnTo>
                <a:lnTo>
                  <a:pt x="20706" y="86942"/>
                </a:lnTo>
                <a:lnTo>
                  <a:pt x="15723" y="76618"/>
                </a:lnTo>
                <a:lnTo>
                  <a:pt x="13933" y="61473"/>
                </a:lnTo>
                <a:lnTo>
                  <a:pt x="13933" y="0"/>
                </a:lnTo>
                <a:lnTo>
                  <a:pt x="0" y="0"/>
                </a:lnTo>
                <a:close/>
              </a:path>
            </a:pathLst>
          </a:custGeom>
          <a:ln w="5029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9">
            <a:extLst>
              <a:ext uri="{FF2B5EF4-FFF2-40B4-BE49-F238E27FC236}">
                <a16:creationId xmlns:a16="http://schemas.microsoft.com/office/drawing/2014/main" id="{9DF6F483-2562-4924-AB45-D43609904D66}"/>
              </a:ext>
            </a:extLst>
          </p:cNvPr>
          <p:cNvSpPr/>
          <p:nvPr/>
        </p:nvSpPr>
        <p:spPr>
          <a:xfrm>
            <a:off x="5507254" y="3319387"/>
            <a:ext cx="18415" cy="109220"/>
          </a:xfrm>
          <a:custGeom>
            <a:avLst/>
            <a:gdLst/>
            <a:ahLst/>
            <a:cxnLst/>
            <a:rect l="l" t="t" r="r" b="b"/>
            <a:pathLst>
              <a:path w="18415" h="109219">
                <a:moveTo>
                  <a:pt x="0" y="109028"/>
                </a:moveTo>
                <a:lnTo>
                  <a:pt x="18190" y="109028"/>
                </a:lnTo>
                <a:lnTo>
                  <a:pt x="18190" y="0"/>
                </a:lnTo>
                <a:lnTo>
                  <a:pt x="0" y="0"/>
                </a:lnTo>
                <a:lnTo>
                  <a:pt x="0" y="109028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71">
            <a:extLst>
              <a:ext uri="{FF2B5EF4-FFF2-40B4-BE49-F238E27FC236}">
                <a16:creationId xmlns:a16="http://schemas.microsoft.com/office/drawing/2014/main" id="{A0CCF532-134F-4766-AD9D-49C3ADFC7EBE}"/>
              </a:ext>
            </a:extLst>
          </p:cNvPr>
          <p:cNvSpPr/>
          <p:nvPr/>
        </p:nvSpPr>
        <p:spPr>
          <a:xfrm>
            <a:off x="5642139" y="3319967"/>
            <a:ext cx="95885" cy="107950"/>
          </a:xfrm>
          <a:custGeom>
            <a:avLst/>
            <a:gdLst/>
            <a:ahLst/>
            <a:cxnLst/>
            <a:rect l="l" t="t" r="r" b="b"/>
            <a:pathLst>
              <a:path w="95884" h="107950">
                <a:moveTo>
                  <a:pt x="48767" y="0"/>
                </a:moveTo>
                <a:lnTo>
                  <a:pt x="29390" y="3902"/>
                </a:lnTo>
                <a:lnTo>
                  <a:pt x="13933" y="14981"/>
                </a:lnTo>
                <a:lnTo>
                  <a:pt x="3701" y="32295"/>
                </a:lnTo>
                <a:lnTo>
                  <a:pt x="0" y="54900"/>
                </a:lnTo>
                <a:lnTo>
                  <a:pt x="3459" y="76388"/>
                </a:lnTo>
                <a:lnTo>
                  <a:pt x="13159" y="93128"/>
                </a:lnTo>
                <a:lnTo>
                  <a:pt x="28084" y="103996"/>
                </a:lnTo>
                <a:lnTo>
                  <a:pt x="47219" y="107868"/>
                </a:lnTo>
                <a:lnTo>
                  <a:pt x="65881" y="104292"/>
                </a:lnTo>
                <a:lnTo>
                  <a:pt x="81278" y="93756"/>
                </a:lnTo>
                <a:lnTo>
                  <a:pt x="91740" y="76551"/>
                </a:lnTo>
                <a:lnTo>
                  <a:pt x="95599" y="52967"/>
                </a:lnTo>
                <a:lnTo>
                  <a:pt x="92254" y="31642"/>
                </a:lnTo>
                <a:lnTo>
                  <a:pt x="82778" y="14885"/>
                </a:lnTo>
                <a:lnTo>
                  <a:pt x="68004" y="3926"/>
                </a:lnTo>
                <a:lnTo>
                  <a:pt x="48767" y="0"/>
                </a:lnTo>
                <a:close/>
              </a:path>
            </a:pathLst>
          </a:custGeom>
          <a:ln w="5029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72">
            <a:extLst>
              <a:ext uri="{FF2B5EF4-FFF2-40B4-BE49-F238E27FC236}">
                <a16:creationId xmlns:a16="http://schemas.microsoft.com/office/drawing/2014/main" id="{16C00564-EE1E-4977-A3AB-31145F6D3A6B}"/>
              </a:ext>
            </a:extLst>
          </p:cNvPr>
          <p:cNvSpPr/>
          <p:nvPr/>
        </p:nvSpPr>
        <p:spPr>
          <a:xfrm>
            <a:off x="5656847" y="3331180"/>
            <a:ext cx="66675" cy="85725"/>
          </a:xfrm>
          <a:custGeom>
            <a:avLst/>
            <a:gdLst/>
            <a:ahLst/>
            <a:cxnLst/>
            <a:rect l="l" t="t" r="r" b="b"/>
            <a:pathLst>
              <a:path w="66675" h="85725">
                <a:moveTo>
                  <a:pt x="33285" y="0"/>
                </a:moveTo>
                <a:lnTo>
                  <a:pt x="47956" y="3703"/>
                </a:lnTo>
                <a:lnTo>
                  <a:pt x="58346" y="13386"/>
                </a:lnTo>
                <a:lnTo>
                  <a:pt x="64527" y="26912"/>
                </a:lnTo>
                <a:lnTo>
                  <a:pt x="66571" y="42142"/>
                </a:lnTo>
                <a:lnTo>
                  <a:pt x="64363" y="58857"/>
                </a:lnTo>
                <a:lnTo>
                  <a:pt x="57911" y="72637"/>
                </a:lnTo>
                <a:lnTo>
                  <a:pt x="47466" y="81994"/>
                </a:lnTo>
                <a:lnTo>
                  <a:pt x="33285" y="85444"/>
                </a:lnTo>
                <a:lnTo>
                  <a:pt x="19104" y="82013"/>
                </a:lnTo>
                <a:lnTo>
                  <a:pt x="8660" y="72782"/>
                </a:lnTo>
                <a:lnTo>
                  <a:pt x="2207" y="59347"/>
                </a:lnTo>
                <a:lnTo>
                  <a:pt x="0" y="43302"/>
                </a:lnTo>
                <a:lnTo>
                  <a:pt x="2044" y="26912"/>
                </a:lnTo>
                <a:lnTo>
                  <a:pt x="8224" y="13096"/>
                </a:lnTo>
                <a:lnTo>
                  <a:pt x="18614" y="3558"/>
                </a:lnTo>
                <a:lnTo>
                  <a:pt x="33285" y="0"/>
                </a:lnTo>
                <a:close/>
              </a:path>
            </a:pathLst>
          </a:custGeom>
          <a:ln w="5029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74">
            <a:extLst>
              <a:ext uri="{FF2B5EF4-FFF2-40B4-BE49-F238E27FC236}">
                <a16:creationId xmlns:a16="http://schemas.microsoft.com/office/drawing/2014/main" id="{61FEFEFD-0494-49C6-B394-ECB7319B84DD}"/>
              </a:ext>
            </a:extLst>
          </p:cNvPr>
          <p:cNvSpPr/>
          <p:nvPr/>
        </p:nvSpPr>
        <p:spPr>
          <a:xfrm>
            <a:off x="3818245" y="3478850"/>
            <a:ext cx="1044239" cy="4673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75">
            <a:extLst>
              <a:ext uri="{FF2B5EF4-FFF2-40B4-BE49-F238E27FC236}">
                <a16:creationId xmlns:a16="http://schemas.microsoft.com/office/drawing/2014/main" id="{8E507D5B-E8D4-400C-BA3D-11F26B1BB208}"/>
              </a:ext>
            </a:extLst>
          </p:cNvPr>
          <p:cNvSpPr/>
          <p:nvPr/>
        </p:nvSpPr>
        <p:spPr>
          <a:xfrm>
            <a:off x="2723790" y="3845059"/>
            <a:ext cx="969644" cy="31964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76">
            <a:extLst>
              <a:ext uri="{FF2B5EF4-FFF2-40B4-BE49-F238E27FC236}">
                <a16:creationId xmlns:a16="http://schemas.microsoft.com/office/drawing/2014/main" id="{84E2A58E-C791-4B0D-A7C5-A4FE1A894FE0}"/>
              </a:ext>
            </a:extLst>
          </p:cNvPr>
          <p:cNvSpPr txBox="1"/>
          <p:nvPr/>
        </p:nvSpPr>
        <p:spPr>
          <a:xfrm>
            <a:off x="1749006" y="5599505"/>
            <a:ext cx="1533525" cy="5080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190"/>
              </a:spcBef>
            </a:pPr>
            <a:r>
              <a:rPr sz="1600" b="1" i="1" spc="-10" dirty="0">
                <a:solidFill>
                  <a:srgbClr val="008000"/>
                </a:solidFill>
                <a:latin typeface="Times New Roman"/>
                <a:cs typeface="Times New Roman"/>
              </a:rPr>
              <a:t>Nucl. </a:t>
            </a:r>
            <a:r>
              <a:rPr sz="1600" b="1" i="1" spc="-5" dirty="0">
                <a:solidFill>
                  <a:srgbClr val="008000"/>
                </a:solidFill>
                <a:latin typeface="Times New Roman"/>
                <a:cs typeface="Times New Roman"/>
              </a:rPr>
              <a:t>Phys. B </a:t>
            </a:r>
            <a:r>
              <a:rPr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885  (2014)</a:t>
            </a:r>
            <a:r>
              <a:rPr sz="1600" b="1" i="1" spc="-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127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69" name="object 77">
            <a:extLst>
              <a:ext uri="{FF2B5EF4-FFF2-40B4-BE49-F238E27FC236}">
                <a16:creationId xmlns:a16="http://schemas.microsoft.com/office/drawing/2014/main" id="{3F46224F-52BC-4C1C-977F-BF73D798CD10}"/>
              </a:ext>
            </a:extLst>
          </p:cNvPr>
          <p:cNvSpPr/>
          <p:nvPr/>
        </p:nvSpPr>
        <p:spPr>
          <a:xfrm>
            <a:off x="8420015" y="1714350"/>
            <a:ext cx="1022044" cy="143906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8">
            <a:extLst>
              <a:ext uri="{FF2B5EF4-FFF2-40B4-BE49-F238E27FC236}">
                <a16:creationId xmlns:a16="http://schemas.microsoft.com/office/drawing/2014/main" id="{B05ACF53-BDD3-4C96-91B8-309EB78BE494}"/>
              </a:ext>
            </a:extLst>
          </p:cNvPr>
          <p:cNvSpPr/>
          <p:nvPr/>
        </p:nvSpPr>
        <p:spPr>
          <a:xfrm>
            <a:off x="8469455" y="4601737"/>
            <a:ext cx="1041190" cy="81304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9">
            <a:extLst>
              <a:ext uri="{FF2B5EF4-FFF2-40B4-BE49-F238E27FC236}">
                <a16:creationId xmlns:a16="http://schemas.microsoft.com/office/drawing/2014/main" id="{606BBB5B-D6A5-4913-9965-3E3DD287AD7D}"/>
              </a:ext>
            </a:extLst>
          </p:cNvPr>
          <p:cNvSpPr/>
          <p:nvPr/>
        </p:nvSpPr>
        <p:spPr>
          <a:xfrm>
            <a:off x="6192195" y="2427671"/>
            <a:ext cx="879336" cy="95313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81">
            <a:extLst>
              <a:ext uri="{FF2B5EF4-FFF2-40B4-BE49-F238E27FC236}">
                <a16:creationId xmlns:a16="http://schemas.microsoft.com/office/drawing/2014/main" id="{0FBA33E2-201C-4989-A318-075CB16C90E5}"/>
              </a:ext>
            </a:extLst>
          </p:cNvPr>
          <p:cNvSpPr/>
          <p:nvPr/>
        </p:nvSpPr>
        <p:spPr>
          <a:xfrm>
            <a:off x="7380654" y="2097803"/>
            <a:ext cx="921281" cy="104546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82">
            <a:extLst>
              <a:ext uri="{FF2B5EF4-FFF2-40B4-BE49-F238E27FC236}">
                <a16:creationId xmlns:a16="http://schemas.microsoft.com/office/drawing/2014/main" id="{8A429776-2B81-42EE-9AA5-ADE281B8CA0D}"/>
              </a:ext>
            </a:extLst>
          </p:cNvPr>
          <p:cNvSpPr/>
          <p:nvPr/>
        </p:nvSpPr>
        <p:spPr>
          <a:xfrm>
            <a:off x="9525000" y="1683675"/>
            <a:ext cx="1115662" cy="111980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83">
            <a:extLst>
              <a:ext uri="{FF2B5EF4-FFF2-40B4-BE49-F238E27FC236}">
                <a16:creationId xmlns:a16="http://schemas.microsoft.com/office/drawing/2014/main" id="{0DAB922D-C059-47A6-AAFC-819C1B656A39}"/>
              </a:ext>
            </a:extLst>
          </p:cNvPr>
          <p:cNvSpPr/>
          <p:nvPr/>
        </p:nvSpPr>
        <p:spPr>
          <a:xfrm>
            <a:off x="1528756" y="3973514"/>
            <a:ext cx="1020156" cy="5822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AE6C01DB-9EC3-40BD-88BB-CD33B76D742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25000" y="3653971"/>
            <a:ext cx="1115662" cy="106662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325679C-33F9-4F2B-9F1B-74489AA2760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75" y="2945979"/>
            <a:ext cx="1037550" cy="7055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3AA73D-358E-41D7-8A9E-FAD27CA4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ESSnuSB presentation at the KVA ESS Symposium                                                               Tord Ekelöf, Uppsala University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DE52D-7D81-4E50-BA39-93577872C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15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" y="414772"/>
            <a:ext cx="10425223" cy="5935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80863" y="345416"/>
            <a:ext cx="2638647" cy="76776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Summary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2022-11-17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ESSnuSB presentation at the KVA ESS Symposium                                                               Tord Ekelöf, Uppsala University</a:t>
            </a:r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876606" y="1159389"/>
            <a:ext cx="1032421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200" dirty="0">
                <a:cs typeface="Times New Roman"/>
              </a:rPr>
              <a:t>The ESS neutron spallation source currently under construction in Lund can be the basis also for a world-unique neutrino facility, ESSνSB, which in a first conceptual design study has been proven to have very high physics performance and potential.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200" dirty="0">
                <a:cs typeface="Times New Roman"/>
              </a:rPr>
              <a:t>With </a:t>
            </a:r>
            <a:r>
              <a:rPr lang="en-GB" sz="2200" dirty="0" err="1">
                <a:cs typeface="Times New Roman"/>
              </a:rPr>
              <a:t>ESSνSB</a:t>
            </a:r>
            <a:r>
              <a:rPr lang="en-GB" sz="2200" dirty="0">
                <a:cs typeface="Times New Roman"/>
              </a:rPr>
              <a:t> 5σ discovery potential for CP violation can be reached over 70% of the </a:t>
            </a:r>
            <a:r>
              <a:rPr lang="en-GB" sz="2200" dirty="0" err="1">
                <a:cs typeface="Times New Roman"/>
              </a:rPr>
              <a:t>δ</a:t>
            </a:r>
            <a:r>
              <a:rPr lang="en-GB" sz="2200" baseline="-25000" dirty="0" err="1">
                <a:cs typeface="Times New Roman"/>
              </a:rPr>
              <a:t>CP</a:t>
            </a:r>
            <a:r>
              <a:rPr lang="en-GB" sz="2200" dirty="0">
                <a:cs typeface="Times New Roman"/>
              </a:rPr>
              <a:t> range and </a:t>
            </a:r>
            <a:r>
              <a:rPr lang="en-GB" sz="2200" dirty="0" err="1">
                <a:cs typeface="Times New Roman"/>
              </a:rPr>
              <a:t>δ</a:t>
            </a:r>
            <a:r>
              <a:rPr lang="en-GB" sz="2200" baseline="-25000" dirty="0" err="1">
                <a:cs typeface="Times New Roman"/>
              </a:rPr>
              <a:t>CP</a:t>
            </a:r>
            <a:r>
              <a:rPr lang="en-GB" sz="2200" dirty="0">
                <a:cs typeface="Times New Roman"/>
              </a:rPr>
              <a:t> can be measured with an error less than 8° independently of its value.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en-GB" sz="2200" dirty="0"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Complementary studies of this project will be made in a second Design Study 2023-2026 enabling in particular:</a:t>
            </a:r>
            <a:endParaRPr lang="sv-SE" sz="2200" dirty="0"/>
          </a:p>
          <a:p>
            <a:r>
              <a:rPr lang="en-GB" sz="2200" dirty="0"/>
              <a:t>	-Precise neutrino cross-section measurements</a:t>
            </a:r>
            <a:endParaRPr lang="sv-SE" sz="2200" dirty="0"/>
          </a:p>
          <a:p>
            <a:r>
              <a:rPr lang="en-GB" sz="2200" dirty="0"/>
              <a:t>	-Sterile neutrino searches</a:t>
            </a:r>
            <a:endParaRPr lang="sv-SE" sz="2200" dirty="0"/>
          </a:p>
          <a:p>
            <a:r>
              <a:rPr lang="en-GB" sz="2200" dirty="0"/>
              <a:t>	-</a:t>
            </a:r>
            <a:r>
              <a:rPr lang="sv-SE" sz="2200" dirty="0" err="1"/>
              <a:t>SuperNova</a:t>
            </a:r>
            <a:r>
              <a:rPr lang="sv-SE" sz="2200" dirty="0"/>
              <a:t> and </a:t>
            </a:r>
            <a:r>
              <a:rPr lang="sv-SE" sz="2200" dirty="0" err="1"/>
              <a:t>relic</a:t>
            </a:r>
            <a:r>
              <a:rPr lang="sv-SE" sz="2200" dirty="0"/>
              <a:t> neutrinos </a:t>
            </a:r>
            <a:r>
              <a:rPr lang="sv-SE" sz="2200" dirty="0" err="1"/>
              <a:t>measurements</a:t>
            </a:r>
            <a:r>
              <a:rPr lang="sv-SE" sz="2200" dirty="0"/>
              <a:t>, proton </a:t>
            </a:r>
            <a:r>
              <a:rPr lang="sv-SE" sz="2200" dirty="0" err="1"/>
              <a:t>life-time</a:t>
            </a:r>
            <a:r>
              <a:rPr lang="sv-SE" sz="2200" dirty="0"/>
              <a:t>…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200" dirty="0">
                <a:cs typeface="Times New Roman"/>
              </a:rPr>
              <a:t>Kick-off 17-18 January 2023 at the ESS site of the 4-years </a:t>
            </a:r>
            <a:r>
              <a:rPr lang="en-GB" sz="2200" dirty="0" err="1">
                <a:cs typeface="Times New Roman"/>
              </a:rPr>
              <a:t>ESSnuSB</a:t>
            </a:r>
            <a:r>
              <a:rPr lang="en-GB" sz="2200" dirty="0">
                <a:cs typeface="Times New Roman"/>
              </a:rPr>
              <a:t>+ EU funded continuation to produce an </a:t>
            </a:r>
            <a:r>
              <a:rPr lang="en-GB" sz="2200" dirty="0" err="1">
                <a:cs typeface="Times New Roman"/>
              </a:rPr>
              <a:t>ESSnuSB</a:t>
            </a:r>
            <a:r>
              <a:rPr lang="en-GB" sz="2200" dirty="0">
                <a:cs typeface="Times New Roman"/>
              </a:rPr>
              <a:t> Technical Design Report by 2026</a:t>
            </a:r>
            <a:endParaRPr lang="en-GB" sz="2200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en-GB" sz="2400" b="1" dirty="0"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44A8F0-56DD-47D6-979B-9DAD0741D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2633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9BD66-E606-4297-899D-0B23FEDB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5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/>
              <a:t>Why is there matter in the Universe?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88A3D-4146-4CB4-8EEA-F7418CCDE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B81E2-543C-48BC-B10A-A42090E33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14D3AF-B447-4A46-822C-ABD26DC8C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091" y="1102261"/>
            <a:ext cx="4213821" cy="34680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029BA8-08A0-4AC3-8501-27FD4C5249AB}"/>
              </a:ext>
            </a:extLst>
          </p:cNvPr>
          <p:cNvSpPr txBox="1"/>
          <p:nvPr/>
        </p:nvSpPr>
        <p:spPr>
          <a:xfrm>
            <a:off x="946873" y="4678481"/>
            <a:ext cx="1001049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In the Big Bang equal amounts of matter and antimatter were created</a:t>
            </a:r>
          </a:p>
          <a:p>
            <a:pPr algn="ctr"/>
            <a:r>
              <a:rPr lang="en-GB" sz="2400" dirty="0"/>
              <a:t>that instantly annihilated with each other again producing radiation. </a:t>
            </a:r>
          </a:p>
          <a:p>
            <a:pPr algn="ctr"/>
            <a:r>
              <a:rPr lang="en-GB" sz="2400" dirty="0"/>
              <a:t>Today we have a Universe consisting of matter and radiation but no antimatter. </a:t>
            </a:r>
          </a:p>
          <a:p>
            <a:pPr algn="ctr"/>
            <a:r>
              <a:rPr lang="en-GB" sz="3200" dirty="0"/>
              <a:t>How can we explain that?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6D70F-0316-4D43-AFD9-FAAB41C34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2463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5B868-0C2F-4CC1-B027-8DF6F1032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455" y="2766218"/>
            <a:ext cx="3880945" cy="1325563"/>
          </a:xfrm>
        </p:spPr>
        <p:txBody>
          <a:bodyPr/>
          <a:lstStyle/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endParaRPr lang="sv-S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EE50D-3322-497B-8433-FE03B6E1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90892-7F4D-4713-B996-A3A594DD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DA07C-8556-4C78-99D2-81973EB9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453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244F2A-28E9-494D-BB07-9C24EBCC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AC27D-4CB0-4B05-B99E-187737A35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EFFE7-4004-40F0-8F7B-957B2576D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13768"/>
            <a:ext cx="7700374" cy="55114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5069D0-24AF-488B-B4D0-4E92C5F8534B}"/>
              </a:ext>
            </a:extLst>
          </p:cNvPr>
          <p:cNvSpPr/>
          <p:nvPr/>
        </p:nvSpPr>
        <p:spPr>
          <a:xfrm>
            <a:off x="3010972" y="2376376"/>
            <a:ext cx="3338624" cy="10526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EC57D2-CBFE-4813-A38C-1A6764F1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2409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C51B9-F265-421D-8B30-B9E91FC19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448" y="140703"/>
            <a:ext cx="8282763" cy="613070"/>
          </a:xfrm>
        </p:spPr>
        <p:txBody>
          <a:bodyPr>
            <a:noAutofit/>
          </a:bodyPr>
          <a:lstStyle/>
          <a:p>
            <a:r>
              <a:rPr lang="en-GB" sz="4000" dirty="0"/>
              <a:t>The ESS neutrino Super Beam Project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CAE576-281C-4720-A469-F2F541766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2551A-2E6B-4331-8E67-968B9D87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FADF70-868B-4466-A656-C9715C46A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19" y="819026"/>
            <a:ext cx="9156720" cy="54720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40B74-9322-4898-AC9E-41DD5842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4</a:t>
            </a:fld>
            <a:endParaRPr lang="sv-S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7B5F0-7088-4515-ACF6-827A7F2F0C1A}"/>
              </a:ext>
            </a:extLst>
          </p:cNvPr>
          <p:cNvSpPr/>
          <p:nvPr/>
        </p:nvSpPr>
        <p:spPr>
          <a:xfrm flipH="1">
            <a:off x="4054637" y="3717761"/>
            <a:ext cx="231136" cy="465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4740C2-4B00-412F-9C53-DC98DFFC308D}"/>
              </a:ext>
            </a:extLst>
          </p:cNvPr>
          <p:cNvSpPr txBox="1"/>
          <p:nvPr/>
        </p:nvSpPr>
        <p:spPr>
          <a:xfrm flipH="1">
            <a:off x="3966408" y="3717761"/>
            <a:ext cx="64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902506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F80D4-2CAE-4551-9164-304E396E4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  <a:endParaRPr lang="en-GB" dirty="0"/>
          </a:p>
        </p:txBody>
      </p:sp>
      <p:pic>
        <p:nvPicPr>
          <p:cNvPr id="1026" name="Picture 14" descr="image003">
            <a:extLst>
              <a:ext uri="{FF2B5EF4-FFF2-40B4-BE49-F238E27FC236}">
                <a16:creationId xmlns:a16="http://schemas.microsoft.com/office/drawing/2014/main" id="{F278EAF7-939F-4269-80DD-77B333F30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05" y="34464"/>
            <a:ext cx="9124148" cy="618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3C7590-302C-4534-A656-9C9CAA265592}"/>
              </a:ext>
            </a:extLst>
          </p:cNvPr>
          <p:cNvSpPr/>
          <p:nvPr/>
        </p:nvSpPr>
        <p:spPr>
          <a:xfrm>
            <a:off x="5130837" y="6152411"/>
            <a:ext cx="22711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https://arxiv.org/abs/2203.08803</a:t>
            </a:r>
            <a:endParaRPr lang="sv-SE" sz="12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C62A4-674A-4BA8-96FC-5938A6755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B2371-B69D-432A-8F2B-D43C2C88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0939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26E47-1EEF-42A6-B208-EA5CD819B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588" y="-36120"/>
            <a:ext cx="11970619" cy="1143000"/>
          </a:xfrm>
        </p:spPr>
        <p:txBody>
          <a:bodyPr>
            <a:noAutofit/>
          </a:bodyPr>
          <a:lstStyle/>
          <a:p>
            <a:r>
              <a:rPr lang="en-GB" sz="3200" dirty="0">
                <a:latin typeface="+mj-lt"/>
              </a:rPr>
              <a:t>   </a:t>
            </a:r>
            <a:r>
              <a:rPr lang="en-GB" sz="3200" dirty="0" err="1">
                <a:latin typeface="+mj-lt"/>
              </a:rPr>
              <a:t>ESSnuSB</a:t>
            </a:r>
            <a:r>
              <a:rPr lang="en-GB" sz="3200" dirty="0">
                <a:latin typeface="+mj-lt"/>
              </a:rPr>
              <a:t> Design Study </a:t>
            </a:r>
            <a:r>
              <a:rPr lang="en-GB" sz="3200" dirty="0" err="1">
                <a:latin typeface="+mj-lt"/>
              </a:rPr>
              <a:t>ESSνSB</a:t>
            </a:r>
            <a:r>
              <a:rPr lang="en-GB" sz="3200" dirty="0">
                <a:latin typeface="+mj-lt"/>
              </a:rPr>
              <a:t> January 2018 - March 2022</a:t>
            </a:r>
            <a:endParaRPr lang="sv-SE" sz="32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F81798-9BA6-4F3C-9FB4-1A73D01B9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907" y="2394841"/>
            <a:ext cx="5312419" cy="3460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5710A7-8C7E-4F98-8F29-4A227D8703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863" y="927896"/>
            <a:ext cx="8703311" cy="13137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DDB9A9-D200-4DC9-A8EA-A0177204CF8A}"/>
              </a:ext>
            </a:extLst>
          </p:cNvPr>
          <p:cNvSpPr txBox="1"/>
          <p:nvPr/>
        </p:nvSpPr>
        <p:spPr>
          <a:xfrm>
            <a:off x="6481009" y="2279068"/>
            <a:ext cx="5312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EU </a:t>
            </a:r>
            <a:r>
              <a:rPr lang="sv-SE" sz="2400" dirty="0" err="1"/>
              <a:t>application</a:t>
            </a:r>
            <a:r>
              <a:rPr lang="sv-SE" sz="2400" dirty="0"/>
              <a:t> </a:t>
            </a:r>
            <a:r>
              <a:rPr lang="sv-SE" sz="2400" dirty="0" err="1"/>
              <a:t>submitted</a:t>
            </a:r>
            <a:r>
              <a:rPr lang="sv-SE" sz="2400" dirty="0"/>
              <a:t> in 2017 </a:t>
            </a:r>
          </a:p>
          <a:p>
            <a:r>
              <a:rPr lang="sv-SE" sz="2400" dirty="0"/>
              <a:t>3 M€ </a:t>
            </a:r>
            <a:r>
              <a:rPr lang="sv-SE" sz="2400" dirty="0" err="1"/>
              <a:t>granted</a:t>
            </a:r>
            <a:r>
              <a:rPr lang="sv-SE" sz="2400" dirty="0"/>
              <a:t> for the period 2018-2022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14CB2A-2B26-4B0C-8704-E4581B04152D}"/>
              </a:ext>
            </a:extLst>
          </p:cNvPr>
          <p:cNvSpPr txBox="1"/>
          <p:nvPr/>
        </p:nvSpPr>
        <p:spPr>
          <a:xfrm>
            <a:off x="6565231" y="3110926"/>
            <a:ext cx="5312419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All results now published in</a:t>
            </a:r>
          </a:p>
          <a:p>
            <a:r>
              <a:rPr lang="en-GB" sz="2400" dirty="0"/>
              <a:t>European Physics Journal Special Topics</a:t>
            </a:r>
          </a:p>
          <a:p>
            <a:r>
              <a:rPr lang="en-GB" sz="2400" dirty="0"/>
              <a:t>220 pages</a:t>
            </a:r>
          </a:p>
          <a:p>
            <a:r>
              <a:rPr lang="en-GB" sz="2400" dirty="0"/>
              <a:t>Publication date: 16 November 2022</a:t>
            </a:r>
          </a:p>
          <a:p>
            <a:endParaRPr lang="en-GB" sz="2400" dirty="0"/>
          </a:p>
          <a:p>
            <a:r>
              <a:rPr lang="fr-FR" sz="2400" dirty="0">
                <a:hlinkClick r:id="rId4"/>
              </a:rPr>
              <a:t>https://link.springer.com/content/pdf/10.1140/epjs/s11734-022-00664-w.pdf</a:t>
            </a:r>
            <a:endParaRPr lang="sv-SE" sz="2400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08071B1-0407-4469-B2F5-074262E3F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noProof="0"/>
              <a:t>2022-11-17</a:t>
            </a:r>
            <a:endParaRPr lang="en-GB" noProof="0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DA2B173-A1E8-468B-B302-DE6595E2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ESSnuSB presentation at the KVA ESS Symposium                                                               Tord Ekelöf, Uppsala University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8EFFD1-434C-44A0-986E-A89B0C4A5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74975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33B7-F2FE-49F9-BBDC-F45C4629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027" y="25174"/>
            <a:ext cx="2933700" cy="826152"/>
          </a:xfrm>
        </p:spPr>
        <p:txBody>
          <a:bodyPr>
            <a:normAutofit/>
          </a:bodyPr>
          <a:lstStyle/>
          <a:p>
            <a:r>
              <a:rPr lang="sv-SE" sz="4000" dirty="0"/>
              <a:t>The ESS </a:t>
            </a:r>
            <a:r>
              <a:rPr lang="sv-SE" sz="4000" dirty="0" err="1"/>
              <a:t>linac</a:t>
            </a:r>
            <a:endParaRPr lang="sv-SE" sz="4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04C0F-1B2C-4A72-8869-35F61D745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19A16A-079D-4FD7-8F5C-E98DBC067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52" y="1476747"/>
            <a:ext cx="9772650" cy="1428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82CE53-BDC2-4E41-83D0-F89F7450B513}"/>
              </a:ext>
            </a:extLst>
          </p:cNvPr>
          <p:cNvSpPr txBox="1"/>
          <p:nvPr/>
        </p:nvSpPr>
        <p:spPr>
          <a:xfrm>
            <a:off x="1338886" y="240133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A5DEFB-ED9B-4593-8C53-17305D36BF7A}"/>
              </a:ext>
            </a:extLst>
          </p:cNvPr>
          <p:cNvSpPr txBox="1"/>
          <p:nvPr/>
        </p:nvSpPr>
        <p:spPr>
          <a:xfrm>
            <a:off x="1317834" y="1759547"/>
            <a:ext cx="45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H</a:t>
            </a:r>
            <a:r>
              <a:rPr lang="sv-SE" baseline="30000" dirty="0"/>
              <a:t>-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EB271C2F-B280-4087-8054-374A8E9614EC}"/>
              </a:ext>
            </a:extLst>
          </p:cNvPr>
          <p:cNvSpPr/>
          <p:nvPr/>
        </p:nvSpPr>
        <p:spPr>
          <a:xfrm rot="5400000">
            <a:off x="7697492" y="1703265"/>
            <a:ext cx="723794" cy="37078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66E361-31D8-4BF7-98F9-E3B963F485BD}"/>
              </a:ext>
            </a:extLst>
          </p:cNvPr>
          <p:cNvCxnSpPr>
            <a:cxnSpLocks/>
          </p:cNvCxnSpPr>
          <p:nvPr/>
        </p:nvCxnSpPr>
        <p:spPr>
          <a:xfrm flipV="1">
            <a:off x="8244781" y="1546702"/>
            <a:ext cx="0" cy="372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>
            <a:extLst>
              <a:ext uri="{FF2B5EF4-FFF2-40B4-BE49-F238E27FC236}">
                <a16:creationId xmlns:a16="http://schemas.microsoft.com/office/drawing/2014/main" id="{D383947A-D4A3-4CE8-9B7B-6D3E02281FBF}"/>
              </a:ext>
            </a:extLst>
          </p:cNvPr>
          <p:cNvSpPr/>
          <p:nvPr/>
        </p:nvSpPr>
        <p:spPr>
          <a:xfrm rot="5400000">
            <a:off x="6410717" y="1555372"/>
            <a:ext cx="316593" cy="3075474"/>
          </a:xfrm>
          <a:prstGeom prst="rightBrace">
            <a:avLst>
              <a:gd name="adj1" fmla="val 176877"/>
              <a:gd name="adj2" fmla="val 503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EFEDF856-FDCA-4B78-BB84-8FE309EF577C}"/>
              </a:ext>
            </a:extLst>
          </p:cNvPr>
          <p:cNvSpPr/>
          <p:nvPr/>
        </p:nvSpPr>
        <p:spPr>
          <a:xfrm rot="5400000">
            <a:off x="3325813" y="1517441"/>
            <a:ext cx="240731" cy="3075474"/>
          </a:xfrm>
          <a:prstGeom prst="rightBrace">
            <a:avLst>
              <a:gd name="adj1" fmla="val 176877"/>
              <a:gd name="adj2" fmla="val 503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29A19E-0118-422C-9438-E2ADDF9F13D4}"/>
              </a:ext>
            </a:extLst>
          </p:cNvPr>
          <p:cNvSpPr txBox="1"/>
          <p:nvPr/>
        </p:nvSpPr>
        <p:spPr>
          <a:xfrm>
            <a:off x="2371133" y="3117606"/>
            <a:ext cx="2420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Normalconducting</a:t>
            </a:r>
            <a:r>
              <a:rPr lang="sv-SE" dirty="0"/>
              <a:t>  part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7B6618-9AF8-44CC-BC04-3B2E8F980275}"/>
              </a:ext>
            </a:extLst>
          </p:cNvPr>
          <p:cNvSpPr txBox="1"/>
          <p:nvPr/>
        </p:nvSpPr>
        <p:spPr>
          <a:xfrm>
            <a:off x="5538509" y="3189865"/>
            <a:ext cx="221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Superconducting</a:t>
            </a:r>
            <a:r>
              <a:rPr lang="sv-SE" dirty="0"/>
              <a:t> part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F7EC848-6AA7-4499-8D09-B6E0B697B3A1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7873998" y="2452134"/>
            <a:ext cx="1074378" cy="471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96794CE-4EE5-421E-BE03-A87CB511A02A}"/>
              </a:ext>
            </a:extLst>
          </p:cNvPr>
          <p:cNvSpPr txBox="1"/>
          <p:nvPr/>
        </p:nvSpPr>
        <p:spPr>
          <a:xfrm>
            <a:off x="8948376" y="2739304"/>
            <a:ext cx="1867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ESSnuSB</a:t>
            </a:r>
            <a:r>
              <a:rPr lang="sv-SE" dirty="0"/>
              <a:t> </a:t>
            </a:r>
            <a:r>
              <a:rPr lang="sv-SE" dirty="0">
                <a:solidFill>
                  <a:srgbClr val="FF0000"/>
                </a:solidFill>
              </a:rPr>
              <a:t>addition</a:t>
            </a:r>
            <a:r>
              <a:rPr lang="sv-SE" dirty="0"/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2CC70D-52CC-466E-BB21-129B7D505CD6}"/>
              </a:ext>
            </a:extLst>
          </p:cNvPr>
          <p:cNvSpPr txBox="1"/>
          <p:nvPr/>
        </p:nvSpPr>
        <p:spPr>
          <a:xfrm>
            <a:off x="1009344" y="3136392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The </a:t>
            </a:r>
            <a:r>
              <a:rPr lang="sv-SE" dirty="0" err="1"/>
              <a:t>linac</a:t>
            </a:r>
            <a:endParaRPr lang="sv-SE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296D13-BFA7-416D-9A04-E729A56F8E22}"/>
              </a:ext>
            </a:extLst>
          </p:cNvPr>
          <p:cNvSpPr txBox="1"/>
          <p:nvPr/>
        </p:nvSpPr>
        <p:spPr>
          <a:xfrm>
            <a:off x="6096000" y="5989897"/>
            <a:ext cx="547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Transfer Line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bending</a:t>
            </a:r>
            <a:r>
              <a:rPr lang="sv-SE" dirty="0"/>
              <a:t> </a:t>
            </a:r>
            <a:r>
              <a:rPr lang="sv-SE" dirty="0" err="1"/>
              <a:t>limited</a:t>
            </a:r>
            <a:r>
              <a:rPr lang="sv-SE" dirty="0"/>
              <a:t> by H</a:t>
            </a:r>
            <a:r>
              <a:rPr lang="sv-SE" baseline="30000" dirty="0"/>
              <a:t>-</a:t>
            </a:r>
            <a:r>
              <a:rPr lang="sv-SE" dirty="0"/>
              <a:t> Lorenz </a:t>
            </a:r>
            <a:r>
              <a:rPr lang="sv-SE" dirty="0" err="1"/>
              <a:t>stripping</a:t>
            </a:r>
            <a:endParaRPr lang="sv-S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1DB4FA-BDE0-4BA1-BD72-80A14FFC2AEA}"/>
              </a:ext>
            </a:extLst>
          </p:cNvPr>
          <p:cNvSpPr txBox="1"/>
          <p:nvPr/>
        </p:nvSpPr>
        <p:spPr>
          <a:xfrm>
            <a:off x="643694" y="5995771"/>
            <a:ext cx="518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The </a:t>
            </a:r>
            <a:r>
              <a:rPr lang="sv-SE" dirty="0" err="1"/>
              <a:t>merging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H+ and the H- </a:t>
            </a:r>
            <a:r>
              <a:rPr lang="sv-SE" dirty="0" err="1"/>
              <a:t>beams</a:t>
            </a:r>
            <a:r>
              <a:rPr lang="sv-SE" dirty="0"/>
              <a:t> in the MEBT</a:t>
            </a:r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88008D5A-80FA-480B-B6BA-A83DBDAD1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8AC2B3-5932-4EA7-9B7D-6A877516E76F}"/>
              </a:ext>
            </a:extLst>
          </p:cNvPr>
          <p:cNvSpPr/>
          <p:nvPr/>
        </p:nvSpPr>
        <p:spPr>
          <a:xfrm>
            <a:off x="75755" y="1446269"/>
            <a:ext cx="1867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/>
              <a:t>ESSnuSB</a:t>
            </a:r>
            <a:r>
              <a:rPr lang="sv-SE" dirty="0"/>
              <a:t> </a:t>
            </a:r>
            <a:r>
              <a:rPr lang="sv-SE" dirty="0">
                <a:solidFill>
                  <a:srgbClr val="FF0000"/>
                </a:solidFill>
              </a:rPr>
              <a:t>addition</a:t>
            </a:r>
            <a:r>
              <a:rPr lang="sv-SE" dirty="0"/>
              <a:t> 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8982A81-3424-4115-AF11-12827BD2094D}"/>
              </a:ext>
            </a:extLst>
          </p:cNvPr>
          <p:cNvCxnSpPr>
            <a:cxnSpLocks/>
          </p:cNvCxnSpPr>
          <p:nvPr/>
        </p:nvCxnSpPr>
        <p:spPr>
          <a:xfrm>
            <a:off x="933696" y="1723849"/>
            <a:ext cx="476310" cy="178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FA06933-0094-432D-8563-5593FCD1E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35" y="3708178"/>
            <a:ext cx="5226319" cy="2152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EE42F9-23A2-4CD3-83DA-C2366DDDB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181" y="3485055"/>
            <a:ext cx="3873227" cy="24378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1D02B6-EA68-4F5C-B1BE-1622DE9D3DB9}"/>
              </a:ext>
            </a:extLst>
          </p:cNvPr>
          <p:cNvSpPr txBox="1"/>
          <p:nvPr/>
        </p:nvSpPr>
        <p:spPr>
          <a:xfrm flipH="1">
            <a:off x="7322753" y="1212487"/>
            <a:ext cx="4117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Transfer Line to </a:t>
            </a:r>
            <a:r>
              <a:rPr lang="sv-SE" dirty="0" err="1"/>
              <a:t>Accumulator</a:t>
            </a:r>
            <a:r>
              <a:rPr lang="sv-SE" dirty="0"/>
              <a:t> </a:t>
            </a:r>
            <a:r>
              <a:rPr lang="sv-SE" dirty="0">
                <a:solidFill>
                  <a:srgbClr val="FF0000"/>
                </a:solidFill>
              </a:rPr>
              <a:t>addition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56C4D8-B210-41AD-B4F0-36FC8FF4D4C5}"/>
              </a:ext>
            </a:extLst>
          </p:cNvPr>
          <p:cNvCxnSpPr>
            <a:cxnSpLocks/>
          </p:cNvCxnSpPr>
          <p:nvPr/>
        </p:nvCxnSpPr>
        <p:spPr>
          <a:xfrm>
            <a:off x="951371" y="1721166"/>
            <a:ext cx="3366632" cy="3460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21C33F-7898-46D9-BB90-86C6BCA727C0}"/>
              </a:ext>
            </a:extLst>
          </p:cNvPr>
          <p:cNvSpPr txBox="1"/>
          <p:nvPr/>
        </p:nvSpPr>
        <p:spPr>
          <a:xfrm>
            <a:off x="234950" y="704365"/>
            <a:ext cx="1172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2.86 </a:t>
            </a:r>
            <a:r>
              <a:rPr lang="en-GB" dirty="0" err="1"/>
              <a:t>ms</a:t>
            </a:r>
            <a:r>
              <a:rPr lang="en-GB" dirty="0"/>
              <a:t> pulses at 14 Hz pulse frequency increase to 28 Hz, implying an increase of the beam power from 5 MW to 10 MW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0157-C75E-4D2C-8752-4B5CCD8C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0272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B7CDB-0D1A-42BE-B76A-956780DC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225" y="-284865"/>
            <a:ext cx="4987834" cy="1325563"/>
          </a:xfrm>
        </p:spPr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Accmulator</a:t>
            </a:r>
            <a:r>
              <a:rPr lang="sv-SE" dirty="0"/>
              <a:t> ring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B496A-AD17-4B87-9A92-B2CE14DD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D63596-29AE-4134-9AB0-CC0575C82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76A564-F1B0-43C0-8D91-0997BB184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41" t="15237" r="13783" b="5324"/>
          <a:stretch/>
        </p:blipFill>
        <p:spPr>
          <a:xfrm>
            <a:off x="231799" y="1123406"/>
            <a:ext cx="4944638" cy="5140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E0F36D-0E0C-4F11-912D-D0B5BAFAF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465" y="1397924"/>
            <a:ext cx="4255757" cy="2240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4A328C-9347-48AA-95CA-BA5E46A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916" y="4216383"/>
            <a:ext cx="5684270" cy="1695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875B53-A472-475B-A0AD-4C6BEBE5EFAA}"/>
              </a:ext>
            </a:extLst>
          </p:cNvPr>
          <p:cNvSpPr txBox="1"/>
          <p:nvPr/>
        </p:nvSpPr>
        <p:spPr>
          <a:xfrm>
            <a:off x="6976803" y="1099818"/>
            <a:ext cx="262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Injection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H- </a:t>
            </a:r>
            <a:r>
              <a:rPr lang="sv-SE" dirty="0" err="1"/>
              <a:t>stripping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29662-F08C-4AC6-8A45-BBEBCE697CF7}"/>
              </a:ext>
            </a:extLst>
          </p:cNvPr>
          <p:cNvSpPr txBox="1"/>
          <p:nvPr/>
        </p:nvSpPr>
        <p:spPr>
          <a:xfrm>
            <a:off x="7903455" y="5951479"/>
            <a:ext cx="113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Extraction</a:t>
            </a:r>
            <a:endParaRPr lang="sv-SE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FF6F09-C857-4F6A-B6E3-A29F885674CB}"/>
              </a:ext>
            </a:extLst>
          </p:cNvPr>
          <p:cNvCxnSpPr>
            <a:cxnSpLocks/>
          </p:cNvCxnSpPr>
          <p:nvPr/>
        </p:nvCxnSpPr>
        <p:spPr>
          <a:xfrm flipH="1">
            <a:off x="3187337" y="1261649"/>
            <a:ext cx="3749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F918308-4BF9-49C2-8402-556C09BB7A51}"/>
              </a:ext>
            </a:extLst>
          </p:cNvPr>
          <p:cNvCxnSpPr>
            <a:cxnSpLocks/>
          </p:cNvCxnSpPr>
          <p:nvPr/>
        </p:nvCxnSpPr>
        <p:spPr>
          <a:xfrm flipH="1">
            <a:off x="3187337" y="6148461"/>
            <a:ext cx="4718266" cy="18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5EBF0C7-1CC9-4B0E-A814-E3499A3FA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435" y="3983694"/>
            <a:ext cx="2247413" cy="17134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64B9C86-5F0A-4269-AE60-5322811DF659}"/>
              </a:ext>
            </a:extLst>
          </p:cNvPr>
          <p:cNvSpPr txBox="1"/>
          <p:nvPr/>
        </p:nvSpPr>
        <p:spPr>
          <a:xfrm>
            <a:off x="3495427" y="4406680"/>
            <a:ext cx="1120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/>
              <a:t>funcion</a:t>
            </a:r>
            <a:r>
              <a:rPr lang="sv-SE" dirty="0"/>
              <a:t> </a:t>
            </a:r>
          </a:p>
          <a:p>
            <a:r>
              <a:rPr lang="sv-SE" dirty="0" err="1"/>
              <a:t>around</a:t>
            </a:r>
            <a:r>
              <a:rPr lang="sv-SE" dirty="0"/>
              <a:t> </a:t>
            </a:r>
          </a:p>
          <a:p>
            <a:r>
              <a:rPr lang="sv-SE" dirty="0"/>
              <a:t>the 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B02EF-08B5-4B24-A04F-D07CE05E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5988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E9C05-193A-4BA6-B41B-A354B7DA8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832" y="-152318"/>
            <a:ext cx="9746968" cy="1325563"/>
          </a:xfrm>
        </p:spPr>
        <p:txBody>
          <a:bodyPr/>
          <a:lstStyle/>
          <a:p>
            <a:r>
              <a:rPr lang="sv-SE" dirty="0" err="1"/>
              <a:t>Beam</a:t>
            </a:r>
            <a:r>
              <a:rPr lang="sv-SE" dirty="0"/>
              <a:t> switch-yard and the </a:t>
            </a:r>
            <a:r>
              <a:rPr lang="sv-SE" dirty="0" err="1"/>
              <a:t>target</a:t>
            </a:r>
            <a:r>
              <a:rPr lang="sv-SE" dirty="0"/>
              <a:t> station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463284-A20D-451E-97A9-DAFC6773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2022-11-17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470E4-F125-443E-A1CE-64D4DC48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ESSnuSB presentation at the KVA ESS Symposium                                                               Tord Ekelöf, Uppsala University</a:t>
            </a:r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D6597E-CD30-4A54-A2C2-247897758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03" y="1023388"/>
            <a:ext cx="4209303" cy="2373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2CEF4-E1AC-465F-A3EB-11FB6CE31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803" y="3396586"/>
            <a:ext cx="3892387" cy="1645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1DDC6D-012B-4E4F-8344-1F38617EA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45" y="5042402"/>
            <a:ext cx="4209302" cy="1364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661E52-EB6B-4845-B0F2-5BE0DE7C58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836"/>
          <a:stretch/>
        </p:blipFill>
        <p:spPr>
          <a:xfrm>
            <a:off x="7016095" y="2336926"/>
            <a:ext cx="3680831" cy="1427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69669-A026-4432-852E-D08732987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7673" y="1023814"/>
            <a:ext cx="3297673" cy="1144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D45813-A5EB-4DBB-B2D9-7E6C5DAF0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0704" y="3783274"/>
            <a:ext cx="5699792" cy="27699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4282D-16C2-490C-949C-055EDCE7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6658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3481</TotalTime>
  <Words>1375</Words>
  <Application>Microsoft Office PowerPoint</Application>
  <PresentationFormat>Widescreen</PresentationFormat>
  <Paragraphs>269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ＭＳ Ｐゴシック</vt:lpstr>
      <vt:lpstr>Arial</vt:lpstr>
      <vt:lpstr>Calibri</vt:lpstr>
      <vt:lpstr>Calibri Light</vt:lpstr>
      <vt:lpstr>Times New Roman</vt:lpstr>
      <vt:lpstr>Office Theme</vt:lpstr>
      <vt:lpstr>    The design and performance of the  ESS neutrino Super Beam ESSνSB  </vt:lpstr>
      <vt:lpstr>Why is there matter in the Universe?</vt:lpstr>
      <vt:lpstr>PowerPoint Presentation</vt:lpstr>
      <vt:lpstr>The ESS neutrino Super Beam Project</vt:lpstr>
      <vt:lpstr>PowerPoint Presentation</vt:lpstr>
      <vt:lpstr>   ESSnuSB Design Study ESSνSB January 2018 - March 2022</vt:lpstr>
      <vt:lpstr>The ESS linac</vt:lpstr>
      <vt:lpstr>The Accmulator ring</vt:lpstr>
      <vt:lpstr>Beam switch-yard and the target station</vt:lpstr>
      <vt:lpstr>The Near Detector</vt:lpstr>
      <vt:lpstr>The Far Detector</vt:lpstr>
      <vt:lpstr>ESSnuSB performance  in the international context – CPV discovery</vt:lpstr>
      <vt:lpstr>PowerPoint Presentation</vt:lpstr>
      <vt:lpstr>ESSnuSB performance in the international context – precision in δCP </vt:lpstr>
      <vt:lpstr>PowerPoint Presentation</vt:lpstr>
      <vt:lpstr>Continuation of design studies 2023-2026 ESSnuSB+ proposal granted by EU 26/07/2022 with 3 M€</vt:lpstr>
      <vt:lpstr>ESSνSB+</vt:lpstr>
      <vt:lpstr>PowerPoint Presentation</vt:lpstr>
      <vt:lpstr>Summary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ESS neutrino Super Beam ESSnuSB and ESSnuSB+</dc:title>
  <dc:creator>Tord Ekelöf</dc:creator>
  <cp:lastModifiedBy>Tord Ekelöf</cp:lastModifiedBy>
  <cp:revision>187</cp:revision>
  <dcterms:created xsi:type="dcterms:W3CDTF">2022-03-27T18:22:57Z</dcterms:created>
  <dcterms:modified xsi:type="dcterms:W3CDTF">2022-11-16T23:09:27Z</dcterms:modified>
</cp:coreProperties>
</file>