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</p:sldIdLst>
  <p:sldSz cy="5143500" cx="9144000"/>
  <p:notesSz cx="6858000" cy="9144000"/>
  <p:embeddedFontLst>
    <p:embeddedFont>
      <p:font typeface="Roboto"/>
      <p:regular r:id="rId55"/>
      <p:bold r:id="rId56"/>
      <p:italic r:id="rId57"/>
      <p:boldItalic r:id="rId58"/>
    </p:embeddedFont>
    <p:embeddedFont>
      <p:font typeface="Work Sans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WorkSans-boldItalic.fntdata"/><Relationship Id="rId61" Type="http://schemas.openxmlformats.org/officeDocument/2006/relationships/font" Target="fonts/WorkSans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WorkSans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oboto-regular.fntdata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Roboto-italic.fntdata"/><Relationship Id="rId12" Type="http://schemas.openxmlformats.org/officeDocument/2006/relationships/slide" Target="slides/slide6.xml"/><Relationship Id="rId56" Type="http://schemas.openxmlformats.org/officeDocument/2006/relationships/font" Target="fonts/Roboto-bold.fntdata"/><Relationship Id="rId15" Type="http://schemas.openxmlformats.org/officeDocument/2006/relationships/slide" Target="slides/slide9.xml"/><Relationship Id="rId59" Type="http://schemas.openxmlformats.org/officeDocument/2006/relationships/font" Target="fonts/WorkSans-regular.fntdata"/><Relationship Id="rId14" Type="http://schemas.openxmlformats.org/officeDocument/2006/relationships/slide" Target="slides/slide8.xml"/><Relationship Id="rId58" Type="http://schemas.openxmlformats.org/officeDocument/2006/relationships/font" Target="fonts/Robo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3e556e8d4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3e556e8d4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33e556e8d4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33e556e8d4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e556e8d4_0_9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3e556e8d4_0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3e556e8d4_0_9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33e556e8d4_0_9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3e55aa83b_16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3e55aa83b_16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33e55aa83b_16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33e55aa83b_16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Highlight missing region </a:t>
            </a:r>
            <a:br>
              <a:rPr lang="en-GB"/>
            </a:br>
            <a:r>
              <a:rPr lang="en-GB"/>
              <a:t>Make it pop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3e55aa83b_16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3e55aa83b_16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33e55aa83b_16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33e55aa83b_16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33e556e8d4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33e556e8d4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3e55aa83b_16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Put statistics in red, pop</a:t>
            </a:r>
            <a:endParaRPr/>
          </a:p>
        </p:txBody>
      </p:sp>
      <p:sp>
        <p:nvSpPr>
          <p:cNvPr id="393" name="Google Shape;393;g133e55aa83b_16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3e55aa83b_16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133e55aa83b_16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8006cb643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8006cb643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3e55aa83b_16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 on 61 and 60</a:t>
            </a:r>
            <a:endParaRPr/>
          </a:p>
        </p:txBody>
      </p:sp>
      <p:sp>
        <p:nvSpPr>
          <p:cNvPr id="419" name="Google Shape;419;g133e55aa83b_16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33e55aa83b_16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133e55aa83b_16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33e55aa83b_16_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133e55aa83b_16_5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33e55aa83b_16_5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133e55aa83b_16_5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33e55aa83b_16_5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133e55aa83b_16_5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3e55aa83b_16_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133e55aa83b_16_6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33e556e8d4_0_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33e556e8d4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Greek alpha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33e556e8d4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33e556e8d4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Proton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Alpha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Uncorrelated background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3e556e8d4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33e556e8d4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Alpha greek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figure from the proposal with proton 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figure from the proposal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8006cb6430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8006cb6430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Alpha greek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figure from the proposal with proton 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figure from the proposal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3e556e8d4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3e556e8d4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8006cb6430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8006cb6430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Alpha greek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figure from the proposal with proton 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figure from the proposal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8006cb643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8006cb643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Alpha greek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figure from the proposal with proton 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figure from the proposal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8006cb643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8006cb643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Alpha greek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figure from the proposal with proton 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figure from the proposal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8006cb6430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8006cb6430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Alpha greek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 figure from the proposal with proton lines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figure from the proposal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33e556e8d4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33e556e8d4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8006cb643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8006cb643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Same style coherent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reference 61Ga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33e556e8d4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33e556e8d4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33e556e8d4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33e556e8d4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33e556e8d4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33e556e8d4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33e556e8d4_0_1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133e556e8d4_0_1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3e556e8d4_0_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33e556e8d4_0_3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33e55aa83b_16_8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33e55aa83b_16_8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33e556e8d4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33e556e8d4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33e55aa83b_16_6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133e55aa83b_16_6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33e55aa83b_16_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g133e55aa83b_16_6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33e55aa83b_16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33e55aa83b_16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343e42832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343e42832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343e42832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343e42832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343e42832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1343e42832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343e42832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343e42832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3e556e8d4_0_1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33e556e8d4_0_1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3e556e8d4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3e556e8d4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43e42832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43e42832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proton lines in red + text “discrete proton emission states”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3e556e8d4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3e556e8d4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Same style coherent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reference 61Ga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3e556e8d4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33e556e8d4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1" name="Google Shape;101;p21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png"/><Relationship Id="rId4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://www.nndc.bnl.gov/ensdf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35.jp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idx="1" type="subTitle"/>
          </p:nvPr>
        </p:nvSpPr>
        <p:spPr>
          <a:xfrm>
            <a:off x="311700" y="2533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Yuliia Hrabar 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descr="Lund University logotype.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1875" y="2489050"/>
            <a:ext cx="1653150" cy="22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 txBox="1"/>
          <p:nvPr>
            <p:ph idx="4294967295"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   HEP </a:t>
            </a:r>
            <a:r>
              <a:rPr b="1" lang="en-GB">
                <a:solidFill>
                  <a:schemeClr val="lt1"/>
                </a:solidFill>
              </a:rPr>
              <a:t>Doktoranddag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265350" y="1792525"/>
            <a:ext cx="8433300" cy="649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D4D4D"/>
              </a:gs>
              <a:gs pos="100000">
                <a:srgbClr val="0000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5E5E5E"/>
              </a:highlight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311700" y="1819375"/>
            <a:ext cx="8333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</a:rPr>
              <a:t>Mirror Symmetry and Proton Emission in the Upper </a:t>
            </a:r>
            <a:r>
              <a:rPr b="1" i="1" lang="en-GB" sz="2200">
                <a:solidFill>
                  <a:schemeClr val="lt1"/>
                </a:solidFill>
              </a:rPr>
              <a:t>fp</a:t>
            </a:r>
            <a:r>
              <a:rPr b="1" lang="en-GB" sz="2200">
                <a:solidFill>
                  <a:schemeClr val="lt1"/>
                </a:solidFill>
              </a:rPr>
              <a:t> Shell</a:t>
            </a:r>
            <a:endParaRPr/>
          </a:p>
        </p:txBody>
      </p:sp>
      <p:sp>
        <p:nvSpPr>
          <p:cNvPr id="140" name="Google Shape;140;p26"/>
          <p:cNvSpPr txBox="1"/>
          <p:nvPr>
            <p:ph idx="1" type="subTitle"/>
          </p:nvPr>
        </p:nvSpPr>
        <p:spPr>
          <a:xfrm>
            <a:off x="311700" y="3141725"/>
            <a:ext cx="8520600" cy="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December</a:t>
            </a:r>
            <a:r>
              <a:rPr lang="en-GB" sz="1800">
                <a:solidFill>
                  <a:schemeClr val="dk1"/>
                </a:solidFill>
              </a:rPr>
              <a:t> 7, 2022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Detector Systems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9" name="Google Shape;28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Diagram&#10;&#10;Description automatically generated" id="290" name="Google Shape;2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8925" y="1178450"/>
            <a:ext cx="7005397" cy="392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5"/>
          <p:cNvSpPr txBox="1"/>
          <p:nvPr/>
        </p:nvSpPr>
        <p:spPr>
          <a:xfrm>
            <a:off x="5004450" y="1309450"/>
            <a:ext cx="4016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2400">
                <a:solidFill>
                  <a:schemeClr val="dk1"/>
                </a:solidFill>
              </a:rPr>
              <a:t>40</a:t>
            </a:r>
            <a:r>
              <a:rPr lang="en-GB" sz="2400">
                <a:solidFill>
                  <a:schemeClr val="dk1"/>
                </a:solidFill>
              </a:rPr>
              <a:t>Ca + </a:t>
            </a:r>
            <a:r>
              <a:rPr baseline="30000" lang="en-GB" sz="2400">
                <a:solidFill>
                  <a:schemeClr val="dk1"/>
                </a:solidFill>
              </a:rPr>
              <a:t>24</a:t>
            </a:r>
            <a:r>
              <a:rPr lang="en-GB" sz="2400">
                <a:solidFill>
                  <a:schemeClr val="dk1"/>
                </a:solidFill>
              </a:rPr>
              <a:t>Mg 🠚 </a:t>
            </a:r>
            <a:r>
              <a:rPr baseline="30000" lang="en-GB" sz="2400">
                <a:solidFill>
                  <a:schemeClr val="dk1"/>
                </a:solidFill>
              </a:rPr>
              <a:t>61</a:t>
            </a:r>
            <a:r>
              <a:rPr lang="en-GB" sz="2400">
                <a:solidFill>
                  <a:schemeClr val="dk1"/>
                </a:solidFill>
              </a:rPr>
              <a:t>Ga + </a:t>
            </a:r>
            <a:r>
              <a:rPr i="1" lang="en-GB" sz="2400">
                <a:solidFill>
                  <a:schemeClr val="dk1"/>
                </a:solidFill>
              </a:rPr>
              <a:t>p</a:t>
            </a:r>
            <a:r>
              <a:rPr lang="en-GB" sz="2400">
                <a:solidFill>
                  <a:schemeClr val="dk1"/>
                </a:solidFill>
              </a:rPr>
              <a:t> + 2</a:t>
            </a:r>
            <a:r>
              <a:rPr i="1" lang="en-GB" sz="2400">
                <a:solidFill>
                  <a:schemeClr val="dk1"/>
                </a:solidFill>
              </a:rPr>
              <a:t>n</a:t>
            </a:r>
            <a:endParaRPr i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~10</a:t>
            </a:r>
            <a:r>
              <a:rPr baseline="30000" lang="en-GB" sz="1800">
                <a:solidFill>
                  <a:schemeClr val="dk1"/>
                </a:solidFill>
              </a:rPr>
              <a:t>-5</a:t>
            </a:r>
            <a:r>
              <a:rPr lang="en-GB" sz="1800">
                <a:solidFill>
                  <a:schemeClr val="dk1"/>
                </a:solidFill>
              </a:rPr>
              <a:t> relative cross section</a:t>
            </a:r>
            <a:r>
              <a:rPr lang="en-GB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Data a</a:t>
            </a:r>
            <a:r>
              <a:rPr b="1" lang="en-GB">
                <a:solidFill>
                  <a:schemeClr val="lt1"/>
                </a:solidFill>
              </a:rPr>
              <a:t>cquisition</a:t>
            </a:r>
            <a:r>
              <a:rPr b="1" lang="en-GB">
                <a:solidFill>
                  <a:schemeClr val="lt1"/>
                </a:solidFill>
              </a:rPr>
              <a:t> systems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7" name="Google Shape;29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36"/>
          <p:cNvSpPr txBox="1"/>
          <p:nvPr/>
        </p:nvSpPr>
        <p:spPr>
          <a:xfrm>
            <a:off x="95625" y="1427150"/>
            <a:ext cx="8967600" cy="30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-GB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DAQs</a:t>
            </a:r>
            <a:r>
              <a:rPr b="1" lang="en-GB" sz="3600"/>
              <a:t> </a:t>
            </a:r>
            <a:r>
              <a:rPr b="1" lang="en-GB" sz="3600">
                <a:solidFill>
                  <a:schemeClr val="dk2"/>
                </a:solidFill>
              </a:rPr>
              <a:t>(</a:t>
            </a:r>
            <a:r>
              <a:rPr b="1" lang="en-GB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timestamp correlated)</a:t>
            </a:r>
            <a:r>
              <a:rPr b="1" lang="en-GB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GB" sz="3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8119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10344"/>
              <a:buFont typeface="Arial"/>
              <a:buChar char="•"/>
            </a:pPr>
            <a:r>
              <a:rPr b="0" i="0" lang="en-GB" sz="2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Gammasphere (DGS)</a:t>
            </a:r>
            <a:r>
              <a:rPr b="0" i="0" lang="en-GB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Gammasphere</a:t>
            </a: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(2 </a:t>
            </a:r>
            <a:r>
              <a:rPr lang="en-GB" sz="1850">
                <a:solidFill>
                  <a:schemeClr val="dk2"/>
                </a:solidFill>
              </a:rPr>
              <a:t>“clean” Ge</a:t>
            </a:r>
            <a:r>
              <a:rPr b="0" i="0" lang="en-GB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8119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10344"/>
              <a:buFont typeface="Arial"/>
              <a:buChar char="•"/>
            </a:pPr>
            <a:r>
              <a:rPr b="0" i="0" lang="en-GB" sz="2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 FMA (DFMA)</a:t>
            </a:r>
            <a:r>
              <a:rPr b="0" i="0" lang="en-GB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FMA, IC, Microball,</a:t>
            </a:r>
            <a:r>
              <a:rPr lang="en-GB" sz="2900"/>
              <a:t> </a:t>
            </a:r>
            <a:r>
              <a:rPr b="0" i="0" lang="en-GB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DSSDs</a:t>
            </a:r>
            <a:b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8119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10344"/>
              <a:buFont typeface="Arial"/>
              <a:buChar char="•"/>
            </a:pPr>
            <a:r>
              <a:rPr b="0" i="0" lang="en-GB" sz="2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WUDAQ</a:t>
            </a:r>
            <a:r>
              <a:rPr b="0" i="0" lang="en-GB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Neutron Shell</a:t>
            </a: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(fast trigger 3 </a:t>
            </a:r>
            <a:r>
              <a:rPr lang="en-GB" sz="1850">
                <a:solidFill>
                  <a:schemeClr val="dk2"/>
                </a:solidFill>
              </a:rPr>
              <a:t>“</a:t>
            </a:r>
            <a:r>
              <a:rPr b="0" i="0" lang="en-GB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dirty</a:t>
            </a:r>
            <a:r>
              <a:rPr lang="en-GB" sz="1850">
                <a:solidFill>
                  <a:schemeClr val="dk2"/>
                </a:solidFill>
              </a:rPr>
              <a:t>”</a:t>
            </a:r>
            <a:r>
              <a:rPr b="0" i="0" lang="en-GB" sz="18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Ge)</a:t>
            </a:r>
            <a:endParaRPr b="0" i="0" sz="185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/>
        </p:nvSpPr>
        <p:spPr>
          <a:xfrm>
            <a:off x="3067565" y="2040750"/>
            <a:ext cx="2048100" cy="5310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GEBMerge</a:t>
            </a:r>
            <a:endParaRPr sz="1100"/>
          </a:p>
        </p:txBody>
      </p:sp>
      <p:cxnSp>
        <p:nvCxnSpPr>
          <p:cNvPr id="304" name="Google Shape;304;p37"/>
          <p:cNvCxnSpPr>
            <a:stCxn id="303" idx="3"/>
            <a:endCxn id="305" idx="1"/>
          </p:cNvCxnSpPr>
          <p:nvPr/>
        </p:nvCxnSpPr>
        <p:spPr>
          <a:xfrm>
            <a:off x="5115665" y="2306250"/>
            <a:ext cx="1264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5" name="Google Shape;305;p37"/>
          <p:cNvSpPr txBox="1"/>
          <p:nvPr/>
        </p:nvSpPr>
        <p:spPr>
          <a:xfrm>
            <a:off x="6379812" y="2040741"/>
            <a:ext cx="1803600" cy="531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GEBSort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cxnSp>
        <p:nvCxnSpPr>
          <p:cNvPr id="306" name="Google Shape;306;p37"/>
          <p:cNvCxnSpPr>
            <a:stCxn id="303" idx="2"/>
            <a:endCxn id="307" idx="0"/>
          </p:cNvCxnSpPr>
          <p:nvPr/>
        </p:nvCxnSpPr>
        <p:spPr>
          <a:xfrm>
            <a:off x="4091615" y="2571750"/>
            <a:ext cx="0" cy="73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7" name="Google Shape;307;p37"/>
          <p:cNvSpPr txBox="1"/>
          <p:nvPr/>
        </p:nvSpPr>
        <p:spPr>
          <a:xfrm>
            <a:off x="3067575" y="3303273"/>
            <a:ext cx="2048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Raw data ordered by timestamps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308" name="Google Shape;308;p37"/>
          <p:cNvCxnSpPr>
            <a:stCxn id="305" idx="2"/>
          </p:cNvCxnSpPr>
          <p:nvPr/>
        </p:nvCxnSpPr>
        <p:spPr>
          <a:xfrm>
            <a:off x="7281612" y="2571741"/>
            <a:ext cx="0" cy="785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9" name="Google Shape;309;p37"/>
          <p:cNvSpPr txBox="1"/>
          <p:nvPr/>
        </p:nvSpPr>
        <p:spPr>
          <a:xfrm>
            <a:off x="5851638" y="4433329"/>
            <a:ext cx="2859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major parts : </a:t>
            </a:r>
            <a:r>
              <a:rPr b="1" lang="en-GB" sz="15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DGS, DFMA, WUDAQ</a:t>
            </a:r>
            <a:endParaRPr sz="1100"/>
          </a:p>
        </p:txBody>
      </p:sp>
      <p:sp>
        <p:nvSpPr>
          <p:cNvPr id="310" name="Google Shape;310;p37"/>
          <p:cNvSpPr txBox="1"/>
          <p:nvPr/>
        </p:nvSpPr>
        <p:spPr>
          <a:xfrm>
            <a:off x="5851650" y="3356848"/>
            <a:ext cx="2859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Opens a 8 µs window and constructs the events</a:t>
            </a:r>
            <a:endParaRPr sz="1100"/>
          </a:p>
        </p:txBody>
      </p:sp>
      <p:cxnSp>
        <p:nvCxnSpPr>
          <p:cNvPr id="311" name="Google Shape;311;p37"/>
          <p:cNvCxnSpPr>
            <a:stCxn id="310" idx="2"/>
            <a:endCxn id="309" idx="0"/>
          </p:cNvCxnSpPr>
          <p:nvPr/>
        </p:nvCxnSpPr>
        <p:spPr>
          <a:xfrm>
            <a:off x="7281600" y="3887848"/>
            <a:ext cx="0" cy="545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2" name="Google Shape;312;p37"/>
          <p:cNvSpPr txBox="1"/>
          <p:nvPr/>
        </p:nvSpPr>
        <p:spPr>
          <a:xfrm>
            <a:off x="471493" y="2028900"/>
            <a:ext cx="1874700" cy="5310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Raw Data</a:t>
            </a:r>
            <a:endParaRPr sz="1100"/>
          </a:p>
        </p:txBody>
      </p:sp>
      <p:cxnSp>
        <p:nvCxnSpPr>
          <p:cNvPr id="313" name="Google Shape;313;p37"/>
          <p:cNvCxnSpPr>
            <a:stCxn id="312" idx="3"/>
            <a:endCxn id="303" idx="1"/>
          </p:cNvCxnSpPr>
          <p:nvPr/>
        </p:nvCxnSpPr>
        <p:spPr>
          <a:xfrm>
            <a:off x="2346193" y="2294400"/>
            <a:ext cx="721500" cy="1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4" name="Google Shape;314;p37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5" name="Google Shape;315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6" name="Google Shape;316;p37"/>
          <p:cNvSpPr txBox="1"/>
          <p:nvPr/>
        </p:nvSpPr>
        <p:spPr>
          <a:xfrm>
            <a:off x="132425" y="1123550"/>
            <a:ext cx="747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Data divided into runs and grouped into subsets </a:t>
            </a:r>
            <a:endParaRPr/>
          </a:p>
        </p:txBody>
      </p:sp>
      <p:sp>
        <p:nvSpPr>
          <p:cNvPr id="317" name="Google Shape;317;p37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</a:rPr>
              <a:t>  Analysis Code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318" name="Google Shape;31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8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Analysis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4" name="Google Shape;32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5" name="Google Shape;325;p38"/>
          <p:cNvSpPr txBox="1"/>
          <p:nvPr>
            <p:ph idx="4294967295" type="subTitle"/>
          </p:nvPr>
        </p:nvSpPr>
        <p:spPr>
          <a:xfrm>
            <a:off x="265500" y="1302075"/>
            <a:ext cx="8687700" cy="3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GB" sz="2400"/>
              <a:t>MSc by Dalia Farghaly </a:t>
            </a:r>
            <a:r>
              <a:rPr lang="en-GB" sz="2400">
                <a:solidFill>
                  <a:schemeClr val="dk1"/>
                </a:solidFill>
              </a:rPr>
              <a:t>(completed)</a:t>
            </a:r>
            <a:br>
              <a:rPr b="1" lang="en-GB" sz="2400"/>
            </a:br>
            <a:r>
              <a:rPr b="1" lang="en-GB" sz="2150"/>
              <a:t>“</a:t>
            </a:r>
            <a:r>
              <a:rPr b="1" lang="en-GB" sz="2150">
                <a:solidFill>
                  <a:schemeClr val="dk1"/>
                </a:solidFill>
              </a:rPr>
              <a:t>Nuclear Structure near the Proton Drip-line: </a:t>
            </a:r>
            <a:r>
              <a:rPr lang="en-GB" sz="2150">
                <a:solidFill>
                  <a:schemeClr val="dk1"/>
                </a:solidFill>
              </a:rPr>
              <a:t>A Search for Excited States in </a:t>
            </a:r>
            <a:r>
              <a:rPr baseline="30000" lang="en-GB" sz="2150">
                <a:solidFill>
                  <a:schemeClr val="dk1"/>
                </a:solidFill>
              </a:rPr>
              <a:t>62</a:t>
            </a:r>
            <a:r>
              <a:rPr lang="en-GB" sz="2150">
                <a:solidFill>
                  <a:schemeClr val="dk1"/>
                </a:solidFill>
              </a:rPr>
              <a:t>Ge</a:t>
            </a:r>
            <a:r>
              <a:rPr b="1" lang="en-GB" sz="2150"/>
              <a:t>“</a:t>
            </a:r>
            <a:endParaRPr b="1" sz="2150"/>
          </a:p>
          <a:p>
            <a:pPr indent="-334406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GB" sz="2150"/>
              <a:t>Gammasphere calibration </a:t>
            </a:r>
            <a:endParaRPr b="1" sz="2150"/>
          </a:p>
          <a:p>
            <a:pPr indent="-334406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GB" sz="2150"/>
              <a:t>Neutron shell - neutron selection</a:t>
            </a:r>
            <a:endParaRPr b="1" sz="2150"/>
          </a:p>
          <a:p>
            <a:pPr indent="-334406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GB" sz="2150"/>
              <a:t>FMA + IC with focus on </a:t>
            </a:r>
            <a:r>
              <a:rPr b="1" baseline="30000" lang="en-GB" sz="2150"/>
              <a:t>62</a:t>
            </a:r>
            <a:r>
              <a:rPr b="1" lang="en-GB" sz="2150"/>
              <a:t>Ge</a:t>
            </a:r>
            <a:br>
              <a:rPr b="1" lang="en-GB" sz="2150"/>
            </a:br>
            <a:endParaRPr b="1" sz="215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GB" sz="2400"/>
              <a:t>BS</a:t>
            </a:r>
            <a:r>
              <a:rPr b="1" lang="en-GB" sz="2400"/>
              <a:t>c by Linus Persson </a:t>
            </a:r>
            <a:r>
              <a:rPr lang="en-GB" sz="2400">
                <a:solidFill>
                  <a:schemeClr val="dk1"/>
                </a:solidFill>
              </a:rPr>
              <a:t>(completed)</a:t>
            </a:r>
            <a:br>
              <a:rPr b="1" lang="en-GB" sz="2400"/>
            </a:br>
            <a:r>
              <a:rPr b="1" lang="en-GB" sz="2350"/>
              <a:t>“</a:t>
            </a:r>
            <a:r>
              <a:rPr b="1" lang="en-GB" sz="2350">
                <a:solidFill>
                  <a:schemeClr val="dk1"/>
                </a:solidFill>
              </a:rPr>
              <a:t>Digitised charged-particle discrimination in CsI detector signals</a:t>
            </a:r>
            <a:r>
              <a:rPr b="1" lang="en-GB" sz="2350"/>
              <a:t>“</a:t>
            </a:r>
            <a:endParaRPr b="1" sz="2350"/>
          </a:p>
          <a:p>
            <a:pPr indent="-334406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GB" sz="2150"/>
              <a:t>Improved Microball 𝛼 - proton selection</a:t>
            </a:r>
            <a:br>
              <a:rPr b="1" lang="en-GB" sz="2150"/>
            </a:br>
            <a:endParaRPr b="1" sz="2150"/>
          </a:p>
          <a:p>
            <a:pPr indent="-3467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-GB" sz="2400"/>
              <a:t>PhD by Yuliia Hrabar </a:t>
            </a:r>
            <a:r>
              <a:rPr lang="en-GB" sz="2400">
                <a:solidFill>
                  <a:schemeClr val="dk1"/>
                </a:solidFill>
              </a:rPr>
              <a:t>(ongoing)</a:t>
            </a:r>
            <a:endParaRPr sz="2400">
              <a:solidFill>
                <a:schemeClr val="dk1"/>
              </a:solidFill>
            </a:endParaRPr>
          </a:p>
          <a:p>
            <a:pPr indent="-331946" lvl="1" marL="914400" rtl="0" algn="l"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ct val="100000"/>
              <a:buChar char="○"/>
            </a:pPr>
            <a:r>
              <a:rPr b="1" lang="en-GB" sz="2100">
                <a:solidFill>
                  <a:srgbClr val="5E5E5E"/>
                </a:solidFill>
              </a:rPr>
              <a:t>PPAC data recovery (completed)</a:t>
            </a:r>
            <a:endParaRPr b="1" sz="2100">
              <a:solidFill>
                <a:srgbClr val="5E5E5E"/>
              </a:solidFill>
            </a:endParaRPr>
          </a:p>
          <a:p>
            <a:pPr indent="-334406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GB" sz="2150"/>
              <a:t>CD DSSDs proton tracking</a:t>
            </a:r>
            <a:endParaRPr b="1" sz="2150"/>
          </a:p>
          <a:p>
            <a:pPr indent="-334406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-GB" sz="2150"/>
              <a:t>FMA + IC with focus on </a:t>
            </a:r>
            <a:r>
              <a:rPr b="1" baseline="30000" lang="en-GB" sz="2150"/>
              <a:t>61</a:t>
            </a:r>
            <a:r>
              <a:rPr b="1" lang="en-GB" sz="2150"/>
              <a:t>Ga (completed)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PPAC - Need for data recovery 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2" name="Google Shape;332;p39"/>
          <p:cNvPicPr preferRelativeResize="0"/>
          <p:nvPr/>
        </p:nvPicPr>
        <p:blipFill rotWithShape="1">
          <a:blip r:embed="rId3">
            <a:alphaModFix/>
          </a:blip>
          <a:srcRect b="0" l="0" r="0" t="31759"/>
          <a:stretch/>
        </p:blipFill>
        <p:spPr>
          <a:xfrm>
            <a:off x="44175" y="1154950"/>
            <a:ext cx="9180927" cy="37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 txBox="1"/>
          <p:nvPr/>
        </p:nvSpPr>
        <p:spPr>
          <a:xfrm>
            <a:off x="6701675" y="4722675"/>
            <a:ext cx="33327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800 bins =  8us 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4972925" y="2403850"/>
            <a:ext cx="2140800" cy="93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00000"/>
                </a:solidFill>
              </a:rPr>
              <a:t>Missing time correlation with Gammasphere?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2559850" y="4772125"/>
            <a:ext cx="3097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difference PPAC and GS</a:t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723550" y="2266600"/>
            <a:ext cx="197400" cy="3723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3723550" y="1108350"/>
            <a:ext cx="197400" cy="1881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3723550" y="1728750"/>
            <a:ext cx="197400" cy="2391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3723550" y="2058263"/>
            <a:ext cx="197400" cy="1119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3723550" y="3866575"/>
            <a:ext cx="197400" cy="1587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cxnSp>
        <p:nvCxnSpPr>
          <p:cNvPr id="341" name="Google Shape;341;p39"/>
          <p:cNvCxnSpPr>
            <a:stCxn id="334" idx="1"/>
            <a:endCxn id="337" idx="6"/>
          </p:cNvCxnSpPr>
          <p:nvPr/>
        </p:nvCxnSpPr>
        <p:spPr>
          <a:xfrm rot="10800000">
            <a:off x="3920825" y="1202500"/>
            <a:ext cx="1052100" cy="16677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2" name="Google Shape;342;p39"/>
          <p:cNvCxnSpPr>
            <a:stCxn id="334" idx="1"/>
            <a:endCxn id="338" idx="6"/>
          </p:cNvCxnSpPr>
          <p:nvPr/>
        </p:nvCxnSpPr>
        <p:spPr>
          <a:xfrm rot="10800000">
            <a:off x="3920825" y="1848400"/>
            <a:ext cx="1052100" cy="10218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3" name="Google Shape;343;p39"/>
          <p:cNvCxnSpPr>
            <a:stCxn id="334" idx="1"/>
            <a:endCxn id="339" idx="6"/>
          </p:cNvCxnSpPr>
          <p:nvPr/>
        </p:nvCxnSpPr>
        <p:spPr>
          <a:xfrm rot="10800000">
            <a:off x="3920825" y="2114200"/>
            <a:ext cx="1052100" cy="756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4" name="Google Shape;344;p39"/>
          <p:cNvCxnSpPr>
            <a:stCxn id="334" idx="1"/>
            <a:endCxn id="336" idx="6"/>
          </p:cNvCxnSpPr>
          <p:nvPr/>
        </p:nvCxnSpPr>
        <p:spPr>
          <a:xfrm rot="10800000">
            <a:off x="3920825" y="2452900"/>
            <a:ext cx="1052100" cy="4173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5" name="Google Shape;345;p39"/>
          <p:cNvCxnSpPr>
            <a:stCxn id="334" idx="1"/>
            <a:endCxn id="340" idx="6"/>
          </p:cNvCxnSpPr>
          <p:nvPr/>
        </p:nvCxnSpPr>
        <p:spPr>
          <a:xfrm flipH="1">
            <a:off x="3920825" y="2870200"/>
            <a:ext cx="1052100" cy="10758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6" name="Google Shape;346;p39"/>
          <p:cNvSpPr txBox="1"/>
          <p:nvPr/>
        </p:nvSpPr>
        <p:spPr>
          <a:xfrm rot="-5400000">
            <a:off x="-588751" y="2600255"/>
            <a:ext cx="1462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67" y="0"/>
            <a:ext cx="83450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0"/>
          <p:cNvSpPr/>
          <p:nvPr/>
        </p:nvSpPr>
        <p:spPr>
          <a:xfrm>
            <a:off x="4694650" y="3590025"/>
            <a:ext cx="359700" cy="7389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6515350" y="2491225"/>
            <a:ext cx="359700" cy="7389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54" name="Google Shape;354;p40"/>
          <p:cNvSpPr txBox="1"/>
          <p:nvPr/>
        </p:nvSpPr>
        <p:spPr>
          <a:xfrm rot="1206">
            <a:off x="1931524" y="744525"/>
            <a:ext cx="8550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93C47D"/>
                </a:solidFill>
              </a:rPr>
              <a:t>65536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93C47D"/>
                </a:solidFill>
              </a:rPr>
              <a:t>(2</a:t>
            </a:r>
            <a:r>
              <a:rPr b="1" baseline="30000" lang="en-GB" sz="1800">
                <a:solidFill>
                  <a:srgbClr val="93C47D"/>
                </a:solidFill>
              </a:rPr>
              <a:t>16</a:t>
            </a:r>
            <a:r>
              <a:rPr b="1" lang="en-GB" sz="1800">
                <a:solidFill>
                  <a:srgbClr val="93C47D"/>
                </a:solidFill>
              </a:rPr>
              <a:t>)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2179175" y="1398350"/>
            <a:ext cx="359700" cy="738900"/>
          </a:xfrm>
          <a:prstGeom prst="ellipse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  <a:highlight>
                <a:srgbClr val="B6D7A8"/>
              </a:highlight>
            </a:endParaRPr>
          </a:p>
        </p:txBody>
      </p:sp>
      <p:sp>
        <p:nvSpPr>
          <p:cNvPr id="356" name="Google Shape;356;p40"/>
          <p:cNvSpPr/>
          <p:nvPr/>
        </p:nvSpPr>
        <p:spPr>
          <a:xfrm>
            <a:off x="2803200" y="1290300"/>
            <a:ext cx="359700" cy="738900"/>
          </a:xfrm>
          <a:prstGeom prst="ellipse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4039850" y="1689525"/>
            <a:ext cx="359700" cy="384900"/>
          </a:xfrm>
          <a:prstGeom prst="ellipse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358" name="Google Shape;358;p40"/>
          <p:cNvSpPr txBox="1"/>
          <p:nvPr/>
        </p:nvSpPr>
        <p:spPr>
          <a:xfrm>
            <a:off x="3736850" y="1020075"/>
            <a:ext cx="96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C47D"/>
                </a:solidFill>
              </a:rPr>
              <a:t>262144 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C47D"/>
                </a:solidFill>
              </a:rPr>
              <a:t>(2</a:t>
            </a:r>
            <a:r>
              <a:rPr b="1" baseline="30000" lang="en-GB" sz="1800">
                <a:solidFill>
                  <a:srgbClr val="93C47D"/>
                </a:solidFill>
              </a:rPr>
              <a:t>18</a:t>
            </a:r>
            <a:r>
              <a:rPr b="1" lang="en-GB" sz="1800">
                <a:solidFill>
                  <a:srgbClr val="93C47D"/>
                </a:solidFill>
              </a:rPr>
              <a:t>)</a:t>
            </a:r>
            <a:endParaRPr b="1" sz="1800">
              <a:solidFill>
                <a:srgbClr val="93C47D"/>
              </a:solidFill>
            </a:endParaRPr>
          </a:p>
        </p:txBody>
      </p:sp>
      <p:sp>
        <p:nvSpPr>
          <p:cNvPr id="359" name="Google Shape;359;p40"/>
          <p:cNvSpPr txBox="1"/>
          <p:nvPr/>
        </p:nvSpPr>
        <p:spPr>
          <a:xfrm>
            <a:off x="4399550" y="2921525"/>
            <a:ext cx="107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327680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(2</a:t>
            </a:r>
            <a:r>
              <a:rPr b="1" baseline="30000" lang="en-GB" sz="1800">
                <a:solidFill>
                  <a:srgbClr val="FF0000"/>
                </a:solidFill>
              </a:rPr>
              <a:t>18</a:t>
            </a:r>
            <a:r>
              <a:rPr b="1" lang="en-GB" sz="1800">
                <a:solidFill>
                  <a:srgbClr val="FF0000"/>
                </a:solidFill>
              </a:rPr>
              <a:t>+2</a:t>
            </a:r>
            <a:r>
              <a:rPr b="1" baseline="30000" lang="en-GB" sz="1800">
                <a:solidFill>
                  <a:srgbClr val="FF0000"/>
                </a:solidFill>
              </a:rPr>
              <a:t>16</a:t>
            </a:r>
            <a:r>
              <a:rPr b="1" lang="en-GB" sz="1800">
                <a:solidFill>
                  <a:srgbClr val="FF0000"/>
                </a:solidFill>
              </a:rPr>
              <a:t>)</a:t>
            </a:r>
            <a:endParaRPr b="1"/>
          </a:p>
        </p:txBody>
      </p:sp>
      <p:sp>
        <p:nvSpPr>
          <p:cNvPr id="360" name="Google Shape;360;p40"/>
          <p:cNvSpPr txBox="1"/>
          <p:nvPr/>
        </p:nvSpPr>
        <p:spPr>
          <a:xfrm>
            <a:off x="6191350" y="1859025"/>
            <a:ext cx="100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524288</a:t>
            </a:r>
            <a:endParaRPr b="1" sz="18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(2</a:t>
            </a:r>
            <a:r>
              <a:rPr b="1" baseline="30000" lang="en-GB" sz="1800">
                <a:solidFill>
                  <a:srgbClr val="FF0000"/>
                </a:solidFill>
              </a:rPr>
              <a:t>19</a:t>
            </a:r>
            <a:r>
              <a:rPr b="1" lang="en-GB" sz="1800">
                <a:solidFill>
                  <a:srgbClr val="FF0000"/>
                </a:solidFill>
              </a:rPr>
              <a:t>)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61" name="Google Shape;361;p40"/>
          <p:cNvSpPr txBox="1"/>
          <p:nvPr/>
        </p:nvSpPr>
        <p:spPr>
          <a:xfrm>
            <a:off x="7029550" y="4237150"/>
            <a:ext cx="3008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</a:rPr>
              <a:t>6ms </a:t>
            </a:r>
            <a:endParaRPr b="1" sz="1800">
              <a:solidFill>
                <a:srgbClr val="FF0000"/>
              </a:solidFill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1799025" y="2074425"/>
            <a:ext cx="1312200" cy="585000"/>
          </a:xfrm>
          <a:prstGeom prst="bracePair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9900FF"/>
                </a:solidFill>
              </a:rPr>
              <a:t>MISSING</a:t>
            </a:r>
            <a:endParaRPr b="1" sz="1700">
              <a:solidFill>
                <a:srgbClr val="9900FF"/>
              </a:solidFill>
            </a:endParaRPr>
          </a:p>
        </p:txBody>
      </p:sp>
      <p:sp>
        <p:nvSpPr>
          <p:cNvPr id="363" name="Google Shape;363;p40"/>
          <p:cNvSpPr txBox="1"/>
          <p:nvPr>
            <p:ph type="title"/>
          </p:nvPr>
        </p:nvSpPr>
        <p:spPr>
          <a:xfrm>
            <a:off x="0" y="4609950"/>
            <a:ext cx="217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iteration </a:t>
            </a:r>
            <a:endParaRPr/>
          </a:p>
        </p:txBody>
      </p:sp>
      <p:sp>
        <p:nvSpPr>
          <p:cNvPr id="364" name="Google Shape;364;p40"/>
          <p:cNvSpPr txBox="1"/>
          <p:nvPr/>
        </p:nvSpPr>
        <p:spPr>
          <a:xfrm>
            <a:off x="2630625" y="635175"/>
            <a:ext cx="1054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C47D"/>
                </a:solidFill>
              </a:rPr>
              <a:t>131072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93C47D"/>
                </a:solidFill>
              </a:rPr>
              <a:t> (2</a:t>
            </a:r>
            <a:r>
              <a:rPr b="1" baseline="30000" lang="en-GB" sz="1800">
                <a:solidFill>
                  <a:srgbClr val="93C47D"/>
                </a:solidFill>
              </a:rPr>
              <a:t>17</a:t>
            </a:r>
            <a:r>
              <a:rPr b="1" lang="en-GB" sz="1800">
                <a:solidFill>
                  <a:srgbClr val="93C47D"/>
                </a:solidFill>
              </a:rPr>
              <a:t>)</a:t>
            </a:r>
            <a:endParaRPr b="1" sz="1800"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3C47D"/>
              </a:solidFill>
            </a:endParaRPr>
          </a:p>
        </p:txBody>
      </p:sp>
      <p:sp>
        <p:nvSpPr>
          <p:cNvPr id="365" name="Google Shape;36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6" name="Google Shape;366;p40"/>
          <p:cNvSpPr txBox="1"/>
          <p:nvPr/>
        </p:nvSpPr>
        <p:spPr>
          <a:xfrm>
            <a:off x="1284175" y="3146925"/>
            <a:ext cx="3079500" cy="118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Jumps as large as </a:t>
            </a:r>
            <a:r>
              <a:rPr b="1" lang="en-GB" sz="1800">
                <a:solidFill>
                  <a:schemeClr val="dk1"/>
                </a:solidFill>
              </a:rPr>
              <a:t>2</a:t>
            </a:r>
            <a:r>
              <a:rPr b="1" baseline="30000" lang="en-GB" sz="1800">
                <a:solidFill>
                  <a:schemeClr val="dk1"/>
                </a:solidFill>
              </a:rPr>
              <a:t>20</a:t>
            </a:r>
            <a:r>
              <a:rPr lang="en-GB" sz="1800">
                <a:solidFill>
                  <a:schemeClr val="dk1"/>
                </a:solidFill>
              </a:rPr>
              <a:t> (10 ms)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Need for two iterations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Flag in timestamp 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295275" y="-276225"/>
            <a:ext cx="8449200" cy="33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PPAC - Recovery  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73" name="Google Shape;37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4" name="Google Shape;374;p41"/>
          <p:cNvSpPr txBox="1"/>
          <p:nvPr/>
        </p:nvSpPr>
        <p:spPr>
          <a:xfrm>
            <a:off x="4617325" y="2041650"/>
            <a:ext cx="4607400" cy="21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E5E5E"/>
                </a:solidFill>
              </a:rPr>
              <a:t>The second experiment:</a:t>
            </a:r>
            <a:endParaRPr b="1" sz="2400">
              <a:solidFill>
                <a:srgbClr val="5E5E5E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80 runs processed</a:t>
            </a:r>
            <a:br>
              <a:rPr lang="en-GB" sz="2400"/>
            </a:b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Statistics ppac: </a:t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Char char="○"/>
            </a:pPr>
            <a:r>
              <a:rPr b="1" lang="en-GB" sz="2400">
                <a:solidFill>
                  <a:srgbClr val="C00000"/>
                </a:solidFill>
              </a:rPr>
              <a:t>62% before</a:t>
            </a:r>
            <a:endParaRPr b="1" sz="2400">
              <a:solidFill>
                <a:srgbClr val="C00000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400"/>
              <a:buChar char="○"/>
            </a:pPr>
            <a:r>
              <a:rPr b="1" lang="en-GB" sz="2400">
                <a:solidFill>
                  <a:srgbClr val="548135"/>
                </a:solidFill>
              </a:rPr>
              <a:t>88% after</a:t>
            </a:r>
            <a:endParaRPr b="1" sz="2400">
              <a:solidFill>
                <a:srgbClr val="548135"/>
              </a:solidFill>
            </a:endParaRPr>
          </a:p>
        </p:txBody>
      </p:sp>
      <p:pic>
        <p:nvPicPr>
          <p:cNvPr id="375" name="Google Shape;375;p41"/>
          <p:cNvPicPr preferRelativeResize="0"/>
          <p:nvPr/>
        </p:nvPicPr>
        <p:blipFill rotWithShape="1">
          <a:blip r:embed="rId3">
            <a:alphaModFix/>
          </a:blip>
          <a:srcRect b="0" l="0" r="0" t="6428"/>
          <a:stretch/>
        </p:blipFill>
        <p:spPr>
          <a:xfrm>
            <a:off x="198625" y="1945775"/>
            <a:ext cx="4418699" cy="27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1"/>
          <p:cNvSpPr txBox="1"/>
          <p:nvPr/>
        </p:nvSpPr>
        <p:spPr>
          <a:xfrm>
            <a:off x="1353124" y="4733130"/>
            <a:ext cx="1462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(arbitrary units)</a:t>
            </a:r>
            <a:endParaRPr sz="1100"/>
          </a:p>
        </p:txBody>
      </p:sp>
      <p:sp>
        <p:nvSpPr>
          <p:cNvPr id="377" name="Google Shape;377;p41"/>
          <p:cNvSpPr txBox="1"/>
          <p:nvPr/>
        </p:nvSpPr>
        <p:spPr>
          <a:xfrm>
            <a:off x="1103450" y="1264700"/>
            <a:ext cx="1890600" cy="4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Recovered </a:t>
            </a:r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2085650" y="1698800"/>
            <a:ext cx="908400" cy="924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9" name="Google Shape;379;p41"/>
          <p:cNvCxnSpPr/>
          <p:nvPr/>
        </p:nvCxnSpPr>
        <p:spPr>
          <a:xfrm flipH="1">
            <a:off x="848150" y="1698800"/>
            <a:ext cx="1237500" cy="1017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80" name="Google Shape;380;p41"/>
          <p:cNvCxnSpPr/>
          <p:nvPr/>
        </p:nvCxnSpPr>
        <p:spPr>
          <a:xfrm>
            <a:off x="2085650" y="1698800"/>
            <a:ext cx="69900" cy="662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Gammasphere: Calibration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6" name="Google Shape;386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7" name="Google Shape;3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900" y="1621938"/>
            <a:ext cx="5524775" cy="2589474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2"/>
          <p:cNvSpPr txBox="1"/>
          <p:nvPr/>
        </p:nvSpPr>
        <p:spPr>
          <a:xfrm>
            <a:off x="194525" y="2144100"/>
            <a:ext cx="3000000" cy="15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Energy calibration:</a:t>
            </a:r>
            <a:endParaRPr b="1"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b="1" baseline="30000" lang="en-GB" sz="2400">
                <a:solidFill>
                  <a:schemeClr val="dk2"/>
                </a:solidFill>
              </a:rPr>
              <a:t>152</a:t>
            </a:r>
            <a:r>
              <a:rPr b="1" lang="en-GB" sz="2400">
                <a:solidFill>
                  <a:schemeClr val="dk2"/>
                </a:solidFill>
              </a:rPr>
              <a:t>Eu source </a:t>
            </a:r>
            <a:endParaRPr b="1"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b="1" lang="en-GB" sz="2400">
                <a:solidFill>
                  <a:schemeClr val="dk2"/>
                </a:solidFill>
              </a:rPr>
              <a:t>77 Ge detectors </a:t>
            </a:r>
            <a:r>
              <a:rPr b="1" lang="en-GB" sz="2400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389" name="Google Shape;389;p42"/>
          <p:cNvSpPr txBox="1"/>
          <p:nvPr/>
        </p:nvSpPr>
        <p:spPr>
          <a:xfrm>
            <a:off x="3231290" y="4201521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endParaRPr/>
          </a:p>
        </p:txBody>
      </p:sp>
      <p:sp>
        <p:nvSpPr>
          <p:cNvPr id="390" name="Google Shape;390;p42"/>
          <p:cNvSpPr txBox="1"/>
          <p:nvPr/>
        </p:nvSpPr>
        <p:spPr>
          <a:xfrm>
            <a:off x="6094765" y="4201526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Beam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"/>
          <p:cNvSpPr txBox="1"/>
          <p:nvPr>
            <p:ph type="title"/>
          </p:nvPr>
        </p:nvSpPr>
        <p:spPr>
          <a:xfrm>
            <a:off x="628650" y="15127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n-GB">
                <a:latin typeface="Arial"/>
                <a:ea typeface="Arial"/>
                <a:cs typeface="Arial"/>
                <a:sym typeface="Arial"/>
              </a:rPr>
              <a:t>Neutron Shell: Neutron Selection</a:t>
            </a:r>
            <a:endParaRPr/>
          </a:p>
        </p:txBody>
      </p:sp>
      <p:pic>
        <p:nvPicPr>
          <p:cNvPr descr="Chart&#10;&#10;Description automatically generated" id="396" name="Google Shape;39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964" y="1283422"/>
            <a:ext cx="3155855" cy="239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indoor&#10;&#10;Description automatically generated" id="397" name="Google Shape;397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8150" y="1333200"/>
            <a:ext cx="5257576" cy="2290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ock&#10;&#10;Description automatically generated" id="398" name="Google Shape;398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81394" y="3838364"/>
            <a:ext cx="198120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3"/>
          <p:cNvSpPr txBox="1"/>
          <p:nvPr/>
        </p:nvSpPr>
        <p:spPr>
          <a:xfrm>
            <a:off x="337976" y="3955763"/>
            <a:ext cx="3671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Neutron efficiency calculated</a:t>
            </a:r>
            <a:endParaRPr sz="1100"/>
          </a:p>
        </p:txBody>
      </p:sp>
      <p:sp>
        <p:nvSpPr>
          <p:cNvPr id="400" name="Google Shape;400;p43"/>
          <p:cNvSpPr txBox="1"/>
          <p:nvPr/>
        </p:nvSpPr>
        <p:spPr>
          <a:xfrm>
            <a:off x="337968" y="4375447"/>
            <a:ext cx="4329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Charged particle leak-through</a:t>
            </a:r>
            <a:endParaRPr sz="1100"/>
          </a:p>
        </p:txBody>
      </p:sp>
      <p:sp>
        <p:nvSpPr>
          <p:cNvPr id="401" name="Google Shape;401;p43"/>
          <p:cNvSpPr txBox="1"/>
          <p:nvPr/>
        </p:nvSpPr>
        <p:spPr>
          <a:xfrm>
            <a:off x="5019462" y="4419400"/>
            <a:ext cx="3101100" cy="34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00000"/>
                </a:solidFill>
              </a:rPr>
              <a:t>Statistics not adding up…</a:t>
            </a:r>
            <a:endParaRPr b="1" sz="1100">
              <a:solidFill>
                <a:srgbClr val="C00000"/>
              </a:solidFill>
            </a:endParaRPr>
          </a:p>
        </p:txBody>
      </p:sp>
      <p:sp>
        <p:nvSpPr>
          <p:cNvPr id="402" name="Google Shape;402;p43"/>
          <p:cNvSpPr txBox="1"/>
          <p:nvPr/>
        </p:nvSpPr>
        <p:spPr>
          <a:xfrm rot="-5400000">
            <a:off x="-809508" y="2352862"/>
            <a:ext cx="22005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Tail-to-total ratio (arbitrary units)</a:t>
            </a:r>
            <a:endParaRPr sz="1100"/>
          </a:p>
        </p:txBody>
      </p:sp>
      <p:sp>
        <p:nvSpPr>
          <p:cNvPr id="403" name="Google Shape;403;p43"/>
          <p:cNvSpPr txBox="1"/>
          <p:nvPr/>
        </p:nvSpPr>
        <p:spPr>
          <a:xfrm>
            <a:off x="1095674" y="3628505"/>
            <a:ext cx="1462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(arbitrary units)</a:t>
            </a:r>
            <a:endParaRPr sz="1100"/>
          </a:p>
        </p:txBody>
      </p:sp>
      <p:sp>
        <p:nvSpPr>
          <p:cNvPr id="404" name="Google Shape;404;p43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</a:rPr>
              <a:t>   Neutron Shell: Neutron selection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405" name="Google Shape;40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6" name="Google Shape;406;p43"/>
          <p:cNvSpPr txBox="1"/>
          <p:nvPr/>
        </p:nvSpPr>
        <p:spPr>
          <a:xfrm>
            <a:off x="5562600" y="3898038"/>
            <a:ext cx="90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8135"/>
                </a:solidFill>
              </a:rPr>
              <a:t> &gt;30%</a:t>
            </a:r>
            <a:endParaRPr b="1">
              <a:solidFill>
                <a:srgbClr val="548135"/>
              </a:solidFill>
            </a:endParaRPr>
          </a:p>
        </p:txBody>
      </p:sp>
      <p:sp>
        <p:nvSpPr>
          <p:cNvPr id="407" name="Google Shape;407;p43"/>
          <p:cNvSpPr txBox="1"/>
          <p:nvPr/>
        </p:nvSpPr>
        <p:spPr>
          <a:xfrm>
            <a:off x="1044600" y="2023025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n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waterfall chart&#10;&#10;Description automatically generated" id="412" name="Google Shape;4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358" y="792286"/>
            <a:ext cx="3093823" cy="441974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4"/>
          <p:cNvSpPr txBox="1"/>
          <p:nvPr>
            <p:ph idx="1" type="body"/>
          </p:nvPr>
        </p:nvSpPr>
        <p:spPr>
          <a:xfrm>
            <a:off x="4133324" y="1436475"/>
            <a:ext cx="47091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/>
              <a:t> 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25% of expected statistics recorded</a:t>
            </a:r>
            <a:endParaRPr sz="24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Sizes of raw data files checked</a:t>
            </a:r>
            <a:endParaRPr sz="18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Sizes of merged data files checked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14" name="Google Shape;414;p44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</a:rPr>
              <a:t>   Neutron Shell: Missing statistics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415" name="Google Shape;41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6" name="Google Shape;416;p44"/>
          <p:cNvSpPr txBox="1"/>
          <p:nvPr>
            <p:ph idx="1" type="body"/>
          </p:nvPr>
        </p:nvSpPr>
        <p:spPr>
          <a:xfrm>
            <a:off x="4133324" y="2181125"/>
            <a:ext cx="47091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/>
              <a:t> 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From remaining events:</a:t>
            </a:r>
            <a:endParaRPr sz="24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Half of WUDAQ events not correlated to any DGS events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endParaRPr sz="1800"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PhD re</a:t>
            </a:r>
            <a:r>
              <a:rPr lang="en-GB"/>
              <a:t>search projects: 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649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romanUcPeriod"/>
            </a:pPr>
            <a:r>
              <a:rPr b="1" lang="en-GB" sz="1900">
                <a:solidFill>
                  <a:schemeClr val="dk1"/>
                </a:solidFill>
              </a:rPr>
              <a:t>Proton-𝛾 Spectroscopy in the Upper </a:t>
            </a:r>
            <a:r>
              <a:rPr b="1" i="1" lang="en-GB" sz="1900">
                <a:solidFill>
                  <a:schemeClr val="dk1"/>
                </a:solidFill>
              </a:rPr>
              <a:t>fp</a:t>
            </a:r>
            <a:r>
              <a:rPr b="1" lang="en-GB" sz="1900">
                <a:solidFill>
                  <a:schemeClr val="dk1"/>
                </a:solidFill>
              </a:rPr>
              <a:t> Shell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AutoNum type="romanUcPeriod"/>
            </a:pPr>
            <a:r>
              <a:rPr b="1" lang="en-GB" sz="1900">
                <a:solidFill>
                  <a:schemeClr val="dk1"/>
                </a:solidFill>
              </a:rPr>
              <a:t>Characterization of the Anti-Compton Shield for Compex Germanium Detectors in Lundium decay station </a:t>
            </a:r>
            <a:endParaRPr b="1" sz="19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&#10;&#10;Description automatically generated with medium confidence" id="421" name="Google Shape;42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00" y="1045894"/>
            <a:ext cx="6768798" cy="369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45"/>
          <p:cNvCxnSpPr/>
          <p:nvPr/>
        </p:nvCxnSpPr>
        <p:spPr>
          <a:xfrm flipH="1">
            <a:off x="2869820" y="2393999"/>
            <a:ext cx="488700" cy="284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3" name="Google Shape;423;p45"/>
          <p:cNvSpPr txBox="1"/>
          <p:nvPr/>
        </p:nvSpPr>
        <p:spPr>
          <a:xfrm>
            <a:off x="2132914" y="2602909"/>
            <a:ext cx="822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A = 58</a:t>
            </a:r>
            <a:endParaRPr sz="1100"/>
          </a:p>
        </p:txBody>
      </p:sp>
      <p:sp>
        <p:nvSpPr>
          <p:cNvPr id="424" name="Google Shape;424;p45"/>
          <p:cNvSpPr txBox="1"/>
          <p:nvPr/>
        </p:nvSpPr>
        <p:spPr>
          <a:xfrm>
            <a:off x="2132915" y="3298696"/>
            <a:ext cx="822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A = 62</a:t>
            </a:r>
            <a:endParaRPr sz="1100"/>
          </a:p>
        </p:txBody>
      </p:sp>
      <p:cxnSp>
        <p:nvCxnSpPr>
          <p:cNvPr id="425" name="Google Shape;425;p45"/>
          <p:cNvCxnSpPr/>
          <p:nvPr/>
        </p:nvCxnSpPr>
        <p:spPr>
          <a:xfrm flipH="1">
            <a:off x="2955185" y="3361523"/>
            <a:ext cx="502500" cy="873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6" name="Google Shape;426;p45"/>
          <p:cNvSpPr txBox="1"/>
          <p:nvPr/>
        </p:nvSpPr>
        <p:spPr>
          <a:xfrm>
            <a:off x="5622283" y="2854754"/>
            <a:ext cx="7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60</a:t>
            </a:r>
            <a:endParaRPr sz="1100"/>
          </a:p>
        </p:txBody>
      </p:sp>
      <p:sp>
        <p:nvSpPr>
          <p:cNvPr id="427" name="Google Shape;427;p45"/>
          <p:cNvSpPr txBox="1"/>
          <p:nvPr/>
        </p:nvSpPr>
        <p:spPr>
          <a:xfrm>
            <a:off x="4308579" y="2535965"/>
            <a:ext cx="773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61</a:t>
            </a:r>
            <a:endParaRPr sz="1100"/>
          </a:p>
        </p:txBody>
      </p:sp>
      <p:cxnSp>
        <p:nvCxnSpPr>
          <p:cNvPr id="428" name="Google Shape;428;p45"/>
          <p:cNvCxnSpPr>
            <a:stCxn id="429" idx="2"/>
          </p:cNvCxnSpPr>
          <p:nvPr/>
        </p:nvCxnSpPr>
        <p:spPr>
          <a:xfrm flipH="1">
            <a:off x="5359909" y="2365786"/>
            <a:ext cx="95700" cy="10200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0" name="Google Shape;430;p45"/>
          <p:cNvSpPr txBox="1"/>
          <p:nvPr/>
        </p:nvSpPr>
        <p:spPr>
          <a:xfrm rot="-5400000">
            <a:off x="-731100" y="2742225"/>
            <a:ext cx="3457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Energy Deposited in IC (arbitrary units)</a:t>
            </a:r>
            <a:endParaRPr sz="1100"/>
          </a:p>
        </p:txBody>
      </p:sp>
      <p:sp>
        <p:nvSpPr>
          <p:cNvPr id="431" name="Google Shape;431;p45"/>
          <p:cNvSpPr txBox="1"/>
          <p:nvPr/>
        </p:nvSpPr>
        <p:spPr>
          <a:xfrm>
            <a:off x="3230422" y="4717675"/>
            <a:ext cx="280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PPAC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Position (arbitrary units)</a:t>
            </a:r>
            <a:endParaRPr sz="1100"/>
          </a:p>
        </p:txBody>
      </p:sp>
      <p:sp>
        <p:nvSpPr>
          <p:cNvPr id="432" name="Google Shape;432;p45"/>
          <p:cNvSpPr txBox="1"/>
          <p:nvPr>
            <p:ph type="title"/>
          </p:nvPr>
        </p:nvSpPr>
        <p:spPr>
          <a:xfrm>
            <a:off x="0" y="38347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</a:rPr>
              <a:t>   FMA: A selection 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433" name="Google Shape;433;p45"/>
          <p:cNvSpPr txBox="1"/>
          <p:nvPr/>
        </p:nvSpPr>
        <p:spPr>
          <a:xfrm>
            <a:off x="5081683" y="2029079"/>
            <a:ext cx="739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A = </a:t>
            </a:r>
            <a:r>
              <a:rPr lang="en-GB" sz="1500">
                <a:solidFill>
                  <a:schemeClr val="dk1"/>
                </a:solidFill>
              </a:rPr>
              <a:t>57</a:t>
            </a:r>
            <a:endParaRPr sz="1100"/>
          </a:p>
        </p:txBody>
      </p:sp>
      <p:sp>
        <p:nvSpPr>
          <p:cNvPr id="434" name="Google Shape;43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3747716"/>
            <a:ext cx="7591425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/>
          <p:nvPr/>
        </p:nvSpPr>
        <p:spPr>
          <a:xfrm>
            <a:off x="5532738" y="3747716"/>
            <a:ext cx="2585700" cy="741000"/>
          </a:xfrm>
          <a:prstGeom prst="frame">
            <a:avLst>
              <a:gd fmla="val 12500" name="adj1"/>
            </a:avLst>
          </a:prstGeom>
          <a:solidFill>
            <a:srgbClr val="B7B7B7"/>
          </a:solidFill>
          <a:ln cap="flat" cmpd="sng" w="12700">
            <a:solidFill>
              <a:srgbClr val="88888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46"/>
          <p:cNvGrpSpPr/>
          <p:nvPr/>
        </p:nvGrpSpPr>
        <p:grpSpPr>
          <a:xfrm>
            <a:off x="1417953" y="1738723"/>
            <a:ext cx="5199061" cy="1538229"/>
            <a:chOff x="1606399" y="1736320"/>
            <a:chExt cx="6932081" cy="2050972"/>
          </a:xfrm>
        </p:grpSpPr>
        <p:grpSp>
          <p:nvGrpSpPr>
            <p:cNvPr id="442" name="Google Shape;442;p46"/>
            <p:cNvGrpSpPr/>
            <p:nvPr/>
          </p:nvGrpSpPr>
          <p:grpSpPr>
            <a:xfrm>
              <a:off x="1606399" y="1736320"/>
              <a:ext cx="6932081" cy="2050972"/>
              <a:chOff x="444863" y="1781688"/>
              <a:chExt cx="6932081" cy="2050972"/>
            </a:xfrm>
          </p:grpSpPr>
          <p:sp>
            <p:nvSpPr>
              <p:cNvPr id="443" name="Google Shape;443;p46"/>
              <p:cNvSpPr/>
              <p:nvPr/>
            </p:nvSpPr>
            <p:spPr>
              <a:xfrm>
                <a:off x="3249844" y="1781688"/>
                <a:ext cx="4127100" cy="2047800"/>
              </a:xfrm>
              <a:prstGeom prst="rect">
                <a:avLst/>
              </a:prstGeom>
              <a:solidFill>
                <a:schemeClr val="lt1"/>
              </a:solidFill>
              <a:ln cap="flat" cmpd="sng" w="222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44" name="Google Shape;444;p46"/>
              <p:cNvCxnSpPr/>
              <p:nvPr/>
            </p:nvCxnSpPr>
            <p:spPr>
              <a:xfrm>
                <a:off x="4572001" y="1784860"/>
                <a:ext cx="0" cy="204780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45" name="Google Shape;445;p46"/>
              <p:cNvCxnSpPr/>
              <p:nvPr/>
            </p:nvCxnSpPr>
            <p:spPr>
              <a:xfrm>
                <a:off x="6002124" y="1781688"/>
                <a:ext cx="0" cy="204780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Text&#10;&#10;Description automatically generated with low confidence" id="446" name="Google Shape;446;p4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604608" y="2373288"/>
                <a:ext cx="800100" cy="723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logo&#10;&#10;Description automatically generated" id="447" name="Google Shape;447;p4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874313" y="2432049"/>
                <a:ext cx="825500" cy="635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Text&#10;&#10;Description automatically generated with medium confidence" id="448" name="Google Shape;448;p4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273990" y="2437585"/>
                <a:ext cx="825500" cy="609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9" name="Google Shape;449;p46"/>
              <p:cNvSpPr/>
              <p:nvPr/>
            </p:nvSpPr>
            <p:spPr>
              <a:xfrm>
                <a:off x="444863" y="2693773"/>
                <a:ext cx="2533200" cy="373200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chemeClr val="dk1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0" name="Google Shape;450;p46"/>
            <p:cNvSpPr txBox="1"/>
            <p:nvPr/>
          </p:nvSpPr>
          <p:spPr>
            <a:xfrm>
              <a:off x="1607540" y="1969337"/>
              <a:ext cx="2424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Incoming Recoils</a:t>
              </a:r>
              <a:endParaRPr sz="1100"/>
            </a:p>
          </p:txBody>
        </p:sp>
      </p:grpSp>
      <p:sp>
        <p:nvSpPr>
          <p:cNvPr id="451" name="Google Shape;451;p46"/>
          <p:cNvSpPr txBox="1"/>
          <p:nvPr/>
        </p:nvSpPr>
        <p:spPr>
          <a:xfrm>
            <a:off x="4025177" y="1276900"/>
            <a:ext cx="2418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Ionisation Chamber</a:t>
            </a:r>
            <a:endParaRPr sz="1100"/>
          </a:p>
        </p:txBody>
      </p:sp>
      <p:sp>
        <p:nvSpPr>
          <p:cNvPr id="452" name="Google Shape;452;p46"/>
          <p:cNvSpPr txBox="1"/>
          <p:nvPr/>
        </p:nvSpPr>
        <p:spPr>
          <a:xfrm>
            <a:off x="7094051" y="2249650"/>
            <a:ext cx="1667700" cy="346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dependent!</a:t>
            </a:r>
            <a:endParaRPr sz="1100"/>
          </a:p>
        </p:txBody>
      </p:sp>
      <p:sp>
        <p:nvSpPr>
          <p:cNvPr id="453" name="Google Shape;453;p46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</a:rPr>
              <a:t>   IC: Energy Loss Functions</a:t>
            </a:r>
            <a:endParaRPr b="1"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454" name="Google Shape;454;p46"/>
          <p:cNvSpPr txBox="1"/>
          <p:nvPr/>
        </p:nvSpPr>
        <p:spPr>
          <a:xfrm>
            <a:off x="8492433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455" name="Google Shape;455;p46"/>
          <p:cNvSpPr/>
          <p:nvPr/>
        </p:nvSpPr>
        <p:spPr>
          <a:xfrm>
            <a:off x="2581275" y="3924300"/>
            <a:ext cx="171600" cy="52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  <p:sp>
        <p:nvSpPr>
          <p:cNvPr id="456" name="Google Shape;456;p46"/>
          <p:cNvSpPr/>
          <p:nvPr/>
        </p:nvSpPr>
        <p:spPr>
          <a:xfrm>
            <a:off x="5295900" y="3997950"/>
            <a:ext cx="171600" cy="523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scatter chart&#10;&#10;Description automatically generated" id="461" name="Google Shape;4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48" y="176083"/>
            <a:ext cx="7350159" cy="496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7"/>
          <p:cNvSpPr txBox="1"/>
          <p:nvPr/>
        </p:nvSpPr>
        <p:spPr>
          <a:xfrm>
            <a:off x="7673546" y="2329376"/>
            <a:ext cx="1241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Statistics: subsets 1-5</a:t>
            </a:r>
            <a:endParaRPr sz="1100"/>
          </a:p>
        </p:txBody>
      </p:sp>
      <p:sp>
        <p:nvSpPr>
          <p:cNvPr id="463" name="Google Shape;463;p4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histogram&#10;&#10;Description automatically generated" id="468" name="Google Shape;46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25444"/>
            <a:ext cx="9144001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8"/>
          <p:cNvSpPr txBox="1"/>
          <p:nvPr>
            <p:ph type="title"/>
          </p:nvPr>
        </p:nvSpPr>
        <p:spPr>
          <a:xfrm>
            <a:off x="628650" y="69958"/>
            <a:ext cx="761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IC Spectra: </a:t>
            </a:r>
            <a:r>
              <a:rPr baseline="30000" lang="en-GB" sz="3000">
                <a:latin typeface="Arial"/>
                <a:ea typeface="Arial"/>
                <a:cs typeface="Arial"/>
                <a:sym typeface="Arial"/>
              </a:rPr>
              <a:t>61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Zn and </a:t>
            </a:r>
            <a:r>
              <a:rPr baseline="30000" lang="en-GB" sz="3000">
                <a:latin typeface="Arial"/>
                <a:ea typeface="Arial"/>
                <a:cs typeface="Arial"/>
                <a:sym typeface="Arial"/>
              </a:rPr>
              <a:t>61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Cu </a:t>
            </a:r>
            <a:endParaRPr/>
          </a:p>
        </p:txBody>
      </p:sp>
      <p:sp>
        <p:nvSpPr>
          <p:cNvPr id="470" name="Google Shape;470;p48"/>
          <p:cNvSpPr txBox="1"/>
          <p:nvPr/>
        </p:nvSpPr>
        <p:spPr>
          <a:xfrm>
            <a:off x="5707638" y="2509014"/>
            <a:ext cx="2378400" cy="6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Noticeable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 separation!</a:t>
            </a:r>
            <a:endParaRPr sz="1100"/>
          </a:p>
        </p:txBody>
      </p:sp>
      <p:sp>
        <p:nvSpPr>
          <p:cNvPr id="471" name="Google Shape;471;p4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histogram&#10;&#10;Description automatically generated" id="476" name="Google Shape;47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2566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9"/>
          <p:cNvSpPr txBox="1"/>
          <p:nvPr>
            <p:ph type="title"/>
          </p:nvPr>
        </p:nvSpPr>
        <p:spPr>
          <a:xfrm>
            <a:off x="628650" y="69958"/>
            <a:ext cx="761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aseline="30000" lang="en-GB" sz="3000">
                <a:latin typeface="Arial"/>
                <a:ea typeface="Arial"/>
                <a:cs typeface="Arial"/>
                <a:sym typeface="Arial"/>
              </a:rPr>
              <a:t>61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Zn and </a:t>
            </a:r>
            <a:r>
              <a:rPr baseline="30000" lang="en-GB" sz="3000">
                <a:latin typeface="Arial"/>
                <a:ea typeface="Arial"/>
                <a:cs typeface="Arial"/>
                <a:sym typeface="Arial"/>
              </a:rPr>
              <a:t>61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Cu Spectra</a:t>
            </a:r>
            <a:endParaRPr/>
          </a:p>
        </p:txBody>
      </p:sp>
      <p:sp>
        <p:nvSpPr>
          <p:cNvPr id="478" name="Google Shape;478;p4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&#10;&#10;Description automatically generated" id="483" name="Google Shape;48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6229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0"/>
          <p:cNvSpPr txBox="1"/>
          <p:nvPr>
            <p:ph type="title"/>
          </p:nvPr>
        </p:nvSpPr>
        <p:spPr>
          <a:xfrm>
            <a:off x="628650" y="69958"/>
            <a:ext cx="761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Cleaned </a:t>
            </a:r>
            <a:r>
              <a:rPr baseline="30000" lang="en-GB" sz="3000">
                <a:latin typeface="Arial"/>
                <a:ea typeface="Arial"/>
                <a:cs typeface="Arial"/>
                <a:sym typeface="Arial"/>
              </a:rPr>
              <a:t>61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Zn Spectrum</a:t>
            </a:r>
            <a:endParaRPr/>
          </a:p>
        </p:txBody>
      </p:sp>
      <p:sp>
        <p:nvSpPr>
          <p:cNvPr id="485" name="Google Shape;485;p5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1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Microball - proton-</a:t>
            </a:r>
            <a:r>
              <a:rPr b="1" lang="en-GB" sz="2750">
                <a:solidFill>
                  <a:schemeClr val="lt1"/>
                </a:solidFill>
              </a:rPr>
              <a:t>𝛼</a:t>
            </a:r>
            <a:r>
              <a:rPr b="1" lang="en-GB">
                <a:solidFill>
                  <a:schemeClr val="lt1"/>
                </a:solidFill>
              </a:rPr>
              <a:t> discrimination   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91" name="Google Shape;49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2" name="Google Shape;49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0225" y="1440298"/>
            <a:ext cx="7224600" cy="28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1"/>
          <p:cNvSpPr txBox="1"/>
          <p:nvPr/>
        </p:nvSpPr>
        <p:spPr>
          <a:xfrm>
            <a:off x="360475" y="4377675"/>
            <a:ext cx="81120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Traditional gates for forward detectors </a:t>
            </a:r>
            <a:r>
              <a:rPr b="1" lang="en-GB" sz="2400">
                <a:solidFill>
                  <a:schemeClr val="dk2"/>
                </a:solidFill>
              </a:rPr>
              <a:t>  </a:t>
            </a:r>
            <a:endParaRPr/>
          </a:p>
        </p:txBody>
      </p:sp>
      <p:sp>
        <p:nvSpPr>
          <p:cNvPr id="494" name="Google Shape;494;p51"/>
          <p:cNvSpPr txBox="1"/>
          <p:nvPr/>
        </p:nvSpPr>
        <p:spPr>
          <a:xfrm>
            <a:off x="1728750" y="201565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495" name="Google Shape;495;p51"/>
          <p:cNvSpPr txBox="1"/>
          <p:nvPr/>
        </p:nvSpPr>
        <p:spPr>
          <a:xfrm>
            <a:off x="5735900" y="226735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𝛼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2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Microball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r>
              <a:rPr b="1" lang="en-GB" sz="2400">
                <a:solidFill>
                  <a:schemeClr val="dk2"/>
                </a:solidFill>
              </a:rPr>
              <a:t>  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01" name="Google Shape;501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02" name="Google Shape;502;p52"/>
          <p:cNvPicPr preferRelativeResize="0"/>
          <p:nvPr/>
        </p:nvPicPr>
        <p:blipFill rotWithShape="1">
          <a:blip r:embed="rId3">
            <a:alphaModFix/>
          </a:blip>
          <a:srcRect b="0" l="0" r="0" t="26079"/>
          <a:stretch/>
        </p:blipFill>
        <p:spPr>
          <a:xfrm>
            <a:off x="306900" y="2231075"/>
            <a:ext cx="8374001" cy="24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2"/>
          <p:cNvSpPr txBox="1"/>
          <p:nvPr/>
        </p:nvSpPr>
        <p:spPr>
          <a:xfrm>
            <a:off x="277450" y="1017725"/>
            <a:ext cx="399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Digitized signals 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Two methods: </a:t>
            </a:r>
            <a:endParaRPr/>
          </a:p>
        </p:txBody>
      </p:sp>
      <p:sp>
        <p:nvSpPr>
          <p:cNvPr id="504" name="Google Shape;504;p52"/>
          <p:cNvSpPr txBox="1"/>
          <p:nvPr/>
        </p:nvSpPr>
        <p:spPr>
          <a:xfrm>
            <a:off x="500225" y="4642975"/>
            <a:ext cx="3818100" cy="4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Optimised for all detectors </a:t>
            </a:r>
            <a:endParaRPr sz="1800"/>
          </a:p>
        </p:txBody>
      </p:sp>
      <p:sp>
        <p:nvSpPr>
          <p:cNvPr id="505" name="Google Shape;505;p52"/>
          <p:cNvSpPr txBox="1"/>
          <p:nvPr/>
        </p:nvSpPr>
        <p:spPr>
          <a:xfrm>
            <a:off x="4733125" y="4642975"/>
            <a:ext cx="3696000" cy="4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Implemented</a:t>
            </a:r>
            <a:r>
              <a:rPr lang="en-GB" sz="1800">
                <a:solidFill>
                  <a:schemeClr val="dk1"/>
                </a:solidFill>
              </a:rPr>
              <a:t> for all detectors </a:t>
            </a:r>
            <a:endParaRPr sz="1800"/>
          </a:p>
        </p:txBody>
      </p:sp>
      <p:sp>
        <p:nvSpPr>
          <p:cNvPr id="506" name="Google Shape;506;p52"/>
          <p:cNvSpPr txBox="1"/>
          <p:nvPr/>
        </p:nvSpPr>
        <p:spPr>
          <a:xfrm>
            <a:off x="960725" y="1872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Charge-comparison</a:t>
            </a:r>
            <a:endParaRPr/>
          </a:p>
        </p:txBody>
      </p:sp>
      <p:sp>
        <p:nvSpPr>
          <p:cNvPr id="507" name="Google Shape;507;p52"/>
          <p:cNvSpPr txBox="1"/>
          <p:nvPr/>
        </p:nvSpPr>
        <p:spPr>
          <a:xfrm>
            <a:off x="4995050" y="18727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Cosine similarity measure</a:t>
            </a:r>
            <a:endParaRPr/>
          </a:p>
        </p:txBody>
      </p:sp>
      <p:sp>
        <p:nvSpPr>
          <p:cNvPr id="508" name="Google Shape;508;p52"/>
          <p:cNvSpPr txBox="1"/>
          <p:nvPr/>
        </p:nvSpPr>
        <p:spPr>
          <a:xfrm>
            <a:off x="2036525" y="264490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09" name="Google Shape;509;p52"/>
          <p:cNvSpPr txBox="1"/>
          <p:nvPr/>
        </p:nvSpPr>
        <p:spPr>
          <a:xfrm>
            <a:off x="6026050" y="246215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10" name="Google Shape;510;p52"/>
          <p:cNvSpPr txBox="1"/>
          <p:nvPr/>
        </p:nvSpPr>
        <p:spPr>
          <a:xfrm>
            <a:off x="2483000" y="3367100"/>
            <a:ext cx="4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𝛼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11" name="Google Shape;511;p52"/>
          <p:cNvSpPr txBox="1"/>
          <p:nvPr/>
        </p:nvSpPr>
        <p:spPr>
          <a:xfrm>
            <a:off x="6455650" y="2834625"/>
            <a:ext cx="51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𝛼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12" name="Google Shape;512;p52"/>
          <p:cNvSpPr/>
          <p:nvPr/>
        </p:nvSpPr>
        <p:spPr>
          <a:xfrm>
            <a:off x="2619375" y="3490925"/>
            <a:ext cx="319100" cy="309550"/>
          </a:xfrm>
          <a:custGeom>
            <a:rect b="b" l="l" r="r" t="t"/>
            <a:pathLst>
              <a:path extrusionOk="0" h="12382" w="12764">
                <a:moveTo>
                  <a:pt x="1334" y="0"/>
                </a:moveTo>
                <a:lnTo>
                  <a:pt x="0" y="2857"/>
                </a:lnTo>
                <a:lnTo>
                  <a:pt x="762" y="6667"/>
                </a:lnTo>
                <a:lnTo>
                  <a:pt x="3810" y="10477"/>
                </a:lnTo>
                <a:lnTo>
                  <a:pt x="8763" y="12382"/>
                </a:lnTo>
                <a:lnTo>
                  <a:pt x="12383" y="10287"/>
                </a:lnTo>
                <a:lnTo>
                  <a:pt x="12764" y="7620"/>
                </a:lnTo>
                <a:lnTo>
                  <a:pt x="9525" y="5143"/>
                </a:lnTo>
                <a:lnTo>
                  <a:pt x="7049" y="2095"/>
                </a:lnTo>
                <a:lnTo>
                  <a:pt x="4953" y="190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3" name="Google Shape;513;p52"/>
          <p:cNvSpPr/>
          <p:nvPr/>
        </p:nvSpPr>
        <p:spPr>
          <a:xfrm>
            <a:off x="2181225" y="2609850"/>
            <a:ext cx="685800" cy="757250"/>
          </a:xfrm>
          <a:custGeom>
            <a:rect b="b" l="l" r="r" t="t"/>
            <a:pathLst>
              <a:path extrusionOk="0" h="30290" w="27432">
                <a:moveTo>
                  <a:pt x="4572" y="0"/>
                </a:moveTo>
                <a:lnTo>
                  <a:pt x="762" y="4572"/>
                </a:lnTo>
                <a:lnTo>
                  <a:pt x="0" y="10287"/>
                </a:lnTo>
                <a:lnTo>
                  <a:pt x="2858" y="15812"/>
                </a:lnTo>
                <a:lnTo>
                  <a:pt x="6477" y="20384"/>
                </a:lnTo>
                <a:lnTo>
                  <a:pt x="11240" y="26289"/>
                </a:lnTo>
                <a:lnTo>
                  <a:pt x="17526" y="29337"/>
                </a:lnTo>
                <a:lnTo>
                  <a:pt x="24575" y="30290"/>
                </a:lnTo>
                <a:lnTo>
                  <a:pt x="27432" y="26670"/>
                </a:lnTo>
                <a:lnTo>
                  <a:pt x="23432" y="21146"/>
                </a:lnTo>
                <a:lnTo>
                  <a:pt x="18288" y="14669"/>
                </a:lnTo>
                <a:lnTo>
                  <a:pt x="13335" y="8192"/>
                </a:lnTo>
                <a:lnTo>
                  <a:pt x="8954" y="1715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4" name="Google Shape;514;p52"/>
          <p:cNvSpPr/>
          <p:nvPr/>
        </p:nvSpPr>
        <p:spPr>
          <a:xfrm>
            <a:off x="6115050" y="2471750"/>
            <a:ext cx="681050" cy="509575"/>
          </a:xfrm>
          <a:custGeom>
            <a:rect b="b" l="l" r="r" t="t"/>
            <a:pathLst>
              <a:path extrusionOk="0" h="20383" w="27242">
                <a:moveTo>
                  <a:pt x="27242" y="5715"/>
                </a:moveTo>
                <a:lnTo>
                  <a:pt x="25337" y="8953"/>
                </a:lnTo>
                <a:lnTo>
                  <a:pt x="22289" y="12001"/>
                </a:lnTo>
                <a:lnTo>
                  <a:pt x="17336" y="15240"/>
                </a:lnTo>
                <a:lnTo>
                  <a:pt x="12764" y="17907"/>
                </a:lnTo>
                <a:lnTo>
                  <a:pt x="8382" y="19812"/>
                </a:lnTo>
                <a:lnTo>
                  <a:pt x="3810" y="20383"/>
                </a:lnTo>
                <a:lnTo>
                  <a:pt x="0" y="16954"/>
                </a:lnTo>
                <a:lnTo>
                  <a:pt x="0" y="12192"/>
                </a:lnTo>
                <a:lnTo>
                  <a:pt x="1715" y="7429"/>
                </a:lnTo>
                <a:lnTo>
                  <a:pt x="5525" y="3238"/>
                </a:lnTo>
                <a:lnTo>
                  <a:pt x="11049" y="571"/>
                </a:lnTo>
                <a:lnTo>
                  <a:pt x="18860" y="0"/>
                </a:lnTo>
                <a:lnTo>
                  <a:pt x="24003" y="381"/>
                </a:lnTo>
                <a:lnTo>
                  <a:pt x="26289" y="2667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5" name="Google Shape;515;p52"/>
          <p:cNvSpPr/>
          <p:nvPr/>
        </p:nvSpPr>
        <p:spPr>
          <a:xfrm>
            <a:off x="6605600" y="2914650"/>
            <a:ext cx="304800" cy="261950"/>
          </a:xfrm>
          <a:custGeom>
            <a:rect b="b" l="l" r="r" t="t"/>
            <a:pathLst>
              <a:path extrusionOk="0" h="10478" w="12192">
                <a:moveTo>
                  <a:pt x="9144" y="191"/>
                </a:moveTo>
                <a:lnTo>
                  <a:pt x="6286" y="0"/>
                </a:lnTo>
                <a:lnTo>
                  <a:pt x="3429" y="762"/>
                </a:lnTo>
                <a:lnTo>
                  <a:pt x="762" y="3239"/>
                </a:lnTo>
                <a:lnTo>
                  <a:pt x="0" y="5906"/>
                </a:lnTo>
                <a:lnTo>
                  <a:pt x="571" y="9144"/>
                </a:lnTo>
                <a:lnTo>
                  <a:pt x="3810" y="10478"/>
                </a:lnTo>
                <a:lnTo>
                  <a:pt x="7620" y="10097"/>
                </a:lnTo>
                <a:lnTo>
                  <a:pt x="10096" y="7430"/>
                </a:lnTo>
                <a:lnTo>
                  <a:pt x="11620" y="4572"/>
                </a:lnTo>
                <a:lnTo>
                  <a:pt x="12192" y="2667"/>
                </a:lnTo>
                <a:lnTo>
                  <a:pt x="11049" y="953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6" name="Google Shape;516;p52"/>
          <p:cNvSpPr txBox="1"/>
          <p:nvPr/>
        </p:nvSpPr>
        <p:spPr>
          <a:xfrm>
            <a:off x="5665675" y="3214825"/>
            <a:ext cx="240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u</a:t>
            </a:r>
            <a:r>
              <a:rPr b="1" lang="en-GB">
                <a:solidFill>
                  <a:schemeClr val="lt1"/>
                </a:solidFill>
              </a:rPr>
              <a:t>ncorrelated</a:t>
            </a:r>
            <a:r>
              <a:rPr b="1" lang="en-GB">
                <a:solidFill>
                  <a:schemeClr val="lt1"/>
                </a:solidFill>
              </a:rPr>
              <a:t> background</a:t>
            </a:r>
            <a:r>
              <a:rPr b="1" lang="en-GB" sz="1800">
                <a:solidFill>
                  <a:schemeClr val="lt1"/>
                </a:solidFill>
              </a:rPr>
              <a:t>  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3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CD-DSSDs </a:t>
            </a:r>
            <a:r>
              <a:rPr b="1" lang="en-GB">
                <a:solidFill>
                  <a:schemeClr val="lt1"/>
                </a:solidFill>
              </a:rPr>
              <a:t>detectors</a:t>
            </a: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22" name="Google Shape;52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3" name="Google Shape;523;p53"/>
          <p:cNvSpPr txBox="1"/>
          <p:nvPr>
            <p:ph idx="4294967295" type="subTitle"/>
          </p:nvPr>
        </p:nvSpPr>
        <p:spPr>
          <a:xfrm>
            <a:off x="308875" y="1427150"/>
            <a:ext cx="5318700" cy="3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Plan:</a:t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Recalibration along all three experiments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2D proton - 𝛼 separation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Proton tracking analysis (beam-spot position)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Search for proton emission lines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Google Shape;52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225" y="1076587"/>
            <a:ext cx="2646226" cy="403662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3"/>
          <p:cNvSpPr txBox="1"/>
          <p:nvPr/>
        </p:nvSpPr>
        <p:spPr>
          <a:xfrm>
            <a:off x="5004450" y="1076575"/>
            <a:ext cx="401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aseline="30000" lang="en-GB" sz="2000">
                <a:solidFill>
                  <a:schemeClr val="dk1"/>
                </a:solidFill>
              </a:rPr>
              <a:t>40</a:t>
            </a:r>
            <a:r>
              <a:rPr lang="en-GB" sz="2000">
                <a:solidFill>
                  <a:schemeClr val="dk1"/>
                </a:solidFill>
              </a:rPr>
              <a:t>Ca + </a:t>
            </a:r>
            <a:r>
              <a:rPr baseline="30000" lang="en-GB" sz="2000">
                <a:solidFill>
                  <a:schemeClr val="dk1"/>
                </a:solidFill>
              </a:rPr>
              <a:t>24</a:t>
            </a:r>
            <a:r>
              <a:rPr lang="en-GB" sz="2000">
                <a:solidFill>
                  <a:schemeClr val="dk1"/>
                </a:solidFill>
              </a:rPr>
              <a:t>Mg 🠚 </a:t>
            </a:r>
            <a:r>
              <a:rPr baseline="30000" lang="en-GB" sz="2000">
                <a:solidFill>
                  <a:schemeClr val="dk1"/>
                </a:solidFill>
              </a:rPr>
              <a:t>61</a:t>
            </a:r>
            <a:r>
              <a:rPr lang="en-GB" sz="2000">
                <a:solidFill>
                  <a:schemeClr val="dk1"/>
                </a:solidFill>
              </a:rPr>
              <a:t>Ga + </a:t>
            </a:r>
            <a:r>
              <a:rPr i="1" lang="en-GB" sz="2000">
                <a:solidFill>
                  <a:schemeClr val="dk1"/>
                </a:solidFill>
              </a:rPr>
              <a:t>p</a:t>
            </a:r>
            <a:r>
              <a:rPr lang="en-GB" sz="2000">
                <a:solidFill>
                  <a:schemeClr val="dk1"/>
                </a:solidFill>
              </a:rPr>
              <a:t> + 2</a:t>
            </a:r>
            <a:r>
              <a:rPr i="1" lang="en-GB" sz="2000">
                <a:solidFill>
                  <a:schemeClr val="dk1"/>
                </a:solidFill>
              </a:rPr>
              <a:t>n</a:t>
            </a:r>
            <a:r>
              <a:rPr lang="en-GB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26" name="Google Shape;526;p53"/>
          <p:cNvSpPr txBox="1"/>
          <p:nvPr/>
        </p:nvSpPr>
        <p:spPr>
          <a:xfrm>
            <a:off x="7370925" y="2449875"/>
            <a:ext cx="1419900" cy="93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00000"/>
                </a:solidFill>
              </a:rPr>
              <a:t>Simulated 2.2 MeV protons</a:t>
            </a:r>
            <a:endParaRPr b="1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4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CD-DSSDs: hit pattern of DSSD1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32" name="Google Shape;532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3" name="Google Shape;533;p54"/>
          <p:cNvSpPr txBox="1"/>
          <p:nvPr/>
        </p:nvSpPr>
        <p:spPr>
          <a:xfrm>
            <a:off x="2878625" y="410880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34" name="Google Shape;534;p54"/>
          <p:cNvSpPr txBox="1"/>
          <p:nvPr/>
        </p:nvSpPr>
        <p:spPr>
          <a:xfrm>
            <a:off x="3473250" y="245900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𝛼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35" name="Google Shape;535;p54"/>
          <p:cNvSpPr txBox="1"/>
          <p:nvPr/>
        </p:nvSpPr>
        <p:spPr>
          <a:xfrm>
            <a:off x="4713772" y="4839625"/>
            <a:ext cx="280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Bins (cm)</a:t>
            </a:r>
            <a:endParaRPr sz="1100"/>
          </a:p>
        </p:txBody>
      </p:sp>
      <p:sp>
        <p:nvSpPr>
          <p:cNvPr id="536" name="Google Shape;536;p54"/>
          <p:cNvSpPr txBox="1"/>
          <p:nvPr/>
        </p:nvSpPr>
        <p:spPr>
          <a:xfrm rot="-5400000">
            <a:off x="2161550" y="2868737"/>
            <a:ext cx="3457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Bins (cm)</a:t>
            </a:r>
            <a:endParaRPr sz="1100"/>
          </a:p>
        </p:txBody>
      </p:sp>
      <p:pic>
        <p:nvPicPr>
          <p:cNvPr id="537" name="Google Shape;53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463" y="1036899"/>
            <a:ext cx="4409999" cy="380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54"/>
          <p:cNvPicPr preferRelativeResize="0"/>
          <p:nvPr/>
        </p:nvPicPr>
        <p:blipFill rotWithShape="1">
          <a:blip r:embed="rId4">
            <a:alphaModFix/>
          </a:blip>
          <a:srcRect b="13453" l="12778" r="18184" t="31227"/>
          <a:stretch/>
        </p:blipFill>
        <p:spPr>
          <a:xfrm>
            <a:off x="294138" y="1282473"/>
            <a:ext cx="3257340" cy="348029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4"/>
          <p:cNvSpPr txBox="1"/>
          <p:nvPr/>
        </p:nvSpPr>
        <p:spPr>
          <a:xfrm>
            <a:off x="599447" y="4839625"/>
            <a:ext cx="280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n-side of DSSD1</a:t>
            </a:r>
            <a:endParaRPr sz="1100"/>
          </a:p>
        </p:txBody>
      </p:sp>
      <p:sp>
        <p:nvSpPr>
          <p:cNvPr id="540" name="Google Shape;540;p54"/>
          <p:cNvSpPr txBox="1"/>
          <p:nvPr/>
        </p:nvSpPr>
        <p:spPr>
          <a:xfrm>
            <a:off x="4713765" y="1329421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DSSD1</a:t>
            </a:r>
            <a:endParaRPr b="1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   </a:t>
            </a:r>
            <a:r>
              <a:rPr b="1" lang="en-GB">
                <a:solidFill>
                  <a:schemeClr val="lt1"/>
                </a:solidFill>
              </a:rPr>
              <a:t>Outline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8"/>
          <p:cNvSpPr txBox="1"/>
          <p:nvPr>
            <p:ph idx="4294967295" type="subTitle"/>
          </p:nvPr>
        </p:nvSpPr>
        <p:spPr>
          <a:xfrm>
            <a:off x="265500" y="1302075"/>
            <a:ext cx="5767200" cy="3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GB" sz="2000"/>
              <a:t>Scientific motivation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GB" sz="2000"/>
              <a:t>Experimental campaign</a:t>
            </a:r>
            <a:endParaRPr b="1" sz="18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GB" sz="2000"/>
              <a:t>Detector systems optimisation</a:t>
            </a:r>
            <a:endParaRPr b="1"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GB" sz="1800">
                <a:solidFill>
                  <a:schemeClr val="dk1"/>
                </a:solidFill>
              </a:rPr>
              <a:t>Gammasphere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GB" sz="1800">
                <a:solidFill>
                  <a:schemeClr val="dk1"/>
                </a:solidFill>
              </a:rPr>
              <a:t>Fragment Mass Analyzer (FMA)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GB" sz="1800">
                <a:solidFill>
                  <a:schemeClr val="dk1"/>
                </a:solidFill>
              </a:rPr>
              <a:t>Microball CsI detectors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GB" sz="1800">
                <a:solidFill>
                  <a:schemeClr val="dk1"/>
                </a:solidFill>
              </a:rPr>
              <a:t>Silicon detectors 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GB" sz="1800">
                <a:solidFill>
                  <a:schemeClr val="dk1"/>
                </a:solidFill>
              </a:rPr>
              <a:t>Neutron detectors  </a:t>
            </a:r>
            <a:endParaRPr b="1" sz="18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GB" sz="2000"/>
              <a:t>Summary and outlook</a:t>
            </a:r>
            <a:r>
              <a:rPr b="1" lang="en-GB" sz="2400"/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5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CD-DSSDs: </a:t>
            </a:r>
            <a:r>
              <a:rPr b="1" lang="en-GB">
                <a:solidFill>
                  <a:schemeClr val="lt1"/>
                </a:solidFill>
              </a:rPr>
              <a:t>proton-</a:t>
            </a:r>
            <a:r>
              <a:rPr b="1" lang="en-GB" sz="2750">
                <a:solidFill>
                  <a:schemeClr val="lt1"/>
                </a:solidFill>
              </a:rPr>
              <a:t>𝛼 separation</a:t>
            </a: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46" name="Google Shape;54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7" name="Google Shape;5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375" y="1136975"/>
            <a:ext cx="482364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55"/>
          <p:cNvSpPr txBox="1"/>
          <p:nvPr/>
        </p:nvSpPr>
        <p:spPr>
          <a:xfrm>
            <a:off x="2878625" y="410880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p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49" name="Google Shape;549;p55"/>
          <p:cNvSpPr txBox="1"/>
          <p:nvPr/>
        </p:nvSpPr>
        <p:spPr>
          <a:xfrm>
            <a:off x="3473250" y="2459000"/>
            <a:ext cx="7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</a:rPr>
              <a:t>𝛼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50" name="Google Shape;550;p55"/>
          <p:cNvSpPr txBox="1"/>
          <p:nvPr/>
        </p:nvSpPr>
        <p:spPr>
          <a:xfrm>
            <a:off x="2962947" y="4858800"/>
            <a:ext cx="2800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deposited in DSSD2 (keV) </a:t>
            </a:r>
            <a:endParaRPr sz="1100"/>
          </a:p>
        </p:txBody>
      </p:sp>
      <p:sp>
        <p:nvSpPr>
          <p:cNvPr id="551" name="Google Shape;551;p55"/>
          <p:cNvSpPr txBox="1"/>
          <p:nvPr/>
        </p:nvSpPr>
        <p:spPr>
          <a:xfrm rot="-5400000">
            <a:off x="16925" y="2828775"/>
            <a:ext cx="3457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deposited in DSSD1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6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CD-DSSDs: particle tracking I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57" name="Google Shape;557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58" name="Google Shape;55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50" y="1223650"/>
            <a:ext cx="4409999" cy="378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521" y="1218225"/>
            <a:ext cx="4409999" cy="379910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6"/>
          <p:cNvSpPr txBox="1"/>
          <p:nvPr/>
        </p:nvSpPr>
        <p:spPr>
          <a:xfrm>
            <a:off x="965990" y="1675196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DSSD1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561" name="Google Shape;561;p56"/>
          <p:cNvSpPr/>
          <p:nvPr/>
        </p:nvSpPr>
        <p:spPr>
          <a:xfrm>
            <a:off x="1890600" y="3306675"/>
            <a:ext cx="353100" cy="3384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2" name="Google Shape;562;p56"/>
          <p:cNvCxnSpPr>
            <a:stCxn id="561" idx="6"/>
          </p:cNvCxnSpPr>
          <p:nvPr/>
        </p:nvCxnSpPr>
        <p:spPr>
          <a:xfrm>
            <a:off x="2243700" y="3475875"/>
            <a:ext cx="3413400" cy="4305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63" name="Google Shape;563;p56"/>
          <p:cNvSpPr txBox="1"/>
          <p:nvPr/>
        </p:nvSpPr>
        <p:spPr>
          <a:xfrm>
            <a:off x="5502790" y="1675196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DSSD2</a:t>
            </a:r>
            <a:endParaRPr b="1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51" y="1221838"/>
            <a:ext cx="4409999" cy="379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463" y="1216725"/>
            <a:ext cx="4409999" cy="379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7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CD-DSSDs: particle tracking II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71" name="Google Shape;571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2" name="Google Shape;572;p57"/>
          <p:cNvSpPr txBox="1"/>
          <p:nvPr/>
        </p:nvSpPr>
        <p:spPr>
          <a:xfrm>
            <a:off x="965990" y="1675196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DSSD1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573" name="Google Shape;573;p57"/>
          <p:cNvSpPr txBox="1"/>
          <p:nvPr/>
        </p:nvSpPr>
        <p:spPr>
          <a:xfrm>
            <a:off x="5502790" y="1675196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DSSD2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574" name="Google Shape;574;p57"/>
          <p:cNvSpPr/>
          <p:nvPr/>
        </p:nvSpPr>
        <p:spPr>
          <a:xfrm>
            <a:off x="7863975" y="2986750"/>
            <a:ext cx="371100" cy="353100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5" name="Google Shape;575;p57"/>
          <p:cNvCxnSpPr>
            <a:endCxn id="574" idx="2"/>
          </p:cNvCxnSpPr>
          <p:nvPr/>
        </p:nvCxnSpPr>
        <p:spPr>
          <a:xfrm>
            <a:off x="3060075" y="3161500"/>
            <a:ext cx="4803900" cy="18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576" name="Google Shape;576;p57"/>
          <p:cNvSpPr txBox="1"/>
          <p:nvPr/>
        </p:nvSpPr>
        <p:spPr>
          <a:xfrm>
            <a:off x="965990" y="1675196"/>
            <a:ext cx="268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</a:rPr>
              <a:t>DSSD1</a:t>
            </a:r>
            <a:endParaRPr b="1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8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CD-DSSDs: search for proton emission lines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82" name="Google Shape;58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3" name="Google Shape;58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6225" y="1076587"/>
            <a:ext cx="2646226" cy="4036626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58"/>
          <p:cNvSpPr txBox="1"/>
          <p:nvPr/>
        </p:nvSpPr>
        <p:spPr>
          <a:xfrm>
            <a:off x="5004450" y="1076575"/>
            <a:ext cx="401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aseline="30000" lang="en-GB" sz="2000">
                <a:solidFill>
                  <a:schemeClr val="dk1"/>
                </a:solidFill>
              </a:rPr>
              <a:t>40</a:t>
            </a:r>
            <a:r>
              <a:rPr lang="en-GB" sz="2000">
                <a:solidFill>
                  <a:schemeClr val="dk1"/>
                </a:solidFill>
              </a:rPr>
              <a:t>Ca + </a:t>
            </a:r>
            <a:r>
              <a:rPr baseline="30000" lang="en-GB" sz="2000">
                <a:solidFill>
                  <a:schemeClr val="dk1"/>
                </a:solidFill>
              </a:rPr>
              <a:t>24</a:t>
            </a:r>
            <a:r>
              <a:rPr lang="en-GB" sz="2000">
                <a:solidFill>
                  <a:schemeClr val="dk1"/>
                </a:solidFill>
              </a:rPr>
              <a:t>Mg 🠚 </a:t>
            </a:r>
            <a:r>
              <a:rPr baseline="30000" lang="en-GB" sz="2000">
                <a:solidFill>
                  <a:schemeClr val="dk1"/>
                </a:solidFill>
              </a:rPr>
              <a:t>61</a:t>
            </a:r>
            <a:r>
              <a:rPr lang="en-GB" sz="2000">
                <a:solidFill>
                  <a:schemeClr val="dk1"/>
                </a:solidFill>
              </a:rPr>
              <a:t>Ga + </a:t>
            </a:r>
            <a:r>
              <a:rPr i="1" lang="en-GB" sz="2000">
                <a:solidFill>
                  <a:schemeClr val="dk1"/>
                </a:solidFill>
              </a:rPr>
              <a:t>p</a:t>
            </a:r>
            <a:r>
              <a:rPr lang="en-GB" sz="2000">
                <a:solidFill>
                  <a:schemeClr val="dk1"/>
                </a:solidFill>
              </a:rPr>
              <a:t> + 2</a:t>
            </a:r>
            <a:r>
              <a:rPr i="1" lang="en-GB" sz="2000">
                <a:solidFill>
                  <a:schemeClr val="dk1"/>
                </a:solidFill>
              </a:rPr>
              <a:t>n</a:t>
            </a:r>
            <a:r>
              <a:rPr lang="en-GB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585" name="Google Shape;585;p58"/>
          <p:cNvSpPr txBox="1"/>
          <p:nvPr/>
        </p:nvSpPr>
        <p:spPr>
          <a:xfrm>
            <a:off x="7370925" y="2449875"/>
            <a:ext cx="1419900" cy="932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00000"/>
                </a:solidFill>
              </a:rPr>
              <a:t>Simulated 2.2 MeV protons</a:t>
            </a:r>
            <a:endParaRPr b="1" sz="1800"/>
          </a:p>
        </p:txBody>
      </p:sp>
      <p:pic>
        <p:nvPicPr>
          <p:cNvPr id="586" name="Google Shape;58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900" y="1105700"/>
            <a:ext cx="3562150" cy="37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8"/>
          <p:cNvSpPr txBox="1"/>
          <p:nvPr/>
        </p:nvSpPr>
        <p:spPr>
          <a:xfrm rot="-5400000">
            <a:off x="-968850" y="2844700"/>
            <a:ext cx="3457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deposited in  DSSD1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keV</a:t>
            </a: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100"/>
          </a:p>
        </p:txBody>
      </p:sp>
      <p:sp>
        <p:nvSpPr>
          <p:cNvPr id="588" name="Google Shape;588;p58"/>
          <p:cNvSpPr txBox="1"/>
          <p:nvPr/>
        </p:nvSpPr>
        <p:spPr>
          <a:xfrm>
            <a:off x="1230651" y="4828525"/>
            <a:ext cx="2528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Theta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(degrees) </a:t>
            </a:r>
            <a:endParaRPr sz="1100"/>
          </a:p>
        </p:txBody>
      </p:sp>
      <p:sp>
        <p:nvSpPr>
          <p:cNvPr id="589" name="Google Shape;589;p58"/>
          <p:cNvSpPr txBox="1"/>
          <p:nvPr/>
        </p:nvSpPr>
        <p:spPr>
          <a:xfrm rot="-1519181">
            <a:off x="1594843" y="1579741"/>
            <a:ext cx="1419791" cy="43412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00000"/>
                </a:solidFill>
              </a:rPr>
              <a:t>preliminary</a:t>
            </a:r>
            <a:endParaRPr b="1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9"/>
          <p:cNvSpPr txBox="1"/>
          <p:nvPr>
            <p:ph idx="1" type="subTitle"/>
          </p:nvPr>
        </p:nvSpPr>
        <p:spPr>
          <a:xfrm>
            <a:off x="265500" y="1302075"/>
            <a:ext cx="4310100" cy="3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Completed</a:t>
            </a:r>
            <a:r>
              <a:rPr b="1" lang="en-GB" sz="2400"/>
              <a:t>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Detection system optimisation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Gammasphere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Neutron Shell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FMA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Microball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IC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Search for </a:t>
            </a:r>
            <a:r>
              <a:rPr baseline="30000" lang="en-GB"/>
              <a:t>62</a:t>
            </a:r>
            <a:r>
              <a:rPr lang="en-GB"/>
              <a:t>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6" name="Google Shape;596;p59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97" name="Google Shape;597;p59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50">
                <a:solidFill>
                  <a:schemeClr val="lt1"/>
                </a:solidFill>
              </a:rPr>
              <a:t>   </a:t>
            </a:r>
            <a:r>
              <a:rPr b="1" lang="en-GB" sz="2750">
                <a:solidFill>
                  <a:schemeClr val="lt1"/>
                </a:solidFill>
              </a:rPr>
              <a:t>Summary</a:t>
            </a:r>
            <a:r>
              <a:rPr b="1" lang="en-GB" sz="2750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98" name="Google Shape;598;p59"/>
          <p:cNvSpPr txBox="1"/>
          <p:nvPr>
            <p:ph idx="1" type="subTitle"/>
          </p:nvPr>
        </p:nvSpPr>
        <p:spPr>
          <a:xfrm>
            <a:off x="4575600" y="1302075"/>
            <a:ext cx="4310100" cy="3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Ongoing</a:t>
            </a:r>
            <a:r>
              <a:rPr b="1" lang="en-GB" sz="2400"/>
              <a:t>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Detection system optimisation</a:t>
            </a:r>
            <a:endParaRPr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Silicon </a:t>
            </a:r>
            <a:r>
              <a:rPr lang="en-GB"/>
              <a:t>detectors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Focus on </a:t>
            </a:r>
            <a:r>
              <a:rPr baseline="30000" lang="en-GB"/>
              <a:t>61</a:t>
            </a:r>
            <a:r>
              <a:rPr lang="en-GB"/>
              <a:t>Ga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975" y="1913775"/>
            <a:ext cx="4690450" cy="28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5" name="Google Shape;605;p60"/>
          <p:cNvSpPr txBox="1"/>
          <p:nvPr>
            <p:ph type="title"/>
          </p:nvPr>
        </p:nvSpPr>
        <p:spPr>
          <a:xfrm>
            <a:off x="0" y="445025"/>
            <a:ext cx="88323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</a:rPr>
              <a:t>Project II: Detectors development 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606" name="Google Shape;606;p60"/>
          <p:cNvSpPr txBox="1"/>
          <p:nvPr>
            <p:ph idx="4294967295" type="body"/>
          </p:nvPr>
        </p:nvSpPr>
        <p:spPr>
          <a:xfrm>
            <a:off x="243975" y="1017725"/>
            <a:ext cx="91440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Anti-Compton Shield for Compex germanium detectors</a:t>
            </a:r>
            <a:endParaRPr b="1" sz="2400"/>
          </a:p>
        </p:txBody>
      </p:sp>
      <p:sp>
        <p:nvSpPr>
          <p:cNvPr id="607" name="Google Shape;607;p60"/>
          <p:cNvSpPr txBox="1"/>
          <p:nvPr>
            <p:ph idx="4294967295" type="body"/>
          </p:nvPr>
        </p:nvSpPr>
        <p:spPr>
          <a:xfrm>
            <a:off x="88275" y="1758100"/>
            <a:ext cx="44061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4 Ge crystals allow running in add-back mode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BGO (Bismuth-germanate)                   scintillation detectors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GB" sz="1700"/>
              <a:t>Custom made ACS shields (pockets)</a:t>
            </a:r>
            <a:endParaRPr sz="17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Full cover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Corner cover</a:t>
            </a:r>
            <a:endParaRPr/>
          </a:p>
        </p:txBody>
      </p:sp>
      <p:sp>
        <p:nvSpPr>
          <p:cNvPr id="608" name="Google Shape;608;p60"/>
          <p:cNvSpPr/>
          <p:nvPr/>
        </p:nvSpPr>
        <p:spPr>
          <a:xfrm>
            <a:off x="4731875" y="4328075"/>
            <a:ext cx="133200" cy="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attention! </a:t>
            </a:r>
            <a:endParaRPr/>
          </a:p>
        </p:txBody>
      </p:sp>
      <p:sp>
        <p:nvSpPr>
          <p:cNvPr id="614" name="Google Shape;614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2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Third experiment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20" name="Google Shape;620;p62"/>
          <p:cNvSpPr txBox="1"/>
          <p:nvPr>
            <p:ph idx="1" type="body"/>
          </p:nvPr>
        </p:nvSpPr>
        <p:spPr>
          <a:xfrm>
            <a:off x="125050" y="1152475"/>
            <a:ext cx="88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Proton-gamma spectroscopy of </a:t>
            </a:r>
            <a:r>
              <a:rPr b="1" lang="en-GB" sz="2400"/>
              <a:t> </a:t>
            </a:r>
            <a:r>
              <a:rPr b="1" baseline="30000" lang="en-GB" sz="2400"/>
              <a:t>65</a:t>
            </a:r>
            <a:r>
              <a:rPr b="1" lang="en-GB" sz="2400"/>
              <a:t>Ar: </a:t>
            </a:r>
            <a:br>
              <a:rPr b="1" lang="en-GB" sz="2400"/>
            </a:br>
            <a:r>
              <a:rPr b="1" lang="en-GB" sz="2400"/>
              <a:t>Isospin Symmetry at the Limits of Nuclear Binding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621" name="Google Shape;621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2" name="Google Shape;62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075" y="2174725"/>
            <a:ext cx="5467175" cy="279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2"/>
          <p:cNvSpPr txBox="1"/>
          <p:nvPr>
            <p:ph idx="1" type="body"/>
          </p:nvPr>
        </p:nvSpPr>
        <p:spPr>
          <a:xfrm>
            <a:off x="125050" y="2628175"/>
            <a:ext cx="3185400" cy="88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Potential positive-parity proton-emitting states in </a:t>
            </a:r>
            <a:r>
              <a:rPr baseline="30000" lang="en-GB">
                <a:solidFill>
                  <a:schemeClr val="dk1"/>
                </a:solidFill>
              </a:rPr>
              <a:t>65</a:t>
            </a:r>
            <a:r>
              <a:rPr lang="en-GB">
                <a:solidFill>
                  <a:schemeClr val="dk1"/>
                </a:solidFill>
              </a:rPr>
              <a:t>As</a:t>
            </a: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3"/>
          <p:cNvSpPr/>
          <p:nvPr/>
        </p:nvSpPr>
        <p:spPr>
          <a:xfrm>
            <a:off x="6149000" y="2721850"/>
            <a:ext cx="823800" cy="7062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629" name="Google Shape;629;p63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Selecting reaction channels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30" name="Google Shape;630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31" name="Google Shape;63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1061" y="1360823"/>
            <a:ext cx="6277284" cy="277506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3"/>
          <p:cNvSpPr txBox="1"/>
          <p:nvPr/>
        </p:nvSpPr>
        <p:spPr>
          <a:xfrm>
            <a:off x="522275" y="3959275"/>
            <a:ext cx="3185400" cy="98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Method</a:t>
            </a:r>
            <a:r>
              <a:rPr b="1" lang="en-GB" sz="2400">
                <a:solidFill>
                  <a:schemeClr val="dk2"/>
                </a:solidFill>
              </a:rPr>
              <a:t> I: 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FM</a:t>
            </a:r>
            <a:r>
              <a:rPr b="1" lang="en-GB" sz="1800">
                <a:solidFill>
                  <a:schemeClr val="dk2"/>
                </a:solidFill>
              </a:rPr>
              <a:t>A + evaporated particles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33" name="Google Shape;633;p63"/>
          <p:cNvSpPr txBox="1"/>
          <p:nvPr/>
        </p:nvSpPr>
        <p:spPr>
          <a:xfrm>
            <a:off x="4911950" y="3959275"/>
            <a:ext cx="3297900" cy="104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Method II: 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chemeClr val="dk2"/>
                </a:solidFill>
              </a:rPr>
              <a:t>FMA + I</a:t>
            </a:r>
            <a:r>
              <a:rPr b="1" lang="en-GB" sz="1800">
                <a:solidFill>
                  <a:schemeClr val="dk2"/>
                </a:solidFill>
              </a:rPr>
              <a:t>C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34" name="Google Shape;634;p63"/>
          <p:cNvSpPr txBox="1"/>
          <p:nvPr/>
        </p:nvSpPr>
        <p:spPr>
          <a:xfrm>
            <a:off x="275550" y="1017725"/>
            <a:ext cx="617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With focus on the second experiment:</a:t>
            </a:r>
            <a:endParaRPr/>
          </a:p>
        </p:txBody>
      </p:sp>
      <p:sp>
        <p:nvSpPr>
          <p:cNvPr id="635" name="Google Shape;635;p63"/>
          <p:cNvSpPr txBox="1"/>
          <p:nvPr/>
        </p:nvSpPr>
        <p:spPr>
          <a:xfrm>
            <a:off x="6878275" y="1425875"/>
            <a:ext cx="237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</a:rPr>
              <a:t>MSc project </a:t>
            </a:r>
            <a:endParaRPr b="1" sz="15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</a:rPr>
              <a:t>Dalia Farghaly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36" name="Google Shape;636;p63"/>
          <p:cNvSpPr txBox="1"/>
          <p:nvPr/>
        </p:nvSpPr>
        <p:spPr>
          <a:xfrm>
            <a:off x="6258175" y="28301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2"/>
                </a:solidFill>
              </a:rPr>
              <a:t>m</a:t>
            </a:r>
            <a:r>
              <a:rPr b="1" lang="en-GB" sz="1500">
                <a:solidFill>
                  <a:schemeClr val="accent2"/>
                </a:solidFill>
              </a:rPr>
              <a:t>y PhD analysis</a:t>
            </a:r>
            <a:r>
              <a:rPr b="1" lang="en-GB" sz="1500">
                <a:solidFill>
                  <a:schemeClr val="accent2"/>
                </a:solidFill>
              </a:rPr>
              <a:t>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37" name="Google Shape;637;p63"/>
          <p:cNvSpPr/>
          <p:nvPr/>
        </p:nvSpPr>
        <p:spPr>
          <a:xfrm>
            <a:off x="5517300" y="1530125"/>
            <a:ext cx="1213800" cy="2390700"/>
          </a:xfrm>
          <a:prstGeom prst="rect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8" name="Google Shape;638;p63"/>
          <p:cNvCxnSpPr/>
          <p:nvPr/>
        </p:nvCxnSpPr>
        <p:spPr>
          <a:xfrm flipH="1">
            <a:off x="3177875" y="3920875"/>
            <a:ext cx="2339400" cy="250200"/>
          </a:xfrm>
          <a:prstGeom prst="straightConnector1">
            <a:avLst/>
          </a:prstGeom>
          <a:noFill/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9" name="Google Shape;639;p63"/>
          <p:cNvSpPr/>
          <p:nvPr/>
        </p:nvSpPr>
        <p:spPr>
          <a:xfrm>
            <a:off x="4566250" y="1553000"/>
            <a:ext cx="693600" cy="2390700"/>
          </a:xfrm>
          <a:prstGeom prst="rect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40" name="Google Shape;640;p63"/>
          <p:cNvCxnSpPr/>
          <p:nvPr/>
        </p:nvCxnSpPr>
        <p:spPr>
          <a:xfrm>
            <a:off x="4911950" y="3943700"/>
            <a:ext cx="656700" cy="2346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4"/>
          <p:cNvSpPr txBox="1"/>
          <p:nvPr/>
        </p:nvSpPr>
        <p:spPr>
          <a:xfrm>
            <a:off x="183899" y="2515500"/>
            <a:ext cx="765600" cy="3924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100"/>
          </a:p>
        </p:txBody>
      </p:sp>
      <p:cxnSp>
        <p:nvCxnSpPr>
          <p:cNvPr id="646" name="Google Shape;646;p64"/>
          <p:cNvCxnSpPr>
            <a:stCxn id="645" idx="3"/>
          </p:cNvCxnSpPr>
          <p:nvPr/>
        </p:nvCxnSpPr>
        <p:spPr>
          <a:xfrm>
            <a:off x="949499" y="2711700"/>
            <a:ext cx="403800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47" name="Google Shape;647;p64"/>
          <p:cNvSpPr txBox="1"/>
          <p:nvPr/>
        </p:nvSpPr>
        <p:spPr>
          <a:xfrm>
            <a:off x="1309450" y="2261575"/>
            <a:ext cx="1748700" cy="9003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Gammasphere: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Detector Alignment </a:t>
            </a:r>
            <a:endParaRPr sz="1100"/>
          </a:p>
        </p:txBody>
      </p:sp>
      <p:cxnSp>
        <p:nvCxnSpPr>
          <p:cNvPr id="648" name="Google Shape;648;p64"/>
          <p:cNvCxnSpPr>
            <a:stCxn id="647" idx="3"/>
            <a:endCxn id="649" idx="1"/>
          </p:cNvCxnSpPr>
          <p:nvPr/>
        </p:nvCxnSpPr>
        <p:spPr>
          <a:xfrm flipH="1" rot="10800000">
            <a:off x="3058150" y="1863325"/>
            <a:ext cx="846600" cy="84840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0" name="Google Shape;650;p64"/>
          <p:cNvCxnSpPr>
            <a:stCxn id="647" idx="3"/>
            <a:endCxn id="651" idx="1"/>
          </p:cNvCxnSpPr>
          <p:nvPr/>
        </p:nvCxnSpPr>
        <p:spPr>
          <a:xfrm>
            <a:off x="3058150" y="2711725"/>
            <a:ext cx="908400" cy="924000"/>
          </a:xfrm>
          <a:prstGeom prst="straightConnector1">
            <a:avLst/>
          </a:prstGeom>
          <a:noFill/>
          <a:ln cap="flat" cmpd="sng" w="508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49" name="Google Shape;649;p64"/>
          <p:cNvSpPr txBox="1"/>
          <p:nvPr/>
        </p:nvSpPr>
        <p:spPr>
          <a:xfrm>
            <a:off x="3904736" y="1551764"/>
            <a:ext cx="1396500" cy="6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Microball: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⍺ &amp; p</a:t>
            </a:r>
            <a:endParaRPr sz="1100"/>
          </a:p>
        </p:txBody>
      </p:sp>
      <p:sp>
        <p:nvSpPr>
          <p:cNvPr id="652" name="Google Shape;652;p64"/>
          <p:cNvSpPr txBox="1"/>
          <p:nvPr/>
        </p:nvSpPr>
        <p:spPr>
          <a:xfrm>
            <a:off x="5301050" y="1621013"/>
            <a:ext cx="346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4"/>
          <p:cNvSpPr txBox="1"/>
          <p:nvPr/>
        </p:nvSpPr>
        <p:spPr>
          <a:xfrm>
            <a:off x="5647539" y="1547810"/>
            <a:ext cx="1396500" cy="6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FMA: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&amp; TOF</a:t>
            </a:r>
            <a:endParaRPr sz="1100"/>
          </a:p>
        </p:txBody>
      </p:sp>
      <p:sp>
        <p:nvSpPr>
          <p:cNvPr id="654" name="Google Shape;654;p64"/>
          <p:cNvSpPr txBox="1"/>
          <p:nvPr/>
        </p:nvSpPr>
        <p:spPr>
          <a:xfrm>
            <a:off x="7043853" y="1621013"/>
            <a:ext cx="346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64"/>
          <p:cNvSpPr txBox="1"/>
          <p:nvPr/>
        </p:nvSpPr>
        <p:spPr>
          <a:xfrm>
            <a:off x="7362040" y="1547810"/>
            <a:ext cx="1596600" cy="623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Neutron Shell: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100"/>
          </a:p>
        </p:txBody>
      </p:sp>
      <p:sp>
        <p:nvSpPr>
          <p:cNvPr id="651" name="Google Shape;651;p64"/>
          <p:cNvSpPr txBox="1"/>
          <p:nvPr/>
        </p:nvSpPr>
        <p:spPr>
          <a:xfrm>
            <a:off x="3966519" y="3324092"/>
            <a:ext cx="1396500" cy="6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Microball: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⍺ &amp; p</a:t>
            </a:r>
            <a:endParaRPr sz="1100"/>
          </a:p>
        </p:txBody>
      </p:sp>
      <p:sp>
        <p:nvSpPr>
          <p:cNvPr id="656" name="Google Shape;656;p64"/>
          <p:cNvSpPr txBox="1"/>
          <p:nvPr/>
        </p:nvSpPr>
        <p:spPr>
          <a:xfrm>
            <a:off x="5301050" y="3393340"/>
            <a:ext cx="346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64"/>
          <p:cNvSpPr txBox="1"/>
          <p:nvPr/>
        </p:nvSpPr>
        <p:spPr>
          <a:xfrm>
            <a:off x="5647539" y="3320138"/>
            <a:ext cx="1396500" cy="6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FMA: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&amp; TOF</a:t>
            </a:r>
            <a:endParaRPr sz="1100"/>
          </a:p>
        </p:txBody>
      </p:sp>
      <p:sp>
        <p:nvSpPr>
          <p:cNvPr id="658" name="Google Shape;658;p64"/>
          <p:cNvSpPr txBox="1"/>
          <p:nvPr/>
        </p:nvSpPr>
        <p:spPr>
          <a:xfrm>
            <a:off x="7043853" y="3393340"/>
            <a:ext cx="346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64"/>
          <p:cNvSpPr txBox="1"/>
          <p:nvPr/>
        </p:nvSpPr>
        <p:spPr>
          <a:xfrm>
            <a:off x="7362040" y="3320137"/>
            <a:ext cx="846600" cy="6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endParaRPr sz="1100"/>
          </a:p>
        </p:txBody>
      </p:sp>
      <p:sp>
        <p:nvSpPr>
          <p:cNvPr id="660" name="Google Shape;660;p64"/>
          <p:cNvSpPr txBox="1"/>
          <p:nvPr>
            <p:ph idx="4294967295"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Selecting reaction channels II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61" name="Google Shape;661;p64"/>
          <p:cNvSpPr txBox="1"/>
          <p:nvPr/>
        </p:nvSpPr>
        <p:spPr>
          <a:xfrm>
            <a:off x="1353300" y="15478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Method I</a:t>
            </a:r>
            <a:endParaRPr/>
          </a:p>
        </p:txBody>
      </p:sp>
      <p:sp>
        <p:nvSpPr>
          <p:cNvPr id="662" name="Google Shape;662;p64"/>
          <p:cNvSpPr txBox="1"/>
          <p:nvPr/>
        </p:nvSpPr>
        <p:spPr>
          <a:xfrm>
            <a:off x="1391650" y="34511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Method II</a:t>
            </a:r>
            <a:endParaRPr/>
          </a:p>
        </p:txBody>
      </p:sp>
      <p:sp>
        <p:nvSpPr>
          <p:cNvPr id="663" name="Google Shape;663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&#10;&#10;Description automatically generated"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535" y="0"/>
            <a:ext cx="76309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9872" y="1639957"/>
            <a:ext cx="4857900" cy="3362100"/>
          </a:xfrm>
          <a:prstGeom prst="rect">
            <a:avLst/>
          </a:prstGeom>
          <a:solidFill>
            <a:schemeClr val="dk1"/>
          </a:solidFill>
          <a:ln cap="flat" cmpd="sng" w="476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p29"/>
          <p:cNvSpPr txBox="1"/>
          <p:nvPr/>
        </p:nvSpPr>
        <p:spPr>
          <a:xfrm>
            <a:off x="327105" y="424673"/>
            <a:ext cx="3093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Motivation</a:t>
            </a:r>
            <a:endParaRPr sz="1100"/>
          </a:p>
        </p:txBody>
      </p:sp>
      <p:sp>
        <p:nvSpPr>
          <p:cNvPr id="161" name="Google Shape;161;p29"/>
          <p:cNvSpPr txBox="1"/>
          <p:nvPr/>
        </p:nvSpPr>
        <p:spPr>
          <a:xfrm>
            <a:off x="363239" y="1492545"/>
            <a:ext cx="25206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Proton </a:t>
            </a:r>
            <a:r>
              <a:rPr lang="en-GB" sz="1800">
                <a:solidFill>
                  <a:schemeClr val="dk1"/>
                </a:solidFill>
              </a:rPr>
              <a:t>d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rip-line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Mirror symmetry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Proton </a:t>
            </a:r>
            <a:r>
              <a:rPr lang="en-GB" sz="1800">
                <a:solidFill>
                  <a:schemeClr val="dk1"/>
                </a:solidFill>
              </a:rPr>
              <a:t>emission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  (discrete energy)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29"/>
          <p:cNvGrpSpPr/>
          <p:nvPr/>
        </p:nvGrpSpPr>
        <p:grpSpPr>
          <a:xfrm>
            <a:off x="327097" y="1634280"/>
            <a:ext cx="3492827" cy="3367636"/>
            <a:chOff x="436129" y="2179040"/>
            <a:chExt cx="4657103" cy="4490181"/>
          </a:xfrm>
        </p:grpSpPr>
        <p:grpSp>
          <p:nvGrpSpPr>
            <p:cNvPr id="163" name="Google Shape;163;p29"/>
            <p:cNvGrpSpPr/>
            <p:nvPr/>
          </p:nvGrpSpPr>
          <p:grpSpPr>
            <a:xfrm>
              <a:off x="1512521" y="2179040"/>
              <a:ext cx="3580711" cy="4490181"/>
              <a:chOff x="1512521" y="2179040"/>
              <a:chExt cx="3580711" cy="4490181"/>
            </a:xfrm>
          </p:grpSpPr>
          <p:cxnSp>
            <p:nvCxnSpPr>
              <p:cNvPr id="164" name="Google Shape;164;p29"/>
              <p:cNvCxnSpPr/>
              <p:nvPr/>
            </p:nvCxnSpPr>
            <p:spPr>
              <a:xfrm flipH="1" rot="10800000">
                <a:off x="2538132" y="2179040"/>
                <a:ext cx="2555100" cy="3010800"/>
              </a:xfrm>
              <a:prstGeom prst="straightConnector1">
                <a:avLst/>
              </a:prstGeom>
              <a:noFill/>
              <a:ln cap="flat" cmpd="sng" w="349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5" name="Google Shape;165;p29"/>
              <p:cNvCxnSpPr/>
              <p:nvPr/>
            </p:nvCxnSpPr>
            <p:spPr>
              <a:xfrm>
                <a:off x="2538132" y="6100121"/>
                <a:ext cx="2555100" cy="569100"/>
              </a:xfrm>
              <a:prstGeom prst="straightConnector1">
                <a:avLst/>
              </a:prstGeom>
              <a:noFill/>
              <a:ln cap="flat" cmpd="sng" w="349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66" name="Google Shape;166;p29"/>
              <p:cNvSpPr/>
              <p:nvPr/>
            </p:nvSpPr>
            <p:spPr>
              <a:xfrm>
                <a:off x="1512521" y="5189840"/>
                <a:ext cx="1025700" cy="910200"/>
              </a:xfrm>
              <a:prstGeom prst="rect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29"/>
            <p:cNvSpPr txBox="1"/>
            <p:nvPr/>
          </p:nvSpPr>
          <p:spPr>
            <a:xfrm>
              <a:off x="436129" y="3918233"/>
              <a:ext cx="28212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</a:rPr>
                <a:t>A ≈ 60 region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</a:rPr>
                <a:t>odd Z, </a:t>
              </a:r>
              <a:endParaRPr b="1" sz="1800">
                <a:solidFill>
                  <a:schemeClr val="dk1"/>
                </a:solidFill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</a:rPr>
                <a:t>N&lt;Z isotopes</a:t>
              </a:r>
              <a:endParaRPr b="1" sz="1800">
                <a:solidFill>
                  <a:schemeClr val="dk1"/>
                </a:solidFill>
              </a:endParaRPr>
            </a:p>
          </p:txBody>
        </p:sp>
      </p:grpSp>
      <p:sp>
        <p:nvSpPr>
          <p:cNvPr id="168" name="Google Shape;168;p29"/>
          <p:cNvSpPr/>
          <p:nvPr/>
        </p:nvSpPr>
        <p:spPr>
          <a:xfrm>
            <a:off x="4864975" y="3380750"/>
            <a:ext cx="258000" cy="259800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5886025" y="2349875"/>
            <a:ext cx="258000" cy="259800"/>
          </a:xfrm>
          <a:prstGeom prst="rect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0" name="Google Shape;17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9"/>
          <p:cNvSpPr/>
          <p:nvPr/>
        </p:nvSpPr>
        <p:spPr>
          <a:xfrm>
            <a:off x="5374100" y="2622850"/>
            <a:ext cx="258000" cy="246600"/>
          </a:xfrm>
          <a:prstGeom prst="rect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5374100" y="2858450"/>
            <a:ext cx="258000" cy="259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46" y="0"/>
            <a:ext cx="83985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65"/>
          <p:cNvSpPr txBox="1"/>
          <p:nvPr>
            <p:ph type="title"/>
          </p:nvPr>
        </p:nvSpPr>
        <p:spPr>
          <a:xfrm>
            <a:off x="84475" y="4609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Second iteration </a:t>
            </a:r>
            <a:endParaRPr/>
          </a:p>
        </p:txBody>
      </p:sp>
      <p:sp>
        <p:nvSpPr>
          <p:cNvPr id="670" name="Google Shape;670;p65"/>
          <p:cNvSpPr txBox="1"/>
          <p:nvPr/>
        </p:nvSpPr>
        <p:spPr>
          <a:xfrm>
            <a:off x="4448975" y="563150"/>
            <a:ext cx="34980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0000"/>
                </a:solidFill>
              </a:rPr>
              <a:t>1310720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0000"/>
                </a:solidFill>
              </a:rPr>
              <a:t>(2</a:t>
            </a:r>
            <a:r>
              <a:rPr b="1" baseline="30000" lang="en-GB" sz="2000">
                <a:solidFill>
                  <a:srgbClr val="FF0000"/>
                </a:solidFill>
              </a:rPr>
              <a:t>20</a:t>
            </a:r>
            <a:r>
              <a:rPr b="1" lang="en-GB" sz="2000">
                <a:solidFill>
                  <a:srgbClr val="FF0000"/>
                </a:solidFill>
              </a:rPr>
              <a:t> + 2</a:t>
            </a:r>
            <a:r>
              <a:rPr b="1" baseline="30000" lang="en-GB" sz="2000">
                <a:solidFill>
                  <a:srgbClr val="FF0000"/>
                </a:solidFill>
              </a:rPr>
              <a:t>18</a:t>
            </a:r>
            <a:r>
              <a:rPr b="1" lang="en-GB" sz="2000">
                <a:solidFill>
                  <a:srgbClr val="FF0000"/>
                </a:solidFill>
              </a:rPr>
              <a:t>)</a:t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671" name="Google Shape;671;p65"/>
          <p:cNvSpPr/>
          <p:nvPr/>
        </p:nvSpPr>
        <p:spPr>
          <a:xfrm>
            <a:off x="4089275" y="563150"/>
            <a:ext cx="359700" cy="7389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672" name="Google Shape;672;p65"/>
          <p:cNvSpPr txBox="1"/>
          <p:nvPr/>
        </p:nvSpPr>
        <p:spPr>
          <a:xfrm>
            <a:off x="1834950" y="1944825"/>
            <a:ext cx="123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0000"/>
                </a:solidFill>
              </a:rPr>
              <a:t>1048576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0000"/>
                </a:solidFill>
              </a:rPr>
              <a:t>(2</a:t>
            </a:r>
            <a:r>
              <a:rPr b="1" baseline="30000" lang="en-GB" sz="2000">
                <a:solidFill>
                  <a:srgbClr val="FF0000"/>
                </a:solidFill>
              </a:rPr>
              <a:t>20</a:t>
            </a:r>
            <a:r>
              <a:rPr b="1" lang="en-GB" sz="2000">
                <a:solidFill>
                  <a:srgbClr val="FF0000"/>
                </a:solidFill>
              </a:rPr>
              <a:t>)</a:t>
            </a:r>
            <a:endParaRPr b="1" sz="2000"/>
          </a:p>
        </p:txBody>
      </p:sp>
      <p:sp>
        <p:nvSpPr>
          <p:cNvPr id="673" name="Google Shape;673;p65"/>
          <p:cNvSpPr/>
          <p:nvPr/>
        </p:nvSpPr>
        <p:spPr>
          <a:xfrm>
            <a:off x="1475250" y="1975575"/>
            <a:ext cx="359700" cy="738900"/>
          </a:xfrm>
          <a:prstGeom prst="ellipse">
            <a:avLst/>
          </a:prstGeom>
          <a:noFill/>
          <a:ln cap="flat" cmpd="sng" w="28575">
            <a:solidFill>
              <a:srgbClr val="FF41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highlight>
                <a:srgbClr val="CC0000"/>
              </a:highlight>
            </a:endParaRPr>
          </a:p>
        </p:txBody>
      </p:sp>
      <p:sp>
        <p:nvSpPr>
          <p:cNvPr id="674" name="Google Shape;674;p65"/>
          <p:cNvSpPr txBox="1"/>
          <p:nvPr/>
        </p:nvSpPr>
        <p:spPr>
          <a:xfrm>
            <a:off x="4378550" y="2347506"/>
            <a:ext cx="3213300" cy="118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Jumps as large as 2^20 (10 ms)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Need for two iterations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Flag in timestamp 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75" name="Google Shape;675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6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Gammasphere: Calibration II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81" name="Google Shape;681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2" name="Google Shape;682;p66"/>
          <p:cNvSpPr txBox="1"/>
          <p:nvPr/>
        </p:nvSpPr>
        <p:spPr>
          <a:xfrm>
            <a:off x="231300" y="1894000"/>
            <a:ext cx="3675000" cy="198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Efficiency </a:t>
            </a:r>
            <a:r>
              <a:rPr b="1" lang="en-GB" sz="2400">
                <a:solidFill>
                  <a:schemeClr val="dk2"/>
                </a:solidFill>
              </a:rPr>
              <a:t>calibration:</a:t>
            </a:r>
            <a:endParaRPr b="1"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b="1" baseline="30000" lang="en-GB" sz="2400">
                <a:solidFill>
                  <a:schemeClr val="dk2"/>
                </a:solidFill>
              </a:rPr>
              <a:t>152</a:t>
            </a:r>
            <a:r>
              <a:rPr b="1" lang="en-GB" sz="2400">
                <a:solidFill>
                  <a:schemeClr val="dk2"/>
                </a:solidFill>
              </a:rPr>
              <a:t>Eu, </a:t>
            </a:r>
            <a:r>
              <a:rPr b="1" baseline="30000" lang="en-GB" sz="2400">
                <a:solidFill>
                  <a:schemeClr val="dk2"/>
                </a:solidFill>
              </a:rPr>
              <a:t>207</a:t>
            </a:r>
            <a:r>
              <a:rPr b="1" lang="en-GB" sz="2400">
                <a:solidFill>
                  <a:schemeClr val="dk2"/>
                </a:solidFill>
              </a:rPr>
              <a:t>Bi and </a:t>
            </a:r>
            <a:r>
              <a:rPr b="1" baseline="30000" lang="en-GB" sz="2400">
                <a:solidFill>
                  <a:schemeClr val="dk2"/>
                </a:solidFill>
              </a:rPr>
              <a:t>182</a:t>
            </a:r>
            <a:r>
              <a:rPr b="1" lang="en-GB" sz="2400">
                <a:solidFill>
                  <a:schemeClr val="dk2"/>
                </a:solidFill>
              </a:rPr>
              <a:t>Ta sources </a:t>
            </a:r>
            <a:endParaRPr b="1"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b="1" lang="en-GB" sz="2400">
                <a:solidFill>
                  <a:schemeClr val="dk2"/>
                </a:solidFill>
              </a:rPr>
              <a:t>4 rings + total   </a:t>
            </a:r>
            <a:endParaRPr/>
          </a:p>
        </p:txBody>
      </p:sp>
      <p:pic>
        <p:nvPicPr>
          <p:cNvPr descr="Chart, line chart&#10;&#10;Description automatically generated" id="683" name="Google Shape;68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8100" y="1893975"/>
            <a:ext cx="4154400" cy="28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684" name="Google Shape;68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5575" y="1070987"/>
            <a:ext cx="5370726" cy="7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7"/>
          <p:cNvSpPr txBox="1"/>
          <p:nvPr>
            <p:ph type="title"/>
          </p:nvPr>
        </p:nvSpPr>
        <p:spPr>
          <a:xfrm>
            <a:off x="628650" y="69958"/>
            <a:ext cx="761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IC Spectra: </a:t>
            </a:r>
            <a:r>
              <a:rPr baseline="30000" lang="en-GB" sz="3000">
                <a:latin typeface="Arial"/>
                <a:ea typeface="Arial"/>
                <a:cs typeface="Arial"/>
                <a:sym typeface="Arial"/>
              </a:rPr>
              <a:t>62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Ga and </a:t>
            </a:r>
            <a:r>
              <a:rPr baseline="30000" lang="en-GB" sz="3000">
                <a:latin typeface="Arial"/>
                <a:ea typeface="Arial"/>
                <a:cs typeface="Arial"/>
                <a:sym typeface="Arial"/>
              </a:rPr>
              <a:t>62</a:t>
            </a:r>
            <a:r>
              <a:rPr lang="en-GB" sz="3000">
                <a:latin typeface="Arial"/>
                <a:ea typeface="Arial"/>
                <a:cs typeface="Arial"/>
                <a:sym typeface="Arial"/>
              </a:rPr>
              <a:t>Zn </a:t>
            </a:r>
            <a:endParaRPr/>
          </a:p>
        </p:txBody>
      </p:sp>
      <p:pic>
        <p:nvPicPr>
          <p:cNvPr descr="Chart, line chart&#10;&#10;Description automatically generated" id="690" name="Google Shape;69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7044"/>
            <a:ext cx="9144001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67"/>
          <p:cNvSpPr txBox="1"/>
          <p:nvPr/>
        </p:nvSpPr>
        <p:spPr>
          <a:xfrm>
            <a:off x="1390136" y="1666913"/>
            <a:ext cx="1974000" cy="6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Z separation…</a:t>
            </a:r>
            <a:endParaRPr sz="1100"/>
          </a:p>
        </p:txBody>
      </p:sp>
      <p:pic>
        <p:nvPicPr>
          <p:cNvPr id="692" name="Google Shape;69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5898" y="4497875"/>
            <a:ext cx="2374265" cy="28605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67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histogram&#10;&#10;Description automatically generated" id="698" name="Google Shape;6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6143"/>
            <a:ext cx="9144001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68"/>
          <p:cNvSpPr txBox="1"/>
          <p:nvPr>
            <p:ph type="title"/>
          </p:nvPr>
        </p:nvSpPr>
        <p:spPr>
          <a:xfrm>
            <a:off x="628650" y="69958"/>
            <a:ext cx="7619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Attempt at improving Z separation</a:t>
            </a:r>
            <a:endParaRPr/>
          </a:p>
        </p:txBody>
      </p:sp>
      <p:sp>
        <p:nvSpPr>
          <p:cNvPr id="700" name="Google Shape;700;p68"/>
          <p:cNvSpPr txBox="1"/>
          <p:nvPr/>
        </p:nvSpPr>
        <p:spPr>
          <a:xfrm>
            <a:off x="1342613" y="1749896"/>
            <a:ext cx="2706600" cy="62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investigation needed</a:t>
            </a:r>
            <a:endParaRPr sz="1100"/>
          </a:p>
        </p:txBody>
      </p:sp>
      <p:pic>
        <p:nvPicPr>
          <p:cNvPr id="701" name="Google Shape;701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5899" y="4603230"/>
            <a:ext cx="2374265" cy="286056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6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69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Search for </a:t>
            </a:r>
            <a:r>
              <a:rPr b="1" baseline="30000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62</a:t>
            </a: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69"/>
          <p:cNvSpPr txBox="1"/>
          <p:nvPr>
            <p:ph idx="4294967295" type="subTitle"/>
          </p:nvPr>
        </p:nvSpPr>
        <p:spPr>
          <a:xfrm>
            <a:off x="265500" y="1302075"/>
            <a:ext cx="7811700" cy="211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Two approaches</a:t>
            </a: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: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= 62, 0 charged particles + at least 1 neutron: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Looking at gamma-gamma coincidence matrices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Full experiment statistics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No evident peaks </a:t>
            </a:r>
            <a:endParaRPr/>
          </a:p>
        </p:txBody>
      </p:sp>
      <p:sp>
        <p:nvSpPr>
          <p:cNvPr id="709" name="Google Shape;709;p69"/>
          <p:cNvSpPr txBox="1"/>
          <p:nvPr>
            <p:ph idx="4294967295" type="subTitle"/>
          </p:nvPr>
        </p:nvSpPr>
        <p:spPr>
          <a:xfrm>
            <a:off x="265500" y="3256800"/>
            <a:ext cx="7811700" cy="211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= 62 and Z = 32: 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Poor Z separation for A=62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69"/>
          <p:cNvSpPr txBox="1"/>
          <p:nvPr/>
        </p:nvSpPr>
        <p:spPr>
          <a:xfrm>
            <a:off x="118350" y="4543350"/>
            <a:ext cx="8106000" cy="4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No conclusive evidence for </a:t>
            </a:r>
            <a:r>
              <a:rPr baseline="30000" lang="en-GB" sz="1800">
                <a:solidFill>
                  <a:schemeClr val="dk1"/>
                </a:solidFill>
              </a:rPr>
              <a:t>62</a:t>
            </a:r>
            <a:r>
              <a:rPr lang="en-GB" sz="1800">
                <a:solidFill>
                  <a:schemeClr val="dk1"/>
                </a:solidFill>
              </a:rPr>
              <a:t>Ge transitions at the present stage of analysis </a:t>
            </a:r>
            <a:endParaRPr sz="1800"/>
          </a:p>
        </p:txBody>
      </p:sp>
      <p:sp>
        <p:nvSpPr>
          <p:cNvPr id="711" name="Google Shape;711;p6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70"/>
          <p:cNvPicPr preferRelativeResize="0"/>
          <p:nvPr/>
        </p:nvPicPr>
        <p:blipFill rotWithShape="1">
          <a:blip r:embed="rId3">
            <a:alphaModFix/>
          </a:blip>
          <a:srcRect b="0" l="-3810" r="3810" t="0"/>
          <a:stretch/>
        </p:blipFill>
        <p:spPr>
          <a:xfrm>
            <a:off x="2205100" y="1293950"/>
            <a:ext cx="4398856" cy="3540776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70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Microball: Average proton and </a:t>
            </a: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𝛼 pulses</a:t>
            </a: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7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1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Microball: Charge-comparison method 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4" name="Google Shape;72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526" y="1658700"/>
            <a:ext cx="4399126" cy="33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71"/>
          <p:cNvSpPr txBox="1"/>
          <p:nvPr/>
        </p:nvSpPr>
        <p:spPr>
          <a:xfrm>
            <a:off x="244375" y="1313875"/>
            <a:ext cx="81060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Particle identification (PID) ratio from integration of two regions of a pulse: </a:t>
            </a:r>
            <a:endParaRPr sz="2400"/>
          </a:p>
        </p:txBody>
      </p:sp>
      <p:sp>
        <p:nvSpPr>
          <p:cNvPr id="726" name="Google Shape;726;p71"/>
          <p:cNvSpPr txBox="1"/>
          <p:nvPr/>
        </p:nvSpPr>
        <p:spPr>
          <a:xfrm>
            <a:off x="244375" y="2831375"/>
            <a:ext cx="3464700" cy="101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Optimal placement of integration limits depends on detector characteristics</a:t>
            </a:r>
            <a:endParaRPr sz="1800"/>
          </a:p>
        </p:txBody>
      </p:sp>
      <p:sp>
        <p:nvSpPr>
          <p:cNvPr id="727" name="Google Shape;727;p7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2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Microball: Cosine similarity measure  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72"/>
          <p:cNvSpPr txBox="1"/>
          <p:nvPr/>
        </p:nvSpPr>
        <p:spPr>
          <a:xfrm>
            <a:off x="313913" y="1468375"/>
            <a:ext cx="810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The cosine similarity between two vectors </a:t>
            </a:r>
            <a:r>
              <a:rPr i="1" lang="en-GB" sz="2000">
                <a:solidFill>
                  <a:schemeClr val="dk1"/>
                </a:solidFill>
              </a:rPr>
              <a:t>x</a:t>
            </a:r>
            <a:r>
              <a:rPr lang="en-GB" sz="2000">
                <a:solidFill>
                  <a:schemeClr val="dk1"/>
                </a:solidFill>
              </a:rPr>
              <a:t> and </a:t>
            </a:r>
            <a:r>
              <a:rPr i="1" lang="en-GB" sz="2000">
                <a:solidFill>
                  <a:schemeClr val="dk1"/>
                </a:solidFill>
              </a:rPr>
              <a:t>y</a:t>
            </a:r>
            <a:r>
              <a:rPr lang="en-GB" sz="2000">
                <a:solidFill>
                  <a:schemeClr val="dk1"/>
                </a:solidFill>
              </a:rPr>
              <a:t> is</a:t>
            </a:r>
            <a:r>
              <a:rPr lang="en-GB" sz="2000">
                <a:solidFill>
                  <a:schemeClr val="dk1"/>
                </a:solidFill>
              </a:rPr>
              <a:t>: </a:t>
            </a:r>
            <a:endParaRPr sz="2000"/>
          </a:p>
        </p:txBody>
      </p:sp>
      <p:sp>
        <p:nvSpPr>
          <p:cNvPr id="734" name="Google Shape;734;p72"/>
          <p:cNvSpPr txBox="1"/>
          <p:nvPr/>
        </p:nvSpPr>
        <p:spPr>
          <a:xfrm>
            <a:off x="380125" y="3273625"/>
            <a:ext cx="783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Various reference pulses can be used, such as averaged </a:t>
            </a:r>
            <a:r>
              <a:rPr lang="en-GB" sz="1800">
                <a:solidFill>
                  <a:schemeClr val="dk1"/>
                </a:solidFill>
              </a:rPr>
              <a:t>𝛼</a:t>
            </a:r>
            <a:r>
              <a:rPr lang="en-GB" sz="1800">
                <a:solidFill>
                  <a:schemeClr val="dk1"/>
                </a:solidFill>
              </a:rPr>
              <a:t>-particle pulses or step pulse. For the step pulse:</a:t>
            </a:r>
            <a:endParaRPr sz="1800"/>
          </a:p>
        </p:txBody>
      </p:sp>
      <p:pic>
        <p:nvPicPr>
          <p:cNvPr id="735" name="Google Shape;73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350" y="2239226"/>
            <a:ext cx="4243775" cy="10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002" y="3950150"/>
            <a:ext cx="2654046" cy="10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7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525" y="2334725"/>
            <a:ext cx="4630949" cy="27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73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Microball: Cosine similarity measure II   </a:t>
            </a:r>
            <a:endParaRPr b="1"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73"/>
          <p:cNvSpPr txBox="1"/>
          <p:nvPr/>
        </p:nvSpPr>
        <p:spPr>
          <a:xfrm>
            <a:off x="133350" y="1184675"/>
            <a:ext cx="7877100" cy="109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Histograms with cosine similarity rather than PID ratio on vertical axis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A step pulse becoming unity at 10% of the amplitude was used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-GB" sz="1800">
                <a:solidFill>
                  <a:srgbClr val="595959"/>
                </a:solidFill>
              </a:rPr>
              <a:t>Projections were made and FOM computed</a:t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745" name="Google Shape;745;p7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30"/>
          <p:cNvSpPr txBox="1"/>
          <p:nvPr>
            <p:ph idx="4294967295" type="subTitle"/>
          </p:nvPr>
        </p:nvSpPr>
        <p:spPr>
          <a:xfrm>
            <a:off x="265500" y="1215325"/>
            <a:ext cx="4878000" cy="38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Proton-gamma spectroscopy in the upper </a:t>
            </a:r>
            <a:r>
              <a:rPr b="1" i="1" lang="en-GB" sz="2400"/>
              <a:t>fp</a:t>
            </a:r>
            <a:r>
              <a:rPr b="1" lang="en-GB" sz="2400"/>
              <a:t> shell 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4250" y="1855350"/>
            <a:ext cx="361950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Experimental campaign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311700" y="2634700"/>
            <a:ext cx="7318500" cy="22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1"/>
                </a:solidFill>
              </a:rPr>
              <a:t>Where?</a:t>
            </a:r>
            <a:r>
              <a:rPr lang="en-GB" sz="2400">
                <a:solidFill>
                  <a:schemeClr val="dk2"/>
                </a:solidFill>
              </a:rPr>
              <a:t>   ATLAS facility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1"/>
                </a:solidFill>
              </a:rPr>
              <a:t>When?</a:t>
            </a:r>
            <a:r>
              <a:rPr lang="en-GB" sz="2400">
                <a:solidFill>
                  <a:schemeClr val="dk2"/>
                </a:solidFill>
              </a:rPr>
              <a:t>    Summer 2020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chemeClr val="dk1"/>
                </a:solidFill>
              </a:rPr>
              <a:t>How?</a:t>
            </a:r>
            <a:r>
              <a:rPr lang="en-GB" sz="2400">
                <a:solidFill>
                  <a:schemeClr val="dk2"/>
                </a:solidFill>
              </a:rPr>
              <a:t>      Enhanced Gammasphere + FMA setup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2400">
                <a:solidFill>
                  <a:schemeClr val="dk1"/>
                </a:solidFill>
              </a:rPr>
              <a:t>Who?</a:t>
            </a:r>
            <a:r>
              <a:rPr lang="en-GB" sz="2400">
                <a:solidFill>
                  <a:schemeClr val="dk2"/>
                </a:solidFill>
              </a:rPr>
              <a:t>      Three experiments led by Lund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75" y="965613"/>
            <a:ext cx="85206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First COVID remote experiments at ANL</a:t>
            </a:r>
            <a:r>
              <a:rPr lang="en-GB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~20% of ANL’s beam time in 2020</a:t>
            </a:r>
            <a:endParaRPr sz="2400"/>
          </a:p>
        </p:txBody>
      </p:sp>
      <p:grpSp>
        <p:nvGrpSpPr>
          <p:cNvPr id="188" name="Google Shape;188;p31"/>
          <p:cNvGrpSpPr/>
          <p:nvPr/>
        </p:nvGrpSpPr>
        <p:grpSpPr>
          <a:xfrm>
            <a:off x="7315200" y="2295575"/>
            <a:ext cx="1943100" cy="2847950"/>
            <a:chOff x="3657600" y="2295575"/>
            <a:chExt cx="1943100" cy="2847950"/>
          </a:xfrm>
        </p:grpSpPr>
        <p:sp>
          <p:nvSpPr>
            <p:cNvPr id="189" name="Google Shape;189;p31"/>
            <p:cNvSpPr/>
            <p:nvPr/>
          </p:nvSpPr>
          <p:spPr>
            <a:xfrm>
              <a:off x="3657600" y="2823925"/>
              <a:ext cx="1828800" cy="2319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3657600" y="2295575"/>
              <a:ext cx="1828800" cy="53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1"/>
            <p:cNvSpPr txBox="1"/>
            <p:nvPr/>
          </p:nvSpPr>
          <p:spPr>
            <a:xfrm>
              <a:off x="3657600" y="2421750"/>
              <a:ext cx="1943100" cy="50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27 August - 4 September</a:t>
              </a:r>
              <a:endParaRPr b="1"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p31"/>
          <p:cNvGrpSpPr/>
          <p:nvPr/>
        </p:nvGrpSpPr>
        <p:grpSpPr>
          <a:xfrm>
            <a:off x="5486400" y="2295575"/>
            <a:ext cx="1828800" cy="2847950"/>
            <a:chOff x="3657600" y="2295575"/>
            <a:chExt cx="1828800" cy="2847950"/>
          </a:xfrm>
        </p:grpSpPr>
        <p:sp>
          <p:nvSpPr>
            <p:cNvPr id="193" name="Google Shape;193;p31"/>
            <p:cNvSpPr/>
            <p:nvPr/>
          </p:nvSpPr>
          <p:spPr>
            <a:xfrm>
              <a:off x="3657600" y="2823925"/>
              <a:ext cx="1828800" cy="2319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3657600" y="2295575"/>
              <a:ext cx="1828800" cy="53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" name="Google Shape;195;p31"/>
            <p:cNvCxnSpPr/>
            <p:nvPr/>
          </p:nvCxnSpPr>
          <p:spPr>
            <a:xfrm>
              <a:off x="54864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5E5E5E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96" name="Google Shape;196;p31"/>
            <p:cNvSpPr txBox="1"/>
            <p:nvPr/>
          </p:nvSpPr>
          <p:spPr>
            <a:xfrm>
              <a:off x="3863250" y="2441100"/>
              <a:ext cx="15780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13 - 26 of August</a:t>
              </a:r>
              <a:endParaRPr b="1"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" name="Google Shape;197;p31"/>
          <p:cNvGrpSpPr/>
          <p:nvPr/>
        </p:nvGrpSpPr>
        <p:grpSpPr>
          <a:xfrm>
            <a:off x="3657600" y="2295575"/>
            <a:ext cx="1828800" cy="2847950"/>
            <a:chOff x="3657600" y="2295575"/>
            <a:chExt cx="1828800" cy="2847950"/>
          </a:xfrm>
        </p:grpSpPr>
        <p:sp>
          <p:nvSpPr>
            <p:cNvPr id="198" name="Google Shape;198;p31"/>
            <p:cNvSpPr/>
            <p:nvPr/>
          </p:nvSpPr>
          <p:spPr>
            <a:xfrm>
              <a:off x="3657600" y="2823925"/>
              <a:ext cx="1828800" cy="2319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3657600" y="2295575"/>
              <a:ext cx="1828800" cy="53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0" name="Google Shape;200;p31"/>
            <p:cNvCxnSpPr/>
            <p:nvPr/>
          </p:nvCxnSpPr>
          <p:spPr>
            <a:xfrm>
              <a:off x="54864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5E5E5E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201" name="Google Shape;201;p31"/>
            <p:cNvSpPr txBox="1"/>
            <p:nvPr/>
          </p:nvSpPr>
          <p:spPr>
            <a:xfrm>
              <a:off x="3745575" y="3001750"/>
              <a:ext cx="1653000" cy="16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Particle and Gamma-Ray Coincidence Spectroscopy of </a:t>
              </a:r>
              <a:r>
                <a:rPr b="1" baseline="30000" lang="en-GB" sz="1600">
                  <a:solidFill>
                    <a:srgbClr val="517E33"/>
                  </a:solidFill>
                  <a:latin typeface="Roboto"/>
                  <a:ea typeface="Roboto"/>
                  <a:cs typeface="Roboto"/>
                  <a:sym typeface="Roboto"/>
                </a:rPr>
                <a:t>57</a:t>
              </a:r>
              <a:r>
                <a:rPr b="1" lang="en-GB" sz="1600">
                  <a:solidFill>
                    <a:srgbClr val="517E33"/>
                  </a:solidFill>
                  <a:latin typeface="Roboto"/>
                  <a:ea typeface="Roboto"/>
                  <a:cs typeface="Roboto"/>
                  <a:sym typeface="Roboto"/>
                </a:rPr>
                <a:t>Cu</a:t>
              </a:r>
              <a:endParaRPr b="1" sz="1600">
                <a:solidFill>
                  <a:srgbClr val="517E3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31"/>
            <p:cNvSpPr txBox="1"/>
            <p:nvPr/>
          </p:nvSpPr>
          <p:spPr>
            <a:xfrm>
              <a:off x="3771300" y="2456400"/>
              <a:ext cx="17151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27 July - 12</a:t>
              </a:r>
              <a:r>
                <a:rPr b="1" lang="en-GB"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of</a:t>
              </a:r>
              <a:r>
                <a:rPr b="1" lang="en-GB" sz="10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August </a:t>
              </a:r>
              <a:endParaRPr b="1" sz="1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3" name="Google Shape;203;p31"/>
          <p:cNvGrpSpPr/>
          <p:nvPr/>
        </p:nvGrpSpPr>
        <p:grpSpPr>
          <a:xfrm>
            <a:off x="1828800" y="2295575"/>
            <a:ext cx="1828950" cy="2847950"/>
            <a:chOff x="0" y="2295575"/>
            <a:chExt cx="1828950" cy="2847950"/>
          </a:xfrm>
        </p:grpSpPr>
        <p:sp>
          <p:nvSpPr>
            <p:cNvPr id="204" name="Google Shape;204;p31"/>
            <p:cNvSpPr/>
            <p:nvPr/>
          </p:nvSpPr>
          <p:spPr>
            <a:xfrm>
              <a:off x="0" y="2823925"/>
              <a:ext cx="1828800" cy="23196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0" y="2295575"/>
              <a:ext cx="1828800" cy="53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1"/>
            <p:cNvSpPr txBox="1"/>
            <p:nvPr/>
          </p:nvSpPr>
          <p:spPr>
            <a:xfrm>
              <a:off x="57600" y="2994825"/>
              <a:ext cx="17136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Preparations / Test Beam Time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31"/>
            <p:cNvSpPr txBox="1"/>
            <p:nvPr/>
          </p:nvSpPr>
          <p:spPr>
            <a:xfrm>
              <a:off x="205650" y="2441100"/>
              <a:ext cx="1623300" cy="2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29 June - 10 of July  </a:t>
              </a:r>
              <a:endParaRPr b="1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08" name="Google Shape;208;p31"/>
            <p:cNvCxnSpPr/>
            <p:nvPr/>
          </p:nvCxnSpPr>
          <p:spPr>
            <a:xfrm>
              <a:off x="18288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434343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209" name="Google Shape;209;p31"/>
          <p:cNvGrpSpPr/>
          <p:nvPr/>
        </p:nvGrpSpPr>
        <p:grpSpPr>
          <a:xfrm>
            <a:off x="0" y="2295575"/>
            <a:ext cx="1828800" cy="2847950"/>
            <a:chOff x="0" y="2295575"/>
            <a:chExt cx="1828800" cy="2847950"/>
          </a:xfrm>
        </p:grpSpPr>
        <p:sp>
          <p:nvSpPr>
            <p:cNvPr id="210" name="Google Shape;210;p31"/>
            <p:cNvSpPr/>
            <p:nvPr/>
          </p:nvSpPr>
          <p:spPr>
            <a:xfrm>
              <a:off x="0" y="2823925"/>
              <a:ext cx="1828800" cy="23196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0" y="2295575"/>
              <a:ext cx="1828800" cy="537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1"/>
            <p:cNvSpPr txBox="1"/>
            <p:nvPr/>
          </p:nvSpPr>
          <p:spPr>
            <a:xfrm>
              <a:off x="205650" y="3022450"/>
              <a:ext cx="14175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ATLAS restart 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31"/>
            <p:cNvSpPr txBox="1"/>
            <p:nvPr/>
          </p:nvSpPr>
          <p:spPr>
            <a:xfrm>
              <a:off x="205650" y="2441100"/>
              <a:ext cx="1375500" cy="26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23 - 26 of June </a:t>
              </a:r>
              <a:endParaRPr b="1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4" name="Google Shape;214;p31"/>
            <p:cNvCxnSpPr/>
            <p:nvPr/>
          </p:nvCxnSpPr>
          <p:spPr>
            <a:xfrm>
              <a:off x="1828800" y="2295575"/>
              <a:ext cx="0" cy="2837400"/>
            </a:xfrm>
            <a:prstGeom prst="straightConnector1">
              <a:avLst/>
            </a:prstGeom>
            <a:noFill/>
            <a:ln cap="flat" cmpd="sng" w="9525">
              <a:solidFill>
                <a:srgbClr val="5E5E5E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215" name="Google Shape;215;p31"/>
          <p:cNvSpPr txBox="1"/>
          <p:nvPr/>
        </p:nvSpPr>
        <p:spPr>
          <a:xfrm>
            <a:off x="3863325" y="1869975"/>
            <a:ext cx="14175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exp1239</a:t>
            </a:r>
            <a:endParaRPr b="1" sz="18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5692050" y="1869975"/>
            <a:ext cx="14175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exp1582</a:t>
            </a:r>
            <a:endParaRPr b="1" sz="18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7577375" y="1869975"/>
            <a:ext cx="14175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exp1855</a:t>
            </a:r>
            <a:endParaRPr b="1" sz="18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1"/>
          <p:cNvSpPr txBox="1"/>
          <p:nvPr/>
        </p:nvSpPr>
        <p:spPr>
          <a:xfrm>
            <a:off x="5486400" y="3003025"/>
            <a:ext cx="18288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Mass A=61,62 Nuclides: Isospin Symmetry and Proton Decay in the Upper </a:t>
            </a:r>
            <a:r>
              <a:rPr b="1" i="1" lang="en-GB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fp</a:t>
            </a:r>
            <a:r>
              <a:rPr b="1" lang="en-GB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 Shell</a:t>
            </a:r>
            <a:endParaRPr b="1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GB">
                <a:solidFill>
                  <a:srgbClr val="517E33"/>
                </a:solidFill>
                <a:latin typeface="Roboto"/>
                <a:ea typeface="Roboto"/>
                <a:cs typeface="Roboto"/>
                <a:sym typeface="Roboto"/>
              </a:rPr>
              <a:t>61</a:t>
            </a:r>
            <a:r>
              <a:rPr b="1" lang="en-GB">
                <a:solidFill>
                  <a:srgbClr val="517E33"/>
                </a:solidFill>
                <a:latin typeface="Roboto"/>
                <a:ea typeface="Roboto"/>
                <a:cs typeface="Roboto"/>
                <a:sym typeface="Roboto"/>
              </a:rPr>
              <a:t>Ga</a:t>
            </a:r>
            <a:endParaRPr b="1">
              <a:solidFill>
                <a:srgbClr val="517E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7315200" y="3003025"/>
            <a:ext cx="1828800" cy="21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Proton-gamma Spectroscopy of </a:t>
            </a:r>
            <a:r>
              <a:rPr b="1" baseline="30000" lang="en-GB">
                <a:solidFill>
                  <a:srgbClr val="517E33"/>
                </a:solidFill>
                <a:latin typeface="Roboto"/>
                <a:ea typeface="Roboto"/>
                <a:cs typeface="Roboto"/>
                <a:sym typeface="Roboto"/>
              </a:rPr>
              <a:t>65</a:t>
            </a:r>
            <a:r>
              <a:rPr b="1" lang="en-GB">
                <a:solidFill>
                  <a:srgbClr val="517E33"/>
                </a:solidFill>
                <a:latin typeface="Roboto"/>
                <a:ea typeface="Roboto"/>
                <a:cs typeface="Roboto"/>
                <a:sym typeface="Roboto"/>
              </a:rPr>
              <a:t>As</a:t>
            </a:r>
            <a:r>
              <a:rPr b="1" lang="en-GB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Isospin Symmetry at the Limits of Nuclear Binding</a:t>
            </a:r>
            <a:endParaRPr b="1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0" y="3500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</a:rPr>
              <a:t>   Timeline </a:t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221" name="Google Shape;2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125050" y="1152475"/>
            <a:ext cx="8896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Particle and Gamma-Ray Coincidence Spectroscopy of </a:t>
            </a:r>
            <a:r>
              <a:rPr b="1" baseline="30000" lang="en-GB" sz="2400"/>
              <a:t>57</a:t>
            </a:r>
            <a:r>
              <a:rPr b="1" lang="en-GB" sz="2400"/>
              <a:t>Cu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47" y="1675300"/>
            <a:ext cx="4140451" cy="33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/>
          <p:nvPr/>
        </p:nvSpPr>
        <p:spPr>
          <a:xfrm>
            <a:off x="1123950" y="2000250"/>
            <a:ext cx="3048000" cy="2790825"/>
          </a:xfrm>
          <a:custGeom>
            <a:rect b="b" l="l" r="r" t="t"/>
            <a:pathLst>
              <a:path extrusionOk="0" h="111633" w="121920">
                <a:moveTo>
                  <a:pt x="1334" y="48959"/>
                </a:moveTo>
                <a:lnTo>
                  <a:pt x="0" y="82106"/>
                </a:lnTo>
                <a:lnTo>
                  <a:pt x="63627" y="82106"/>
                </a:lnTo>
                <a:lnTo>
                  <a:pt x="69723" y="101346"/>
                </a:lnTo>
                <a:lnTo>
                  <a:pt x="108014" y="111633"/>
                </a:lnTo>
                <a:lnTo>
                  <a:pt x="121920" y="96203"/>
                </a:lnTo>
                <a:lnTo>
                  <a:pt x="120968" y="32004"/>
                </a:lnTo>
                <a:lnTo>
                  <a:pt x="120015" y="191"/>
                </a:lnTo>
                <a:lnTo>
                  <a:pt x="92393" y="0"/>
                </a:lnTo>
                <a:lnTo>
                  <a:pt x="91631" y="28766"/>
                </a:lnTo>
                <a:lnTo>
                  <a:pt x="90678" y="46101"/>
                </a:lnTo>
                <a:lnTo>
                  <a:pt x="44768" y="41529"/>
                </a:lnTo>
                <a:lnTo>
                  <a:pt x="16574" y="464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9" name="Google Shape;229;p32"/>
          <p:cNvSpPr/>
          <p:nvPr/>
        </p:nvSpPr>
        <p:spPr>
          <a:xfrm>
            <a:off x="1143000" y="2928950"/>
            <a:ext cx="2105025" cy="809625"/>
          </a:xfrm>
          <a:custGeom>
            <a:rect b="b" l="l" r="r" t="t"/>
            <a:pathLst>
              <a:path extrusionOk="0" h="32385" w="84201">
                <a:moveTo>
                  <a:pt x="0" y="22479"/>
                </a:moveTo>
                <a:lnTo>
                  <a:pt x="0" y="32385"/>
                </a:lnTo>
                <a:lnTo>
                  <a:pt x="69152" y="32194"/>
                </a:lnTo>
                <a:lnTo>
                  <a:pt x="74295" y="17526"/>
                </a:lnTo>
                <a:lnTo>
                  <a:pt x="84201" y="14097"/>
                </a:lnTo>
                <a:lnTo>
                  <a:pt x="56198" y="0"/>
                </a:lnTo>
                <a:lnTo>
                  <a:pt x="5715" y="68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0" name="Google Shape;230;p32"/>
          <p:cNvSpPr/>
          <p:nvPr/>
        </p:nvSpPr>
        <p:spPr>
          <a:xfrm>
            <a:off x="1485900" y="2990850"/>
            <a:ext cx="1747850" cy="500075"/>
          </a:xfrm>
          <a:custGeom>
            <a:rect b="b" l="l" r="r" t="t"/>
            <a:pathLst>
              <a:path extrusionOk="0" h="20003" w="69914">
                <a:moveTo>
                  <a:pt x="17907" y="5906"/>
                </a:moveTo>
                <a:lnTo>
                  <a:pt x="0" y="11049"/>
                </a:lnTo>
                <a:lnTo>
                  <a:pt x="2096" y="19812"/>
                </a:lnTo>
                <a:lnTo>
                  <a:pt x="58103" y="20003"/>
                </a:lnTo>
                <a:lnTo>
                  <a:pt x="62675" y="14478"/>
                </a:lnTo>
                <a:lnTo>
                  <a:pt x="69914" y="9906"/>
                </a:lnTo>
                <a:lnTo>
                  <a:pt x="51435" y="0"/>
                </a:lnTo>
                <a:lnTo>
                  <a:pt x="24384" y="26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1" name="Google Shape;231;p32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 First experiment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4818450" y="2288925"/>
            <a:ext cx="3935700" cy="1307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Proton-emitting states in </a:t>
            </a:r>
            <a:r>
              <a:rPr baseline="30000" lang="en-GB">
                <a:solidFill>
                  <a:schemeClr val="dk1"/>
                </a:solidFill>
              </a:rPr>
              <a:t>57</a:t>
            </a:r>
            <a:r>
              <a:rPr lang="en-GB">
                <a:solidFill>
                  <a:schemeClr val="dk1"/>
                </a:solidFill>
              </a:rPr>
              <a:t>Cu: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 Angular distribution of 2.8 MeV proton benchmark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-12975" y="4795750"/>
            <a:ext cx="870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[1] Nucl. Data Sheets, </a:t>
            </a:r>
            <a:r>
              <a:rPr lang="en-GB" sz="1200" u="sng">
                <a:solidFill>
                  <a:schemeClr val="hlink"/>
                </a:solidFill>
                <a:hlinkClick r:id="rId4"/>
              </a:rPr>
              <a:t>www.nndc.bnl.gov/ensdf/</a:t>
            </a:r>
            <a:r>
              <a:rPr lang="en-GB" sz="1200">
                <a:solidFill>
                  <a:schemeClr val="dk1"/>
                </a:solidFill>
              </a:rPr>
              <a:t> [2] </a:t>
            </a:r>
            <a:r>
              <a:rPr lang="en-GB" sz="1200">
                <a:solidFill>
                  <a:schemeClr val="dk1"/>
                </a:solidFill>
              </a:rPr>
              <a:t>A. Jokinen </a:t>
            </a:r>
            <a:r>
              <a:rPr i="1" lang="en-GB" sz="1200">
                <a:solidFill>
                  <a:schemeClr val="dk1"/>
                </a:solidFill>
              </a:rPr>
              <a:t>et al.</a:t>
            </a:r>
            <a:r>
              <a:rPr lang="en-GB" sz="1200">
                <a:solidFill>
                  <a:schemeClr val="dk1"/>
                </a:solidFill>
              </a:rPr>
              <a:t>, Eur. Phys. J. direct A 3, 1 (2002)</a:t>
            </a:r>
            <a:endParaRPr b="1" sz="1200"/>
          </a:p>
        </p:txBody>
      </p:sp>
      <p:sp>
        <p:nvSpPr>
          <p:cNvPr id="235" name="Google Shape;235;p32"/>
          <p:cNvSpPr/>
          <p:nvPr/>
        </p:nvSpPr>
        <p:spPr>
          <a:xfrm>
            <a:off x="2681300" y="3267075"/>
            <a:ext cx="804850" cy="1185875"/>
          </a:xfrm>
          <a:custGeom>
            <a:rect b="b" l="l" r="r" t="t"/>
            <a:pathLst>
              <a:path extrusionOk="0" h="47435" w="32194">
                <a:moveTo>
                  <a:pt x="0" y="21146"/>
                </a:moveTo>
                <a:lnTo>
                  <a:pt x="1905" y="18479"/>
                </a:lnTo>
                <a:lnTo>
                  <a:pt x="6858" y="18479"/>
                </a:lnTo>
                <a:lnTo>
                  <a:pt x="10096" y="14478"/>
                </a:lnTo>
                <a:lnTo>
                  <a:pt x="12382" y="4382"/>
                </a:lnTo>
                <a:lnTo>
                  <a:pt x="20002" y="0"/>
                </a:lnTo>
                <a:lnTo>
                  <a:pt x="32194" y="47244"/>
                </a:lnTo>
                <a:lnTo>
                  <a:pt x="7239" y="474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cxnSp>
        <p:nvCxnSpPr>
          <p:cNvPr id="236" name="Google Shape;236;p32"/>
          <p:cNvCxnSpPr/>
          <p:nvPr/>
        </p:nvCxnSpPr>
        <p:spPr>
          <a:xfrm>
            <a:off x="2724150" y="3757625"/>
            <a:ext cx="184200" cy="7002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7" name="Google Shape;237;p32"/>
          <p:cNvCxnSpPr/>
          <p:nvPr/>
        </p:nvCxnSpPr>
        <p:spPr>
          <a:xfrm>
            <a:off x="2881325" y="3705225"/>
            <a:ext cx="198600" cy="7524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8" name="Google Shape;238;p32"/>
          <p:cNvCxnSpPr/>
          <p:nvPr/>
        </p:nvCxnSpPr>
        <p:spPr>
          <a:xfrm>
            <a:off x="2990850" y="3416300"/>
            <a:ext cx="279300" cy="10413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9" name="Google Shape;239;p32"/>
          <p:cNvCxnSpPr/>
          <p:nvPr/>
        </p:nvCxnSpPr>
        <p:spPr>
          <a:xfrm>
            <a:off x="3133725" y="3305175"/>
            <a:ext cx="301800" cy="11397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0" name="Google Shape;240;p32"/>
          <p:cNvSpPr/>
          <p:nvPr/>
        </p:nvSpPr>
        <p:spPr>
          <a:xfrm>
            <a:off x="2152650" y="3028950"/>
            <a:ext cx="1076325" cy="338150"/>
          </a:xfrm>
          <a:custGeom>
            <a:rect b="b" l="l" r="r" t="t"/>
            <a:pathLst>
              <a:path extrusionOk="0" h="13526" w="43053">
                <a:moveTo>
                  <a:pt x="0" y="0"/>
                </a:moveTo>
                <a:lnTo>
                  <a:pt x="1143" y="12192"/>
                </a:lnTo>
                <a:lnTo>
                  <a:pt x="32576" y="13526"/>
                </a:lnTo>
                <a:lnTo>
                  <a:pt x="43053" y="9144"/>
                </a:lnTo>
                <a:lnTo>
                  <a:pt x="30480" y="5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1" name="Google Shape;241;p32"/>
          <p:cNvSpPr txBox="1"/>
          <p:nvPr/>
        </p:nvSpPr>
        <p:spPr>
          <a:xfrm>
            <a:off x="3552825" y="3518313"/>
            <a:ext cx="21408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C00000"/>
                </a:solidFill>
              </a:rPr>
              <a:t>Discrete proton emission states </a:t>
            </a:r>
            <a:endParaRPr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7" name="Google Shape;247;p33"/>
          <p:cNvSpPr txBox="1"/>
          <p:nvPr>
            <p:ph type="title"/>
          </p:nvPr>
        </p:nvSpPr>
        <p:spPr>
          <a:xfrm>
            <a:off x="0" y="445025"/>
            <a:ext cx="88323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chemeClr val="lt1"/>
                </a:solidFill>
              </a:rPr>
              <a:t>   </a:t>
            </a:r>
            <a:r>
              <a:rPr b="1" lang="en-GB" sz="2500">
                <a:solidFill>
                  <a:schemeClr val="lt1"/>
                </a:solidFill>
              </a:rPr>
              <a:t>Second experiment</a:t>
            </a:r>
            <a:endParaRPr b="1" sz="2500">
              <a:solidFill>
                <a:schemeClr val="lt1"/>
              </a:solidFill>
            </a:endParaRPr>
          </a:p>
        </p:txBody>
      </p:sp>
      <p:sp>
        <p:nvSpPr>
          <p:cNvPr id="248" name="Google Shape;248;p33"/>
          <p:cNvSpPr txBox="1"/>
          <p:nvPr>
            <p:ph idx="4294967295" type="body"/>
          </p:nvPr>
        </p:nvSpPr>
        <p:spPr>
          <a:xfrm>
            <a:off x="243975" y="1017725"/>
            <a:ext cx="9144000" cy="8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Mass A=61,62 Nuclides: </a:t>
            </a:r>
            <a:endParaRPr b="1" sz="24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Isospin symmetry and proton deexcitation in the Upper fp Shell</a:t>
            </a:r>
            <a:endParaRPr b="1"/>
          </a:p>
        </p:txBody>
      </p:sp>
      <p:sp>
        <p:nvSpPr>
          <p:cNvPr id="249" name="Google Shape;249;p33"/>
          <p:cNvSpPr txBox="1"/>
          <p:nvPr>
            <p:ph idx="4294967295" type="body"/>
          </p:nvPr>
        </p:nvSpPr>
        <p:spPr>
          <a:xfrm>
            <a:off x="88275" y="1758100"/>
            <a:ext cx="4416000" cy="10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Isospin symmetry </a:t>
            </a:r>
            <a:r>
              <a:rPr baseline="30000" lang="en-GB" sz="1800"/>
              <a:t>61</a:t>
            </a:r>
            <a:r>
              <a:rPr lang="en-GB" sz="1800"/>
              <a:t>Zn - </a:t>
            </a:r>
            <a:r>
              <a:rPr baseline="30000" lang="en-GB" sz="1800"/>
              <a:t>61</a:t>
            </a:r>
            <a:r>
              <a:rPr lang="en-GB" sz="1800"/>
              <a:t>Ga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2.2 MeV p</a:t>
            </a:r>
            <a:r>
              <a:rPr lang="en-GB" sz="1800"/>
              <a:t>roton </a:t>
            </a:r>
            <a:r>
              <a:rPr lang="en-GB"/>
              <a:t>emission</a:t>
            </a:r>
            <a:r>
              <a:rPr lang="en-GB" sz="1800"/>
              <a:t> in </a:t>
            </a:r>
            <a:r>
              <a:rPr baseline="30000" lang="en-GB" sz="1800"/>
              <a:t>61</a:t>
            </a:r>
            <a:r>
              <a:rPr lang="en-GB" sz="1800"/>
              <a:t>Ga ?</a:t>
            </a:r>
            <a:endParaRPr sz="1800"/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3">
            <a:alphaModFix/>
          </a:blip>
          <a:srcRect b="0" l="39054" r="0" t="0"/>
          <a:stretch/>
        </p:blipFill>
        <p:spPr>
          <a:xfrm>
            <a:off x="243978" y="2625725"/>
            <a:ext cx="2959925" cy="20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 rotWithShape="1">
          <a:blip r:embed="rId3">
            <a:alphaModFix/>
          </a:blip>
          <a:srcRect b="0" l="0" r="61307" t="0"/>
          <a:stretch/>
        </p:blipFill>
        <p:spPr>
          <a:xfrm>
            <a:off x="3837525" y="2625725"/>
            <a:ext cx="1879076" cy="20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/>
          <p:nvPr/>
        </p:nvSpPr>
        <p:spPr>
          <a:xfrm>
            <a:off x="-12975" y="4795750"/>
            <a:ext cx="659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[2] L.-L. Andersson </a:t>
            </a:r>
            <a:r>
              <a:rPr i="1" lang="en-GB" sz="1200">
                <a:solidFill>
                  <a:schemeClr val="dk1"/>
                </a:solidFill>
              </a:rPr>
              <a:t>et. al.</a:t>
            </a:r>
            <a:r>
              <a:rPr lang="en-GB" sz="1200">
                <a:solidFill>
                  <a:schemeClr val="dk1"/>
                </a:solidFill>
              </a:rPr>
              <a:t>, Phys. Rev. C. </a:t>
            </a:r>
            <a:r>
              <a:rPr b="1" lang="en-GB" sz="1200">
                <a:solidFill>
                  <a:schemeClr val="dk1"/>
                </a:solidFill>
              </a:rPr>
              <a:t>71</a:t>
            </a:r>
            <a:r>
              <a:rPr lang="en-GB" sz="1200">
                <a:solidFill>
                  <a:schemeClr val="dk1"/>
                </a:solidFill>
              </a:rPr>
              <a:t>, 011303 (2005)</a:t>
            </a:r>
            <a:endParaRPr b="1" sz="1200"/>
          </a:p>
        </p:txBody>
      </p:sp>
      <p:sp>
        <p:nvSpPr>
          <p:cNvPr id="253" name="Google Shape;253;p33"/>
          <p:cNvSpPr txBox="1"/>
          <p:nvPr/>
        </p:nvSpPr>
        <p:spPr>
          <a:xfrm>
            <a:off x="6871425" y="3058575"/>
            <a:ext cx="1433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aseline="30000" lang="en-GB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60</a:t>
            </a:r>
            <a:r>
              <a:rPr lang="en-GB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Zn </a:t>
            </a:r>
            <a:r>
              <a:rPr lang="en-GB" sz="2000">
                <a:solidFill>
                  <a:schemeClr val="dk1"/>
                </a:solidFill>
              </a:rPr>
              <a:t>+ </a:t>
            </a:r>
            <a:r>
              <a:rPr i="1" lang="en-GB" sz="2000">
                <a:solidFill>
                  <a:schemeClr val="dk1"/>
                </a:solidFill>
              </a:rPr>
              <a:t>p</a:t>
            </a:r>
            <a:endParaRPr i="1" sz="2000"/>
          </a:p>
        </p:txBody>
      </p:sp>
      <p:cxnSp>
        <p:nvCxnSpPr>
          <p:cNvPr id="254" name="Google Shape;254;p33"/>
          <p:cNvCxnSpPr/>
          <p:nvPr/>
        </p:nvCxnSpPr>
        <p:spPr>
          <a:xfrm>
            <a:off x="7331050" y="4281025"/>
            <a:ext cx="619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3"/>
          <p:cNvCxnSpPr/>
          <p:nvPr/>
        </p:nvCxnSpPr>
        <p:spPr>
          <a:xfrm>
            <a:off x="6197175" y="3481025"/>
            <a:ext cx="1124100" cy="8115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6" name="Google Shape;256;p33"/>
          <p:cNvSpPr txBox="1"/>
          <p:nvPr/>
        </p:nvSpPr>
        <p:spPr>
          <a:xfrm>
            <a:off x="6677075" y="3562975"/>
            <a:ext cx="25311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00000"/>
                </a:solidFill>
              </a:rPr>
              <a:t>2.2 MeV </a:t>
            </a:r>
            <a:r>
              <a:rPr b="1" lang="en-GB">
                <a:solidFill>
                  <a:srgbClr val="C00000"/>
                </a:solidFill>
              </a:rPr>
              <a:t>proton emission?</a:t>
            </a:r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7295500" y="4010525"/>
            <a:ext cx="69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-GB" sz="1100">
                <a:solidFill>
                  <a:schemeClr val="dk1"/>
                </a:solidFill>
              </a:rPr>
              <a:t>190(50)</a:t>
            </a:r>
            <a:endParaRPr sz="1100"/>
          </a:p>
        </p:txBody>
      </p:sp>
      <p:cxnSp>
        <p:nvCxnSpPr>
          <p:cNvPr id="258" name="Google Shape;258;p33"/>
          <p:cNvCxnSpPr/>
          <p:nvPr/>
        </p:nvCxnSpPr>
        <p:spPr>
          <a:xfrm>
            <a:off x="5686575" y="3469425"/>
            <a:ext cx="505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" name="Google Shape;259;p33"/>
          <p:cNvSpPr txBox="1"/>
          <p:nvPr/>
        </p:nvSpPr>
        <p:spPr>
          <a:xfrm>
            <a:off x="6057575" y="3208963"/>
            <a:ext cx="6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9/2</a:t>
            </a:r>
            <a:r>
              <a:rPr baseline="30000" lang="en-GB" sz="1100">
                <a:solidFill>
                  <a:schemeClr val="dk1"/>
                </a:solidFill>
              </a:rPr>
              <a:t>+</a:t>
            </a:r>
            <a:endParaRPr sz="1100"/>
          </a:p>
        </p:txBody>
      </p:sp>
      <p:cxnSp>
        <p:nvCxnSpPr>
          <p:cNvPr id="260" name="Google Shape;260;p33"/>
          <p:cNvCxnSpPr/>
          <p:nvPr/>
        </p:nvCxnSpPr>
        <p:spPr>
          <a:xfrm flipH="1">
            <a:off x="5460975" y="3469413"/>
            <a:ext cx="225600" cy="502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1" name="Google Shape;261;p33"/>
          <p:cNvSpPr txBox="1"/>
          <p:nvPr/>
        </p:nvSpPr>
        <p:spPr>
          <a:xfrm>
            <a:off x="5535825" y="3551163"/>
            <a:ext cx="69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100">
                <a:solidFill>
                  <a:srgbClr val="C00000"/>
                </a:solidFill>
              </a:rPr>
              <a:t>1430 ?</a:t>
            </a:r>
            <a:endParaRPr b="1" sz="1100">
              <a:solidFill>
                <a:srgbClr val="C00000"/>
              </a:solidFill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4751475" y="4010525"/>
            <a:ext cx="913425" cy="541000"/>
          </a:xfrm>
          <a:custGeom>
            <a:rect b="b" l="l" r="r" t="t"/>
            <a:pathLst>
              <a:path extrusionOk="0" h="21640" w="36537">
                <a:moveTo>
                  <a:pt x="0" y="13956"/>
                </a:moveTo>
                <a:lnTo>
                  <a:pt x="470" y="17877"/>
                </a:lnTo>
                <a:lnTo>
                  <a:pt x="14426" y="21640"/>
                </a:lnTo>
                <a:lnTo>
                  <a:pt x="29324" y="20699"/>
                </a:lnTo>
                <a:lnTo>
                  <a:pt x="36067" y="11761"/>
                </a:lnTo>
                <a:lnTo>
                  <a:pt x="36537" y="1725"/>
                </a:lnTo>
                <a:lnTo>
                  <a:pt x="27285" y="0"/>
                </a:lnTo>
                <a:lnTo>
                  <a:pt x="14426" y="313"/>
                </a:lnTo>
                <a:lnTo>
                  <a:pt x="7840" y="1097"/>
                </a:lnTo>
                <a:lnTo>
                  <a:pt x="9565" y="10820"/>
                </a:lnTo>
                <a:lnTo>
                  <a:pt x="7056" y="12858"/>
                </a:lnTo>
                <a:lnTo>
                  <a:pt x="1411" y="127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63" name="Google Shape;263;p33"/>
          <p:cNvSpPr txBox="1"/>
          <p:nvPr/>
        </p:nvSpPr>
        <p:spPr>
          <a:xfrm>
            <a:off x="4845213" y="3986888"/>
            <a:ext cx="690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100">
                <a:solidFill>
                  <a:srgbClr val="C00000"/>
                </a:solidFill>
              </a:rPr>
              <a:t>699 </a:t>
            </a:r>
            <a:r>
              <a:rPr b="1" lang="en-GB" sz="1100">
                <a:solidFill>
                  <a:srgbClr val="C00000"/>
                </a:solidFill>
              </a:rPr>
              <a:t>?</a:t>
            </a:r>
            <a:endParaRPr b="1" sz="1100">
              <a:solidFill>
                <a:srgbClr val="C00000"/>
              </a:solidFill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4731875" y="4328075"/>
            <a:ext cx="133200" cy="7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5" name="Google Shape;265;p33"/>
          <p:cNvCxnSpPr/>
          <p:nvPr/>
        </p:nvCxnSpPr>
        <p:spPr>
          <a:xfrm flipH="1">
            <a:off x="4628150" y="3998750"/>
            <a:ext cx="291900" cy="351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6" name="Google Shape;266;p33"/>
          <p:cNvCxnSpPr/>
          <p:nvPr/>
        </p:nvCxnSpPr>
        <p:spPr>
          <a:xfrm flipH="1" rot="10800000">
            <a:off x="4920075" y="3986900"/>
            <a:ext cx="540900" cy="5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" name="Google Shape;267;p33"/>
          <p:cNvSpPr txBox="1"/>
          <p:nvPr/>
        </p:nvSpPr>
        <p:spPr>
          <a:xfrm>
            <a:off x="5417850" y="3772988"/>
            <a:ext cx="619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 7</a:t>
            </a:r>
            <a:r>
              <a:rPr lang="en-GB" sz="1100">
                <a:solidFill>
                  <a:schemeClr val="dk1"/>
                </a:solidFill>
              </a:rPr>
              <a:t>/2</a:t>
            </a:r>
            <a:r>
              <a:rPr baseline="30000" lang="en-GB" sz="1100">
                <a:solidFill>
                  <a:schemeClr val="dk1"/>
                </a:solidFill>
              </a:rPr>
              <a:t>-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  <a:gradFill>
            <a:gsLst>
              <a:gs pos="0">
                <a:srgbClr val="424242"/>
              </a:gs>
              <a:gs pos="100000">
                <a:srgbClr val="010101"/>
              </a:gs>
            </a:gsLst>
            <a:lin ang="5400012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  Enhanced setup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3" name="Google Shape;27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4" name="Google Shape;274;p34"/>
          <p:cNvPicPr preferRelativeResize="0"/>
          <p:nvPr/>
        </p:nvPicPr>
        <p:blipFill rotWithShape="1">
          <a:blip r:embed="rId3">
            <a:alphaModFix/>
          </a:blip>
          <a:srcRect b="0" l="23802" r="15336" t="0"/>
          <a:stretch/>
        </p:blipFill>
        <p:spPr>
          <a:xfrm>
            <a:off x="5229650" y="1136275"/>
            <a:ext cx="3845166" cy="355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 rotWithShape="1">
          <a:blip r:embed="rId4">
            <a:alphaModFix/>
          </a:blip>
          <a:srcRect b="13453" l="12778" r="18184" t="31227"/>
          <a:stretch/>
        </p:blipFill>
        <p:spPr>
          <a:xfrm>
            <a:off x="176575" y="2277125"/>
            <a:ext cx="2276139" cy="243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1654" y="2277125"/>
            <a:ext cx="2425470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/>
          <p:nvPr/>
        </p:nvSpPr>
        <p:spPr>
          <a:xfrm>
            <a:off x="2579414" y="4593025"/>
            <a:ext cx="26280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</a:rPr>
              <a:t>Microball CsI </a:t>
            </a:r>
            <a:endParaRPr b="1" sz="2800">
              <a:solidFill>
                <a:schemeClr val="dk2"/>
              </a:solidFill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-75225" y="4593025"/>
            <a:ext cx="2699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</a:rPr>
              <a:t>2 x CD-DSSDs </a:t>
            </a:r>
            <a:endParaRPr b="1" sz="2800">
              <a:solidFill>
                <a:schemeClr val="dk2"/>
              </a:solidFill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5708575" y="4593025"/>
            <a:ext cx="27639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</a:rPr>
              <a:t>Gammasphere</a:t>
            </a:r>
            <a:endParaRPr b="1" sz="2800">
              <a:solidFill>
                <a:schemeClr val="dk2"/>
              </a:solidFill>
            </a:endParaRPr>
          </a:p>
        </p:txBody>
      </p:sp>
      <p:cxnSp>
        <p:nvCxnSpPr>
          <p:cNvPr id="280" name="Google Shape;280;p34"/>
          <p:cNvCxnSpPr/>
          <p:nvPr/>
        </p:nvCxnSpPr>
        <p:spPr>
          <a:xfrm flipH="1">
            <a:off x="2221575" y="3325100"/>
            <a:ext cx="1324200" cy="3555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81" name="Google Shape;281;p34"/>
          <p:cNvCxnSpPr/>
          <p:nvPr/>
        </p:nvCxnSpPr>
        <p:spPr>
          <a:xfrm flipH="1">
            <a:off x="2228950" y="3376575"/>
            <a:ext cx="1677300" cy="3090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82" name="Google Shape;282;p34"/>
          <p:cNvCxnSpPr/>
          <p:nvPr/>
        </p:nvCxnSpPr>
        <p:spPr>
          <a:xfrm flipH="1" rot="10800000">
            <a:off x="4958200" y="3162350"/>
            <a:ext cx="2071200" cy="3540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83" name="Google Shape;283;p34"/>
          <p:cNvSpPr txBox="1"/>
          <p:nvPr/>
        </p:nvSpPr>
        <p:spPr>
          <a:xfrm>
            <a:off x="176575" y="1136275"/>
            <a:ext cx="4914000" cy="9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400">
                <a:solidFill>
                  <a:schemeClr val="dk2"/>
                </a:solidFill>
              </a:rPr>
              <a:t>Proton spectroscopy and tracking with 2 × 2048 pixels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