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sldIdLst>
    <p:sldId id="257" r:id="rId2"/>
    <p:sldId id="294" r:id="rId3"/>
    <p:sldId id="276" r:id="rId4"/>
    <p:sldId id="277" r:id="rId5"/>
    <p:sldId id="258" r:id="rId6"/>
    <p:sldId id="297" r:id="rId7"/>
    <p:sldId id="311" r:id="rId8"/>
    <p:sldId id="324" r:id="rId9"/>
    <p:sldId id="325" r:id="rId10"/>
    <p:sldId id="305" r:id="rId11"/>
    <p:sldId id="329" r:id="rId12"/>
    <p:sldId id="266" r:id="rId13"/>
    <p:sldId id="328" r:id="rId14"/>
    <p:sldId id="262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311B"/>
    <a:srgbClr val="DE4F90"/>
    <a:srgbClr val="F52DCA"/>
    <a:srgbClr val="2A40FF"/>
    <a:srgbClr val="956ABE"/>
    <a:srgbClr val="E17117"/>
    <a:srgbClr val="DE5090"/>
    <a:srgbClr val="8A4389"/>
    <a:srgbClr val="E67ADF"/>
    <a:srgbClr val="714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2"/>
    <p:restoredTop sz="94870"/>
  </p:normalViewPr>
  <p:slideViewPr>
    <p:cSldViewPr snapToGrid="0">
      <p:cViewPr varScale="1">
        <p:scale>
          <a:sx n="100" d="100"/>
          <a:sy n="100" d="100"/>
        </p:scale>
        <p:origin x="11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0:45:23.550"/>
    </inkml:context>
    <inkml:brush xml:id="br0">
      <inkml:brushProperty name="width" value="0.05" units="cm"/>
      <inkml:brushProperty name="height" value="0.05" units="cm"/>
      <inkml:brushProperty name="color" value="#FF7F0F"/>
    </inkml:brush>
  </inkml:definitions>
  <inkml:trace contextRef="#ctx0" brushRef="#br0">1 4401 24575,'0'-50'0,"-1"-3"0,2-9 0,2-19 0,2-7 0,0 16 0,0-4 0,1 6 0,1-4 0,1 1 0,7-19 0,0 3 0,-6 33 0,-1 1 0,6-23 0,1-2 0,-2 12 0,0 1 0,1 5 0,0 0 0,1-2 0,1 1 0,-1 1 0,0 0 0,1-8 0,-1 1 0,1 10 0,-2 2 0,-1-3 0,-2 1 0,-3 8 0,-1 0 0,0 0 0,-2 0 0,0-3 0,-1-1 0,-1-1 0,1-1 0,3-3 0,-1 0 0,-5 2 0,0 0 0,2-1 0,0 1 0,-3 5 0,0-1 0,0-3 0,0-1 0,0 3 0,0-2 0,0-7 0,0-1 0,0 4 0,0 0 0,0-4 0,0 0 0,0 5 0,0 1 0,0 5 0,0 2 0,1 0 0,-2 1 0,-8-35 0,0 8 0,-7 11 0,7 16 0,-1 13 0,7 11 0,-4 8 0,5 2 0,-1-1 0,0-1 0,0 2 0,0 2 0,-2 7 0,3 4 0,-8 6 0,6 1 0,-6 4 0,6 1 0,-1-3 0,-2 6 0,2-2 0,-10 7 0,5 2 0,-7-1 0,11-2 0,-5-8 0,11 1 0,-5-6 0,10-3 0,3-3 0,3-6 0,9-5 0,-11 6 0,10-10 0,-5 5 0,12-7 0,2-6 0,6-1 0,-6 1 0,-4 6 0,-10 13 0,-5 3 0,-6 9 0,-1-2 0,-2 6 0,0-4 0,2 9 0,8-4 0,1 9 0,4-5 0,-4 0 0,-1-6 0,-5 2 0,4-6 0,-4 5 0,6 3 0,-2 0 0,1 3 0,-5-2 0,-1-3 0,0-1 0,-2-4 0,1-3 0,-2-1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A6E34-F4B4-6F45-A982-811EBF1A2E6A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39F06-4A59-CD4B-B9C8-3D771BCF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4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8F72-F422-6B44-A01D-4E190885F6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70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8F72-F422-6B44-A01D-4E190885F6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8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8F72-F422-6B44-A01D-4E190885F6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66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8F72-F422-6B44-A01D-4E190885F6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47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8F72-F422-6B44-A01D-4E190885F6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4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639D-FFAD-2D3E-B825-339F373CB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2B6A0-8A45-F8FA-AC48-6007B146F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957B5-F66E-CEB3-7A2A-B9C816BD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0092-0A50-9240-B2C9-9FFF12C00C2A}" type="datetime1">
              <a:rPr lang="sv-SE" smtClean="0"/>
              <a:t>2023-10-19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FE00B-FECF-58D1-C55B-6D6EE937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 R. Gray | TAUP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F0F2D-5D03-9ED1-E3F9-20B91365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7D19-CD06-06D8-D392-6EE13AE7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E43D2-7F99-C458-6361-CB735ABB9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A8E9D-3074-37A2-C58C-4D51577E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ECAA-6E1A-DA42-990D-867178D37BD0}" type="datetime1">
              <a:rPr lang="sv-SE" smtClean="0"/>
              <a:t>2023-10-19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E4F1E-0973-80A4-0A35-BB95CB80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 R. Gray | TAUP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D88B6-DFB7-A2D7-01A7-27319E91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9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27FCE5-1CED-2AAA-5AD1-183AD1E02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E1E161-A0FC-952B-52A5-6B0BF8C93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3A888-B660-D742-7C1A-15DFF8938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5619-EDFE-9440-9908-6F4EE4ED83DC}" type="datetime1">
              <a:rPr lang="sv-SE" smtClean="0"/>
              <a:t>2023-10-19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15A0-9A69-A9C7-F0AC-60F874B2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 R. Gray | TAUP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EF476-369D-F847-CFDF-7E207373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3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3A3C1-5006-0A30-B76D-6EC09EF1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03933-8862-20C3-3702-8AC459CE9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F84A9-D009-C8DB-F5CD-7BC6D9249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1800-80AC-1246-84C6-3BD86C103A98}" type="datetime1">
              <a:rPr lang="sv-SE" smtClean="0"/>
              <a:t>2023-10-19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3C671-F0D2-BE6F-6126-B0EF2C9B5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 R. Gray | TAUP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CE8A2-B180-BE15-59BA-5B43787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9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E1EE-78F4-995E-B38D-7F539B7C1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F0139-789F-47E7-5813-F157047E7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CBF05-B42B-EDA6-4E85-8272A405B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1312-1863-FE42-A50B-CCEF4EBB8645}" type="datetime1">
              <a:rPr lang="sv-SE" smtClean="0"/>
              <a:t>2023-10-19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D534F-4F0D-D781-4DB4-33F0B0EB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 R. Gray | TAUP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501C9-1512-C85C-B0BB-E585463A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191C4-5393-B052-3258-305D0EDE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8DDB9-5A0D-EC9B-52BE-DFAD005D0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16857-DD5C-D3FF-F081-1923FFA61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BF0ED-B03D-A44D-8D68-68645CC0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0780-8CF7-3749-AF9B-1DD4986D577A}" type="datetime1">
              <a:rPr lang="sv-SE" smtClean="0"/>
              <a:t>2023-10-19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BBA5B-D58A-784C-2AC6-2376C7A4D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 R. Gray | TAUP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9DA75-4317-F19B-597E-D23A6089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4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A0C2-899E-4D1E-9544-850FA1D7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F2708-71FA-435F-083F-4E6E831EA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DCEAD-9A25-8493-28D3-9B7FF800F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17295-B589-EF9E-73AF-D68C36C52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B1EB4C-0C6F-7BD1-F64D-71F086E46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EBB5C-09FA-406F-8706-10768456D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7BC8-E4F3-1342-BED0-0DD92C7FFD4C}" type="datetime1">
              <a:rPr lang="sv-SE" smtClean="0"/>
              <a:t>2023-10-19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140A0A-0E1A-2841-6C92-EB1FC9D7D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 R. Gray | TAUP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C2F4A-AD44-BF8E-5440-F6AA93590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4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B27B8-CB5C-86CF-1AC9-AC55AE831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FEFCA-4166-8A5C-21E4-2688D87D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2EAC-4FF7-3A47-9EE3-20DB6CC41CC3}" type="datetime1">
              <a:rPr lang="sv-SE" smtClean="0"/>
              <a:t>2023-10-19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3CB1E-BDD6-5EA7-F2C2-834B598A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 R. Gray | TAUP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6122D-EDD4-056A-59D1-831D7EC0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4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04CB3-F551-779B-4224-9F9325B8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3404-89E8-9940-875D-229C1354D0B7}" type="datetime1">
              <a:rPr lang="sv-SE" smtClean="0"/>
              <a:t>2023-10-19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32A4D3-79F1-64CD-9B52-2E4F0015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 R. Gray | TAUP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BCF1E-04A9-F59C-54D0-831829BE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0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725F5-A309-0B3F-CA48-C8E44B00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7AF42-1F43-37A1-3260-DB06FA58D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3EE2C-6CA4-A92C-2BF2-17A0A0756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04079-6287-84AB-4824-66C0112F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BBB-A739-9148-A609-3620867CFF5E}" type="datetime1">
              <a:rPr lang="sv-SE" smtClean="0"/>
              <a:t>2023-10-19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B15AF-BC3C-676B-71B2-EBB91DF5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 R. Gray | TAUP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D58C3-2968-608E-DCA5-D33AC442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7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A647-CB99-EF0E-0984-FB9202260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E164EB-680D-2B3B-7AC5-9F309C79EE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987FA-05FA-8AD7-F051-B1D81988A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09457-9B6F-6CD9-CF10-808F4BC1D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7390-2130-B242-A1B9-88C624A8F8B3}" type="datetime1">
              <a:rPr lang="sv-SE" smtClean="0"/>
              <a:t>2023-10-19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1F3EE-5796-F1F8-CDBA-28912658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 R. Gray | TAUP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AEDD4-1C94-D050-6785-CA189359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5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BD5F81-E592-C1CE-6FBF-21E4D99EE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4B654-7C17-33DB-0086-E2E1FA81D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D6ED4-21E1-4D80-16C5-B66260643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FDBB7-43AD-C844-B39F-CB1D759ACBAD}" type="datetime1">
              <a:rPr lang="sv-SE" smtClean="0"/>
              <a:t>2023-10-19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4162-7CC4-F956-774D-A2EDED818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Taylor R. Gray | TAUP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085E4-0843-6B9B-6697-CD2888373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5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01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10.emf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10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0.png"/><Relationship Id="rId4" Type="http://schemas.openxmlformats.org/officeDocument/2006/relationships/image" Target="../media/image50.png"/><Relationship Id="rId9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3.xml"/><Relationship Id="rId21" Type="http://schemas.openxmlformats.org/officeDocument/2006/relationships/image" Target="NULL"/><Relationship Id="rId7" Type="http://schemas.openxmlformats.org/officeDocument/2006/relationships/image" Target="../media/image29.png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11" Type="http://schemas.openxmlformats.org/officeDocument/2006/relationships/image" Target="NULL"/><Relationship Id="rId5" Type="http://schemas.openxmlformats.org/officeDocument/2006/relationships/image" Target="../media/image8.png"/><Relationship Id="rId10" Type="http://schemas.openxmlformats.org/officeDocument/2006/relationships/image" Target="../media/image61.png"/><Relationship Id="rId4" Type="http://schemas.openxmlformats.org/officeDocument/2006/relationships/image" Target="../media/image6.emf"/><Relationship Id="rId9" Type="http://schemas.openxmlformats.org/officeDocument/2006/relationships/image" Target="../media/image48.png"/><Relationship Id="rId22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customXml" Target="../ink/ink1.xml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75.png"/><Relationship Id="rId3" Type="http://schemas.openxmlformats.org/officeDocument/2006/relationships/tags" Target="../tags/tag4.xml"/><Relationship Id="rId7" Type="http://schemas.openxmlformats.org/officeDocument/2006/relationships/image" Target="../media/image12.emf"/><Relationship Id="rId12" Type="http://schemas.openxmlformats.org/officeDocument/2006/relationships/image" Target="../media/image74.png"/><Relationship Id="rId17" Type="http://schemas.openxmlformats.org/officeDocument/2006/relationships/image" Target="../media/image15.png"/><Relationship Id="rId2" Type="http://schemas.openxmlformats.org/officeDocument/2006/relationships/tags" Target="../tags/tag3.xml"/><Relationship Id="rId16" Type="http://schemas.openxmlformats.org/officeDocument/2006/relationships/image" Target="../media/image78.png"/><Relationship Id="rId1" Type="http://schemas.openxmlformats.org/officeDocument/2006/relationships/tags" Target="../tags/tag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emf"/><Relationship Id="rId14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45000">
              <a:srgbClr val="2D1D49"/>
            </a:gs>
            <a:gs pos="100000">
              <a:srgbClr val="774D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top light at night time&#10;&#10;Description automatically generated">
            <a:extLst>
              <a:ext uri="{FF2B5EF4-FFF2-40B4-BE49-F238E27FC236}">
                <a16:creationId xmlns:a16="http://schemas.microsoft.com/office/drawing/2014/main" id="{32D3DC95-5CCD-C5ED-2015-0BD930541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99" y="3085686"/>
            <a:ext cx="4750685" cy="3434349"/>
          </a:xfrm>
          <a:prstGeom prst="rect">
            <a:avLst/>
          </a:prstGeom>
          <a:solidFill>
            <a:schemeClr val="tx1"/>
          </a:solidFill>
          <a:ln w="12700">
            <a:solidFill>
              <a:srgbClr val="9468BD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12F7F-5EBC-7246-EA45-9998E5289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5984"/>
            <a:ext cx="7513320" cy="2817637"/>
          </a:xfrm>
        </p:spPr>
        <p:txBody>
          <a:bodyPr>
            <a:normAutofit/>
          </a:bodyPr>
          <a:lstStyle/>
          <a:p>
            <a:r>
              <a:rPr lang="en-CA" sz="4400" dirty="0">
                <a:solidFill>
                  <a:schemeClr val="bg1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Spin-1 Thermal Targets for Dark Matter Searches at Fixed Target Experiments</a:t>
            </a:r>
            <a:br>
              <a:rPr lang="en-CA" sz="4400" dirty="0">
                <a:solidFill>
                  <a:schemeClr val="bg1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Times New Roman" panose="02020603050405020304" pitchFamily="18" charset="0"/>
              </a:rPr>
            </a:br>
            <a:r>
              <a:rPr lang="en-CA" sz="2000" dirty="0">
                <a:solidFill>
                  <a:srgbClr val="E67AD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arXiv:2307.02207</a:t>
            </a:r>
            <a:br>
              <a:rPr lang="en-CA" sz="2000" dirty="0">
                <a:solidFill>
                  <a:srgbClr val="E67AD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Times New Roman" panose="02020603050405020304" pitchFamily="18" charset="0"/>
              </a:rPr>
            </a:br>
            <a:endParaRPr lang="en-US" sz="2000" dirty="0">
              <a:solidFill>
                <a:srgbClr val="E67ADF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A5E8-205A-0E4A-554F-FE87EAF80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15" y="3429000"/>
            <a:ext cx="7010955" cy="30910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Taylor R. </a:t>
            </a:r>
            <a:r>
              <a:rPr lang="en-US" dirty="0" err="1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Gray</a:t>
            </a:r>
            <a:r>
              <a:rPr lang="en-US" baseline="30000" dirty="0" err="1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a</a:t>
            </a:r>
            <a:endParaRPr lang="en-US" dirty="0">
              <a:solidFill>
                <a:schemeClr val="bg1"/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In collaboration with Riccardo </a:t>
            </a:r>
            <a:r>
              <a:rPr lang="en-US" dirty="0" err="1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Catena</a:t>
            </a:r>
            <a:r>
              <a:rPr lang="en-US" baseline="30000" dirty="0" err="1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a</a:t>
            </a:r>
            <a:endParaRPr lang="en-US" baseline="30000" dirty="0">
              <a:solidFill>
                <a:schemeClr val="bg1"/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r>
              <a:rPr lang="en-US" baseline="30000" dirty="0" err="1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Chalmers</a:t>
            </a:r>
            <a:r>
              <a:rPr lang="en-US" dirty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University of Technology</a:t>
            </a:r>
          </a:p>
          <a:p>
            <a:r>
              <a:rPr lang="en-US" dirty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Supported by a research grant from the Wallenberg foundation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8B5E9F-677F-C577-FFF2-9624F6DDA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381" y="574040"/>
            <a:ext cx="1182022" cy="1435100"/>
          </a:xfrm>
          <a:prstGeom prst="rect">
            <a:avLst/>
          </a:prstGeom>
        </p:spPr>
      </p:pic>
      <p:pic>
        <p:nvPicPr>
          <p:cNvPr id="1026" name="Picture 2" descr="KAW | Medarbetarwebben">
            <a:extLst>
              <a:ext uri="{FF2B5EF4-FFF2-40B4-BE49-F238E27FC236}">
                <a16:creationId xmlns:a16="http://schemas.microsoft.com/office/drawing/2014/main" id="{93662B58-613A-5448-537A-8C3C8768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1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542" y="574040"/>
            <a:ext cx="215265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15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64520-92F2-88C1-FE9B-8F0C0D21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 R. Gray | TAUP 2023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B0E41B-A6C8-C75D-3553-124B46B061AF}"/>
              </a:ext>
            </a:extLst>
          </p:cNvPr>
          <p:cNvSpPr txBox="1">
            <a:spLocks/>
          </p:cNvSpPr>
          <p:nvPr/>
        </p:nvSpPr>
        <p:spPr>
          <a:xfrm>
            <a:off x="0" y="12471"/>
            <a:ext cx="59973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BABC1-EE90-AD19-3C08-3DB32306A2DE}"/>
              </a:ext>
            </a:extLst>
          </p:cNvPr>
          <p:cNvSpPr txBox="1"/>
          <p:nvPr/>
        </p:nvSpPr>
        <p:spPr>
          <a:xfrm>
            <a:off x="6315637" y="1259175"/>
            <a:ext cx="5755342" cy="35394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Ongoing work with dark SU(2)</a:t>
            </a:r>
            <a:r>
              <a:rPr lang="en-US" sz="2800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xU</a:t>
            </a:r>
            <a:r>
              <a:rPr lang="en-US" sz="28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(1)’ Vector DM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8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Ongoing work with GAMBIT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8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Vector DM models with dark dipole dark photons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8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73EE7E-B7CD-BA8C-F678-71EDC1060A2B}"/>
              </a:ext>
            </a:extLst>
          </p:cNvPr>
          <p:cNvSpPr txBox="1">
            <a:spLocks/>
          </p:cNvSpPr>
          <p:nvPr/>
        </p:nvSpPr>
        <p:spPr>
          <a:xfrm>
            <a:off x="6194614" y="0"/>
            <a:ext cx="59973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Future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E59CB6-2C7A-D664-6A41-2921DFDD4621}"/>
                  </a:ext>
                </a:extLst>
              </p:cNvPr>
              <p:cNvSpPr txBox="1"/>
              <p:nvPr/>
            </p:nvSpPr>
            <p:spPr>
              <a:xfrm>
                <a:off x="121021" y="1254818"/>
                <a:ext cx="5755342" cy="433965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bg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Extending the current landscape of </a:t>
                </a:r>
                <a:r>
                  <a:rPr lang="en-US" sz="2800" dirty="0">
                    <a:solidFill>
                      <a:srgbClr val="E67ADF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sub-GeV DM </a:t>
                </a:r>
                <a:r>
                  <a:rPr lang="en-US" sz="2800" dirty="0">
                    <a:solidFill>
                      <a:schemeClr val="bg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models considered in the context of </a:t>
                </a:r>
                <a:r>
                  <a:rPr lang="en-US" sz="2800" dirty="0">
                    <a:solidFill>
                      <a:srgbClr val="E67ADF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fixed target experiments</a:t>
                </a:r>
              </a:p>
              <a:p>
                <a:endParaRPr lang="en-US" sz="2800" dirty="0">
                  <a:solidFill>
                    <a:schemeClr val="bg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bg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Spin-1 sub-GeV DM </a:t>
                </a:r>
              </a:p>
              <a:p>
                <a:pPr marL="914400" lvl="1" indent="-457200"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rgbClr val="E67ADF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solidFill>
                              <a:srgbClr val="E67ADF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rgbClr val="E67ADF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rgbClr val="E67ADF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A</m:t>
                        </m:r>
                        <m:r>
                          <a:rPr lang="en-CA" sz="2400" b="0" i="0" smtClean="0">
                            <a:solidFill>
                              <a:srgbClr val="E67ADF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′</m:t>
                        </m:r>
                      </m:sub>
                    </m:sSub>
                    <m:r>
                      <a:rPr lang="en-CA" sz="2400" b="0" i="0" smtClean="0">
                        <a:solidFill>
                          <a:srgbClr val="E67ADF"/>
                        </a:solidFill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&gt;2</m:t>
                    </m:r>
                    <m:sSub>
                      <m:sSubPr>
                        <m:ctrlPr>
                          <a:rPr lang="en-CA" sz="2400" i="1">
                            <a:solidFill>
                              <a:srgbClr val="E67ADF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rgbClr val="E67ADF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rgbClr val="E67ADF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X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E67ADF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  <a:p>
                <a:pPr marL="914400" lvl="1" indent="-457200">
                  <a:buFont typeface="Wingdings" pitchFamily="2" charset="2"/>
                  <a:buChar char="§"/>
                </a:pPr>
                <a:endParaRPr lang="en-US" sz="2800" dirty="0">
                  <a:solidFill>
                    <a:schemeClr val="bg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bg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First model to be probed at upcoming LDMX!!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E59CB6-2C7A-D664-6A41-2921DFDD4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1" y="1254818"/>
                <a:ext cx="5755342" cy="4339650"/>
              </a:xfrm>
              <a:prstGeom prst="rect">
                <a:avLst/>
              </a:prstGeom>
              <a:blipFill>
                <a:blip r:embed="rId4"/>
                <a:stretch>
                  <a:fillRect l="-1982" t="-1458" r="-3084" b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21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797C0-5A03-6354-E069-7804B2B4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F2521-5F3C-E042-D8CC-6586BF675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36FB5-10B0-F207-0F3D-58307609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 R. Gray | TAUP 2023</a:t>
            </a:r>
          </a:p>
        </p:txBody>
      </p:sp>
    </p:spTree>
    <p:extLst>
      <p:ext uri="{BB962C8B-B14F-4D97-AF65-F5344CB8AC3E}">
        <p14:creationId xmlns:p14="http://schemas.microsoft.com/office/powerpoint/2010/main" val="3880020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FA67-F0FC-4B99-B28B-CB25CA045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4275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Backup Slides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ECFEC4-DCBE-2B7A-3DF7-DAC800F5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 R. Gray | TAUP 2023</a:t>
            </a:r>
          </a:p>
        </p:txBody>
      </p:sp>
    </p:spTree>
    <p:extLst>
      <p:ext uri="{BB962C8B-B14F-4D97-AF65-F5344CB8AC3E}">
        <p14:creationId xmlns:p14="http://schemas.microsoft.com/office/powerpoint/2010/main" val="2976498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0E04-BD27-CFA3-A1A5-AF0BBDEF5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69" y="96702"/>
            <a:ext cx="10515600" cy="1325563"/>
          </a:xfrm>
        </p:spPr>
        <p:txBody>
          <a:bodyPr/>
          <a:lstStyle/>
          <a:p>
            <a:r>
              <a:rPr lang="en-US" dirty="0"/>
              <a:t>SIMP spin-1 DM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0B6E0-A11B-020B-FD98-CE3F7913D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 R. Gray | TAUP 2023</a:t>
            </a:r>
          </a:p>
        </p:txBody>
      </p:sp>
      <p:pic>
        <p:nvPicPr>
          <p:cNvPr id="5" name="Picture 4" descr="\documentclass{article}&#10;\usepackage{amsmath}&#10;\pagestyle{empty}&#10;\begin{document}&#10;&#10;&#10;$$ SU_X(2) \times U_{Z'}(1)$$&#10;&#10;\end{document}" title="IguanaTex Bitmap Display">
            <a:extLst>
              <a:ext uri="{FF2B5EF4-FFF2-40B4-BE49-F238E27FC236}">
                <a16:creationId xmlns:a16="http://schemas.microsoft.com/office/drawing/2014/main" id="{BDA8830A-A539-429F-321D-E59D3438316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12835" y="336695"/>
            <a:ext cx="2805469" cy="448875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usepackage[dvipsnames]{xcolor}&#10;\begin{document}&#10;&#10;&#10;\begin{align}&#10;-\mathcal{L} \supset &amp; \textcolor{Green}{-i g_X\cos\theta'_X \bigg[&#10;\left(\partial^\mu X^\nu -\partial^\nu X^\mu\right)&#10; X^\dagger_\mu {\tilde X}_{3,\nu} -&#10;\left(\partial^\mu X^{\nu\dagger} -\partial^\nu X^{\mu\dagger}\right)&#10; X_\mu {\tilde X}_{3,\nu} \nonumber + X_\mu X^\dagger_\nu\left(\partial^\mu {\tilde X}^\nu_3 -\partial^\nu {\tilde X}^\mu_3\right)&#10;\bigg]} \nonumber \\&#10;&amp;\textcolor{Purple}{-i g_X\sin\theta'_X \bigg[&#10;\left(\partial^\mu X^\nu -\partial^\nu X^\mu\right)&#10; X^\dagger_\mu {\tilde Z}'_{\nu} -&#10;\left(\partial^\mu X^{\nu\dagger} -\partial^\nu X^{\mu\dagger}\right)&#10; X_\mu {\tilde Z}'_{\nu} \nonumber + X_\mu X^\dagger_\nu\left(\partial^\mu {\tilde Z}^{\prime\nu} -\partial^\nu {\tilde Z}^{\prime\mu}\right)\bigg] } &#10;\\ &amp; \textcolor{Rhodamine}{ -e \varepsilon \cos (\theta_X') \, \tilde{Z}^\prime_\mu \, \bar{f}\gamma^\mu f}  \textcolor{Blue}{+ e \varepsilon \sin (\theta_X') \, \tilde{X}_{3 \mu} \,\bar{f}\gamma^\mu f}&#10;\end{align}&#10;&#10;\end{document}" title="IguanaTex Bitmap Display">
            <a:extLst>
              <a:ext uri="{FF2B5EF4-FFF2-40B4-BE49-F238E27FC236}">
                <a16:creationId xmlns:a16="http://schemas.microsoft.com/office/drawing/2014/main" id="{92D0793E-17CA-F14A-C9B4-3CE9BA1969A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7283" y="1325563"/>
            <a:ext cx="11917434" cy="1759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4E944F-1D79-D4D6-E199-D3CDC70AD5E3}"/>
                  </a:ext>
                </a:extLst>
              </p:cNvPr>
              <p:cNvSpPr txBox="1"/>
              <p:nvPr/>
            </p:nvSpPr>
            <p:spPr>
              <a:xfrm>
                <a:off x="230115" y="3773272"/>
                <a:ext cx="6750234" cy="2708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Dark spontaneous symmetry breaking by the VEVs of dark Higgs fields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Dark Higgs Sector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Singlet scalar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CA" sz="20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Kinetic mixing between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and hypercharge gauge bosons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4E944F-1D79-D4D6-E199-D3CDC70AD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15" y="3773272"/>
                <a:ext cx="6750234" cy="2708434"/>
              </a:xfrm>
              <a:prstGeom prst="rect">
                <a:avLst/>
              </a:prstGeom>
              <a:blipFill>
                <a:blip r:embed="rId6"/>
                <a:stretch>
                  <a:fillRect l="-1316" t="-1869"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picture containing diagram, pattern, origami&#10;&#10;Description automatically generated">
            <a:extLst>
              <a:ext uri="{FF2B5EF4-FFF2-40B4-BE49-F238E27FC236}">
                <a16:creationId xmlns:a16="http://schemas.microsoft.com/office/drawing/2014/main" id="{6DFCC1E8-CE4C-7CF1-2709-A43BBCAA62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146" y="3223213"/>
            <a:ext cx="3577740" cy="344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52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2C693A-626E-4BBE-5522-C62DA92208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73079" y="725715"/>
            <a:ext cx="8718402" cy="5630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D08995-B05F-4574-522E-D013C5952A2A}"/>
              </a:ext>
            </a:extLst>
          </p:cNvPr>
          <p:cNvSpPr txBox="1"/>
          <p:nvPr/>
        </p:nvSpPr>
        <p:spPr>
          <a:xfrm>
            <a:off x="256056" y="17829"/>
            <a:ext cx="843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Relic Targets of DM Models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8A5B9-96FA-357F-AF08-045C4F15D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 R. Gray | TAUP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BCE288-00B5-2F26-0E4D-543DDF0CD334}"/>
              </a:ext>
            </a:extLst>
          </p:cNvPr>
          <p:cNvSpPr txBox="1"/>
          <p:nvPr/>
        </p:nvSpPr>
        <p:spPr>
          <a:xfrm>
            <a:off x="10391481" y="1470511"/>
            <a:ext cx="155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Hadronic resonances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B6457F-9A77-0F94-5D59-039C5F63E6FC}"/>
              </a:ext>
            </a:extLst>
          </p:cNvPr>
          <p:cNvCxnSpPr>
            <a:cxnSpLocks/>
          </p:cNvCxnSpPr>
          <p:nvPr/>
        </p:nvCxnSpPr>
        <p:spPr>
          <a:xfrm flipH="1">
            <a:off x="9605231" y="1732198"/>
            <a:ext cx="913690" cy="1229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AC5A7A-CD35-7CF0-5256-FDD415A3092F}"/>
              </a:ext>
            </a:extLst>
          </p:cNvPr>
          <p:cNvCxnSpPr>
            <a:cxnSpLocks/>
          </p:cNvCxnSpPr>
          <p:nvPr/>
        </p:nvCxnSpPr>
        <p:spPr>
          <a:xfrm>
            <a:off x="5239962" y="1554820"/>
            <a:ext cx="230826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B284FF0-9CC8-8F76-9372-5552B53AA6B5}"/>
              </a:ext>
            </a:extLst>
          </p:cNvPr>
          <p:cNvSpPr txBox="1"/>
          <p:nvPr/>
        </p:nvSpPr>
        <p:spPr>
          <a:xfrm>
            <a:off x="3346187" y="1316990"/>
            <a:ext cx="213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Muon channel becomes allowed</a:t>
            </a:r>
          </a:p>
        </p:txBody>
      </p:sp>
    </p:spTree>
    <p:extLst>
      <p:ext uri="{BB962C8B-B14F-4D97-AF65-F5344CB8AC3E}">
        <p14:creationId xmlns:p14="http://schemas.microsoft.com/office/powerpoint/2010/main" val="301436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F30487-46D0-99E7-45CB-AA456156F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99006"/>
            <a:ext cx="3278292" cy="2113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A9D998-3025-7AF6-326B-DED35F6FE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493" y="2217579"/>
            <a:ext cx="3743538" cy="2422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4181BA-E6DC-6D9E-F767-9E6CC65B5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764" y="911424"/>
            <a:ext cx="3239769" cy="20887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7F295A-0555-BBE5-EF3D-4BFB81EFC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7" y="3845404"/>
            <a:ext cx="3278292" cy="21135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31A20D-E90B-8D03-ADBD-B8D2A04BF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8763" y="3863462"/>
            <a:ext cx="3239769" cy="209679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F2EC5-3A98-1ACF-26AD-8E199DF8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2" y="6491307"/>
            <a:ext cx="4114800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Taylor R. Gray | TAUP 2023</a:t>
            </a:r>
          </a:p>
        </p:txBody>
      </p:sp>
    </p:spTree>
    <p:extLst>
      <p:ext uri="{BB962C8B-B14F-4D97-AF65-F5344CB8AC3E}">
        <p14:creationId xmlns:p14="http://schemas.microsoft.com/office/powerpoint/2010/main" val="100971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B635D-4E9E-B027-6816-9B0D03AA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 R. Gray | TAUP 2023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85AD57-92B8-F060-ED04-EEDEB0C78DDD}"/>
              </a:ext>
            </a:extLst>
          </p:cNvPr>
          <p:cNvCxnSpPr>
            <a:cxnSpLocks/>
          </p:cNvCxnSpPr>
          <p:nvPr/>
        </p:nvCxnSpPr>
        <p:spPr>
          <a:xfrm>
            <a:off x="1774931" y="2713383"/>
            <a:ext cx="864213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E89467-EC11-3ECB-258A-321740234D64}"/>
              </a:ext>
            </a:extLst>
          </p:cNvPr>
          <p:cNvCxnSpPr/>
          <p:nvPr/>
        </p:nvCxnSpPr>
        <p:spPr>
          <a:xfrm>
            <a:off x="648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A36E54-F005-5CB2-DC4C-CEB7B02ED04D}"/>
              </a:ext>
            </a:extLst>
          </p:cNvPr>
          <p:cNvCxnSpPr/>
          <p:nvPr/>
        </p:nvCxnSpPr>
        <p:spPr>
          <a:xfrm>
            <a:off x="360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42E209-7002-B0D3-CEC6-DA51442751A1}"/>
              </a:ext>
            </a:extLst>
          </p:cNvPr>
          <p:cNvCxnSpPr/>
          <p:nvPr/>
        </p:nvCxnSpPr>
        <p:spPr>
          <a:xfrm>
            <a:off x="504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7B0365-D617-5B53-F73C-88D10C92A704}"/>
              </a:ext>
            </a:extLst>
          </p:cNvPr>
          <p:cNvCxnSpPr/>
          <p:nvPr/>
        </p:nvCxnSpPr>
        <p:spPr>
          <a:xfrm>
            <a:off x="216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0FD865-4FC7-8997-ECFB-C7F815016B68}"/>
              </a:ext>
            </a:extLst>
          </p:cNvPr>
          <p:cNvCxnSpPr/>
          <p:nvPr/>
        </p:nvCxnSpPr>
        <p:spPr>
          <a:xfrm>
            <a:off x="792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3463D3-58C6-A51B-EDCC-BFC10417BDDF}"/>
              </a:ext>
            </a:extLst>
          </p:cNvPr>
          <p:cNvCxnSpPr/>
          <p:nvPr/>
        </p:nvCxnSpPr>
        <p:spPr>
          <a:xfrm>
            <a:off x="792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5387E0-4E72-C0B4-EA27-4A6627662C1A}"/>
              </a:ext>
            </a:extLst>
          </p:cNvPr>
          <p:cNvCxnSpPr/>
          <p:nvPr/>
        </p:nvCxnSpPr>
        <p:spPr>
          <a:xfrm>
            <a:off x="792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1A49F0-2905-BB90-A7CE-758F93A57D40}"/>
              </a:ext>
            </a:extLst>
          </p:cNvPr>
          <p:cNvCxnSpPr/>
          <p:nvPr/>
        </p:nvCxnSpPr>
        <p:spPr>
          <a:xfrm>
            <a:off x="936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41C4A5-25F0-6B16-FB48-86EEDC7CC32D}"/>
                  </a:ext>
                </a:extLst>
              </p:cNvPr>
              <p:cNvSpPr txBox="1"/>
              <p:nvPr/>
            </p:nvSpPr>
            <p:spPr>
              <a:xfrm>
                <a:off x="6184293" y="2979707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41C4A5-25F0-6B16-FB48-86EEDC7CC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293" y="2979707"/>
                <a:ext cx="63795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019C010-08A1-AC6A-E3B3-410B21C540B4}"/>
                  </a:ext>
                </a:extLst>
              </p:cNvPr>
              <p:cNvSpPr txBox="1"/>
              <p:nvPr/>
            </p:nvSpPr>
            <p:spPr>
              <a:xfrm>
                <a:off x="7585623" y="3005867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019C010-08A1-AC6A-E3B3-410B21C54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623" y="3005867"/>
                <a:ext cx="63795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890C52-AFF8-576B-F0AA-7289EABFA105}"/>
                  </a:ext>
                </a:extLst>
              </p:cNvPr>
              <p:cNvSpPr txBox="1"/>
              <p:nvPr/>
            </p:nvSpPr>
            <p:spPr>
              <a:xfrm>
                <a:off x="9010419" y="2979707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890C52-AFF8-576B-F0AA-7289EABFA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419" y="2979707"/>
                <a:ext cx="63795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4DB247-7834-4372-6232-7A01C9398A9A}"/>
                  </a:ext>
                </a:extLst>
              </p:cNvPr>
              <p:cNvSpPr txBox="1"/>
              <p:nvPr/>
            </p:nvSpPr>
            <p:spPr>
              <a:xfrm>
                <a:off x="4721021" y="3005867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4DB247-7834-4372-6232-7A01C9398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021" y="3005867"/>
                <a:ext cx="637958" cy="369332"/>
              </a:xfrm>
              <a:prstGeom prst="rect">
                <a:avLst/>
              </a:prstGeom>
              <a:blipFill>
                <a:blip r:embed="rId6"/>
                <a:stretch>
                  <a:fillRect r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7053B8-EC5E-961A-A385-6538D5645CED}"/>
                  </a:ext>
                </a:extLst>
              </p:cNvPr>
              <p:cNvSpPr txBox="1"/>
              <p:nvPr/>
            </p:nvSpPr>
            <p:spPr>
              <a:xfrm>
                <a:off x="3281021" y="2969074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7053B8-EC5E-961A-A385-6538D5645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021" y="2969074"/>
                <a:ext cx="637958" cy="369332"/>
              </a:xfrm>
              <a:prstGeom prst="rect">
                <a:avLst/>
              </a:prstGeom>
              <a:blipFill>
                <a:blip r:embed="rId7"/>
                <a:stretch>
                  <a:fillRect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DE04A4-26B6-3F55-CFA5-2E754B9D0654}"/>
                  </a:ext>
                </a:extLst>
              </p:cNvPr>
              <p:cNvSpPr txBox="1"/>
              <p:nvPr/>
            </p:nvSpPr>
            <p:spPr>
              <a:xfrm>
                <a:off x="1873532" y="2994303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−30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DE04A4-26B6-3F55-CFA5-2E754B9D0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532" y="2994303"/>
                <a:ext cx="637958" cy="369332"/>
              </a:xfrm>
              <a:prstGeom prst="rect">
                <a:avLst/>
              </a:prstGeom>
              <a:blipFill>
                <a:blip r:embed="rId8"/>
                <a:stretch>
                  <a:fillRect r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0F0BCF6-BB82-1338-5B7C-63B2F55D4C63}"/>
              </a:ext>
            </a:extLst>
          </p:cNvPr>
          <p:cNvSpPr/>
          <p:nvPr/>
        </p:nvSpPr>
        <p:spPr>
          <a:xfrm>
            <a:off x="5565915" y="2523600"/>
            <a:ext cx="1634086" cy="417943"/>
          </a:xfrm>
          <a:prstGeom prst="roundRect">
            <a:avLst/>
          </a:prstGeom>
          <a:solidFill>
            <a:srgbClr val="ED7D3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E3DF4A-4C94-859A-2195-7655B1D3A8E6}"/>
                  </a:ext>
                </a:extLst>
              </p:cNvPr>
              <p:cNvSpPr txBox="1"/>
              <p:nvPr/>
            </p:nvSpPr>
            <p:spPr>
              <a:xfrm>
                <a:off x="10586031" y="2516278"/>
                <a:ext cx="1229757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χ</m:t>
                        </m:r>
                      </m:sub>
                    </m:sSub>
                  </m:oMath>
                </a14:m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(GeV)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E3DF4A-4C94-859A-2195-7655B1D3A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031" y="2516278"/>
                <a:ext cx="1229757" cy="394210"/>
              </a:xfrm>
              <a:prstGeom prst="rect">
                <a:avLst/>
              </a:prstGeom>
              <a:blipFill>
                <a:blip r:embed="rId9"/>
                <a:stretch>
                  <a:fillRect t="-12903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34411EB9-E436-554F-C1AF-A08E82593C18}"/>
              </a:ext>
            </a:extLst>
          </p:cNvPr>
          <p:cNvSpPr txBox="1"/>
          <p:nvPr/>
        </p:nvSpPr>
        <p:spPr>
          <a:xfrm>
            <a:off x="5093273" y="2154985"/>
            <a:ext cx="257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Thermal DM Window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45A806-616A-9A99-48AE-9B6D1215CD59}"/>
                  </a:ext>
                </a:extLst>
              </p:cNvPr>
              <p:cNvSpPr txBox="1"/>
              <p:nvPr/>
            </p:nvSpPr>
            <p:spPr>
              <a:xfrm>
                <a:off x="10511716" y="3727599"/>
                <a:ext cx="530705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45A806-616A-9A99-48AE-9B6D1215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1716" y="3727599"/>
                <a:ext cx="530705" cy="394210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D8DAB77-14BA-A84F-0E85-3ED1C256DA08}"/>
              </a:ext>
            </a:extLst>
          </p:cNvPr>
          <p:cNvCxnSpPr/>
          <p:nvPr/>
        </p:nvCxnSpPr>
        <p:spPr>
          <a:xfrm>
            <a:off x="6480000" y="3943552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BE1F1EF-81CA-4E7A-176A-E79939C583FD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2247224" y="2732572"/>
            <a:ext cx="3318691" cy="1183886"/>
          </a:xfrm>
          <a:prstGeom prst="straightConnector1">
            <a:avLst/>
          </a:prstGeom>
          <a:ln w="38100">
            <a:solidFill>
              <a:schemeClr val="accent2">
                <a:alpha val="4902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C302D7C-B3D9-CA11-2FA9-0C318CB9CE00}"/>
              </a:ext>
            </a:extLst>
          </p:cNvPr>
          <p:cNvCxnSpPr>
            <a:cxnSpLocks/>
            <a:endCxn id="49" idx="3"/>
          </p:cNvCxnSpPr>
          <p:nvPr/>
        </p:nvCxnSpPr>
        <p:spPr>
          <a:xfrm>
            <a:off x="7200001" y="2690621"/>
            <a:ext cx="2961424" cy="1248599"/>
          </a:xfrm>
          <a:prstGeom prst="straightConnector1">
            <a:avLst/>
          </a:prstGeom>
          <a:ln w="38100">
            <a:solidFill>
              <a:schemeClr val="accent2">
                <a:alpha val="4902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2683ADB-8407-C3CC-169E-E6BF3B64725A}"/>
              </a:ext>
            </a:extLst>
          </p:cNvPr>
          <p:cNvCxnSpPr>
            <a:cxnSpLocks/>
          </p:cNvCxnSpPr>
          <p:nvPr/>
        </p:nvCxnSpPr>
        <p:spPr>
          <a:xfrm>
            <a:off x="1774931" y="3943552"/>
            <a:ext cx="864213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AA461397-4953-38ED-D316-AC1237AB18CD}"/>
              </a:ext>
            </a:extLst>
          </p:cNvPr>
          <p:cNvSpPr/>
          <p:nvPr/>
        </p:nvSpPr>
        <p:spPr>
          <a:xfrm>
            <a:off x="2247224" y="3718865"/>
            <a:ext cx="4232773" cy="417943"/>
          </a:xfrm>
          <a:prstGeom prst="roundRect">
            <a:avLst/>
          </a:prstGeom>
          <a:solidFill>
            <a:srgbClr val="B26BD8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153F11-46E4-A25A-B423-B16E8BECC06F}"/>
              </a:ext>
            </a:extLst>
          </p:cNvPr>
          <p:cNvSpPr txBox="1"/>
          <p:nvPr/>
        </p:nvSpPr>
        <p:spPr>
          <a:xfrm>
            <a:off x="3625494" y="3415199"/>
            <a:ext cx="127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26BD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sub-GeV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2D91D6A-E873-A028-E19D-CD1DF2F84AA6}"/>
              </a:ext>
            </a:extLst>
          </p:cNvPr>
          <p:cNvSpPr/>
          <p:nvPr/>
        </p:nvSpPr>
        <p:spPr>
          <a:xfrm>
            <a:off x="6479998" y="3730248"/>
            <a:ext cx="3681427" cy="417943"/>
          </a:xfrm>
          <a:prstGeom prst="roundRect">
            <a:avLst/>
          </a:prstGeom>
          <a:solidFill>
            <a:srgbClr val="0070C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2EDF919-AB02-22A2-0571-80BD2ECAA94E}"/>
              </a:ext>
            </a:extLst>
          </p:cNvPr>
          <p:cNvSpPr txBox="1"/>
          <p:nvPr/>
        </p:nvSpPr>
        <p:spPr>
          <a:xfrm>
            <a:off x="7672642" y="3415220"/>
            <a:ext cx="127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WIMPs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FEB810-E212-3B51-8AE9-1CA6A18C7A4B}"/>
              </a:ext>
            </a:extLst>
          </p:cNvPr>
          <p:cNvSpPr txBox="1"/>
          <p:nvPr/>
        </p:nvSpPr>
        <p:spPr>
          <a:xfrm>
            <a:off x="6184293" y="4163527"/>
            <a:ext cx="63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GeV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BD2BB00-0635-1389-C5F2-2C26F6BF4779}"/>
              </a:ext>
            </a:extLst>
          </p:cNvPr>
          <p:cNvCxnSpPr/>
          <p:nvPr/>
        </p:nvCxnSpPr>
        <p:spPr>
          <a:xfrm>
            <a:off x="2251872" y="3948615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EB1B131-2005-B061-6F30-755801BBCD44}"/>
              </a:ext>
            </a:extLst>
          </p:cNvPr>
          <p:cNvSpPr txBox="1"/>
          <p:nvPr/>
        </p:nvSpPr>
        <p:spPr>
          <a:xfrm>
            <a:off x="1928245" y="4148191"/>
            <a:ext cx="63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KeV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CD79405-B115-6625-E347-7C43B5DD36E3}"/>
              </a:ext>
            </a:extLst>
          </p:cNvPr>
          <p:cNvCxnSpPr/>
          <p:nvPr/>
        </p:nvCxnSpPr>
        <p:spPr>
          <a:xfrm>
            <a:off x="4270699" y="3948615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C4DF190-D00E-6120-D83F-5CECB2B75816}"/>
              </a:ext>
            </a:extLst>
          </p:cNvPr>
          <p:cNvSpPr txBox="1"/>
          <p:nvPr/>
        </p:nvSpPr>
        <p:spPr>
          <a:xfrm>
            <a:off x="3886050" y="4163527"/>
            <a:ext cx="76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MeV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67C4882-9DF8-53FB-F899-B8BBA4B91C33}"/>
              </a:ext>
            </a:extLst>
          </p:cNvPr>
          <p:cNvCxnSpPr/>
          <p:nvPr/>
        </p:nvCxnSpPr>
        <p:spPr>
          <a:xfrm>
            <a:off x="8670176" y="3948615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1CB55AE-EAB9-DFD5-64C2-0B530D564504}"/>
              </a:ext>
            </a:extLst>
          </p:cNvPr>
          <p:cNvSpPr txBox="1"/>
          <p:nvPr/>
        </p:nvSpPr>
        <p:spPr>
          <a:xfrm>
            <a:off x="8351197" y="4162064"/>
            <a:ext cx="63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TeV</a:t>
            </a:r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726747F-A45E-067B-07CA-7981A6EE9D27}"/>
              </a:ext>
            </a:extLst>
          </p:cNvPr>
          <p:cNvSpPr/>
          <p:nvPr/>
        </p:nvSpPr>
        <p:spPr>
          <a:xfrm>
            <a:off x="6801265" y="4559546"/>
            <a:ext cx="45391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A9C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DM produced through freeze-out near weak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A9CD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A9C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GeV-</a:t>
            </a:r>
            <a:r>
              <a:rPr lang="en-US" sz="2000" dirty="0" err="1">
                <a:solidFill>
                  <a:srgbClr val="5A9C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TeV</a:t>
            </a:r>
            <a:r>
              <a:rPr lang="en-US" sz="2000" dirty="0">
                <a:solidFill>
                  <a:srgbClr val="5A9C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scale thermal DM already widely tested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02219ED-E681-A0AE-E90A-46C9C865512E}"/>
              </a:ext>
            </a:extLst>
          </p:cNvPr>
          <p:cNvSpPr/>
          <p:nvPr/>
        </p:nvSpPr>
        <p:spPr>
          <a:xfrm>
            <a:off x="821838" y="4558555"/>
            <a:ext cx="5278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B26BD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Sub-GeV DM is largely experimentally </a:t>
            </a:r>
            <a:r>
              <a:rPr lang="en-US" sz="2000" b="1" dirty="0">
                <a:solidFill>
                  <a:srgbClr val="B26BD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unexplored</a:t>
            </a:r>
            <a:r>
              <a:rPr lang="en-US" sz="2000" dirty="0">
                <a:solidFill>
                  <a:srgbClr val="B26BD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B26BD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Out of reach of nuclear recoil direct detection </a:t>
            </a:r>
            <a:r>
              <a:rPr lang="en-US" sz="2000" dirty="0" err="1">
                <a:solidFill>
                  <a:srgbClr val="B26BD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exps</a:t>
            </a:r>
            <a:endParaRPr lang="en-US" sz="2000" dirty="0">
              <a:solidFill>
                <a:srgbClr val="B26BD8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6CB04613-A30B-F256-9DCE-F6FA8C75EBFA}"/>
              </a:ext>
            </a:extLst>
          </p:cNvPr>
          <p:cNvSpPr txBox="1">
            <a:spLocks/>
          </p:cNvSpPr>
          <p:nvPr/>
        </p:nvSpPr>
        <p:spPr>
          <a:xfrm>
            <a:off x="95887" y="64407"/>
            <a:ext cx="3505495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Sub-GeV Dark Matter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BBEEAA-ACBE-8D1E-F321-A52C481B2BC2}"/>
              </a:ext>
            </a:extLst>
          </p:cNvPr>
          <p:cNvSpPr txBox="1"/>
          <p:nvPr/>
        </p:nvSpPr>
        <p:spPr>
          <a:xfrm>
            <a:off x="5243072" y="1277573"/>
            <a:ext cx="2267972" cy="8582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Thermal equilibrium between DM and SM in the early universe</a:t>
            </a:r>
            <a:r>
              <a:rPr lang="en-US" sz="1600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494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8B91C7-2E34-790B-A618-A288DDAFF0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01355" y="755593"/>
            <a:ext cx="6110137" cy="50400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C5A91-628F-363A-42E1-031171BE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3688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303030"/>
                </a:solidFill>
              </a:rPr>
              <a:t>Taylor R. Gray | TAUP 2023</a:t>
            </a:r>
            <a:endParaRPr lang="en-US" dirty="0">
              <a:solidFill>
                <a:srgbClr val="30303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0A2359-A70E-1DCF-2E60-736CDB7BCA93}"/>
              </a:ext>
            </a:extLst>
          </p:cNvPr>
          <p:cNvSpPr txBox="1"/>
          <p:nvPr/>
        </p:nvSpPr>
        <p:spPr>
          <a:xfrm rot="19261516">
            <a:off x="8275319" y="3764524"/>
            <a:ext cx="67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LDMX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935D16-7623-DD18-0F88-0097276911EB}"/>
              </a:ext>
            </a:extLst>
          </p:cNvPr>
          <p:cNvSpPr txBox="1"/>
          <p:nvPr/>
        </p:nvSpPr>
        <p:spPr>
          <a:xfrm>
            <a:off x="7592568" y="5926238"/>
            <a:ext cx="1953407" cy="370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arXiv:1807.0170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EA836A-94F8-3E92-1F47-1A882D6EBB2B}"/>
              </a:ext>
            </a:extLst>
          </p:cNvPr>
          <p:cNvSpPr txBox="1"/>
          <p:nvPr/>
        </p:nvSpPr>
        <p:spPr>
          <a:xfrm>
            <a:off x="6793007" y="1784633"/>
            <a:ext cx="141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Spin-0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3E3BE-FCD3-A981-FA11-42C75BD18ACF}"/>
              </a:ext>
            </a:extLst>
          </p:cNvPr>
          <p:cNvSpPr txBox="1"/>
          <p:nvPr/>
        </p:nvSpPr>
        <p:spPr>
          <a:xfrm>
            <a:off x="6927783" y="4384312"/>
            <a:ext cx="164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26BD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Spin-1/2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5B0D5D8-9CDA-3AB5-46BF-E642C5D910BE}"/>
              </a:ext>
            </a:extLst>
          </p:cNvPr>
          <p:cNvSpPr/>
          <p:nvPr/>
        </p:nvSpPr>
        <p:spPr>
          <a:xfrm rot="19491907">
            <a:off x="7932593" y="2065356"/>
            <a:ext cx="1160759" cy="330581"/>
          </a:xfrm>
          <a:prstGeom prst="ellipse">
            <a:avLst/>
          </a:prstGeom>
          <a:noFill/>
          <a:ln w="28575">
            <a:solidFill>
              <a:srgbClr val="00B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CE0781-7517-5F89-B033-7AEDE3C764DF}"/>
              </a:ext>
            </a:extLst>
          </p:cNvPr>
          <p:cNvSpPr/>
          <p:nvPr/>
        </p:nvSpPr>
        <p:spPr>
          <a:xfrm rot="19491907">
            <a:off x="7728797" y="2940062"/>
            <a:ext cx="1373460" cy="477751"/>
          </a:xfrm>
          <a:prstGeom prst="ellipse">
            <a:avLst/>
          </a:prstGeom>
          <a:noFill/>
          <a:ln w="28575">
            <a:solidFill>
              <a:srgbClr val="B26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C8D5D87-541B-A105-8535-9981640F2878}"/>
              </a:ext>
            </a:extLst>
          </p:cNvPr>
          <p:cNvSpPr/>
          <p:nvPr/>
        </p:nvSpPr>
        <p:spPr>
          <a:xfrm rot="19491907">
            <a:off x="7976558" y="2361459"/>
            <a:ext cx="1373460" cy="477751"/>
          </a:xfrm>
          <a:prstGeom prst="ellipse">
            <a:avLst/>
          </a:prstGeom>
          <a:noFill/>
          <a:ln w="28575">
            <a:solidFill>
              <a:srgbClr val="B26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051AA43-75AB-C698-5A49-B0E56E9A754C}"/>
              </a:ext>
            </a:extLst>
          </p:cNvPr>
          <p:cNvSpPr txBox="1">
            <a:spLocks/>
          </p:cNvSpPr>
          <p:nvPr/>
        </p:nvSpPr>
        <p:spPr>
          <a:xfrm>
            <a:off x="95887" y="64407"/>
            <a:ext cx="3505495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Helvetica Neue Light" panose="02000403000000020004" pitchFamily="2" charset="0"/>
                <a:ea typeface="Helvetica Neue Light" panose="02000403000000020004" pitchFamily="2" charset="0"/>
              </a:rPr>
              <a:t>Sub-GeV Dark Matter</a:t>
            </a: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A5AD507-283D-83AE-3D73-F1681D256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8" y="1826339"/>
            <a:ext cx="4502579" cy="424946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Fixed target experiments can probe sub-GeV DM</a:t>
            </a:r>
          </a:p>
          <a:p>
            <a:endParaRPr lang="en-US" sz="2400" dirty="0"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Future fixed target experiments such as </a:t>
            </a:r>
            <a:r>
              <a:rPr lang="en-US" sz="2400" b="1" dirty="0">
                <a:solidFill>
                  <a:srgbClr val="C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LDMX</a:t>
            </a:r>
            <a:r>
              <a:rPr lang="en-US" sz="2400" dirty="0">
                <a:solidFill>
                  <a:srgbClr val="C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will reach new sensitivities in the sub-GeV mass range.</a:t>
            </a:r>
          </a:p>
          <a:p>
            <a:endParaRPr lang="en-US" sz="2400" dirty="0">
              <a:solidFill>
                <a:srgbClr val="C00000"/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r>
              <a:rPr lang="en-US" sz="2400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How about </a:t>
            </a:r>
            <a:r>
              <a:rPr lang="en-US" sz="2400" b="1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spin-1</a:t>
            </a:r>
            <a:r>
              <a:rPr lang="en-US" sz="2400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 DM?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0" grpId="0" animBg="1"/>
      <p:bldP spid="21" grpId="0" animBg="1"/>
      <p:bldP spid="22" grpId="0" animBg="1"/>
      <p:bldP spid="2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7B009-D745-D270-6C01-E1BBCFD5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 R. Gray | TAUP 2023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AF3ED03-5170-A1CA-A571-5B5F876D084D}"/>
                  </a:ext>
                </a:extLst>
              </p:cNvPr>
              <p:cNvSpPr/>
              <p:nvPr/>
            </p:nvSpPr>
            <p:spPr>
              <a:xfrm>
                <a:off x="12700" y="1076007"/>
                <a:ext cx="11861800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Broaden the existing studies on </a:t>
                </a:r>
                <a:r>
                  <a:rPr lang="en-US" sz="3200" b="1" dirty="0">
                    <a:solidFill>
                      <a:srgbClr val="F52DCA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sub-GeV DM </a:t>
                </a:r>
                <a:r>
                  <a:rPr lang="en-US" sz="3200" b="1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at </a:t>
                </a:r>
                <a:r>
                  <a:rPr lang="en-US" sz="3200" b="1" dirty="0">
                    <a:solidFill>
                      <a:srgbClr val="F52DCA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LDMX</a:t>
                </a:r>
                <a:endParaRPr lang="en-US" sz="3200" b="1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  <a:p>
                <a:pPr lvl="1"/>
                <a:endParaRPr lang="en-US" sz="3200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  <a:p>
                <a:pPr marL="971550" lvl="1" indent="-514350">
                  <a:buAutoNum type="arabicPeriod"/>
                </a:pPr>
                <a:r>
                  <a:rPr lang="en-US" sz="28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Set of simplified spin-1 DM candidates which have a dark photon mediator</a:t>
                </a:r>
              </a:p>
              <a:p>
                <a:pPr marL="971550" lvl="1" indent="-514350">
                  <a:buAutoNum type="arabicPeriod"/>
                </a:pPr>
                <a:endParaRPr lang="en-US" sz="2800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  <a:p>
                <a:pPr marL="971550" lvl="1" indent="-514350">
                  <a:buAutoNum type="arabicPeriod"/>
                </a:pPr>
                <a:r>
                  <a:rPr lang="en-US" sz="28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Renormalizable, UV complete extended Higgs sector spin-1 DM</a:t>
                </a:r>
              </a:p>
              <a:p>
                <a:pPr marL="1428750" lvl="2" indent="-5143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Dark SU(2) x U(1)’ 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𝑋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3</m:t>
                        </m:r>
                      </m:sub>
                    </m:sSub>
                    <m:r>
                      <a:rPr lang="en-CA" sz="28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, 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𝑍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sz="2800" b="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mediators and SIMP DM</a:t>
                </a:r>
              </a:p>
              <a:p>
                <a:pPr marL="1428750" lvl="2" indent="-5143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70C0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Dark SU(2)            -&gt;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𝑍</m:t>
                    </m:r>
                    <m:r>
                      <a:rPr lang="en-CA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mediator and millicharged DM</a:t>
                </a:r>
              </a:p>
              <a:p>
                <a:pPr marL="1885950" lvl="3" indent="-5143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70C0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𝑚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𝑍</m:t>
                        </m:r>
                        <m:r>
                          <a:rPr lang="en-CA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′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&lt;2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𝑚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, leading to off-shell DP production and visible signatures</a:t>
                </a:r>
                <a:endParaRPr lang="en-US" sz="3200" dirty="0">
                  <a:solidFill>
                    <a:srgbClr val="0070C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  <a:p>
                <a:pPr marL="457200" indent="-457200" algn="ctr">
                  <a:buFont typeface="Arial" panose="020B0604020202020204" pitchFamily="34" charset="0"/>
                  <a:buChar char="•"/>
                </a:pPr>
                <a:endParaRPr lang="en-US" sz="3200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AF3ED03-5170-A1CA-A571-5B5F876D0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" y="1076007"/>
                <a:ext cx="11861800" cy="4524315"/>
              </a:xfrm>
              <a:prstGeom prst="rect">
                <a:avLst/>
              </a:prstGeom>
              <a:blipFill>
                <a:blip r:embed="rId2"/>
                <a:stretch>
                  <a:fillRect l="-1175" t="-1676" r="-64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C0CAA0C7-5D9D-5576-B645-DC74F11DE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The Goal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19F5C-DF27-90CD-2DED-05DF15E205C4}"/>
              </a:ext>
            </a:extLst>
          </p:cNvPr>
          <p:cNvSpPr txBox="1"/>
          <p:nvPr/>
        </p:nvSpPr>
        <p:spPr>
          <a:xfrm>
            <a:off x="2082800" y="5338712"/>
            <a:ext cx="328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800" b="1" dirty="0">
                <a:solidFill>
                  <a:srgbClr val="0070C0"/>
                </a:solidFill>
                <a:latin typeface="HELVETICA LIGHT" panose="020B0403020202020204" pitchFamily="34" charset="0"/>
              </a:rPr>
              <a:t>Ongoing work!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410181-64C8-4063-F6AB-4BE74BB7781E}"/>
              </a:ext>
            </a:extLst>
          </p:cNvPr>
          <p:cNvSpPr/>
          <p:nvPr/>
        </p:nvSpPr>
        <p:spPr>
          <a:xfrm>
            <a:off x="952500" y="4264088"/>
            <a:ext cx="10922000" cy="81301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066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93815-85D2-4A7E-B60B-90B7DE7C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83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Simplified Spin-1 Dark Matter Models</a:t>
            </a:r>
            <a:b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with a Dark Photon Mediator</a:t>
            </a: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49" name="Picture 48" descr="\documentclass{article}&#10;\usepackage{amsmath}&#10;\pagestyle{empty}&#10;\usepackage{xcolor}&#10;\begin{document}&#10;&#10;&#10;$$ -\mathcal{L} \supset \left( i \textcolor{blue}{b_5} X_\nu^\dagger \partial_\mu X^\nu A'^\mu + \textcolor{magenta}{b_6} X_\mu^\dagger \partial^\mu X_\nu A'^\nu + \textcolor{olive}{b_7} \epsilon_{\mu \nu \rho \sigma} \left( X^{\dagger \mu} \partial^\nu X^\rho \right) A'^\sigma + h.c. \right) + \textcolor{orange}{h_3} A'_\mu \bar{f}\gamma^\mu f$$&#10;&#10;&#10;\end{document}" title="IguanaTex Bitmap Display">
            <a:extLst>
              <a:ext uri="{FF2B5EF4-FFF2-40B4-BE49-F238E27FC236}">
                <a16:creationId xmlns:a16="http://schemas.microsoft.com/office/drawing/2014/main" id="{C8CD52EA-4AE5-A50C-C412-356C6E5256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6282" y="1330393"/>
            <a:ext cx="11999435" cy="448875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A27088E-3D01-DD12-50D5-18DCF44EA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245" y="2823620"/>
            <a:ext cx="4341543" cy="1734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CF7EB2-56E1-DCD9-F5D7-6F4797BC9D74}"/>
                  </a:ext>
                </a:extLst>
              </p:cNvPr>
              <p:cNvSpPr txBox="1"/>
              <p:nvPr/>
            </p:nvSpPr>
            <p:spPr>
              <a:xfrm>
                <a:off x="5392714" y="2801003"/>
                <a:ext cx="3213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CF7EB2-56E1-DCD9-F5D7-6F4797BC9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714" y="2801003"/>
                <a:ext cx="321370" cy="430887"/>
              </a:xfrm>
              <a:prstGeom prst="rect">
                <a:avLst/>
              </a:prstGeom>
              <a:blipFill>
                <a:blip r:embed="rId6"/>
                <a:stretch>
                  <a:fillRect l="-23077" r="-23077" b="-571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2D13AE1-C604-CA2C-E4A1-DD717BF77ECC}"/>
                  </a:ext>
                </a:extLst>
              </p:cNvPr>
              <p:cNvSpPr txBox="1"/>
              <p:nvPr/>
            </p:nvSpPr>
            <p:spPr>
              <a:xfrm>
                <a:off x="5217153" y="4160816"/>
                <a:ext cx="496931" cy="442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2D13AE1-C604-CA2C-E4A1-DD717BF77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153" y="4160816"/>
                <a:ext cx="496931" cy="442044"/>
              </a:xfrm>
              <a:prstGeom prst="rect">
                <a:avLst/>
              </a:prstGeom>
              <a:blipFill>
                <a:blip r:embed="rId7"/>
                <a:stretch>
                  <a:fillRect l="-15000" t="-5556" r="-12500" b="-555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0E8534-4805-5831-37BB-B2E14925D56D}"/>
                  </a:ext>
                </a:extLst>
              </p:cNvPr>
              <p:cNvSpPr txBox="1"/>
              <p:nvPr/>
            </p:nvSpPr>
            <p:spPr>
              <a:xfrm>
                <a:off x="7397980" y="3791484"/>
                <a:ext cx="344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0E8534-4805-5831-37BB-B2E14925D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980" y="3791484"/>
                <a:ext cx="344646" cy="369332"/>
              </a:xfrm>
              <a:prstGeom prst="rect">
                <a:avLst/>
              </a:prstGeom>
              <a:blipFill>
                <a:blip r:embed="rId8"/>
                <a:stretch>
                  <a:fillRect l="-21429" r="-21429" b="-1000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023A558-76E6-F8DE-EFF3-E35978C736E1}"/>
                  </a:ext>
                </a:extLst>
              </p:cNvPr>
              <p:cNvSpPr txBox="1"/>
              <p:nvPr/>
            </p:nvSpPr>
            <p:spPr>
              <a:xfrm>
                <a:off x="9290981" y="2838885"/>
                <a:ext cx="289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023A558-76E6-F8DE-EFF3-E35978C73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981" y="2838885"/>
                <a:ext cx="289438" cy="430887"/>
              </a:xfrm>
              <a:prstGeom prst="rect">
                <a:avLst/>
              </a:prstGeom>
              <a:blipFill>
                <a:blip r:embed="rId9"/>
                <a:stretch>
                  <a:fillRect l="-41667" t="-2857" r="-37500" b="-3142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698F81-766E-AA5F-0D25-B8A7A6EC6C1C}"/>
                  </a:ext>
                </a:extLst>
              </p:cNvPr>
              <p:cNvSpPr txBox="1"/>
              <p:nvPr/>
            </p:nvSpPr>
            <p:spPr>
              <a:xfrm>
                <a:off x="9290981" y="4027031"/>
                <a:ext cx="289438" cy="441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698F81-766E-AA5F-0D25-B8A7A6EC6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981" y="4027031"/>
                <a:ext cx="289438" cy="441468"/>
              </a:xfrm>
              <a:prstGeom prst="rect">
                <a:avLst/>
              </a:prstGeom>
              <a:blipFill>
                <a:blip r:embed="rId10"/>
                <a:stretch>
                  <a:fillRect l="-41667" r="-37500" b="-3428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D8DDC1A-55F9-D61C-E898-F66A081B9883}"/>
                  </a:ext>
                </a:extLst>
              </p:cNvPr>
              <p:cNvSpPr txBox="1"/>
              <p:nvPr/>
            </p:nvSpPr>
            <p:spPr>
              <a:xfrm>
                <a:off x="244885" y="2501102"/>
                <a:ext cx="194832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 smtClean="0">
                            <a:solidFill>
                              <a:srgbClr val="1B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rgbClr val="1B00FF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CA" sz="2400" b="0" i="0" smtClean="0">
                            <a:solidFill>
                              <a:srgbClr val="1B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1B00FF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: real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 smtClean="0">
                            <a:solidFill>
                              <a:srgbClr val="D9127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rgbClr val="D9127E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CA" sz="2400" b="0" i="0" smtClean="0">
                            <a:solidFill>
                              <a:srgbClr val="D9127E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D9127E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: complex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 smtClean="0">
                            <a:solidFill>
                              <a:srgbClr val="88831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rgbClr val="888317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CA" sz="2400" b="0" i="0" smtClean="0">
                            <a:solidFill>
                              <a:srgbClr val="88831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888317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: complex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 smtClean="0">
                            <a:solidFill>
                              <a:srgbClr val="FF800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rgbClr val="FF800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sz="2400" b="0" i="0" smtClean="0">
                            <a:solidFill>
                              <a:srgbClr val="FF800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800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: real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D8DDC1A-55F9-D61C-E898-F66A081B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85" y="2501102"/>
                <a:ext cx="1948327" cy="1569660"/>
              </a:xfrm>
              <a:prstGeom prst="rect">
                <a:avLst/>
              </a:prstGeom>
              <a:blipFill>
                <a:blip r:embed="rId11"/>
                <a:stretch>
                  <a:fillRect l="-1299" t="-32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7D55FA36-D597-CA22-E67E-A4ADACF1F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 R. Gray | TAUP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0FF729D-F19E-5FD4-2FB8-A8292F3D17B5}"/>
                  </a:ext>
                </a:extLst>
              </p:cNvPr>
              <p:cNvSpPr txBox="1"/>
              <p:nvPr/>
            </p:nvSpPr>
            <p:spPr>
              <a:xfrm>
                <a:off x="5308677" y="4864255"/>
                <a:ext cx="48678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CA" sz="24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s-channel dominates DM annihilations.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0FF729D-F19E-5FD4-2FB8-A8292F3D1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677" y="4864255"/>
                <a:ext cx="4867897" cy="830997"/>
              </a:xfrm>
              <a:prstGeom prst="rect">
                <a:avLst/>
              </a:prstGeom>
              <a:blipFill>
                <a:blip r:embed="rId12"/>
                <a:stretch>
                  <a:fillRect l="-2083" t="-7576" r="-521" b="-1515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6A977FF-BB05-64EF-BD79-5FD025655C34}"/>
                  </a:ext>
                </a:extLst>
              </p:cNvPr>
              <p:cNvSpPr txBox="1"/>
              <p:nvPr/>
            </p:nvSpPr>
            <p:spPr>
              <a:xfrm>
                <a:off x="96282" y="4408760"/>
                <a:ext cx="2743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𝑓</m:t>
                    </m:r>
                  </m:oMath>
                </a14:m>
                <a:r>
                  <a:rPr lang="en-US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: SM leptons and quarks (excluding neutrinos)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6A977FF-BB05-64EF-BD79-5FD02565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2" y="4408760"/>
                <a:ext cx="2743201" cy="646331"/>
              </a:xfrm>
              <a:prstGeom prst="rect">
                <a:avLst/>
              </a:prstGeom>
              <a:blipFill>
                <a:blip r:embed="rId21"/>
                <a:stretch>
                  <a:fillRect l="-1843" t="-3922" r="-3687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F7F15CC-6C28-D392-7FF9-D43460574EFA}"/>
                  </a:ext>
                </a:extLst>
              </p:cNvPr>
              <p:cNvSpPr txBox="1"/>
              <p:nvPr/>
            </p:nvSpPr>
            <p:spPr>
              <a:xfrm>
                <a:off x="643044" y="4003822"/>
                <a:ext cx="90576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F7F15CC-6C28-D392-7FF9-D43460574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44" y="4003822"/>
                <a:ext cx="905761" cy="307777"/>
              </a:xfrm>
              <a:prstGeom prst="rect">
                <a:avLst/>
              </a:prstGeom>
              <a:blipFill>
                <a:blip r:embed="rId22"/>
                <a:stretch>
                  <a:fillRect l="-5556" r="-4167" b="-1600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026B284-2C27-C23C-ECB1-E75E11873421}"/>
              </a:ext>
            </a:extLst>
          </p:cNvPr>
          <p:cNvSpPr txBox="1"/>
          <p:nvPr/>
        </p:nvSpPr>
        <p:spPr>
          <a:xfrm>
            <a:off x="5974770" y="2338056"/>
            <a:ext cx="3759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3600" dirty="0">
                <a:latin typeface="Helvetica Light" panose="020B0403020202020204" pitchFamily="34" charset="0"/>
              </a:rPr>
              <a:t>DM Freeze-Out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67757-477D-4DB4-F4DF-C136B3F3B49E}"/>
              </a:ext>
            </a:extLst>
          </p:cNvPr>
          <p:cNvSpPr/>
          <p:nvPr/>
        </p:nvSpPr>
        <p:spPr>
          <a:xfrm>
            <a:off x="4807525" y="2360082"/>
            <a:ext cx="5430982" cy="35952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6560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4181BA-E6DC-6D9E-F767-9E6CC65B5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42047" y="1456803"/>
            <a:ext cx="5693086" cy="36845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7F295A-0555-BBE5-EF3D-4BFB81EFC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56803"/>
            <a:ext cx="5704829" cy="36780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F2EC5-3A98-1ACF-26AD-8E199DF8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Taylor R. Gray | TAUP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955F7A-53DC-7A0B-09E8-11AE78E31A3F}"/>
              </a:ext>
            </a:extLst>
          </p:cNvPr>
          <p:cNvSpPr txBox="1"/>
          <p:nvPr/>
        </p:nvSpPr>
        <p:spPr>
          <a:xfrm>
            <a:off x="4333262" y="5401197"/>
            <a:ext cx="7075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Ruled out by current experiments and CMB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2B4E6F-59F1-8986-DDC7-05D72E2BDC51}"/>
                  </a:ext>
                </a:extLst>
              </p:cNvPr>
              <p:cNvSpPr txBox="1"/>
              <p:nvPr/>
            </p:nvSpPr>
            <p:spPr>
              <a:xfrm>
                <a:off x="203364" y="5235688"/>
                <a:ext cx="3925768" cy="1454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Large </a:t>
                </a:r>
                <a:r>
                  <a:rPr lang="en-US" sz="2800" b="1" dirty="0" err="1">
                    <a:solidFill>
                      <a:schemeClr val="accent2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MiniBooNE</a:t>
                </a:r>
                <a:r>
                  <a:rPr lang="en-US" sz="2800" b="1" dirty="0">
                    <a:solidFill>
                      <a:schemeClr val="accent2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limits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bPr>
                      <m:e>
                        <m:r>
                          <a:rPr lang="en-CA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𝝈</m:t>
                        </m:r>
                      </m:e>
                      <m:sub>
                        <m:r>
                          <a:rPr lang="en-CA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𝝌</m:t>
                        </m:r>
                        <m:sSup>
                          <m:sSupPr>
                            <m:ctrlPr>
                              <a:rPr lang="en-CA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</a:rPr>
                            </m:ctrlPr>
                          </m:sSupPr>
                          <m:e>
                            <m:r>
                              <a:rPr lang="en-CA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CA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</a:rPr>
                              <m:t>−</m:t>
                            </m:r>
                          </m:sup>
                        </m:sSup>
                        <m:r>
                          <a:rPr lang="en-CA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→</m:t>
                        </m:r>
                        <m:r>
                          <a:rPr lang="en-CA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𝝌</m:t>
                        </m:r>
                        <m:sSup>
                          <m:sSupPr>
                            <m:ctrlPr>
                              <a:rPr lang="en-CA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</a:rPr>
                            </m:ctrlPr>
                          </m:sSupPr>
                          <m:e>
                            <m:r>
                              <a:rPr lang="en-CA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CA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b="1" dirty="0">
                    <a:solidFill>
                      <a:schemeClr val="accent2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being large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bPr>
                      <m:e>
                        <m:r>
                          <a:rPr lang="en-CA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𝒎</m:t>
                        </m:r>
                      </m:e>
                      <m:sub>
                        <m:r>
                          <a:rPr lang="en-CA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𝝌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accent2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is small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2B4E6F-59F1-8986-DDC7-05D72E2BD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64" y="5235688"/>
                <a:ext cx="3925768" cy="1454372"/>
              </a:xfrm>
              <a:prstGeom prst="rect">
                <a:avLst/>
              </a:prstGeom>
              <a:blipFill>
                <a:blip r:embed="rId4"/>
                <a:stretch>
                  <a:fillRect l="-3226" t="-4348" r="-129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B7F800A-2B4E-8A68-0EB4-5E1983EEA707}"/>
                  </a:ext>
                </a:extLst>
              </p14:cNvPr>
              <p14:cNvContentPartPr/>
              <p14:nvPr/>
            </p14:nvContentPartPr>
            <p14:xfrm>
              <a:off x="1793075" y="3693113"/>
              <a:ext cx="204840" cy="1584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B7F800A-2B4E-8A68-0EB4-5E1983EEA7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4075" y="3684473"/>
                <a:ext cx="222480" cy="1602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63B32FD-719B-C528-1A3B-ACEB44B67019}"/>
              </a:ext>
            </a:extLst>
          </p:cNvPr>
          <p:cNvSpPr txBox="1"/>
          <p:nvPr/>
        </p:nvSpPr>
        <p:spPr>
          <a:xfrm>
            <a:off x="0" y="230893"/>
            <a:ext cx="10744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Strong Limits on Spin-1 Relic Targets</a:t>
            </a:r>
          </a:p>
        </p:txBody>
      </p:sp>
    </p:spTree>
    <p:extLst>
      <p:ext uri="{BB962C8B-B14F-4D97-AF65-F5344CB8AC3E}">
        <p14:creationId xmlns:p14="http://schemas.microsoft.com/office/powerpoint/2010/main" val="109162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A65A-F566-AA79-6773-211819DA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 R. Gray | TAUP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7605B-26C3-03DC-4376-400BC3775A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208138"/>
            <a:ext cx="9645717" cy="6219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AC72AF-B561-F2C5-4743-782A2D56366C}"/>
              </a:ext>
            </a:extLst>
          </p:cNvPr>
          <p:cNvSpPr txBox="1"/>
          <p:nvPr/>
        </p:nvSpPr>
        <p:spPr>
          <a:xfrm>
            <a:off x="9552003" y="501650"/>
            <a:ext cx="2639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Spin-1 DM is the first to be probed by LDMX!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96415-C646-3328-F5DD-333EB8626E17}"/>
              </a:ext>
            </a:extLst>
          </p:cNvPr>
          <p:cNvSpPr txBox="1"/>
          <p:nvPr/>
        </p:nvSpPr>
        <p:spPr>
          <a:xfrm>
            <a:off x="79829" y="6002407"/>
            <a:ext cx="4354285" cy="707886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Let's now consider a UV complete model where unitarity is not violated!</a:t>
            </a:r>
          </a:p>
        </p:txBody>
      </p:sp>
    </p:spTree>
    <p:extLst>
      <p:ext uri="{BB962C8B-B14F-4D97-AF65-F5344CB8AC3E}">
        <p14:creationId xmlns:p14="http://schemas.microsoft.com/office/powerpoint/2010/main" val="334269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293815-85D2-4A7E-B60B-90B7DE7CB8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40839" y="0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SIMP Spin-1 Dark Matter</a:t>
                </a:r>
                <a:br>
                  <a:rPr lang="en-US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</a:b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𝑍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𝑋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as mediators</a:t>
                </a:r>
                <a:endParaRPr lang="en-US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293815-85D2-4A7E-B60B-90B7DE7CB8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0839" y="0"/>
                <a:ext cx="10515600" cy="1325563"/>
              </a:xfrm>
              <a:blipFill>
                <a:blip r:embed="rId6"/>
                <a:stretch>
                  <a:fillRect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7D55FA36-D597-CA22-E67E-A4ADACF1F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 R. Gray | TAUP 2023</a:t>
            </a:r>
            <a:endParaRPr lang="en-US" dirty="0"/>
          </a:p>
        </p:txBody>
      </p:sp>
      <p:pic>
        <p:nvPicPr>
          <p:cNvPr id="4" name="Picture 3" descr="\documentclass{article}&#10;\usepackage{amsmath}&#10;\pagestyle{empty}&#10;\begin{document}&#10;&#10;&#10;$$ SU_X(2) \times U_{Z'}(1)$$&#10;&#10;\end{document}" title="IguanaTex Bitmap Display">
            <a:extLst>
              <a:ext uri="{FF2B5EF4-FFF2-40B4-BE49-F238E27FC236}">
                <a16:creationId xmlns:a16="http://schemas.microsoft.com/office/drawing/2014/main" id="{6F1BA906-DBAE-D63D-FB8A-6DF072CC45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212835" y="336695"/>
            <a:ext cx="2805469" cy="448875"/>
          </a:xfrm>
          <a:prstGeom prst="rect">
            <a:avLst/>
          </a:prstGeom>
        </p:spPr>
      </p:pic>
      <p:pic>
        <p:nvPicPr>
          <p:cNvPr id="47" name="Picture 46" descr="\documentclass{article}&#10;\usepackage{amsmath}&#10;\pagestyle{empty}&#10;\usepackage[dvipsnames]{xcolor}&#10;\begin{document}&#10;&#10;&#10;\begin{align}&#10;-\mathcal{L} \supset &amp; \textcolor{Green}{-i g_X\cos\theta'_X \bigg[&#10;\left(\partial^\mu X^\nu -\partial^\nu X^\mu\right)&#10; X^\dagger_\mu {\tilde X}_{3,\nu} -&#10;\left(\partial^\mu X^{\nu\dagger} -\partial^\nu X^{\mu\dagger}\right)&#10; X_\mu {\tilde X}_{3,\nu} \nonumber + X_\mu X^\dagger_\nu\left(\partial^\mu {\tilde X}^\nu_3 -\partial^\nu {\tilde X}^\mu_3\right)&#10;\bigg]} \nonumber \\&#10;&amp;\textcolor{Purple}{-i g_X\sin\theta'_X \bigg[&#10;\left(\partial^\mu X^\nu -\partial^\nu X^\mu\right)&#10; X^\dagger_\mu {\tilde Z}'_{\nu} -&#10;\left(\partial^\mu X^{\nu\dagger} -\partial^\nu X^{\mu\dagger}\right)&#10; X_\mu {\tilde Z}'_{\nu} \nonumber + X_\mu X^\dagger_\nu\left(\partial^\mu {\tilde Z}^{\prime\nu} -\partial^\nu {\tilde Z}^{\prime\mu}\right)\bigg] } &#10;\\ &amp; \textcolor{Rhodamine}{ -e \varepsilon \cos (\theta_X') \, \tilde{Z}^\prime_\mu \, \bar{f}\gamma^\mu f}  \textcolor{Blue}{+ e \varepsilon \sin (\theta_X') \, \tilde{X}_{3 \mu} \,\bar{f}\gamma^\mu f}&#10;\end{align}&#10;&#10;\end{document}" title="IguanaTex Bitmap Display">
            <a:extLst>
              <a:ext uri="{FF2B5EF4-FFF2-40B4-BE49-F238E27FC236}">
                <a16:creationId xmlns:a16="http://schemas.microsoft.com/office/drawing/2014/main" id="{5D7BB8D5-73AE-8CD4-8E45-A559CEAD272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37283" y="1325563"/>
            <a:ext cx="11917434" cy="1759166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$$ \sin(\theta_X') \ll \cos(\theta_X') $$&#10;&#10;&#10;\end{document}" title="IguanaTex Bitmap Display">
            <a:extLst>
              <a:ext uri="{FF2B5EF4-FFF2-40B4-BE49-F238E27FC236}">
                <a16:creationId xmlns:a16="http://schemas.microsoft.com/office/drawing/2014/main" id="{145DEC4B-0C54-733F-EC44-3DEEF470407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37228" y="3941731"/>
            <a:ext cx="2901372" cy="459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F682847-77DB-0621-C311-90DCDF4FD27F}"/>
                  </a:ext>
                </a:extLst>
              </p:cNvPr>
              <p:cNvSpPr txBox="1"/>
              <p:nvPr/>
            </p:nvSpPr>
            <p:spPr>
              <a:xfrm>
                <a:off x="1157499" y="4459466"/>
                <a:ext cx="283201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mainly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𝑍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s are produced at fixed target experiments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F682847-77DB-0621-C311-90DCDF4F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99" y="4459466"/>
                <a:ext cx="2832019" cy="1200329"/>
              </a:xfrm>
              <a:prstGeom prst="rect">
                <a:avLst/>
              </a:prstGeom>
              <a:blipFill>
                <a:blip r:embed="rId10"/>
                <a:stretch>
                  <a:fillRect l="-3587" t="-526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B4E95A-413D-C66C-8C21-8F3F359BF6FA}"/>
                  </a:ext>
                </a:extLst>
              </p:cNvPr>
              <p:cNvSpPr txBox="1"/>
              <p:nvPr/>
            </p:nvSpPr>
            <p:spPr>
              <a:xfrm>
                <a:off x="9280346" y="3735817"/>
                <a:ext cx="1578894" cy="378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acc>
                        <m:accPr>
                          <m:chr m:val="̅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B4E95A-413D-C66C-8C21-8F3F359BF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346" y="3735817"/>
                <a:ext cx="1578894" cy="378373"/>
              </a:xfrm>
              <a:prstGeom prst="rect">
                <a:avLst/>
              </a:prstGeom>
              <a:blipFill>
                <a:blip r:embed="rId11"/>
                <a:stretch>
                  <a:fillRect l="-4000" r="-640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7F15136-9F5F-C9A5-D155-D6AB46BF31C9}"/>
              </a:ext>
            </a:extLst>
          </p:cNvPr>
          <p:cNvSpPr txBox="1"/>
          <p:nvPr/>
        </p:nvSpPr>
        <p:spPr>
          <a:xfrm>
            <a:off x="6260897" y="3918377"/>
            <a:ext cx="2060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processes setting the relic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2CF364-3B83-003B-3CE6-93893FA114F0}"/>
                  </a:ext>
                </a:extLst>
              </p:cNvPr>
              <p:cNvSpPr txBox="1"/>
              <p:nvPr/>
            </p:nvSpPr>
            <p:spPr>
              <a:xfrm>
                <a:off x="9280346" y="4282341"/>
                <a:ext cx="2271839" cy="375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2CF364-3B83-003B-3CE6-93893FA11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346" y="4282341"/>
                <a:ext cx="2271839" cy="375937"/>
              </a:xfrm>
              <a:prstGeom prst="rect">
                <a:avLst/>
              </a:prstGeom>
              <a:blipFill>
                <a:blip r:embed="rId12"/>
                <a:stretch>
                  <a:fillRect l="-2222" t="-12903" r="-1111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C8F9E5-18B9-53D1-F0D7-5AEE26FC1CCD}"/>
                  </a:ext>
                </a:extLst>
              </p:cNvPr>
              <p:cNvSpPr txBox="1"/>
              <p:nvPr/>
            </p:nvSpPr>
            <p:spPr>
              <a:xfrm>
                <a:off x="9280346" y="4829469"/>
                <a:ext cx="1876668" cy="375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C8F9E5-18B9-53D1-F0D7-5AEE26FC1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346" y="4829469"/>
                <a:ext cx="1876668" cy="375937"/>
              </a:xfrm>
              <a:prstGeom prst="rect">
                <a:avLst/>
              </a:prstGeom>
              <a:blipFill>
                <a:blip r:embed="rId13"/>
                <a:stretch>
                  <a:fillRect l="-5369" t="-16667" r="-201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D89DD0-3790-B85C-5F04-5F0CED88274B}"/>
                  </a:ext>
                </a:extLst>
              </p:cNvPr>
              <p:cNvSpPr txBox="1"/>
              <p:nvPr/>
            </p:nvSpPr>
            <p:spPr>
              <a:xfrm>
                <a:off x="8105837" y="4254897"/>
                <a:ext cx="4376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D89DD0-3790-B85C-5F04-5F0CED882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837" y="4254897"/>
                <a:ext cx="437619" cy="492443"/>
              </a:xfrm>
              <a:prstGeom prst="rect">
                <a:avLst/>
              </a:prstGeom>
              <a:blipFill>
                <a:blip r:embed="rId14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>
            <a:extLst>
              <a:ext uri="{FF2B5EF4-FFF2-40B4-BE49-F238E27FC236}">
                <a16:creationId xmlns:a16="http://schemas.microsoft.com/office/drawing/2014/main" id="{613DD1A8-4276-E907-8790-A7D176D1572A}"/>
              </a:ext>
            </a:extLst>
          </p:cNvPr>
          <p:cNvSpPr/>
          <p:nvPr/>
        </p:nvSpPr>
        <p:spPr>
          <a:xfrm>
            <a:off x="8764221" y="3716289"/>
            <a:ext cx="296214" cy="15696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7654B3-66FB-FF30-8D05-70E67F763C9B}"/>
              </a:ext>
            </a:extLst>
          </p:cNvPr>
          <p:cNvCxnSpPr>
            <a:cxnSpLocks/>
          </p:cNvCxnSpPr>
          <p:nvPr/>
        </p:nvCxnSpPr>
        <p:spPr>
          <a:xfrm flipH="1" flipV="1">
            <a:off x="2519548" y="3182943"/>
            <a:ext cx="320" cy="710514"/>
          </a:xfrm>
          <a:prstGeom prst="straightConnector1">
            <a:avLst/>
          </a:prstGeom>
          <a:ln w="38100">
            <a:solidFill>
              <a:srgbClr val="DE4F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A3F84CC-DD62-A9C0-FC27-1A6D4A78C925}"/>
              </a:ext>
            </a:extLst>
          </p:cNvPr>
          <p:cNvSpPr/>
          <p:nvPr/>
        </p:nvSpPr>
        <p:spPr>
          <a:xfrm>
            <a:off x="9060435" y="4147592"/>
            <a:ext cx="2601793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8490C7-4436-5AF2-77FF-02997A4B2901}"/>
                  </a:ext>
                </a:extLst>
              </p:cNvPr>
              <p:cNvSpPr txBox="1"/>
              <p:nvPr/>
            </p:nvSpPr>
            <p:spPr>
              <a:xfrm>
                <a:off x="8940801" y="5347921"/>
                <a:ext cx="31641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Dominant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CA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m:rPr>
                        <m:sty m:val="p"/>
                      </m:rPr>
                      <a:rPr lang="en-CA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eϵ</m:t>
                    </m:r>
                  </m:oMath>
                </a14:m>
                <a:endParaRPr lang="en-CA" sz="2000" dirty="0">
                  <a:solidFill>
                    <a:srgbClr val="FF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8490C7-4436-5AF2-77FF-02997A4B2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801" y="5347921"/>
                <a:ext cx="3164114" cy="400110"/>
              </a:xfrm>
              <a:prstGeom prst="rect">
                <a:avLst/>
              </a:prstGeom>
              <a:blipFill>
                <a:blip r:embed="rId15"/>
                <a:stretch>
                  <a:fillRect l="-2400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7D5D38-152E-2C83-F800-1462F1ADECCA}"/>
                  </a:ext>
                </a:extLst>
              </p:cNvPr>
              <p:cNvSpPr txBox="1"/>
              <p:nvPr/>
            </p:nvSpPr>
            <p:spPr>
              <a:xfrm>
                <a:off x="0" y="41095"/>
                <a:ext cx="31210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ℑ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→−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7D5D38-152E-2C83-F800-1462F1ADE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095"/>
                <a:ext cx="3121015" cy="830997"/>
              </a:xfrm>
              <a:prstGeom prst="rect">
                <a:avLst/>
              </a:prstGeom>
              <a:blipFill>
                <a:blip r:embed="rId1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4A2B378-0FAF-FC37-44A6-BDF4929F8EF7}"/>
              </a:ext>
            </a:extLst>
          </p:cNvPr>
          <p:cNvSpPr txBox="1"/>
          <p:nvPr/>
        </p:nvSpPr>
        <p:spPr>
          <a:xfrm>
            <a:off x="137283" y="6125517"/>
            <a:ext cx="6098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arXiv:1904.04109</a:t>
            </a:r>
          </a:p>
        </p:txBody>
      </p:sp>
      <p:pic>
        <p:nvPicPr>
          <p:cNvPr id="16" name="Picture 15" descr="A number and symbols on a white background&#10;&#10;Description automatically generated">
            <a:extLst>
              <a:ext uri="{FF2B5EF4-FFF2-40B4-BE49-F238E27FC236}">
                <a16:creationId xmlns:a16="http://schemas.microsoft.com/office/drawing/2014/main" id="{4EA14EEB-EFFC-FC85-8EE6-4269760E9AA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91215" y="5893585"/>
            <a:ext cx="3009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" grpId="0"/>
      <p:bldP spid="5" grpId="0"/>
      <p:bldP spid="6" grpId="0"/>
      <p:bldP spid="8" grpId="0"/>
      <p:bldP spid="9" grpId="0"/>
      <p:bldP spid="12" grpId="0" animBg="1"/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9E35B4-99A3-4E92-FDAA-CF0CABA5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Taylor R. Gray | TAUP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12A93-0783-B761-E48E-5BF2183D6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94" y="349492"/>
            <a:ext cx="9315450" cy="6006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F09733-F316-37CC-A4E4-AD59F9CA381B}"/>
                  </a:ext>
                </a:extLst>
              </p:cNvPr>
              <p:cNvSpPr txBox="1"/>
              <p:nvPr/>
            </p:nvSpPr>
            <p:spPr>
              <a:xfrm>
                <a:off x="9453494" y="3126684"/>
                <a:ext cx="271945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54311B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Relic density is independent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54311B"/>
                        </a:solidFill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𝜖</m:t>
                    </m:r>
                  </m:oMath>
                </a14:m>
                <a:r>
                  <a:rPr lang="en-US" sz="2400" dirty="0">
                    <a:solidFill>
                      <a:srgbClr val="54311B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, entire region consistent w Planck!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F09733-F316-37CC-A4E4-AD59F9CA3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494" y="3126684"/>
                <a:ext cx="2719456" cy="1938992"/>
              </a:xfrm>
              <a:prstGeom prst="rect">
                <a:avLst/>
              </a:prstGeom>
              <a:blipFill>
                <a:blip r:embed="rId3"/>
                <a:stretch>
                  <a:fillRect l="-3721" t="-2614" b="-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4FA4F5-51A9-19E1-642A-64323E3A1C66}"/>
                  </a:ext>
                </a:extLst>
              </p:cNvPr>
              <p:cNvSpPr txBox="1"/>
              <p:nvPr/>
            </p:nvSpPr>
            <p:spPr>
              <a:xfrm>
                <a:off x="9523344" y="708177"/>
                <a:ext cx="271945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Weaker beam dump limits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DM</m:t>
                    </m:r>
                    <m:r>
                      <a:rPr lang="en-CA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CA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CA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scattering cross section is suppressed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4FA4F5-51A9-19E1-642A-64323E3A1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344" y="708177"/>
                <a:ext cx="2719456" cy="1938992"/>
              </a:xfrm>
              <a:prstGeom prst="rect">
                <a:avLst/>
              </a:prstGeom>
              <a:blipFill>
                <a:blip r:embed="rId4"/>
                <a:stretch>
                  <a:fillRect l="-3256" t="-2597" r="-6047"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471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"/>
  <p:tag name="ORIGINALWIDTH" val="372"/>
  <p:tag name="OUTPUTTYPE" val="PDF"/>
  <p:tag name="IGUANATEXVERSION" val="160"/>
  <p:tag name="LATEXADDIN" val="\documentclass{article}&#10;\usepackage{amsmath}&#10;\pagestyle{empty}&#10;\usepackage{xcolor}&#10;\begin{document}&#10;&#10;&#10;$$ -\mathcal{L} \supset \left( i \textcolor{blue}{b_5} X_\nu^\dagger \partial_\mu X^\nu A'^\mu + \textcolor{magenta}{b_6} X_\mu^\dagger \partial^\mu X_\nu A'^\nu + \textcolor{olive}{b_7} \epsilon_{\mu \nu \rho \sigma} \left( X^{\dagger \mu} \partial^\nu X^\rho \right) A'^\sigma + h.c. \right) + \textcolor{orange}{h_3} A'_\mu \bar{f}\gamma^\mu f$$&#10;&#10;&#10;\end{document}"/>
  <p:tag name="IGUANATEXSIZE" val="20"/>
  <p:tag name="IGUANATEXCURSOR" val="282"/>
  <p:tag name="TRANSPARENCY" val="True"/>
  <p:tag name="LATEXENGINEID" val="0"/>
  <p:tag name="TEMPFOLDER" val="/private/var/folders/p0/qtkn19zs4l151bkdcl6jky8m0000gp/T/com.microsoft.Powerpoint/TemporaryItems/"/>
  <p:tag name="LATEXFORMHEIGHT" val="427"/>
  <p:tag name="LATEXFORMWIDTH" val="733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"/>
  <p:tag name="ORIGINALWIDTH" val="75"/>
  <p:tag name="OUTPUTTYPE" val="PDF"/>
  <p:tag name="IGUANATEXVERSION" val="160"/>
  <p:tag name="LATEXADDIN" val="\documentclass{article}&#10;\usepackage{amsmath}&#10;\pagestyle{empty}&#10;\begin{document}&#10;&#10;&#10;$$ SU_X(2) \times U_{Z'}(1)$$&#10;&#10;\end{document}"/>
  <p:tag name="IGUANATEXSIZE" val="20"/>
  <p:tag name="IGUANATEXCURSOR" val="109"/>
  <p:tag name="TRANSPARENCY" val="True"/>
  <p:tag name="LATEXENGINEID" val="0"/>
  <p:tag name="TEMPFOLDER" val="/private/var/folders/p0/qtkn19zs4l151bkdcl6jky8m0000gp/T/com.microsoft.Powerpoint/TemporaryItems/"/>
  <p:tag name="LATEXFORMHEIGHT" val="426.65"/>
  <p:tag name="LATEXFORMWIDTH" val="513.3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"/>
  <p:tag name="ORIGINALWIDTH" val="436"/>
  <p:tag name="OUTPUTTYPE" val="PDF"/>
  <p:tag name="IGUANATEXVERSION" val="160"/>
  <p:tag name="LATEXADDIN" val="\documentclass{article}&#10;\usepackage{amsmath}&#10;\pagestyle{empty}&#10;\usepackage[dvipsnames]{xcolor}&#10;\begin{document}&#10;&#10;&#10;\begin{align}&#10;-\mathcal{L} \supset &amp; \textcolor{Green}{-i g_X\cos\theta'_X \bigg[&#10;\left(\partial^\mu X^\nu -\partial^\nu X^\mu\right)&#10; X^\dagger_\mu {\tilde X}_{3,\nu} -&#10;\left(\partial^\mu X^{\nu\dagger} -\partial^\nu X^{\mu\dagger}\right)&#10; X_\mu {\tilde X}_{3,\nu} \nonumber + X_\mu X^\dagger_\nu\left(\partial^\mu {\tilde X}^\nu_3 -\partial^\nu {\tilde X}^\mu_3\right)&#10;\bigg]} \nonumber \\&#10;&amp;\textcolor{Purple}{-i g_X\sin\theta'_X \bigg[&#10;\left(\partial^\mu X^\nu -\partial^\nu X^\mu\right)&#10; X^\dagger_\mu {\tilde Z}'_{\nu} -&#10;\left(\partial^\mu X^{\nu\dagger} -\partial^\nu X^{\mu\dagger}\right)&#10; X_\mu {\tilde Z}'_{\nu} \nonumber + X_\mu X^\dagger_\nu\left(\partial^\mu {\tilde Z}^{\prime\nu} -\partial^\nu {\tilde Z}^{\prime\mu}\right)\bigg] } &#10;\\ &amp; \textcolor{Rhodamine}{ -e \varepsilon \cos (\theta_X') \, \tilde{Z}^\prime_\mu \, \bar{f}\gamma^\mu f}  \textcolor{Blue}{+ e \varepsilon \sin (\theta_X') \, \tilde{X}_{3 \mu} \,\bar{f}\gamma^\mu f}&#10;\end{align}&#10;&#10;\end{document}"/>
  <p:tag name="IGUANATEXSIZE" val="20"/>
  <p:tag name="IGUANATEXCURSOR" val="985"/>
  <p:tag name="TRANSPARENCY" val="True"/>
  <p:tag name="LATEXENGINEID" val="0"/>
  <p:tag name="TEMPFOLDER" val="/private/var/folders/p0/qtkn19zs4l151bkdcl6jky8m0000gp/T/com.microsoft.Powerpoint/TemporaryItems/"/>
  <p:tag name="LATEXFORMHEIGHT" val="427"/>
  <p:tag name="LATEXFORMWIDTH" val="733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"/>
  <p:tag name="ORIGINALWIDTH" val="82"/>
  <p:tag name="OUTPUTTYPE" val="PDF"/>
  <p:tag name="IGUANATEXVERSION" val="160"/>
  <p:tag name="LATEXADDIN" val="\documentclass{article}&#10;\usepackage{amsmath}&#10;\pagestyle{empty}&#10;\begin{document}&#10;&#10;$$ \sin(\theta_X') \ll \cos(\theta_X') $$&#10;&#10;&#10;\end{document}"/>
  <p:tag name="IGUANATEXSIZE" val="20"/>
  <p:tag name="IGUANATEXCURSOR" val="119"/>
  <p:tag name="TRANSPARENCY" val="True"/>
  <p:tag name="LATEXENGINEID" val="0"/>
  <p:tag name="TEMPFOLDER" val="/private/var/folders/p0/qtkn19zs4l151bkdcl6jky8m0000gp/T/com.microsoft.Powerpoint/TemporaryItems/"/>
  <p:tag name="LATEXFORMHEIGHT" val="426.65"/>
  <p:tag name="LATEXFORMWIDTH" val="513.3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"/>
  <p:tag name="ORIGINALWIDTH" val="75"/>
  <p:tag name="OUTPUTTYPE" val="PDF"/>
  <p:tag name="IGUANATEXVERSION" val="160"/>
  <p:tag name="LATEXADDIN" val="\documentclass{article}&#10;\usepackage{amsmath}&#10;\pagestyle{empty}&#10;\begin{document}&#10;&#10;&#10;$$ SU_X(2) \times U_{Z'}(1)$$&#10;&#10;\end{document}"/>
  <p:tag name="IGUANATEXSIZE" val="20"/>
  <p:tag name="IGUANATEXCURSOR" val="109"/>
  <p:tag name="TRANSPARENCY" val="True"/>
  <p:tag name="LATEXENGINEID" val="0"/>
  <p:tag name="TEMPFOLDER" val="/private/var/folders/p0/qtkn19zs4l151bkdcl6jky8m0000gp/T/com.microsoft.Powerpoint/TemporaryItems/"/>
  <p:tag name="LATEXFORMHEIGHT" val="426.65"/>
  <p:tag name="LATEXFORMWIDTH" val="513.3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"/>
  <p:tag name="ORIGINALWIDTH" val="436"/>
  <p:tag name="OUTPUTTYPE" val="PDF"/>
  <p:tag name="IGUANATEXVERSION" val="160"/>
  <p:tag name="LATEXADDIN" val="\documentclass{article}&#10;\usepackage{amsmath}&#10;\pagestyle{empty}&#10;\usepackage[dvipsnames]{xcolor}&#10;\begin{document}&#10;&#10;&#10;\begin{align}&#10;-\mathcal{L} \supset &amp; \textcolor{Green}{-i g_X\cos\theta'_X \bigg[&#10;\left(\partial^\mu X^\nu -\partial^\nu X^\mu\right)&#10; X^\dagger_\mu {\tilde X}_{3,\nu} -&#10;\left(\partial^\mu X^{\nu\dagger} -\partial^\nu X^{\mu\dagger}\right)&#10; X_\mu {\tilde X}_{3,\nu} \nonumber + X_\mu X^\dagger_\nu\left(\partial^\mu {\tilde X}^\nu_3 -\partial^\nu {\tilde X}^\mu_3\right)&#10;\bigg]} \nonumber \\&#10;&amp;\textcolor{Purple}{-i g_X\sin\theta'_X \bigg[&#10;\left(\partial^\mu X^\nu -\partial^\nu X^\mu\right)&#10; X^\dagger_\mu {\tilde Z}'_{\nu} -&#10;\left(\partial^\mu X^{\nu\dagger} -\partial^\nu X^{\mu\dagger}\right)&#10; X_\mu {\tilde Z}'_{\nu} \nonumber + X_\mu X^\dagger_\nu\left(\partial^\mu {\tilde Z}^{\prime\nu} -\partial^\nu {\tilde Z}^{\prime\mu}\right)\bigg] } &#10;\\ &amp; \textcolor{Rhodamine}{ -e \varepsilon \cos (\theta_X') \, \tilde{Z}^\prime_\mu \, \bar{f}\gamma^\mu f}  \textcolor{Blue}{+ e \varepsilon \sin (\theta_X') \, \tilde{X}_{3 \mu} \,\bar{f}\gamma^\mu f}&#10;\end{align}&#10;&#10;\end{document}"/>
  <p:tag name="IGUANATEXSIZE" val="20"/>
  <p:tag name="IGUANATEXCURSOR" val="985"/>
  <p:tag name="TRANSPARENCY" val="True"/>
  <p:tag name="LATEXENGINEID" val="0"/>
  <p:tag name="TEMPFOLDER" val="/private/var/folders/p0/qtkn19zs4l151bkdcl6jky8m0000gp/T/com.microsoft.Powerpoint/TemporaryItems/"/>
  <p:tag name="LATEXFORMHEIGHT" val="427"/>
  <p:tag name="LATEXFORMWIDTH" val="733"/>
  <p:tag name="LATEXFORMWRAP" val="True"/>
  <p:tag name="BITMAPVECTOR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17761</TotalTime>
  <Words>619</Words>
  <Application>Microsoft Macintosh PowerPoint</Application>
  <PresentationFormat>Widescreen</PresentationFormat>
  <Paragraphs>122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Helvetica Light</vt:lpstr>
      <vt:lpstr>Helvetica Light</vt:lpstr>
      <vt:lpstr>Helvetica Neue</vt:lpstr>
      <vt:lpstr>Helvetica Neue Light</vt:lpstr>
      <vt:lpstr>Helvetica Neue Light</vt:lpstr>
      <vt:lpstr>Helvetica Neue Thin</vt:lpstr>
      <vt:lpstr>Wingdings</vt:lpstr>
      <vt:lpstr>1_Office Theme</vt:lpstr>
      <vt:lpstr>Spin-1 Thermal Targets for Dark Matter Searches at Fixed Target Experiments arXiv:2307.02207 </vt:lpstr>
      <vt:lpstr>PowerPoint Presentation</vt:lpstr>
      <vt:lpstr>PowerPoint Presentation</vt:lpstr>
      <vt:lpstr>The Goal</vt:lpstr>
      <vt:lpstr>Simplified Spin-1 Dark Matter Models with a Dark Photon Mediator</vt:lpstr>
      <vt:lpstr>PowerPoint Presentation</vt:lpstr>
      <vt:lpstr>PowerPoint Presentation</vt:lpstr>
      <vt:lpstr>SIMP Spin-1 Dark Matter with Z′ and X_3 as mediators</vt:lpstr>
      <vt:lpstr>PowerPoint Presentation</vt:lpstr>
      <vt:lpstr>PowerPoint Presentation</vt:lpstr>
      <vt:lpstr>PowerPoint Presentation</vt:lpstr>
      <vt:lpstr>Backup Slides</vt:lpstr>
      <vt:lpstr>SIMP spin-1 DM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Gray</dc:creator>
  <cp:lastModifiedBy>Taylor Gray</cp:lastModifiedBy>
  <cp:revision>235</cp:revision>
  <dcterms:created xsi:type="dcterms:W3CDTF">2023-04-26T07:20:15Z</dcterms:created>
  <dcterms:modified xsi:type="dcterms:W3CDTF">2023-10-20T07:07:19Z</dcterms:modified>
</cp:coreProperties>
</file>