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</p:sldMasterIdLst>
  <p:notesMasterIdLst>
    <p:notesMasterId r:id="rId20"/>
  </p:notesMasterIdLst>
  <p:sldIdLst>
    <p:sldId id="261" r:id="rId5"/>
    <p:sldId id="294" r:id="rId6"/>
    <p:sldId id="262" r:id="rId7"/>
    <p:sldId id="263" r:id="rId8"/>
    <p:sldId id="264" r:id="rId9"/>
    <p:sldId id="260" r:id="rId10"/>
    <p:sldId id="286" r:id="rId11"/>
    <p:sldId id="300" r:id="rId12"/>
    <p:sldId id="293" r:id="rId13"/>
    <p:sldId id="266" r:id="rId14"/>
    <p:sldId id="289" r:id="rId15"/>
    <p:sldId id="285" r:id="rId16"/>
    <p:sldId id="298" r:id="rId17"/>
    <p:sldId id="297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93" d="100"/>
          <a:sy n="93" d="100"/>
        </p:scale>
        <p:origin x="654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137A-9E54-419E-9028-B4A3C18AE61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ADF2-78D1-4DAE-99CB-302E58154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1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0F9A-B133-4D96-BDAC-6324EA01A0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44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4174-586E-4B49-950A-8417BEEBEE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79708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419A-7220-44BE-BF31-DF36EC9AB4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1878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D739-6367-4436-9272-00596F465A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16803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F43F-8F8E-4064-BCD6-361FE79CFD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9789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553200"/>
            <a:ext cx="2870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D26D-A19B-4E46-BDD9-7DD08D9259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0565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ACD5-4913-40E4-ADB1-955AB67D08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45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7B23-5771-4FE5-AE36-127611A4CE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107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1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C8DA-FD2F-4472-848D-29514C84FA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637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DDAE-7FEC-464E-8D8C-8C62735CBF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2050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5571-7F2C-48AB-8CFB-53ECD94F0D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167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FB78-E606-4087-9BDB-EE0C836C16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0532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B262-2899-4F0F-9B52-497AB0A30A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2472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9CA4-8B7F-4969-B9FF-D1B09E802A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3694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A8242-2357-4CEA-A40D-3A4754268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7485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786F7-BDED-4AA7-84AD-2C3B88FC58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54859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553200"/>
            <a:ext cx="2870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D4B4-D77D-49AC-8D85-6813B44F61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9527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A62C-7E2C-4390-9EA8-E6BA367B29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9148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6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B456-BC59-4CDA-A428-69A43850D3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75128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6CEB-9063-4B62-B525-088C5CBF30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3867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D516-3785-4863-9524-5850C7BE1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2501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5CAB-C3A8-4C1E-99E9-59949A04EB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88210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3EE-A8EF-476F-A8D0-39F939D185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26422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3AE-81BD-42A3-8D4E-EC22BA3F58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5632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42B9-1EF1-4FBE-879F-11F237F392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18790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09F1-B693-4879-8E69-4B923E6F58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5833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5B65D-78DE-4696-9EDD-9C34B047B1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0215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553200"/>
            <a:ext cx="2870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8A27-38A9-45B0-8001-3A14FB377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8982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4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B7B3-60AE-48DB-93A6-8AB75E95E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2432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BE5B-9737-4AB6-AE55-A7478C2555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0398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995C-393B-4B32-A9A3-843BBEB6E9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6005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BF6B-61A7-4FA5-9EC6-EC24FE501F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8810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0827-F33D-4B80-B35D-2EE929D63B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5007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Ingelman: PDFs &amp; soft QCD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G. Ingelman: PDFs &amp; soft QCD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11EE0-F9A8-451A-8D1F-864BAC88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7800" y="6553200"/>
            <a:ext cx="271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B60F2C-7ED9-43C1-9EAD-C2E294229D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6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G. Ingelman: PDFs &amp; soft QCD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7800" y="6553200"/>
            <a:ext cx="271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de-DE" smtClean="0"/>
              <a:t>G. Ingelman: PDFs &amp; soft QCD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D1B543-DF61-4D25-B8F4-3161213646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2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r>
              <a:rPr lang="en-US"/>
              <a:t>GI @ 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7800" y="6553200"/>
            <a:ext cx="271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NORLaB 2009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19D1BF-68E1-4F0B-853B-678C75F31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73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1.emf"/><Relationship Id="rId7" Type="http://schemas.openxmlformats.org/officeDocument/2006/relationships/image" Target="../media/image4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emf"/><Relationship Id="rId5" Type="http://schemas.openxmlformats.org/officeDocument/2006/relationships/image" Target="../media/image63.png"/><Relationship Id="rId10" Type="http://schemas.openxmlformats.org/officeDocument/2006/relationships/image" Target="../media/image44.png"/><Relationship Id="rId4" Type="http://schemas.openxmlformats.org/officeDocument/2006/relationships/image" Target="../media/image62.emf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0024"/>
            <a:ext cx="748188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TextBox 1"/>
          <p:cNvSpPr txBox="1">
            <a:spLocks noChangeArrowheads="1"/>
          </p:cNvSpPr>
          <p:nvPr/>
        </p:nvSpPr>
        <p:spPr bwMode="auto">
          <a:xfrm>
            <a:off x="685799" y="319529"/>
            <a:ext cx="784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LDM events  –  understanding backgrounds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572" y="2651626"/>
            <a:ext cx="8229600" cy="1148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26" y="5052053"/>
            <a:ext cx="2065849" cy="7078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adrons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19" y="1421682"/>
            <a:ext cx="3515474" cy="2109496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21431795">
            <a:off x="1792534" y="2075275"/>
            <a:ext cx="651276" cy="247489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20672289">
            <a:off x="1496534" y="1453191"/>
            <a:ext cx="1602170" cy="720705"/>
          </a:xfrm>
          <a:prstGeom prst="curvedDownArrow">
            <a:avLst>
              <a:gd name="adj1" fmla="val 11624"/>
              <a:gd name="adj2" fmla="val 4892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6502" y="1594812"/>
                <a:ext cx="586634" cy="48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502" y="1594812"/>
                <a:ext cx="586634" cy="48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15910" y="974416"/>
                <a:ext cx="62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10" y="974416"/>
                <a:ext cx="629660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268543" y="5044120"/>
            <a:ext cx="2242971" cy="7078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pQCD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9395" y="5042606"/>
            <a:ext cx="3629266" cy="7078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 factors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starting PDFs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5160" y="6437034"/>
            <a:ext cx="517038" cy="365125"/>
          </a:xfrm>
        </p:spPr>
        <p:txBody>
          <a:bodyPr/>
          <a:lstStyle/>
          <a:p>
            <a:fld id="{01F11EE0-F9A8-451A-8D1F-864BAC88DDAB}" type="slidenum">
              <a:rPr lang="en-US" smtClean="0"/>
              <a:t>1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 smtClean="0"/>
              <a:t>G. </a:t>
            </a:r>
            <a:r>
              <a:rPr lang="en-US" dirty="0" smtClean="0"/>
              <a:t>Ingelman: PDFs &amp; soft QCD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36014" y="3074990"/>
            <a:ext cx="153599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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</a:t>
            </a: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  <a:p>
            <a:pPr lvl="0" algn="ctr"/>
            <a:endParaRPr lang="en-US" altLang="en-US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</a:t>
            </a:r>
          </a:p>
          <a:p>
            <a:pPr lvl="0" algn="ctr"/>
            <a:endParaRPr lang="en-US" altLang="en-US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Quantum </a:t>
            </a: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states </a:t>
            </a:r>
          </a:p>
          <a:p>
            <a:pPr lvl="0"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&amp;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8937" y="1306496"/>
                <a:ext cx="4176143" cy="1768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tabLst>
                    <a:tab pos="447675" algn="l"/>
                  </a:tabLst>
                </a:pP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Momentum transfers</a:t>
                </a:r>
              </a:p>
              <a:p>
                <a:pPr lvl="0">
                  <a:tabLst>
                    <a:tab pos="447675" algn="l"/>
                  </a:tabLst>
                </a:pPr>
                <a:endParaRPr lang="en-US" sz="800" i="1" dirty="0" smtClean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tabLst>
                    <a:tab pos="447675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internal scale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target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interaction </a:t>
                </a:r>
              </a:p>
              <a:p>
                <a:pPr lvl="0">
                  <a:tabLst>
                    <a:tab pos="447675" algn="l"/>
                  </a:tabLst>
                </a:pP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in signal event</a:t>
                </a:r>
                <a:endParaRPr lang="en-US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447675" algn="l"/>
                  </a:tabLst>
                </a:pPr>
                <a:endParaRPr lang="en-US" sz="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tabLst>
                    <a:tab pos="44767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measured </a:t>
                </a:r>
              </a:p>
              <a:p>
                <a:pPr>
                  <a:tabLst>
                    <a:tab pos="447675" algn="l"/>
                  </a:tabLst>
                </a:pP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scale in background events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937" y="1306496"/>
                <a:ext cx="4176143" cy="1768433"/>
              </a:xfrm>
              <a:prstGeom prst="rect">
                <a:avLst/>
              </a:prstGeom>
              <a:blipFill>
                <a:blip r:embed="rId6"/>
                <a:stretch>
                  <a:fillRect l="-1166" t="-2069" r="-146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15975"/>
            <a:ext cx="603885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76200" y="223838"/>
            <a:ext cx="419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 in spin sum rules: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338"/>
            <a:ext cx="4718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770" y="1190750"/>
            <a:ext cx="3505200" cy="4871590"/>
          </a:xfrm>
          <a:prstGeom prst="rect">
            <a:avLst/>
          </a:prstGeom>
          <a:blipFill>
            <a:blip r:embed="rId4"/>
            <a:stretch>
              <a:fillRect l="-226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018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43525"/>
            <a:ext cx="4953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6"/>
          <p:cNvSpPr txBox="1">
            <a:spLocks noChangeArrowheads="1"/>
          </p:cNvSpPr>
          <p:nvPr/>
        </p:nvSpPr>
        <p:spPr bwMode="auto">
          <a:xfrm>
            <a:off x="1752600" y="594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12" y="5942393"/>
            <a:ext cx="8297375" cy="512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0337" y="5913895"/>
            <a:ext cx="57363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/>
              <a:t>   </a:t>
            </a:r>
            <a:r>
              <a:rPr lang="en-US" sz="2400" dirty="0" smtClean="0"/>
              <a:t>in </a:t>
            </a:r>
            <a:r>
              <a:rPr lang="en-US" sz="2400" dirty="0" err="1" smtClean="0"/>
              <a:t>constrast</a:t>
            </a:r>
            <a:r>
              <a:rPr lang="en-US" sz="2400" dirty="0" smtClean="0"/>
              <a:t> to SU(6) quark model  </a:t>
            </a:r>
            <a:r>
              <a:rPr lang="en-US" sz="2800" dirty="0" smtClean="0">
                <a:solidFill>
                  <a:srgbClr val="FF0000"/>
                </a:solidFill>
              </a:rPr>
              <a:t>!!??  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493" y="6492875"/>
            <a:ext cx="501507" cy="365125"/>
          </a:xfrm>
        </p:spPr>
        <p:txBody>
          <a:bodyPr/>
          <a:lstStyle/>
          <a:p>
            <a:fld id="{01F11EE0-F9A8-451A-8D1F-864BAC88DDAB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 dirty="0" smtClean="0"/>
              <a:t>G. Ingelman: PDFs &amp; soft QCD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F80D1-F55D-4A18-AD39-B61BD380EF7B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91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9363"/>
            <a:ext cx="7297738" cy="7064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381000" y="990600"/>
            <a:ext cx="7980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Hadron fluctuations (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ChPT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+ non-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pQCD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parton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fluctuations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pQCD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DGLAP evolution + SU(6) quark flavor-spin symmetry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repoduce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on  </a:t>
            </a: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1503363" y="2057400"/>
            <a:ext cx="4175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proton spin structure function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Ellis-Jaffe sum rule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proton quark spin sum 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381000" y="4876800"/>
            <a:ext cx="52149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SU(6) breaking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reproduce data on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1503363" y="5410200"/>
            <a:ext cx="43322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 spin structure function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Bjorken sum rule </a:t>
            </a:r>
          </a:p>
        </p:txBody>
      </p:sp>
      <p:sp>
        <p:nvSpPr>
          <p:cNvPr id="49160" name="TextBox 1"/>
          <p:cNvSpPr txBox="1">
            <a:spLocks noChangeArrowheads="1"/>
          </p:cNvSpPr>
          <p:nvPr/>
        </p:nvSpPr>
        <p:spPr bwMode="auto">
          <a:xfrm>
            <a:off x="3733800" y="3000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Ingelman: PDFs &amp; soft QCD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17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525"/>
            <a:ext cx="813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F4DC-925A-40CB-94EF-95F75C0B0D3B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20638" y="263525"/>
            <a:ext cx="9144000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QCD established as 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theory for strong interactions,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 non-</a:t>
            </a:r>
            <a:r>
              <a:rPr kumimoji="0" lang="en-US" alt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pQCD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the major unsolved problem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 the Standard Model</a:t>
            </a:r>
          </a:p>
        </p:txBody>
      </p:sp>
      <p:pic>
        <p:nvPicPr>
          <p:cNvPr id="419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4198938"/>
            <a:ext cx="77724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192588"/>
            <a:ext cx="37020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5"/>
          <p:cNvSpPr txBox="1">
            <a:spLocks noChangeArrowheads="1"/>
          </p:cNvSpPr>
          <p:nvPr/>
        </p:nvSpPr>
        <p:spPr bwMode="auto">
          <a:xfrm>
            <a:off x="395288" y="3584575"/>
            <a:ext cx="84709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information from soft elastic/diffractive hadron scattering </a:t>
            </a:r>
          </a:p>
        </p:txBody>
      </p: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-55563" y="5921375"/>
            <a:ext cx="92964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2-gluon               reggeized                 gluon field theory/phenomenology         exchange           gluon ladder     vacuum fluctuation </a:t>
            </a:r>
          </a:p>
        </p:txBody>
      </p:sp>
      <p:sp>
        <p:nvSpPr>
          <p:cNvPr id="41993" name="TextBox 5"/>
          <p:cNvSpPr txBox="1">
            <a:spLocks noChangeArrowheads="1"/>
          </p:cNvSpPr>
          <p:nvPr/>
        </p:nvSpPr>
        <p:spPr bwMode="auto">
          <a:xfrm>
            <a:off x="531813" y="2511425"/>
            <a:ext cx="819943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hadrons 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???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partons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pQCD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 gluon fields !?</a:t>
            </a: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7160E-1C6C-40ED-9126-E1B67D6580BF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36688"/>
            <a:ext cx="42132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006475"/>
            <a:ext cx="25685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6488"/>
            <a:ext cx="214471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901700" y="107950"/>
            <a:ext cx="7334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Possible effects of soft gluon fields missing 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available from diffractive hard scattering:</a:t>
            </a:r>
          </a:p>
        </p:txBody>
      </p:sp>
      <p:sp>
        <p:nvSpPr>
          <p:cNvPr id="54279" name="Curved Down Arrow 5"/>
          <p:cNvSpPr>
            <a:spLocks noChangeArrowheads="1"/>
          </p:cNvSpPr>
          <p:nvPr/>
        </p:nvSpPr>
        <p:spPr bwMode="auto">
          <a:xfrm>
            <a:off x="5562600" y="1106488"/>
            <a:ext cx="1600200" cy="330200"/>
          </a:xfrm>
          <a:prstGeom prst="curvedDownArrow">
            <a:avLst>
              <a:gd name="adj1" fmla="val 25038"/>
              <a:gd name="adj2" fmla="val 5012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428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338388"/>
            <a:ext cx="53006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Box 6"/>
          <p:cNvSpPr txBox="1">
            <a:spLocks noChangeArrowheads="1"/>
          </p:cNvSpPr>
          <p:nvPr/>
        </p:nvSpPr>
        <p:spPr bwMode="auto">
          <a:xfrm>
            <a:off x="255588" y="2995613"/>
            <a:ext cx="3581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 factorization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 flux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 trajectory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Regge phenomenology with</a:t>
            </a:r>
          </a:p>
        </p:txBody>
      </p:sp>
      <p:pic>
        <p:nvPicPr>
          <p:cNvPr id="5428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352800"/>
            <a:ext cx="5500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887788"/>
            <a:ext cx="44894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695950"/>
            <a:ext cx="8207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746625"/>
            <a:ext cx="2438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2057400" y="6205538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4287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594100"/>
            <a:ext cx="145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7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1DC3A-D1F6-4888-93EE-FFAE49EDA651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738"/>
            <a:ext cx="82296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667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3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7B7B3-60AE-48DB-93A6-8AB75E95EC50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91"/>
            <a:ext cx="9170223" cy="50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8" y="1435425"/>
            <a:ext cx="748188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8"/>
          <p:cNvSpPr txBox="1">
            <a:spLocks noChangeArrowheads="1"/>
          </p:cNvSpPr>
          <p:nvPr/>
        </p:nvSpPr>
        <p:spPr bwMode="auto">
          <a:xfrm>
            <a:off x="801119" y="5750349"/>
            <a:ext cx="4232275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p-wave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L=1 not observed in DIS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610923" y="5034316"/>
            <a:ext cx="316707" cy="5321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070" name="TextBox 1"/>
          <p:cNvSpPr txBox="1">
            <a:spLocks noChangeArrowheads="1"/>
          </p:cNvSpPr>
          <p:nvPr/>
        </p:nvSpPr>
        <p:spPr bwMode="auto">
          <a:xfrm>
            <a:off x="685799" y="376036"/>
            <a:ext cx="784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PDFs and the proton spin puzzle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50812" y="1223515"/>
            <a:ext cx="891857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nl-NL" altLang="en-US" sz="2000" dirty="0"/>
              <a:t>A. Ekstedt, H. Ghaderi, G. Ingelman, S. Leupold</a:t>
            </a:r>
            <a:endParaRPr lang="en-US" altLang="en-US" sz="2000" dirty="0"/>
          </a:p>
          <a:p>
            <a:r>
              <a:rPr lang="en-US" altLang="en-US" sz="2000" dirty="0"/>
              <a:t>arXiv:1807.06589  Nucleon </a:t>
            </a:r>
            <a:r>
              <a:rPr lang="en-US" altLang="en-US" sz="2000" dirty="0" err="1"/>
              <a:t>parton</a:t>
            </a:r>
            <a:r>
              <a:rPr lang="en-US" altLang="en-US" sz="2000" dirty="0"/>
              <a:t> distributions from hadronic quantum fluctuations</a:t>
            </a:r>
          </a:p>
          <a:p>
            <a:r>
              <a:rPr lang="en-US" altLang="en-US" sz="2000" dirty="0"/>
              <a:t>arXiv:1808.06631  Towards solving the proton spin puzzle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594" y="3484551"/>
            <a:ext cx="8229600" cy="1148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4360" y="3925710"/>
            <a:ext cx="2536825" cy="40005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 fluctuations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1" y="4617848"/>
            <a:ext cx="4901691" cy="37813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>
            <a:off x="2534257" y="5063529"/>
            <a:ext cx="435678" cy="5014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785" y="3943531"/>
            <a:ext cx="3529890" cy="426757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48" y="5386050"/>
            <a:ext cx="1239115" cy="12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87786" y="4580326"/>
                <a:ext cx="3529889" cy="400110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DGLAP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evolution of PDFs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86" y="4580326"/>
                <a:ext cx="3529889" cy="400110"/>
              </a:xfrm>
              <a:prstGeom prst="rect">
                <a:avLst/>
              </a:prstGeom>
              <a:blipFill>
                <a:blip r:embed="rId6"/>
                <a:stretch>
                  <a:fillRect l="-1721" t="-4412" r="-172" b="-25000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9276" y="3749352"/>
                <a:ext cx="1466363" cy="707886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for 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PDFs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76" y="3749352"/>
                <a:ext cx="1466363" cy="707886"/>
              </a:xfrm>
              <a:prstGeom prst="rect">
                <a:avLst/>
              </a:prstGeom>
              <a:blipFill>
                <a:blip r:embed="rId7"/>
                <a:stretch>
                  <a:fillRect l="-2834" t="-820" b="-12295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399" y="6492875"/>
            <a:ext cx="605618" cy="365125"/>
          </a:xfrm>
        </p:spPr>
        <p:txBody>
          <a:bodyPr/>
          <a:lstStyle/>
          <a:p>
            <a:fld id="{01F11EE0-F9A8-451A-8D1F-864BAC88DDAB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 dirty="0" smtClean="0"/>
              <a:t>G. Ingelman: PDFs &amp; soft QCD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943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581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06450"/>
            <a:ext cx="4808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8026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19650"/>
            <a:ext cx="1219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59263"/>
            <a:ext cx="446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105275"/>
            <a:ext cx="8035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21238"/>
            <a:ext cx="4113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481638"/>
            <a:ext cx="4445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7596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3150"/>
            <a:ext cx="4460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6172200"/>
            <a:ext cx="7980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24550"/>
            <a:ext cx="692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908675"/>
            <a:ext cx="8175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TextBox 2"/>
          <p:cNvSpPr txBox="1">
            <a:spLocks noChangeArrowheads="1"/>
          </p:cNvSpPr>
          <p:nvPr/>
        </p:nvSpPr>
        <p:spPr bwMode="auto">
          <a:xfrm>
            <a:off x="142875" y="227013"/>
            <a:ext cx="4048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Fock expansion of proton state</a:t>
            </a:r>
          </a:p>
        </p:txBody>
      </p:sp>
      <p:sp>
        <p:nvSpPr>
          <p:cNvPr id="46098" name="Rectangle 1"/>
          <p:cNvSpPr>
            <a:spLocks noChangeArrowheads="1"/>
          </p:cNvSpPr>
          <p:nvPr/>
        </p:nvSpPr>
        <p:spPr bwMode="auto">
          <a:xfrm>
            <a:off x="7816850" y="4835525"/>
            <a:ext cx="304800" cy="3619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6099" name="Rectangle 18"/>
          <p:cNvSpPr>
            <a:spLocks noChangeArrowheads="1"/>
          </p:cNvSpPr>
          <p:nvPr/>
        </p:nvSpPr>
        <p:spPr bwMode="auto">
          <a:xfrm>
            <a:off x="5822950" y="5670550"/>
            <a:ext cx="196850" cy="25400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6100" name="Rectangle 19"/>
          <p:cNvSpPr>
            <a:spLocks noChangeArrowheads="1"/>
          </p:cNvSpPr>
          <p:nvPr/>
        </p:nvSpPr>
        <p:spPr bwMode="auto">
          <a:xfrm>
            <a:off x="654050" y="6157913"/>
            <a:ext cx="4603750" cy="3365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6101" name="Rectangle 20"/>
          <p:cNvSpPr>
            <a:spLocks noChangeArrowheads="1"/>
          </p:cNvSpPr>
          <p:nvPr/>
        </p:nvSpPr>
        <p:spPr bwMode="auto">
          <a:xfrm>
            <a:off x="7875588" y="5480050"/>
            <a:ext cx="304800" cy="3619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3450" y="6492875"/>
            <a:ext cx="584200" cy="365125"/>
          </a:xfrm>
        </p:spPr>
        <p:txBody>
          <a:bodyPr/>
          <a:lstStyle/>
          <a:p>
            <a:fld id="{01F11EE0-F9A8-451A-8D1F-864BAC88DD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5922963" y="171450"/>
            <a:ext cx="2784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Unpolarised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functions </a:t>
            </a:r>
          </a:p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values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14744" y="2082869"/>
            <a:ext cx="2001702" cy="861070"/>
          </a:xfrm>
          <a:prstGeom prst="rect">
            <a:avLst/>
          </a:prstGeom>
          <a:blipFill>
            <a:blip r:embed="rId4"/>
            <a:stretch>
              <a:fillRect l="-305" b="-425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5920" y="3123512"/>
            <a:ext cx="2542043" cy="86107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71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77" y="4098925"/>
            <a:ext cx="2286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31747" y="580584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adron-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ransition !!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101047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??</a:t>
            </a: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 principle !?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3517" y="6492875"/>
            <a:ext cx="650483" cy="365125"/>
          </a:xfrm>
        </p:spPr>
        <p:txBody>
          <a:bodyPr/>
          <a:lstStyle/>
          <a:p>
            <a:fld id="{01F11EE0-F9A8-451A-8D1F-864BAC88DD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304800" y="223838"/>
            <a:ext cx="46482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unpolarised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PDFs  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5 physical parameters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understanding!</a:t>
            </a: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conventional PDF fits with 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parameters </a:t>
            </a:r>
          </a:p>
          <a:p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explains sea quark asymmetries:</a:t>
            </a: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935559-54B1-4FB6-A58D-F496743BA0B6}" type="slidenum">
              <a:rPr lang="en-GB" altLang="en-US" sz="1400" smtClean="0"/>
              <a:pPr/>
              <a:t>5</a:t>
            </a:fld>
            <a:endParaRPr lang="en-GB" altLang="en-US" sz="1400" smtClean="0"/>
          </a:p>
        </p:txBody>
      </p:sp>
      <p:pic>
        <p:nvPicPr>
          <p:cNvPr id="481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667000"/>
            <a:ext cx="68278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70" y="2922993"/>
            <a:ext cx="70135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3"/>
          <p:cNvSpPr txBox="1">
            <a:spLocks noChangeArrowheads="1"/>
          </p:cNvSpPr>
          <p:nvPr/>
        </p:nvSpPr>
        <p:spPr bwMode="auto">
          <a:xfrm>
            <a:off x="-228600" y="2759075"/>
            <a:ext cx="838200" cy="438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3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78" y="3002404"/>
            <a:ext cx="21701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4002604" cy="301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7977" y="6581553"/>
            <a:ext cx="563525" cy="345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971675" y="228600"/>
            <a:ext cx="519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proton spin puzzle / “crisis”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797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European Muon Collaboration: </a:t>
            </a:r>
          </a:p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polarization of quarks adds to only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of proton spin 1/2 </a:t>
            </a: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22950"/>
            <a:ext cx="38846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776413"/>
            <a:ext cx="31892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5071134"/>
            <a:ext cx="5410200" cy="584263"/>
          </a:xfrm>
          <a:prstGeom prst="rect">
            <a:avLst/>
          </a:prstGeom>
          <a:blipFill>
            <a:blip r:embed="rId4"/>
            <a:stretch>
              <a:fillRect t="-5208" r="-2252" b="-239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 rot="4590162">
            <a:off x="6584157" y="4185444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4040" name="TextBox 12"/>
          <p:cNvSpPr txBox="1">
            <a:spLocks noChangeArrowheads="1"/>
          </p:cNvSpPr>
          <p:nvPr/>
        </p:nvSpPr>
        <p:spPr bwMode="auto">
          <a:xfrm rot="6507784">
            <a:off x="6422232" y="2132806"/>
            <a:ext cx="40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" y="1752600"/>
            <a:ext cx="6243982" cy="2615203"/>
          </a:xfrm>
          <a:prstGeom prst="rect">
            <a:avLst/>
          </a:prstGeom>
          <a:blipFill>
            <a:blip r:embed="rId5"/>
            <a:stretch>
              <a:fillRect l="-2539" t="-30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404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909888"/>
            <a:ext cx="24161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419600"/>
            <a:ext cx="2771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TextBox 8"/>
          <p:cNvSpPr txBox="1">
            <a:spLocks noChangeArrowheads="1"/>
          </p:cNvSpPr>
          <p:nvPr/>
        </p:nvSpPr>
        <p:spPr bwMode="auto">
          <a:xfrm>
            <a:off x="1871663" y="6038850"/>
            <a:ext cx="1709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proton spin</a:t>
            </a:r>
          </a:p>
        </p:txBody>
      </p:sp>
      <p:sp>
        <p:nvSpPr>
          <p:cNvPr id="44045" name="Rounded Rectangle 11"/>
          <p:cNvSpPr>
            <a:spLocks noChangeArrowheads="1"/>
          </p:cNvSpPr>
          <p:nvPr/>
        </p:nvSpPr>
        <p:spPr bwMode="auto">
          <a:xfrm>
            <a:off x="1677988" y="5856288"/>
            <a:ext cx="6018212" cy="849312"/>
          </a:xfrm>
          <a:prstGeom prst="roundRect">
            <a:avLst>
              <a:gd name="adj" fmla="val 16667"/>
            </a:avLst>
          </a:prstGeom>
          <a:solidFill>
            <a:srgbClr val="FFC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047" name="TextBox 7"/>
          <p:cNvSpPr txBox="1">
            <a:spLocks noChangeArrowheads="1"/>
          </p:cNvSpPr>
          <p:nvPr/>
        </p:nvSpPr>
        <p:spPr bwMode="auto">
          <a:xfrm rot="758916">
            <a:off x="6883400" y="3228975"/>
            <a:ext cx="57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↓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4048" name="TextBox 3"/>
          <p:cNvSpPr txBox="1">
            <a:spLocks noChangeArrowheads="1"/>
          </p:cNvSpPr>
          <p:nvPr/>
        </p:nvSpPr>
        <p:spPr bwMode="auto">
          <a:xfrm>
            <a:off x="1511300" y="4384675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Polarised PDF:</a:t>
            </a:r>
          </a:p>
        </p:txBody>
      </p:sp>
      <p:sp>
        <p:nvSpPr>
          <p:cNvPr id="44049" name="TextBox 5"/>
          <p:cNvSpPr txBox="1">
            <a:spLocks noChangeArrowheads="1"/>
          </p:cNvSpPr>
          <p:nvPr/>
        </p:nvSpPr>
        <p:spPr bwMode="auto">
          <a:xfrm>
            <a:off x="2487613" y="287496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PDF: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8726" y="6492874"/>
            <a:ext cx="455274" cy="365125"/>
          </a:xfrm>
        </p:spPr>
        <p:txBody>
          <a:bodyPr/>
          <a:lstStyle/>
          <a:p>
            <a:fld id="{01F11EE0-F9A8-451A-8D1F-864BAC88DD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14" y="881552"/>
            <a:ext cx="3964969" cy="1541639"/>
          </a:xfrm>
          <a:prstGeom prst="rect">
            <a:avLst/>
          </a:prstGeom>
        </p:spPr>
      </p:pic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304800" y="161925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Polarised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PDFs:</a:t>
            </a:r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01613"/>
            <a:ext cx="38687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A24F9-457C-426E-B8A2-E53BF6C970A2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608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200"/>
            <a:ext cx="5779213" cy="41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894387" y="2556387"/>
            <a:ext cx="248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Melosh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relativistic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 transformation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876800" y="171450"/>
            <a:ext cx="1066800" cy="58420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8" name="TextBox 5"/>
          <p:cNvSpPr txBox="1">
            <a:spLocks noChangeArrowheads="1"/>
          </p:cNvSpPr>
          <p:nvPr/>
        </p:nvSpPr>
        <p:spPr bwMode="auto">
          <a:xfrm>
            <a:off x="6323585" y="3426783"/>
            <a:ext cx="2544458" cy="156966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spin OK !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kumimoji="0" lang="en-US" alt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spin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Solutions …?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516" y="5426277"/>
            <a:ext cx="2127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SU(6) breaking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 available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range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609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6" y="5489816"/>
            <a:ext cx="16017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77" y="5643159"/>
            <a:ext cx="28765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91307"/>
            <a:ext cx="19859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405911"/>
            <a:ext cx="654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Problem in extracting neutron state from deuterium state ?? 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0664" y="5955630"/>
            <a:ext cx="4185698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constrast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to SU(6) quark model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!!??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516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83" y="1062057"/>
            <a:ext cx="73739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7160E-1C6C-40ED-9126-E1B67D6580BF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1059883" y="107950"/>
            <a:ext cx="70178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Possible effects of soft gluon fields missing 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available from diffractive scattering</a:t>
            </a:r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5571162" y="6361342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-200183" y="2857638"/>
            <a:ext cx="7284213" cy="10488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81" name="TextBox 6"/>
          <p:cNvSpPr txBox="1">
            <a:spLocks noChangeArrowheads="1"/>
          </p:cNvSpPr>
          <p:nvPr/>
        </p:nvSpPr>
        <p:spPr bwMode="auto">
          <a:xfrm>
            <a:off x="28820" y="2886586"/>
            <a:ext cx="35814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Regge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theory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(soft pre-QCD):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factorization</a:t>
            </a:r>
            <a:endParaRPr kumimoji="0" lang="en-US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flux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pomeron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trajectory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28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07" y="3291356"/>
            <a:ext cx="5500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13" y="3603581"/>
            <a:ext cx="145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10" y="3614300"/>
            <a:ext cx="44894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771" y="1040317"/>
            <a:ext cx="1707195" cy="166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3" y="4788693"/>
            <a:ext cx="2614774" cy="1986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7896" y="1779775"/>
            <a:ext cx="45719" cy="98488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</a:p>
          <a:p>
            <a:endParaRPr lang="en-US" sz="1600" i="1" dirty="0"/>
          </a:p>
          <a:p>
            <a:r>
              <a:rPr lang="en-US" sz="2000" i="1" dirty="0"/>
              <a:t>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6840" y="4622094"/>
            <a:ext cx="5297160" cy="1849174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8435089" y="1622718"/>
            <a:ext cx="231165" cy="719789"/>
          </a:xfrm>
          <a:prstGeom prst="rightBrace">
            <a:avLst>
              <a:gd name="adj1" fmla="val 5075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695856" y="4519692"/>
            <a:ext cx="39703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noProof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omeron</a:t>
            </a:r>
            <a:r>
              <a:rPr lang="en-US" altLang="en-US" sz="1800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color singlet gluon field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3097" y="6486424"/>
            <a:ext cx="4525766" cy="330666"/>
          </a:xfrm>
          <a:prstGeom prst="rect">
            <a:avLst/>
          </a:prstGeom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56" y="4405477"/>
            <a:ext cx="2438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 bwMode="auto">
          <a:xfrm>
            <a:off x="8598267" y="2799981"/>
            <a:ext cx="259258" cy="18834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2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6E3A5-765A-4C99-BEEE-F4A1CEC64F33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762" y="2892175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Extra material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8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493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3_Default Design</vt:lpstr>
      <vt:lpstr>4_Default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Gunnar Ingelman</dc:creator>
  <cp:lastModifiedBy>Gunnar Ingelman</cp:lastModifiedBy>
  <cp:revision>81</cp:revision>
  <dcterms:created xsi:type="dcterms:W3CDTF">2021-11-27T09:37:09Z</dcterms:created>
  <dcterms:modified xsi:type="dcterms:W3CDTF">2023-10-19T14:51:38Z</dcterms:modified>
</cp:coreProperties>
</file>