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7"/>
  </p:notesMasterIdLst>
  <p:sldIdLst>
    <p:sldId id="256" r:id="rId2"/>
    <p:sldId id="383" r:id="rId3"/>
    <p:sldId id="384" r:id="rId4"/>
    <p:sldId id="386" r:id="rId5"/>
    <p:sldId id="38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73" autoAdjust="0"/>
    <p:restoredTop sz="94553" autoAdjust="0"/>
  </p:normalViewPr>
  <p:slideViewPr>
    <p:cSldViewPr>
      <p:cViewPr>
        <p:scale>
          <a:sx n="70" d="100"/>
          <a:sy n="70" d="100"/>
        </p:scale>
        <p:origin x="-4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5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62049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80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979613" cy="6858000"/>
          </a:xfrm>
          <a:prstGeom prst="rect">
            <a:avLst/>
          </a:prstGeom>
          <a:pattFill prst="dkHorz">
            <a:fgClr>
              <a:schemeClr val="accent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95513" y="2130425"/>
            <a:ext cx="6262687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43213" y="4292600"/>
            <a:ext cx="4929187" cy="1346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CC533B6-DB29-4D3B-B8AE-BC31AC783B4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28" name="Picture 8" descr="logo-ng-shear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3887787" cy="14636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2726F-9494-4111-B9D7-79999C92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381000"/>
            <a:ext cx="2041525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7376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8C77A-F1E9-419F-A2CC-E28E350E7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D7C4-BBDA-42E5-A351-026499641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D521-C443-46BD-B393-4AF5CB72D3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31F31-4010-488B-BB4A-3047FA044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C219A-8869-4DBB-AC26-890D9019E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D185A-87FB-40AE-A2B0-6B8B4A6FB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E436-2C34-4E29-B543-783DD3481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13E6B-A243-449E-8D96-0BA31DFB8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8B635-9ECA-4FA5-B2C0-7C063E36DE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381000"/>
            <a:ext cx="671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0C511D-C383-4DBD-A0E8-BAA16D6428C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03" name="Picture 7" descr="logo-ng-sheare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44475" y="304800"/>
            <a:ext cx="1584325" cy="596900"/>
          </a:xfrm>
          <a:prstGeom prst="rect">
            <a:avLst/>
          </a:prstGeom>
          <a:noFill/>
        </p:spPr>
      </p:pic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524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8991600" y="152400"/>
            <a:ext cx="152400" cy="601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152400" cy="1066800"/>
          </a:xfrm>
          <a:prstGeom prst="rect">
            <a:avLst/>
          </a:prstGeom>
          <a:solidFill>
            <a:srgbClr val="C8004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6172200"/>
            <a:ext cx="152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04800" y="0"/>
            <a:ext cx="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304800" y="1066800"/>
            <a:ext cx="0" cy="57912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52400" y="0"/>
            <a:ext cx="152400" cy="152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52400" y="1066800"/>
            <a:ext cx="152400" cy="510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438400"/>
            <a:ext cx="6262687" cy="1470025"/>
          </a:xfrm>
        </p:spPr>
        <p:txBody>
          <a:bodyPr/>
          <a:lstStyle/>
          <a:p>
            <a:r>
              <a:rPr lang="sv-SE" dirty="0" smtClean="0"/>
              <a:t>ARC.CONF: redesign</a:t>
            </a:r>
            <a:endParaRPr lang="ru-RU" sz="2800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572000"/>
            <a:ext cx="5943600" cy="965200"/>
          </a:xfrm>
        </p:spPr>
        <p:txBody>
          <a:bodyPr/>
          <a:lstStyle/>
          <a:p>
            <a:pPr algn="ctr"/>
            <a:r>
              <a:rPr lang="sv-SE" i="1" dirty="0" smtClean="0"/>
              <a:t>NorduGrid Technical meeting, </a:t>
            </a:r>
          </a:p>
          <a:p>
            <a:pPr algn="ctr"/>
            <a:r>
              <a:rPr lang="sv-SE" i="1" dirty="0" smtClean="0"/>
              <a:t>June 2016, Kosice</a:t>
            </a:r>
            <a:endParaRPr lang="hu-HU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What is ARC.CONF?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THE server-side configuration file of ARC</a:t>
            </a:r>
          </a:p>
          <a:p>
            <a:r>
              <a:rPr lang="sv-SE" sz="2000" dirty="0" smtClean="0"/>
              <a:t>One shared file for all server-side components &amp; functionality</a:t>
            </a:r>
          </a:p>
          <a:p>
            <a:pPr lvl="1"/>
            <a:r>
              <a:rPr lang="sv-SE" sz="1600" dirty="0" smtClean="0"/>
              <a:t>Several services use arc.conf to generate other config files</a:t>
            </a:r>
            <a:endParaRPr lang="sv-SE" sz="1600" dirty="0" smtClean="0"/>
          </a:p>
          <a:p>
            <a:r>
              <a:rPr lang="sv-SE" sz="2000" dirty="0" smtClean="0"/>
              <a:t>Composed of blocks </a:t>
            </a:r>
            <a:r>
              <a:rPr lang="sv-SE" sz="2000" i="1" dirty="0" smtClean="0"/>
              <a:t>[common] </a:t>
            </a:r>
            <a:r>
              <a:rPr lang="sv-SE" sz="2000" dirty="0" smtClean="0"/>
              <a:t>and sub-blocks </a:t>
            </a:r>
            <a:r>
              <a:rPr lang="sv-SE" sz="2000" i="1" dirty="0" smtClean="0"/>
              <a:t>[infosys/queue]  </a:t>
            </a:r>
            <a:r>
              <a:rPr lang="sv-SE" sz="2000" dirty="0" smtClean="0"/>
              <a:t>containing parameters given as </a:t>
            </a:r>
            <a:r>
              <a:rPr lang="sv-SE" sz="2000" i="1" dirty="0" smtClean="0"/>
              <a:t>variable=”value within quotes”</a:t>
            </a:r>
          </a:p>
          <a:p>
            <a:r>
              <a:rPr lang="sv-SE" sz="2000" dirty="0" smtClean="0"/>
              <a:t>Described in the sysadmin guide and documented in the arc.conf.reference</a:t>
            </a:r>
          </a:p>
          <a:p>
            <a:r>
              <a:rPr lang="sv-SE" sz="2000" dirty="0" smtClean="0"/>
              <a:t>Grown organically:  </a:t>
            </a:r>
            <a:r>
              <a:rPr lang="sv-SE" sz="2000" u="sng" dirty="0" smtClean="0"/>
              <a:t>437 configuration objects</a:t>
            </a:r>
            <a:r>
              <a:rPr lang="sv-SE" sz="2000" dirty="0" smtClean="0"/>
              <a:t>! (block headers &amp; parameters)</a:t>
            </a:r>
          </a:p>
          <a:p>
            <a:pPr lvl="1"/>
            <a:r>
              <a:rPr lang="sv-SE" sz="1600" dirty="0" smtClean="0"/>
              <a:t>Some parameters are inherited from 3rd party software (e.g. X509 related stuff)</a:t>
            </a:r>
            <a:endParaRPr lang="sv-SE" sz="1600" dirty="0" smtClean="0"/>
          </a:p>
          <a:p>
            <a:r>
              <a:rPr lang="sv-SE" sz="2000" dirty="0" smtClean="0"/>
              <a:t>Several attempts in the past to replace it with something else (e.g. xml)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What is wrong with it?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We noticed sysadmin blindly copying files from each other...</a:t>
            </a:r>
          </a:p>
          <a:p>
            <a:r>
              <a:rPr lang="sv-SE" sz="2000" dirty="0" smtClean="0"/>
              <a:t>Unclear scope of the blocks, confusing block headers, parameters affecting cross-block behaviour</a:t>
            </a:r>
          </a:p>
          <a:p>
            <a:r>
              <a:rPr lang="sv-SE" sz="2000" dirty="0" smtClean="0"/>
              <a:t>Inconsistent, non-intuitive, sometimes contradicting parameter naming</a:t>
            </a:r>
          </a:p>
          <a:p>
            <a:r>
              <a:rPr lang="sv-SE" sz="2000" dirty="0" smtClean="0"/>
              <a:t>Terrible parameter overloading </a:t>
            </a:r>
            <a:r>
              <a:rPr lang="sv-SE" sz="2000" i="1" dirty="0" smtClean="0"/>
              <a:t>parameter=”varA 12, varB 24”</a:t>
            </a:r>
          </a:p>
          <a:p>
            <a:r>
              <a:rPr lang="sv-SE" sz="2000" dirty="0" smtClean="0"/>
              <a:t>Difficult if not impossible to grasp blocks: the famous [vo] block!</a:t>
            </a:r>
          </a:p>
          <a:p>
            <a:r>
              <a:rPr lang="sv-SE" sz="2000" dirty="0" smtClean="0"/>
              <a:t>unclear defaults, mandatory parameters, multivalue options</a:t>
            </a:r>
          </a:p>
          <a:p>
            <a:r>
              <a:rPr lang="sv-SE" sz="2000" dirty="0" smtClean="0"/>
              <a:t>You don’t know which block you need to configure for certain service or functionality</a:t>
            </a:r>
          </a:p>
          <a:p>
            <a:r>
              <a:rPr lang="sv-SE" sz="2000" dirty="0" smtClean="0"/>
              <a:t>Syntactical sloopiness: case sensitive or not, order depenent or not...</a:t>
            </a:r>
          </a:p>
          <a:p>
            <a:r>
              <a:rPr lang="sv-SE" sz="2000" dirty="0" smtClean="0"/>
              <a:t>Lots of ”dead parameters”</a:t>
            </a:r>
          </a:p>
          <a:p>
            <a:endParaRPr lang="sv-SE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31/5/2016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 smtClean="0"/>
              <a:t>Proposed changes</a:t>
            </a:r>
            <a:endParaRPr lang="sv-SE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 smtClean="0"/>
              <a:t>Every block and parameter is properly defined in the arc.conf.reference!</a:t>
            </a:r>
          </a:p>
          <a:p>
            <a:pPr lvl="1"/>
            <a:r>
              <a:rPr lang="sv-SE" sz="1400" dirty="0" smtClean="0"/>
              <a:t>Default value, Mandatory, Multivalued</a:t>
            </a:r>
            <a:endParaRPr lang="sv-SE" sz="1400" dirty="0" smtClean="0"/>
          </a:p>
          <a:p>
            <a:r>
              <a:rPr lang="sv-SE" sz="1800" dirty="0" smtClean="0"/>
              <a:t>Drop the ”” around parameter values:  </a:t>
            </a:r>
            <a:r>
              <a:rPr lang="sv-SE" sz="1800" i="1" dirty="0" smtClean="0"/>
              <a:t>variable= value value value</a:t>
            </a:r>
          </a:p>
          <a:p>
            <a:r>
              <a:rPr lang="sv-SE" sz="1800" dirty="0" smtClean="0"/>
              <a:t>Revised block structure. Every major service/interface/functionality defined in its own block.</a:t>
            </a:r>
          </a:p>
          <a:p>
            <a:r>
              <a:rPr lang="sv-SE" sz="1800" dirty="0" smtClean="0"/>
              <a:t>Enabling a service/functionality is DONE via having the corresponding block in the config file</a:t>
            </a:r>
          </a:p>
          <a:p>
            <a:r>
              <a:rPr lang="sv-SE" sz="1800" dirty="0" smtClean="0"/>
              <a:t>Consistent block and parameter naming (resulting in lots of renaming, 157 out of the 437 objects are affected!)</a:t>
            </a:r>
          </a:p>
          <a:p>
            <a:r>
              <a:rPr lang="sv-SE" sz="1800" dirty="0" smtClean="0"/>
              <a:t>Added new blocks and config parameters where it was needed (e.g. </a:t>
            </a:r>
            <a:r>
              <a:rPr lang="sv-SE" sz="1800" dirty="0"/>
              <a:t>i</a:t>
            </a:r>
            <a:r>
              <a:rPr lang="sv-SE" sz="1800" dirty="0" smtClean="0"/>
              <a:t>n Jura block)</a:t>
            </a:r>
          </a:p>
          <a:p>
            <a:r>
              <a:rPr lang="sv-SE" sz="1800" dirty="0" smtClean="0"/>
              <a:t>DELETED 52 parameters</a:t>
            </a:r>
            <a:endParaRPr lang="sv-SE" sz="1800" dirty="0"/>
          </a:p>
          <a:p>
            <a:pPr marL="0" indent="0">
              <a:buNone/>
            </a:pPr>
            <a:r>
              <a:rPr lang="sv-SE" sz="1800" dirty="0" smtClean="0">
                <a:solidFill>
                  <a:srgbClr val="FF0000"/>
                </a:solidFill>
              </a:rPr>
              <a:t>The </a:t>
            </a:r>
            <a:r>
              <a:rPr lang="sv-SE" sz="1800" dirty="0">
                <a:solidFill>
                  <a:srgbClr val="FF0000"/>
                </a:solidFill>
              </a:rPr>
              <a:t>result: </a:t>
            </a:r>
            <a:r>
              <a:rPr lang="sv-SE" sz="1600" dirty="0">
                <a:solidFill>
                  <a:srgbClr val="FF0000"/>
                </a:solidFill>
              </a:rPr>
              <a:t>http://svn.nordugrid.org/trac/nordugrid/browser/arc1/branches/arcconf_restructuring/src/doc/arc.conf.reference</a:t>
            </a:r>
          </a:p>
          <a:p>
            <a:endParaRPr lang="sv-SE" sz="1800" dirty="0" smtClean="0"/>
          </a:p>
          <a:p>
            <a:endParaRPr lang="sv-SE" sz="1800" dirty="0" smtClean="0"/>
          </a:p>
          <a:p>
            <a:endParaRPr lang="sv-SE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Rolling out the changes: timeline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 smtClean="0"/>
              <a:t>The work started more than a year ago with collecting real-life example arc.conf from sites</a:t>
            </a:r>
          </a:p>
          <a:p>
            <a:r>
              <a:rPr lang="sv-SE" sz="2400" dirty="0" smtClean="0"/>
              <a:t>January 2016 F2F meeting at Bodrogi Kuria: reviewed the config parameter by parameter!</a:t>
            </a:r>
          </a:p>
          <a:p>
            <a:r>
              <a:rPr lang="sv-SE" sz="2400" dirty="0" smtClean="0"/>
              <a:t>Couple of skype sessions during spring 2016 to fnalizing the structure, arrive to a frozen arc.conf.reference_NEW</a:t>
            </a:r>
          </a:p>
          <a:p>
            <a:r>
              <a:rPr lang="sv-SE" sz="2400" dirty="0" smtClean="0"/>
              <a:t>Summer, Autumn 2016: start implement the changes...  </a:t>
            </a:r>
          </a:p>
          <a:p>
            <a:r>
              <a:rPr lang="sv-SE" sz="2400" dirty="0" smtClean="0"/>
              <a:t>End of 2016 (?) include the new structure in the next major release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31/5/2016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94776"/>
      </p:ext>
    </p:extLst>
  </p:cSld>
  <p:clrMapOvr>
    <a:masterClrMapping/>
  </p:clrMapOvr>
</p:sld>
</file>

<file path=ppt/theme/theme1.xml><?xml version="1.0" encoding="utf-8"?>
<a:theme xmlns:a="http://schemas.openxmlformats.org/drawingml/2006/main" name="ng-template">
  <a:themeElements>
    <a:clrScheme name="1_nordugrid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1_nordugrid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nordugr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ng-template</Template>
  <TotalTime>9535</TotalTime>
  <Words>412</Words>
  <Application>Microsoft Office PowerPoint</Application>
  <PresentationFormat>On-screen Show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ng-template</vt:lpstr>
      <vt:lpstr>ARC.CONF: redesign</vt:lpstr>
      <vt:lpstr>What is ARC.CONF?</vt:lpstr>
      <vt:lpstr>What is wrong with it?</vt:lpstr>
      <vt:lpstr>Proposed changes</vt:lpstr>
      <vt:lpstr>Rolling out the changes: timeline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status</dc:title>
  <dc:creator>Balazs Konya</dc:creator>
  <cp:lastModifiedBy>Balazs</cp:lastModifiedBy>
  <cp:revision>711</cp:revision>
  <dcterms:created xsi:type="dcterms:W3CDTF">2010-04-30T12:57:51Z</dcterms:created>
  <dcterms:modified xsi:type="dcterms:W3CDTF">2016-05-25T13:12:19Z</dcterms:modified>
</cp:coreProperties>
</file>