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2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5" r:id="rId3"/>
    <p:sldId id="317" r:id="rId4"/>
    <p:sldId id="265" r:id="rId5"/>
    <p:sldId id="311" r:id="rId6"/>
    <p:sldId id="312" r:id="rId7"/>
    <p:sldId id="266" r:id="rId8"/>
    <p:sldId id="320" r:id="rId9"/>
    <p:sldId id="276" r:id="rId10"/>
    <p:sldId id="309" r:id="rId11"/>
    <p:sldId id="280" r:id="rId12"/>
    <p:sldId id="284" r:id="rId13"/>
    <p:sldId id="316" r:id="rId14"/>
    <p:sldId id="286" r:id="rId15"/>
    <p:sldId id="297" r:id="rId16"/>
    <p:sldId id="319" r:id="rId17"/>
    <p:sldId id="313" r:id="rId18"/>
    <p:sldId id="269" r:id="rId19"/>
    <p:sldId id="318" r:id="rId20"/>
    <p:sldId id="301" r:id="rId21"/>
    <p:sldId id="270" r:id="rId22"/>
    <p:sldId id="302" r:id="rId23"/>
    <p:sldId id="306" r:id="rId24"/>
    <p:sldId id="307" r:id="rId25"/>
    <p:sldId id="308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800" y="-104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Operating System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Windows</c:v>
                </c:pt>
                <c:pt idx="1">
                  <c:v>Linux</c:v>
                </c:pt>
                <c:pt idx="2">
                  <c:v>Mac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76.27483132173865</c:v>
                </c:pt>
                <c:pt idx="1">
                  <c:v>12.63406897664041</c:v>
                </c:pt>
                <c:pt idx="2">
                  <c:v>11.09109970162092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9922C55-25AD-B94B-AC1C-CF81591C295F}" type="datetime1">
              <a:rPr lang="en-GB" smtClean="0"/>
              <a:t>27/05/16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1DA2954-6294-8642-AB92-3EB466C50DC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35238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C66E80B-F271-BF45-A172-D0017F215D87}" type="datetime1">
              <a:rPr lang="en-GB" smtClean="0"/>
              <a:t>27/05/16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ED4B708-EE86-B44E-921E-50BAFB7D66B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39827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227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NHM2_engels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NHM3_engels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NHM4_engelsk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NHM5_engelsk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NHM6_engelsk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Fysisk2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Fysisk3Eng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Fysisk3EngA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1295400" y="1905000"/>
            <a:ext cx="6934200" cy="1143000"/>
          </a:xfrm>
        </p:spPr>
        <p:txBody>
          <a:bodyPr anchor="b"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95400" y="3048000"/>
            <a:ext cx="7315200" cy="1752600"/>
          </a:xfrm>
        </p:spPr>
        <p:txBody>
          <a:bodyPr/>
          <a:lstStyle>
            <a:lvl1pPr marL="0" indent="0">
              <a:buFontTx/>
              <a:buNone/>
              <a:defRPr sz="3000" b="1" i="0" baseline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 descr="NHM2_engelsk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NHM3_engelsk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NHM4_engelsk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NHM5_engelsk.jp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 descr="NHM6_engelsk.jp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Fysisk2.jp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Fysisk3Eng.jpg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Fysisk3EngA.jp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ATLAS@Home, NorduGrid Conference, Kosice, 2 June 2016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ATLAS@Home, NorduGrid Conference, Kosice, 2 June 2016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ATLAS@Home, NorduGrid Conference, Kosice, 2 June 2016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987824" y="6356350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nb-NO" dirty="0" err="1" smtClean="0"/>
              <a:t>ATLAS@Home</a:t>
            </a:r>
            <a:r>
              <a:rPr lang="nb-NO" dirty="0" smtClean="0"/>
              <a:t>, </a:t>
            </a:r>
            <a:r>
              <a:rPr lang="nb-NO" dirty="0" err="1" smtClean="0"/>
              <a:t>NorduGrid</a:t>
            </a:r>
            <a:r>
              <a:rPr lang="nb-NO" dirty="0" smtClean="0"/>
              <a:t> Conference, Kosice, 2 June 2016</a:t>
            </a:r>
            <a:endParaRPr lang="nb-N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pic>
        <p:nvPicPr>
          <p:cNvPr id="1031" name="Picture 11" descr="MN_FYSISK_A_ENG.png"/>
          <p:cNvPicPr>
            <a:picLocks noChangeAspect="1"/>
          </p:cNvPicPr>
          <p:nvPr/>
        </p:nvPicPr>
        <p:blipFill>
          <a:blip r:embed="rId13"/>
          <a:srcRect b="55283"/>
          <a:stretch>
            <a:fillRect/>
          </a:stretch>
        </p:blipFill>
        <p:spPr bwMode="auto">
          <a:xfrm>
            <a:off x="304800" y="228600"/>
            <a:ext cx="2603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MN_FYSISK_A_ENG.png"/>
          <p:cNvPicPr>
            <a:picLocks noChangeAspect="1"/>
          </p:cNvPicPr>
          <p:nvPr userDrawn="1"/>
        </p:nvPicPr>
        <p:blipFill>
          <a:blip r:embed="rId13"/>
          <a:srcRect b="55283"/>
          <a:stretch>
            <a:fillRect/>
          </a:stretch>
        </p:blipFill>
        <p:spPr bwMode="auto">
          <a:xfrm>
            <a:off x="304800" y="228600"/>
            <a:ext cx="2603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hyperlink" Target="http://boincstats.com/en/stats/152/project/detail/country" TargetMode="Externa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hyperlink" Target="http://atlasathome.cern.ch/top_users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tlasathome.cern.ch" TargetMode="External"/><Relationship Id="rId3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oinc.berkeley.edu/download.php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ctrTitle" sz="quarter"/>
          </p:nvPr>
        </p:nvSpPr>
        <p:spPr>
          <a:xfrm>
            <a:off x="1259632" y="3717032"/>
            <a:ext cx="6934200" cy="151216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b-NO" dirty="0" smtClean="0">
                <a:solidFill>
                  <a:schemeClr val="tx1"/>
                </a:solidFill>
              </a:rPr>
              <a:t>David Cameron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err="1" smtClean="0"/>
              <a:t>Riccardo</a:t>
            </a:r>
            <a:r>
              <a:rPr lang="nb-NO" dirty="0" smtClean="0"/>
              <a:t> </a:t>
            </a:r>
            <a:r>
              <a:rPr lang="nb-NO" dirty="0" err="1" smtClean="0"/>
              <a:t>Bianchi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Claire Adam </a:t>
            </a:r>
            <a:r>
              <a:rPr lang="nb-NO" dirty="0" err="1" smtClean="0"/>
              <a:t>Bourdarios</a:t>
            </a: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Andrej </a:t>
            </a:r>
            <a:r>
              <a:rPr lang="nb-NO" dirty="0" err="1" smtClean="0"/>
              <a:t>Filipcic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Eric </a:t>
            </a:r>
            <a:r>
              <a:rPr lang="nb-NO" dirty="0" err="1" smtClean="0"/>
              <a:t>Lançon</a:t>
            </a:r>
            <a:r>
              <a:rPr lang="nb-NO" dirty="0"/>
              <a:t/>
            </a:r>
            <a:br>
              <a:rPr lang="nb-NO" dirty="0"/>
            </a:br>
            <a:r>
              <a:rPr lang="nb-NO" dirty="0" err="1" smtClean="0"/>
              <a:t>Wenjing</a:t>
            </a:r>
            <a:r>
              <a:rPr lang="nb-NO" dirty="0" smtClean="0"/>
              <a:t> </a:t>
            </a:r>
            <a:r>
              <a:rPr lang="nb-NO" dirty="0" smtClean="0"/>
              <a:t>Wu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15363" name="Subtitle 6"/>
          <p:cNvSpPr>
            <a:spLocks noGrp="1"/>
          </p:cNvSpPr>
          <p:nvPr>
            <p:ph type="subTitle" sz="quarter" idx="1"/>
          </p:nvPr>
        </p:nvSpPr>
        <p:spPr>
          <a:xfrm>
            <a:off x="2153344" y="5636840"/>
            <a:ext cx="7315200" cy="1752600"/>
          </a:xfrm>
        </p:spPr>
        <p:txBody>
          <a:bodyPr/>
          <a:lstStyle/>
          <a:p>
            <a:pPr eaLnBrk="1" hangingPunct="1"/>
            <a:r>
              <a:rPr lang="nb-NO" sz="2400" dirty="0" err="1" smtClean="0">
                <a:latin typeface="Arial" charset="0"/>
                <a:ea typeface="Arial" charset="0"/>
                <a:cs typeface="Arial" charset="0"/>
              </a:rPr>
              <a:t>ATLAS@Home</a:t>
            </a:r>
            <a:endParaRPr lang="nb-NO" sz="180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Validation of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000" dirty="0" err="1" smtClean="0"/>
              <a:t>Several</a:t>
            </a:r>
            <a:r>
              <a:rPr lang="it-IT" sz="2000" dirty="0" smtClean="0"/>
              <a:t> </a:t>
            </a:r>
            <a:r>
              <a:rPr lang="it-IT" sz="2000" dirty="0" err="1" smtClean="0"/>
              <a:t>steps</a:t>
            </a:r>
            <a:r>
              <a:rPr lang="it-IT" sz="2000" dirty="0" smtClean="0"/>
              <a:t> of </a:t>
            </a:r>
            <a:r>
              <a:rPr lang="it-IT" sz="2000" dirty="0" err="1" smtClean="0"/>
              <a:t>validation</a:t>
            </a:r>
            <a:endParaRPr lang="it-IT" sz="2000" dirty="0"/>
          </a:p>
          <a:p>
            <a:pPr lvl="1"/>
            <a:r>
              <a:rPr lang="it-IT" sz="1800" dirty="0"/>
              <a:t>Per work </a:t>
            </a:r>
            <a:r>
              <a:rPr lang="it-IT" sz="1800" dirty="0" err="1"/>
              <a:t>unit</a:t>
            </a:r>
            <a:r>
              <a:rPr lang="it-IT" sz="1800" dirty="0"/>
              <a:t>, </a:t>
            </a:r>
            <a:r>
              <a:rPr lang="it-IT" sz="1800" dirty="0" err="1"/>
              <a:t>that</a:t>
            </a:r>
            <a:r>
              <a:rPr lang="it-IT" sz="1800" dirty="0"/>
              <a:t> </a:t>
            </a:r>
            <a:r>
              <a:rPr lang="it-IT" sz="1800" dirty="0" err="1"/>
              <a:t>correct</a:t>
            </a:r>
            <a:r>
              <a:rPr lang="it-IT" sz="1800" dirty="0"/>
              <a:t> output </a:t>
            </a:r>
            <a:r>
              <a:rPr lang="it-IT" sz="1800" dirty="0" err="1"/>
              <a:t>is</a:t>
            </a:r>
            <a:r>
              <a:rPr lang="it-IT" sz="1800" dirty="0"/>
              <a:t> </a:t>
            </a:r>
            <a:r>
              <a:rPr lang="it-IT" sz="1800" dirty="0" err="1"/>
              <a:t>produced</a:t>
            </a:r>
            <a:r>
              <a:rPr lang="it-IT" sz="1800" dirty="0"/>
              <a:t> (just </a:t>
            </a:r>
            <a:r>
              <a:rPr lang="it-IT" sz="1800" dirty="0" err="1"/>
              <a:t>that</a:t>
            </a:r>
            <a:r>
              <a:rPr lang="it-IT" sz="1800" dirty="0"/>
              <a:t> file </a:t>
            </a:r>
            <a:r>
              <a:rPr lang="it-IT" sz="1800" dirty="0" err="1"/>
              <a:t>exists</a:t>
            </a:r>
            <a:r>
              <a:rPr lang="it-IT" sz="1800" dirty="0"/>
              <a:t>)</a:t>
            </a:r>
          </a:p>
          <a:p>
            <a:pPr lvl="1"/>
            <a:r>
              <a:rPr lang="it-IT" sz="1800" dirty="0"/>
              <a:t>The </a:t>
            </a:r>
            <a:r>
              <a:rPr lang="it-IT" sz="1800" dirty="0" err="1"/>
              <a:t>contents</a:t>
            </a:r>
            <a:r>
              <a:rPr lang="it-IT" sz="1800" dirty="0"/>
              <a:t> of the output </a:t>
            </a:r>
            <a:r>
              <a:rPr lang="it-IT" sz="1800" dirty="0" err="1"/>
              <a:t>is</a:t>
            </a:r>
            <a:r>
              <a:rPr lang="it-IT" sz="1800" dirty="0"/>
              <a:t> </a:t>
            </a:r>
            <a:r>
              <a:rPr lang="it-IT" sz="1800" dirty="0" err="1"/>
              <a:t>verified</a:t>
            </a:r>
            <a:r>
              <a:rPr lang="it-IT" sz="1800" dirty="0"/>
              <a:t> in a </a:t>
            </a:r>
            <a:r>
              <a:rPr lang="it-IT" sz="1800" dirty="0" err="1"/>
              <a:t>later</a:t>
            </a:r>
            <a:r>
              <a:rPr lang="it-IT" sz="1800" dirty="0"/>
              <a:t> </a:t>
            </a:r>
            <a:r>
              <a:rPr lang="it-IT" sz="1800" dirty="0" err="1"/>
              <a:t>merging</a:t>
            </a:r>
            <a:r>
              <a:rPr lang="it-IT" sz="1800" dirty="0"/>
              <a:t> </a:t>
            </a:r>
            <a:r>
              <a:rPr lang="it-IT" sz="1800" dirty="0" err="1"/>
              <a:t>process</a:t>
            </a:r>
            <a:endParaRPr lang="it-IT" sz="1800" dirty="0"/>
          </a:p>
          <a:p>
            <a:pPr lvl="1"/>
            <a:r>
              <a:rPr lang="it-IT" sz="1800" dirty="0" err="1"/>
              <a:t>Physics</a:t>
            </a:r>
            <a:r>
              <a:rPr lang="it-IT" sz="1800" dirty="0"/>
              <a:t> </a:t>
            </a:r>
            <a:r>
              <a:rPr lang="it-IT" sz="1800" dirty="0" err="1"/>
              <a:t>validation</a:t>
            </a:r>
            <a:r>
              <a:rPr lang="it-IT" sz="1800" dirty="0"/>
              <a:t> </a:t>
            </a:r>
            <a:r>
              <a:rPr lang="it-IT" sz="1800" dirty="0" err="1"/>
              <a:t>comparing</a:t>
            </a:r>
            <a:r>
              <a:rPr lang="it-IT" sz="1800" dirty="0"/>
              <a:t> </a:t>
            </a:r>
            <a:r>
              <a:rPr lang="it-IT" sz="1800" dirty="0" err="1"/>
              <a:t>results</a:t>
            </a:r>
            <a:r>
              <a:rPr lang="it-IT" sz="1800" dirty="0"/>
              <a:t> to regular </a:t>
            </a:r>
            <a:r>
              <a:rPr lang="it-IT" sz="1800" dirty="0" err="1"/>
              <a:t>Grid</a:t>
            </a:r>
            <a:r>
              <a:rPr lang="it-IT" sz="1800" dirty="0"/>
              <a:t> task</a:t>
            </a:r>
          </a:p>
          <a:p>
            <a:r>
              <a:rPr lang="en-GB" sz="2000" dirty="0" smtClean="0"/>
              <a:t>Full </a:t>
            </a:r>
            <a:r>
              <a:rPr lang="en-GB" sz="2000" dirty="0"/>
              <a:t>physics validation of the BOINC Monte-Carlo </a:t>
            </a:r>
            <a:r>
              <a:rPr lang="en-GB" sz="2000" dirty="0" smtClean="0"/>
              <a:t>simulation </a:t>
            </a:r>
            <a:r>
              <a:rPr lang="en-GB" sz="2000" dirty="0"/>
              <a:t>was successfully verified in </a:t>
            </a:r>
            <a:r>
              <a:rPr lang="en-GB" sz="2000" dirty="0" smtClean="0"/>
              <a:t>May 2015</a:t>
            </a:r>
          </a:p>
          <a:p>
            <a:endParaRPr lang="it-IT" sz="2400" dirty="0"/>
          </a:p>
          <a:p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ATLAS@Home, NorduGrid Conference, Kosice, 2 June 2016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600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does it work for volunteers?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1800" dirty="0" smtClean="0"/>
              <a:t>Install BOINC </a:t>
            </a:r>
            <a:r>
              <a:rPr lang="en-GB" sz="1800" dirty="0"/>
              <a:t>client and </a:t>
            </a:r>
            <a:r>
              <a:rPr lang="en-GB" sz="1800" dirty="0" err="1"/>
              <a:t>VirtualBox</a:t>
            </a:r>
            <a:endParaRPr lang="en-GB" sz="1800" dirty="0"/>
          </a:p>
          <a:p>
            <a:pPr lvl="1"/>
            <a:r>
              <a:rPr lang="en-GB" sz="1600" dirty="0"/>
              <a:t>Linux, Mac and Windows </a:t>
            </a:r>
            <a:r>
              <a:rPr lang="en-GB" sz="1600" dirty="0" smtClean="0"/>
              <a:t>supported</a:t>
            </a:r>
          </a:p>
          <a:p>
            <a:pPr lvl="1"/>
            <a:r>
              <a:rPr lang="en-GB" sz="1600" dirty="0" smtClean="0"/>
              <a:t>Currently 80% of hosts have Windows</a:t>
            </a:r>
            <a:endParaRPr lang="en-GB" sz="1600" dirty="0"/>
          </a:p>
          <a:p>
            <a:r>
              <a:rPr lang="en-GB" sz="1800" dirty="0" smtClean="0"/>
              <a:t>In BOINC client choose </a:t>
            </a:r>
            <a:r>
              <a:rPr lang="en-GB" sz="1800" dirty="0" err="1"/>
              <a:t>ATLAS@Home</a:t>
            </a:r>
            <a:r>
              <a:rPr lang="en-GB" sz="1800" dirty="0"/>
              <a:t> and </a:t>
            </a:r>
            <a:r>
              <a:rPr lang="en-GB" sz="1800" dirty="0" smtClean="0"/>
              <a:t>create an account</a:t>
            </a:r>
            <a:endParaRPr lang="en-GB" sz="1800" dirty="0"/>
          </a:p>
          <a:p>
            <a:r>
              <a:rPr lang="en-GB" sz="1800" dirty="0"/>
              <a:t>That’s it</a:t>
            </a:r>
            <a:r>
              <a:rPr lang="en-GB" sz="1800" dirty="0" smtClean="0"/>
              <a:t>!</a:t>
            </a:r>
          </a:p>
          <a:p>
            <a:r>
              <a:rPr lang="en-GB" sz="1800" dirty="0" smtClean="0"/>
              <a:t>BOINC client can be configured to run whenever is convenient, e.g.:</a:t>
            </a:r>
          </a:p>
          <a:p>
            <a:pPr lvl="1"/>
            <a:r>
              <a:rPr lang="en-GB" sz="1600" dirty="0" smtClean="0"/>
              <a:t>After computer is idle for 5 </a:t>
            </a:r>
            <a:r>
              <a:rPr lang="en-GB" sz="1600" dirty="0" err="1" smtClean="0"/>
              <a:t>mins</a:t>
            </a:r>
            <a:endParaRPr lang="en-GB" sz="1600" dirty="0" smtClean="0"/>
          </a:p>
          <a:p>
            <a:pPr lvl="1"/>
            <a:r>
              <a:rPr lang="en-GB" sz="1600" dirty="0" smtClean="0"/>
              <a:t>Only between 5pm and 8am</a:t>
            </a:r>
          </a:p>
          <a:p>
            <a:r>
              <a:rPr lang="en-GB" sz="1800" dirty="0" smtClean="0"/>
              <a:t>More info in backup slides</a:t>
            </a:r>
            <a:endParaRPr lang="en-GB" sz="1800" dirty="0"/>
          </a:p>
          <a:p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ATLAS@Home, NorduGrid Conference, Kosice, 2 June 2016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0767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9552" y="836712"/>
            <a:ext cx="7696200" cy="1143000"/>
          </a:xfrm>
        </p:spPr>
        <p:txBody>
          <a:bodyPr/>
          <a:lstStyle/>
          <a:p>
            <a:r>
              <a:rPr lang="en-GB" dirty="0" smtClean="0"/>
              <a:t>Volunteer growth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332656"/>
            <a:ext cx="431610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 smtClean="0"/>
              <a:t>Currently </a:t>
            </a:r>
            <a:r>
              <a:rPr lang="en-GB" sz="1600" dirty="0" smtClean="0"/>
              <a:t>close to 100k </a:t>
            </a:r>
            <a:r>
              <a:rPr lang="en-GB" sz="1600" dirty="0" smtClean="0"/>
              <a:t>volunteers: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10k</a:t>
            </a:r>
            <a:r>
              <a:rPr lang="en-GB" sz="1600" dirty="0" smtClean="0"/>
              <a:t> </a:t>
            </a:r>
            <a:r>
              <a:rPr lang="en-GB" sz="1600" dirty="0" smtClean="0"/>
              <a:t>ran at least one job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3k</a:t>
            </a:r>
            <a:r>
              <a:rPr lang="en-GB" sz="1600" dirty="0" smtClean="0"/>
              <a:t> </a:t>
            </a:r>
            <a:r>
              <a:rPr lang="en-GB" sz="1600" dirty="0" smtClean="0"/>
              <a:t>currently active</a:t>
            </a:r>
          </a:p>
          <a:p>
            <a:endParaRPr lang="en-GB" sz="1600" dirty="0"/>
          </a:p>
          <a:p>
            <a:r>
              <a:rPr lang="en-GB" sz="1600" dirty="0" err="1" smtClean="0"/>
              <a:t>Einstein@Home</a:t>
            </a:r>
            <a:r>
              <a:rPr lang="en-GB" sz="1600" dirty="0" smtClean="0"/>
              <a:t>: 300k volunteers, 47k active</a:t>
            </a:r>
          </a:p>
          <a:p>
            <a:r>
              <a:rPr lang="en-GB" sz="1600" dirty="0" err="1" smtClean="0"/>
              <a:t>Seti@Home</a:t>
            </a:r>
            <a:r>
              <a:rPr lang="en-GB" sz="1600" dirty="0" smtClean="0"/>
              <a:t>: 5 million volunteers, 150k active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052192" y="6356350"/>
            <a:ext cx="3031976" cy="365125"/>
          </a:xfrm>
        </p:spPr>
        <p:txBody>
          <a:bodyPr/>
          <a:lstStyle/>
          <a:p>
            <a:pPr>
              <a:defRPr/>
            </a:pPr>
            <a:r>
              <a:rPr lang="nb-NO" dirty="0" err="1" smtClean="0"/>
              <a:t>ATLAS@</a:t>
            </a:r>
            <a:r>
              <a:rPr lang="nb-NO" dirty="0" err="1" smtClean="0"/>
              <a:t>Home</a:t>
            </a:r>
            <a:r>
              <a:rPr lang="nb-NO" dirty="0" smtClean="0"/>
              <a:t>, </a:t>
            </a:r>
            <a:r>
              <a:rPr lang="nb-NO" dirty="0" err="1" smtClean="0"/>
              <a:t>NorduGrid</a:t>
            </a:r>
            <a:r>
              <a:rPr lang="nb-NO" dirty="0" smtClean="0"/>
              <a:t> Conference, Kosice, 2 June 2016</a:t>
            </a:r>
            <a:endParaRPr lang="nb-NO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12</a:t>
            </a:fld>
            <a:endParaRPr lang="nb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8840"/>
            <a:ext cx="9144000" cy="44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838200"/>
            <a:ext cx="7181800" cy="718592"/>
          </a:xfrm>
        </p:spPr>
        <p:txBody>
          <a:bodyPr/>
          <a:lstStyle/>
          <a:p>
            <a:r>
              <a:rPr lang="nb-NO" sz="2400" dirty="0" err="1"/>
              <a:t>NorduGrid</a:t>
            </a:r>
            <a:r>
              <a:rPr lang="nb-NO" sz="2400" dirty="0"/>
              <a:t> 2014, Helsinki, Finland, 20 May 2014</a:t>
            </a:r>
            <a:endParaRPr lang="en-GB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ATLAS@Home, NorduGrid Conference, Kosice, 2 June 2016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13</a:t>
            </a:fld>
            <a:endParaRPr lang="nb-NO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700808"/>
            <a:ext cx="6181444" cy="46528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79712" y="3501008"/>
            <a:ext cx="2081219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140 running jobs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868144" y="3717032"/>
            <a:ext cx="2551600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2500 completed jobs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024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476672"/>
            <a:ext cx="7696200" cy="1143000"/>
          </a:xfrm>
        </p:spPr>
        <p:txBody>
          <a:bodyPr/>
          <a:lstStyle/>
          <a:p>
            <a:r>
              <a:rPr lang="en-GB" dirty="0" smtClean="0"/>
              <a:t>Job statistics since May 2014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364088" y="2283837"/>
            <a:ext cx="36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800" dirty="0" smtClean="0"/>
              <a:t>Continuous increase in running jobs</a:t>
            </a:r>
          </a:p>
          <a:p>
            <a:pPr marL="285750" indent="-285750">
              <a:buFont typeface="Arial"/>
              <a:buChar char="•"/>
            </a:pPr>
            <a:r>
              <a:rPr lang="en-GB" sz="1800" dirty="0" smtClean="0"/>
              <a:t>Now </a:t>
            </a:r>
            <a:r>
              <a:rPr lang="en-GB" sz="1800" dirty="0" smtClean="0"/>
              <a:t>11-12k </a:t>
            </a:r>
            <a:r>
              <a:rPr lang="en-GB" sz="1800" dirty="0" smtClean="0"/>
              <a:t>parallel running jobs</a:t>
            </a:r>
          </a:p>
          <a:p>
            <a:pPr marL="285750" indent="-285750">
              <a:buFont typeface="Arial"/>
              <a:buChar char="•"/>
            </a:pPr>
            <a:r>
              <a:rPr lang="en-GB" sz="1800" dirty="0" smtClean="0"/>
              <a:t>5M </a:t>
            </a:r>
            <a:r>
              <a:rPr lang="en-GB" sz="1800" dirty="0" smtClean="0"/>
              <a:t>completed jobs</a:t>
            </a:r>
          </a:p>
          <a:p>
            <a:pPr marL="285750" indent="-285750">
              <a:buFont typeface="Arial"/>
              <a:buChar char="•"/>
            </a:pPr>
            <a:r>
              <a:rPr lang="en-GB" sz="1800" dirty="0"/>
              <a:t>8</a:t>
            </a:r>
            <a:r>
              <a:rPr lang="en-GB" sz="1800" dirty="0" smtClean="0"/>
              <a:t>M </a:t>
            </a:r>
            <a:r>
              <a:rPr lang="en-GB" sz="1800" dirty="0" smtClean="0"/>
              <a:t>CPU </a:t>
            </a:r>
            <a:r>
              <a:rPr lang="en-GB" sz="1800" dirty="0" smtClean="0"/>
              <a:t>hours</a:t>
            </a:r>
            <a:endParaRPr lang="en-GB" sz="1800" dirty="0"/>
          </a:p>
          <a:p>
            <a:pPr marL="285750" indent="-285750">
              <a:buFont typeface="Arial"/>
              <a:buChar char="•"/>
            </a:pPr>
            <a:r>
              <a:rPr lang="en-GB" sz="1800" dirty="0" smtClean="0"/>
              <a:t>90</a:t>
            </a:r>
            <a:r>
              <a:rPr lang="en-GB" sz="1800" dirty="0" smtClean="0"/>
              <a:t>M events simulated</a:t>
            </a:r>
            <a:endParaRPr lang="en-GB" sz="1800" dirty="0" smtClean="0"/>
          </a:p>
          <a:p>
            <a:pPr marL="285750" indent="-285750">
              <a:buFont typeface="Arial"/>
              <a:buChar char="•"/>
            </a:pPr>
            <a:r>
              <a:rPr lang="en-GB" sz="1800" dirty="0" smtClean="0"/>
              <a:t>Gaps </a:t>
            </a:r>
            <a:r>
              <a:rPr lang="en-GB" sz="1800" dirty="0" smtClean="0"/>
              <a:t>are due to technical issues, not lack of volunteers</a:t>
            </a:r>
            <a:endParaRPr lang="en-GB" sz="1800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ATLAS@Home, NorduGrid Conference, Kosice, 2 June 2016</a:t>
            </a:r>
            <a:endParaRPr lang="nb-NO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14</a:t>
            </a:fld>
            <a:endParaRPr lang="nb-NO" dirty="0"/>
          </a:p>
        </p:txBody>
      </p:sp>
      <p:sp>
        <p:nvSpPr>
          <p:cNvPr id="2" name="TextBox 1"/>
          <p:cNvSpPr txBox="1"/>
          <p:nvPr/>
        </p:nvSpPr>
        <p:spPr>
          <a:xfrm>
            <a:off x="4662435" y="2025451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6832"/>
            <a:ext cx="4956043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38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144" y="1458162"/>
            <a:ext cx="6660232" cy="4995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696200" cy="1143000"/>
          </a:xfrm>
        </p:spPr>
        <p:txBody>
          <a:bodyPr/>
          <a:lstStyle/>
          <a:p>
            <a:r>
              <a:rPr lang="en-GB" dirty="0" smtClean="0"/>
              <a:t>Scale of </a:t>
            </a:r>
            <a:r>
              <a:rPr lang="en-GB" dirty="0" err="1" smtClean="0"/>
              <a:t>ATLAS@Home</a:t>
            </a:r>
            <a:endParaRPr lang="en-GB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ATLAS@Home, NorduGrid Conference, Kosice, 2 June 2016</a:t>
            </a:r>
            <a:endParaRPr lang="nb-NO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15</a:t>
            </a:fld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1844824"/>
            <a:ext cx="2989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MC Simulation on all Grid sites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2060848"/>
            <a:ext cx="4037158" cy="73866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/>
              <a:t>~10% of slots</a:t>
            </a:r>
          </a:p>
          <a:p>
            <a:r>
              <a:rPr lang="en-GB" sz="1400" dirty="0" smtClean="0"/>
              <a:t>~2.5% </a:t>
            </a:r>
            <a:r>
              <a:rPr lang="en-GB" sz="1400" dirty="0" smtClean="0"/>
              <a:t>of events </a:t>
            </a:r>
            <a:r>
              <a:rPr lang="en-GB" sz="1400" dirty="0" smtClean="0"/>
              <a:t>produced</a:t>
            </a:r>
          </a:p>
          <a:p>
            <a:r>
              <a:rPr lang="en-GB" sz="1400" dirty="0" smtClean="0"/>
              <a:t>only ¼ of jobs are doing anything at a given time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81721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116632"/>
            <a:ext cx="5328592" cy="1143000"/>
          </a:xfrm>
        </p:spPr>
        <p:txBody>
          <a:bodyPr/>
          <a:lstStyle/>
          <a:p>
            <a:r>
              <a:rPr lang="en-GB" sz="2800" b="0" dirty="0" smtClean="0"/>
              <a:t>2 busiest ARC CEs in the world!</a:t>
            </a:r>
            <a:endParaRPr lang="en-GB" sz="2800" b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ATLAS@Home, NorduGrid Conference, Kosice, 2 June 2016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16</a:t>
            </a:fld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24744"/>
            <a:ext cx="8244408" cy="527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19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Volunteers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BOINC has a huge dedicated community</a:t>
            </a:r>
          </a:p>
          <a:p>
            <a:r>
              <a:rPr lang="en-GB" sz="1800" dirty="0" smtClean="0"/>
              <a:t>Many volunteers are active in several projects</a:t>
            </a:r>
            <a:endParaRPr lang="en-GB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ATLAS@Home, NorduGrid Conference, Kosice, 2 June 2016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17</a:t>
            </a:fld>
            <a:endParaRPr lang="nb-NO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60346125"/>
              </p:ext>
            </p:extLst>
          </p:nvPr>
        </p:nvGraphicFramePr>
        <p:xfrm>
          <a:off x="6444208" y="3068960"/>
          <a:ext cx="255577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852936"/>
            <a:ext cx="6067040" cy="30243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91680" y="5805264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hlinkClick r:id="rId4"/>
              </a:rPr>
              <a:t>http://boincstats.com/en/stats/152/project/detail/</a:t>
            </a:r>
            <a:r>
              <a:rPr lang="en-GB" sz="900" dirty="0" smtClean="0">
                <a:hlinkClick r:id="rId4"/>
              </a:rPr>
              <a:t>country</a:t>
            </a:r>
            <a:endParaRPr lang="en-GB" sz="900" dirty="0" smtClean="0"/>
          </a:p>
          <a:p>
            <a:endParaRPr lang="en-GB" sz="9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0" y="4941168"/>
            <a:ext cx="1259632" cy="10801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4457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BOINC credit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ATLAS@Home, NorduGrid Conference, Kosice, 2 June 2016</a:t>
            </a:r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18</a:t>
            </a:fld>
            <a:endParaRPr lang="nb-NO" dirty="0"/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1115616" y="1916832"/>
            <a:ext cx="6624638" cy="4176712"/>
          </a:xfrm>
        </p:spPr>
        <p:txBody>
          <a:bodyPr/>
          <a:lstStyle/>
          <a:p>
            <a:r>
              <a:rPr lang="en-GB" sz="1800" dirty="0" smtClean="0"/>
              <a:t>Credit</a:t>
            </a:r>
          </a:p>
          <a:p>
            <a:pPr lvl="1"/>
            <a:r>
              <a:rPr lang="en-GB" sz="1600" dirty="0" smtClean="0"/>
              <a:t>Allocated by BOINC for successfully completed jobs</a:t>
            </a:r>
          </a:p>
          <a:p>
            <a:pPr lvl="1"/>
            <a:r>
              <a:rPr lang="en-GB" sz="1600" dirty="0"/>
              <a:t>Very roughly 3 credits/</a:t>
            </a:r>
            <a:r>
              <a:rPr lang="en-GB" sz="1600" dirty="0" smtClean="0"/>
              <a:t>event</a:t>
            </a:r>
          </a:p>
          <a:p>
            <a:pPr lvl="1"/>
            <a:r>
              <a:rPr lang="en-GB" sz="1600" dirty="0" smtClean="0"/>
              <a:t>No monetary value but a strong motivator</a:t>
            </a:r>
          </a:p>
          <a:p>
            <a:r>
              <a:rPr lang="en-GB" sz="1800" b="1" dirty="0" smtClean="0"/>
              <a:t>Golden rule</a:t>
            </a:r>
            <a:r>
              <a:rPr lang="en-GB" sz="1800" dirty="0" smtClean="0"/>
              <a:t>: always give credit for work done!</a:t>
            </a:r>
          </a:p>
          <a:p>
            <a:pPr lvl="1"/>
            <a:r>
              <a:rPr lang="en-GB" sz="1600" dirty="0" smtClean="0"/>
              <a:t>If a job crashes but used significant CPU, credit is still given</a:t>
            </a:r>
            <a:endParaRPr lang="en-GB" sz="1600" dirty="0"/>
          </a:p>
          <a:p>
            <a:pPr lvl="1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2962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371"/>
            <a:ext cx="6156175" cy="641989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ATLAS@Home, NorduGrid Conference, Kosice, 2 June 2016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19</a:t>
            </a:fld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2771800" y="116632"/>
            <a:ext cx="26248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hlinkClick r:id="rId3"/>
              </a:rPr>
              <a:t>http://atlasathome.cern.ch/</a:t>
            </a:r>
            <a:r>
              <a:rPr lang="en-GB" sz="1050" dirty="0" smtClean="0">
                <a:hlinkClick r:id="rId3"/>
              </a:rPr>
              <a:t>top_users.php</a:t>
            </a:r>
            <a:endParaRPr lang="en-GB" sz="1050" dirty="0" smtClean="0"/>
          </a:p>
          <a:p>
            <a:endParaRPr lang="en-GB" sz="1050" dirty="0"/>
          </a:p>
        </p:txBody>
      </p:sp>
      <p:sp>
        <p:nvSpPr>
          <p:cNvPr id="11" name="TextBox 10"/>
          <p:cNvSpPr txBox="1"/>
          <p:nvPr/>
        </p:nvSpPr>
        <p:spPr>
          <a:xfrm>
            <a:off x="6588225" y="692696"/>
            <a:ext cx="23762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Top 2: Institute clusters in Munich and Prague (~120 cores each)</a:t>
            </a:r>
          </a:p>
          <a:p>
            <a:endParaRPr lang="en-GB" sz="1600" dirty="0" smtClean="0"/>
          </a:p>
          <a:p>
            <a:r>
              <a:rPr lang="en-GB" sz="1600" dirty="0" smtClean="0"/>
              <a:t>No.3: David Smith (CERN IT)</a:t>
            </a:r>
          </a:p>
          <a:p>
            <a:endParaRPr lang="en-GB" sz="1600" dirty="0" smtClean="0"/>
          </a:p>
          <a:p>
            <a:r>
              <a:rPr lang="en-GB" sz="1600" dirty="0" smtClean="0"/>
              <a:t>The rest: no idea!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2821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@Home projects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789040"/>
            <a:ext cx="2667000" cy="800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4797152"/>
            <a:ext cx="3096344" cy="789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4653136"/>
            <a:ext cx="3312368" cy="757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5618151"/>
            <a:ext cx="5112568" cy="9071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7904" y="3861048"/>
            <a:ext cx="4939302" cy="7717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7904" y="5589240"/>
            <a:ext cx="3135288" cy="4019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1560" y="1961545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dirty="0" smtClean="0"/>
              <a:t>People voluntarily running scientific tasks on their home PCs’ spare time</a:t>
            </a:r>
          </a:p>
          <a:p>
            <a:pPr marL="342900" indent="-342900">
              <a:buFont typeface="Arial"/>
              <a:buChar char="•"/>
            </a:pPr>
            <a:r>
              <a:rPr lang="en-GB" dirty="0" smtClean="0"/>
              <a:t>Most projects use the </a:t>
            </a:r>
            <a:r>
              <a:rPr lang="en-GB" dirty="0"/>
              <a:t>Berkeley Open Infrastructure for Network Computing (BOINC</a:t>
            </a:r>
            <a:r>
              <a:rPr lang="en-GB" dirty="0" smtClean="0"/>
              <a:t>) software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8264" y="4653136"/>
            <a:ext cx="1531536" cy="162749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ATLAS@Home, NorduGrid Conference, Kosice, 2 June 2016</a:t>
            </a:r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45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ATLAS@Home</a:t>
            </a:r>
            <a:r>
              <a:rPr lang="en-GB" dirty="0" smtClean="0"/>
              <a:t> potential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It is not possible to run all ATLAS jobs on </a:t>
            </a:r>
            <a:r>
              <a:rPr lang="en-GB" sz="1800" dirty="0" err="1" smtClean="0"/>
              <a:t>ATLAS@home</a:t>
            </a:r>
            <a:endParaRPr lang="en-GB" sz="1800" dirty="0" smtClean="0"/>
          </a:p>
          <a:p>
            <a:pPr lvl="1"/>
            <a:r>
              <a:rPr lang="en-GB" sz="1600" dirty="0" smtClean="0"/>
              <a:t>See earlier considerations about I/O, unreliability </a:t>
            </a:r>
            <a:r>
              <a:rPr lang="en-GB" sz="1600" dirty="0" err="1" smtClean="0"/>
              <a:t>etc</a:t>
            </a:r>
            <a:endParaRPr lang="en-GB" sz="1600" dirty="0" smtClean="0"/>
          </a:p>
          <a:p>
            <a:r>
              <a:rPr lang="en-GB" sz="1800" dirty="0" smtClean="0"/>
              <a:t>But ~50% of jobs could feasibly run on this platform</a:t>
            </a:r>
          </a:p>
          <a:p>
            <a:pPr lvl="1"/>
            <a:r>
              <a:rPr lang="en-GB" sz="1600" dirty="0" smtClean="0"/>
              <a:t>Event generation, MC simulation, other non-data intensive tasks</a:t>
            </a:r>
          </a:p>
          <a:p>
            <a:r>
              <a:rPr lang="en-GB" sz="1800" dirty="0" smtClean="0"/>
              <a:t>A solution </a:t>
            </a:r>
            <a:r>
              <a:rPr lang="en-GB" sz="1800" dirty="0" smtClean="0"/>
              <a:t>for lightweight storage-less sites?</a:t>
            </a:r>
            <a:endParaRPr lang="en-GB" sz="1800" dirty="0" smtClean="0"/>
          </a:p>
          <a:p>
            <a:pPr lvl="1"/>
            <a:r>
              <a:rPr lang="en-GB" sz="1600" dirty="0" smtClean="0"/>
              <a:t>Instead </a:t>
            </a:r>
            <a:r>
              <a:rPr lang="en-GB" sz="1600" dirty="0" smtClean="0"/>
              <a:t>of setting up all the Grid infrastructure just install BOINC on the worker </a:t>
            </a:r>
            <a:r>
              <a:rPr lang="en-GB" sz="1600" dirty="0" smtClean="0"/>
              <a:t>nodes</a:t>
            </a:r>
          </a:p>
          <a:p>
            <a:pPr lvl="1"/>
            <a:r>
              <a:rPr lang="en-GB" sz="1600" dirty="0"/>
              <a:t>Our top 2 contributors are like CPU-only T3s</a:t>
            </a:r>
          </a:p>
          <a:p>
            <a:pPr lvl="1"/>
            <a:r>
              <a:rPr lang="en-GB" sz="1600" dirty="0" smtClean="0"/>
              <a:t>One issue is accounting/recognition</a:t>
            </a:r>
            <a:endParaRPr lang="en-GB" sz="1600" dirty="0" smtClean="0"/>
          </a:p>
          <a:p>
            <a:r>
              <a:rPr lang="en-GB" sz="1800" dirty="0" smtClean="0"/>
              <a:t>Idle administrative desktops</a:t>
            </a:r>
            <a:endParaRPr lang="en-GB" sz="1800" dirty="0"/>
          </a:p>
          <a:p>
            <a:pPr lvl="1"/>
            <a:r>
              <a:rPr lang="en-GB" sz="1600" dirty="0" err="1"/>
              <a:t>eg</a:t>
            </a:r>
            <a:r>
              <a:rPr lang="en-GB" sz="1600" dirty="0"/>
              <a:t> now available as part of </a:t>
            </a:r>
            <a:r>
              <a:rPr lang="en-GB" sz="1600" dirty="0" smtClean="0"/>
              <a:t>NICE (CERN’s Windows environment), </a:t>
            </a:r>
            <a:r>
              <a:rPr lang="en-GB" sz="1600" dirty="0"/>
              <a:t>to put on CERN administrative </a:t>
            </a:r>
            <a:r>
              <a:rPr lang="en-GB" sz="1600" dirty="0" smtClean="0"/>
              <a:t>PCs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ATLAS@Home, NorduGrid Conference, Kosice, 2 June 2016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20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7885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Setting </a:t>
            </a:r>
            <a:r>
              <a:rPr lang="en-GB" dirty="0" smtClean="0"/>
              <a:t>up and running </a:t>
            </a:r>
            <a:r>
              <a:rPr lang="en-GB" dirty="0" err="1" smtClean="0"/>
              <a:t>ATLAS@Home</a:t>
            </a:r>
            <a:r>
              <a:rPr lang="en-GB" dirty="0" smtClean="0"/>
              <a:t> has been an exciting and fruitful experience</a:t>
            </a:r>
          </a:p>
          <a:p>
            <a:r>
              <a:rPr lang="en-GB" dirty="0" smtClean="0"/>
              <a:t>The volunteer base is steadily increasing (without any big publicity campaign)</a:t>
            </a:r>
          </a:p>
          <a:p>
            <a:r>
              <a:rPr lang="en-GB" dirty="0" smtClean="0"/>
              <a:t>Hardware is free and manpower running costs (&lt; 1 FTE) are a fraction of an equivalent-sized computing centre</a:t>
            </a:r>
          </a:p>
          <a:p>
            <a:r>
              <a:rPr lang="en-GB" dirty="0" smtClean="0"/>
              <a:t>But the volunteers don</a:t>
            </a:r>
            <a:r>
              <a:rPr lang="fr-FR" dirty="0" smtClean="0"/>
              <a:t>’</a:t>
            </a:r>
            <a:r>
              <a:rPr lang="en-GB" dirty="0" smtClean="0"/>
              <a:t>t come completely for free</a:t>
            </a:r>
          </a:p>
          <a:p>
            <a:pPr lvl="1"/>
            <a:r>
              <a:rPr lang="en-GB" dirty="0" smtClean="0"/>
              <a:t>Some volunteers are extremely competent and knowledgeable and help others</a:t>
            </a:r>
          </a:p>
          <a:p>
            <a:pPr lvl="1"/>
            <a:r>
              <a:rPr lang="en-GB" dirty="0" smtClean="0"/>
              <a:t>But some expect support/feedback/rewards</a:t>
            </a:r>
          </a:p>
          <a:p>
            <a:r>
              <a:rPr lang="en-GB" dirty="0" smtClean="0"/>
              <a:t>New </a:t>
            </a:r>
            <a:r>
              <a:rPr lang="en-GB" dirty="0" smtClean="0"/>
              <a:t>improvements </a:t>
            </a:r>
            <a:r>
              <a:rPr lang="en-GB" dirty="0" smtClean="0"/>
              <a:t>coming soon</a:t>
            </a:r>
            <a:endParaRPr lang="en-GB" dirty="0" smtClean="0"/>
          </a:p>
          <a:p>
            <a:pPr lvl="1"/>
            <a:r>
              <a:rPr lang="en-GB" dirty="0"/>
              <a:t>A</a:t>
            </a:r>
            <a:r>
              <a:rPr lang="en-GB" dirty="0" smtClean="0"/>
              <a:t>dding </a:t>
            </a:r>
            <a:r>
              <a:rPr lang="en-GB" dirty="0" smtClean="0"/>
              <a:t>graphical interface with visualisation </a:t>
            </a:r>
            <a:r>
              <a:rPr lang="en-GB" dirty="0" smtClean="0"/>
              <a:t>of events and physics info</a:t>
            </a:r>
          </a:p>
          <a:p>
            <a:pPr lvl="1"/>
            <a:r>
              <a:rPr lang="en-GB" dirty="0" smtClean="0"/>
              <a:t>Multi-core jobs will help with memory consumption</a:t>
            </a:r>
            <a:endParaRPr lang="en-GB" dirty="0" smtClean="0"/>
          </a:p>
          <a:p>
            <a:r>
              <a:rPr lang="en-GB" dirty="0" smtClean="0"/>
              <a:t>There is a lot of potential as long as we keep the public interested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ATLAS@Home, NorduGrid Conference, Kosice, 2 June 2016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9442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Our CERN IT colleagues in </a:t>
            </a:r>
            <a:r>
              <a:rPr lang="en-GB" sz="1800" dirty="0" err="1" smtClean="0"/>
              <a:t>LHC@Home</a:t>
            </a:r>
            <a:r>
              <a:rPr lang="en-GB" sz="1800" dirty="0" smtClean="0"/>
              <a:t> for providing the BOINC infrastructure and storage space and for support</a:t>
            </a:r>
          </a:p>
          <a:p>
            <a:r>
              <a:rPr lang="en-GB" sz="1800" dirty="0" smtClean="0"/>
              <a:t>BOINC developers for rapid response to our questions and problems</a:t>
            </a:r>
          </a:p>
          <a:p>
            <a:r>
              <a:rPr lang="en-GB" sz="1800" dirty="0"/>
              <a:t>P</a:t>
            </a:r>
            <a:r>
              <a:rPr lang="en-GB" sz="1800" dirty="0" smtClean="0"/>
              <a:t>lease join us!</a:t>
            </a:r>
          </a:p>
          <a:p>
            <a:pPr marL="457200" lvl="1" indent="0">
              <a:buNone/>
            </a:pPr>
            <a:r>
              <a:rPr lang="en-GB" sz="1600" dirty="0" smtClean="0">
                <a:hlinkClick r:id="rId2"/>
              </a:rPr>
              <a:t>http://atlasathome.cern.ch</a:t>
            </a:r>
            <a:endParaRPr lang="en-GB" sz="1600" dirty="0" smtClean="0"/>
          </a:p>
          <a:p>
            <a:pPr marL="457200" lvl="1" indent="0">
              <a:buNone/>
            </a:pP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ATLAS@Home, NorduGrid Conference, Kosice, 2 June 2016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22</a:t>
            </a:fld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0" y="3949325"/>
            <a:ext cx="8388424" cy="171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78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Backup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ATLAS@Home, NorduGrid Conference, Kosice, 2 June 2016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23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3737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join </a:t>
            </a:r>
            <a:r>
              <a:rPr lang="en-GB" dirty="0" err="1" smtClean="0"/>
              <a:t>ATLAS@Home</a:t>
            </a:r>
            <a:r>
              <a:rPr lang="en-GB" dirty="0" smtClean="0"/>
              <a:t> in a few clicks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hlinkClick r:id="rId2"/>
              </a:rPr>
              <a:t>http://boinc.berkeley.edu/</a:t>
            </a:r>
            <a:r>
              <a:rPr lang="en-GB" sz="2000" dirty="0" smtClean="0">
                <a:hlinkClick r:id="rId2"/>
              </a:rPr>
              <a:t>download.php</a:t>
            </a:r>
            <a:endParaRPr lang="en-GB" sz="2000" dirty="0" smtClean="0"/>
          </a:p>
          <a:p>
            <a:r>
              <a:rPr lang="en-GB" sz="2000" dirty="0" smtClean="0"/>
              <a:t>Install the package and start it</a:t>
            </a:r>
          </a:p>
          <a:p>
            <a:r>
              <a:rPr lang="en-GB" sz="2000" dirty="0" smtClean="0"/>
              <a:t>Tools -&gt; Add project or account manager…</a:t>
            </a:r>
          </a:p>
          <a:p>
            <a:r>
              <a:rPr lang="en-GB" sz="2000" dirty="0" smtClean="0"/>
              <a:t>Add project</a:t>
            </a:r>
          </a:p>
          <a:p>
            <a:r>
              <a:rPr lang="en-GB" sz="2000" dirty="0" smtClean="0"/>
              <a:t>Select </a:t>
            </a:r>
            <a:r>
              <a:rPr lang="en-GB" sz="2000" dirty="0" err="1" smtClean="0"/>
              <a:t>ATLAS@Home</a:t>
            </a:r>
            <a:endParaRPr lang="en-GB" sz="2000" dirty="0" smtClean="0"/>
          </a:p>
          <a:p>
            <a:r>
              <a:rPr lang="en-GB" sz="2000" dirty="0" smtClean="0"/>
              <a:t>Enter email address and a password</a:t>
            </a:r>
          </a:p>
          <a:p>
            <a:r>
              <a:rPr lang="en-GB" sz="2000" dirty="0" smtClean="0"/>
              <a:t>Click Finish</a:t>
            </a:r>
          </a:p>
          <a:p>
            <a:r>
              <a:rPr lang="en-GB" sz="2000" dirty="0" smtClean="0"/>
              <a:t>Optionally add information to your profile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ATLAS@Home, NorduGrid Conference, Kosice, 2 June 2016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24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8261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Configure BOINC Client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BOINC by default will run one task per core</a:t>
            </a:r>
          </a:p>
          <a:p>
            <a:r>
              <a:rPr lang="en-GB" sz="2000" dirty="0" err="1" smtClean="0"/>
              <a:t>ATLAS@Home</a:t>
            </a:r>
            <a:r>
              <a:rPr lang="en-GB" sz="2000" dirty="0" smtClean="0"/>
              <a:t> is too heavy for this on most PCs</a:t>
            </a:r>
          </a:p>
          <a:p>
            <a:r>
              <a:rPr lang="en-GB" sz="2000" dirty="0" smtClean="0"/>
              <a:t>Preferences -&gt; Computing preferences -&gt; % of the processors</a:t>
            </a:r>
          </a:p>
          <a:p>
            <a:pPr lvl="1"/>
            <a:r>
              <a:rPr lang="en-GB" sz="1800" dirty="0" err="1" smtClean="0"/>
              <a:t>eg</a:t>
            </a:r>
            <a:r>
              <a:rPr lang="en-GB" sz="1800" dirty="0" smtClean="0"/>
              <a:t> to use 1 core of a 4 core PC: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ATLAS@Home, NorduGrid Conference, Kosice, 2 June 2016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25</a:t>
            </a:fld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861048"/>
            <a:ext cx="81788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65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Volunteer computing at CERN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2004: </a:t>
            </a:r>
            <a:r>
              <a:rPr lang="en-GB" sz="2000" dirty="0" err="1" smtClean="0"/>
              <a:t>LHC@Home</a:t>
            </a:r>
            <a:r>
              <a:rPr lang="en-GB" sz="2000" dirty="0" smtClean="0"/>
              <a:t>: </a:t>
            </a:r>
            <a:r>
              <a:rPr lang="en-GB" sz="2000" dirty="0" err="1" smtClean="0"/>
              <a:t>Sixtrack</a:t>
            </a:r>
            <a:endParaRPr lang="en-GB" sz="2000" dirty="0" smtClean="0"/>
          </a:p>
          <a:p>
            <a:pPr lvl="1"/>
            <a:r>
              <a:rPr lang="en-GB" sz="1800" dirty="0" smtClean="0"/>
              <a:t>LHC beam simulations</a:t>
            </a:r>
          </a:p>
          <a:p>
            <a:r>
              <a:rPr lang="en-GB" sz="2000" dirty="0" smtClean="0"/>
              <a:t>2011: </a:t>
            </a:r>
            <a:r>
              <a:rPr lang="en-GB" sz="2000" dirty="0" err="1" smtClean="0"/>
              <a:t>LHC@Home</a:t>
            </a:r>
            <a:r>
              <a:rPr lang="en-GB" sz="2000" dirty="0" smtClean="0"/>
              <a:t>: Test4Theory</a:t>
            </a:r>
          </a:p>
          <a:p>
            <a:pPr lvl="1"/>
            <a:r>
              <a:rPr lang="en-GB" sz="1800" dirty="0" smtClean="0"/>
              <a:t>Pioneered virtualisation within BOINC</a:t>
            </a:r>
          </a:p>
          <a:p>
            <a:r>
              <a:rPr lang="en-GB" sz="2000" dirty="0" smtClean="0"/>
              <a:t>2014: </a:t>
            </a:r>
            <a:r>
              <a:rPr lang="en-GB" sz="2000" dirty="0" err="1" smtClean="0"/>
              <a:t>ATLAS@Home</a:t>
            </a:r>
            <a:r>
              <a:rPr lang="en-GB" sz="2000" dirty="0" smtClean="0"/>
              <a:t>, </a:t>
            </a:r>
            <a:r>
              <a:rPr lang="en-GB" sz="2000" dirty="0" err="1" smtClean="0"/>
              <a:t>CMS@Home</a:t>
            </a:r>
            <a:r>
              <a:rPr lang="en-GB" sz="2000" dirty="0" smtClean="0"/>
              <a:t>, </a:t>
            </a:r>
            <a:r>
              <a:rPr lang="en-GB" sz="2000" dirty="0" err="1" smtClean="0"/>
              <a:t>Beauty@Home</a:t>
            </a:r>
            <a:r>
              <a:rPr lang="en-GB" sz="2000" dirty="0" smtClean="0"/>
              <a:t> (</a:t>
            </a:r>
            <a:r>
              <a:rPr lang="en-GB" sz="2000" dirty="0" err="1" smtClean="0"/>
              <a:t>LHCb</a:t>
            </a:r>
            <a:r>
              <a:rPr lang="en-GB" sz="2000" dirty="0" smtClean="0"/>
              <a:t>)</a:t>
            </a:r>
          </a:p>
          <a:p>
            <a:pPr lvl="1"/>
            <a:r>
              <a:rPr lang="en-GB" sz="1800" dirty="0" err="1" smtClean="0"/>
              <a:t>LHCb</a:t>
            </a:r>
            <a:r>
              <a:rPr lang="en-GB" sz="1800" dirty="0" smtClean="0"/>
              <a:t> and CMS still in beta</a:t>
            </a:r>
            <a:endParaRPr lang="en-GB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ATLAS@Home, NorduGrid Conference, Kosice, 2 June 2016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3</a:t>
            </a:fld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4365104"/>
            <a:ext cx="1593412" cy="149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69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ATLAS@Home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Why use volunteer computing for ATLAS?</a:t>
            </a:r>
          </a:p>
          <a:p>
            <a:pPr lvl="1"/>
            <a:r>
              <a:rPr lang="en-GB" sz="1800" dirty="0" smtClean="0"/>
              <a:t>(</a:t>
            </a:r>
            <a:r>
              <a:rPr lang="en-GB" sz="1800" dirty="0"/>
              <a:t>A</a:t>
            </a:r>
            <a:r>
              <a:rPr lang="en-GB" sz="1800" dirty="0" smtClean="0"/>
              <a:t>lmost) free resources</a:t>
            </a:r>
          </a:p>
          <a:p>
            <a:pPr lvl="1"/>
            <a:r>
              <a:rPr lang="en-GB" sz="1800" dirty="0" smtClean="0"/>
              <a:t>Public outreach</a:t>
            </a:r>
          </a:p>
          <a:p>
            <a:r>
              <a:rPr lang="en-GB" sz="2000" dirty="0" smtClean="0"/>
              <a:t>Why contribute to </a:t>
            </a:r>
            <a:r>
              <a:rPr lang="en-GB" sz="2000" dirty="0" err="1" smtClean="0"/>
              <a:t>ATLAS@Home</a:t>
            </a:r>
            <a:r>
              <a:rPr lang="en-GB" sz="2000" dirty="0" smtClean="0"/>
              <a:t>?</a:t>
            </a:r>
          </a:p>
          <a:p>
            <a:pPr lvl="1"/>
            <a:r>
              <a:rPr lang="en-GB" sz="1800" dirty="0" smtClean="0"/>
              <a:t>Credit (see later)</a:t>
            </a:r>
          </a:p>
          <a:p>
            <a:pPr lvl="1"/>
            <a:r>
              <a:rPr lang="en-GB" sz="1800" dirty="0" smtClean="0"/>
              <a:t>Helping science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88640"/>
            <a:ext cx="4572000" cy="93237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ATLAS@Home, NorduGrid Conference, Kosice, 2 June 2016</a:t>
            </a:r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4835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considerations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smtClean="0"/>
              <a:t>Resources can come and go at any time, cannot be relied upon</a:t>
            </a:r>
          </a:p>
          <a:p>
            <a:r>
              <a:rPr lang="en-GB" sz="1800" dirty="0" smtClean="0"/>
              <a:t>Resources may also have poor internet connection</a:t>
            </a:r>
          </a:p>
          <a:p>
            <a:r>
              <a:rPr lang="en-GB" sz="1800" dirty="0" smtClean="0"/>
              <a:t>ATLAS software only runs on SLC6, the rest of the world uses Windows</a:t>
            </a:r>
          </a:p>
          <a:p>
            <a:r>
              <a:rPr lang="en-GB" sz="1800" dirty="0" smtClean="0"/>
              <a:t>Nothing sensitive can be sent to volunteers (</a:t>
            </a:r>
            <a:r>
              <a:rPr lang="en-GB" sz="1800" dirty="0" err="1" smtClean="0"/>
              <a:t>eg</a:t>
            </a:r>
            <a:r>
              <a:rPr lang="en-GB" sz="1800" dirty="0" smtClean="0"/>
              <a:t> grid certificates)</a:t>
            </a:r>
          </a:p>
          <a:p>
            <a:r>
              <a:rPr lang="en-GB" sz="1800" dirty="0" smtClean="0"/>
              <a:t>All the volunteer computers should look like one regular Grid site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ATLAS@Home, NorduGrid Conference, Kosice, 2 June 2016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5130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solutions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 smtClean="0"/>
              <a:t>Run MC Simulation</a:t>
            </a:r>
          </a:p>
          <a:p>
            <a:pPr lvl="1"/>
            <a:r>
              <a:rPr lang="en-GB" sz="1400" dirty="0" smtClean="0"/>
              <a:t>Low I/O to CPU ratio – </a:t>
            </a:r>
            <a:r>
              <a:rPr lang="en-GB" sz="1400" dirty="0" smtClean="0">
                <a:solidFill>
                  <a:srgbClr val="008000"/>
                </a:solidFill>
              </a:rPr>
              <a:t>nicer for volunteers</a:t>
            </a:r>
          </a:p>
          <a:p>
            <a:pPr lvl="1"/>
            <a:r>
              <a:rPr lang="en-GB" sz="1400" dirty="0" smtClean="0"/>
              <a:t>Low priority tasks only – </a:t>
            </a:r>
            <a:r>
              <a:rPr lang="en-GB" sz="1400" dirty="0" smtClean="0">
                <a:solidFill>
                  <a:srgbClr val="008000"/>
                </a:solidFill>
              </a:rPr>
              <a:t>no problem if PC is turned off for a week</a:t>
            </a:r>
          </a:p>
          <a:p>
            <a:r>
              <a:rPr lang="en-GB" sz="1600" dirty="0" smtClean="0"/>
              <a:t>Use virtualisation</a:t>
            </a:r>
          </a:p>
          <a:p>
            <a:pPr lvl="1"/>
            <a:r>
              <a:rPr lang="en-GB" sz="1400" dirty="0" smtClean="0"/>
              <a:t>CERN Virtual Machine with SLC6 and ATLAS </a:t>
            </a:r>
            <a:r>
              <a:rPr lang="en-GB" sz="1400" dirty="0" err="1" smtClean="0"/>
              <a:t>sw</a:t>
            </a:r>
            <a:r>
              <a:rPr lang="en-GB" sz="1400" dirty="0" smtClean="0"/>
              <a:t> inside – </a:t>
            </a:r>
            <a:r>
              <a:rPr lang="en-GB" sz="1400" dirty="0" smtClean="0">
                <a:solidFill>
                  <a:srgbClr val="008000"/>
                </a:solidFill>
              </a:rPr>
              <a:t>run on any platform</a:t>
            </a:r>
          </a:p>
          <a:p>
            <a:r>
              <a:rPr lang="en-GB" sz="1600" dirty="0" smtClean="0"/>
              <a:t>Use ARC Computing Element</a:t>
            </a:r>
          </a:p>
          <a:p>
            <a:pPr lvl="1"/>
            <a:r>
              <a:rPr lang="en-GB" sz="1400" dirty="0" smtClean="0"/>
              <a:t>Interface to submit jobs on many Grid sites – </a:t>
            </a:r>
            <a:r>
              <a:rPr lang="en-GB" sz="1400" dirty="0" smtClean="0">
                <a:solidFill>
                  <a:srgbClr val="008000"/>
                </a:solidFill>
              </a:rPr>
              <a:t>look like regular Grid site</a:t>
            </a:r>
          </a:p>
          <a:p>
            <a:pPr lvl="1"/>
            <a:r>
              <a:rPr lang="en-GB" sz="1400" dirty="0" smtClean="0"/>
              <a:t>Handles input and output data – </a:t>
            </a:r>
            <a:r>
              <a:rPr lang="en-GB" sz="1400" dirty="0" smtClean="0">
                <a:solidFill>
                  <a:srgbClr val="008000"/>
                </a:solidFill>
              </a:rPr>
              <a:t>no need for Grid credentials in job</a:t>
            </a:r>
            <a:endParaRPr lang="en-GB" sz="1400" dirty="0">
              <a:solidFill>
                <a:srgbClr val="008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ATLAS@Home, NorduGrid Conference, Kosice, 2 June 2016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65757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696200" cy="1143000"/>
          </a:xfrm>
        </p:spPr>
        <p:txBody>
          <a:bodyPr/>
          <a:lstStyle/>
          <a:p>
            <a:r>
              <a:rPr lang="en-GB" dirty="0" smtClean="0"/>
              <a:t>Basic </a:t>
            </a:r>
            <a:r>
              <a:rPr lang="en-GB" dirty="0" err="1" smtClean="0"/>
              <a:t>ATLAS@Home</a:t>
            </a:r>
            <a:r>
              <a:rPr lang="en-GB" dirty="0" smtClean="0"/>
              <a:t> Architecture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539552" y="1556792"/>
            <a:ext cx="2304256" cy="1152128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ATLAS Job </a:t>
            </a:r>
            <a:r>
              <a:rPr lang="en-GB" dirty="0" smtClean="0"/>
              <a:t>Management System (</a:t>
            </a:r>
            <a:r>
              <a:rPr lang="en-GB" dirty="0" err="1" smtClean="0"/>
              <a:t>PanDA</a:t>
            </a:r>
            <a:r>
              <a:rPr lang="en-GB" dirty="0" smtClean="0"/>
              <a:t>)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27584" y="3501008"/>
            <a:ext cx="3744416" cy="1656184"/>
          </a:xfrm>
          <a:prstGeom prst="rect">
            <a:avLst/>
          </a:prstGeom>
          <a:gradFill flip="none" rotWithShape="1">
            <a:gsLst>
              <a:gs pos="0">
                <a:srgbClr val="FFCAAE"/>
              </a:gs>
              <a:gs pos="100000">
                <a:srgbClr val="FFFFFF"/>
              </a:gs>
            </a:gsLst>
            <a:lin ang="162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ARC CE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843808" y="4077072"/>
            <a:ext cx="1584176" cy="7920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Job Working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/>
              <a:t>Directory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ound Same Side Corner Rectangle 7"/>
          <p:cNvSpPr/>
          <p:nvPr/>
        </p:nvSpPr>
        <p:spPr bwMode="auto">
          <a:xfrm>
            <a:off x="971600" y="4077072"/>
            <a:ext cx="1584176" cy="792088"/>
          </a:xfrm>
          <a:prstGeom prst="round2Same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BOINC Plugin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27584" y="5517232"/>
            <a:ext cx="3744416" cy="79208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62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BOINC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server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Snip Same Side Corner Rectangle 9"/>
          <p:cNvSpPr/>
          <p:nvPr/>
        </p:nvSpPr>
        <p:spPr bwMode="auto">
          <a:xfrm>
            <a:off x="5724128" y="4168973"/>
            <a:ext cx="2520280" cy="2376264"/>
          </a:xfrm>
          <a:prstGeom prst="snip2SameRect">
            <a:avLst>
              <a:gd name="adj1" fmla="val 4860"/>
              <a:gd name="adj2" fmla="val 0"/>
            </a:avLst>
          </a:prstGeom>
          <a:ln>
            <a:headEnd type="none" w="med" len="med"/>
            <a:tailEnd type="none" w="med" len="med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Volunteer PC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300192" y="4725144"/>
            <a:ext cx="1584176" cy="648072"/>
          </a:xfrm>
          <a:prstGeom prst="roundRect">
            <a:avLst/>
          </a:prstGeom>
          <a:solidFill>
            <a:srgbClr val="3C8C9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BOINC Client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16216" y="5589240"/>
            <a:ext cx="1224136" cy="57606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VM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156176" y="5301208"/>
            <a:ext cx="187220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Shared Directory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868144" y="1988840"/>
            <a:ext cx="1512168" cy="7200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Grid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r>
              <a:rPr kumimoji="0" lang="en-GB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Catalogs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and Storage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21" name="Straight Arrow Connector 20"/>
          <p:cNvCxnSpPr>
            <a:stCxn id="28" idx="2"/>
            <a:endCxn id="6" idx="0"/>
          </p:cNvCxnSpPr>
          <p:nvPr/>
        </p:nvCxnSpPr>
        <p:spPr bwMode="auto">
          <a:xfrm flipH="1">
            <a:off x="2699792" y="2636912"/>
            <a:ext cx="1620180" cy="86409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7" idx="3"/>
            <a:endCxn id="14" idx="1"/>
          </p:cNvCxnSpPr>
          <p:nvPr/>
        </p:nvCxnSpPr>
        <p:spPr bwMode="auto">
          <a:xfrm flipV="1">
            <a:off x="4427984" y="2348880"/>
            <a:ext cx="1440160" cy="212423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1979712" y="4869160"/>
            <a:ext cx="0" cy="7200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1"/>
          </p:cNvCxnSpPr>
          <p:nvPr/>
        </p:nvCxnSpPr>
        <p:spPr bwMode="auto">
          <a:xfrm flipH="1">
            <a:off x="4572000" y="5049180"/>
            <a:ext cx="1728192" cy="93610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V="1">
            <a:off x="4067944" y="4869160"/>
            <a:ext cx="0" cy="7200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Rounded Rectangle 2"/>
          <p:cNvSpPr/>
          <p:nvPr/>
        </p:nvSpPr>
        <p:spPr bwMode="auto">
          <a:xfrm>
            <a:off x="2915816" y="5589240"/>
            <a:ext cx="1512168" cy="648072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Data Staging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Area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347864" y="4869160"/>
            <a:ext cx="0" cy="7200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Folded Corner 24"/>
          <p:cNvSpPr/>
          <p:nvPr/>
        </p:nvSpPr>
        <p:spPr bwMode="auto">
          <a:xfrm>
            <a:off x="3131840" y="3645024"/>
            <a:ext cx="1224136" cy="288032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proxy cert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3707904" y="1628800"/>
            <a:ext cx="1224136" cy="1008112"/>
          </a:xfrm>
          <a:prstGeom prst="round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ARC Control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Tower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31" name="Straight Arrow Connector 30"/>
          <p:cNvCxnSpPr>
            <a:stCxn id="5" idx="3"/>
            <a:endCxn id="28" idx="1"/>
          </p:cNvCxnSpPr>
          <p:nvPr/>
        </p:nvCxnSpPr>
        <p:spPr bwMode="auto">
          <a:xfrm>
            <a:off x="2843808" y="2132856"/>
            <a:ext cx="86409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>
          <a:xfrm>
            <a:off x="457200" y="6376243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>
          <a:xfrm>
            <a:off x="2987824" y="6376243"/>
            <a:ext cx="3031976" cy="365125"/>
          </a:xfrm>
        </p:spPr>
        <p:txBody>
          <a:bodyPr/>
          <a:lstStyle/>
          <a:p>
            <a:pPr>
              <a:defRPr/>
            </a:pPr>
            <a:r>
              <a:rPr lang="nb-NO" dirty="0" err="1" smtClean="0"/>
              <a:t>ATLAS@Home</a:t>
            </a:r>
            <a:r>
              <a:rPr lang="nb-NO" dirty="0" smtClean="0"/>
              <a:t>, </a:t>
            </a:r>
            <a:r>
              <a:rPr lang="nb-NO" dirty="0" err="1" smtClean="0"/>
              <a:t>NorduGrid</a:t>
            </a:r>
            <a:r>
              <a:rPr lang="nb-NO" dirty="0" smtClean="0"/>
              <a:t> Conference, Kosice, 2 June 2016</a:t>
            </a:r>
            <a:endParaRPr lang="nb-NO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5769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323528" y="1340768"/>
            <a:ext cx="4752528" cy="518457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CERN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696200" cy="1143000"/>
          </a:xfrm>
        </p:spPr>
        <p:txBody>
          <a:bodyPr/>
          <a:lstStyle/>
          <a:p>
            <a:r>
              <a:rPr lang="en-GB" dirty="0" smtClean="0"/>
              <a:t>Current </a:t>
            </a:r>
            <a:r>
              <a:rPr lang="en-GB" dirty="0" err="1" smtClean="0"/>
              <a:t>ATLAS@Home</a:t>
            </a:r>
            <a:r>
              <a:rPr lang="en-GB" dirty="0" smtClean="0"/>
              <a:t> Setup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347864" y="1772816"/>
            <a:ext cx="1224136" cy="1008112"/>
          </a:xfrm>
          <a:prstGeom prst="round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ARC Control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Tower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539552" y="1844824"/>
            <a:ext cx="1872208" cy="864096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Panda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Server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9552" y="3429000"/>
            <a:ext cx="1872208" cy="504056"/>
          </a:xfrm>
          <a:prstGeom prst="rect">
            <a:avLst/>
          </a:prstGeom>
          <a:gradFill flip="none" rotWithShape="1">
            <a:gsLst>
              <a:gs pos="0">
                <a:srgbClr val="FFCAAE"/>
              </a:gs>
              <a:gs pos="100000">
                <a:srgbClr val="FFFFFF"/>
              </a:gs>
            </a:gsLst>
            <a:lin ang="162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ARC CE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/>
              <a:t>arc-boinc-01.cern.ch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987824" y="5373216"/>
            <a:ext cx="1872208" cy="864096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62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BOINC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server (</a:t>
            </a:r>
            <a:r>
              <a:rPr kumimoji="0" lang="en-GB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vLHC@Home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baseline="0" dirty="0" smtClean="0"/>
              <a:t>boincai</a:t>
            </a:r>
            <a:r>
              <a:rPr lang="en-GB" sz="1600" dirty="0" smtClean="0"/>
              <a:t>02.cern.ch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Snip Same Side Corner Rectangle 9"/>
          <p:cNvSpPr/>
          <p:nvPr/>
        </p:nvSpPr>
        <p:spPr bwMode="auto">
          <a:xfrm>
            <a:off x="5724128" y="4221088"/>
            <a:ext cx="2520280" cy="2376264"/>
          </a:xfrm>
          <a:prstGeom prst="snip2SameRect">
            <a:avLst>
              <a:gd name="adj1" fmla="val 4860"/>
              <a:gd name="adj2" fmla="val 0"/>
            </a:avLst>
          </a:prstGeom>
          <a:ln>
            <a:headEnd type="none" w="med" len="med"/>
            <a:tailEnd type="none" w="med" len="med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Volunteer PC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372200" y="4869160"/>
            <a:ext cx="1512168" cy="648072"/>
          </a:xfrm>
          <a:prstGeom prst="roundRect">
            <a:avLst/>
          </a:prstGeom>
          <a:solidFill>
            <a:srgbClr val="3C8C9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BOINC Client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16216" y="5733256"/>
            <a:ext cx="1224136" cy="57606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VM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156176" y="5445224"/>
            <a:ext cx="187220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Shared Directory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868144" y="2132856"/>
            <a:ext cx="1512168" cy="7200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Grid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r>
              <a:rPr kumimoji="0" lang="en-GB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Catalogs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and Storage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20" name="Straight Arrow Connector 19"/>
          <p:cNvCxnSpPr>
            <a:stCxn id="4" idx="1"/>
            <a:endCxn id="30" idx="3"/>
          </p:cNvCxnSpPr>
          <p:nvPr/>
        </p:nvCxnSpPr>
        <p:spPr bwMode="auto">
          <a:xfrm flipH="1">
            <a:off x="2339752" y="2276872"/>
            <a:ext cx="1008112" cy="2160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4" idx="2"/>
            <a:endCxn id="6" idx="0"/>
          </p:cNvCxnSpPr>
          <p:nvPr/>
        </p:nvCxnSpPr>
        <p:spPr bwMode="auto">
          <a:xfrm flipH="1">
            <a:off x="1475656" y="2780928"/>
            <a:ext cx="2484276" cy="64807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endCxn id="14" idx="1"/>
          </p:cNvCxnSpPr>
          <p:nvPr/>
        </p:nvCxnSpPr>
        <p:spPr bwMode="auto">
          <a:xfrm flipV="1">
            <a:off x="2411760" y="2492896"/>
            <a:ext cx="3456384" cy="144016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4" idx="2"/>
            <a:endCxn id="28" idx="1"/>
          </p:cNvCxnSpPr>
          <p:nvPr/>
        </p:nvCxnSpPr>
        <p:spPr bwMode="auto">
          <a:xfrm flipH="1">
            <a:off x="4067944" y="2852936"/>
            <a:ext cx="2556284" cy="86409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1"/>
            <a:endCxn id="9" idx="3"/>
          </p:cNvCxnSpPr>
          <p:nvPr/>
        </p:nvCxnSpPr>
        <p:spPr bwMode="auto">
          <a:xfrm flipH="1">
            <a:off x="4860032" y="5193196"/>
            <a:ext cx="1512168" cy="61206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25" idx="2"/>
            <a:endCxn id="3" idx="0"/>
          </p:cNvCxnSpPr>
          <p:nvPr/>
        </p:nvCxnSpPr>
        <p:spPr bwMode="auto">
          <a:xfrm flipH="1">
            <a:off x="1439652" y="4509120"/>
            <a:ext cx="36004" cy="86409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Rounded Rectangle 2"/>
          <p:cNvSpPr/>
          <p:nvPr/>
        </p:nvSpPr>
        <p:spPr bwMode="auto">
          <a:xfrm>
            <a:off x="611560" y="5373216"/>
            <a:ext cx="1656184" cy="936104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MySQL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(DB on demand)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24" name="Straight Arrow Connector 23"/>
          <p:cNvCxnSpPr>
            <a:stCxn id="9" idx="0"/>
            <a:endCxn id="28" idx="3"/>
          </p:cNvCxnSpPr>
          <p:nvPr/>
        </p:nvCxnSpPr>
        <p:spPr bwMode="auto">
          <a:xfrm flipV="1">
            <a:off x="3923928" y="5085184"/>
            <a:ext cx="144016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1187624" y="2348880"/>
            <a:ext cx="1152128" cy="2880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BOINC</a:t>
            </a:r>
            <a:r>
              <a:rPr kumimoji="0" lang="en-GB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PQ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8" name="Can 27"/>
          <p:cNvSpPr/>
          <p:nvPr/>
        </p:nvSpPr>
        <p:spPr bwMode="auto">
          <a:xfrm>
            <a:off x="3275856" y="3717032"/>
            <a:ext cx="1584176" cy="1368152"/>
          </a:xfrm>
          <a:prstGeom prst="can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52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ln>
                  <a:solidFill>
                    <a:schemeClr val="tx1"/>
                  </a:solidFill>
                </a:ln>
                <a:latin typeface="+mn-lt"/>
              </a:rPr>
              <a:t>Shared </a:t>
            </a:r>
            <a:r>
              <a:rPr kumimoji="0" lang="en-GB" sz="120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+mn-lt"/>
              </a:rPr>
              <a:t>NFS (2TB)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ln>
                  <a:solidFill>
                    <a:schemeClr val="tx1"/>
                  </a:solidFill>
                </a:ln>
                <a:latin typeface="+mn-lt"/>
              </a:rPr>
              <a:t>ARC cache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+mn-lt"/>
              </a:rPr>
              <a:t>ARC </a:t>
            </a:r>
            <a:r>
              <a:rPr kumimoji="0" lang="en-GB" sz="1200" i="0" u="none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+mn-lt"/>
              </a:rPr>
              <a:t>sessiondir</a:t>
            </a:r>
            <a:endParaRPr kumimoji="0" lang="en-GB" sz="120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200" dirty="0" smtClean="0">
                <a:ln>
                  <a:solidFill>
                    <a:schemeClr val="tx1"/>
                  </a:solidFill>
                </a:ln>
                <a:latin typeface="+mn-lt"/>
              </a:rPr>
              <a:t>BOINC </a:t>
            </a:r>
            <a:r>
              <a:rPr lang="en-GB" sz="1200" dirty="0" err="1" smtClean="0">
                <a:ln>
                  <a:solidFill>
                    <a:schemeClr val="tx1"/>
                  </a:solidFill>
                </a:ln>
                <a:latin typeface="+mn-lt"/>
              </a:rPr>
              <a:t>stagingdir</a:t>
            </a:r>
            <a:endParaRPr kumimoji="0" lang="en-GB" sz="120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39552" y="4005064"/>
            <a:ext cx="1872208" cy="504056"/>
          </a:xfrm>
          <a:prstGeom prst="rect">
            <a:avLst/>
          </a:prstGeom>
          <a:gradFill flip="none" rotWithShape="1">
            <a:gsLst>
              <a:gs pos="0">
                <a:srgbClr val="FFCAAE"/>
              </a:gs>
              <a:gs pos="100000">
                <a:srgbClr val="FFFFFF"/>
              </a:gs>
            </a:gsLst>
            <a:lin ang="162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ARC CE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/>
              <a:t>arc-boinc-03.cern.ch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40" name="Straight Arrow Connector 39"/>
          <p:cNvCxnSpPr>
            <a:stCxn id="9" idx="1"/>
            <a:endCxn id="3" idx="3"/>
          </p:cNvCxnSpPr>
          <p:nvPr/>
        </p:nvCxnSpPr>
        <p:spPr bwMode="auto">
          <a:xfrm flipH="1">
            <a:off x="2267744" y="5805264"/>
            <a:ext cx="720080" cy="3600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" name="Round Same Side Corner Rectangle 71"/>
          <p:cNvSpPr/>
          <p:nvPr/>
        </p:nvSpPr>
        <p:spPr bwMode="auto">
          <a:xfrm>
            <a:off x="827584" y="4509120"/>
            <a:ext cx="1224136" cy="360040"/>
          </a:xfrm>
          <a:prstGeom prst="round2Same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BOINC Plugin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3" name="Date Placeholder 7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74" name="Footer Placeholder 7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ATLAS@Home, NorduGrid Conference, Kosice, 2 June 2016</a:t>
            </a:r>
            <a:endParaRPr lang="nb-NO" dirty="0"/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875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ATLAS@Home</a:t>
            </a:r>
            <a:r>
              <a:rPr lang="en-GB" dirty="0" smtClean="0"/>
              <a:t> jobs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844824"/>
            <a:ext cx="7696200" cy="4536504"/>
          </a:xfrm>
        </p:spPr>
        <p:txBody>
          <a:bodyPr>
            <a:noAutofit/>
          </a:bodyPr>
          <a:lstStyle/>
          <a:p>
            <a:r>
              <a:rPr lang="en-GB" sz="1600" dirty="0" smtClean="0"/>
              <a:t>Real simulation tasks</a:t>
            </a:r>
          </a:p>
          <a:p>
            <a:pPr lvl="1"/>
            <a:r>
              <a:rPr lang="it-IT" sz="1400" dirty="0" smtClean="0"/>
              <a:t>Full </a:t>
            </a:r>
            <a:r>
              <a:rPr lang="it-IT" sz="1400" dirty="0" err="1" smtClean="0"/>
              <a:t>athena</a:t>
            </a:r>
            <a:r>
              <a:rPr lang="it-IT" sz="1400" dirty="0" smtClean="0"/>
              <a:t> </a:t>
            </a:r>
            <a:r>
              <a:rPr lang="it-IT" sz="1400" dirty="0" err="1" smtClean="0"/>
              <a:t>jobs</a:t>
            </a:r>
            <a:endParaRPr lang="it-IT" sz="1400" dirty="0" smtClean="0"/>
          </a:p>
          <a:p>
            <a:pPr lvl="1"/>
            <a:r>
              <a:rPr lang="it-IT" sz="1400" dirty="0" smtClean="0"/>
              <a:t>25 </a:t>
            </a:r>
            <a:r>
              <a:rPr lang="it-IT" sz="1400" dirty="0" err="1" smtClean="0"/>
              <a:t>events</a:t>
            </a:r>
            <a:r>
              <a:rPr lang="it-IT" sz="1400" dirty="0" smtClean="0"/>
              <a:t>/job</a:t>
            </a:r>
          </a:p>
          <a:p>
            <a:pPr lvl="1"/>
            <a:r>
              <a:rPr lang="it-IT" sz="1400" dirty="0" err="1" smtClean="0"/>
              <a:t>Each</a:t>
            </a:r>
            <a:r>
              <a:rPr lang="it-IT" sz="1400" dirty="0" smtClean="0"/>
              <a:t> job </a:t>
            </a:r>
            <a:r>
              <a:rPr lang="it-IT" sz="1400" dirty="0" err="1" smtClean="0"/>
              <a:t>runs</a:t>
            </a:r>
            <a:r>
              <a:rPr lang="it-IT" sz="1400" dirty="0" smtClean="0"/>
              <a:t> for 1-4 hours</a:t>
            </a:r>
          </a:p>
          <a:p>
            <a:pPr lvl="1"/>
            <a:r>
              <a:rPr lang="it-IT" sz="1400" dirty="0" smtClean="0"/>
              <a:t>Real </a:t>
            </a:r>
            <a:r>
              <a:rPr lang="it-IT" sz="1400" dirty="0" err="1" smtClean="0"/>
              <a:t>Grid</a:t>
            </a:r>
            <a:r>
              <a:rPr lang="it-IT" sz="1400" dirty="0" smtClean="0"/>
              <a:t> </a:t>
            </a:r>
            <a:r>
              <a:rPr lang="it-IT" sz="1400" dirty="0" err="1" smtClean="0"/>
              <a:t>jobs</a:t>
            </a:r>
            <a:r>
              <a:rPr lang="it-IT" sz="1400" dirty="0" smtClean="0"/>
              <a:t> ~12 hours (1000 </a:t>
            </a:r>
            <a:r>
              <a:rPr lang="it-IT" sz="1400" dirty="0" err="1" smtClean="0"/>
              <a:t>events</a:t>
            </a:r>
            <a:r>
              <a:rPr lang="it-IT" sz="1400" dirty="0" smtClean="0"/>
              <a:t> and 8 </a:t>
            </a:r>
            <a:r>
              <a:rPr lang="it-IT" sz="1400" dirty="0" err="1" smtClean="0"/>
              <a:t>cores</a:t>
            </a:r>
            <a:r>
              <a:rPr lang="it-IT" sz="1400" dirty="0" smtClean="0"/>
              <a:t>)</a:t>
            </a:r>
          </a:p>
          <a:p>
            <a:r>
              <a:rPr lang="it-IT" sz="1600" dirty="0" smtClean="0"/>
              <a:t>Virtual image </a:t>
            </a:r>
            <a:r>
              <a:rPr lang="it-IT" sz="1600" dirty="0" err="1" smtClean="0"/>
              <a:t>is</a:t>
            </a:r>
            <a:r>
              <a:rPr lang="it-IT" sz="1600" dirty="0" smtClean="0"/>
              <a:t> 1.1GB (500MB </a:t>
            </a:r>
            <a:r>
              <a:rPr lang="it-IT" sz="1600" dirty="0" err="1" smtClean="0"/>
              <a:t>compressed</a:t>
            </a:r>
            <a:r>
              <a:rPr lang="it-IT" sz="1600" dirty="0" smtClean="0"/>
              <a:t>) and </a:t>
            </a:r>
            <a:r>
              <a:rPr lang="it-IT" sz="1600" dirty="0" err="1" smtClean="0"/>
              <a:t>downloaded</a:t>
            </a:r>
            <a:r>
              <a:rPr lang="it-IT" sz="1600" dirty="0" smtClean="0"/>
              <a:t> </a:t>
            </a:r>
            <a:r>
              <a:rPr lang="it-IT" sz="1600" dirty="0" err="1" smtClean="0"/>
              <a:t>only</a:t>
            </a:r>
            <a:r>
              <a:rPr lang="it-IT" sz="1600" dirty="0" smtClean="0"/>
              <a:t> once</a:t>
            </a:r>
          </a:p>
          <a:p>
            <a:r>
              <a:rPr lang="it-IT" sz="1600" dirty="0" smtClean="0"/>
              <a:t>Input </a:t>
            </a:r>
            <a:r>
              <a:rPr lang="it-IT" sz="1600" dirty="0" err="1" smtClean="0"/>
              <a:t>files</a:t>
            </a:r>
            <a:r>
              <a:rPr lang="it-IT" sz="1600" dirty="0" smtClean="0"/>
              <a:t> (data file + small scripts) </a:t>
            </a:r>
            <a:r>
              <a:rPr lang="it-IT" sz="1600" dirty="0" err="1" smtClean="0"/>
              <a:t>is</a:t>
            </a:r>
            <a:r>
              <a:rPr lang="it-IT" sz="1600" dirty="0" smtClean="0"/>
              <a:t> 1-100MB</a:t>
            </a:r>
          </a:p>
          <a:p>
            <a:r>
              <a:rPr lang="it-IT" sz="1600" dirty="0" smtClean="0"/>
              <a:t>Output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  <a:r>
              <a:rPr lang="it-IT" sz="1600" dirty="0" smtClean="0"/>
              <a:t>~</a:t>
            </a:r>
            <a:r>
              <a:rPr lang="it-IT" sz="1600" dirty="0" smtClean="0"/>
              <a:t>25</a:t>
            </a:r>
            <a:r>
              <a:rPr lang="it-IT" sz="1600" dirty="0" smtClean="0"/>
              <a:t>MB</a:t>
            </a:r>
            <a:endParaRPr lang="it-IT" sz="1600" dirty="0" smtClean="0"/>
          </a:p>
          <a:p>
            <a:r>
              <a:rPr lang="it-IT" sz="1600" dirty="0" smtClean="0"/>
              <a:t>Virtual machine </a:t>
            </a:r>
            <a:r>
              <a:rPr lang="it-IT" sz="1600" dirty="0" err="1" smtClean="0"/>
              <a:t>memory</a:t>
            </a:r>
            <a:r>
              <a:rPr lang="it-IT" sz="1600" dirty="0" smtClean="0"/>
              <a:t> </a:t>
            </a:r>
            <a:r>
              <a:rPr lang="it-IT" sz="1600" dirty="0" err="1" smtClean="0"/>
              <a:t>is</a:t>
            </a:r>
            <a:r>
              <a:rPr lang="it-IT" sz="1600" dirty="0" smtClean="0"/>
              <a:t> </a:t>
            </a:r>
            <a:r>
              <a:rPr lang="it-IT" sz="1600" dirty="0" err="1" smtClean="0"/>
              <a:t>now</a:t>
            </a:r>
            <a:r>
              <a:rPr lang="it-IT" sz="1600" dirty="0" smtClean="0"/>
              <a:t> </a:t>
            </a:r>
            <a:r>
              <a:rPr lang="it-IT" sz="1600" dirty="0" smtClean="0"/>
              <a:t>2.3GB </a:t>
            </a:r>
            <a:r>
              <a:rPr lang="it-IT" sz="1600" dirty="0" smtClean="0"/>
              <a:t>(</a:t>
            </a:r>
            <a:r>
              <a:rPr lang="it-IT" sz="1600" dirty="0" err="1" smtClean="0"/>
              <a:t>was</a:t>
            </a:r>
            <a:r>
              <a:rPr lang="it-IT" sz="1600" dirty="0" smtClean="0"/>
              <a:t> 1GB </a:t>
            </a:r>
            <a:r>
              <a:rPr lang="it-IT" sz="1600" dirty="0" err="1" smtClean="0"/>
              <a:t>initially</a:t>
            </a:r>
            <a:r>
              <a:rPr lang="it-IT" sz="1600" dirty="0" smtClean="0"/>
              <a:t>, </a:t>
            </a:r>
            <a:r>
              <a:rPr lang="it-IT" sz="1600" dirty="0" err="1" smtClean="0"/>
              <a:t>but</a:t>
            </a:r>
            <a:r>
              <a:rPr lang="it-IT" sz="1600" dirty="0" smtClean="0"/>
              <a:t> </a:t>
            </a:r>
            <a:r>
              <a:rPr lang="it-IT" sz="1600" dirty="0" err="1" smtClean="0"/>
              <a:t>now</a:t>
            </a:r>
            <a:r>
              <a:rPr lang="it-IT" sz="1600" dirty="0" smtClean="0"/>
              <a:t> more </a:t>
            </a:r>
            <a:r>
              <a:rPr lang="it-IT" sz="1600" dirty="0" err="1" smtClean="0"/>
              <a:t>complex</a:t>
            </a:r>
            <a:r>
              <a:rPr lang="it-IT" sz="1600" dirty="0" smtClean="0"/>
              <a:t> </a:t>
            </a:r>
            <a:r>
              <a:rPr lang="it-IT" sz="1600" dirty="0" err="1" smtClean="0"/>
              <a:t>jobs</a:t>
            </a:r>
            <a:r>
              <a:rPr lang="it-IT" sz="1600" dirty="0" smtClean="0"/>
              <a:t>)</a:t>
            </a:r>
          </a:p>
          <a:p>
            <a:pPr lvl="1"/>
            <a:r>
              <a:rPr lang="it-IT" sz="1600" dirty="0" err="1" smtClean="0"/>
              <a:t>This</a:t>
            </a:r>
            <a:r>
              <a:rPr lang="it-IT" sz="1600" dirty="0" smtClean="0"/>
              <a:t> </a:t>
            </a:r>
            <a:r>
              <a:rPr lang="it-IT" sz="1600" dirty="0" err="1" smtClean="0"/>
              <a:t>is</a:t>
            </a:r>
            <a:r>
              <a:rPr lang="it-IT" sz="1600" dirty="0" smtClean="0"/>
              <a:t> the </a:t>
            </a:r>
            <a:r>
              <a:rPr lang="it-IT" sz="1600" dirty="0" err="1" smtClean="0"/>
              <a:t>limiting</a:t>
            </a:r>
            <a:r>
              <a:rPr lang="it-IT" sz="1600" dirty="0" smtClean="0"/>
              <a:t> </a:t>
            </a:r>
            <a:r>
              <a:rPr lang="it-IT" sz="1600" dirty="0" err="1" smtClean="0"/>
              <a:t>factor</a:t>
            </a:r>
            <a:r>
              <a:rPr lang="it-IT" sz="1600" dirty="0" smtClean="0"/>
              <a:t> for </a:t>
            </a:r>
            <a:r>
              <a:rPr lang="it-IT" sz="1600" dirty="0" err="1" smtClean="0"/>
              <a:t>many</a:t>
            </a:r>
            <a:r>
              <a:rPr lang="it-IT" sz="1600" dirty="0" smtClean="0"/>
              <a:t> </a:t>
            </a:r>
            <a:r>
              <a:rPr lang="it-IT" sz="1600" dirty="0" err="1" smtClean="0"/>
              <a:t>volunteers</a:t>
            </a:r>
            <a:endParaRPr lang="it-IT" sz="1600" dirty="0" smtClean="0"/>
          </a:p>
          <a:p>
            <a:endParaRPr lang="it-IT" sz="1600" dirty="0"/>
          </a:p>
          <a:p>
            <a:r>
              <a:rPr lang="it-IT" sz="1600" dirty="0" err="1" smtClean="0"/>
              <a:t>Even</a:t>
            </a:r>
            <a:r>
              <a:rPr lang="it-IT" sz="1600" dirty="0" smtClean="0"/>
              <a:t> the </a:t>
            </a:r>
            <a:r>
              <a:rPr lang="it-IT" sz="1600" dirty="0" err="1" smtClean="0"/>
              <a:t>simplest</a:t>
            </a:r>
            <a:r>
              <a:rPr lang="it-IT" sz="1600" dirty="0" smtClean="0"/>
              <a:t> ATLAS </a:t>
            </a:r>
            <a:r>
              <a:rPr lang="it-IT" sz="1600" dirty="0" err="1" smtClean="0"/>
              <a:t>jobs</a:t>
            </a:r>
            <a:r>
              <a:rPr lang="it-IT" sz="1600" dirty="0" smtClean="0"/>
              <a:t> are way more </a:t>
            </a:r>
            <a:r>
              <a:rPr lang="it-IT" sz="1600" dirty="0" err="1" smtClean="0"/>
              <a:t>resource</a:t>
            </a:r>
            <a:r>
              <a:rPr lang="it-IT" sz="1600" dirty="0" smtClean="0"/>
              <a:t>-intensive </a:t>
            </a:r>
            <a:r>
              <a:rPr lang="it-IT" sz="1600" dirty="0" err="1" smtClean="0"/>
              <a:t>than</a:t>
            </a:r>
            <a:r>
              <a:rPr lang="it-IT" sz="1600" dirty="0" smtClean="0"/>
              <a:t> </a:t>
            </a:r>
            <a:r>
              <a:rPr lang="it-IT" sz="1600" dirty="0" err="1" smtClean="0"/>
              <a:t>most</a:t>
            </a:r>
            <a:r>
              <a:rPr lang="it-IT" sz="1600" dirty="0" smtClean="0"/>
              <a:t> @home </a:t>
            </a:r>
            <a:r>
              <a:rPr lang="it-IT" sz="1600" dirty="0" err="1" smtClean="0"/>
              <a:t>projects</a:t>
            </a:r>
            <a:r>
              <a:rPr lang="it-IT" sz="1600" dirty="0" smtClean="0"/>
              <a:t>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David Cameron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ATLAS@Home, NorduGrid Conference, Kosice, 2 June 2016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171B4-E613-ED44-9F82-F4C8D4105A6C}" type="slidenum">
              <a:rPr lang="nb-NO" smtClean="0"/>
              <a:pPr>
                <a:defRPr/>
              </a:pPr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78964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tlasathome chep 15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70592</TotalTime>
  <Words>1562</Words>
  <Application>Microsoft Macintosh PowerPoint</Application>
  <PresentationFormat>On-screen Show (4:3)</PresentationFormat>
  <Paragraphs>255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atlasathome chep 15</vt:lpstr>
      <vt:lpstr>David Cameron Riccardo Bianchi Claire Adam Bourdarios Andrej Filipcic Eric Lançon Wenjing Wu </vt:lpstr>
      <vt:lpstr>@Home projects</vt:lpstr>
      <vt:lpstr>Volunteer computing at CERN</vt:lpstr>
      <vt:lpstr>ATLAS@Home</vt:lpstr>
      <vt:lpstr>Design considerations</vt:lpstr>
      <vt:lpstr>Design solutions</vt:lpstr>
      <vt:lpstr>Basic ATLAS@Home Architecture</vt:lpstr>
      <vt:lpstr>Current ATLAS@Home Setup</vt:lpstr>
      <vt:lpstr>ATLAS@Home jobs</vt:lpstr>
      <vt:lpstr>Validation of results</vt:lpstr>
      <vt:lpstr>How does it work for volunteers?</vt:lpstr>
      <vt:lpstr>Volunteer growth</vt:lpstr>
      <vt:lpstr>NorduGrid 2014, Helsinki, Finland, 20 May 2014</vt:lpstr>
      <vt:lpstr>Job statistics since May 2014</vt:lpstr>
      <vt:lpstr>Scale of ATLAS@Home</vt:lpstr>
      <vt:lpstr>2 busiest ARC CEs in the world!</vt:lpstr>
      <vt:lpstr>Volunteers</vt:lpstr>
      <vt:lpstr>BOINC credit</vt:lpstr>
      <vt:lpstr>PowerPoint Presentation</vt:lpstr>
      <vt:lpstr>ATLAS@Home potential</vt:lpstr>
      <vt:lpstr>Summary</vt:lpstr>
      <vt:lpstr>Acknowledgements</vt:lpstr>
      <vt:lpstr>Backup</vt:lpstr>
      <vt:lpstr>How to join ATLAS@Home in a few clicks</vt:lpstr>
      <vt:lpstr>Configure BOINC Client</vt:lpstr>
    </vt:vector>
  </TitlesOfParts>
  <Company>Rayon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Henrik Haugan</dc:creator>
  <cp:lastModifiedBy>David Cameron</cp:lastModifiedBy>
  <cp:revision>269</cp:revision>
  <dcterms:created xsi:type="dcterms:W3CDTF">2010-08-27T12:54:04Z</dcterms:created>
  <dcterms:modified xsi:type="dcterms:W3CDTF">2016-06-02T08:00:11Z</dcterms:modified>
</cp:coreProperties>
</file>