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24"/>
  </p:notesMasterIdLst>
  <p:sldIdLst>
    <p:sldId id="256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28" r:id="rId10"/>
    <p:sldId id="429" r:id="rId11"/>
    <p:sldId id="430" r:id="rId12"/>
    <p:sldId id="436" r:id="rId13"/>
    <p:sldId id="435" r:id="rId14"/>
    <p:sldId id="431" r:id="rId15"/>
    <p:sldId id="434" r:id="rId16"/>
    <p:sldId id="432" r:id="rId17"/>
    <p:sldId id="412" r:id="rId18"/>
    <p:sldId id="437" r:id="rId19"/>
    <p:sldId id="418" r:id="rId20"/>
    <p:sldId id="417" r:id="rId21"/>
    <p:sldId id="409" r:id="rId22"/>
    <p:sldId id="41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3" autoAdjust="0"/>
    <p:restoredTop sz="94553" autoAdjust="0"/>
  </p:normalViewPr>
  <p:slideViewPr>
    <p:cSldViewPr>
      <p:cViewPr varScale="1">
        <p:scale>
          <a:sx n="65" d="100"/>
          <a:sy n="65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2049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0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pattFill prst="dkHorz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5513" y="2130425"/>
            <a:ext cx="62626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292600"/>
            <a:ext cx="4929187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C533B6-DB29-4D3B-B8AE-BC31AC783B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28" name="Picture 8" descr="logo-ng-shea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3887787" cy="14636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2726F-9494-4111-B9D7-79999C92D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81000"/>
            <a:ext cx="20415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737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8C77A-F1E9-419F-A2CC-E28E350E7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D7C4-BBDA-42E5-A351-026499641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D521-C443-46BD-B393-4AF5CB72D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1F31-4010-488B-BB4A-3047FA044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219A-8869-4DBB-AC26-890D9019E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D185A-87FB-40AE-A2B0-6B8B4A6FB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E436-2C34-4E29-B543-783DD3481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13E6B-A243-449E-8D96-0BA31DFB8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B635-9ECA-4FA5-B2C0-7C063E36D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671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C511D-C383-4DBD-A0E8-BAA16D6428C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03" name="Picture 7" descr="logo-ng-sheare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4475" y="304800"/>
            <a:ext cx="1584325" cy="596900"/>
          </a:xfrm>
          <a:prstGeom prst="rect">
            <a:avLst/>
          </a:prstGeom>
          <a:noFill/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991600" y="152400"/>
            <a:ext cx="152400" cy="6019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152400" cy="1066800"/>
          </a:xfrm>
          <a:prstGeom prst="rect">
            <a:avLst/>
          </a:prstGeom>
          <a:solidFill>
            <a:srgbClr val="C800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6172200"/>
            <a:ext cx="152400" cy="685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04800" y="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04800" y="1066800"/>
            <a:ext cx="0" cy="5791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52400" y="0"/>
            <a:ext cx="152400" cy="15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1066800"/>
            <a:ext cx="152400" cy="510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infoworld.com/article/2982920/bossie-awards-2015-the-best-open-source-application-development-tools.html" TargetMode="External"/><Relationship Id="rId7" Type="http://schemas.openxmlformats.org/officeDocument/2006/relationships/hyperlink" Target="http://www.infoworld.com/article/2982962/bossie-awards-2015-the-best-open-source-networking-and-security-software.html" TargetMode="External"/><Relationship Id="rId2" Type="http://schemas.openxmlformats.org/officeDocument/2006/relationships/hyperlink" Target="http://www.infoworld.com/article/2982622/bossie-awards-2015-the-best-open-source-application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world.com/article/2982630/bossie-awards-2015-the-best-open-source-desktop-and-mobile-software.html" TargetMode="External"/><Relationship Id="rId5" Type="http://schemas.openxmlformats.org/officeDocument/2006/relationships/hyperlink" Target="http://www.infoworld.com/article/2982923/bossie-awards-2015-the-best-open-source-data-center-and-cloud-software.html" TargetMode="External"/><Relationship Id="rId4" Type="http://schemas.openxmlformats.org/officeDocument/2006/relationships/hyperlink" Target="http://www.infoworld.com/article/2982429/bossie-awards-2015-the-best-open-source-big-data-tool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438400"/>
            <a:ext cx="6262687" cy="1470025"/>
          </a:xfrm>
        </p:spPr>
        <p:txBody>
          <a:bodyPr/>
          <a:lstStyle/>
          <a:p>
            <a:r>
              <a:rPr lang="sv-SE" dirty="0" smtClean="0"/>
              <a:t>State of the AR</a:t>
            </a:r>
            <a:r>
              <a:rPr lang="sv-SE" dirty="0"/>
              <a:t>C</a:t>
            </a:r>
            <a:r>
              <a:rPr lang="hu-HU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&amp;</a:t>
            </a:r>
            <a:br>
              <a:rPr lang="sv-SE" dirty="0" smtClean="0"/>
            </a:br>
            <a:r>
              <a:rPr lang="sv-SE" i="1" dirty="0" smtClean="0">
                <a:latin typeface="Algerian" pitchFamily="82" charset="0"/>
              </a:rPr>
              <a:t>sTaTE of the </a:t>
            </a:r>
            <a:r>
              <a:rPr lang="hu-HU" i="1" dirty="0" smtClean="0">
                <a:latin typeface="Algerian" pitchFamily="82" charset="0"/>
              </a:rPr>
              <a:t>AR</a:t>
            </a:r>
            <a:r>
              <a:rPr lang="sv-SE" i="1" dirty="0" smtClean="0">
                <a:latin typeface="Algerian" pitchFamily="82" charset="0"/>
              </a:rPr>
              <a:t>T</a:t>
            </a:r>
            <a:endParaRPr lang="ru-RU" sz="2800" i="1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572000"/>
            <a:ext cx="5943600" cy="965200"/>
          </a:xfrm>
        </p:spPr>
        <p:txBody>
          <a:bodyPr/>
          <a:lstStyle/>
          <a:p>
            <a:pPr algn="ctr"/>
            <a:r>
              <a:rPr lang="hu-HU" i="1" dirty="0" smtClean="0"/>
              <a:t>Balázs Kónya, Lund University</a:t>
            </a:r>
          </a:p>
          <a:p>
            <a:pPr algn="ctr"/>
            <a:r>
              <a:rPr lang="hu-HU" i="1" dirty="0" smtClean="0"/>
              <a:t>NorduGrid Technical Coordinator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ARC status: </a:t>
            </a:r>
            <a:br>
              <a:rPr lang="sv-SE" dirty="0" smtClean="0"/>
            </a:br>
            <a:r>
              <a:rPr lang="sv-SE" dirty="0" smtClean="0"/>
              <a:t>a well-understood use-case 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800600" cy="4876800"/>
          </a:xfrm>
        </p:spPr>
        <p:txBody>
          <a:bodyPr/>
          <a:lstStyle/>
          <a:p>
            <a:r>
              <a:rPr lang="sv-SE" sz="2000" i="1" dirty="0" smtClean="0"/>
              <a:t>Aimed for a general purpose end-to-end middleware solution</a:t>
            </a:r>
          </a:p>
          <a:p>
            <a:pPr lvl="1"/>
            <a:r>
              <a:rPr lang="sv-SE" sz="1800" i="1" dirty="0" smtClean="0"/>
              <a:t>compute,data,info,...., grid-bank, the full OGSA bag</a:t>
            </a:r>
          </a:p>
          <a:p>
            <a:endParaRPr lang="sv-SE" sz="2000" dirty="0" smtClean="0"/>
          </a:p>
          <a:p>
            <a:r>
              <a:rPr lang="sv-SE" sz="2000" dirty="0" smtClean="0"/>
              <a:t>(The) Computing Element of WLCG</a:t>
            </a:r>
          </a:p>
          <a:p>
            <a:pPr lvl="1"/>
            <a:r>
              <a:rPr lang="sv-SE" sz="1800" dirty="0"/>
              <a:t>d</a:t>
            </a:r>
            <a:r>
              <a:rPr lang="sv-SE" sz="1800" dirty="0" smtClean="0"/>
              <a:t>ata-intensive </a:t>
            </a:r>
          </a:p>
          <a:p>
            <a:pPr lvl="1"/>
            <a:r>
              <a:rPr lang="sv-SE" sz="1800" dirty="0" smtClean="0"/>
              <a:t>high throughput</a:t>
            </a:r>
          </a:p>
          <a:p>
            <a:pPr lvl="1"/>
            <a:r>
              <a:rPr lang="sv-SE" sz="1800" dirty="0" smtClean="0"/>
              <a:t>distributed computing</a:t>
            </a:r>
            <a:endParaRPr lang="sv-SE" sz="1800" dirty="0"/>
          </a:p>
          <a:p>
            <a:endParaRPr lang="sv-SE" sz="2000" dirty="0" smtClean="0"/>
          </a:p>
          <a:p>
            <a:r>
              <a:rPr lang="sv-SE" sz="2000" dirty="0" smtClean="0"/>
              <a:t>Well-focused domain with a well-understood extremelly challenging usage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3339601" cy="27051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44678"/>
            <a:ext cx="3375845" cy="22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ARC status: </a:t>
            </a:r>
            <a:br>
              <a:rPr lang="sv-SE" dirty="0" smtClean="0"/>
            </a:br>
            <a:r>
              <a:rPr lang="sv-SE" dirty="0" smtClean="0"/>
              <a:t>importance of DATA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5105400" cy="4876800"/>
          </a:xfrm>
        </p:spPr>
        <p:txBody>
          <a:bodyPr/>
          <a:lstStyle/>
          <a:p>
            <a:r>
              <a:rPr lang="sv-SE" sz="2400" i="1" dirty="0" smtClean="0"/>
              <a:t>Aimed for integrated data treatment from the very begining</a:t>
            </a:r>
          </a:p>
          <a:p>
            <a:pPr lvl="1"/>
            <a:r>
              <a:rPr lang="sv-SE" sz="2000" i="1" dirty="0" smtClean="0"/>
              <a:t>Data staging should be taken care by the middleware</a:t>
            </a:r>
          </a:p>
          <a:p>
            <a:pPr lvl="1"/>
            <a:r>
              <a:rPr lang="sv-SE" sz="2000" i="1" dirty="0" smtClean="0"/>
              <a:t>Data is the heavy beast ...</a:t>
            </a:r>
          </a:p>
          <a:p>
            <a:r>
              <a:rPr lang="sv-SE" sz="2400" dirty="0" smtClean="0"/>
              <a:t>Very strong data capabilities</a:t>
            </a:r>
          </a:p>
          <a:p>
            <a:pPr lvl="1"/>
            <a:r>
              <a:rPr lang="sv-SE" sz="2000" dirty="0" smtClean="0"/>
              <a:t>Computing Engine with cache</a:t>
            </a:r>
          </a:p>
          <a:p>
            <a:pPr lvl="1"/>
            <a:r>
              <a:rPr lang="sv-SE" sz="2000" dirty="0" smtClean="0"/>
              <a:t>Integrated data movers</a:t>
            </a:r>
          </a:p>
          <a:p>
            <a:pPr lvl="1"/>
            <a:r>
              <a:rPr lang="sv-SE" sz="2000" dirty="0" smtClean="0"/>
              <a:t>Support for ”all” data protocols</a:t>
            </a:r>
          </a:p>
          <a:p>
            <a:pPr lvl="1"/>
            <a:r>
              <a:rPr lang="sv-SE" sz="2000" dirty="0" smtClean="0"/>
              <a:t>Support for various Data Indexing solutions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32" y="3429000"/>
            <a:ext cx="3238499" cy="260604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14" y="1172498"/>
            <a:ext cx="3081917" cy="202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ARC status: </a:t>
            </a:r>
            <a:br>
              <a:rPr lang="sv-SE" dirty="0" smtClean="0"/>
            </a:br>
            <a:r>
              <a:rPr lang="sv-SE" dirty="0" smtClean="0"/>
              <a:t>standard compliance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i="1" dirty="0" smtClean="0"/>
              <a:t>Aimed for standard-based interoperability</a:t>
            </a:r>
          </a:p>
          <a:p>
            <a:pPr lvl="1"/>
            <a:r>
              <a:rPr lang="sv-SE" sz="2000" i="1" dirty="0" smtClean="0"/>
              <a:t>ARC, Condor, Unicore, Globus, gLite, ....</a:t>
            </a:r>
            <a:endParaRPr lang="sv-SE" sz="2400" i="1" dirty="0" smtClean="0"/>
          </a:p>
          <a:p>
            <a:r>
              <a:rPr lang="sv-SE" sz="2400" dirty="0" smtClean="0"/>
              <a:t>Large investment into standardization</a:t>
            </a:r>
          </a:p>
          <a:p>
            <a:pPr lvl="1"/>
            <a:r>
              <a:rPr lang="sv-SE" sz="2000" dirty="0" smtClean="0"/>
              <a:t>Definition of specs for accounting, info, job management</a:t>
            </a:r>
          </a:p>
          <a:p>
            <a:pPr lvl="1"/>
            <a:r>
              <a:rPr lang="sv-SE" sz="2000" dirty="0" smtClean="0"/>
              <a:t>Implementation</a:t>
            </a:r>
          </a:p>
          <a:p>
            <a:r>
              <a:rPr lang="sv-SE" sz="2400" dirty="0" smtClean="0"/>
              <a:t>Interface jungle in ARC</a:t>
            </a:r>
          </a:p>
          <a:p>
            <a:pPr lvl="1"/>
            <a:r>
              <a:rPr lang="sv-SE" sz="2000" dirty="0" smtClean="0"/>
              <a:t>”own”, classic interfaces</a:t>
            </a:r>
          </a:p>
          <a:p>
            <a:pPr lvl="1"/>
            <a:r>
              <a:rPr lang="sv-SE" sz="2000" dirty="0" smtClean="0"/>
              <a:t>Standard-based interfaces</a:t>
            </a:r>
          </a:p>
          <a:p>
            <a:pPr lvl="1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3067663" cy="265072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47" y="1219200"/>
            <a:ext cx="2913815" cy="19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19888" cy="457200"/>
          </a:xfrm>
        </p:spPr>
        <p:txBody>
          <a:bodyPr/>
          <a:lstStyle/>
          <a:p>
            <a:r>
              <a:rPr lang="sv-SE" dirty="0" smtClean="0"/>
              <a:t>ARC status:</a:t>
            </a:r>
            <a:br>
              <a:rPr lang="sv-SE" dirty="0" smtClean="0"/>
            </a:br>
            <a:r>
              <a:rPr lang="sv-SE" dirty="0" smtClean="0"/>
              <a:t>middleware over batch systems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5105400" cy="4876800"/>
          </a:xfrm>
        </p:spPr>
        <p:txBody>
          <a:bodyPr/>
          <a:lstStyle/>
          <a:p>
            <a:r>
              <a:rPr lang="sv-SE" sz="2400" i="1" dirty="0" smtClean="0"/>
              <a:t>ARC was designed as a middle layer on top of LRMS (batch systems)-managed clusters</a:t>
            </a:r>
          </a:p>
          <a:p>
            <a:pPr lvl="1"/>
            <a:r>
              <a:rPr lang="sv-SE" sz="2000" i="1" dirty="0" smtClean="0"/>
              <a:t>Clear separation of cluster and middlware layers</a:t>
            </a:r>
          </a:p>
          <a:p>
            <a:r>
              <a:rPr lang="sv-SE" sz="2400" dirty="0" smtClean="0"/>
              <a:t>ARC is not a ”stand-alone” solution for Computing Engine</a:t>
            </a:r>
          </a:p>
          <a:p>
            <a:pPr lvl="1"/>
            <a:r>
              <a:rPr lang="sv-SE" sz="2000" dirty="0" smtClean="0"/>
              <a:t>Built-in ”fork” engine is rather primitive</a:t>
            </a:r>
          </a:p>
          <a:p>
            <a:pPr lvl="1"/>
            <a:r>
              <a:rPr lang="sv-SE" sz="2000" dirty="0" smtClean="0"/>
              <a:t>Strong dependency on third-party external LRMS systems such as SLURM, Condor, Torque,...</a:t>
            </a:r>
          </a:p>
          <a:p>
            <a:pPr lvl="1"/>
            <a:r>
              <a:rPr lang="sv-SE" sz="2000" dirty="0" smtClean="0"/>
              <a:t>We are the ”middle man”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9" y="3276600"/>
            <a:ext cx="3017015" cy="2667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37" y="1066801"/>
            <a:ext cx="289513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ARC status:</a:t>
            </a:r>
            <a:br>
              <a:rPr lang="sv-SE" dirty="0" smtClean="0"/>
            </a:br>
            <a:r>
              <a:rPr lang="sv-SE" dirty="0" smtClean="0"/>
              <a:t>centralized distributed services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5410200" cy="4876800"/>
          </a:xfrm>
        </p:spPr>
        <p:txBody>
          <a:bodyPr/>
          <a:lstStyle/>
          <a:p>
            <a:r>
              <a:rPr lang="sv-SE" sz="2000" i="1" dirty="0" smtClean="0"/>
              <a:t>Loosely coupled network of dynamic, self-organizing, autonoumous services</a:t>
            </a:r>
          </a:p>
          <a:p>
            <a:pPr lvl="1"/>
            <a:r>
              <a:rPr lang="sv-SE" sz="1600" i="1" dirty="0" smtClean="0"/>
              <a:t>P2P </a:t>
            </a:r>
            <a:r>
              <a:rPr lang="sv-SE" sz="1600" i="1" dirty="0"/>
              <a:t>like dynamic </a:t>
            </a:r>
            <a:r>
              <a:rPr lang="sv-SE" sz="1600" i="1" dirty="0" smtClean="0"/>
              <a:t>components</a:t>
            </a:r>
          </a:p>
          <a:p>
            <a:pPr lvl="1"/>
            <a:r>
              <a:rPr lang="sv-SE" sz="1600" i="1" dirty="0" smtClean="0"/>
              <a:t>Decentralized topology</a:t>
            </a:r>
          </a:p>
          <a:p>
            <a:pPr lvl="1"/>
            <a:r>
              <a:rPr lang="sv-SE" sz="1600" i="1" dirty="0" smtClean="0"/>
              <a:t>Service Oriented Architectures (SOA)</a:t>
            </a:r>
            <a:endParaRPr lang="sv-SE" sz="1800" dirty="0" smtClean="0"/>
          </a:p>
          <a:p>
            <a:r>
              <a:rPr lang="sv-SE" sz="2000" dirty="0" smtClean="0"/>
              <a:t>Centrally managed ”production frameworks”</a:t>
            </a:r>
          </a:p>
          <a:p>
            <a:r>
              <a:rPr lang="sv-SE" sz="2000" dirty="0" smtClean="0"/>
              <a:t>Production 24x7 sites with static services</a:t>
            </a:r>
          </a:p>
          <a:p>
            <a:r>
              <a:rPr lang="sv-SE" sz="2000" dirty="0" smtClean="0"/>
              <a:t>Hierarchical topology</a:t>
            </a:r>
          </a:p>
          <a:p>
            <a:r>
              <a:rPr lang="sv-SE" sz="2000" dirty="0" smtClean="0"/>
              <a:t>Rather static components</a:t>
            </a:r>
          </a:p>
          <a:p>
            <a:r>
              <a:rPr lang="sv-SE" sz="2000" dirty="0" smtClean="0"/>
              <a:t>WSRF/SOAP looks rather archaic by now</a:t>
            </a:r>
          </a:p>
          <a:p>
            <a:pPr marL="0" indent="0">
              <a:buNone/>
            </a:pPr>
            <a:r>
              <a:rPr lang="sv-SE" sz="2000" dirty="0" smtClean="0">
                <a:sym typeface="Wingdings" pitchFamily="2" charset="2"/>
              </a:rPr>
              <a:t></a:t>
            </a:r>
            <a:r>
              <a:rPr lang="sv-SE" sz="2000" dirty="0" smtClean="0"/>
              <a:t>Large part of ARC functionality is not utilised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309006"/>
            <a:ext cx="3206037" cy="292105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2998"/>
            <a:ext cx="2983074" cy="19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ARC status:</a:t>
            </a:r>
            <a:br>
              <a:rPr lang="sv-SE" dirty="0" smtClean="0"/>
            </a:br>
            <a:r>
              <a:rPr lang="sv-SE" dirty="0" smtClean="0"/>
              <a:t>heavy security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5486400" cy="4876800"/>
          </a:xfrm>
        </p:spPr>
        <p:txBody>
          <a:bodyPr/>
          <a:lstStyle/>
          <a:p>
            <a:r>
              <a:rPr lang="sv-SE" sz="2400" i="1" dirty="0" smtClean="0"/>
              <a:t>Secure, trusted environment for resource sharing</a:t>
            </a:r>
          </a:p>
          <a:p>
            <a:r>
              <a:rPr lang="sv-SE" sz="2400" dirty="0" smtClean="0"/>
              <a:t>Secure but very heavy security framework with</a:t>
            </a:r>
          </a:p>
          <a:p>
            <a:pPr lvl="1"/>
            <a:r>
              <a:rPr lang="sv-SE" sz="2000" dirty="0" smtClean="0"/>
              <a:t>X509 certificates </a:t>
            </a:r>
          </a:p>
          <a:p>
            <a:pPr lvl="1"/>
            <a:r>
              <a:rPr lang="sv-SE" sz="2000" dirty="0"/>
              <a:t>d</a:t>
            </a:r>
            <a:r>
              <a:rPr lang="sv-SE" sz="2000" dirty="0" smtClean="0"/>
              <a:t>elegations</a:t>
            </a:r>
          </a:p>
          <a:p>
            <a:pPr lvl="1"/>
            <a:r>
              <a:rPr lang="sv-SE" sz="2000" dirty="0" smtClean="0"/>
              <a:t>VO-based attributes </a:t>
            </a:r>
          </a:p>
          <a:p>
            <a:r>
              <a:rPr lang="sv-SE" sz="2400" dirty="0" smtClean="0"/>
              <a:t>Virtual Organization (VO) became an extremely overloaded concept</a:t>
            </a:r>
          </a:p>
          <a:p>
            <a:r>
              <a:rPr lang="sv-SE" sz="2400" dirty="0" smtClean="0"/>
              <a:t>VOs prefer dedicated resources </a:t>
            </a:r>
          </a:p>
          <a:p>
            <a:pPr lvl="1"/>
            <a:r>
              <a:rPr lang="sv-SE" sz="2000" dirty="0" smtClean="0"/>
              <a:t>sharing is seen as a complication </a:t>
            </a:r>
            <a:endParaRPr lang="sv-S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32" y="3429000"/>
            <a:ext cx="2914650" cy="27026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4" y="1351935"/>
            <a:ext cx="2577607" cy="16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ARC status:</a:t>
            </a:r>
            <a:br>
              <a:rPr lang="sv-SE" dirty="0" smtClean="0"/>
            </a:br>
            <a:r>
              <a:rPr lang="sv-SE" dirty="0" smtClean="0"/>
              <a:t>open source software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572000" cy="4876800"/>
          </a:xfrm>
        </p:spPr>
        <p:txBody>
          <a:bodyPr/>
          <a:lstStyle/>
          <a:p>
            <a:r>
              <a:rPr lang="sv-SE" sz="2400" i="1" dirty="0" smtClean="0"/>
              <a:t>We were dreaming of open source model with sustainable funding</a:t>
            </a:r>
          </a:p>
          <a:p>
            <a:endParaRPr lang="sv-SE" sz="2400" dirty="0" smtClean="0"/>
          </a:p>
          <a:p>
            <a:r>
              <a:rPr lang="sv-SE" sz="2400" dirty="0" smtClean="0"/>
              <a:t>There are very few self-sustaining academic softwares</a:t>
            </a:r>
          </a:p>
          <a:p>
            <a:pPr lvl="1"/>
            <a:r>
              <a:rPr lang="sv-SE" sz="2000" dirty="0" smtClean="0"/>
              <a:t>No real business model because of limited market</a:t>
            </a:r>
          </a:p>
          <a:p>
            <a:pPr lvl="1"/>
            <a:r>
              <a:rPr lang="sv-SE" sz="2000" dirty="0" smtClean="0"/>
              <a:t>Project-based funding</a:t>
            </a:r>
            <a:endParaRPr lang="sv-SE" sz="2000" dirty="0"/>
          </a:p>
          <a:p>
            <a:r>
              <a:rPr lang="sv-SE" sz="2400" dirty="0" smtClean="0"/>
              <a:t>Strong community</a:t>
            </a:r>
          </a:p>
          <a:p>
            <a:pPr lvl="1"/>
            <a:r>
              <a:rPr lang="sv-SE" sz="2000" dirty="0" smtClean="0"/>
              <a:t>Including sysadmins!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06" y="3581400"/>
            <a:ext cx="3521132" cy="2590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96" y="1219200"/>
            <a:ext cx="324255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Change of the climate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4876800"/>
          </a:xfrm>
        </p:spPr>
        <p:txBody>
          <a:bodyPr/>
          <a:lstStyle/>
          <a:p>
            <a:r>
              <a:rPr lang="sv-SE" sz="2400" dirty="0" smtClean="0"/>
              <a:t>The crowd has gone..., Technology providers, just like the  ”G” words, are dissappearing</a:t>
            </a:r>
          </a:p>
          <a:p>
            <a:pPr lvl="1"/>
            <a:r>
              <a:rPr lang="sv-SE" sz="2000" dirty="0" smtClean="0"/>
              <a:t>except for NorduGrid-ARC </a:t>
            </a:r>
          </a:p>
          <a:p>
            <a:pPr lvl="1"/>
            <a:r>
              <a:rPr lang="sv-SE" sz="2000" dirty="0" smtClean="0"/>
              <a:t>and those who were ”</a:t>
            </a:r>
            <a:r>
              <a:rPr lang="sv-SE" sz="2000" i="1" dirty="0"/>
              <a:t>d</a:t>
            </a:r>
            <a:r>
              <a:rPr lang="sv-SE" sz="2000" i="1" dirty="0" smtClean="0"/>
              <a:t>oing cloud computing </a:t>
            </a:r>
            <a:r>
              <a:rPr lang="sv-SE" sz="2000" i="1" dirty="0"/>
              <a:t>long before it was called G</a:t>
            </a:r>
            <a:r>
              <a:rPr lang="sv-SE" sz="2000" i="1" dirty="0" smtClean="0"/>
              <a:t>rid</a:t>
            </a:r>
            <a:r>
              <a:rPr lang="sv-SE" sz="2000" dirty="0" smtClean="0"/>
              <a:t>” </a:t>
            </a:r>
            <a:r>
              <a:rPr lang="sv-SE" sz="2000" dirty="0" smtClean="0">
                <a:sym typeface="Wingdings" pitchFamily="2" charset="2"/>
              </a:rPr>
              <a:t></a:t>
            </a:r>
            <a:endParaRPr lang="sv-SE" sz="2400" dirty="0" smtClean="0"/>
          </a:p>
          <a:p>
            <a:r>
              <a:rPr lang="sv-SE" sz="2400" dirty="0" smtClean="0"/>
              <a:t>The </a:t>
            </a:r>
            <a:r>
              <a:rPr lang="sv-SE" sz="2400" dirty="0"/>
              <a:t>technology landscape has changed </a:t>
            </a:r>
            <a:r>
              <a:rPr lang="sv-SE" sz="2400" dirty="0" smtClean="0"/>
              <a:t>dramatically</a:t>
            </a:r>
          </a:p>
          <a:p>
            <a:pPr lvl="1"/>
            <a:r>
              <a:rPr lang="sv-SE" sz="2000" dirty="0" smtClean="0"/>
              <a:t>We are adapters and not driving the technology any longer...</a:t>
            </a:r>
            <a:endParaRPr lang="sv-S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3728847"/>
            <a:ext cx="3104717" cy="2329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58" y="1197077"/>
            <a:ext cx="20574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04" y="3895895"/>
            <a:ext cx="1124714" cy="19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Technology landscape (1/2)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568268" cy="46426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5785698"/>
            <a:ext cx="7717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SC15 BDEC workshop: </a:t>
            </a:r>
            <a:r>
              <a:rPr lang="en-US" sz="1600" i="1" dirty="0" err="1"/>
              <a:t>Exascale</a:t>
            </a:r>
            <a:r>
              <a:rPr lang="en-US" sz="1600" i="1" dirty="0"/>
              <a:t> and Big Data Convergence, divergent ecosystem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2627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Technology landscape (2/2)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2015 </a:t>
            </a:r>
            <a:r>
              <a:rPr lang="en-US" sz="2000" dirty="0" err="1" smtClean="0"/>
              <a:t>Bossie</a:t>
            </a:r>
            <a:r>
              <a:rPr lang="en-US" sz="2000" dirty="0" smtClean="0"/>
              <a:t> Awards by </a:t>
            </a:r>
            <a:r>
              <a:rPr lang="en-US" sz="2000" dirty="0" err="1" smtClean="0"/>
              <a:t>Infoworld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(some </a:t>
            </a:r>
            <a:r>
              <a:rPr lang="en-US" sz="2000" dirty="0"/>
              <a:t>100 winners in six </a:t>
            </a:r>
            <a:r>
              <a:rPr lang="en-US" sz="2000" dirty="0" smtClean="0"/>
              <a:t>categories):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2"/>
              </a:rPr>
              <a:t>The </a:t>
            </a:r>
            <a:r>
              <a:rPr lang="en-US" sz="2000" dirty="0">
                <a:hlinkClick r:id="rId2"/>
              </a:rPr>
              <a:t>best open source applications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3"/>
              </a:rPr>
              <a:t>The </a:t>
            </a:r>
            <a:r>
              <a:rPr lang="en-US" sz="2000" dirty="0">
                <a:hlinkClick r:id="rId3"/>
              </a:rPr>
              <a:t>best open source application development tools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4"/>
              </a:rPr>
              <a:t>The </a:t>
            </a:r>
            <a:r>
              <a:rPr lang="en-US" sz="2000" dirty="0">
                <a:hlinkClick r:id="rId4"/>
              </a:rPr>
              <a:t>best open source big data tools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5"/>
              </a:rPr>
              <a:t>The </a:t>
            </a:r>
            <a:r>
              <a:rPr lang="en-US" sz="2000" dirty="0">
                <a:hlinkClick r:id="rId5"/>
              </a:rPr>
              <a:t>best open source data center and cloud </a:t>
            </a:r>
            <a:r>
              <a:rPr lang="en-US" sz="2000" dirty="0" smtClean="0">
                <a:hlinkClick r:id="rId5"/>
              </a:rPr>
              <a:t>software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1600" dirty="0" err="1"/>
              <a:t>Docker</a:t>
            </a:r>
            <a:r>
              <a:rPr lang="en-US" sz="1600" dirty="0"/>
              <a:t> Machine, Compose, and </a:t>
            </a:r>
            <a:r>
              <a:rPr lang="en-US" sz="1600" dirty="0" smtClean="0"/>
              <a:t>Swarm; </a:t>
            </a:r>
            <a:r>
              <a:rPr lang="sv-SE" sz="1600" dirty="0"/>
              <a:t>CoreOS and Rkt; RancherOS; Kubernetes; Apache Mesos; SmartOS and SmartDataCenter; Sensu; Prometheus; Elasticsearch, Logstash, and Kibana; </a:t>
            </a:r>
            <a:r>
              <a:rPr lang="sv-SE" sz="1600" dirty="0" smtClean="0"/>
              <a:t>Ansible; Jenkins; GlusterFS; 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6"/>
              </a:rPr>
              <a:t>The </a:t>
            </a:r>
            <a:r>
              <a:rPr lang="en-US" sz="2000" dirty="0">
                <a:hlinkClick r:id="rId6"/>
              </a:rPr>
              <a:t>best open source desktop and mobile software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7"/>
              </a:rPr>
              <a:t>The </a:t>
            </a:r>
            <a:r>
              <a:rPr lang="en-US" sz="2000" dirty="0">
                <a:hlinkClick r:id="rId7"/>
              </a:rPr>
              <a:t>best open source networking and security </a:t>
            </a:r>
            <a:r>
              <a:rPr lang="en-US" sz="2000" dirty="0" smtClean="0">
                <a:hlinkClick r:id="rId7"/>
              </a:rPr>
              <a:t>software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01109"/>
            <a:ext cx="2514600" cy="16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100388" cy="232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Purpose...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high-level overview, position ARC within the field of distributed computing</a:t>
            </a:r>
          </a:p>
          <a:p>
            <a:pPr lvl="1"/>
            <a:r>
              <a:rPr lang="sv-SE" dirty="0"/>
              <a:t>n</a:t>
            </a:r>
            <a:r>
              <a:rPr lang="sv-SE" dirty="0" smtClean="0"/>
              <a:t>ot intended to go deep into technicalities</a:t>
            </a:r>
          </a:p>
          <a:p>
            <a:pPr lvl="1"/>
            <a:r>
              <a:rPr lang="sv-SE" dirty="0"/>
              <a:t>i</a:t>
            </a:r>
            <a:r>
              <a:rPr lang="sv-SE" dirty="0" smtClean="0"/>
              <a:t>t is not a ”what is ARC” talk</a:t>
            </a:r>
          </a:p>
          <a:p>
            <a:r>
              <a:rPr lang="sv-SE" dirty="0" smtClean="0"/>
              <a:t>giving these talks for many years</a:t>
            </a:r>
          </a:p>
          <a:p>
            <a:r>
              <a:rPr lang="sv-SE" dirty="0"/>
              <a:t>e</a:t>
            </a:r>
            <a:r>
              <a:rPr lang="sv-SE" dirty="0" smtClean="0"/>
              <a:t>xplain ARC status through it historical background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Nevertheless, </a:t>
            </a:r>
            <a:br>
              <a:rPr lang="sv-SE" dirty="0" smtClean="0"/>
            </a:br>
            <a:r>
              <a:rPr lang="sv-SE" dirty="0" smtClean="0"/>
              <a:t>running business as usual....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4876800"/>
          </a:xfrm>
        </p:spPr>
        <p:txBody>
          <a:bodyPr/>
          <a:lstStyle/>
          <a:p>
            <a:r>
              <a:rPr lang="sv-SE" sz="2000" dirty="0" smtClean="0"/>
              <a:t>Meanwhile on nordugrid-discuss</a:t>
            </a:r>
          </a:p>
          <a:p>
            <a:pPr lvl="1"/>
            <a:r>
              <a:rPr lang="en-US" sz="1600" i="1" dirty="0"/>
              <a:t>ARC and </a:t>
            </a:r>
            <a:r>
              <a:rPr lang="en-US" sz="1600" i="1" dirty="0" err="1"/>
              <a:t>openldap</a:t>
            </a:r>
            <a:r>
              <a:rPr lang="en-US" sz="1600" i="1" dirty="0"/>
              <a:t> 2.4.40 problems</a:t>
            </a:r>
            <a:endParaRPr lang="sv-SE" sz="1600" i="1" dirty="0" smtClean="0"/>
          </a:p>
          <a:p>
            <a:pPr lvl="1"/>
            <a:r>
              <a:rPr lang="en-US" sz="1600" i="1" dirty="0"/>
              <a:t>which ARC meta package will install these </a:t>
            </a:r>
            <a:r>
              <a:rPr lang="en-US" sz="1600" i="1" dirty="0" err="1"/>
              <a:t>globus</a:t>
            </a:r>
            <a:r>
              <a:rPr lang="en-US" sz="1600" i="1" dirty="0"/>
              <a:t> rpms?</a:t>
            </a:r>
            <a:endParaRPr lang="sv-SE" sz="1600" i="1" dirty="0" smtClean="0"/>
          </a:p>
          <a:p>
            <a:pPr lvl="1"/>
            <a:r>
              <a:rPr lang="sv-SE" sz="1600" i="1" dirty="0"/>
              <a:t>CLI vs api, ARC api and </a:t>
            </a:r>
            <a:r>
              <a:rPr lang="sv-SE" sz="1600" i="1" dirty="0" smtClean="0"/>
              <a:t>DIRAC</a:t>
            </a:r>
          </a:p>
          <a:p>
            <a:pPr lvl="1"/>
            <a:r>
              <a:rPr lang="en-US" sz="1600" i="1" dirty="0"/>
              <a:t>Issue with </a:t>
            </a:r>
            <a:r>
              <a:rPr lang="en-US" sz="1600" i="1" dirty="0" err="1"/>
              <a:t>arcsub</a:t>
            </a:r>
            <a:r>
              <a:rPr lang="en-US" sz="1600" i="1" dirty="0"/>
              <a:t> and matchmaking (</a:t>
            </a:r>
            <a:r>
              <a:rPr lang="en-US" sz="1600" i="1" dirty="0" err="1"/>
              <a:t>MainMemorySize</a:t>
            </a:r>
            <a:r>
              <a:rPr lang="en-US" sz="1600" i="1" dirty="0"/>
              <a:t> problem</a:t>
            </a:r>
            <a:r>
              <a:rPr lang="en-US" sz="1600" i="1" dirty="0" smtClean="0"/>
              <a:t>)</a:t>
            </a:r>
          </a:p>
          <a:p>
            <a:pPr lvl="1"/>
            <a:r>
              <a:rPr lang="en-US" sz="1600" i="1" dirty="0"/>
              <a:t>Changes in proxy handling on A-REX </a:t>
            </a:r>
            <a:r>
              <a:rPr lang="en-US" sz="1600" i="1" dirty="0" smtClean="0"/>
              <a:t>side</a:t>
            </a:r>
          </a:p>
          <a:p>
            <a:pPr lvl="1"/>
            <a:r>
              <a:rPr lang="en-US" sz="1600" i="1" dirty="0"/>
              <a:t>ARCCE: memory requirements translation to </a:t>
            </a:r>
            <a:r>
              <a:rPr lang="en-US" sz="1600" i="1" dirty="0" err="1"/>
              <a:t>HTCondor</a:t>
            </a:r>
            <a:r>
              <a:rPr lang="en-US" sz="1600" i="1" dirty="0"/>
              <a:t> </a:t>
            </a:r>
            <a:r>
              <a:rPr lang="en-US" sz="1600" i="1" dirty="0" err="1"/>
              <a:t>jdl</a:t>
            </a:r>
            <a:r>
              <a:rPr lang="en-US" sz="1600" i="1" dirty="0"/>
              <a:t> [</a:t>
            </a:r>
            <a:r>
              <a:rPr lang="en-US" sz="1600" i="1" dirty="0" err="1"/>
              <a:t>cgroup</a:t>
            </a:r>
            <a:r>
              <a:rPr lang="en-US" sz="1600" i="1" dirty="0"/>
              <a:t> vs. </a:t>
            </a:r>
            <a:r>
              <a:rPr lang="en-US" sz="1600" i="1" dirty="0" err="1"/>
              <a:t>Periodic_remove</a:t>
            </a:r>
            <a:r>
              <a:rPr lang="en-US" sz="1600" i="1" dirty="0" smtClean="0"/>
              <a:t>]</a:t>
            </a:r>
          </a:p>
          <a:p>
            <a:pPr lvl="1"/>
            <a:r>
              <a:rPr lang="sv-SE" sz="1600" i="1" dirty="0"/>
              <a:t>ARC 5.1.1 and SLURM</a:t>
            </a:r>
          </a:p>
          <a:p>
            <a:pPr lvl="1"/>
            <a:r>
              <a:rPr lang="en-US" sz="1600" i="1" dirty="0"/>
              <a:t>Could ARC publish resource usage at VO level instead of site level?</a:t>
            </a:r>
            <a:endParaRPr lang="sv-SE" sz="1600" i="1" dirty="0" smtClean="0"/>
          </a:p>
          <a:p>
            <a:r>
              <a:rPr lang="sv-SE" sz="2000" dirty="0" smtClean="0"/>
              <a:t>on the development frontier:</a:t>
            </a:r>
          </a:p>
          <a:p>
            <a:pPr lvl="1"/>
            <a:r>
              <a:rPr lang="sv-SE" sz="1600" dirty="0" smtClean="0"/>
              <a:t>arc.conf </a:t>
            </a:r>
          </a:p>
          <a:p>
            <a:pPr lvl="1"/>
            <a:r>
              <a:rPr lang="sv-SE" sz="1600" dirty="0" smtClean="0"/>
              <a:t>Logging &amp; errors</a:t>
            </a:r>
          </a:p>
          <a:p>
            <a:pPr lvl="1"/>
            <a:r>
              <a:rPr lang="sv-SE" sz="1600" dirty="0" smtClean="0"/>
              <a:t>Performance number collection</a:t>
            </a:r>
          </a:p>
          <a:p>
            <a:pPr lvl="1"/>
            <a:r>
              <a:rPr lang="sv-SE" sz="1600" dirty="0" smtClean="0"/>
              <a:t>Scalability &amp; stability</a:t>
            </a:r>
          </a:p>
          <a:p>
            <a:pPr lvl="1"/>
            <a:r>
              <a:rPr lang="sv-SE" sz="1600" dirty="0" smtClean="0"/>
              <a:t>Looking at simplifications &amp; cleanup: even more lightweight  CE(!)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19888" cy="4572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a</a:t>
            </a:r>
            <a:r>
              <a:rPr lang="sv-SE" dirty="0" smtClean="0">
                <a:solidFill>
                  <a:schemeClr val="tx1"/>
                </a:solidFill>
              </a:rPr>
              <a:t>nd looking forward to the future</a:t>
            </a:r>
            <a:endParaRPr lang="sv-SE" dirty="0">
              <a:solidFill>
                <a:srgbClr val="FF99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1368" r="16135" b="6738"/>
          <a:stretch/>
        </p:blipFill>
        <p:spPr bwMode="auto">
          <a:xfrm>
            <a:off x="266700" y="1066800"/>
            <a:ext cx="8656320" cy="4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20574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2420486" y="1066800"/>
            <a:ext cx="672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rgbClr val="FF9900"/>
                </a:solidFill>
              </a:rPr>
              <a:t>BIG </a:t>
            </a:r>
            <a:r>
              <a:rPr lang="sv-SE" sz="3600" dirty="0">
                <a:solidFill>
                  <a:srgbClr val="FF9900"/>
                </a:solidFill>
              </a:rPr>
              <a:t>DATA calls for a </a:t>
            </a:r>
            <a:r>
              <a:rPr lang="sv-SE" sz="3600" dirty="0" smtClean="0">
                <a:solidFill>
                  <a:srgbClr val="FF9900"/>
                </a:solidFill>
              </a:rPr>
              <a:t>monster</a:t>
            </a:r>
            <a:r>
              <a:rPr lang="sv-SE" sz="3600" dirty="0" smtClean="0">
                <a:solidFill>
                  <a:srgbClr val="FF9900"/>
                </a:solidFill>
                <a:sym typeface="Wingdings" pitchFamily="2" charset="2"/>
              </a:rPr>
              <a:t>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8846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Thanks Jozef and UPJS for hosting the NorduGrid event!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306029"/>
            <a:ext cx="5237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The Velocipedia project: </a:t>
            </a:r>
            <a:endParaRPr lang="sv-SE" dirty="0" smtClean="0"/>
          </a:p>
          <a:p>
            <a:r>
              <a:rPr lang="sv-SE" dirty="0" smtClean="0"/>
              <a:t>www.gianlucagimini.it/prototypes/velocipedia.html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33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NG11</a:t>
            </a:r>
            <a:r>
              <a:rPr lang="sv-SE" dirty="0"/>
              <a:t>, Sundvolden</a:t>
            </a:r>
            <a:r>
              <a:rPr lang="sv-SE" dirty="0" smtClean="0"/>
              <a:t>: the bikes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011">
            <a:off x="351769" y="1310472"/>
            <a:ext cx="5296219" cy="397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620">
            <a:off x="4178211" y="281525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16" y="201807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90" y="2514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NG12, Uppsala: EMI hills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725">
            <a:off x="711549" y="1423408"/>
            <a:ext cx="4826318" cy="361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567">
            <a:off x="3588330" y="176429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87629" cy="322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NG13, Siauliai:  the dinosaur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029">
            <a:off x="627680" y="1526529"/>
            <a:ext cx="5449230" cy="460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95" y="1154521"/>
            <a:ext cx="5548543" cy="304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581">
            <a:off x="3334693" y="1226841"/>
            <a:ext cx="4965711" cy="372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723">
            <a:off x="3238239" y="1618644"/>
            <a:ext cx="5776654" cy="433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78" y="2133600"/>
            <a:ext cx="5842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NG14, Helsinki: </a:t>
            </a:r>
            <a:br>
              <a:rPr lang="sv-SE" dirty="0" smtClean="0"/>
            </a:br>
            <a:r>
              <a:rPr lang="sv-SE" dirty="0" smtClean="0"/>
              <a:t>the old volvo car 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264">
            <a:off x="609600" y="1295400"/>
            <a:ext cx="5677219" cy="425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26" y="139460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282352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759">
            <a:off x="3848576" y="255904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24" y="1181100"/>
            <a:ext cx="6502404" cy="48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NG15 Bern, 13th birthday 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" y="1157765"/>
            <a:ext cx="59943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856">
            <a:off x="1390376" y="2081152"/>
            <a:ext cx="4846396" cy="363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078">
            <a:off x="2803106" y="1744959"/>
            <a:ext cx="497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0262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761">
            <a:off x="3482158" y="266927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20751"/>
            <a:ext cx="5267161" cy="395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7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NG16, Kosice:  the ART project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7000" y="1234717"/>
            <a:ext cx="4724400" cy="4876800"/>
          </a:xfrm>
        </p:spPr>
        <p:txBody>
          <a:bodyPr/>
          <a:lstStyle/>
          <a:p>
            <a:pPr marL="0" indent="0">
              <a:buNone/>
            </a:pPr>
            <a:endParaRPr lang="en-US" sz="1800" b="1" i="1" dirty="0"/>
          </a:p>
          <a:p>
            <a:r>
              <a:rPr lang="en-US" sz="1800" b="1" i="1" dirty="0" smtClean="0"/>
              <a:t>Walked </a:t>
            </a:r>
            <a:r>
              <a:rPr lang="en-US" sz="1800" b="1" i="1" dirty="0"/>
              <a:t>up to </a:t>
            </a:r>
            <a:r>
              <a:rPr lang="en-US" sz="1800" b="1" i="1" dirty="0" smtClean="0"/>
              <a:t>friends and random strangers </a:t>
            </a:r>
            <a:r>
              <a:rPr lang="en-US" sz="1800" i="1" dirty="0" smtClean="0"/>
              <a:t>with </a:t>
            </a:r>
            <a:r>
              <a:rPr lang="en-US" sz="1800" i="1" dirty="0"/>
              <a:t>a pen and a sheet of paper asking </a:t>
            </a:r>
            <a:r>
              <a:rPr lang="en-US" sz="1800" i="1" dirty="0" smtClean="0"/>
              <a:t>them immediately </a:t>
            </a:r>
            <a:r>
              <a:rPr lang="en-US" sz="1800" i="1" dirty="0"/>
              <a:t>draw </a:t>
            </a:r>
            <a:r>
              <a:rPr lang="en-US" sz="1800" i="1" dirty="0" smtClean="0"/>
              <a:t>a </a:t>
            </a:r>
            <a:r>
              <a:rPr lang="en-US" sz="1800" i="1" dirty="0"/>
              <a:t>men’s bicycle, by heart</a:t>
            </a:r>
            <a:r>
              <a:rPr lang="en-US" sz="1800" i="1" dirty="0" smtClean="0"/>
              <a:t>.</a:t>
            </a:r>
          </a:p>
          <a:p>
            <a:endParaRPr lang="en-US" sz="1800" i="1" dirty="0" smtClean="0"/>
          </a:p>
          <a:p>
            <a:r>
              <a:rPr lang="en-US" sz="1800" i="1" dirty="0"/>
              <a:t>C</a:t>
            </a:r>
            <a:r>
              <a:rPr lang="en-US" sz="1800" i="1" dirty="0" smtClean="0"/>
              <a:t>ollected </a:t>
            </a:r>
            <a:r>
              <a:rPr lang="en-US" sz="1800" i="1" dirty="0"/>
              <a:t>hundreds of drawings, </a:t>
            </a:r>
            <a:r>
              <a:rPr lang="en-US" sz="1800" i="1" dirty="0" smtClean="0"/>
              <a:t>an </a:t>
            </a:r>
            <a:r>
              <a:rPr lang="en-US" sz="1800" i="1" dirty="0"/>
              <a:t>incredible diversity of </a:t>
            </a:r>
            <a:r>
              <a:rPr lang="en-US" sz="1800" b="1" i="1" dirty="0" smtClean="0"/>
              <a:t>new typologies </a:t>
            </a:r>
            <a:r>
              <a:rPr lang="en-US" sz="1800" i="1" dirty="0"/>
              <a:t>emerging from </a:t>
            </a:r>
            <a:r>
              <a:rPr lang="en-US" sz="1800" i="1" dirty="0" smtClean="0"/>
              <a:t>the technically </a:t>
            </a:r>
            <a:r>
              <a:rPr lang="en-US" sz="1800" b="1" i="1" dirty="0"/>
              <a:t>error-driven </a:t>
            </a:r>
            <a:r>
              <a:rPr lang="en-US" sz="1800" b="1" i="1" dirty="0" smtClean="0"/>
              <a:t>design drawings</a:t>
            </a:r>
            <a:r>
              <a:rPr lang="en-US" sz="1800" i="1" dirty="0"/>
              <a:t>. </a:t>
            </a:r>
            <a:endParaRPr lang="en-US" sz="1800" i="1" dirty="0" smtClean="0"/>
          </a:p>
          <a:p>
            <a:endParaRPr lang="en-US" sz="1800" i="1" dirty="0" smtClean="0"/>
          </a:p>
          <a:p>
            <a:r>
              <a:rPr lang="en-US" sz="1800" i="1" dirty="0" smtClean="0"/>
              <a:t>No designer </a:t>
            </a:r>
            <a:r>
              <a:rPr lang="en-US" sz="1800" i="1" dirty="0"/>
              <a:t>could </a:t>
            </a:r>
            <a:r>
              <a:rPr lang="en-US" sz="1800" i="1" dirty="0" smtClean="0"/>
              <a:t>invent </a:t>
            </a:r>
            <a:r>
              <a:rPr lang="en-US" sz="1800" i="1" dirty="0"/>
              <a:t>so many new bike </a:t>
            </a:r>
            <a:r>
              <a:rPr lang="en-US" sz="1800" i="1" dirty="0" smtClean="0"/>
              <a:t>designs!</a:t>
            </a:r>
          </a:p>
          <a:p>
            <a:endParaRPr lang="en-US" sz="1800" dirty="0" smtClean="0"/>
          </a:p>
          <a:p>
            <a:r>
              <a:rPr lang="en-US" sz="1800" b="1" dirty="0"/>
              <a:t>R</a:t>
            </a:r>
            <a:r>
              <a:rPr lang="en-US" sz="1800" b="1" dirty="0" smtClean="0"/>
              <a:t>endered </a:t>
            </a:r>
            <a:r>
              <a:rPr lang="en-US" sz="1800" b="1" dirty="0"/>
              <a:t>them as if they were </a:t>
            </a:r>
            <a:r>
              <a:rPr lang="en-US" sz="1800" b="1" dirty="0" smtClean="0"/>
              <a:t>real!</a:t>
            </a:r>
            <a:endParaRPr lang="en-US" sz="1800" b="1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b="1" dirty="0"/>
          </a:p>
          <a:p>
            <a:endParaRPr lang="sv-S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70" y="2286000"/>
            <a:ext cx="3829050" cy="38290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2/6/2016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92329" y="553212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“</a:t>
            </a:r>
            <a:r>
              <a:rPr lang="en-US" sz="1400" i="1" dirty="0"/>
              <a:t>M</a:t>
            </a:r>
            <a:r>
              <a:rPr lang="en-US" sz="1400" i="1" dirty="0" smtClean="0"/>
              <a:t>ight </a:t>
            </a:r>
            <a:r>
              <a:rPr lang="en-US" sz="1400" i="1" dirty="0"/>
              <a:t>have noticed there’s something </a:t>
            </a:r>
            <a:endParaRPr lang="en-US" sz="1400" i="1" dirty="0" smtClean="0"/>
          </a:p>
          <a:p>
            <a:r>
              <a:rPr lang="en-US" sz="1400" i="1" dirty="0" smtClean="0"/>
              <a:t>wrong </a:t>
            </a:r>
            <a:r>
              <a:rPr lang="en-US" sz="1400" i="1" dirty="0"/>
              <a:t>with this bike. </a:t>
            </a:r>
            <a:r>
              <a:rPr lang="en-US" sz="1400" i="1" dirty="0" smtClean="0"/>
              <a:t>Or </a:t>
            </a:r>
            <a:r>
              <a:rPr lang="en-US" sz="1400" i="1" dirty="0"/>
              <a:t>you might have not</a:t>
            </a:r>
            <a:r>
              <a:rPr lang="en-US" sz="1400" i="1" dirty="0" smtClean="0"/>
              <a:t>.”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114299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Velocipedia project from the designer, </a:t>
            </a:r>
            <a:r>
              <a:rPr lang="hu-HU" sz="2000" b="1" dirty="0" smtClean="0"/>
              <a:t>Gianluca</a:t>
            </a:r>
            <a:r>
              <a:rPr lang="sv-SE" sz="2000" b="1" dirty="0" smtClean="0"/>
              <a:t> </a:t>
            </a:r>
            <a:r>
              <a:rPr lang="hu-HU" sz="2000" b="1" dirty="0" smtClean="0"/>
              <a:t>Gimin</a:t>
            </a:r>
            <a:r>
              <a:rPr lang="sv-SE" sz="2000" b="1" dirty="0" smtClean="0"/>
              <a:t>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924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Lessons learnt: design vs. reality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5105400" cy="4876800"/>
          </a:xfrm>
        </p:spPr>
        <p:txBody>
          <a:bodyPr/>
          <a:lstStyle/>
          <a:p>
            <a:r>
              <a:rPr lang="sv-SE" sz="1800" dirty="0" smtClean="0"/>
              <a:t>One should  build systems to realize their design  flaws</a:t>
            </a:r>
          </a:p>
          <a:p>
            <a:pPr lvl="1"/>
            <a:r>
              <a:rPr lang="sv-SE" sz="1400" dirty="0" smtClean="0"/>
              <a:t>Things can look very different when you build those</a:t>
            </a:r>
          </a:p>
          <a:p>
            <a:r>
              <a:rPr lang="sv-SE" sz="1800" dirty="0"/>
              <a:t>O</a:t>
            </a:r>
            <a:r>
              <a:rPr lang="sv-SE" sz="1800" dirty="0" smtClean="0"/>
              <a:t>bvious and trivial things can easily turn out to be rather complicated in real life</a:t>
            </a:r>
          </a:p>
          <a:p>
            <a:pPr lvl="1"/>
            <a:r>
              <a:rPr lang="sv-SE" sz="1400" dirty="0" smtClean="0"/>
              <a:t>It is good to keep simple things simple</a:t>
            </a:r>
          </a:p>
          <a:p>
            <a:r>
              <a:rPr lang="sv-SE" sz="1800" dirty="0" smtClean="0"/>
              <a:t>Users may have very different and diverging views of the internals</a:t>
            </a:r>
          </a:p>
          <a:p>
            <a:pPr lvl="1"/>
            <a:r>
              <a:rPr lang="sv-SE" sz="1400" dirty="0" smtClean="0"/>
              <a:t>Not easy to capture how users look at your system</a:t>
            </a:r>
          </a:p>
          <a:p>
            <a:r>
              <a:rPr lang="sv-SE" sz="1800" dirty="0" smtClean="0"/>
              <a:t>Mistakes, misunderstanding and errors may lead to great inventions</a:t>
            </a:r>
            <a:endParaRPr lang="sv-SE" sz="1800" dirty="0"/>
          </a:p>
          <a:p>
            <a:r>
              <a:rPr lang="sv-SE" sz="1800" dirty="0" smtClean="0"/>
              <a:t>ARC current status is a good example:</a:t>
            </a:r>
          </a:p>
          <a:p>
            <a:pPr lvl="1"/>
            <a:r>
              <a:rPr lang="sv-SE" sz="1600" dirty="0" smtClean="0"/>
              <a:t>ARC development choices that got picked up not exactly the same way as it was originally meant to be....</a:t>
            </a:r>
            <a:endParaRPr lang="sv-SE" sz="1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30" y="3352800"/>
            <a:ext cx="3368001" cy="28167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66799"/>
            <a:ext cx="3248331" cy="21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g-template">
  <a:themeElements>
    <a:clrScheme name="1_nordugrid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nordugrid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u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ng-template</Template>
  <TotalTime>13581</TotalTime>
  <Words>992</Words>
  <Application>Microsoft Office PowerPoint</Application>
  <PresentationFormat>On-screen Show (4:3)</PresentationFormat>
  <Paragraphs>210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ng-template</vt:lpstr>
      <vt:lpstr>State of the ARC  &amp; sTaTE of the ART</vt:lpstr>
      <vt:lpstr>Purpose...</vt:lpstr>
      <vt:lpstr>NG11, Sundvolden: the bikes</vt:lpstr>
      <vt:lpstr>NG12, Uppsala: EMI hills</vt:lpstr>
      <vt:lpstr>NG13, Siauliai:  the dinosaur</vt:lpstr>
      <vt:lpstr>NG14, Helsinki:  the old volvo car </vt:lpstr>
      <vt:lpstr>NG15 Bern, 13th birthday </vt:lpstr>
      <vt:lpstr>NG16, Kosice:  the ART project</vt:lpstr>
      <vt:lpstr>Lessons learnt: design vs. reality</vt:lpstr>
      <vt:lpstr>ARC status:  a well-understood use-case </vt:lpstr>
      <vt:lpstr>ARC status:  importance of DATA</vt:lpstr>
      <vt:lpstr>ARC status:  standard compliance</vt:lpstr>
      <vt:lpstr>ARC status: middleware over batch systems</vt:lpstr>
      <vt:lpstr>ARC status: centralized distributed services</vt:lpstr>
      <vt:lpstr>ARC status: heavy security</vt:lpstr>
      <vt:lpstr>ARC status: open source software</vt:lpstr>
      <vt:lpstr>Change of the climate</vt:lpstr>
      <vt:lpstr>Technology landscape (1/2)</vt:lpstr>
      <vt:lpstr>Technology landscape (2/2)</vt:lpstr>
      <vt:lpstr>Nevertheless,  running business as usual....</vt:lpstr>
      <vt:lpstr>and looking forward to the future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status</dc:title>
  <dc:creator>Balazs Konya</dc:creator>
  <cp:lastModifiedBy>Balazs</cp:lastModifiedBy>
  <cp:revision>896</cp:revision>
  <dcterms:created xsi:type="dcterms:W3CDTF">2010-04-30T12:57:51Z</dcterms:created>
  <dcterms:modified xsi:type="dcterms:W3CDTF">2016-06-02T09:39:58Z</dcterms:modified>
</cp:coreProperties>
</file>