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62" r:id="rId2"/>
    <p:sldId id="267" r:id="rId3"/>
    <p:sldId id="272" r:id="rId4"/>
    <p:sldId id="273" r:id="rId5"/>
    <p:sldId id="277" r:id="rId6"/>
    <p:sldId id="278" r:id="rId7"/>
    <p:sldId id="285" r:id="rId8"/>
    <p:sldId id="274" r:id="rId9"/>
    <p:sldId id="280" r:id="rId10"/>
    <p:sldId id="281" r:id="rId11"/>
    <p:sldId id="283" r:id="rId12"/>
    <p:sldId id="284" r:id="rId13"/>
    <p:sldId id="279" r:id="rId14"/>
    <p:sldId id="282" r:id="rId15"/>
    <p:sldId id="276" r:id="rId16"/>
    <p:sldId id="286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3E267C-4985-2460-A04F-579CA7251BD4}" name="Benjamin Bolling" initials="BB" userId="S::benjamin.bolling@ess.eu::b34dca4e-2db0-4fab-905c-b86a83d191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CCCCCC"/>
    <a:srgbClr val="666666"/>
    <a:srgbClr val="FECC99"/>
    <a:srgbClr val="FEE6CC"/>
    <a:srgbClr val="CCDFDB"/>
    <a:srgbClr val="E5F0EC"/>
    <a:srgbClr val="D7E59A"/>
    <a:srgbClr val="EBF1CB"/>
    <a:srgbClr val="CD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7" autoAdjust="0"/>
    <p:restoredTop sz="86685" autoAdjust="0"/>
  </p:normalViewPr>
  <p:slideViewPr>
    <p:cSldViewPr snapToGrid="0" snapToObjects="1">
      <p:cViewPr>
        <p:scale>
          <a:sx n="120" d="100"/>
          <a:sy n="120" d="100"/>
        </p:scale>
        <p:origin x="15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2025-06-09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403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132EE-A998-56DD-2765-36B5DE9D5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4D7F8-7529-8FA4-D307-90EA709DE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9A29B-E0DD-D843-8BFA-2D3A402A7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54054-D20B-547D-B09B-0E497571F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80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BD22F-5492-7286-6D3C-55B0D9C5B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440275-D2F4-E90D-F6A6-413AC6435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99B971-E687-2E79-8DE2-D74312CBF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CF1D3-C8AF-0844-AF91-D7C0D5421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83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90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65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47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5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243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CC602-B4BE-8E9E-9133-8DB065CD3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0497E-166E-E7BC-7D92-A79DBDD19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3CF7D-165A-B91B-9EB1-384D625E3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52CAF-D38D-011A-7075-96F4BE568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808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D0BF6-5F31-6FEF-E741-2736FA9CA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39E713-7D43-A7D6-083D-84CE73C45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607A4E-A6BA-7B20-414D-0B73A61B0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6B861-3380-5918-EA3A-AC262DB8C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046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2025-06-12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2025-06-12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emf"/><Relationship Id="rId5" Type="http://schemas.openxmlformats.org/officeDocument/2006/relationships/image" Target="../media/image35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video" Target="../media/media1.m4v"/><Relationship Id="rId16" Type="http://schemas.openxmlformats.org/officeDocument/2006/relationships/image" Target="../media/image17.png"/><Relationship Id="rId1" Type="http://schemas.microsoft.com/office/2007/relationships/media" Target="../media/media1.m4v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2CF6E-CFE0-C8B9-DF51-5D7A02480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0B94F7C1-9DBC-BEF2-F4F3-E18101C6C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09" y="1391473"/>
            <a:ext cx="10195662" cy="5340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891083-EE2B-4E50-46D0-4E1CC396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Small but important difference!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A2644-2F14-8455-47C5-21424959CC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ESS: High-intensity beam(highly space-charge-dominated)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59728-9BC4-5946-9FB8-952A2FB1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A302F3-63E2-DF66-CB1F-08E56CFD27F1}"/>
              </a:ext>
            </a:extLst>
          </p:cNvPr>
          <p:cNvCxnSpPr>
            <a:cxnSpLocks/>
          </p:cNvCxnSpPr>
          <p:nvPr/>
        </p:nvCxnSpPr>
        <p:spPr>
          <a:xfrm>
            <a:off x="6154784" y="2702560"/>
            <a:ext cx="0" cy="35153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C259B6-DD2E-0EA3-D08C-F90781A19AFF}"/>
              </a:ext>
            </a:extLst>
          </p:cNvPr>
          <p:cNvCxnSpPr>
            <a:cxnSpLocks/>
          </p:cNvCxnSpPr>
          <p:nvPr/>
        </p:nvCxnSpPr>
        <p:spPr>
          <a:xfrm>
            <a:off x="6525208" y="2702560"/>
            <a:ext cx="0" cy="35153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65777CA2-BCD0-5E21-06AE-C5320F26B90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2655" y="2290927"/>
            <a:ext cx="4239546" cy="32893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B267A98-8E3C-172C-4E14-9D1726C2887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4130" y="2283898"/>
            <a:ext cx="4239535" cy="3289358"/>
          </a:xfrm>
          <a:prstGeom prst="rect">
            <a:avLst/>
          </a:prstGeom>
        </p:spPr>
      </p:pic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2E2FEC34-07F6-9B9B-1BFA-97087B9F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2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D1258-3C54-C2B4-A7AC-B20383E68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08A37BA2-D72B-5FDD-2BCF-985E3824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09" y="1391473"/>
            <a:ext cx="10195662" cy="5340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3D0226-E0F3-1888-0CC0-C42B5892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Small but important difference!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CE627-973B-C824-8DC9-93B478E548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ESS: High-intensity beam(highly space-charge-dominated)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97B70-E460-4CF9-1366-4DDB5CFC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54251F-3970-DEFF-ABD6-A7F4E61594AE}"/>
              </a:ext>
            </a:extLst>
          </p:cNvPr>
          <p:cNvCxnSpPr>
            <a:cxnSpLocks/>
          </p:cNvCxnSpPr>
          <p:nvPr/>
        </p:nvCxnSpPr>
        <p:spPr>
          <a:xfrm>
            <a:off x="6187442" y="2702560"/>
            <a:ext cx="0" cy="35153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9DE451-2A75-ABBB-EBDB-AC80AE413E3C}"/>
              </a:ext>
            </a:extLst>
          </p:cNvPr>
          <p:cNvCxnSpPr>
            <a:cxnSpLocks/>
          </p:cNvCxnSpPr>
          <p:nvPr/>
        </p:nvCxnSpPr>
        <p:spPr>
          <a:xfrm>
            <a:off x="6492550" y="2702560"/>
            <a:ext cx="0" cy="35153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9B03FCC-8E5B-63A2-71C5-D2784A1DB73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rcRect l="923"/>
          <a:stretch>
            <a:fillRect/>
          </a:stretch>
        </p:blipFill>
        <p:spPr>
          <a:xfrm>
            <a:off x="1883228" y="2290056"/>
            <a:ext cx="4195243" cy="328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38FD25-6A31-54EE-088A-4F445813730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6572317" y="2290935"/>
            <a:ext cx="4233208" cy="328232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997D1AC-9922-9AA4-C20B-703986F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215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FA1A-2E54-A419-0352-454B8675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5B228769-B391-9D40-0D0C-EE61D8CF1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09" y="1391473"/>
            <a:ext cx="10195662" cy="5340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6EFBF-7262-2AB3-9D06-26F431DA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Small but important difference!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DFC82-473B-264E-C30D-EDD9C42D7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ESS: High-intensity beam(highly space-charge-dominated)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625CD-9BB4-9B4B-99C3-D5AF718F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79FB3D-94A3-50B4-C94D-8A27FD05734D}"/>
              </a:ext>
            </a:extLst>
          </p:cNvPr>
          <p:cNvCxnSpPr>
            <a:cxnSpLocks/>
          </p:cNvCxnSpPr>
          <p:nvPr/>
        </p:nvCxnSpPr>
        <p:spPr>
          <a:xfrm>
            <a:off x="6220100" y="2702560"/>
            <a:ext cx="0" cy="35153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3429E-9F7F-CF77-0F75-DEA2EFFB9516}"/>
              </a:ext>
            </a:extLst>
          </p:cNvPr>
          <p:cNvCxnSpPr>
            <a:cxnSpLocks/>
          </p:cNvCxnSpPr>
          <p:nvPr/>
        </p:nvCxnSpPr>
        <p:spPr>
          <a:xfrm>
            <a:off x="6459892" y="2702560"/>
            <a:ext cx="0" cy="35153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C361BB9-4412-0AC1-40C0-47020F7A68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6572317" y="2290056"/>
            <a:ext cx="4233208" cy="3282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09D32-B7DF-42B6-CA17-55213791A62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1862793" y="2290056"/>
            <a:ext cx="4233207" cy="328232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4B6CA70-2843-C465-7C62-3F442003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358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31881-F615-8585-525C-46DD98DE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9C44-AEBD-22FC-54EA-1CA66D0B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2E60D-9D59-769D-69DD-257B948DB1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Improvement of Particle Accelerators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FBA4C-DA58-00C8-45B8-FBA1B097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Beam Position Monitors</a:t>
            </a:r>
          </a:p>
          <a:p>
            <a:pPr lvl="1"/>
            <a:r>
              <a:rPr lang="en-SE" dirty="0"/>
              <a:t>Critical device, parasitic</a:t>
            </a:r>
          </a:p>
          <a:p>
            <a:r>
              <a:rPr lang="en-SE" dirty="0"/>
              <a:t>Beam profile, width: Interceptive devices</a:t>
            </a:r>
          </a:p>
          <a:p>
            <a:r>
              <a:rPr lang="en-SE" dirty="0"/>
              <a:t>Quadrupolar component of the beam: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82550" lvl="1" indent="0">
              <a:buNone/>
            </a:pPr>
            <a:endParaRPr lang="en-GB" dirty="0"/>
          </a:p>
          <a:p>
            <a:pPr lvl="1"/>
            <a:r>
              <a:rPr lang="en-GB" dirty="0"/>
              <a:t>Question: Is it measurable enough to do matching?</a:t>
            </a:r>
          </a:p>
          <a:p>
            <a:pPr lvl="2"/>
            <a:r>
              <a:rPr lang="en-GB" dirty="0"/>
              <a:t>Hardware limitations (noise, drifts); not designed purpose</a:t>
            </a:r>
          </a:p>
          <a:p>
            <a:pPr lvl="2"/>
            <a:r>
              <a:rPr lang="en-GB" dirty="0"/>
              <a:t>Benefits: Valuable transverse (longitudinal) characterization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71C2A-0DD3-287E-C181-8D5F61F5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4C56E0-3317-33C7-36DB-20350E15B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56505" y="2208595"/>
            <a:ext cx="3433561" cy="2665157"/>
          </a:xfrm>
          <a:prstGeom prst="rect">
            <a:avLst/>
          </a:prstGeom>
        </p:spPr>
      </p:pic>
      <p:pic>
        <p:nvPicPr>
          <p:cNvPr id="23" name="BPM-bunch interaction video.mp4">
            <a:hlinkClick r:id="" action="ppaction://media"/>
            <a:extLst>
              <a:ext uri="{FF2B5EF4-FFF2-40B4-BE49-F238E27FC236}">
                <a16:creationId xmlns:a16="http://schemas.microsoft.com/office/drawing/2014/main" id="{5E982245-1C81-2B48-47BA-9422FE0582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029.0224"/>
                  <p14:fade out="3.627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6133" y="75009"/>
            <a:ext cx="4687279" cy="233509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8E37736-1D0A-AF75-062D-7E4C12C9B711}"/>
              </a:ext>
            </a:extLst>
          </p:cNvPr>
          <p:cNvSpPr txBox="1"/>
          <p:nvPr/>
        </p:nvSpPr>
        <p:spPr>
          <a:xfrm>
            <a:off x="8735292" y="1946985"/>
            <a:ext cx="2307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E" sz="1050" dirty="0">
                <a:solidFill>
                  <a:srgbClr val="666666"/>
                </a:solidFill>
              </a:rPr>
              <a:t>Credits: Rafael Baron (NSW BPM)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3FE546-A33B-1138-A2EC-41BA2B85E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170" y="3290982"/>
            <a:ext cx="3833427" cy="9032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AB4BAE-3578-3C12-0A3D-F1BFB83626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1713" y="4194261"/>
            <a:ext cx="1652340" cy="9032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6F65ED-AAA8-0F11-318E-C79DB6AEF0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070" y="2501534"/>
            <a:ext cx="2497037" cy="248217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E43EAEE-B624-19FD-E499-C285A325F03C}"/>
              </a:ext>
            </a:extLst>
          </p:cNvPr>
          <p:cNvGrpSpPr>
            <a:grpSpLocks noChangeAspect="1"/>
          </p:cNvGrpSpPr>
          <p:nvPr/>
        </p:nvGrpSpPr>
        <p:grpSpPr>
          <a:xfrm>
            <a:off x="6289276" y="1212076"/>
            <a:ext cx="5558317" cy="5464459"/>
            <a:chOff x="7982964" y="3130303"/>
            <a:chExt cx="3242160" cy="3187413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2F339EA5-A576-F517-570B-4B9C10842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2964" y="3130303"/>
              <a:ext cx="3242160" cy="303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2C87F5-E412-93BE-3355-C3466D8C2530}"/>
                </a:ext>
              </a:extLst>
            </p:cNvPr>
            <p:cNvSpPr txBox="1"/>
            <p:nvPr/>
          </p:nvSpPr>
          <p:spPr>
            <a:xfrm>
              <a:off x="7982964" y="6169607"/>
              <a:ext cx="3242160" cy="14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E" sz="1050" dirty="0">
                  <a:solidFill>
                    <a:srgbClr val="666666"/>
                  </a:solidFill>
                </a:rPr>
                <a:t>This would be a goal to strive after to achieve parasitically rather than interceptically</a:t>
              </a:r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80FD0215-C49D-6D10-F829-9DC91335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07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97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repeatCount="indefinite" fill="remove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B80D1-989C-49D6-BBE5-1338BF8AD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F7F58-7BED-4A29-39B4-9DF6D99D1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4258" y="167673"/>
            <a:ext cx="3531532" cy="2741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014DF-02CB-1601-0500-6F30EEE6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78724-E5DD-3FF2-EDE3-C516A27A44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Improvement of Particle Accelerators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9DDA2-0C72-1DB9-6E40-6571F0B48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Conclusively:</a:t>
            </a:r>
          </a:p>
          <a:p>
            <a:pPr lvl="1"/>
            <a:r>
              <a:rPr lang="en-GB" dirty="0">
                <a:solidFill>
                  <a:srgbClr val="009051"/>
                </a:solidFill>
              </a:rPr>
              <a:t>Develop model(s) that fits PyOrbit3</a:t>
            </a:r>
          </a:p>
          <a:p>
            <a:pPr lvl="1"/>
            <a:r>
              <a:rPr lang="en-GB" dirty="0">
                <a:solidFill>
                  <a:srgbClr val="009051"/>
                </a:solidFill>
              </a:rPr>
              <a:t>Implement the model in PyOrbit3</a:t>
            </a:r>
          </a:p>
          <a:p>
            <a:pPr lvl="1"/>
            <a:r>
              <a:rPr lang="en-GB" dirty="0">
                <a:solidFill>
                  <a:srgbClr val="009051"/>
                </a:solidFill>
              </a:rPr>
              <a:t>Test matching using quadrupolar components for the ESS linac</a:t>
            </a:r>
          </a:p>
          <a:p>
            <a:pPr lvl="1"/>
            <a:r>
              <a:rPr lang="en-GB" dirty="0">
                <a:solidFill>
                  <a:srgbClr val="009051"/>
                </a:solidFill>
              </a:rPr>
              <a:t>Perform measurements</a:t>
            </a:r>
          </a:p>
          <a:p>
            <a:pPr lvl="1"/>
            <a:r>
              <a:rPr lang="en-GB" dirty="0">
                <a:solidFill>
                  <a:srgbClr val="009051"/>
                </a:solidFill>
              </a:rPr>
              <a:t>Evaluate</a:t>
            </a:r>
            <a:endParaRPr lang="en-SE" dirty="0">
              <a:solidFill>
                <a:srgbClr val="00905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73F3-925C-2500-CB0C-7EA8037EF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43D55-1CFF-161D-7485-B86AA92C6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802" y="1363649"/>
            <a:ext cx="2497037" cy="2482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6923F3-3DF3-5D03-8D62-47B039D56E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89" t="18225" r="1607" b="26769"/>
          <a:stretch>
            <a:fillRect/>
          </a:stretch>
        </p:blipFill>
        <p:spPr>
          <a:xfrm>
            <a:off x="2471057" y="3759866"/>
            <a:ext cx="4180386" cy="2606957"/>
          </a:xfrm>
          <a:prstGeom prst="rect">
            <a:avLst/>
          </a:prstGeom>
        </p:spPr>
      </p:pic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E67454C2-DD5F-3D8A-E7A3-767E7822F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983" y="3907971"/>
            <a:ext cx="5357509" cy="2806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FDCE89-4112-B264-8CAC-8C4E6AF9D1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537"/>
          <a:stretch>
            <a:fillRect/>
          </a:stretch>
        </p:blipFill>
        <p:spPr>
          <a:xfrm>
            <a:off x="7998583" y="727651"/>
            <a:ext cx="2843589" cy="69460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14CAF1F-E2FA-52EE-6340-4A0BF316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85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2A10B-78AB-973E-ABD4-9C80F55EC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3E8DBD-4A63-BECC-5D4F-284470A1FF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09BFA8-11F2-78C9-0DF6-61876EEA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Outlook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77F53-7D2A-71CF-0B1F-EA354AF24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279292" cy="4768062"/>
          </a:xfrm>
        </p:spPr>
        <p:txBody>
          <a:bodyPr/>
          <a:lstStyle/>
          <a:p>
            <a:pPr lvl="1"/>
            <a:r>
              <a:rPr lang="en-SE" dirty="0"/>
              <a:t>Is it sufficient to model the quadrupolar component?</a:t>
            </a:r>
          </a:p>
          <a:p>
            <a:pPr lvl="2"/>
            <a:r>
              <a:rPr lang="en-SE" dirty="0"/>
              <a:t>Additional beam study planned for next week</a:t>
            </a:r>
          </a:p>
          <a:p>
            <a:pPr lvl="1"/>
            <a:r>
              <a:rPr lang="en-SE" dirty="0"/>
              <a:t>Current and future particle accelerators may benefit from</a:t>
            </a:r>
          </a:p>
          <a:p>
            <a:pPr lvl="2"/>
            <a:r>
              <a:rPr lang="en-SE" dirty="0"/>
              <a:t>being able to parasitically determine the quadrupolar component of the beam, and</a:t>
            </a:r>
          </a:p>
          <a:p>
            <a:pPr lvl="2"/>
            <a:r>
              <a:rPr lang="en-SE" dirty="0"/>
              <a:t>utilizing PyOrbit3 as an open source project with the variety of tools, both online and offline models, and the openness towards future extensions and model development and improvement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040B24-D2FA-326F-1CF3-0033D9C6B4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80908" y="1562400"/>
            <a:ext cx="4664925" cy="4787909"/>
          </a:xfrm>
        </p:spPr>
        <p:txBody>
          <a:bodyPr/>
          <a:lstStyle/>
          <a:p>
            <a:r>
              <a:rPr lang="en-SE" dirty="0"/>
              <a:t>Another example: The ESS medium pulse solution</a:t>
            </a:r>
          </a:p>
          <a:p>
            <a:pPr lvl="1"/>
            <a:r>
              <a:rPr lang="en-SE" dirty="0"/>
              <a:t>Compressing the ESS proton pulses</a:t>
            </a:r>
          </a:p>
          <a:p>
            <a:pPr lvl="2"/>
            <a:r>
              <a:rPr lang="en-SE" dirty="0"/>
              <a:t>2.86ms is long</a:t>
            </a:r>
          </a:p>
          <a:p>
            <a:pPr lvl="2"/>
            <a:r>
              <a:rPr lang="en-SE" dirty="0"/>
              <a:t>50-100us is medium</a:t>
            </a:r>
          </a:p>
          <a:p>
            <a:pPr lvl="1"/>
            <a:r>
              <a:rPr lang="en-SE" dirty="0"/>
              <a:t>Motivation:</a:t>
            </a:r>
          </a:p>
          <a:p>
            <a:pPr lvl="2"/>
            <a:r>
              <a:rPr lang="en-GB" dirty="0"/>
              <a:t>Better matching the moderator time-constant of thermal neutrons</a:t>
            </a:r>
          </a:p>
          <a:p>
            <a:pPr lvl="1"/>
            <a:r>
              <a:rPr lang="en-SE" dirty="0"/>
              <a:t>How to implement this? Way forward?</a:t>
            </a:r>
          </a:p>
          <a:p>
            <a:pPr lvl="2"/>
            <a:r>
              <a:rPr lang="en-SE" dirty="0"/>
              <a:t>It’s complicated, albeit contribute by using and developing necessary extensions in PyOrbit3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CF401-3583-F61B-DF94-E859BCA102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Further ahead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49DA6-D750-B946-00F9-35047181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7EF0853-CFFD-8A1B-95AB-99FA8FD2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5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E6A2BA-10B9-8D99-FC6A-9D2332E9F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E" dirty="0"/>
              <a:t>Thanks for listening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15C8D63-01EA-B13E-E746-3B3CB5C2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74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9096834" cy="2387600"/>
          </a:xfrm>
        </p:spPr>
        <p:txBody>
          <a:bodyPr/>
          <a:lstStyle/>
          <a:p>
            <a:r>
              <a:rPr lang="en-GB" dirty="0"/>
              <a:t>From Complexity to Clarity: </a:t>
            </a:r>
            <a:br>
              <a:rPr lang="en-GB" dirty="0"/>
            </a:br>
            <a:r>
              <a:rPr lang="en-GB" dirty="0"/>
              <a:t>Design, Characterization and Tuning of High-Power Accelerators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Unveiling Beautiful Physics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Benjamin Bolling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sv-SE" sz="1200" b="1">
                <a:solidFill>
                  <a:schemeClr val="bg1"/>
                </a:solidFill>
              </a:rPr>
              <a:t>2025-06-12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1381"/>
              </p:ext>
            </p:extLst>
          </p:nvPr>
        </p:nvGraphicFramePr>
        <p:xfrm>
          <a:off x="1195647" y="1633448"/>
          <a:ext cx="10134600" cy="274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ESS Introduction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A Recipe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The Complicated Cocktail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Objective: Beam Shape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5	Objective: Modelling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537867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6	Outlook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</a:tbl>
          </a:graphicData>
        </a:graphic>
      </p:graphicFrame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>
                <a:solidFill>
                  <a:schemeClr val="bg1"/>
                </a:solidFill>
              </a:rPr>
              <a:t>2025-06-12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723D22-531D-88C3-14CD-CD7C734C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2926B0-AA8D-F21F-FE39-5458909AD30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91797E-6647-2DBB-3D35-29E70775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European Spallation Source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C4164-EF01-66B6-0FA6-B603000C92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What is ESS? A quick background walkthrough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9DAEF-085E-84B2-B45C-93616FDB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982056"/>
            <a:ext cx="9365782" cy="4546044"/>
          </a:xfrm>
        </p:spPr>
        <p:txBody>
          <a:bodyPr/>
          <a:lstStyle/>
          <a:p>
            <a:pPr lvl="1"/>
            <a:r>
              <a:rPr lang="en-SE" dirty="0"/>
              <a:t>Collaboration of 13</a:t>
            </a:r>
          </a:p>
          <a:p>
            <a:pPr lvl="1"/>
            <a:r>
              <a:rPr lang="en-SE" dirty="0"/>
              <a:t>Particle accelerator</a:t>
            </a:r>
          </a:p>
          <a:p>
            <a:pPr lvl="2"/>
            <a:r>
              <a:rPr lang="en-SE" dirty="0"/>
              <a:t>Protons</a:t>
            </a:r>
          </a:p>
          <a:p>
            <a:pPr lvl="2"/>
            <a:r>
              <a:rPr lang="en-SE" dirty="0"/>
              <a:t>Focusing charged items (repulsion, space-charge)</a:t>
            </a:r>
          </a:p>
          <a:p>
            <a:pPr lvl="2"/>
            <a:r>
              <a:rPr lang="en-SE" dirty="0"/>
              <a:t>Accelerating the charged items</a:t>
            </a:r>
          </a:p>
          <a:p>
            <a:pPr lvl="3"/>
            <a:r>
              <a:rPr lang="en-SE" dirty="0"/>
              <a:t>More energy = less repulsion ?</a:t>
            </a:r>
          </a:p>
          <a:p>
            <a:pPr lvl="1"/>
            <a:r>
              <a:rPr lang="en-SE" dirty="0"/>
              <a:t>Nominal:</a:t>
            </a:r>
          </a:p>
          <a:p>
            <a:pPr lvl="2"/>
            <a:r>
              <a:rPr lang="en-SE" dirty="0"/>
              <a:t>2.86ms, 14Hz</a:t>
            </a:r>
          </a:p>
          <a:p>
            <a:pPr lvl="2"/>
            <a:r>
              <a:rPr lang="en-SE" dirty="0"/>
              <a:t>62.5mA</a:t>
            </a:r>
          </a:p>
          <a:p>
            <a:pPr lvl="1"/>
            <a:r>
              <a:rPr lang="en-SE" dirty="0"/>
              <a:t>Beam destinations and beam intercepting devices</a:t>
            </a:r>
          </a:p>
          <a:p>
            <a:pPr lvl="2"/>
            <a:r>
              <a:rPr lang="en-SE" dirty="0"/>
              <a:t>Limitations on the beam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D1957-ABC8-D245-4D7C-99FE188C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  <p:pic>
        <p:nvPicPr>
          <p:cNvPr id="11" name="Media1.m4v">
            <a:hlinkClick r:id="" action="ppaction://media"/>
            <a:extLst>
              <a:ext uri="{FF2B5EF4-FFF2-40B4-BE49-F238E27FC236}">
                <a16:creationId xmlns:a16="http://schemas.microsoft.com/office/drawing/2014/main" id="{780D36AA-CD26-0306-1492-B09D4894E1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4062" y="3283510"/>
            <a:ext cx="4382506" cy="2465159"/>
          </a:xfrm>
          <a:prstGeom prst="rect">
            <a:avLst/>
          </a:prstGeom>
        </p:spPr>
      </p:pic>
      <p:pic>
        <p:nvPicPr>
          <p:cNvPr id="1028" name="Picture 4" descr="How the Accelerator works | ESS">
            <a:extLst>
              <a:ext uri="{FF2B5EF4-FFF2-40B4-BE49-F238E27FC236}">
                <a16:creationId xmlns:a16="http://schemas.microsoft.com/office/drawing/2014/main" id="{EE2024CE-E21F-9671-BE0F-6C322BFC7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046" y="2021311"/>
            <a:ext cx="6840020" cy="11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D9D2E60-89E7-413F-AA92-B0B2EB48F9B2}"/>
              </a:ext>
            </a:extLst>
          </p:cNvPr>
          <p:cNvGrpSpPr/>
          <p:nvPr/>
        </p:nvGrpSpPr>
        <p:grpSpPr>
          <a:xfrm>
            <a:off x="4934176" y="2004683"/>
            <a:ext cx="3062972" cy="1143851"/>
            <a:chOff x="5660572" y="1438102"/>
            <a:chExt cx="3062972" cy="11438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7C1BE4-EB44-10BA-2A46-E66AE7F3EBBE}"/>
                </a:ext>
              </a:extLst>
            </p:cNvPr>
            <p:cNvSpPr/>
            <p:nvPr/>
          </p:nvSpPr>
          <p:spPr>
            <a:xfrm>
              <a:off x="5660572" y="1446416"/>
              <a:ext cx="81885" cy="112722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3D4880-1145-EDE5-3D6A-38A55265B6A5}"/>
                </a:ext>
              </a:extLst>
            </p:cNvPr>
            <p:cNvSpPr/>
            <p:nvPr/>
          </p:nvSpPr>
          <p:spPr>
            <a:xfrm>
              <a:off x="6754972" y="1454730"/>
              <a:ext cx="81885" cy="112722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488C68-8184-782C-90F6-E9544535820C}"/>
                </a:ext>
              </a:extLst>
            </p:cNvPr>
            <p:cNvSpPr/>
            <p:nvPr/>
          </p:nvSpPr>
          <p:spPr>
            <a:xfrm>
              <a:off x="7302171" y="1454730"/>
              <a:ext cx="81885" cy="112722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68F291-11FA-F2CD-78CB-C5609C4D0A17}"/>
                </a:ext>
              </a:extLst>
            </p:cNvPr>
            <p:cNvSpPr/>
            <p:nvPr/>
          </p:nvSpPr>
          <p:spPr>
            <a:xfrm>
              <a:off x="7701073" y="1454730"/>
              <a:ext cx="81885" cy="112722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D93560-8717-771D-5A67-9198D3FB802F}"/>
                </a:ext>
              </a:extLst>
            </p:cNvPr>
            <p:cNvSpPr/>
            <p:nvPr/>
          </p:nvSpPr>
          <p:spPr>
            <a:xfrm>
              <a:off x="8641659" y="1438102"/>
              <a:ext cx="81885" cy="112722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AA0A40-E913-F65C-A3FA-2EA20CE80A93}"/>
              </a:ext>
            </a:extLst>
          </p:cNvPr>
          <p:cNvGrpSpPr/>
          <p:nvPr/>
        </p:nvGrpSpPr>
        <p:grpSpPr>
          <a:xfrm>
            <a:off x="826029" y="1466666"/>
            <a:ext cx="5414335" cy="439979"/>
            <a:chOff x="3757186" y="6437551"/>
            <a:chExt cx="4494673" cy="427860"/>
          </a:xfrm>
          <a:noFill/>
        </p:grpSpPr>
        <p:pic>
          <p:nvPicPr>
            <p:cNvPr id="22" name="Picture 21" descr="Czech.png">
              <a:extLst>
                <a:ext uri="{FF2B5EF4-FFF2-40B4-BE49-F238E27FC236}">
                  <a16:creationId xmlns:a16="http://schemas.microsoft.com/office/drawing/2014/main" id="{703F8042-C2EF-CDAE-8D9B-FF2B2A8F6891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7186" y="6461078"/>
              <a:ext cx="358622" cy="367589"/>
            </a:xfrm>
            <a:prstGeom prst="rect">
              <a:avLst/>
            </a:prstGeom>
            <a:grpFill/>
          </p:spPr>
        </p:pic>
        <p:pic>
          <p:nvPicPr>
            <p:cNvPr id="23" name="Picture 22" descr="Estonia.png">
              <a:extLst>
                <a:ext uri="{FF2B5EF4-FFF2-40B4-BE49-F238E27FC236}">
                  <a16:creationId xmlns:a16="http://schemas.microsoft.com/office/drawing/2014/main" id="{0317B2C3-5DFC-8923-B9CE-814BC33D00E6}"/>
                </a:ext>
              </a:extLst>
            </p:cNvPr>
            <p:cNvPicPr>
              <a:picLocks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4968" y="6467985"/>
              <a:ext cx="358622" cy="385093"/>
            </a:xfrm>
            <a:prstGeom prst="rect">
              <a:avLst/>
            </a:prstGeom>
            <a:grpFill/>
          </p:spPr>
        </p:pic>
        <p:pic>
          <p:nvPicPr>
            <p:cNvPr id="24" name="Picture 23" descr="France.png">
              <a:extLst>
                <a:ext uri="{FF2B5EF4-FFF2-40B4-BE49-F238E27FC236}">
                  <a16:creationId xmlns:a16="http://schemas.microsoft.com/office/drawing/2014/main" id="{C9391C8C-1E64-823B-7830-330E9510FF5E}"/>
                </a:ext>
              </a:extLst>
            </p:cNvPr>
            <p:cNvPicPr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6496" y="6459514"/>
              <a:ext cx="358622" cy="392094"/>
            </a:xfrm>
            <a:prstGeom prst="rect">
              <a:avLst/>
            </a:prstGeom>
            <a:grpFill/>
          </p:spPr>
        </p:pic>
        <p:pic>
          <p:nvPicPr>
            <p:cNvPr id="25" name="Picture 24" descr="Germany.png">
              <a:extLst>
                <a:ext uri="{FF2B5EF4-FFF2-40B4-BE49-F238E27FC236}">
                  <a16:creationId xmlns:a16="http://schemas.microsoft.com/office/drawing/2014/main" id="{8697FA0A-649A-A84E-C578-4DABA2193288}"/>
                </a:ext>
              </a:extLst>
            </p:cNvPr>
            <p:cNvPicPr>
              <a:picLocks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4808" y="6468537"/>
              <a:ext cx="358622" cy="385093"/>
            </a:xfrm>
            <a:prstGeom prst="rect">
              <a:avLst/>
            </a:prstGeom>
            <a:grpFill/>
          </p:spPr>
        </p:pic>
        <p:pic>
          <p:nvPicPr>
            <p:cNvPr id="26" name="Picture 25" descr="Hungary.png">
              <a:extLst>
                <a:ext uri="{FF2B5EF4-FFF2-40B4-BE49-F238E27FC236}">
                  <a16:creationId xmlns:a16="http://schemas.microsoft.com/office/drawing/2014/main" id="{2F31A02B-EC65-9B0E-11BD-A0BA14BA1533}"/>
                </a:ext>
              </a:extLst>
            </p:cNvPr>
            <p:cNvPicPr>
              <a:picLocks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9173" y="6469051"/>
              <a:ext cx="358622" cy="385093"/>
            </a:xfrm>
            <a:prstGeom prst="rect">
              <a:avLst/>
            </a:prstGeom>
            <a:grpFill/>
          </p:spPr>
        </p:pic>
        <p:pic>
          <p:nvPicPr>
            <p:cNvPr id="27" name="Picture 26" descr="Italy.png">
              <a:extLst>
                <a:ext uri="{FF2B5EF4-FFF2-40B4-BE49-F238E27FC236}">
                  <a16:creationId xmlns:a16="http://schemas.microsoft.com/office/drawing/2014/main" id="{C5C510BC-B547-0611-5395-3ADE66663241}"/>
                </a:ext>
              </a:extLst>
            </p:cNvPr>
            <p:cNvPicPr>
              <a:picLocks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1802" y="6462112"/>
              <a:ext cx="358622" cy="402597"/>
            </a:xfrm>
            <a:prstGeom prst="rect">
              <a:avLst/>
            </a:prstGeom>
            <a:grpFill/>
          </p:spPr>
        </p:pic>
        <p:pic>
          <p:nvPicPr>
            <p:cNvPr id="28" name="Picture 27" descr="Norway.png">
              <a:extLst>
                <a:ext uri="{FF2B5EF4-FFF2-40B4-BE49-F238E27FC236}">
                  <a16:creationId xmlns:a16="http://schemas.microsoft.com/office/drawing/2014/main" id="{B2972D4C-0C93-3115-F5BD-0463AD6C6318}"/>
                </a:ext>
              </a:extLst>
            </p:cNvPr>
            <p:cNvPicPr>
              <a:picLocks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4936" y="6484095"/>
              <a:ext cx="313794" cy="353585"/>
            </a:xfrm>
            <a:prstGeom prst="rect">
              <a:avLst/>
            </a:prstGeom>
            <a:grpFill/>
          </p:spPr>
        </p:pic>
        <p:pic>
          <p:nvPicPr>
            <p:cNvPr id="29" name="Picture 28" descr="Poland.png">
              <a:extLst>
                <a:ext uri="{FF2B5EF4-FFF2-40B4-BE49-F238E27FC236}">
                  <a16:creationId xmlns:a16="http://schemas.microsoft.com/office/drawing/2014/main" id="{39833519-58B8-E3A1-BF65-3B58DD3E19D7}"/>
                </a:ext>
              </a:extLst>
            </p:cNvPr>
            <p:cNvPicPr>
              <a:picLocks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0781" y="6455812"/>
              <a:ext cx="358622" cy="409599"/>
            </a:xfrm>
            <a:prstGeom prst="rect">
              <a:avLst/>
            </a:prstGeom>
            <a:grpFill/>
          </p:spPr>
        </p:pic>
        <p:pic>
          <p:nvPicPr>
            <p:cNvPr id="30" name="Picture 29" descr="Spain.png">
              <a:extLst>
                <a:ext uri="{FF2B5EF4-FFF2-40B4-BE49-F238E27FC236}">
                  <a16:creationId xmlns:a16="http://schemas.microsoft.com/office/drawing/2014/main" id="{93B5153D-1D0E-48C6-102C-C6F33E1ECEB0}"/>
                </a:ext>
              </a:extLst>
            </p:cNvPr>
            <p:cNvPicPr>
              <a:picLocks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7833" y="6448625"/>
              <a:ext cx="358622" cy="402597"/>
            </a:xfrm>
            <a:prstGeom prst="rect">
              <a:avLst/>
            </a:prstGeom>
            <a:grpFill/>
          </p:spPr>
        </p:pic>
        <p:pic>
          <p:nvPicPr>
            <p:cNvPr id="31" name="Picture 30" descr="Sweden.png">
              <a:extLst>
                <a:ext uri="{FF2B5EF4-FFF2-40B4-BE49-F238E27FC236}">
                  <a16:creationId xmlns:a16="http://schemas.microsoft.com/office/drawing/2014/main" id="{6159D909-BDFA-14AA-75DA-81EBEE35DB9A}"/>
                </a:ext>
              </a:extLst>
            </p:cNvPr>
            <p:cNvPicPr>
              <a:picLocks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1933" y="6466796"/>
              <a:ext cx="328736" cy="367588"/>
            </a:xfrm>
            <a:prstGeom prst="rect">
              <a:avLst/>
            </a:prstGeom>
            <a:grpFill/>
          </p:spPr>
        </p:pic>
        <p:pic>
          <p:nvPicPr>
            <p:cNvPr id="32" name="Picture 31" descr="Switzerlad.png">
              <a:extLst>
                <a:ext uri="{FF2B5EF4-FFF2-40B4-BE49-F238E27FC236}">
                  <a16:creationId xmlns:a16="http://schemas.microsoft.com/office/drawing/2014/main" id="{DCA402D0-7051-AC5F-6511-F9A6A127FA1E}"/>
                </a:ext>
              </a:extLst>
            </p:cNvPr>
            <p:cNvPicPr>
              <a:picLocks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3" y="6437551"/>
              <a:ext cx="388507" cy="420101"/>
            </a:xfrm>
            <a:prstGeom prst="rect">
              <a:avLst/>
            </a:prstGeom>
            <a:grpFill/>
          </p:spPr>
        </p:pic>
        <p:pic>
          <p:nvPicPr>
            <p:cNvPr id="33" name="Picture 32" descr="UK.png">
              <a:extLst>
                <a:ext uri="{FF2B5EF4-FFF2-40B4-BE49-F238E27FC236}">
                  <a16:creationId xmlns:a16="http://schemas.microsoft.com/office/drawing/2014/main" id="{6E88BC6B-D1A0-C6CA-9161-C653BB83EF30}"/>
                </a:ext>
              </a:extLst>
            </p:cNvPr>
            <p:cNvPicPr>
              <a:picLocks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3237" y="6453587"/>
              <a:ext cx="358622" cy="385092"/>
            </a:xfrm>
            <a:prstGeom prst="rect">
              <a:avLst/>
            </a:prstGeom>
            <a:grpFill/>
          </p:spPr>
        </p:pic>
        <p:pic>
          <p:nvPicPr>
            <p:cNvPr id="34" name="Picture 33" descr="Denmark.png">
              <a:extLst>
                <a:ext uri="{FF2B5EF4-FFF2-40B4-BE49-F238E27FC236}">
                  <a16:creationId xmlns:a16="http://schemas.microsoft.com/office/drawing/2014/main" id="{4E152C88-35BE-275C-C47C-6D665C68DA18}"/>
                </a:ext>
              </a:extLst>
            </p:cNvPr>
            <p:cNvPicPr>
              <a:picLocks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5159" y="6460040"/>
              <a:ext cx="358622" cy="385093"/>
            </a:xfrm>
            <a:prstGeom prst="rect">
              <a:avLst/>
            </a:prstGeom>
            <a:grpFill/>
          </p:spPr>
        </p:pic>
      </p:grpSp>
      <p:sp>
        <p:nvSpPr>
          <p:cNvPr id="1089" name="Slide Number Placeholder 1088">
            <a:extLst>
              <a:ext uri="{FF2B5EF4-FFF2-40B4-BE49-F238E27FC236}">
                <a16:creationId xmlns:a16="http://schemas.microsoft.com/office/drawing/2014/main" id="{4A340235-EDA6-A92F-A795-26B014B1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88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4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18827-4920-A95F-87C5-3BB6609D2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4EE03AA-850E-B6F7-F04C-61BD8E64A2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7E24-22D3-E074-0ECE-67C3EC3F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European Spallation Source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1690B9-D9CD-E166-5DD8-EA57E26AC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151279" cy="4768062"/>
          </a:xfrm>
        </p:spPr>
        <p:txBody>
          <a:bodyPr/>
          <a:lstStyle/>
          <a:p>
            <a:pPr lvl="1"/>
            <a:r>
              <a:rPr lang="en-SE" dirty="0"/>
              <a:t>Goal: Kick neutrons like soccer balls to scientists. How? Simple!</a:t>
            </a:r>
          </a:p>
          <a:p>
            <a:pPr lvl="2"/>
            <a:r>
              <a:rPr lang="en-SE" dirty="0"/>
              <a:t>Water electrolysis -&gt; hydrogen</a:t>
            </a:r>
          </a:p>
          <a:p>
            <a:pPr lvl="2"/>
            <a:r>
              <a:rPr lang="en-SE" dirty="0"/>
              <a:t>Hydrogen gas -&gt; plasma</a:t>
            </a:r>
          </a:p>
          <a:p>
            <a:pPr lvl="2"/>
            <a:r>
              <a:rPr lang="en-SE" dirty="0"/>
              <a:t>Shaping and accelerating beam</a:t>
            </a:r>
          </a:p>
          <a:p>
            <a:pPr lvl="2"/>
            <a:r>
              <a:rPr lang="en-SE" dirty="0"/>
              <a:t>Spallation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14F529-5905-188A-CE52-41A60CAD9C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8771" y="1562400"/>
            <a:ext cx="4868706" cy="4768062"/>
          </a:xfrm>
        </p:spPr>
        <p:txBody>
          <a:bodyPr/>
          <a:lstStyle/>
          <a:p>
            <a:r>
              <a:rPr lang="en-SE" dirty="0"/>
              <a:t>Now we have neutrons in the target wheel…</a:t>
            </a:r>
          </a:p>
          <a:p>
            <a:pPr lvl="1"/>
            <a:r>
              <a:rPr lang="en-SE" dirty="0"/>
              <a:t>Let’s cool them down!</a:t>
            </a:r>
          </a:p>
          <a:p>
            <a:pPr lvl="2"/>
            <a:r>
              <a:rPr lang="en-SE" dirty="0"/>
              <a:t>Target moderator (hydrogen)</a:t>
            </a:r>
          </a:p>
          <a:p>
            <a:pPr lvl="1"/>
            <a:r>
              <a:rPr lang="en-SE" dirty="0"/>
              <a:t>Instruments, beam ports, and neutron guides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07C3B-9365-5665-561C-AC2F2C06F4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A recipe for an advanced scientific research institute (still background)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338707-DF48-E964-2B14-694B7858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  <p:pic>
        <p:nvPicPr>
          <p:cNvPr id="11" name="Picture 4" descr="How the Accelerator works | ESS">
            <a:extLst>
              <a:ext uri="{FF2B5EF4-FFF2-40B4-BE49-F238E27FC236}">
                <a16:creationId xmlns:a16="http://schemas.microsoft.com/office/drawing/2014/main" id="{CF584373-0CB5-BE94-B2BE-9D9F7CC9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67" y="4178401"/>
            <a:ext cx="11540708" cy="19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5FDA32-54B1-7530-1771-0C07DFE3EB8C}"/>
              </a:ext>
            </a:extLst>
          </p:cNvPr>
          <p:cNvSpPr txBox="1"/>
          <p:nvPr/>
        </p:nvSpPr>
        <p:spPr>
          <a:xfrm>
            <a:off x="3170633" y="3469921"/>
            <a:ext cx="340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C00000"/>
                </a:solidFill>
              </a:rPr>
              <a:t>While continuously measuring &amp; monitoring beam parameters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0DD61DB-E527-FAC9-F005-504B7090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1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765F2-1A96-C4B1-4436-8EEAA2D54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FAE7-F664-47F5-A1D0-34C6E576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Is it really that hard?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C6027-AAC7-0357-3CC1-B3BB44945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Let’s complicate things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07D2E-0DC4-6931-444B-E20ABAE78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Beam dynamics</a:t>
            </a:r>
          </a:p>
          <a:p>
            <a:pPr lvl="1"/>
            <a:r>
              <a:rPr lang="en-SE" dirty="0"/>
              <a:t>Beam elements</a:t>
            </a:r>
          </a:p>
          <a:p>
            <a:pPr lvl="2"/>
            <a:r>
              <a:rPr lang="en-SE" dirty="0"/>
              <a:t>Acceleration</a:t>
            </a:r>
          </a:p>
          <a:p>
            <a:pPr lvl="2"/>
            <a:r>
              <a:rPr lang="en-SE" dirty="0"/>
              <a:t>Steering, focusing, rastering</a:t>
            </a:r>
          </a:p>
          <a:p>
            <a:pPr lvl="2"/>
            <a:r>
              <a:rPr lang="en-SE" dirty="0"/>
              <a:t>Measurements</a:t>
            </a:r>
          </a:p>
          <a:p>
            <a:pPr lvl="2"/>
            <a:r>
              <a:rPr lang="en-SE" dirty="0"/>
              <a:t>Stop/collection</a:t>
            </a:r>
          </a:p>
          <a:p>
            <a:pPr lvl="1"/>
            <a:r>
              <a:rPr lang="en-SE" dirty="0"/>
              <a:t>Without vs with space charge</a:t>
            </a:r>
          </a:p>
          <a:p>
            <a:pPr lvl="1"/>
            <a:r>
              <a:rPr lang="en-SE" dirty="0"/>
              <a:t>High-intensity beam -&gt; challenging:</a:t>
            </a:r>
          </a:p>
          <a:p>
            <a:pPr lvl="2"/>
            <a:r>
              <a:rPr lang="en-SE" dirty="0"/>
              <a:t>Characterization</a:t>
            </a:r>
          </a:p>
          <a:p>
            <a:pPr lvl="2"/>
            <a:r>
              <a:rPr lang="en-SE" dirty="0"/>
              <a:t>Optimization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8F941C-0E02-7800-F560-0D6DF001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  <p:pic>
        <p:nvPicPr>
          <p:cNvPr id="15" name="Picture 14" descr="A green machine with a large metal cylinder&#10;&#10;AI-generated content may be incorrect.">
            <a:extLst>
              <a:ext uri="{FF2B5EF4-FFF2-40B4-BE49-F238E27FC236}">
                <a16:creationId xmlns:a16="http://schemas.microsoft.com/office/drawing/2014/main" id="{62BCBC70-67B9-6F3A-C4E7-7E8AD3141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03" y="981858"/>
            <a:ext cx="1730858" cy="2307810"/>
          </a:xfrm>
          <a:prstGeom prst="rect">
            <a:avLst/>
          </a:prstGeom>
        </p:spPr>
      </p:pic>
      <p:pic>
        <p:nvPicPr>
          <p:cNvPr id="17" name="Picture 16" descr="A machine with a metal cylinder&#10;&#10;AI-generated content may be incorrect.">
            <a:extLst>
              <a:ext uri="{FF2B5EF4-FFF2-40B4-BE49-F238E27FC236}">
                <a16:creationId xmlns:a16="http://schemas.microsoft.com/office/drawing/2014/main" id="{2BB0F4EB-4869-0494-C5C2-A86BA3BF9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2858" y="320769"/>
            <a:ext cx="2168448" cy="2307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05E389-1488-A9D5-C920-CD6B4DCA2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8503" y="539435"/>
            <a:ext cx="2087533" cy="1879806"/>
          </a:xfrm>
          <a:prstGeom prst="rect">
            <a:avLst/>
          </a:prstGeom>
        </p:spPr>
      </p:pic>
      <p:pic>
        <p:nvPicPr>
          <p:cNvPr id="24" name="Picture 23" descr="A large metal tanks in a factory&#10;&#10;AI-generated content may be incorrect.">
            <a:extLst>
              <a:ext uri="{FF2B5EF4-FFF2-40B4-BE49-F238E27FC236}">
                <a16:creationId xmlns:a16="http://schemas.microsoft.com/office/drawing/2014/main" id="{48627786-E0F4-0C99-B867-4C134B9B1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7634" y="4938704"/>
            <a:ext cx="4384942" cy="1819407"/>
          </a:xfrm>
          <a:prstGeom prst="rect">
            <a:avLst/>
          </a:prstGeom>
        </p:spPr>
      </p:pic>
      <p:pic>
        <p:nvPicPr>
          <p:cNvPr id="26" name="Picture 25" descr="A long hallway with a large machine&#10;&#10;AI-generated content may be incorrect.">
            <a:extLst>
              <a:ext uri="{FF2B5EF4-FFF2-40B4-BE49-F238E27FC236}">
                <a16:creationId xmlns:a16="http://schemas.microsoft.com/office/drawing/2014/main" id="{E889F475-A356-4B99-6BC1-DE2A6C9E5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6457" y="4583567"/>
            <a:ext cx="2604885" cy="1953664"/>
          </a:xfrm>
          <a:prstGeom prst="rect">
            <a:avLst/>
          </a:prstGeom>
        </p:spPr>
      </p:pic>
      <p:pic>
        <p:nvPicPr>
          <p:cNvPr id="28" name="Picture 27" descr="A machine with many wires&#10;&#10;AI-generated content may be incorrect.">
            <a:extLst>
              <a:ext uri="{FF2B5EF4-FFF2-40B4-BE49-F238E27FC236}">
                <a16:creationId xmlns:a16="http://schemas.microsoft.com/office/drawing/2014/main" id="{2D667722-2F6C-61FA-D7D8-CD8C8278C2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2858" y="2693303"/>
            <a:ext cx="2604885" cy="1953664"/>
          </a:xfrm>
          <a:prstGeom prst="rect">
            <a:avLst/>
          </a:prstGeom>
        </p:spPr>
      </p:pic>
      <p:pic>
        <p:nvPicPr>
          <p:cNvPr id="36" name="Picture 35" descr="A diagram of a machine&#10;&#10;AI-generated content may be incorrect.">
            <a:extLst>
              <a:ext uri="{FF2B5EF4-FFF2-40B4-BE49-F238E27FC236}">
                <a16:creationId xmlns:a16="http://schemas.microsoft.com/office/drawing/2014/main" id="{01EDFCFF-4AF2-91C7-B545-CD1B370DBF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8831" y="4479525"/>
            <a:ext cx="3726745" cy="2018380"/>
          </a:xfrm>
          <a:prstGeom prst="rect">
            <a:avLst/>
          </a:prstGeom>
        </p:spPr>
      </p:pic>
      <p:pic>
        <p:nvPicPr>
          <p:cNvPr id="22" name="Picture 21" descr="A machine in a factory&#10;&#10;AI-generated content may be incorrect.">
            <a:extLst>
              <a:ext uri="{FF2B5EF4-FFF2-40B4-BE49-F238E27FC236}">
                <a16:creationId xmlns:a16="http://schemas.microsoft.com/office/drawing/2014/main" id="{E650E244-8648-D134-D687-87E5C19F78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6457" y="2493526"/>
            <a:ext cx="2687675" cy="2015756"/>
          </a:xfrm>
          <a:prstGeom prst="rect">
            <a:avLst/>
          </a:prstGeom>
        </p:spPr>
      </p:pic>
      <p:pic>
        <p:nvPicPr>
          <p:cNvPr id="30" name="Picture 29" descr="A close-up of a machine&#10;&#10;AI-generated content may be incorrect.">
            <a:extLst>
              <a:ext uri="{FF2B5EF4-FFF2-40B4-BE49-F238E27FC236}">
                <a16:creationId xmlns:a16="http://schemas.microsoft.com/office/drawing/2014/main" id="{27441922-D866-2E00-D53D-2DDF1BBEDF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4607" y="177485"/>
            <a:ext cx="2263698" cy="3018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 descr="A machine with many wires and cables&#10;&#10;AI-generated content may be incorrect.">
            <a:extLst>
              <a:ext uri="{FF2B5EF4-FFF2-40B4-BE49-F238E27FC236}">
                <a16:creationId xmlns:a16="http://schemas.microsoft.com/office/drawing/2014/main" id="{0A99ADD3-6A38-B44A-1AC1-40E6CB14F6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7743" y="2354893"/>
            <a:ext cx="2859138" cy="3812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 descr="A machine with many wires and cables&#10;&#10;AI-generated content may be incorrect.">
            <a:extLst>
              <a:ext uri="{FF2B5EF4-FFF2-40B4-BE49-F238E27FC236}">
                <a16:creationId xmlns:a16="http://schemas.microsoft.com/office/drawing/2014/main" id="{F46D14FC-5237-EE85-88AF-26E581031F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7013" y="3458771"/>
            <a:ext cx="2277238" cy="3036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A11CCD8-4B50-4555-F7F6-5F297CA72B63}"/>
              </a:ext>
            </a:extLst>
          </p:cNvPr>
          <p:cNvSpPr/>
          <p:nvPr/>
        </p:nvSpPr>
        <p:spPr>
          <a:xfrm>
            <a:off x="3571728" y="2779083"/>
            <a:ext cx="904129" cy="51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7182" name="Group 7181">
            <a:extLst>
              <a:ext uri="{FF2B5EF4-FFF2-40B4-BE49-F238E27FC236}">
                <a16:creationId xmlns:a16="http://schemas.microsoft.com/office/drawing/2014/main" id="{827160C6-21C1-00CE-5FB8-167DEE0DC65B}"/>
              </a:ext>
            </a:extLst>
          </p:cNvPr>
          <p:cNvGrpSpPr/>
          <p:nvPr/>
        </p:nvGrpSpPr>
        <p:grpSpPr>
          <a:xfrm>
            <a:off x="650363" y="5645573"/>
            <a:ext cx="2663171" cy="905702"/>
            <a:chOff x="650363" y="5645573"/>
            <a:chExt cx="2663171" cy="90570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983A21-89C5-E1E5-A282-EBE2870FD8AF}"/>
                </a:ext>
              </a:extLst>
            </p:cNvPr>
            <p:cNvSpPr/>
            <p:nvPr/>
          </p:nvSpPr>
          <p:spPr>
            <a:xfrm>
              <a:off x="1403497" y="5928175"/>
              <a:ext cx="1424763" cy="32306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200" dirty="0"/>
                <a:t>Protons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4FC0D94-6C74-FD56-1718-941D2BD2CFE8}"/>
                </a:ext>
              </a:extLst>
            </p:cNvPr>
            <p:cNvCxnSpPr>
              <a:stCxn id="38" idx="7"/>
            </p:cNvCxnSpPr>
            <p:nvPr/>
          </p:nvCxnSpPr>
          <p:spPr>
            <a:xfrm flipV="1">
              <a:off x="2619608" y="5752214"/>
              <a:ext cx="176755" cy="223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837CEF3-EFE2-558E-7A1F-1E98A26B663E}"/>
                </a:ext>
              </a:extLst>
            </p:cNvPr>
            <p:cNvCxnSpPr>
              <a:cxnSpLocks/>
              <a:stCxn id="38" idx="5"/>
            </p:cNvCxnSpPr>
            <p:nvPr/>
          </p:nvCxnSpPr>
          <p:spPr>
            <a:xfrm>
              <a:off x="2619608" y="6203930"/>
              <a:ext cx="113972" cy="152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2754DA6-E41F-2E11-3BEA-2B1888B6FC33}"/>
                </a:ext>
              </a:extLst>
            </p:cNvPr>
            <p:cNvCxnSpPr>
              <a:cxnSpLocks/>
              <a:stCxn id="38" idx="4"/>
            </p:cNvCxnSpPr>
            <p:nvPr/>
          </p:nvCxnSpPr>
          <p:spPr>
            <a:xfrm flipH="1">
              <a:off x="2111303" y="6251242"/>
              <a:ext cx="4576" cy="2035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52BBB6D-DCF7-1BF9-6106-BA323BF099DE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 flipH="1">
              <a:off x="1400611" y="6203930"/>
              <a:ext cx="211538" cy="192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A00CEAD-61C1-6D10-7D93-1D806459A976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flipV="1">
              <a:off x="2115879" y="5752214"/>
              <a:ext cx="0" cy="1759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0E82A79-FD98-9F6C-B7BD-70D065D62648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1453842" y="5802980"/>
              <a:ext cx="158307" cy="172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510CBB7-2591-AF9F-E6BE-6285B7E65295}"/>
                </a:ext>
              </a:extLst>
            </p:cNvPr>
            <p:cNvCxnSpPr>
              <a:cxnSpLocks/>
              <a:stCxn id="38" idx="6"/>
            </p:cNvCxnSpPr>
            <p:nvPr/>
          </p:nvCxnSpPr>
          <p:spPr>
            <a:xfrm>
              <a:off x="2828260" y="6089709"/>
              <a:ext cx="210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02F05D3-BF90-8293-E664-EABB5E1DCCA5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 flipH="1">
              <a:off x="1168597" y="6089709"/>
              <a:ext cx="234900" cy="17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3" name="Straight Arrow Connector 7172">
              <a:extLst>
                <a:ext uri="{FF2B5EF4-FFF2-40B4-BE49-F238E27FC236}">
                  <a16:creationId xmlns:a16="http://schemas.microsoft.com/office/drawing/2014/main" id="{1E84E52B-309B-1A56-97C5-CE43D38AA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723" y="5846221"/>
              <a:ext cx="6338" cy="4670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75" name="Straight Arrow Connector 7174">
              <a:extLst>
                <a:ext uri="{FF2B5EF4-FFF2-40B4-BE49-F238E27FC236}">
                  <a16:creationId xmlns:a16="http://schemas.microsoft.com/office/drawing/2014/main" id="{02C1055C-D597-DB37-D8E9-0F9FC4AB355F}"/>
                </a:ext>
              </a:extLst>
            </p:cNvPr>
            <p:cNvCxnSpPr>
              <a:cxnSpLocks/>
            </p:cNvCxnSpPr>
            <p:nvPr/>
          </p:nvCxnSpPr>
          <p:spPr>
            <a:xfrm>
              <a:off x="678723" y="6320983"/>
              <a:ext cx="4400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78" name="TextBox 7177">
              <a:extLst>
                <a:ext uri="{FF2B5EF4-FFF2-40B4-BE49-F238E27FC236}">
                  <a16:creationId xmlns:a16="http://schemas.microsoft.com/office/drawing/2014/main" id="{938DD321-1FCC-ABBB-6384-453C6F9E9432}"/>
                </a:ext>
              </a:extLst>
            </p:cNvPr>
            <p:cNvSpPr txBox="1"/>
            <p:nvPr/>
          </p:nvSpPr>
          <p:spPr>
            <a:xfrm>
              <a:off x="650363" y="5645573"/>
              <a:ext cx="489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SE" sz="1200" dirty="0">
                  <a:solidFill>
                    <a:srgbClr val="666666"/>
                  </a:solidFill>
                </a:rPr>
                <a:t>x, y</a:t>
              </a:r>
            </a:p>
          </p:txBody>
        </p:sp>
        <p:sp>
          <p:nvSpPr>
            <p:cNvPr id="7179" name="TextBox 7178">
              <a:extLst>
                <a:ext uri="{FF2B5EF4-FFF2-40B4-BE49-F238E27FC236}">
                  <a16:creationId xmlns:a16="http://schemas.microsoft.com/office/drawing/2014/main" id="{EB35FC1E-7AF8-6997-FA1F-71AA8D19EA2B}"/>
                </a:ext>
              </a:extLst>
            </p:cNvPr>
            <p:cNvSpPr txBox="1"/>
            <p:nvPr/>
          </p:nvSpPr>
          <p:spPr>
            <a:xfrm>
              <a:off x="880016" y="6274276"/>
              <a:ext cx="489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SE" sz="1200" dirty="0">
                  <a:solidFill>
                    <a:srgbClr val="666666"/>
                  </a:solidFill>
                </a:rPr>
                <a:t>z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81" name="TextBox 7180">
                  <a:extLst>
                    <a:ext uri="{FF2B5EF4-FFF2-40B4-BE49-F238E27FC236}">
                      <a16:creationId xmlns:a16="http://schemas.microsoft.com/office/drawing/2014/main" id="{3DB03E75-1F20-5F57-CE3B-E747F38ABFC9}"/>
                    </a:ext>
                  </a:extLst>
                </p:cNvPr>
                <p:cNvSpPr txBox="1"/>
                <p:nvPr/>
              </p:nvSpPr>
              <p:spPr>
                <a:xfrm>
                  <a:off x="2580414" y="6229424"/>
                  <a:ext cx="73312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𝑆𝐶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rgbClr val="666666"/>
                    </a:solidFill>
                  </a:endParaRPr>
                </a:p>
              </p:txBody>
            </p:sp>
          </mc:Choice>
          <mc:Fallback>
            <p:sp>
              <p:nvSpPr>
                <p:cNvPr id="7181" name="TextBox 7180">
                  <a:extLst>
                    <a:ext uri="{FF2B5EF4-FFF2-40B4-BE49-F238E27FC236}">
                      <a16:creationId xmlns:a16="http://schemas.microsoft.com/office/drawing/2014/main" id="{3DB03E75-1F20-5F57-CE3B-E747F38ABF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0414" y="6229424"/>
                  <a:ext cx="733120" cy="276999"/>
                </a:xfrm>
                <a:prstGeom prst="rect">
                  <a:avLst/>
                </a:prstGeom>
                <a:blipFill>
                  <a:blip r:embed="rId14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83" name="Slide Number Placeholder 7182">
            <a:extLst>
              <a:ext uri="{FF2B5EF4-FFF2-40B4-BE49-F238E27FC236}">
                <a16:creationId xmlns:a16="http://schemas.microsoft.com/office/drawing/2014/main" id="{DF6BAD6E-6672-C4F3-4D66-3CBAA48E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2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EE19-4ED5-B9B1-CA0D-7FA80319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Space-charge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3CEE4-FBD8-E38F-267D-027230E2C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Envelope:</a:t>
            </a:r>
          </a:p>
          <a:p>
            <a:pPr lvl="1"/>
            <a:r>
              <a:rPr lang="en-SE" dirty="0"/>
              <a:t>Less computational complexity (faster)</a:t>
            </a:r>
          </a:p>
          <a:p>
            <a:pPr lvl="1"/>
            <a:r>
              <a:rPr lang="en-SE" dirty="0"/>
              <a:t>Less accurate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CDE49A-1BBA-CA6A-81DF-C5D9C5F81E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5322122" cy="4768062"/>
          </a:xfrm>
        </p:spPr>
        <p:txBody>
          <a:bodyPr/>
          <a:lstStyle/>
          <a:p>
            <a:r>
              <a:rPr lang="en-SE" dirty="0"/>
              <a:t>Multi-particle:</a:t>
            </a:r>
          </a:p>
          <a:p>
            <a:pPr lvl="1"/>
            <a:r>
              <a:rPr lang="en-SE" dirty="0"/>
              <a:t>Intreraction between each, complex (slower)</a:t>
            </a:r>
          </a:p>
          <a:p>
            <a:pPr lvl="1"/>
            <a:r>
              <a:rPr lang="en-SE" dirty="0"/>
              <a:t>Higher accuracy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A1454-1F1B-368B-BE87-78F348F4F5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Why is this challenging?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FAC19-DC1C-D62C-5BA7-BDFC869F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C27BA7-E467-9D50-186B-FCC107D8AB11}"/>
              </a:ext>
            </a:extLst>
          </p:cNvPr>
          <p:cNvSpPr/>
          <p:nvPr/>
        </p:nvSpPr>
        <p:spPr>
          <a:xfrm>
            <a:off x="2219787" y="3467999"/>
            <a:ext cx="2394857" cy="2100943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6FA20E-C5C6-12E9-64E2-FA31A45B22A0}"/>
              </a:ext>
            </a:extLst>
          </p:cNvPr>
          <p:cNvSpPr/>
          <p:nvPr/>
        </p:nvSpPr>
        <p:spPr>
          <a:xfrm>
            <a:off x="7866716" y="4558723"/>
            <a:ext cx="544285" cy="5116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5DB450-9840-5F0B-1EF6-17A4A2823D54}"/>
              </a:ext>
            </a:extLst>
          </p:cNvPr>
          <p:cNvSpPr/>
          <p:nvPr/>
        </p:nvSpPr>
        <p:spPr>
          <a:xfrm>
            <a:off x="7179677" y="4301591"/>
            <a:ext cx="544285" cy="5116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8BA52B-E9DD-AA85-DEC1-65BCD66CB6CA}"/>
              </a:ext>
            </a:extLst>
          </p:cNvPr>
          <p:cNvSpPr/>
          <p:nvPr/>
        </p:nvSpPr>
        <p:spPr>
          <a:xfrm>
            <a:off x="8411001" y="4088660"/>
            <a:ext cx="544285" cy="5116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E7509A-285E-1A60-BED6-E345BE202BEF}"/>
              </a:ext>
            </a:extLst>
          </p:cNvPr>
          <p:cNvSpPr/>
          <p:nvPr/>
        </p:nvSpPr>
        <p:spPr>
          <a:xfrm>
            <a:off x="7188241" y="5093679"/>
            <a:ext cx="544285" cy="5116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5B6C61-A577-407C-3DB1-5DB55C9484B9}"/>
              </a:ext>
            </a:extLst>
          </p:cNvPr>
          <p:cNvSpPr/>
          <p:nvPr/>
        </p:nvSpPr>
        <p:spPr>
          <a:xfrm>
            <a:off x="8585330" y="4856102"/>
            <a:ext cx="544285" cy="5116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7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7B7226-8103-A985-F400-850EF875C873}"/>
              </a:ext>
            </a:extLst>
          </p:cNvPr>
          <p:cNvSpPr/>
          <p:nvPr/>
        </p:nvSpPr>
        <p:spPr>
          <a:xfrm>
            <a:off x="7953709" y="5113965"/>
            <a:ext cx="544285" cy="5116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7C97DC-718F-F203-E455-F54F00B8748A}"/>
              </a:ext>
            </a:extLst>
          </p:cNvPr>
          <p:cNvSpPr/>
          <p:nvPr/>
        </p:nvSpPr>
        <p:spPr>
          <a:xfrm>
            <a:off x="7626148" y="3757550"/>
            <a:ext cx="544285" cy="5116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CC4A05-69B3-07C6-1E39-FA68C6FEA5D6}"/>
              </a:ext>
            </a:extLst>
          </p:cNvPr>
          <p:cNvCxnSpPr>
            <a:cxnSpLocks/>
          </p:cNvCxnSpPr>
          <p:nvPr/>
        </p:nvCxnSpPr>
        <p:spPr>
          <a:xfrm flipH="1" flipV="1">
            <a:off x="6775224" y="4245128"/>
            <a:ext cx="432317" cy="220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3F1461-C65E-4A1A-FC43-68BA2F96ECA1}"/>
              </a:ext>
            </a:extLst>
          </p:cNvPr>
          <p:cNvCxnSpPr>
            <a:cxnSpLocks/>
          </p:cNvCxnSpPr>
          <p:nvPr/>
        </p:nvCxnSpPr>
        <p:spPr>
          <a:xfrm flipH="1" flipV="1">
            <a:off x="7786255" y="3408220"/>
            <a:ext cx="56051" cy="360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205298-663B-672E-3AB4-4D25CDB537A2}"/>
              </a:ext>
            </a:extLst>
          </p:cNvPr>
          <p:cNvCxnSpPr>
            <a:cxnSpLocks/>
          </p:cNvCxnSpPr>
          <p:nvPr/>
        </p:nvCxnSpPr>
        <p:spPr>
          <a:xfrm>
            <a:off x="9129615" y="5227150"/>
            <a:ext cx="519269" cy="262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C0DEB3-0348-B1F0-EEC6-C363ED040F09}"/>
              </a:ext>
            </a:extLst>
          </p:cNvPr>
          <p:cNvCxnSpPr>
            <a:cxnSpLocks/>
          </p:cNvCxnSpPr>
          <p:nvPr/>
        </p:nvCxnSpPr>
        <p:spPr>
          <a:xfrm flipH="1">
            <a:off x="6910127" y="5489390"/>
            <a:ext cx="339793" cy="269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2C3DF8-D577-B8CF-7E16-7A1A196F0238}"/>
              </a:ext>
            </a:extLst>
          </p:cNvPr>
          <p:cNvCxnSpPr>
            <a:cxnSpLocks/>
          </p:cNvCxnSpPr>
          <p:nvPr/>
        </p:nvCxnSpPr>
        <p:spPr>
          <a:xfrm flipV="1">
            <a:off x="8900509" y="3832846"/>
            <a:ext cx="259031" cy="295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935C4E-8F90-E137-4F3D-DD96EFAE7358}"/>
              </a:ext>
            </a:extLst>
          </p:cNvPr>
          <p:cNvCxnSpPr>
            <a:cxnSpLocks/>
          </p:cNvCxnSpPr>
          <p:nvPr/>
        </p:nvCxnSpPr>
        <p:spPr>
          <a:xfrm>
            <a:off x="8302015" y="5589801"/>
            <a:ext cx="108986" cy="7406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326571-9AEE-E15A-0887-034C5338F4E7}"/>
              </a:ext>
            </a:extLst>
          </p:cNvPr>
          <p:cNvCxnSpPr>
            <a:cxnSpLocks/>
          </p:cNvCxnSpPr>
          <p:nvPr/>
        </p:nvCxnSpPr>
        <p:spPr>
          <a:xfrm flipH="1" flipV="1">
            <a:off x="7981759" y="4413581"/>
            <a:ext cx="59836" cy="169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70A1D87-1501-9FA8-A64F-20E8CAFD02A1}"/>
              </a:ext>
            </a:extLst>
          </p:cNvPr>
          <p:cNvCxnSpPr>
            <a:cxnSpLocks/>
          </p:cNvCxnSpPr>
          <p:nvPr/>
        </p:nvCxnSpPr>
        <p:spPr>
          <a:xfrm>
            <a:off x="4588625" y="4604351"/>
            <a:ext cx="579120" cy="9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7B2C92-6495-B8BE-FD21-821BA0727D3A}"/>
              </a:ext>
            </a:extLst>
          </p:cNvPr>
          <p:cNvCxnSpPr>
            <a:cxnSpLocks/>
          </p:cNvCxnSpPr>
          <p:nvPr/>
        </p:nvCxnSpPr>
        <p:spPr>
          <a:xfrm flipV="1">
            <a:off x="4436717" y="3729099"/>
            <a:ext cx="302985" cy="22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46A802C-35AB-57CC-85E4-74ABBD6C22D5}"/>
              </a:ext>
            </a:extLst>
          </p:cNvPr>
          <p:cNvCxnSpPr>
            <a:cxnSpLocks/>
          </p:cNvCxnSpPr>
          <p:nvPr/>
        </p:nvCxnSpPr>
        <p:spPr>
          <a:xfrm rot="16200000">
            <a:off x="3348347" y="3132269"/>
            <a:ext cx="579120" cy="9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48DD98F-E273-AB58-DD5C-CE70153BE58B}"/>
              </a:ext>
            </a:extLst>
          </p:cNvPr>
          <p:cNvCxnSpPr>
            <a:cxnSpLocks/>
          </p:cNvCxnSpPr>
          <p:nvPr/>
        </p:nvCxnSpPr>
        <p:spPr>
          <a:xfrm rot="16200000" flipV="1">
            <a:off x="2385551" y="3463874"/>
            <a:ext cx="302985" cy="22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ED7861-7EA3-65FB-C1FD-31DC9A21A240}"/>
              </a:ext>
            </a:extLst>
          </p:cNvPr>
          <p:cNvCxnSpPr>
            <a:cxnSpLocks/>
          </p:cNvCxnSpPr>
          <p:nvPr/>
        </p:nvCxnSpPr>
        <p:spPr>
          <a:xfrm flipH="1" flipV="1">
            <a:off x="1472614" y="4013364"/>
            <a:ext cx="811430" cy="21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00B8AB-1058-C1EB-426F-972D917F6D99}"/>
              </a:ext>
            </a:extLst>
          </p:cNvPr>
          <p:cNvCxnSpPr>
            <a:cxnSpLocks/>
          </p:cNvCxnSpPr>
          <p:nvPr/>
        </p:nvCxnSpPr>
        <p:spPr>
          <a:xfrm flipH="1">
            <a:off x="2086997" y="5005579"/>
            <a:ext cx="302985" cy="22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94E8B9-ABB6-A086-7EF2-E8EC7C958DD6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899232" y="5737533"/>
            <a:ext cx="579120" cy="9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43E84B0-8F58-6C57-018E-B89567AB57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38163" y="5270804"/>
            <a:ext cx="302985" cy="22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9EECD42-AA1F-4468-2891-AB9B65B70C26}"/>
                  </a:ext>
                </a:extLst>
              </p:cNvPr>
              <p:cNvSpPr txBox="1"/>
              <p:nvPr/>
            </p:nvSpPr>
            <p:spPr>
              <a:xfrm>
                <a:off x="7531730" y="3135263"/>
                <a:ext cx="7331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9EECD42-AA1F-4468-2891-AB9B65B70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730" y="3135263"/>
                <a:ext cx="733120" cy="276999"/>
              </a:xfrm>
              <a:prstGeom prst="rect">
                <a:avLst/>
              </a:prstGeom>
              <a:blipFill>
                <a:blip r:embed="rId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B8D486-563B-920C-7B2E-5F0EAC809029}"/>
                  </a:ext>
                </a:extLst>
              </p:cNvPr>
              <p:cNvSpPr txBox="1"/>
              <p:nvPr/>
            </p:nvSpPr>
            <p:spPr>
              <a:xfrm>
                <a:off x="4434625" y="3459135"/>
                <a:ext cx="7331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666666"/>
                  </a:solidFill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B8D486-563B-920C-7B2E-5F0EAC809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25" y="3459135"/>
                <a:ext cx="733120" cy="276999"/>
              </a:xfrm>
              <a:prstGeom prst="rect">
                <a:avLst/>
              </a:prstGeom>
              <a:blipFill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1EBCFBA6-7E10-BADF-F169-8CC35B89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6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039C-F275-B631-F6BC-63F767AE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Objective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2C090-EB51-A305-BBBA-460720E4E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PyOrbit3</a:t>
            </a:r>
          </a:p>
          <a:p>
            <a:pPr lvl="1"/>
            <a:r>
              <a:rPr lang="en-SE" dirty="0"/>
              <a:t>Motivation</a:t>
            </a:r>
          </a:p>
          <a:p>
            <a:pPr lvl="1"/>
            <a:r>
              <a:rPr lang="en-SE" dirty="0"/>
              <a:t>Open-source collaboration</a:t>
            </a:r>
          </a:p>
          <a:p>
            <a:pPr lvl="1"/>
            <a:r>
              <a:rPr lang="en-SE" dirty="0"/>
              <a:t>Multiparticle tracker</a:t>
            </a:r>
          </a:p>
          <a:p>
            <a:pPr lvl="1"/>
            <a:r>
              <a:rPr lang="en-GB" dirty="0"/>
              <a:t>Extension: Online requirements</a:t>
            </a:r>
            <a:endParaRPr lang="en-SE" dirty="0"/>
          </a:p>
          <a:p>
            <a:pPr lvl="1"/>
            <a:r>
              <a:rPr lang="en-SE" dirty="0"/>
              <a:t>Benchmarking</a:t>
            </a:r>
          </a:p>
          <a:p>
            <a:pPr lvl="2"/>
            <a:r>
              <a:rPr lang="en-SE" dirty="0"/>
              <a:t>Discrepancies - origin</a:t>
            </a:r>
          </a:p>
          <a:p>
            <a:pPr lvl="2"/>
            <a:r>
              <a:rPr lang="en-SE" dirty="0"/>
              <a:t>Predictability</a:t>
            </a:r>
          </a:p>
          <a:p>
            <a:pPr lvl="1"/>
            <a:r>
              <a:rPr lang="en-SE" dirty="0"/>
              <a:t>Development of/contribution to a reliable model and conversion method</a:t>
            </a:r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E4F5F8DF-08F6-9A1F-F7BE-DD247E87D27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992672" y="931026"/>
            <a:ext cx="4857268" cy="52206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C1BE7-4D39-74D1-A85D-03C13550EC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Improvement of Particle Accelerators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886EF-011D-CC52-BC2C-D9D7531CD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97A166D4-0EBA-085E-F5FD-969E7E73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0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92CB57-5EB7-3BA7-46CC-28C3A1D04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709" y="1391473"/>
            <a:ext cx="10195662" cy="5340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4DD6E9-D90F-5C63-5A3D-43839998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No differences?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2D7E2-2EF1-7E6C-352F-AC4082796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No space charge – no problems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C60BB-8C67-06C8-C339-3B288132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2025-06-12</a:t>
            </a:r>
            <a:endParaRPr lang="sv-S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BE6235-2D3D-A4B4-0969-D3B886E5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26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9008</TotalTime>
  <Words>602</Words>
  <Application>Microsoft Macintosh PowerPoint</Application>
  <PresentationFormat>Widescreen</PresentationFormat>
  <Paragraphs>165</Paragraphs>
  <Slides>16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Segoe UI</vt:lpstr>
      <vt:lpstr>Segoe UI Light</vt:lpstr>
      <vt:lpstr>Segoe UI Semibold</vt:lpstr>
      <vt:lpstr>Wingdings</vt:lpstr>
      <vt:lpstr>Office-tema</vt:lpstr>
      <vt:lpstr>PowerPoint Presentation</vt:lpstr>
      <vt:lpstr>From Complexity to Clarity:  Design, Characterization and Tuning of High-Power Accelerators</vt:lpstr>
      <vt:lpstr>Agenda</vt:lpstr>
      <vt:lpstr>European Spallation Source</vt:lpstr>
      <vt:lpstr>European Spallation Source</vt:lpstr>
      <vt:lpstr>Is it really that hard?</vt:lpstr>
      <vt:lpstr>Space-charge</vt:lpstr>
      <vt:lpstr>Objective</vt:lpstr>
      <vt:lpstr>No differences?</vt:lpstr>
      <vt:lpstr>Small but important difference!</vt:lpstr>
      <vt:lpstr>Small but important difference!</vt:lpstr>
      <vt:lpstr>Small but important difference!</vt:lpstr>
      <vt:lpstr>Objective</vt:lpstr>
      <vt:lpstr>Objective</vt:lpstr>
      <vt:lpstr>Outlook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Bolling</dc:creator>
  <cp:lastModifiedBy>Benjamin Bolling</cp:lastModifiedBy>
  <cp:revision>236</cp:revision>
  <cp:lastPrinted>2019-03-08T10:27:30Z</cp:lastPrinted>
  <dcterms:created xsi:type="dcterms:W3CDTF">2025-06-06T03:05:33Z</dcterms:created>
  <dcterms:modified xsi:type="dcterms:W3CDTF">2025-06-12T09:45:24Z</dcterms:modified>
</cp:coreProperties>
</file>