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90" r:id="rId3"/>
    <p:sldId id="421" r:id="rId4"/>
    <p:sldId id="409" r:id="rId5"/>
    <p:sldId id="420" r:id="rId6"/>
    <p:sldId id="309" r:id="rId7"/>
    <p:sldId id="423" r:id="rId8"/>
    <p:sldId id="424" r:id="rId9"/>
    <p:sldId id="411" r:id="rId10"/>
    <p:sldId id="412" r:id="rId11"/>
    <p:sldId id="425" r:id="rId12"/>
    <p:sldId id="416" r:id="rId13"/>
    <p:sldId id="397" r:id="rId14"/>
    <p:sldId id="426" r:id="rId15"/>
    <p:sldId id="427" r:id="rId16"/>
    <p:sldId id="430" r:id="rId17"/>
    <p:sldId id="399" r:id="rId18"/>
    <p:sldId id="431" r:id="rId19"/>
    <p:sldId id="432" r:id="rId20"/>
    <p:sldId id="417" r:id="rId21"/>
    <p:sldId id="405" r:id="rId22"/>
    <p:sldId id="419" r:id="rId23"/>
    <p:sldId id="428" r:id="rId24"/>
    <p:sldId id="435" r:id="rId25"/>
    <p:sldId id="434" r:id="rId26"/>
    <p:sldId id="268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31D645-80FA-DE9F-4F10-2F49A72D0C97}" name="Belikse Ramljak" initials="BR" userId="S::be3085ra@lu.se::389358f5-7814-40d0-805f-be24876a4a5f" providerId="AD"/>
  <p188:author id="{908F738B-78A3-1071-A370-EA89951B1A8F}" name="Kristina Stenström" initials="KS" userId="Kristina Stenström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0BF31-0F13-4302-9A36-6F38A26F8CA4}" v="159" dt="2025-12-10T19:44:44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Mörkt format 1 - Dekorfär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3792" autoAdjust="0"/>
  </p:normalViewPr>
  <p:slideViewPr>
    <p:cSldViewPr snapToGrid="0" snapToObjects="1" showGuides="1">
      <p:cViewPr>
        <p:scale>
          <a:sx n="100" d="100"/>
          <a:sy n="100" d="100"/>
        </p:scale>
        <p:origin x="2836" y="1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93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4DD3-62EE-7048-9559-A20293B3E60D}" type="datetimeFigureOut">
              <a:rPr lang="sv-SE" smtClean="0"/>
              <a:t>2025-12-10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5BF2-85D5-404D-8153-DE011A72B3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64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15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33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3" name="Bildobjekt 12" descr="Lund University's logotype.">
            <a:extLst>
              <a:ext uri="{FF2B5EF4-FFF2-40B4-BE49-F238E27FC236}">
                <a16:creationId xmlns:a16="http://schemas.microsoft.com/office/drawing/2014/main" id="{3A8EFBAE-371E-E046-8879-6F2B8A74E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23868" y="1632438"/>
            <a:ext cx="744262" cy="9932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3C37CF-2E7F-204C-BAF4-14554C42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3855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>
          <a:xfrm>
            <a:off x="6853855" y="2336984"/>
            <a:ext cx="51460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3854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E67EF931-F7AE-D74F-A8D9-A4EA6F2817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E34647-2FEA-054E-80E8-C0FCC8DEB358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66166D1-A94D-034B-A5C2-E51AD0A82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diagram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3F4960-63AF-A84C-B009-410701F6C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diagram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81A3E1B-C332-BE46-9FEB-739A7F90AAC9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2C348BE-4CF4-A845-A104-4CE7946E5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2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bulk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9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1F9240-81BB-8B49-9FD3-43F9228B3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bulky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E7D8CD1-C060-BC4F-99D0-93925AD78847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89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9BEFE16-2911-FD4B-9C79-914CA91C2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en-GB" noProof="0" dirty="0"/>
              <a:t>Drag an image here or click the icon to add background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19B9C2-70AA-3747-8E78-329608E6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7600" y="4880235"/>
            <a:ext cx="5294400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en-GB" noProof="0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02651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mall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en-GB" noProof="0" dirty="0"/>
              <a:t>Drag an image here or click the icon to add background image</a:t>
            </a:r>
          </a:p>
          <a:p>
            <a:endParaRPr lang="en-GB" noProof="0" dirty="0" err="1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C89AA35-97B1-624B-B69D-58914AF5B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5612" y="4880235"/>
            <a:ext cx="4116387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en-GB" noProof="0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25206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2786400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GB" noProof="0" dirty="0"/>
              <a:t>Add text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E25D466-6AB5-9440-85AE-FC77B66D0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4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9DD6FC-67D4-1147-8BFB-BFE7374E65BA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2785298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text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624D84F-F750-A94E-A87E-FC5BDF931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04D25F2B-1A76-3943-8341-1E952FF295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6388" y="3428997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D971C67A-26E8-0C4A-982B-7B5FF0696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-406473"/>
            <a:ext cx="9266160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here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62101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FAF899-14FA-F046-96DB-82762ED4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479783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60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 descr="Lund University's logotype.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1A56743-FB24-1849-93B5-ADD6F23CD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en-GB" noProof="0"/>
              <a:t>Title slide for longer headline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Name, affiliation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D946A34-F6D8-4B44-9644-EC06EE3B2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8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DB3530F-65D5-CD43-82D8-FBC17205F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216387"/>
            <a:ext cx="3959223" cy="1292662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Use this template when you need text in a collage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578085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3E1C5BC2-1B5A-DA4F-A220-7E22547FE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216387"/>
            <a:ext cx="3959223" cy="1292662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Use this template when you need text in a collage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1943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CB9E94-CD43-A846-848D-1D1C817F5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-406473"/>
            <a:ext cx="9272423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here to add a title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9EDCECD-A53F-2645-97B7-45A73EC0A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10" name="Rektangel 2">
            <a:extLst>
              <a:ext uri="{FF2B5EF4-FFF2-40B4-BE49-F238E27FC236}">
                <a16:creationId xmlns:a16="http://schemas.microsoft.com/office/drawing/2014/main" id="{5EA01DBB-6763-8B49-8D7A-51A30C118D29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0465E161-D6C8-CE40-80C0-301BFB682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5E9EA6EC-E28E-CD41-8685-F6762D241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15B4A6-D08E-A042-B618-42DCBA3473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2" name="Bildobjekt 11" descr="Lund University's logotype.">
            <a:extLst>
              <a:ext uri="{FF2B5EF4-FFF2-40B4-BE49-F238E27FC236}">
                <a16:creationId xmlns:a16="http://schemas.microsoft.com/office/drawing/2014/main" id="{E410E6E8-625C-C943-9C79-23C544111B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126C620-A434-6F44-8C7F-63061A79B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9CF2729D-ECD9-C649-B375-DDA663FEE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en-GB" noProof="0"/>
              <a:t>Title slide for longer headline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4283877A-7310-1244-AD34-A2BC6E7F7EC5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BB796774-9AC9-EF4E-8A3C-00D83E5A5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810F14E-9B82-AD45-A9ED-99611D37C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2" name="Bildobjekt 11" descr="Lund University's logotype.">
            <a:extLst>
              <a:ext uri="{FF2B5EF4-FFF2-40B4-BE49-F238E27FC236}">
                <a16:creationId xmlns:a16="http://schemas.microsoft.com/office/drawing/2014/main" id="{80324412-E3A2-184A-A9D3-85845206B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323BAD4B-C876-A947-B84B-70BE804F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441749B1-2509-2A41-B7FC-7CEED5642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09784B7-2B3F-1A4D-9027-EAC271866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0" name="Bildobjekt 9" descr="Lund University's logotype.">
            <a:extLst>
              <a:ext uri="{FF2B5EF4-FFF2-40B4-BE49-F238E27FC236}">
                <a16:creationId xmlns:a16="http://schemas.microsoft.com/office/drawing/2014/main" id="{7B3B0A48-DA8E-0A46-AD4C-1F9B93F95B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945810A-D868-894A-8135-2C48517CE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B620808-FCD6-A847-A7FA-4CEA2CC82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en-GB" noProof="0"/>
              <a:t>Title slide for longer headline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382D092-2985-8E41-B909-155C77E15CCE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867F76BB-3A62-0A4A-BB95-F999DE2F2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D03AA1-B493-CF43-9DE1-59DA4787B9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0" name="Bildobjekt 9" descr="Lund University's logotype.">
            <a:extLst>
              <a:ext uri="{FF2B5EF4-FFF2-40B4-BE49-F238E27FC236}">
                <a16:creationId xmlns:a16="http://schemas.microsoft.com/office/drawing/2014/main" id="{C291FB68-43F3-4C41-9352-9D3112B5C4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en-GB" noProof="0" dirty="0"/>
              <a:t>Drag an image here or click the icon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F135484C-500B-9E4C-B6F0-E6CD5D0A1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-406473"/>
            <a:ext cx="9272423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here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53202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FFECAB-E5AC-4A4C-A95F-80726D1FE8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en-GB" noProof="0" dirty="0"/>
              <a:t>Drag an image here or click the icon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AFC8-420B-8142-8D25-7580E64C27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87" y="4651200"/>
            <a:ext cx="11807825" cy="1613428"/>
          </a:xfrm>
          <a:solidFill>
            <a:schemeClr val="tx1">
              <a:alpha val="50000"/>
            </a:schemeClr>
          </a:solidFill>
          <a:effectLst/>
        </p:spPr>
        <p:txBody>
          <a:bodyPr lIns="360000" tIns="108000" rIns="360000" bIns="612000" anchor="b">
            <a:spAutoFit/>
          </a:bodyPr>
          <a:lstStyle>
            <a:lvl1pPr algn="ctr">
              <a:defRPr sz="6400" cap="all" spc="100" baseline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GB" noProof="0" dirty="0"/>
              <a:t>Add a 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E46E1A1-AC7E-9041-B630-B7BC5AB5BB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2087" y="5587200"/>
            <a:ext cx="11807825" cy="502445"/>
          </a:xfrm>
          <a:effectLst/>
        </p:spPr>
        <p:txBody>
          <a:bodyPr wrap="square" lIns="360000" rIns="360000">
            <a:sp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text here or make the grey box smaller</a:t>
            </a:r>
          </a:p>
        </p:txBody>
      </p:sp>
    </p:spTree>
    <p:extLst>
      <p:ext uri="{BB962C8B-B14F-4D97-AF65-F5344CB8AC3E}">
        <p14:creationId xmlns:p14="http://schemas.microsoft.com/office/powerpoint/2010/main" val="243834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4B0D899-AB4F-EC44-8583-90CB6DEB1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9A7386-F759-0E42-A82F-0090614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/>
          <a:p>
            <a:r>
              <a:rPr lang="en-GB" noProof="0"/>
              <a:t>Headline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065C12-314E-C844-B105-FA43CA3D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</p:spTree>
    <p:extLst>
      <p:ext uri="{BB962C8B-B14F-4D97-AF65-F5344CB8AC3E}">
        <p14:creationId xmlns:p14="http://schemas.microsoft.com/office/powerpoint/2010/main" val="31512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69" r:id="rId10"/>
    <p:sldLayoutId id="2147483667" r:id="rId11"/>
    <p:sldLayoutId id="2147483670" r:id="rId12"/>
    <p:sldLayoutId id="2147483673" r:id="rId13"/>
    <p:sldLayoutId id="2147483674" r:id="rId14"/>
    <p:sldLayoutId id="2147483657" r:id="rId15"/>
    <p:sldLayoutId id="2147483658" r:id="rId16"/>
    <p:sldLayoutId id="2147483651" r:id="rId17"/>
    <p:sldLayoutId id="2147483671" r:id="rId18"/>
    <p:sldLayoutId id="2147483659" r:id="rId19"/>
    <p:sldLayoutId id="2147483660" r:id="rId20"/>
    <p:sldLayoutId id="2147483672" r:id="rId21"/>
    <p:sldLayoutId id="214748366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92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0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68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56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21" userDrawn="1">
          <p15:clr>
            <a:srgbClr val="F26B43"/>
          </p15:clr>
        </p15:guide>
        <p15:guide id="4" pos="7559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bing.com/ck/a?!&amp;&amp;p=4cb50ebd74257534f6f8932a2ed8cff57ea049f62c6351fb2a075f37d68cdbc6JmltdHM9MTc2NTMyNDgwMA&amp;ptn=3&amp;ver=2&amp;hsh=4&amp;fclid=252a0797-dc35-6c71-00f2-1321dd5e6d7e&amp;psq=aerosol&amp;u=a1aHR0cHM6Ly9lbi53aWtpcGVkaWEub3JnL3dpa2kvQWVyb3NvbCNIZXJvU2VjdGlvbg&amp;ntb=1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angedphysiology.com/main/cicm-primary-exam/pharmacokinetics/Chapter-201/single-and-multiple-compartment-models-drug-distribution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research.lu.se/sv/publications/sensitivity-analysis-of-the-icrp-biokinetic-model-predicting-the-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ortal.research.lu.se/sv/persons/christopher-r%C3%A4%C3%A4f" TargetMode="External"/><Relationship Id="rId5" Type="http://schemas.openxmlformats.org/officeDocument/2006/relationships/hyperlink" Target="https://portal.research.lu.se/sv/persons/kristina-eriksson-stenstr%C3%B6m" TargetMode="External"/><Relationship Id="rId4" Type="http://schemas.openxmlformats.org/officeDocument/2006/relationships/hyperlink" Target="https://portal.research.lu.se/sv/persons/belikse-ramlja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am.esss.lu.se/asset-bank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542405C-A985-C64D-843C-5DF7D91A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311" y="1859358"/>
            <a:ext cx="6144864" cy="1292662"/>
          </a:xfrm>
        </p:spPr>
        <p:txBody>
          <a:bodyPr/>
          <a:lstStyle/>
          <a:p>
            <a:r>
              <a:rPr lang="en-GB" sz="2800" dirty="0"/>
              <a:t>Challenges in the Assessment of Internal Exposure to European Spallation Source (ESS) Radionuclides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DFD5E0B-3BFA-5441-9C89-3A42798249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Belikse Ramljak</a:t>
            </a:r>
          </a:p>
        </p:txBody>
      </p:sp>
    </p:spTree>
    <p:extLst>
      <p:ext uri="{BB962C8B-B14F-4D97-AF65-F5344CB8AC3E}">
        <p14:creationId xmlns:p14="http://schemas.microsoft.com/office/powerpoint/2010/main" val="321597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C8EF12C6-CED7-0713-BC62-342D4B07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225" y="1359127"/>
            <a:ext cx="7718977" cy="496953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DE804AE6-1CF2-8B55-9FC8-6F6FDFE13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929" y="2435302"/>
            <a:ext cx="28148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These neutrons are then slowed</a:t>
            </a:r>
            <a:r>
              <a:rPr kumimoji="0" lang="en-GB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down</a:t>
            </a: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guided to experimental </a:t>
            </a:r>
            <a:r>
              <a:rPr kumimoji="0" lang="en-GB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stations</a:t>
            </a:r>
            <a:endParaRPr kumimoji="0" lang="en-SE" altLang="en-SE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D3F573-DD1B-0678-8238-78F102BCCF30}"/>
              </a:ext>
            </a:extLst>
          </p:cNvPr>
          <p:cNvSpPr txBox="1"/>
          <p:nvPr/>
        </p:nvSpPr>
        <p:spPr>
          <a:xfrm>
            <a:off x="759849" y="2474603"/>
            <a:ext cx="373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 high-energy proton beam (accelerated to 2 GeV) strikes a tungsten target.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CB4A3-AC6A-CF40-B992-08ED85972FB9}"/>
              </a:ext>
            </a:extLst>
          </p:cNvPr>
          <p:cNvSpPr txBox="1"/>
          <p:nvPr/>
        </p:nvSpPr>
        <p:spPr>
          <a:xfrm>
            <a:off x="5147234" y="2470733"/>
            <a:ext cx="2967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impact releases a large number of neutrons from the target atoms.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4E3536-A9A3-7A25-021F-77BF17DB1502}"/>
              </a:ext>
            </a:extLst>
          </p:cNvPr>
          <p:cNvGrpSpPr/>
          <p:nvPr/>
        </p:nvGrpSpPr>
        <p:grpSpPr>
          <a:xfrm>
            <a:off x="326766" y="2464220"/>
            <a:ext cx="325757" cy="369332"/>
            <a:chOff x="263321" y="2000450"/>
            <a:chExt cx="325757" cy="3693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B27644-CFD9-BA68-7F52-6BFF99F66ECF}"/>
                </a:ext>
              </a:extLst>
            </p:cNvPr>
            <p:cNvSpPr/>
            <p:nvPr/>
          </p:nvSpPr>
          <p:spPr>
            <a:xfrm>
              <a:off x="263321" y="2000450"/>
              <a:ext cx="325757" cy="3693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299A73-F96C-8E61-22D6-08766C499140}"/>
                </a:ext>
              </a:extLst>
            </p:cNvPr>
            <p:cNvSpPr txBox="1"/>
            <p:nvPr/>
          </p:nvSpPr>
          <p:spPr>
            <a:xfrm>
              <a:off x="263321" y="2000450"/>
              <a:ext cx="325757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altLang="en-S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1</a:t>
              </a:r>
              <a:endParaRPr kumimoji="0" lang="en-SE" altLang="en-SE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0148C56-9F92-2561-DB7E-33FB223C5192}"/>
              </a:ext>
            </a:extLst>
          </p:cNvPr>
          <p:cNvSpPr txBox="1"/>
          <p:nvPr/>
        </p:nvSpPr>
        <p:spPr>
          <a:xfrm>
            <a:off x="4709918" y="2435302"/>
            <a:ext cx="32575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en-SE" b="1" dirty="0">
                <a:solidFill>
                  <a:srgbClr val="FF0000"/>
                </a:solidFill>
                <a:latin typeface="+mj-lt"/>
              </a:rPr>
              <a:t>2</a:t>
            </a:r>
            <a:endParaRPr kumimoji="0" lang="en-SE" altLang="en-SE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5C6D36-2B29-2C71-FB30-64A26AC402D8}"/>
              </a:ext>
            </a:extLst>
          </p:cNvPr>
          <p:cNvSpPr txBox="1"/>
          <p:nvPr/>
        </p:nvSpPr>
        <p:spPr>
          <a:xfrm>
            <a:off x="8442099" y="2435302"/>
            <a:ext cx="32575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en-SE" b="1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SE" altLang="en-SE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A80947-3214-E3EC-7309-67B6A80E451F}"/>
              </a:ext>
            </a:extLst>
          </p:cNvPr>
          <p:cNvSpPr txBox="1">
            <a:spLocks/>
          </p:cNvSpPr>
          <p:nvPr/>
        </p:nvSpPr>
        <p:spPr>
          <a:xfrm>
            <a:off x="426200" y="-280081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European Spallation Source (ESS)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5926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C8EF12C6-CED7-0713-BC62-342D4B07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225" y="1359127"/>
            <a:ext cx="7718977" cy="496953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DE804AE6-1CF2-8B55-9FC8-6F6FDFE13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929" y="2435302"/>
            <a:ext cx="28148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These neutrons are then slowed and guided to experimental </a:t>
            </a:r>
            <a:r>
              <a:rPr kumimoji="0" lang="en-GB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stations</a:t>
            </a:r>
            <a:endParaRPr kumimoji="0" lang="en-SE" altLang="en-SE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D3F573-DD1B-0678-8238-78F102BCCF30}"/>
              </a:ext>
            </a:extLst>
          </p:cNvPr>
          <p:cNvSpPr txBox="1"/>
          <p:nvPr/>
        </p:nvSpPr>
        <p:spPr>
          <a:xfrm>
            <a:off x="759849" y="2474603"/>
            <a:ext cx="373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 high-energy proton beam (accelerated to 2 GeV) strikes a tungsten target.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CB4A3-AC6A-CF40-B992-08ED85972FB9}"/>
              </a:ext>
            </a:extLst>
          </p:cNvPr>
          <p:cNvSpPr txBox="1"/>
          <p:nvPr/>
        </p:nvSpPr>
        <p:spPr>
          <a:xfrm>
            <a:off x="5147234" y="2470733"/>
            <a:ext cx="2967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impact releases a large number of neutrons from the target atoms.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4E3536-A9A3-7A25-021F-77BF17DB1502}"/>
              </a:ext>
            </a:extLst>
          </p:cNvPr>
          <p:cNvGrpSpPr/>
          <p:nvPr/>
        </p:nvGrpSpPr>
        <p:grpSpPr>
          <a:xfrm>
            <a:off x="326766" y="2464220"/>
            <a:ext cx="325757" cy="369332"/>
            <a:chOff x="263321" y="2000450"/>
            <a:chExt cx="325757" cy="3693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B27644-CFD9-BA68-7F52-6BFF99F66ECF}"/>
                </a:ext>
              </a:extLst>
            </p:cNvPr>
            <p:cNvSpPr/>
            <p:nvPr/>
          </p:nvSpPr>
          <p:spPr>
            <a:xfrm>
              <a:off x="263321" y="2000450"/>
              <a:ext cx="325757" cy="3693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299A73-F96C-8E61-22D6-08766C499140}"/>
                </a:ext>
              </a:extLst>
            </p:cNvPr>
            <p:cNvSpPr txBox="1"/>
            <p:nvPr/>
          </p:nvSpPr>
          <p:spPr>
            <a:xfrm>
              <a:off x="263321" y="2000450"/>
              <a:ext cx="325757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altLang="en-S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1</a:t>
              </a:r>
              <a:endParaRPr kumimoji="0" lang="en-SE" altLang="en-SE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0148C56-9F92-2561-DB7E-33FB223C5192}"/>
              </a:ext>
            </a:extLst>
          </p:cNvPr>
          <p:cNvSpPr txBox="1"/>
          <p:nvPr/>
        </p:nvSpPr>
        <p:spPr>
          <a:xfrm>
            <a:off x="4709918" y="2435302"/>
            <a:ext cx="32575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en-SE" b="1" dirty="0">
                <a:solidFill>
                  <a:srgbClr val="FF0000"/>
                </a:solidFill>
                <a:latin typeface="+mj-lt"/>
              </a:rPr>
              <a:t>2</a:t>
            </a:r>
            <a:endParaRPr kumimoji="0" lang="en-SE" altLang="en-SE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5C6D36-2B29-2C71-FB30-64A26AC402D8}"/>
              </a:ext>
            </a:extLst>
          </p:cNvPr>
          <p:cNvSpPr txBox="1"/>
          <p:nvPr/>
        </p:nvSpPr>
        <p:spPr>
          <a:xfrm>
            <a:off x="8442099" y="2435302"/>
            <a:ext cx="32575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en-SE" b="1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SE" altLang="en-SE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A80947-3214-E3EC-7309-67B6A80E451F}"/>
              </a:ext>
            </a:extLst>
          </p:cNvPr>
          <p:cNvSpPr txBox="1">
            <a:spLocks/>
          </p:cNvSpPr>
          <p:nvPr/>
        </p:nvSpPr>
        <p:spPr>
          <a:xfrm>
            <a:off x="426200" y="-280081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European Spallation Source (ESS)</a:t>
            </a:r>
            <a:endParaRPr lang="en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2F006-F49C-FEDB-7C63-37C489916D2A}"/>
              </a:ext>
            </a:extLst>
          </p:cNvPr>
          <p:cNvSpPr txBox="1"/>
          <p:nvPr/>
        </p:nvSpPr>
        <p:spPr>
          <a:xfrm>
            <a:off x="829698" y="5537656"/>
            <a:ext cx="43175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S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Around 1000 radionuclides will be ge</a:t>
            </a:r>
            <a:r>
              <a:rPr lang="en-GB" altLang="en-SE" b="1" dirty="0">
                <a:latin typeface="+mj-lt"/>
              </a:rPr>
              <a:t>nerated as by–products of spallation and activation reactions. </a:t>
            </a:r>
            <a:endParaRPr kumimoji="0" lang="en-SE" altLang="en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279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C2E3-BE04-4AE8-C83E-B86C0BD8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60" y="-285161"/>
            <a:ext cx="8820000" cy="1800000"/>
          </a:xfrm>
        </p:spPr>
        <p:txBody>
          <a:bodyPr/>
          <a:lstStyle/>
          <a:p>
            <a:r>
              <a:rPr lang="en-GB" dirty="0"/>
              <a:t>Accident scenario –loss of cooling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10F5D-EA1E-03B6-76F3-74590BF74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525" y="1468842"/>
            <a:ext cx="12274050" cy="211681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B0D7CF5-2DC4-FE40-97E7-3E885FA476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2712" y="2807500"/>
            <a:ext cx="73176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GB" altLang="en-SE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0" lang="en-SE" altLang="en-SE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en-SE" altLang="en-SE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0D44E244-74F3-D3F1-66D6-9A83FC91D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1" r="4484" b="-1"/>
          <a:stretch/>
        </p:blipFill>
        <p:spPr bwMode="auto">
          <a:xfrm>
            <a:off x="6665233" y="3583143"/>
            <a:ext cx="4244592" cy="230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92A61-B61C-7550-0995-91A38F53FA4F}"/>
              </a:ext>
            </a:extLst>
          </p:cNvPr>
          <p:cNvSpPr txBox="1"/>
          <p:nvPr/>
        </p:nvSpPr>
        <p:spPr>
          <a:xfrm>
            <a:off x="6705364" y="6023146"/>
            <a:ext cx="416433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latin typeface="+mj-lt"/>
              </a:rPr>
              <a:t>Vytenis </a:t>
            </a:r>
            <a:r>
              <a:rPr lang="en-GB" sz="700" dirty="0" err="1">
                <a:latin typeface="+mj-lt"/>
              </a:rPr>
              <a:t>Barkauskas</a:t>
            </a:r>
            <a:r>
              <a:rPr lang="en-GB" sz="700" dirty="0">
                <a:latin typeface="+mj-lt"/>
              </a:rPr>
              <a:t>, Kristina </a:t>
            </a:r>
            <a:r>
              <a:rPr lang="en-GB" sz="700" dirty="0" err="1">
                <a:latin typeface="+mj-lt"/>
              </a:rPr>
              <a:t>Stenström</a:t>
            </a:r>
            <a:r>
              <a:rPr lang="en-GB" sz="700" dirty="0">
                <a:latin typeface="+mj-lt"/>
              </a:rPr>
              <a:t>, Prediction of the radionuclide inventory in the European Spallation Source target using FLUKA,</a:t>
            </a:r>
          </a:p>
          <a:p>
            <a:r>
              <a:rPr lang="en-GB" sz="700" dirty="0">
                <a:latin typeface="+mj-lt"/>
              </a:rPr>
              <a:t>Nuclear Instruments and Methods in Physics Research Section B: Beam Interactions with Materials and </a:t>
            </a:r>
            <a:r>
              <a:rPr lang="en-GB" sz="700" dirty="0" err="1">
                <a:latin typeface="+mj-lt"/>
              </a:rPr>
              <a:t>Atoms,Volume</a:t>
            </a:r>
            <a:r>
              <a:rPr lang="en-GB" sz="700" dirty="0">
                <a:latin typeface="+mj-lt"/>
              </a:rPr>
              <a:t> 471,2020,Pages 24-32,</a:t>
            </a:r>
          </a:p>
          <a:p>
            <a:r>
              <a:rPr lang="en-GB" sz="700" dirty="0">
                <a:latin typeface="+mj-lt"/>
              </a:rPr>
              <a:t>ISSN 0168-583X,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4940A-9189-1701-D638-388EF8341924}"/>
              </a:ext>
            </a:extLst>
          </p:cNvPr>
          <p:cNvSpPr txBox="1"/>
          <p:nvPr/>
        </p:nvSpPr>
        <p:spPr>
          <a:xfrm>
            <a:off x="10814575" y="3429000"/>
            <a:ext cx="416433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latin typeface="+mj-lt"/>
              </a:rPr>
              <a:t>Image provided by 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6D4F-D3F9-662B-C074-AAE596A60D74}"/>
              </a:ext>
            </a:extLst>
          </p:cNvPr>
          <p:cNvSpPr txBox="1"/>
          <p:nvPr/>
        </p:nvSpPr>
        <p:spPr>
          <a:xfrm>
            <a:off x="259212" y="3840803"/>
            <a:ext cx="5836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GB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Radionuclides are m</a:t>
            </a:r>
            <a:r>
              <a:rPr lang="en-GB" altLang="en-SE" dirty="0">
                <a:latin typeface="+mj-lt"/>
              </a:rPr>
              <a:t>ost likely to appear as oxide compounds.</a:t>
            </a:r>
            <a:endParaRPr kumimoji="0" lang="en-SE" altLang="en-SE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kumimoji="0" lang="en-GB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Radionuclide</a:t>
            </a: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GB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releases are most likely to be </a:t>
            </a: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fine </a:t>
            </a:r>
            <a:r>
              <a:rPr kumimoji="0" lang="en-SE" altLang="en-S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aerosols</a:t>
            </a:r>
            <a:r>
              <a:rPr kumimoji="0" lang="en-SE" altLang="en-S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(&lt;10 µm).</a:t>
            </a:r>
            <a:endParaRPr kumimoji="0" lang="en-GB" altLang="en-SE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6513F-6835-836F-81CB-D4D5A63BBAD1}"/>
              </a:ext>
            </a:extLst>
          </p:cNvPr>
          <p:cNvSpPr txBox="1"/>
          <p:nvPr/>
        </p:nvSpPr>
        <p:spPr>
          <a:xfrm>
            <a:off x="1655412" y="5400773"/>
            <a:ext cx="4371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trike="noStrike" dirty="0"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aerosol is a suspension of fine solid particles or liquid droplets in air or another gas. </a:t>
            </a:r>
            <a:r>
              <a:rPr lang="en-GB" strike="noStrike" dirty="0">
                <a:effectLst/>
                <a:latin typeface="+mj-lt"/>
              </a:rPr>
              <a:t> (Wikipedia)</a:t>
            </a:r>
            <a:endParaRPr lang="en-SE" dirty="0">
              <a:latin typeface="+mj-lt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A7BE56A-8C3C-3267-E9C8-A5C57095AF79}"/>
              </a:ext>
            </a:extLst>
          </p:cNvPr>
          <p:cNvSpPr/>
          <p:nvPr/>
        </p:nvSpPr>
        <p:spPr>
          <a:xfrm>
            <a:off x="5229653" y="4795122"/>
            <a:ext cx="252731" cy="55136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459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BC39-F9C9-56BC-06C6-60E4D638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64" y="-452011"/>
            <a:ext cx="8820000" cy="1800000"/>
          </a:xfrm>
        </p:spPr>
        <p:txBody>
          <a:bodyPr/>
          <a:lstStyle/>
          <a:p>
            <a:r>
              <a:rPr lang="en-GB" dirty="0"/>
              <a:t>Route of intake </a:t>
            </a:r>
            <a:endParaRPr lang="en-SE" dirty="0"/>
          </a:p>
        </p:txBody>
      </p:sp>
      <p:pic>
        <p:nvPicPr>
          <p:cNvPr id="4" name="Picture 6" descr="Radiation Contamination Versus Exposure | Chemicals, Radiation and ...">
            <a:extLst>
              <a:ext uri="{FF2B5EF4-FFF2-40B4-BE49-F238E27FC236}">
                <a16:creationId xmlns:a16="http://schemas.microsoft.com/office/drawing/2014/main" id="{B17D9D41-44A9-7A23-748C-F91A7CC1B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51" y="87862"/>
            <a:ext cx="9219237" cy="64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4F9335-9169-9C1A-8495-779A1C7E0B87}"/>
              </a:ext>
            </a:extLst>
          </p:cNvPr>
          <p:cNvSpPr txBox="1"/>
          <p:nvPr/>
        </p:nvSpPr>
        <p:spPr>
          <a:xfrm>
            <a:off x="4772164" y="1351405"/>
            <a:ext cx="176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Inhalation</a:t>
            </a:r>
            <a:endParaRPr lang="en-SE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90092-DFA3-7480-5B0C-78084B8B8070}"/>
              </a:ext>
            </a:extLst>
          </p:cNvPr>
          <p:cNvSpPr txBox="1"/>
          <p:nvPr/>
        </p:nvSpPr>
        <p:spPr>
          <a:xfrm>
            <a:off x="4736340" y="2365795"/>
            <a:ext cx="176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Ingestion</a:t>
            </a:r>
            <a:endParaRPr lang="en-SE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9D26C1-291C-2128-E3A3-070F746F0C1B}"/>
              </a:ext>
            </a:extLst>
          </p:cNvPr>
          <p:cNvSpPr txBox="1"/>
          <p:nvPr/>
        </p:nvSpPr>
        <p:spPr>
          <a:xfrm>
            <a:off x="4814997" y="3743280"/>
            <a:ext cx="176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Wound</a:t>
            </a:r>
            <a:endParaRPr lang="en-SE" sz="2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F1C85-CA93-78D2-1F56-F1355D86B716}"/>
              </a:ext>
            </a:extLst>
          </p:cNvPr>
          <p:cNvSpPr/>
          <p:nvPr/>
        </p:nvSpPr>
        <p:spPr>
          <a:xfrm>
            <a:off x="4400550" y="1238250"/>
            <a:ext cx="2184253" cy="7385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952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A235A-3E1F-67D1-8E75-1B028A442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00" y="1994899"/>
            <a:ext cx="8820000" cy="39600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j-lt"/>
              </a:rPr>
              <a:t>where radionuclides will end up, geographically       (</a:t>
            </a:r>
            <a:r>
              <a:rPr lang="en-GB" sz="3200" i="1" dirty="0">
                <a:latin typeface="+mj-lt"/>
              </a:rPr>
              <a:t>atmospheric dispersion modelling</a:t>
            </a:r>
            <a:r>
              <a:rPr lang="en-GB" sz="3200" dirty="0">
                <a:latin typeface="+mj-lt"/>
              </a:rPr>
              <a:t>);</a:t>
            </a:r>
          </a:p>
          <a:p>
            <a:r>
              <a:rPr lang="en-GB" sz="3200" dirty="0">
                <a:latin typeface="+mj-lt"/>
              </a:rPr>
              <a:t>how will they move through the body, where they will deposit (</a:t>
            </a:r>
            <a:r>
              <a:rPr lang="en-GB" sz="3200" i="1" dirty="0">
                <a:latin typeface="+mj-lt"/>
              </a:rPr>
              <a:t>biokinetics modelling</a:t>
            </a:r>
            <a:r>
              <a:rPr lang="en-GB" sz="3200" dirty="0">
                <a:latin typeface="+mj-lt"/>
              </a:rPr>
              <a:t>);</a:t>
            </a:r>
          </a:p>
          <a:p>
            <a:r>
              <a:rPr lang="en-GB" sz="3200" dirty="0">
                <a:latin typeface="+mj-lt"/>
              </a:rPr>
              <a:t>how we can detect them effectively (</a:t>
            </a:r>
            <a:r>
              <a:rPr lang="en-GB" sz="3200" i="1" dirty="0">
                <a:latin typeface="+mj-lt"/>
              </a:rPr>
              <a:t>radiometry</a:t>
            </a:r>
            <a:r>
              <a:rPr lang="en-GB" sz="3200" dirty="0">
                <a:latin typeface="+mj-lt"/>
              </a:rPr>
              <a:t>).</a:t>
            </a:r>
            <a:endParaRPr lang="en-SE" sz="3200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4E8EC6-6C35-5D1D-A0BB-7BE65097B581}"/>
              </a:ext>
            </a:extLst>
          </p:cNvPr>
          <p:cNvSpPr txBox="1">
            <a:spLocks/>
          </p:cNvSpPr>
          <p:nvPr/>
        </p:nvSpPr>
        <p:spPr>
          <a:xfrm>
            <a:off x="379210" y="3539"/>
            <a:ext cx="1157784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Which information we need to assess internal contamination?</a:t>
            </a:r>
          </a:p>
        </p:txBody>
      </p:sp>
    </p:spTree>
    <p:extLst>
      <p:ext uri="{BB962C8B-B14F-4D97-AF65-F5344CB8AC3E}">
        <p14:creationId xmlns:p14="http://schemas.microsoft.com/office/powerpoint/2010/main" val="90527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D6CCF1-40D8-6FCF-F67A-346B532D2E03}"/>
              </a:ext>
            </a:extLst>
          </p:cNvPr>
          <p:cNvSpPr txBox="1">
            <a:spLocks/>
          </p:cNvSpPr>
          <p:nvPr/>
        </p:nvSpPr>
        <p:spPr>
          <a:xfrm>
            <a:off x="379210" y="3539"/>
            <a:ext cx="1157784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Challenges in atmospheric dispersion modelling</a:t>
            </a:r>
          </a:p>
        </p:txBody>
      </p:sp>
      <p:pic>
        <p:nvPicPr>
          <p:cNvPr id="14" name="Picture 2" descr="Eulerian Analysis - an overview | ScienceDirect Topics">
            <a:extLst>
              <a:ext uri="{FF2B5EF4-FFF2-40B4-BE49-F238E27FC236}">
                <a16:creationId xmlns:a16="http://schemas.microsoft.com/office/drawing/2014/main" id="{CAFE7ED5-B61E-9418-1E1A-B1D95203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4" y="2206821"/>
            <a:ext cx="6489639" cy="33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CBE16F-EB1F-FC24-FFEA-AB480A15E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317" y="2645925"/>
            <a:ext cx="3711733" cy="2295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A7343E-5B0F-A5B3-E4C1-9CA0D72C29EA}"/>
              </a:ext>
            </a:extLst>
          </p:cNvPr>
          <p:cNvSpPr txBox="1"/>
          <p:nvPr/>
        </p:nvSpPr>
        <p:spPr>
          <a:xfrm>
            <a:off x="8559800" y="4725844"/>
            <a:ext cx="30527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050" i="0" dirty="0">
                <a:solidFill>
                  <a:srgbClr val="000000"/>
                </a:solidFill>
                <a:effectLst/>
                <a:latin typeface="+mj-lt"/>
              </a:rPr>
              <a:t>Environmental radioactivity and emergency preparedness, Mats Isaksson and Christopher L. </a:t>
            </a:r>
            <a:r>
              <a:rPr lang="en-GB" sz="1050" i="0" dirty="0" err="1">
                <a:solidFill>
                  <a:srgbClr val="000000"/>
                </a:solidFill>
                <a:effectLst/>
                <a:latin typeface="+mj-lt"/>
              </a:rPr>
              <a:t>Rääf</a:t>
            </a:r>
            <a:r>
              <a:rPr lang="en-GB" sz="1050" i="0" dirty="0">
                <a:solidFill>
                  <a:srgbClr val="000000"/>
                </a:solidFill>
                <a:effectLst/>
                <a:latin typeface="+mj-lt"/>
              </a:rPr>
              <a:t>, Series in Medical Physics and Biomedical Engineering, Taylor and Francis Group, 2017 </a:t>
            </a:r>
          </a:p>
        </p:txBody>
      </p:sp>
    </p:spTree>
    <p:extLst>
      <p:ext uri="{BB962C8B-B14F-4D97-AF65-F5344CB8AC3E}">
        <p14:creationId xmlns:p14="http://schemas.microsoft.com/office/powerpoint/2010/main" val="2201958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D6CCF1-40D8-6FCF-F67A-346B532D2E03}"/>
              </a:ext>
            </a:extLst>
          </p:cNvPr>
          <p:cNvSpPr txBox="1">
            <a:spLocks/>
          </p:cNvSpPr>
          <p:nvPr/>
        </p:nvSpPr>
        <p:spPr>
          <a:xfrm>
            <a:off x="379210" y="3539"/>
            <a:ext cx="1157784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Challenges in atmospheric dispersion modelling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29A3E-0CF1-657D-742A-AAC1BEB8D39E}"/>
              </a:ext>
            </a:extLst>
          </p:cNvPr>
          <p:cNvGrpSpPr/>
          <p:nvPr/>
        </p:nvGrpSpPr>
        <p:grpSpPr>
          <a:xfrm>
            <a:off x="583394" y="1936750"/>
            <a:ext cx="6928656" cy="3543300"/>
            <a:chOff x="379210" y="1695159"/>
            <a:chExt cx="6667593" cy="3461041"/>
          </a:xfrm>
        </p:grpSpPr>
        <p:pic>
          <p:nvPicPr>
            <p:cNvPr id="3074" name="Picture 2" descr="Eulerian Analysis - an overview | ScienceDirect Topics">
              <a:extLst>
                <a:ext uri="{FF2B5EF4-FFF2-40B4-BE49-F238E27FC236}">
                  <a16:creationId xmlns:a16="http://schemas.microsoft.com/office/drawing/2014/main" id="{879368FD-B271-A474-EC73-0A9B21A0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10" y="1695159"/>
              <a:ext cx="6667593" cy="346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D4C04FC-42D9-E2CC-8AD3-51C863B15E1E}"/>
                </a:ext>
              </a:extLst>
            </p:cNvPr>
            <p:cNvSpPr/>
            <p:nvPr/>
          </p:nvSpPr>
          <p:spPr>
            <a:xfrm>
              <a:off x="1193800" y="3495159"/>
              <a:ext cx="1111250" cy="1006991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6EDED7-0451-1A0B-B097-9DAE03579B04}"/>
                </a:ext>
              </a:extLst>
            </p:cNvPr>
            <p:cNvSpPr/>
            <p:nvPr/>
          </p:nvSpPr>
          <p:spPr>
            <a:xfrm>
              <a:off x="1901825" y="3145909"/>
              <a:ext cx="1111250" cy="1006991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5C51082-FEF9-2D99-8002-FAC9C93228B9}"/>
                </a:ext>
              </a:extLst>
            </p:cNvPr>
            <p:cNvSpPr/>
            <p:nvPr/>
          </p:nvSpPr>
          <p:spPr>
            <a:xfrm>
              <a:off x="2716415" y="2922183"/>
              <a:ext cx="1111250" cy="1006991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8D3BB3-1D9C-E8D0-9953-C4F7754323A8}"/>
                </a:ext>
              </a:extLst>
            </p:cNvPr>
            <p:cNvSpPr/>
            <p:nvPr/>
          </p:nvSpPr>
          <p:spPr>
            <a:xfrm>
              <a:off x="3371002" y="2758559"/>
              <a:ext cx="1111250" cy="1006991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63E288-C452-1B4D-C833-023F6ACDBA2C}"/>
                </a:ext>
              </a:extLst>
            </p:cNvPr>
            <p:cNvSpPr/>
            <p:nvPr/>
          </p:nvSpPr>
          <p:spPr>
            <a:xfrm>
              <a:off x="4325984" y="2642413"/>
              <a:ext cx="1111250" cy="1006991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A1CCBCF-2BBB-7E1A-A2A2-DE88DBBD7191}"/>
                </a:ext>
              </a:extLst>
            </p:cNvPr>
            <p:cNvSpPr/>
            <p:nvPr/>
          </p:nvSpPr>
          <p:spPr>
            <a:xfrm>
              <a:off x="5355938" y="2640568"/>
              <a:ext cx="1111250" cy="1006991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CF1895F-8FF6-9B99-C95A-5B103E292A1B}"/>
              </a:ext>
            </a:extLst>
          </p:cNvPr>
          <p:cNvSpPr txBox="1"/>
          <p:nvPr/>
        </p:nvSpPr>
        <p:spPr>
          <a:xfrm>
            <a:off x="7842250" y="2197100"/>
            <a:ext cx="3644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Averaging of wind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Simple turbulence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Simple parameterization of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chemistry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RIMPUFF (DTU) – used by Swedish Radiation Safety </a:t>
            </a:r>
            <a:r>
              <a:rPr lang="en-GB" dirty="0" err="1"/>
              <a:t>Authortiy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947704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D9A5A-D210-3DB8-C2AD-663C2B86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00" y="-161999"/>
            <a:ext cx="8820000" cy="1800000"/>
          </a:xfrm>
        </p:spPr>
        <p:txBody>
          <a:bodyPr/>
          <a:lstStyle/>
          <a:p>
            <a:r>
              <a:rPr lang="en-GB" dirty="0"/>
              <a:t>FLEXPART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46A51-88C5-B016-819F-6FC27AA70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159"/>
            <a:ext cx="9109494" cy="381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ollage of maps&#10;&#10;AI-generated content may be incorrect.">
            <a:extLst>
              <a:ext uri="{FF2B5EF4-FFF2-40B4-BE49-F238E27FC236}">
                <a16:creationId xmlns:a16="http://schemas.microsoft.com/office/drawing/2014/main" id="{37ABC8FA-90D6-337A-E79B-E8270822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207" y="81467"/>
            <a:ext cx="2925539" cy="3900719"/>
          </a:xfrm>
          <a:prstGeom prst="rect">
            <a:avLst/>
          </a:prstGeom>
        </p:spPr>
      </p:pic>
      <p:pic>
        <p:nvPicPr>
          <p:cNvPr id="12290" name="Picture 2" descr="Flexpart / Flexpart · GitLab">
            <a:extLst>
              <a:ext uri="{FF2B5EF4-FFF2-40B4-BE49-F238E27FC236}">
                <a16:creationId xmlns:a16="http://schemas.microsoft.com/office/drawing/2014/main" id="{3422A303-F0E4-085A-6A0A-ACAD71DC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46" y="314960"/>
            <a:ext cx="1943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5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21015B-704B-5F55-911A-D64963D336F7}"/>
              </a:ext>
            </a:extLst>
          </p:cNvPr>
          <p:cNvSpPr txBox="1">
            <a:spLocks/>
          </p:cNvSpPr>
          <p:nvPr/>
        </p:nvSpPr>
        <p:spPr>
          <a:xfrm>
            <a:off x="389630" y="83029"/>
            <a:ext cx="632867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Challenges in biokinetics modelling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2117E4-EFA4-5116-D6E1-B6DD595EB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406277"/>
              </p:ext>
            </p:extLst>
          </p:nvPr>
        </p:nvGraphicFramePr>
        <p:xfrm>
          <a:off x="7242220" y="202409"/>
          <a:ext cx="4735275" cy="2733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425">
                  <a:extLst>
                    <a:ext uri="{9D8B030D-6E8A-4147-A177-3AD203B41FA5}">
                      <a16:colId xmlns:a16="http://schemas.microsoft.com/office/drawing/2014/main" val="3198494995"/>
                    </a:ext>
                  </a:extLst>
                </a:gridCol>
                <a:gridCol w="1578425">
                  <a:extLst>
                    <a:ext uri="{9D8B030D-6E8A-4147-A177-3AD203B41FA5}">
                      <a16:colId xmlns:a16="http://schemas.microsoft.com/office/drawing/2014/main" val="3211893673"/>
                    </a:ext>
                  </a:extLst>
                </a:gridCol>
                <a:gridCol w="1578425">
                  <a:extLst>
                    <a:ext uri="{9D8B030D-6E8A-4147-A177-3AD203B41FA5}">
                      <a16:colId xmlns:a16="http://schemas.microsoft.com/office/drawing/2014/main" val="2660825270"/>
                    </a:ext>
                  </a:extLst>
                </a:gridCol>
              </a:tblGrid>
              <a:tr h="886694">
                <a:tc>
                  <a:txBody>
                    <a:bodyPr/>
                    <a:lstStyle/>
                    <a:p>
                      <a:r>
                        <a:rPr lang="en-GB" sz="1400" dirty="0"/>
                        <a:t>Radionuclide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Half life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Dose coefficient (</a:t>
                      </a:r>
                      <a:r>
                        <a:rPr lang="en-GB" sz="1400" dirty="0" err="1"/>
                        <a:t>Sv</a:t>
                      </a:r>
                      <a:r>
                        <a:rPr lang="en-GB" sz="1400" dirty="0"/>
                        <a:t>/</a:t>
                      </a:r>
                      <a:r>
                        <a:rPr lang="en-GB" sz="1400" dirty="0" err="1"/>
                        <a:t>Bq</a:t>
                      </a:r>
                      <a:r>
                        <a:rPr lang="en-GB" sz="1400" dirty="0"/>
                        <a:t>)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677713"/>
                  </a:ext>
                </a:extLst>
              </a:tr>
              <a:tr h="369456">
                <a:tc>
                  <a:txBody>
                    <a:bodyPr/>
                    <a:lstStyle/>
                    <a:p>
                      <a:r>
                        <a:rPr lang="en-GB" sz="1400" b="1" dirty="0"/>
                        <a:t>148Gd</a:t>
                      </a:r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71.1 y</a:t>
                      </a:r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5.6E-8</a:t>
                      </a:r>
                      <a:endParaRPr lang="en-SE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764665"/>
                  </a:ext>
                </a:extLst>
              </a:tr>
              <a:tr h="369456">
                <a:tc>
                  <a:txBody>
                    <a:bodyPr/>
                    <a:lstStyle/>
                    <a:p>
                      <a:r>
                        <a:rPr lang="en-GB" sz="1400" dirty="0"/>
                        <a:t>187W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23.9 h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6.3E-10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848105"/>
                  </a:ext>
                </a:extLst>
              </a:tr>
              <a:tr h="369456">
                <a:tc>
                  <a:txBody>
                    <a:bodyPr/>
                    <a:lstStyle/>
                    <a:p>
                      <a:r>
                        <a:rPr lang="en-GB" sz="1400" dirty="0"/>
                        <a:t>172Hf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1.87 y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1.0E-9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664035"/>
                  </a:ext>
                </a:extLst>
              </a:tr>
              <a:tr h="369456">
                <a:tc>
                  <a:txBody>
                    <a:bodyPr/>
                    <a:lstStyle/>
                    <a:p>
                      <a:r>
                        <a:rPr lang="en-GB" sz="1400" dirty="0"/>
                        <a:t>182Ta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115.0 d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1.5E-9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175124"/>
                  </a:ext>
                </a:extLst>
              </a:tr>
              <a:tr h="369456">
                <a:tc>
                  <a:txBody>
                    <a:bodyPr/>
                    <a:lstStyle/>
                    <a:p>
                      <a:r>
                        <a:rPr lang="en-GB" sz="1400" dirty="0"/>
                        <a:t>178mHf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31 y</a:t>
                      </a:r>
                      <a:endParaRPr lang="en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4.7E-9</a:t>
                      </a:r>
                      <a:endParaRPr lang="en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67887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F3FA133-3E52-82A1-F431-C74DCBB22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0443"/>
            <a:ext cx="12238027" cy="36756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B6965-16B9-68C8-F11C-BA5CB0201323}"/>
              </a:ext>
            </a:extLst>
          </p:cNvPr>
          <p:cNvSpPr txBox="1"/>
          <p:nvPr/>
        </p:nvSpPr>
        <p:spPr>
          <a:xfrm>
            <a:off x="901700" y="1883029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Around 1000 radionuclides!</a:t>
            </a:r>
          </a:p>
          <a:p>
            <a:r>
              <a:rPr lang="en-GB" b="1" dirty="0"/>
              <a:t>We need to make a selection!</a:t>
            </a:r>
            <a:endParaRPr lang="en-SE" b="1" dirty="0"/>
          </a:p>
        </p:txBody>
      </p:sp>
    </p:spTree>
    <p:extLst>
      <p:ext uri="{BB962C8B-B14F-4D97-AF65-F5344CB8AC3E}">
        <p14:creationId xmlns:p14="http://schemas.microsoft.com/office/powerpoint/2010/main" val="838845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C209-9957-523E-7C9B-10F381CF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70549-C8EF-A049-3A44-E3E4E9067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4098" name="Picture 2" descr="Single and multiple compartment models of drug distribution | Deranged  Physiology">
            <a:extLst>
              <a:ext uri="{FF2B5EF4-FFF2-40B4-BE49-F238E27FC236}">
                <a16:creationId xmlns:a16="http://schemas.microsoft.com/office/drawing/2014/main" id="{9C2D93E1-0932-3AC4-0454-C4959C15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595438"/>
            <a:ext cx="78295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D8CB1-2134-A37E-321B-FC46EC49D3B2}"/>
              </a:ext>
            </a:extLst>
          </p:cNvPr>
          <p:cNvSpPr txBox="1"/>
          <p:nvPr/>
        </p:nvSpPr>
        <p:spPr>
          <a:xfrm>
            <a:off x="4514850" y="618178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u="sng" dirty="0">
                <a:solidFill>
                  <a:srgbClr val="00006D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 </a:t>
            </a:r>
            <a:r>
              <a:rPr lang="en-GB" sz="1100" u="sng" dirty="0" err="1">
                <a:solidFill>
                  <a:srgbClr val="00006D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Yartsev</a:t>
            </a:r>
            <a:r>
              <a:rPr lang="en-GB" sz="1100" u="sng" dirty="0">
                <a:solidFill>
                  <a:srgbClr val="00006D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Single </a:t>
            </a:r>
            <a:r>
              <a:rPr lang="en-GB" sz="1100" u="sng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 multiple compartment models of drug distribution | Deranged Physiology</a:t>
            </a:r>
            <a:endParaRPr lang="en-SE" sz="1100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458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2DE7-DEDE-74A9-272C-5F9D4512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" y="359999"/>
            <a:ext cx="9947240" cy="1800000"/>
          </a:xfrm>
        </p:spPr>
        <p:txBody>
          <a:bodyPr>
            <a:normAutofit/>
          </a:bodyPr>
          <a:lstStyle/>
          <a:p>
            <a:r>
              <a:rPr lang="en-GB" dirty="0"/>
              <a:t>What is internal dosimetry?</a:t>
            </a:r>
            <a:br>
              <a:rPr lang="en-GB" dirty="0"/>
            </a:br>
            <a:endParaRPr lang="en-S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2C3643-8D90-4D7A-2292-965AD3E3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25" y="1302537"/>
            <a:ext cx="8538052" cy="51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0ADDA-EC55-FD63-C78A-C6F3152DA760}"/>
              </a:ext>
            </a:extLst>
          </p:cNvPr>
          <p:cNvSpPr txBox="1"/>
          <p:nvPr/>
        </p:nvSpPr>
        <p:spPr>
          <a:xfrm>
            <a:off x="3201500" y="6386251"/>
            <a:ext cx="8702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Photo from https://radiologykey.com/general-considerations-in-radiation-disaster-medicine/</a:t>
            </a:r>
            <a:endParaRPr lang="en-SE" sz="1400" dirty="0"/>
          </a:p>
        </p:txBody>
      </p:sp>
    </p:spTree>
    <p:extLst>
      <p:ext uri="{BB962C8B-B14F-4D97-AF65-F5344CB8AC3E}">
        <p14:creationId xmlns:p14="http://schemas.microsoft.com/office/powerpoint/2010/main" val="3909556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B0219D77-10F8-D1CE-1758-CFC6AE91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344" y="280355"/>
            <a:ext cx="2241061" cy="332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101D90D-EE11-180F-AC61-38E30A25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65" y="280355"/>
            <a:ext cx="2297998" cy="334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8D86565-6728-E759-49F5-7C1FC8A8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52" y="303385"/>
            <a:ext cx="2327135" cy="336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5BF035-D095-F421-EF40-4BE0BE6C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40" y="282589"/>
            <a:ext cx="2296452" cy="332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CRP">
            <a:extLst>
              <a:ext uri="{FF2B5EF4-FFF2-40B4-BE49-F238E27FC236}">
                <a16:creationId xmlns:a16="http://schemas.microsoft.com/office/drawing/2014/main" id="{4E19FD68-4A6B-D5F7-8249-A85E45B77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67" y="2160989"/>
            <a:ext cx="2830921" cy="409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CRP">
            <a:extLst>
              <a:ext uri="{FF2B5EF4-FFF2-40B4-BE49-F238E27FC236}">
                <a16:creationId xmlns:a16="http://schemas.microsoft.com/office/drawing/2014/main" id="{B85E88A6-1944-FAA6-CA87-6D3226B1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6" y="2145283"/>
            <a:ext cx="2880153" cy="416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C9ABC1D-A44C-26BF-E856-F5131DF9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18" y="272510"/>
            <a:ext cx="2296451" cy="334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7C1B1-7051-EC91-0B7E-4083955D7545}"/>
              </a:ext>
            </a:extLst>
          </p:cNvPr>
          <p:cNvSpPr txBox="1"/>
          <p:nvPr/>
        </p:nvSpPr>
        <p:spPr>
          <a:xfrm>
            <a:off x="6096000" y="4451350"/>
            <a:ext cx="4094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Lack of data (experiments) on gadolinium, tungsten, hafnium, and tantalum! 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87933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F6FB3-BEDC-A28E-BEC1-99A6E0E0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61" y="805993"/>
            <a:ext cx="5891844" cy="581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575C1-99A1-F60B-C610-559AC4877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25"/>
          <a:stretch/>
        </p:blipFill>
        <p:spPr>
          <a:xfrm>
            <a:off x="282404" y="2626360"/>
            <a:ext cx="5310676" cy="1447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A8C2FA-31C5-435E-CA07-09F7902C3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54" y="467396"/>
            <a:ext cx="2782883" cy="137156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8EB278-0462-8A87-C3CD-80CBA98A97BC}"/>
              </a:ext>
            </a:extLst>
          </p:cNvPr>
          <p:cNvSpPr txBox="1">
            <a:spLocks/>
          </p:cNvSpPr>
          <p:nvPr/>
        </p:nvSpPr>
        <p:spPr>
          <a:xfrm>
            <a:off x="7518857" y="233679"/>
            <a:ext cx="4510638" cy="39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4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2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68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56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Biokinetic model of gadolinium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385566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4FE27-DA93-386D-B17C-9912A2B0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98" y="0"/>
            <a:ext cx="5514975" cy="6800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72E16-CDAE-2556-A40B-F064B64F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140" y="6236699"/>
            <a:ext cx="5007610" cy="3960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800" b="0" i="0" u="none" strike="noStrike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SENSITIVITY ANALYSIS OF THE ICRP BIOKINETIC MODEL PREDICTING THE ACTIVITY OF GD IN LUNGS AND 24-HOUR EXCRETION </a:t>
            </a:r>
            <a:r>
              <a:rPr lang="en-GB" sz="800" b="0" i="0" u="none" strike="noStrike" dirty="0" err="1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SAMPLES</a:t>
            </a:r>
            <a:r>
              <a:rPr lang="en-GB" sz="800" b="0" i="0" u="none" strike="noStrike" dirty="0" err="1"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Ramljak</a:t>
            </a:r>
            <a:r>
              <a:rPr lang="en-GB" sz="800" b="0" i="0" u="none" strike="noStrike" dirty="0"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B.</a:t>
            </a:r>
            <a:r>
              <a:rPr lang="en-GB" sz="800" b="0" i="0" dirty="0">
                <a:effectLst/>
                <a:latin typeface="+mj-lt"/>
              </a:rPr>
              <a:t>, </a:t>
            </a:r>
            <a:r>
              <a:rPr lang="en-GB" sz="800" b="0" i="0" dirty="0" err="1">
                <a:effectLst/>
                <a:latin typeface="+mj-lt"/>
              </a:rPr>
              <a:t>Malusek</a:t>
            </a:r>
            <a:r>
              <a:rPr lang="en-GB" sz="800" b="0" i="0" dirty="0">
                <a:effectLst/>
                <a:latin typeface="+mj-lt"/>
              </a:rPr>
              <a:t>, A., </a:t>
            </a:r>
            <a:r>
              <a:rPr lang="en-GB" sz="800" b="0" i="0" u="none" strike="noStrike" dirty="0"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Eriksson </a:t>
            </a:r>
            <a:r>
              <a:rPr lang="en-GB" sz="800" b="0" i="0" u="none" strike="noStrike" dirty="0" err="1"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Stenström</a:t>
            </a:r>
            <a:r>
              <a:rPr lang="en-GB" sz="800" b="0" i="0" u="none" strike="noStrike" dirty="0"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K.</a:t>
            </a:r>
            <a:r>
              <a:rPr lang="en-GB" sz="800" b="0" i="0" dirty="0">
                <a:effectLst/>
                <a:latin typeface="+mj-lt"/>
              </a:rPr>
              <a:t> &amp; </a:t>
            </a:r>
            <a:r>
              <a:rPr lang="en-GB" sz="800" b="0" i="0" u="none" strike="noStrike" dirty="0" err="1"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Rääf</a:t>
            </a:r>
            <a:r>
              <a:rPr lang="en-GB" sz="800" b="0" i="0" u="none" strike="noStrike" dirty="0"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C.</a:t>
            </a:r>
            <a:r>
              <a:rPr lang="en-GB" sz="800" b="0" i="0" dirty="0">
                <a:effectLst/>
                <a:latin typeface="+mj-lt"/>
              </a:rPr>
              <a:t>, 2023 </a:t>
            </a:r>
            <a:r>
              <a:rPr lang="en-GB" sz="800" b="0" i="0" dirty="0" err="1">
                <a:effectLst/>
                <a:latin typeface="+mj-lt"/>
              </a:rPr>
              <a:t>nov.</a:t>
            </a:r>
            <a:r>
              <a:rPr lang="en-GB" sz="800" b="0" i="0" dirty="0">
                <a:effectLst/>
                <a:latin typeface="+mj-lt"/>
              </a:rPr>
              <a:t> 11, </a:t>
            </a:r>
            <a:r>
              <a:rPr lang="en-GB" sz="800" b="0" i="1" dirty="0">
                <a:effectLst/>
                <a:latin typeface="+mj-lt"/>
              </a:rPr>
              <a:t>Kaunas University of Technology.</a:t>
            </a:r>
            <a:r>
              <a:rPr lang="en-GB" sz="800" b="0" i="0" dirty="0">
                <a:effectLst/>
                <a:latin typeface="+mj-lt"/>
              </a:rPr>
              <a:t> </a:t>
            </a:r>
            <a:r>
              <a:rPr lang="en-GB" sz="800" b="0" i="0" dirty="0"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Kaunas University of Technology</a:t>
            </a:r>
            <a:r>
              <a:rPr lang="en-GB" sz="800" b="0" i="0" dirty="0">
                <a:effectLst/>
                <a:latin typeface="+mj-lt"/>
              </a:rPr>
              <a:t>, s. 55-59 (MEDICAL PHYSICS IN THE BALTIC STATES ).</a:t>
            </a:r>
            <a:endParaRPr lang="en-SE" sz="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7E3B6-BADB-F3E6-02CC-550D5348CBDC}"/>
              </a:ext>
            </a:extLst>
          </p:cNvPr>
          <p:cNvSpPr txBox="1"/>
          <p:nvPr/>
        </p:nvSpPr>
        <p:spPr>
          <a:xfrm>
            <a:off x="6502400" y="2489200"/>
            <a:ext cx="511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More advanced model hopefully coming soon!</a:t>
            </a:r>
            <a:endParaRPr lang="en-SE" sz="2800" dirty="0"/>
          </a:p>
        </p:txBody>
      </p:sp>
    </p:spTree>
    <p:extLst>
      <p:ext uri="{BB962C8B-B14F-4D97-AF65-F5344CB8AC3E}">
        <p14:creationId xmlns:p14="http://schemas.microsoft.com/office/powerpoint/2010/main" val="1657389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83842-49A5-D9AF-9FC1-6148F0594740}"/>
              </a:ext>
            </a:extLst>
          </p:cNvPr>
          <p:cNvSpPr txBox="1">
            <a:spLocks/>
          </p:cNvSpPr>
          <p:nvPr/>
        </p:nvSpPr>
        <p:spPr>
          <a:xfrm>
            <a:off x="338830" y="-405921"/>
            <a:ext cx="820827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I mentioned lack of data</a:t>
            </a:r>
          </a:p>
        </p:txBody>
      </p:sp>
      <p:pic>
        <p:nvPicPr>
          <p:cNvPr id="5" name="Content Placeholder 4" descr="A person in a lab coat working in a laboratory&#10;&#10;Description automatically generated">
            <a:extLst>
              <a:ext uri="{FF2B5EF4-FFF2-40B4-BE49-F238E27FC236}">
                <a16:creationId xmlns:a16="http://schemas.microsoft.com/office/drawing/2014/main" id="{8501B3A7-53C0-73C7-0645-B1FE7CC9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77" y="1883029"/>
            <a:ext cx="3099110" cy="411600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CAE0CD-7D3E-1B41-CFA1-7754B9106B39}"/>
              </a:ext>
            </a:extLst>
          </p:cNvPr>
          <p:cNvSpPr txBox="1">
            <a:spLocks/>
          </p:cNvSpPr>
          <p:nvPr/>
        </p:nvSpPr>
        <p:spPr>
          <a:xfrm>
            <a:off x="3935785" y="1883029"/>
            <a:ext cx="2656840" cy="39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4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2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68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56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Experimental investigation of dissolution of gadolinium in lungs</a:t>
            </a:r>
            <a:endParaRPr lang="en-SE" dirty="0"/>
          </a:p>
        </p:txBody>
      </p:sp>
      <p:pic>
        <p:nvPicPr>
          <p:cNvPr id="8194" name="Picture 2" descr="Linköping University : Rankings, Fees ...">
            <a:extLst>
              <a:ext uri="{FF2B5EF4-FFF2-40B4-BE49-F238E27FC236}">
                <a16:creationId xmlns:a16="http://schemas.microsoft.com/office/drawing/2014/main" id="{2B43F0C2-9E7E-7A5D-5269-315757E9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30" y="398205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97FFF-8F1E-E658-F8E6-7B6B6BB86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6"/>
          <a:stretch/>
        </p:blipFill>
        <p:spPr>
          <a:xfrm>
            <a:off x="6534150" y="1311150"/>
            <a:ext cx="5974379" cy="55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5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70C11-C593-641E-8C89-C8E8AB83B3C0}"/>
              </a:ext>
            </a:extLst>
          </p:cNvPr>
          <p:cNvSpPr txBox="1">
            <a:spLocks/>
          </p:cNvSpPr>
          <p:nvPr/>
        </p:nvSpPr>
        <p:spPr>
          <a:xfrm>
            <a:off x="300730" y="-361471"/>
            <a:ext cx="632867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Challenges in radiometry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7D8D69-59C7-FCE2-858E-D79A9FDD6C9D}"/>
              </a:ext>
            </a:extLst>
          </p:cNvPr>
          <p:cNvSpPr txBox="1"/>
          <p:nvPr/>
        </p:nvSpPr>
        <p:spPr>
          <a:xfrm>
            <a:off x="196850" y="1854200"/>
            <a:ext cx="3035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Which equipment to select?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Which radionuclides we can monitor?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What is the good time period to monitor?</a:t>
            </a:r>
            <a:endParaRPr lang="en-SE" sz="24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632C9-4213-A83F-D2B1-00E62BEAE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65" y="1504950"/>
            <a:ext cx="8747489" cy="22498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A247D-E19F-A291-5497-577238BB2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65" y="3768562"/>
            <a:ext cx="8678416" cy="2743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804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70C11-C593-641E-8C89-C8E8AB83B3C0}"/>
              </a:ext>
            </a:extLst>
          </p:cNvPr>
          <p:cNvSpPr txBox="1">
            <a:spLocks/>
          </p:cNvSpPr>
          <p:nvPr/>
        </p:nvSpPr>
        <p:spPr>
          <a:xfrm>
            <a:off x="300730" y="-361471"/>
            <a:ext cx="632867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Challenges in radiometry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0D81A-D73D-E742-D14C-B048D8778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2414"/>
            <a:ext cx="4876162" cy="431928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F1F08-F9AC-5F9F-EE4C-6847CFE8C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0" y="1622414"/>
            <a:ext cx="5007459" cy="4385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462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7B9D12-E9DA-664A-81DA-DAE45E84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 slide, logotype only</a:t>
            </a:r>
          </a:p>
        </p:txBody>
      </p:sp>
      <p:pic>
        <p:nvPicPr>
          <p:cNvPr id="3" name="Bildobjekt 2" descr="Lund University's logotype.">
            <a:extLst>
              <a:ext uri="{FF2B5EF4-FFF2-40B4-BE49-F238E27FC236}">
                <a16:creationId xmlns:a16="http://schemas.microsoft.com/office/drawing/2014/main" id="{B9B004CB-9E66-2E4F-902A-D4E52BE8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6079" y="1556181"/>
            <a:ext cx="1979842" cy="2642089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3C1E08A-5408-DD45-BAB8-DA54A287CF34}"/>
              </a:ext>
            </a:extLst>
          </p:cNvPr>
          <p:cNvSpPr/>
          <p:nvPr/>
        </p:nvSpPr>
        <p:spPr>
          <a:xfrm>
            <a:off x="10705822" y="5326213"/>
            <a:ext cx="1208076" cy="13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6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33C64-6D96-C7BA-9E67-09A27382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400" y="2538001"/>
            <a:ext cx="8820000" cy="39600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j-lt"/>
              </a:rPr>
              <a:t>Medical treatments </a:t>
            </a:r>
          </a:p>
          <a:p>
            <a:endParaRPr lang="en-GB" sz="3600" dirty="0">
              <a:latin typeface="+mj-lt"/>
            </a:endParaRPr>
          </a:p>
          <a:p>
            <a:pPr marL="0" indent="0">
              <a:buNone/>
            </a:pPr>
            <a:endParaRPr lang="en-GB" sz="3600" dirty="0">
              <a:latin typeface="+mj-lt"/>
            </a:endParaRPr>
          </a:p>
          <a:p>
            <a:r>
              <a:rPr lang="en-GB" sz="3600" dirty="0">
                <a:latin typeface="+mj-lt"/>
              </a:rPr>
              <a:t>Nuclear or radiological accidents</a:t>
            </a:r>
            <a:endParaRPr lang="en-SE" sz="3600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996281-70EC-95C7-CFBD-8312B567F039}"/>
              </a:ext>
            </a:extLst>
          </p:cNvPr>
          <p:cNvSpPr txBox="1">
            <a:spLocks/>
          </p:cNvSpPr>
          <p:nvPr/>
        </p:nvSpPr>
        <p:spPr>
          <a:xfrm>
            <a:off x="492760" y="359999"/>
            <a:ext cx="994724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When do we care about internal dosimetry?</a:t>
            </a:r>
            <a:br>
              <a:rPr lang="en-GB" dirty="0"/>
            </a:br>
            <a:endParaRPr lang="en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79BCB-09FC-2165-50F0-5F8D0FD462AC}"/>
              </a:ext>
            </a:extLst>
          </p:cNvPr>
          <p:cNvSpPr txBox="1"/>
          <p:nvPr/>
        </p:nvSpPr>
        <p:spPr>
          <a:xfrm>
            <a:off x="6276025" y="2465501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Usually a </a:t>
            </a:r>
            <a:r>
              <a:rPr lang="en-GB" sz="2400" b="1" dirty="0">
                <a:latin typeface="+mj-lt"/>
              </a:rPr>
              <a:t>single </a:t>
            </a:r>
            <a:r>
              <a:rPr lang="en-GB" sz="2400" dirty="0">
                <a:latin typeface="+mj-lt"/>
              </a:rPr>
              <a:t>radionuclide</a:t>
            </a:r>
            <a:endParaRPr lang="en-SE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B28F4-8923-6D37-EBDF-BE150AE9AABB}"/>
              </a:ext>
            </a:extLst>
          </p:cNvPr>
          <p:cNvSpPr txBox="1"/>
          <p:nvPr/>
        </p:nvSpPr>
        <p:spPr>
          <a:xfrm>
            <a:off x="8122250" y="4751501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Usually </a:t>
            </a:r>
            <a:r>
              <a:rPr lang="en-GB" sz="2400" b="1" dirty="0">
                <a:latin typeface="+mj-lt"/>
              </a:rPr>
              <a:t>a mix </a:t>
            </a:r>
            <a:r>
              <a:rPr lang="en-GB" sz="2400" dirty="0">
                <a:latin typeface="+mj-lt"/>
              </a:rPr>
              <a:t>of different radionuclides</a:t>
            </a:r>
            <a:endParaRPr lang="en-SE" sz="2400" dirty="0">
              <a:latin typeface="+mj-lt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BE1ECF4-333B-8B62-C13A-44392239B240}"/>
              </a:ext>
            </a:extLst>
          </p:cNvPr>
          <p:cNvSpPr/>
          <p:nvPr/>
        </p:nvSpPr>
        <p:spPr>
          <a:xfrm>
            <a:off x="7318375" y="4751501"/>
            <a:ext cx="717550" cy="8309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A6BE5B8-F9F7-1017-C14A-EFA06BE81DE6}"/>
              </a:ext>
            </a:extLst>
          </p:cNvPr>
          <p:cNvSpPr/>
          <p:nvPr/>
        </p:nvSpPr>
        <p:spPr>
          <a:xfrm>
            <a:off x="5293400" y="2465501"/>
            <a:ext cx="717550" cy="8309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5717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A7E1A-16B4-427A-3FCB-BAA9B166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20" y="359999"/>
            <a:ext cx="8820000" cy="1800000"/>
          </a:xfrm>
        </p:spPr>
        <p:txBody>
          <a:bodyPr/>
          <a:lstStyle/>
          <a:p>
            <a:r>
              <a:rPr lang="en-GB" dirty="0"/>
              <a:t>Why it is important?</a:t>
            </a:r>
            <a:br>
              <a:rPr lang="en-GB" dirty="0"/>
            </a:b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A65DA-E040-2E2D-2DCA-4BB4F3916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40" y="1626599"/>
            <a:ext cx="8820000" cy="396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>
                <a:latin typeface="+mj-lt"/>
              </a:rPr>
              <a:t>It aids in assessment of:</a:t>
            </a:r>
          </a:p>
          <a:p>
            <a:r>
              <a:rPr lang="en-GB" sz="2800" dirty="0">
                <a:latin typeface="+mj-lt"/>
              </a:rPr>
              <a:t>Acute radiation effects </a:t>
            </a:r>
          </a:p>
          <a:p>
            <a:pPr marL="0" indent="0">
              <a:buNone/>
            </a:pPr>
            <a:r>
              <a:rPr lang="en-GB" sz="2800" dirty="0">
                <a:latin typeface="+mj-lt"/>
              </a:rPr>
              <a:t>(almost instant damage to organs)</a:t>
            </a:r>
          </a:p>
          <a:p>
            <a:r>
              <a:rPr lang="en-GB" sz="2800" dirty="0">
                <a:latin typeface="+mj-lt"/>
              </a:rPr>
              <a:t>Long-term effects like cancer</a:t>
            </a:r>
          </a:p>
          <a:p>
            <a:endParaRPr lang="en-SE" sz="2800" dirty="0">
              <a:latin typeface="+mj-lt"/>
            </a:endParaRPr>
          </a:p>
        </p:txBody>
      </p:sp>
      <p:pic>
        <p:nvPicPr>
          <p:cNvPr id="1030" name="Picture 6" descr="Figure 2. Refer to the following caption and surrounding text.">
            <a:extLst>
              <a:ext uri="{FF2B5EF4-FFF2-40B4-BE49-F238E27FC236}">
                <a16:creationId xmlns:a16="http://schemas.microsoft.com/office/drawing/2014/main" id="{8464C08C-14E7-8CF8-6B95-CD02B22C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3" t="80054"/>
          <a:stretch/>
        </p:blipFill>
        <p:spPr bwMode="auto">
          <a:xfrm>
            <a:off x="9393520" y="3943844"/>
            <a:ext cx="2370149" cy="25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igure 2. Refer to the following caption and surrounding text.">
            <a:extLst>
              <a:ext uri="{FF2B5EF4-FFF2-40B4-BE49-F238E27FC236}">
                <a16:creationId xmlns:a16="http://schemas.microsoft.com/office/drawing/2014/main" id="{B1E18681-0598-5316-CAA6-6F751B981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2" t="51918" r="25342" b="25823"/>
          <a:stretch/>
        </p:blipFill>
        <p:spPr bwMode="auto">
          <a:xfrm>
            <a:off x="9268623" y="601152"/>
            <a:ext cx="2442011" cy="300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EFB38-FDDF-6E03-A2F0-A811A3DDF60B}"/>
              </a:ext>
            </a:extLst>
          </p:cNvPr>
          <p:cNvSpPr txBox="1"/>
          <p:nvPr/>
        </p:nvSpPr>
        <p:spPr>
          <a:xfrm>
            <a:off x="5336206" y="3928525"/>
            <a:ext cx="377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Extract from GATE MC toolkit </a:t>
            </a:r>
          </a:p>
          <a:p>
            <a:r>
              <a:rPr lang="en-GB" dirty="0"/>
              <a:t>simulation of activity and final absorbed dose to the rat</a:t>
            </a:r>
          </a:p>
          <a:p>
            <a:r>
              <a:rPr lang="en-GB" dirty="0"/>
              <a:t>after injection of  PET radiotracer, </a:t>
            </a:r>
            <a:r>
              <a:rPr lang="en-GB" baseline="30000" dirty="0"/>
              <a:t>18</a:t>
            </a:r>
            <a:r>
              <a:rPr lang="en-GB" dirty="0"/>
              <a:t>F-fluorodeoxyglucose (18F-FDG)</a:t>
            </a:r>
            <a:endParaRPr lang="en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69E2C8-0CA6-D464-EE69-78E0638FC467}"/>
              </a:ext>
            </a:extLst>
          </p:cNvPr>
          <p:cNvSpPr txBox="1"/>
          <p:nvPr/>
        </p:nvSpPr>
        <p:spPr>
          <a:xfrm>
            <a:off x="7245350" y="64838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Arun Gupta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2019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Phys. Med. Biol.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333333"/>
                </a:solidFill>
                <a:effectLst/>
                <a:latin typeface="-apple-system"/>
              </a:rPr>
              <a:t>64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095007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42787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A7E1A-16B4-427A-3FCB-BAA9B166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20" y="359999"/>
            <a:ext cx="8820000" cy="1800000"/>
          </a:xfrm>
        </p:spPr>
        <p:txBody>
          <a:bodyPr/>
          <a:lstStyle/>
          <a:p>
            <a:r>
              <a:rPr lang="en-GB" dirty="0"/>
              <a:t>Where do we use internal dosimetry results?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CEB40-FC2D-2931-05A3-413394F943C7}"/>
              </a:ext>
            </a:extLst>
          </p:cNvPr>
          <p:cNvSpPr txBox="1"/>
          <p:nvPr/>
        </p:nvSpPr>
        <p:spPr>
          <a:xfrm>
            <a:off x="625800" y="2159999"/>
            <a:ext cx="9400849" cy="3676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0" i="0">
                <a:latin typeface="+mj-lt"/>
                <a:cs typeface="Arial" panose="020B0604020202020204" pitchFamily="34" charset="0"/>
              </a:defRPr>
            </a:lvl1pPr>
            <a:lvl2pPr marL="504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2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80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68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56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 the estimation of the effective dose received by the individual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 contamination monitoring strategies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 the design of medical treatment procedures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 the design of protection strategies for the public and workers during a nuclear or radiological accident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903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0E89-A0EE-FD58-A99D-2F395655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62" y="390054"/>
            <a:ext cx="10930024" cy="1091595"/>
          </a:xfrm>
        </p:spPr>
        <p:txBody>
          <a:bodyPr>
            <a:normAutofit/>
          </a:bodyPr>
          <a:lstStyle/>
          <a:p>
            <a:r>
              <a:rPr lang="en-US" dirty="0"/>
              <a:t>How do we estimate internal contamination?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C3D92-DA48-F858-F274-54D85E93A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61" y="1317626"/>
            <a:ext cx="5181652" cy="39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252000" lvl="1" indent="0">
              <a:buNone/>
            </a:pPr>
            <a:r>
              <a:rPr lang="en-GB" sz="2400" dirty="0"/>
              <a:t>Examination of excretion samples</a:t>
            </a:r>
          </a:p>
          <a:p>
            <a:pPr marL="252000" lvl="1" indent="0">
              <a:buNone/>
            </a:pPr>
            <a:endParaRPr lang="en-GB" sz="2400" dirty="0"/>
          </a:p>
          <a:p>
            <a:pPr lvl="1"/>
            <a:endParaRPr lang="en-GB" sz="2400" dirty="0"/>
          </a:p>
          <a:p>
            <a:endParaRPr lang="en-SE" dirty="0"/>
          </a:p>
        </p:txBody>
      </p:sp>
      <p:pic>
        <p:nvPicPr>
          <p:cNvPr id="8" name="Picture 2" descr="Whole-body radiation monitor - Stock Image - T168/0065 - Science Photo ...">
            <a:extLst>
              <a:ext uri="{FF2B5EF4-FFF2-40B4-BE49-F238E27FC236}">
                <a16:creationId xmlns:a16="http://schemas.microsoft.com/office/drawing/2014/main" id="{6C14E620-3CCC-CBD3-8874-F38ED4793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4247"/>
            <a:ext cx="5711372" cy="42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EA623F-6FB2-7456-1D5A-2914F8041B64}"/>
              </a:ext>
            </a:extLst>
          </p:cNvPr>
          <p:cNvSpPr txBox="1"/>
          <p:nvPr/>
        </p:nvSpPr>
        <p:spPr>
          <a:xfrm>
            <a:off x="7366571" y="1770645"/>
            <a:ext cx="3996647" cy="10272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4000" lvl="1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2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80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68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56000" indent="-2520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dirty="0"/>
              <a:t>Whole body counting</a:t>
            </a:r>
          </a:p>
          <a:p>
            <a:endParaRPr lang="en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EA4401-EA31-0DDD-132D-2F2DC479B9DE}"/>
              </a:ext>
            </a:extLst>
          </p:cNvPr>
          <p:cNvSpPr txBox="1"/>
          <p:nvPr/>
        </p:nvSpPr>
        <p:spPr>
          <a:xfrm>
            <a:off x="6014674" y="6519523"/>
            <a:ext cx="80436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000" dirty="0">
                <a:solidFill>
                  <a:srgbClr val="212529"/>
                </a:solidFill>
                <a:latin typeface="Helvetica" panose="020B0604020202020204" pitchFamily="34" charset="0"/>
              </a:rPr>
              <a:t>Image taken from </a:t>
            </a:r>
            <a:r>
              <a:rPr lang="en-GB" sz="1000" dirty="0" err="1">
                <a:solidFill>
                  <a:srgbClr val="212529"/>
                </a:solidFill>
                <a:latin typeface="Helvetica" panose="020B0604020202020204" pitchFamily="34" charset="0"/>
              </a:rPr>
              <a:t>SciencePhotoLibrary</a:t>
            </a:r>
            <a:endParaRPr lang="en-SE" sz="1000" dirty="0">
              <a:solidFill>
                <a:srgbClr val="212529"/>
              </a:solidFill>
              <a:latin typeface="Helvetica" panose="020B0604020202020204" pitchFamily="34" charset="0"/>
            </a:endParaRPr>
          </a:p>
        </p:txBody>
      </p:sp>
      <p:pic>
        <p:nvPicPr>
          <p:cNvPr id="2050" name="Picture 2" descr="Sample Contamination | Laboratory Manager">
            <a:extLst>
              <a:ext uri="{FF2B5EF4-FFF2-40B4-BE49-F238E27FC236}">
                <a16:creationId xmlns:a16="http://schemas.microsoft.com/office/drawing/2014/main" id="{B915DF7F-E95B-E20F-CA98-3FAFB6A8F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r="19261"/>
          <a:stretch/>
        </p:blipFill>
        <p:spPr bwMode="auto">
          <a:xfrm>
            <a:off x="184928" y="2284247"/>
            <a:ext cx="5711373" cy="42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4CA721-5181-76A0-9A8C-76B2BB9A7D87}"/>
              </a:ext>
            </a:extLst>
          </p:cNvPr>
          <p:cNvSpPr txBox="1"/>
          <p:nvPr/>
        </p:nvSpPr>
        <p:spPr>
          <a:xfrm>
            <a:off x="113554" y="6519524"/>
            <a:ext cx="80436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000" dirty="0">
                <a:solidFill>
                  <a:srgbClr val="212529"/>
                </a:solidFill>
                <a:latin typeface="Helvetica" panose="020B0604020202020204" pitchFamily="34" charset="0"/>
              </a:rPr>
              <a:t>Image taken from 3AW Melbourne</a:t>
            </a:r>
            <a:endParaRPr lang="en-SE" sz="1000" dirty="0">
              <a:solidFill>
                <a:srgbClr val="212529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0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3F56D6-D695-D920-5A6A-ADD5D9A712E7}"/>
              </a:ext>
            </a:extLst>
          </p:cNvPr>
          <p:cNvSpPr txBox="1">
            <a:spLocks/>
          </p:cNvSpPr>
          <p:nvPr/>
        </p:nvSpPr>
        <p:spPr>
          <a:xfrm>
            <a:off x="549662" y="390054"/>
            <a:ext cx="10930024" cy="1091595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With the help of… 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D2A9B-808D-4107-5DB1-49C4A805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509" y="3429000"/>
            <a:ext cx="3401048" cy="1479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E3ABE-634B-D3EA-33CD-1D83EF87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326" y="3363850"/>
            <a:ext cx="3285674" cy="1544966"/>
          </a:xfrm>
          <a:prstGeom prst="rect">
            <a:avLst/>
          </a:prstGeom>
        </p:spPr>
      </p:pic>
      <p:pic>
        <p:nvPicPr>
          <p:cNvPr id="8" name="Picture 16" descr="ICRP">
            <a:extLst>
              <a:ext uri="{FF2B5EF4-FFF2-40B4-BE49-F238E27FC236}">
                <a16:creationId xmlns:a16="http://schemas.microsoft.com/office/drawing/2014/main" id="{80571080-494C-F8E2-ACB1-69B30DE2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1" y="3036170"/>
            <a:ext cx="1914907" cy="191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80638F-8B1B-EBD2-D443-A251B7257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564" y="3036171"/>
            <a:ext cx="2890423" cy="1914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73850-84DA-01C4-6F61-6F5215D47CF6}"/>
              </a:ext>
            </a:extLst>
          </p:cNvPr>
          <p:cNvSpPr txBox="1"/>
          <p:nvPr/>
        </p:nvSpPr>
        <p:spPr>
          <a:xfrm>
            <a:off x="1501404" y="2245693"/>
            <a:ext cx="312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Free software</a:t>
            </a:r>
            <a:endParaRPr lang="en-SE" sz="28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2681E-2664-CE21-9036-61CBEF6224DD}"/>
              </a:ext>
            </a:extLst>
          </p:cNvPr>
          <p:cNvSpPr txBox="1"/>
          <p:nvPr/>
        </p:nvSpPr>
        <p:spPr>
          <a:xfrm>
            <a:off x="7489394" y="2611595"/>
            <a:ext cx="340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Commercial software</a:t>
            </a:r>
            <a:endParaRPr lang="en-SE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DDCA7-6107-0BB3-22A6-03F7EC6FB42A}"/>
              </a:ext>
            </a:extLst>
          </p:cNvPr>
          <p:cNvSpPr txBox="1"/>
          <p:nvPr/>
        </p:nvSpPr>
        <p:spPr>
          <a:xfrm>
            <a:off x="543951" y="5391768"/>
            <a:ext cx="513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Note: Simulation toolkits such as Geant4 are usually used solely for research purposes and usually only for a single radionuclide incorporation in the body!</a:t>
            </a:r>
            <a:endParaRPr lang="en-SE" i="1" dirty="0"/>
          </a:p>
        </p:txBody>
      </p:sp>
    </p:spTree>
    <p:extLst>
      <p:ext uri="{BB962C8B-B14F-4D97-AF65-F5344CB8AC3E}">
        <p14:creationId xmlns:p14="http://schemas.microsoft.com/office/powerpoint/2010/main" val="308617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1100-7D4E-C76B-15F0-D2177CBC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1791699"/>
            <a:ext cx="9703400" cy="39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+mj-lt"/>
              </a:rPr>
              <a:t>Nuclear /radiological emergency:</a:t>
            </a:r>
          </a:p>
          <a:p>
            <a:pPr marL="895500" lvl="1" indent="-571500"/>
            <a:r>
              <a:rPr lang="en-GB" sz="3600" dirty="0">
                <a:latin typeface="+mj-lt"/>
              </a:rPr>
              <a:t>Mix of radionuclides</a:t>
            </a:r>
          </a:p>
          <a:p>
            <a:pPr marL="895500" lvl="1" indent="-571500"/>
            <a:r>
              <a:rPr lang="en-GB" sz="3600" dirty="0">
                <a:latin typeface="+mj-lt"/>
              </a:rPr>
              <a:t>Radionuclides can be unevenly spread in different geographical areas</a:t>
            </a:r>
          </a:p>
          <a:p>
            <a:pPr marL="895500" lvl="1" indent="-571500"/>
            <a:r>
              <a:rPr lang="en-GB" sz="3600" dirty="0">
                <a:latin typeface="+mj-lt"/>
              </a:rPr>
              <a:t>Monitoring strategies have to be quick and effective</a:t>
            </a:r>
          </a:p>
          <a:p>
            <a:pPr marL="895500" lvl="1" indent="-571500"/>
            <a:endParaRPr lang="en-GB" sz="3600" dirty="0">
              <a:latin typeface="+mj-lt"/>
            </a:endParaRPr>
          </a:p>
          <a:p>
            <a:pPr marL="0" indent="0">
              <a:buNone/>
            </a:pPr>
            <a:endParaRPr lang="en-GB" sz="3600" b="1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45E1D0-9A1E-E2DD-EE4D-8D73EF5328A9}"/>
              </a:ext>
            </a:extLst>
          </p:cNvPr>
          <p:cNvSpPr txBox="1">
            <a:spLocks/>
          </p:cNvSpPr>
          <p:nvPr/>
        </p:nvSpPr>
        <p:spPr>
          <a:xfrm>
            <a:off x="365512" y="560503"/>
            <a:ext cx="10930024" cy="1091595"/>
          </a:xfrm>
          <a:prstGeom prst="rect">
            <a:avLst/>
          </a:prstGeom>
        </p:spPr>
        <p:txBody>
          <a:bodyPr vert="horz" lIns="0" tIns="0" rIns="0" bIns="288000" rtlCol="0" anchor="b" anchorCtr="0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400" dirty="0"/>
              <a:t>Focus today </a:t>
            </a:r>
          </a:p>
          <a:p>
            <a:r>
              <a:rPr lang="en-GB" sz="4800" dirty="0">
                <a:latin typeface="+mj-lt"/>
              </a:rPr>
              <a:t>Internal dose assessment challenges for European Spallation Source radionuclides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87442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92E0-9CDB-D359-2035-5B5C094D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07" y="398213"/>
            <a:ext cx="8820000" cy="1800000"/>
          </a:xfrm>
        </p:spPr>
        <p:txBody>
          <a:bodyPr/>
          <a:lstStyle/>
          <a:p>
            <a:r>
              <a:rPr lang="en-GB" dirty="0"/>
              <a:t>European Spallation Source</a:t>
            </a:r>
            <a:br>
              <a:rPr lang="en-GB" dirty="0"/>
            </a:br>
            <a:r>
              <a:rPr lang="en-GB" dirty="0"/>
              <a:t>(ESS)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21EED-20DB-EB9D-E5A3-F0E0A4F4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671"/>
            <a:ext cx="8175298" cy="4228603"/>
          </a:xfrm>
          <a:prstGeom prst="rect">
            <a:avLst/>
          </a:prstGeom>
        </p:spPr>
      </p:pic>
      <p:pic>
        <p:nvPicPr>
          <p:cNvPr id="9" name="Graphic 8" descr="Arrow: Rotate left with solid fill">
            <a:extLst>
              <a:ext uri="{FF2B5EF4-FFF2-40B4-BE49-F238E27FC236}">
                <a16:creationId xmlns:a16="http://schemas.microsoft.com/office/drawing/2014/main" id="{5E957937-A945-2E92-30B6-4004612A4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8720" y="3530600"/>
            <a:ext cx="914400" cy="914400"/>
          </a:xfrm>
          <a:prstGeom prst="rect">
            <a:avLst/>
          </a:prstGeom>
        </p:spPr>
      </p:pic>
      <p:pic>
        <p:nvPicPr>
          <p:cNvPr id="15" name="Picture 2" descr="European Spallation Source - Wikipedia">
            <a:extLst>
              <a:ext uri="{FF2B5EF4-FFF2-40B4-BE49-F238E27FC236}">
                <a16:creationId xmlns:a16="http://schemas.microsoft.com/office/drawing/2014/main" id="{32C47C94-E09D-2007-E2BD-AA4148C4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/>
          <a:stretch/>
        </p:blipFill>
        <p:spPr bwMode="auto">
          <a:xfrm>
            <a:off x="8175298" y="176866"/>
            <a:ext cx="3728302" cy="22664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87C23A-B8E1-BB7E-5102-381CB8922EA2}"/>
              </a:ext>
            </a:extLst>
          </p:cNvPr>
          <p:cNvSpPr txBox="1"/>
          <p:nvPr/>
        </p:nvSpPr>
        <p:spPr>
          <a:xfrm>
            <a:off x="9321471" y="2443358"/>
            <a:ext cx="3215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effectLst/>
                <a:latin typeface="Arial" panose="020B0604020202020204" pitchFamily="34" charset="0"/>
              </a:rPr>
              <a:t>Roger Eriksson/ESS - </a:t>
            </a:r>
            <a:r>
              <a:rPr lang="en-GB" sz="800" b="0" i="0" u="none" strike="noStrike" dirty="0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https://dam.esss.lu.se/asset-bank</a:t>
            </a:r>
            <a:endParaRPr lang="en-SE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37F7F8-F595-95C5-32DB-D8D3CD666668}"/>
              </a:ext>
            </a:extLst>
          </p:cNvPr>
          <p:cNvSpPr txBox="1"/>
          <p:nvPr/>
        </p:nvSpPr>
        <p:spPr>
          <a:xfrm>
            <a:off x="8244840" y="2860371"/>
            <a:ext cx="39471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+mj-lt"/>
              </a:rPr>
              <a:t>It will produce intense beams of neutrons for scientific research across physics, chemistry, biology, materials science, engineering, and energy research.</a:t>
            </a:r>
            <a:endParaRPr lang="en-SE" sz="2800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421226-EB46-7CFC-F5B1-009B9582781B}"/>
              </a:ext>
            </a:extLst>
          </p:cNvPr>
          <p:cNvSpPr/>
          <p:nvPr/>
        </p:nvSpPr>
        <p:spPr>
          <a:xfrm>
            <a:off x="10871200" y="5486401"/>
            <a:ext cx="1100667" cy="119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89964827"/>
      </p:ext>
    </p:extLst>
  </p:cSld>
  <p:clrMapOvr>
    <a:masterClrMapping/>
  </p:clrMapOvr>
</p:sld>
</file>

<file path=ppt/theme/theme1.xml><?xml version="1.0" encoding="utf-8"?>
<a:theme xmlns:a="http://schemas.openxmlformats.org/drawingml/2006/main" name="LU-template 16:9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-template-ENG-2022-16-9-tillg" id="{1ABF92B8-4AB5-FD42-8FA8-D8CC107D75A0}" vid="{0E886F46-7A99-7346-B521-931937163E0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aa68094-6104-41a6-b443-d4b52451f617}" enabled="0" method="" siteId="{7aa68094-6104-41a6-b443-d4b52451f6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LU-template-ENG-2022-16-9-tillg</Template>
  <TotalTime>10808</TotalTime>
  <Words>833</Words>
  <Application>Microsoft Office PowerPoint</Application>
  <PresentationFormat>Widescreen</PresentationFormat>
  <Paragraphs>125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-apple-system</vt:lpstr>
      <vt:lpstr>Arial</vt:lpstr>
      <vt:lpstr>Calibri</vt:lpstr>
      <vt:lpstr>Helvetica</vt:lpstr>
      <vt:lpstr>Helvetica Light</vt:lpstr>
      <vt:lpstr>Systemtypsnitt normalt</vt:lpstr>
      <vt:lpstr>Times New Roman</vt:lpstr>
      <vt:lpstr>LU-template 16:9</vt:lpstr>
      <vt:lpstr>Challenges in the Assessment of Internal Exposure to European Spallation Source (ESS) Radionuclides</vt:lpstr>
      <vt:lpstr>What is internal dosimetry? </vt:lpstr>
      <vt:lpstr>PowerPoint Presentation</vt:lpstr>
      <vt:lpstr>Why it is important? </vt:lpstr>
      <vt:lpstr>Where do we use internal dosimetry results?</vt:lpstr>
      <vt:lpstr>How do we estimate internal contamination?</vt:lpstr>
      <vt:lpstr>PowerPoint Presentation</vt:lpstr>
      <vt:lpstr>PowerPoint Presentation</vt:lpstr>
      <vt:lpstr>European Spallation Source (ESS)</vt:lpstr>
      <vt:lpstr>PowerPoint Presentation</vt:lpstr>
      <vt:lpstr>PowerPoint Presentation</vt:lpstr>
      <vt:lpstr>Accident scenario –loss of cooling</vt:lpstr>
      <vt:lpstr>Route of intake </vt:lpstr>
      <vt:lpstr>PowerPoint Presentation</vt:lpstr>
      <vt:lpstr>PowerPoint Presentation</vt:lpstr>
      <vt:lpstr>PowerPoint Presentation</vt:lpstr>
      <vt:lpstr>FLEXPART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slide, logotype only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Belikse Ramljak</dc:creator>
  <cp:keywords/>
  <dc:description/>
  <cp:lastModifiedBy>Belikse Ramljak</cp:lastModifiedBy>
  <cp:revision>141</cp:revision>
  <dcterms:created xsi:type="dcterms:W3CDTF">2022-11-08T13:54:09Z</dcterms:created>
  <dcterms:modified xsi:type="dcterms:W3CDTF">2025-12-10T19:58:56Z</dcterms:modified>
  <cp:category/>
</cp:coreProperties>
</file>