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6" r:id="rId2"/>
    <p:sldId id="342" r:id="rId3"/>
    <p:sldId id="337" r:id="rId4"/>
    <p:sldId id="338" r:id="rId5"/>
    <p:sldId id="339" r:id="rId6"/>
    <p:sldId id="340" r:id="rId7"/>
    <p:sldId id="341" r:id="rId8"/>
    <p:sldId id="343" r:id="rId9"/>
    <p:sldId id="346" r:id="rId10"/>
    <p:sldId id="347" r:id="rId11"/>
    <p:sldId id="348" r:id="rId12"/>
    <p:sldId id="349" r:id="rId13"/>
    <p:sldId id="350" r:id="rId14"/>
    <p:sldId id="351" r:id="rId15"/>
    <p:sldId id="352" r:id="rId16"/>
    <p:sldId id="345" r:id="rId17"/>
    <p:sldId id="353" r:id="rId18"/>
    <p:sldId id="354" r:id="rId19"/>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CBCA26-EC91-FE4E-8D7F-6ACE67BF8BCF}">
          <p14:sldIdLst>
            <p14:sldId id="256"/>
            <p14:sldId id="342"/>
            <p14:sldId id="337"/>
            <p14:sldId id="338"/>
            <p14:sldId id="339"/>
            <p14:sldId id="340"/>
            <p14:sldId id="341"/>
            <p14:sldId id="343"/>
            <p14:sldId id="346"/>
            <p14:sldId id="347"/>
            <p14:sldId id="348"/>
            <p14:sldId id="349"/>
            <p14:sldId id="350"/>
            <p14:sldId id="351"/>
            <p14:sldId id="352"/>
            <p14:sldId id="345"/>
          </p14:sldIdLst>
        </p14:section>
        <p14:section name="Backup slides" id="{04132799-41B8-2F4F-844F-4482EC4712E4}">
          <p14:sldIdLst>
            <p14:sldId id="353"/>
            <p14:sldId id="3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2038"/>
    <a:srgbClr val="175E7F"/>
    <a:srgbClr val="072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76"/>
    <p:restoredTop sz="94915"/>
  </p:normalViewPr>
  <p:slideViewPr>
    <p:cSldViewPr snapToGrid="0">
      <p:cViewPr varScale="1">
        <p:scale>
          <a:sx n="143" d="100"/>
          <a:sy n="143" d="100"/>
        </p:scale>
        <p:origin x="157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4D63B-20E1-4148-B837-40865373AF5C}" type="datetimeFigureOut">
              <a:rPr lang="en-SE" smtClean="0"/>
              <a:t>2025-12-10</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3BCFA-6B9D-ED47-B4C0-D2D6CCB9C3B1}" type="slidenum">
              <a:rPr lang="en-SE" smtClean="0"/>
              <a:t>‹#›</a:t>
            </a:fld>
            <a:endParaRPr lang="en-SE"/>
          </a:p>
        </p:txBody>
      </p:sp>
    </p:spTree>
    <p:extLst>
      <p:ext uri="{BB962C8B-B14F-4D97-AF65-F5344CB8AC3E}">
        <p14:creationId xmlns:p14="http://schemas.microsoft.com/office/powerpoint/2010/main" val="172138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5171-7E84-F53A-7938-258ADDFB1B0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876A2902-E7B3-995F-AE9B-7E77C6C23C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CED53D4B-4C9B-F8AF-8BDF-FDB659CF5649}"/>
              </a:ext>
            </a:extLst>
          </p:cNvPr>
          <p:cNvSpPr>
            <a:spLocks noGrp="1"/>
          </p:cNvSpPr>
          <p:nvPr>
            <p:ph type="dt" sz="half" idx="10"/>
          </p:nvPr>
        </p:nvSpPr>
        <p:spPr/>
        <p:txBody>
          <a:bodyPr/>
          <a:lstStyle/>
          <a:p>
            <a:fld id="{00A5E6CD-EBE7-5648-AE40-A7829EEA967F}" type="datetime1">
              <a:rPr lang="sv-SE" smtClean="0"/>
              <a:t>2025-12-10</a:t>
            </a:fld>
            <a:endParaRPr lang="en-SE"/>
          </a:p>
        </p:txBody>
      </p:sp>
      <p:sp>
        <p:nvSpPr>
          <p:cNvPr id="5" name="Footer Placeholder 4">
            <a:extLst>
              <a:ext uri="{FF2B5EF4-FFF2-40B4-BE49-F238E27FC236}">
                <a16:creationId xmlns:a16="http://schemas.microsoft.com/office/drawing/2014/main" id="{5F10B1D8-D758-C359-5DE2-09581E24CF4F}"/>
              </a:ext>
            </a:extLst>
          </p:cNvPr>
          <p:cNvSpPr>
            <a:spLocks noGrp="1"/>
          </p:cNvSpPr>
          <p:nvPr>
            <p:ph type="ftr" sz="quarter" idx="11"/>
          </p:nvPr>
        </p:nvSpPr>
        <p:spPr/>
        <p:txBody>
          <a:bodyPr/>
          <a:lstStyle/>
          <a:p>
            <a:r>
              <a:rPr lang="en-GB"/>
              <a:t>Joey Staa | </a:t>
            </a:r>
            <a:r>
              <a:rPr lang="el-GR"/>
              <a:t>Λ - </a:t>
            </a:r>
            <a:r>
              <a:rPr lang="en-GB"/>
              <a:t>Hadron correlations in Pb-Pb collisions</a:t>
            </a:r>
            <a:endParaRPr lang="en-SE" dirty="0"/>
          </a:p>
        </p:txBody>
      </p:sp>
      <p:sp>
        <p:nvSpPr>
          <p:cNvPr id="6" name="Slide Number Placeholder 5">
            <a:extLst>
              <a:ext uri="{FF2B5EF4-FFF2-40B4-BE49-F238E27FC236}">
                <a16:creationId xmlns:a16="http://schemas.microsoft.com/office/drawing/2014/main" id="{337DE0B7-4A63-725D-4E2D-BC348A72A8A3}"/>
              </a:ext>
            </a:extLst>
          </p:cNvPr>
          <p:cNvSpPr>
            <a:spLocks noGrp="1"/>
          </p:cNvSpPr>
          <p:nvPr>
            <p:ph type="sldNum" sz="quarter" idx="12"/>
          </p:nvPr>
        </p:nvSpPr>
        <p:spPr/>
        <p:txBody>
          <a:bodyPr/>
          <a:lstStyle/>
          <a:p>
            <a:fld id="{CD6251DA-9001-1A48-87A2-78D93703DDD5}" type="slidenum">
              <a:rPr lang="en-SE" smtClean="0"/>
              <a:t>‹#›</a:t>
            </a:fld>
            <a:endParaRPr lang="en-SE"/>
          </a:p>
        </p:txBody>
      </p:sp>
    </p:spTree>
    <p:extLst>
      <p:ext uri="{BB962C8B-B14F-4D97-AF65-F5344CB8AC3E}">
        <p14:creationId xmlns:p14="http://schemas.microsoft.com/office/powerpoint/2010/main" val="69204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B7BB-10E7-F14F-0761-8762565DB179}"/>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0A34B2A9-B3C1-434C-4A2C-CE027722E9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B540F13C-EE58-3AEE-29A9-92D55BB5B6F2}"/>
              </a:ext>
            </a:extLst>
          </p:cNvPr>
          <p:cNvSpPr>
            <a:spLocks noGrp="1"/>
          </p:cNvSpPr>
          <p:nvPr>
            <p:ph type="dt" sz="half" idx="10"/>
          </p:nvPr>
        </p:nvSpPr>
        <p:spPr/>
        <p:txBody>
          <a:bodyPr/>
          <a:lstStyle/>
          <a:p>
            <a:fld id="{B69538F0-7480-4247-9738-07D9F211558D}" type="datetime1">
              <a:rPr lang="sv-SE" smtClean="0"/>
              <a:t>2025-12-10</a:t>
            </a:fld>
            <a:endParaRPr lang="en-SE"/>
          </a:p>
        </p:txBody>
      </p:sp>
      <p:sp>
        <p:nvSpPr>
          <p:cNvPr id="5" name="Footer Placeholder 4">
            <a:extLst>
              <a:ext uri="{FF2B5EF4-FFF2-40B4-BE49-F238E27FC236}">
                <a16:creationId xmlns:a16="http://schemas.microsoft.com/office/drawing/2014/main" id="{80D29102-95E9-C673-961C-45C4EBBDBBE9}"/>
              </a:ext>
            </a:extLst>
          </p:cNvPr>
          <p:cNvSpPr>
            <a:spLocks noGrp="1"/>
          </p:cNvSpPr>
          <p:nvPr>
            <p:ph type="ftr" sz="quarter" idx="11"/>
          </p:nvPr>
        </p:nvSpPr>
        <p:spPr/>
        <p:txBody>
          <a:bodyPr/>
          <a:lstStyle/>
          <a:p>
            <a:r>
              <a:rPr lang="en-GB"/>
              <a:t>Joey Staa | </a:t>
            </a:r>
            <a:r>
              <a:rPr lang="el-GR"/>
              <a:t>Λ - </a:t>
            </a:r>
            <a:r>
              <a:rPr lang="en-GB"/>
              <a:t>Hadron correlations in Pb-Pb collisions</a:t>
            </a:r>
            <a:endParaRPr lang="en-SE" dirty="0"/>
          </a:p>
        </p:txBody>
      </p:sp>
      <p:sp>
        <p:nvSpPr>
          <p:cNvPr id="6" name="Slide Number Placeholder 5">
            <a:extLst>
              <a:ext uri="{FF2B5EF4-FFF2-40B4-BE49-F238E27FC236}">
                <a16:creationId xmlns:a16="http://schemas.microsoft.com/office/drawing/2014/main" id="{6F2CF1D6-B87B-B832-1628-5184D1C55749}"/>
              </a:ext>
            </a:extLst>
          </p:cNvPr>
          <p:cNvSpPr>
            <a:spLocks noGrp="1"/>
          </p:cNvSpPr>
          <p:nvPr>
            <p:ph type="sldNum" sz="quarter" idx="12"/>
          </p:nvPr>
        </p:nvSpPr>
        <p:spPr/>
        <p:txBody>
          <a:bodyPr/>
          <a:lstStyle/>
          <a:p>
            <a:fld id="{CD6251DA-9001-1A48-87A2-78D93703DDD5}" type="slidenum">
              <a:rPr lang="en-SE" smtClean="0"/>
              <a:t>‹#›</a:t>
            </a:fld>
            <a:endParaRPr lang="en-SE"/>
          </a:p>
        </p:txBody>
      </p:sp>
    </p:spTree>
    <p:extLst>
      <p:ext uri="{BB962C8B-B14F-4D97-AF65-F5344CB8AC3E}">
        <p14:creationId xmlns:p14="http://schemas.microsoft.com/office/powerpoint/2010/main" val="69704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97D12-5C72-FDC9-2533-EF4936D7F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96E65A5D-B159-1EFA-E8D7-BCA37D47540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31F1D832-EA1F-7D1B-8A5E-248F887D30FB}"/>
              </a:ext>
            </a:extLst>
          </p:cNvPr>
          <p:cNvSpPr>
            <a:spLocks noGrp="1"/>
          </p:cNvSpPr>
          <p:nvPr>
            <p:ph type="dt" sz="half" idx="10"/>
          </p:nvPr>
        </p:nvSpPr>
        <p:spPr/>
        <p:txBody>
          <a:bodyPr/>
          <a:lstStyle/>
          <a:p>
            <a:fld id="{D76FD5FB-0282-8143-86CF-7233D8C7061D}" type="datetime1">
              <a:rPr lang="sv-SE" smtClean="0"/>
              <a:t>2025-12-10</a:t>
            </a:fld>
            <a:endParaRPr lang="en-SE"/>
          </a:p>
        </p:txBody>
      </p:sp>
      <p:sp>
        <p:nvSpPr>
          <p:cNvPr id="5" name="Footer Placeholder 4">
            <a:extLst>
              <a:ext uri="{FF2B5EF4-FFF2-40B4-BE49-F238E27FC236}">
                <a16:creationId xmlns:a16="http://schemas.microsoft.com/office/drawing/2014/main" id="{B737F551-B0C4-39D6-945A-F6864D344045}"/>
              </a:ext>
            </a:extLst>
          </p:cNvPr>
          <p:cNvSpPr>
            <a:spLocks noGrp="1"/>
          </p:cNvSpPr>
          <p:nvPr>
            <p:ph type="ftr" sz="quarter" idx="11"/>
          </p:nvPr>
        </p:nvSpPr>
        <p:spPr/>
        <p:txBody>
          <a:bodyPr/>
          <a:lstStyle/>
          <a:p>
            <a:r>
              <a:rPr lang="en-GB"/>
              <a:t>Joey Staa | </a:t>
            </a:r>
            <a:r>
              <a:rPr lang="el-GR"/>
              <a:t>Λ - </a:t>
            </a:r>
            <a:r>
              <a:rPr lang="en-GB"/>
              <a:t>Hadron correlations in Pb-Pb collisions</a:t>
            </a:r>
            <a:endParaRPr lang="en-SE" dirty="0"/>
          </a:p>
        </p:txBody>
      </p:sp>
      <p:sp>
        <p:nvSpPr>
          <p:cNvPr id="6" name="Slide Number Placeholder 5">
            <a:extLst>
              <a:ext uri="{FF2B5EF4-FFF2-40B4-BE49-F238E27FC236}">
                <a16:creationId xmlns:a16="http://schemas.microsoft.com/office/drawing/2014/main" id="{5B38B329-AF7C-82EF-9C7A-59A887CC5D71}"/>
              </a:ext>
            </a:extLst>
          </p:cNvPr>
          <p:cNvSpPr>
            <a:spLocks noGrp="1"/>
          </p:cNvSpPr>
          <p:nvPr>
            <p:ph type="sldNum" sz="quarter" idx="12"/>
          </p:nvPr>
        </p:nvSpPr>
        <p:spPr/>
        <p:txBody>
          <a:bodyPr/>
          <a:lstStyle/>
          <a:p>
            <a:fld id="{CD6251DA-9001-1A48-87A2-78D93703DDD5}" type="slidenum">
              <a:rPr lang="en-SE" smtClean="0"/>
              <a:t>‹#›</a:t>
            </a:fld>
            <a:endParaRPr lang="en-SE"/>
          </a:p>
        </p:txBody>
      </p:sp>
    </p:spTree>
    <p:extLst>
      <p:ext uri="{BB962C8B-B14F-4D97-AF65-F5344CB8AC3E}">
        <p14:creationId xmlns:p14="http://schemas.microsoft.com/office/powerpoint/2010/main" val="23850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8D9D-1D9A-976E-0D11-D656B0662D3C}"/>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8B0F045E-6D9C-507A-6FCB-0B158E37FB8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84BD3BFA-6A19-E637-84D0-9059B4CFA730}"/>
              </a:ext>
            </a:extLst>
          </p:cNvPr>
          <p:cNvSpPr>
            <a:spLocks noGrp="1"/>
          </p:cNvSpPr>
          <p:nvPr>
            <p:ph type="dt" sz="half" idx="10"/>
          </p:nvPr>
        </p:nvSpPr>
        <p:spPr/>
        <p:txBody>
          <a:bodyPr/>
          <a:lstStyle/>
          <a:p>
            <a:fld id="{97116564-B53E-0E40-BCA5-DDE52E67367E}" type="datetime1">
              <a:rPr lang="sv-SE" smtClean="0"/>
              <a:t>2025-12-10</a:t>
            </a:fld>
            <a:endParaRPr lang="en-SE"/>
          </a:p>
        </p:txBody>
      </p:sp>
      <p:sp>
        <p:nvSpPr>
          <p:cNvPr id="5" name="Footer Placeholder 4">
            <a:extLst>
              <a:ext uri="{FF2B5EF4-FFF2-40B4-BE49-F238E27FC236}">
                <a16:creationId xmlns:a16="http://schemas.microsoft.com/office/drawing/2014/main" id="{E52F77F0-AD65-8475-BE3E-EBF399D9F6ED}"/>
              </a:ext>
            </a:extLst>
          </p:cNvPr>
          <p:cNvSpPr>
            <a:spLocks noGrp="1"/>
          </p:cNvSpPr>
          <p:nvPr>
            <p:ph type="ftr" sz="quarter" idx="11"/>
          </p:nvPr>
        </p:nvSpPr>
        <p:spPr/>
        <p:txBody>
          <a:bodyPr/>
          <a:lstStyle/>
          <a:p>
            <a:r>
              <a:rPr lang="en-GB"/>
              <a:t>Joey Staa | </a:t>
            </a:r>
            <a:r>
              <a:rPr lang="el-GR"/>
              <a:t>Λ - </a:t>
            </a:r>
            <a:r>
              <a:rPr lang="en-GB"/>
              <a:t>Hadron correlations in Pb-Pb collisions</a:t>
            </a:r>
            <a:endParaRPr lang="en-SE" dirty="0"/>
          </a:p>
        </p:txBody>
      </p:sp>
      <p:sp>
        <p:nvSpPr>
          <p:cNvPr id="6" name="Slide Number Placeholder 5">
            <a:extLst>
              <a:ext uri="{FF2B5EF4-FFF2-40B4-BE49-F238E27FC236}">
                <a16:creationId xmlns:a16="http://schemas.microsoft.com/office/drawing/2014/main" id="{5EAE2774-E9EE-660A-A58D-3697139AC1F2}"/>
              </a:ext>
            </a:extLst>
          </p:cNvPr>
          <p:cNvSpPr>
            <a:spLocks noGrp="1"/>
          </p:cNvSpPr>
          <p:nvPr>
            <p:ph type="sldNum" sz="quarter" idx="12"/>
          </p:nvPr>
        </p:nvSpPr>
        <p:spPr/>
        <p:txBody>
          <a:bodyPr/>
          <a:lstStyle/>
          <a:p>
            <a:fld id="{CD6251DA-9001-1A48-87A2-78D93703DDD5}" type="slidenum">
              <a:rPr lang="en-SE" smtClean="0"/>
              <a:t>‹#›</a:t>
            </a:fld>
            <a:endParaRPr lang="en-SE"/>
          </a:p>
        </p:txBody>
      </p:sp>
    </p:spTree>
    <p:extLst>
      <p:ext uri="{BB962C8B-B14F-4D97-AF65-F5344CB8AC3E}">
        <p14:creationId xmlns:p14="http://schemas.microsoft.com/office/powerpoint/2010/main" val="353739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F925E-C41D-E09A-9721-00E0CB02D35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2FEFAD7C-86EA-0C82-8E69-81A2A12988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85EBFFD-7272-B42B-585A-92712961888E}"/>
              </a:ext>
            </a:extLst>
          </p:cNvPr>
          <p:cNvSpPr>
            <a:spLocks noGrp="1"/>
          </p:cNvSpPr>
          <p:nvPr>
            <p:ph type="dt" sz="half" idx="10"/>
          </p:nvPr>
        </p:nvSpPr>
        <p:spPr/>
        <p:txBody>
          <a:bodyPr/>
          <a:lstStyle/>
          <a:p>
            <a:fld id="{5323C01C-47E8-2E46-9FE3-EE93A0CE4B4C}" type="datetime1">
              <a:rPr lang="sv-SE" smtClean="0"/>
              <a:t>2025-12-10</a:t>
            </a:fld>
            <a:endParaRPr lang="en-SE"/>
          </a:p>
        </p:txBody>
      </p:sp>
      <p:sp>
        <p:nvSpPr>
          <p:cNvPr id="5" name="Footer Placeholder 4">
            <a:extLst>
              <a:ext uri="{FF2B5EF4-FFF2-40B4-BE49-F238E27FC236}">
                <a16:creationId xmlns:a16="http://schemas.microsoft.com/office/drawing/2014/main" id="{DC26EB5F-BEE2-A8D8-4CE1-A048B28AE8FB}"/>
              </a:ext>
            </a:extLst>
          </p:cNvPr>
          <p:cNvSpPr>
            <a:spLocks noGrp="1"/>
          </p:cNvSpPr>
          <p:nvPr>
            <p:ph type="ftr" sz="quarter" idx="11"/>
          </p:nvPr>
        </p:nvSpPr>
        <p:spPr/>
        <p:txBody>
          <a:bodyPr/>
          <a:lstStyle/>
          <a:p>
            <a:r>
              <a:rPr lang="en-GB"/>
              <a:t>Joey Staa | </a:t>
            </a:r>
            <a:r>
              <a:rPr lang="el-GR"/>
              <a:t>Λ - </a:t>
            </a:r>
            <a:r>
              <a:rPr lang="en-GB"/>
              <a:t>Hadron correlations in Pb-Pb collisions</a:t>
            </a:r>
            <a:endParaRPr lang="en-SE" dirty="0"/>
          </a:p>
        </p:txBody>
      </p:sp>
      <p:sp>
        <p:nvSpPr>
          <p:cNvPr id="6" name="Slide Number Placeholder 5">
            <a:extLst>
              <a:ext uri="{FF2B5EF4-FFF2-40B4-BE49-F238E27FC236}">
                <a16:creationId xmlns:a16="http://schemas.microsoft.com/office/drawing/2014/main" id="{CF285B39-7233-507F-2AFA-0E81AB366BB0}"/>
              </a:ext>
            </a:extLst>
          </p:cNvPr>
          <p:cNvSpPr>
            <a:spLocks noGrp="1"/>
          </p:cNvSpPr>
          <p:nvPr>
            <p:ph type="sldNum" sz="quarter" idx="12"/>
          </p:nvPr>
        </p:nvSpPr>
        <p:spPr/>
        <p:txBody>
          <a:bodyPr/>
          <a:lstStyle/>
          <a:p>
            <a:fld id="{CD6251DA-9001-1A48-87A2-78D93703DDD5}" type="slidenum">
              <a:rPr lang="en-SE" smtClean="0"/>
              <a:t>‹#›</a:t>
            </a:fld>
            <a:endParaRPr lang="en-SE"/>
          </a:p>
        </p:txBody>
      </p:sp>
    </p:spTree>
    <p:extLst>
      <p:ext uri="{BB962C8B-B14F-4D97-AF65-F5344CB8AC3E}">
        <p14:creationId xmlns:p14="http://schemas.microsoft.com/office/powerpoint/2010/main" val="403337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CA34-B059-FFA8-C860-0EB2E0D9E7DB}"/>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62629F97-3812-1EA7-900C-3B0B8F00BAF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C9A9170C-DB7B-67A0-4786-BA66C6D1127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ABE24CFB-A2EA-B5F3-1C6A-5E61EF6A606C}"/>
              </a:ext>
            </a:extLst>
          </p:cNvPr>
          <p:cNvSpPr>
            <a:spLocks noGrp="1"/>
          </p:cNvSpPr>
          <p:nvPr>
            <p:ph type="dt" sz="half" idx="10"/>
          </p:nvPr>
        </p:nvSpPr>
        <p:spPr/>
        <p:txBody>
          <a:bodyPr/>
          <a:lstStyle/>
          <a:p>
            <a:fld id="{E3D4662A-492A-D64A-BAB6-24B548D44400}" type="datetime1">
              <a:rPr lang="sv-SE" smtClean="0"/>
              <a:t>2025-12-10</a:t>
            </a:fld>
            <a:endParaRPr lang="en-SE"/>
          </a:p>
        </p:txBody>
      </p:sp>
      <p:sp>
        <p:nvSpPr>
          <p:cNvPr id="6" name="Footer Placeholder 5">
            <a:extLst>
              <a:ext uri="{FF2B5EF4-FFF2-40B4-BE49-F238E27FC236}">
                <a16:creationId xmlns:a16="http://schemas.microsoft.com/office/drawing/2014/main" id="{B704ED1B-B78E-6DB5-D244-E2F2F280BF95}"/>
              </a:ext>
            </a:extLst>
          </p:cNvPr>
          <p:cNvSpPr>
            <a:spLocks noGrp="1"/>
          </p:cNvSpPr>
          <p:nvPr>
            <p:ph type="ftr" sz="quarter" idx="11"/>
          </p:nvPr>
        </p:nvSpPr>
        <p:spPr/>
        <p:txBody>
          <a:bodyPr/>
          <a:lstStyle/>
          <a:p>
            <a:r>
              <a:rPr lang="en-GB"/>
              <a:t>Joey Staa | </a:t>
            </a:r>
            <a:r>
              <a:rPr lang="el-GR"/>
              <a:t>Λ - </a:t>
            </a:r>
            <a:r>
              <a:rPr lang="en-GB"/>
              <a:t>Hadron correlations in Pb-Pb collisions</a:t>
            </a:r>
            <a:endParaRPr lang="en-SE" dirty="0"/>
          </a:p>
        </p:txBody>
      </p:sp>
      <p:sp>
        <p:nvSpPr>
          <p:cNvPr id="7" name="Slide Number Placeholder 6">
            <a:extLst>
              <a:ext uri="{FF2B5EF4-FFF2-40B4-BE49-F238E27FC236}">
                <a16:creationId xmlns:a16="http://schemas.microsoft.com/office/drawing/2014/main" id="{3794095E-50B5-6D0B-DC56-2A961BA5E68D}"/>
              </a:ext>
            </a:extLst>
          </p:cNvPr>
          <p:cNvSpPr>
            <a:spLocks noGrp="1"/>
          </p:cNvSpPr>
          <p:nvPr>
            <p:ph type="sldNum" sz="quarter" idx="12"/>
          </p:nvPr>
        </p:nvSpPr>
        <p:spPr/>
        <p:txBody>
          <a:bodyPr/>
          <a:lstStyle/>
          <a:p>
            <a:fld id="{CD6251DA-9001-1A48-87A2-78D93703DDD5}" type="slidenum">
              <a:rPr lang="en-SE" smtClean="0"/>
              <a:t>‹#›</a:t>
            </a:fld>
            <a:endParaRPr lang="en-SE"/>
          </a:p>
        </p:txBody>
      </p:sp>
    </p:spTree>
    <p:extLst>
      <p:ext uri="{BB962C8B-B14F-4D97-AF65-F5344CB8AC3E}">
        <p14:creationId xmlns:p14="http://schemas.microsoft.com/office/powerpoint/2010/main" val="54944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C1A3-E7AB-26C3-F1A7-B664E86554E8}"/>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02ADB25B-134F-E420-A53E-8F9FB3AB8C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FD66222-2605-D3B3-F908-46476C4AAC5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74112AF7-684B-E893-7326-7A161591BA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3BE055-54B1-5222-6CFF-8AFAE2AEDF1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442D64B8-0DE7-8610-0C41-1595448F3BEE}"/>
              </a:ext>
            </a:extLst>
          </p:cNvPr>
          <p:cNvSpPr>
            <a:spLocks noGrp="1"/>
          </p:cNvSpPr>
          <p:nvPr>
            <p:ph type="dt" sz="half" idx="10"/>
          </p:nvPr>
        </p:nvSpPr>
        <p:spPr/>
        <p:txBody>
          <a:bodyPr/>
          <a:lstStyle/>
          <a:p>
            <a:fld id="{79A56FA1-0F38-1248-AE0C-023167C5C3E2}" type="datetime1">
              <a:rPr lang="sv-SE" smtClean="0"/>
              <a:t>2025-12-10</a:t>
            </a:fld>
            <a:endParaRPr lang="en-SE"/>
          </a:p>
        </p:txBody>
      </p:sp>
      <p:sp>
        <p:nvSpPr>
          <p:cNvPr id="8" name="Footer Placeholder 7">
            <a:extLst>
              <a:ext uri="{FF2B5EF4-FFF2-40B4-BE49-F238E27FC236}">
                <a16:creationId xmlns:a16="http://schemas.microsoft.com/office/drawing/2014/main" id="{8CFE8396-D3F1-D763-FE7A-A4C3D0F114F8}"/>
              </a:ext>
            </a:extLst>
          </p:cNvPr>
          <p:cNvSpPr>
            <a:spLocks noGrp="1"/>
          </p:cNvSpPr>
          <p:nvPr>
            <p:ph type="ftr" sz="quarter" idx="11"/>
          </p:nvPr>
        </p:nvSpPr>
        <p:spPr/>
        <p:txBody>
          <a:bodyPr/>
          <a:lstStyle/>
          <a:p>
            <a:r>
              <a:rPr lang="en-GB"/>
              <a:t>Joey Staa | </a:t>
            </a:r>
            <a:r>
              <a:rPr lang="el-GR"/>
              <a:t>Λ - </a:t>
            </a:r>
            <a:r>
              <a:rPr lang="en-GB"/>
              <a:t>Hadron correlations in Pb-Pb collisions</a:t>
            </a:r>
            <a:endParaRPr lang="en-SE" dirty="0"/>
          </a:p>
        </p:txBody>
      </p:sp>
      <p:sp>
        <p:nvSpPr>
          <p:cNvPr id="9" name="Slide Number Placeholder 8">
            <a:extLst>
              <a:ext uri="{FF2B5EF4-FFF2-40B4-BE49-F238E27FC236}">
                <a16:creationId xmlns:a16="http://schemas.microsoft.com/office/drawing/2014/main" id="{5AE617C3-4B5C-A4EA-75DC-D89C4B1287E2}"/>
              </a:ext>
            </a:extLst>
          </p:cNvPr>
          <p:cNvSpPr>
            <a:spLocks noGrp="1"/>
          </p:cNvSpPr>
          <p:nvPr>
            <p:ph type="sldNum" sz="quarter" idx="12"/>
          </p:nvPr>
        </p:nvSpPr>
        <p:spPr/>
        <p:txBody>
          <a:bodyPr/>
          <a:lstStyle/>
          <a:p>
            <a:fld id="{CD6251DA-9001-1A48-87A2-78D93703DDD5}" type="slidenum">
              <a:rPr lang="en-SE" smtClean="0"/>
              <a:t>‹#›</a:t>
            </a:fld>
            <a:endParaRPr lang="en-SE"/>
          </a:p>
        </p:txBody>
      </p:sp>
    </p:spTree>
    <p:extLst>
      <p:ext uri="{BB962C8B-B14F-4D97-AF65-F5344CB8AC3E}">
        <p14:creationId xmlns:p14="http://schemas.microsoft.com/office/powerpoint/2010/main" val="347839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F4C0-153B-4878-7B22-A6DFFB56C86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0442E1B1-805E-455F-5C0D-A80B2AF541DE}"/>
              </a:ext>
            </a:extLst>
          </p:cNvPr>
          <p:cNvSpPr>
            <a:spLocks noGrp="1"/>
          </p:cNvSpPr>
          <p:nvPr>
            <p:ph type="dt" sz="half" idx="10"/>
          </p:nvPr>
        </p:nvSpPr>
        <p:spPr/>
        <p:txBody>
          <a:bodyPr/>
          <a:lstStyle/>
          <a:p>
            <a:fld id="{ED7996F8-1E3D-0740-AAF9-DD8B8F5EF55C}" type="datetime1">
              <a:rPr lang="sv-SE" smtClean="0"/>
              <a:t>2025-12-10</a:t>
            </a:fld>
            <a:endParaRPr lang="en-SE"/>
          </a:p>
        </p:txBody>
      </p:sp>
      <p:sp>
        <p:nvSpPr>
          <p:cNvPr id="4" name="Footer Placeholder 3">
            <a:extLst>
              <a:ext uri="{FF2B5EF4-FFF2-40B4-BE49-F238E27FC236}">
                <a16:creationId xmlns:a16="http://schemas.microsoft.com/office/drawing/2014/main" id="{D0FF4363-FF02-EBA4-1A69-682692256D8D}"/>
              </a:ext>
            </a:extLst>
          </p:cNvPr>
          <p:cNvSpPr>
            <a:spLocks noGrp="1"/>
          </p:cNvSpPr>
          <p:nvPr>
            <p:ph type="ftr" sz="quarter" idx="11"/>
          </p:nvPr>
        </p:nvSpPr>
        <p:spPr/>
        <p:txBody>
          <a:bodyPr/>
          <a:lstStyle/>
          <a:p>
            <a:r>
              <a:rPr lang="en-GB"/>
              <a:t>Joey Staa | </a:t>
            </a:r>
            <a:r>
              <a:rPr lang="el-GR"/>
              <a:t>Λ - </a:t>
            </a:r>
            <a:r>
              <a:rPr lang="en-GB"/>
              <a:t>Hadron correlations in Pb-Pb collisions</a:t>
            </a:r>
            <a:endParaRPr lang="en-SE" dirty="0"/>
          </a:p>
        </p:txBody>
      </p:sp>
      <p:sp>
        <p:nvSpPr>
          <p:cNvPr id="5" name="Slide Number Placeholder 4">
            <a:extLst>
              <a:ext uri="{FF2B5EF4-FFF2-40B4-BE49-F238E27FC236}">
                <a16:creationId xmlns:a16="http://schemas.microsoft.com/office/drawing/2014/main" id="{DF82B8C1-B6D0-95E9-D30A-228C03B385AD}"/>
              </a:ext>
            </a:extLst>
          </p:cNvPr>
          <p:cNvSpPr>
            <a:spLocks noGrp="1"/>
          </p:cNvSpPr>
          <p:nvPr>
            <p:ph type="sldNum" sz="quarter" idx="12"/>
          </p:nvPr>
        </p:nvSpPr>
        <p:spPr/>
        <p:txBody>
          <a:bodyPr/>
          <a:lstStyle/>
          <a:p>
            <a:fld id="{CD6251DA-9001-1A48-87A2-78D93703DDD5}" type="slidenum">
              <a:rPr lang="en-SE" smtClean="0"/>
              <a:t>‹#›</a:t>
            </a:fld>
            <a:endParaRPr lang="en-SE"/>
          </a:p>
        </p:txBody>
      </p:sp>
    </p:spTree>
    <p:extLst>
      <p:ext uri="{BB962C8B-B14F-4D97-AF65-F5344CB8AC3E}">
        <p14:creationId xmlns:p14="http://schemas.microsoft.com/office/powerpoint/2010/main" val="248307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6DC7D7-0736-B4AA-F1EF-3CC47F6F5547}"/>
              </a:ext>
            </a:extLst>
          </p:cNvPr>
          <p:cNvSpPr>
            <a:spLocks noGrp="1"/>
          </p:cNvSpPr>
          <p:nvPr>
            <p:ph type="dt" sz="half" idx="10"/>
          </p:nvPr>
        </p:nvSpPr>
        <p:spPr/>
        <p:txBody>
          <a:bodyPr/>
          <a:lstStyle/>
          <a:p>
            <a:fld id="{016262CE-C8E0-694D-AEBC-044FDB1D0790}" type="datetime1">
              <a:rPr lang="sv-SE" smtClean="0"/>
              <a:t>2025-12-10</a:t>
            </a:fld>
            <a:endParaRPr lang="en-SE"/>
          </a:p>
        </p:txBody>
      </p:sp>
      <p:sp>
        <p:nvSpPr>
          <p:cNvPr id="3" name="Footer Placeholder 2">
            <a:extLst>
              <a:ext uri="{FF2B5EF4-FFF2-40B4-BE49-F238E27FC236}">
                <a16:creationId xmlns:a16="http://schemas.microsoft.com/office/drawing/2014/main" id="{0DFF9C48-4D4C-A0ED-18F1-613E6B6AF169}"/>
              </a:ext>
            </a:extLst>
          </p:cNvPr>
          <p:cNvSpPr>
            <a:spLocks noGrp="1"/>
          </p:cNvSpPr>
          <p:nvPr>
            <p:ph type="ftr" sz="quarter" idx="11"/>
          </p:nvPr>
        </p:nvSpPr>
        <p:spPr/>
        <p:txBody>
          <a:bodyPr/>
          <a:lstStyle/>
          <a:p>
            <a:r>
              <a:rPr lang="en-GB"/>
              <a:t>Joey Staa | </a:t>
            </a:r>
            <a:r>
              <a:rPr lang="el-GR"/>
              <a:t>Λ - </a:t>
            </a:r>
            <a:r>
              <a:rPr lang="en-GB"/>
              <a:t>Hadron correlations in Pb-Pb collisions</a:t>
            </a:r>
            <a:endParaRPr lang="en-SE" dirty="0"/>
          </a:p>
        </p:txBody>
      </p:sp>
      <p:sp>
        <p:nvSpPr>
          <p:cNvPr id="4" name="Slide Number Placeholder 3">
            <a:extLst>
              <a:ext uri="{FF2B5EF4-FFF2-40B4-BE49-F238E27FC236}">
                <a16:creationId xmlns:a16="http://schemas.microsoft.com/office/drawing/2014/main" id="{5EE0917E-23C6-2CBA-3518-3973C0E9A2E2}"/>
              </a:ext>
            </a:extLst>
          </p:cNvPr>
          <p:cNvSpPr>
            <a:spLocks noGrp="1"/>
          </p:cNvSpPr>
          <p:nvPr>
            <p:ph type="sldNum" sz="quarter" idx="12"/>
          </p:nvPr>
        </p:nvSpPr>
        <p:spPr/>
        <p:txBody>
          <a:bodyPr/>
          <a:lstStyle/>
          <a:p>
            <a:fld id="{CD6251DA-9001-1A48-87A2-78D93703DDD5}" type="slidenum">
              <a:rPr lang="en-SE" smtClean="0"/>
              <a:t>‹#›</a:t>
            </a:fld>
            <a:endParaRPr lang="en-SE"/>
          </a:p>
        </p:txBody>
      </p:sp>
    </p:spTree>
    <p:extLst>
      <p:ext uri="{BB962C8B-B14F-4D97-AF65-F5344CB8AC3E}">
        <p14:creationId xmlns:p14="http://schemas.microsoft.com/office/powerpoint/2010/main" val="40462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F446-470F-2CE8-051F-03BDDC2611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514948AB-84BF-162B-1889-55DC297B0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73C09C60-E9D2-C325-11C3-464E0B59C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EA2845-511F-56C9-3142-EF6B4A42FDF5}"/>
              </a:ext>
            </a:extLst>
          </p:cNvPr>
          <p:cNvSpPr>
            <a:spLocks noGrp="1"/>
          </p:cNvSpPr>
          <p:nvPr>
            <p:ph type="dt" sz="half" idx="10"/>
          </p:nvPr>
        </p:nvSpPr>
        <p:spPr/>
        <p:txBody>
          <a:bodyPr/>
          <a:lstStyle/>
          <a:p>
            <a:fld id="{EEE746AD-A3EB-5B46-9522-C6A633BAFB7D}" type="datetime1">
              <a:rPr lang="sv-SE" smtClean="0"/>
              <a:t>2025-12-10</a:t>
            </a:fld>
            <a:endParaRPr lang="en-SE"/>
          </a:p>
        </p:txBody>
      </p:sp>
      <p:sp>
        <p:nvSpPr>
          <p:cNvPr id="6" name="Footer Placeholder 5">
            <a:extLst>
              <a:ext uri="{FF2B5EF4-FFF2-40B4-BE49-F238E27FC236}">
                <a16:creationId xmlns:a16="http://schemas.microsoft.com/office/drawing/2014/main" id="{AA1F3D08-01DF-1752-FDAD-0F6F4627E91C}"/>
              </a:ext>
            </a:extLst>
          </p:cNvPr>
          <p:cNvSpPr>
            <a:spLocks noGrp="1"/>
          </p:cNvSpPr>
          <p:nvPr>
            <p:ph type="ftr" sz="quarter" idx="11"/>
          </p:nvPr>
        </p:nvSpPr>
        <p:spPr/>
        <p:txBody>
          <a:bodyPr/>
          <a:lstStyle/>
          <a:p>
            <a:r>
              <a:rPr lang="en-GB"/>
              <a:t>Joey Staa | </a:t>
            </a:r>
            <a:r>
              <a:rPr lang="el-GR"/>
              <a:t>Λ - </a:t>
            </a:r>
            <a:r>
              <a:rPr lang="en-GB"/>
              <a:t>Hadron correlations in Pb-Pb collisions</a:t>
            </a:r>
            <a:endParaRPr lang="en-SE" dirty="0"/>
          </a:p>
        </p:txBody>
      </p:sp>
      <p:sp>
        <p:nvSpPr>
          <p:cNvPr id="7" name="Slide Number Placeholder 6">
            <a:extLst>
              <a:ext uri="{FF2B5EF4-FFF2-40B4-BE49-F238E27FC236}">
                <a16:creationId xmlns:a16="http://schemas.microsoft.com/office/drawing/2014/main" id="{07BEADF2-ACFD-BE72-AFB6-4A824A980A29}"/>
              </a:ext>
            </a:extLst>
          </p:cNvPr>
          <p:cNvSpPr>
            <a:spLocks noGrp="1"/>
          </p:cNvSpPr>
          <p:nvPr>
            <p:ph type="sldNum" sz="quarter" idx="12"/>
          </p:nvPr>
        </p:nvSpPr>
        <p:spPr/>
        <p:txBody>
          <a:bodyPr/>
          <a:lstStyle/>
          <a:p>
            <a:fld id="{CD6251DA-9001-1A48-87A2-78D93703DDD5}" type="slidenum">
              <a:rPr lang="en-SE" smtClean="0"/>
              <a:t>‹#›</a:t>
            </a:fld>
            <a:endParaRPr lang="en-SE"/>
          </a:p>
        </p:txBody>
      </p:sp>
    </p:spTree>
    <p:extLst>
      <p:ext uri="{BB962C8B-B14F-4D97-AF65-F5344CB8AC3E}">
        <p14:creationId xmlns:p14="http://schemas.microsoft.com/office/powerpoint/2010/main" val="331464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F125-FAB9-BBF4-C4DD-315F2E6CC7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1862639E-A3C0-B515-2032-DEE48A6C5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D85A329D-8E3F-031C-17FE-E9D7DB151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CB2E5A-1627-9100-E599-19FEE663E6B3}"/>
              </a:ext>
            </a:extLst>
          </p:cNvPr>
          <p:cNvSpPr>
            <a:spLocks noGrp="1"/>
          </p:cNvSpPr>
          <p:nvPr>
            <p:ph type="dt" sz="half" idx="10"/>
          </p:nvPr>
        </p:nvSpPr>
        <p:spPr/>
        <p:txBody>
          <a:bodyPr/>
          <a:lstStyle/>
          <a:p>
            <a:fld id="{F2E7E24F-0664-D74D-8C0B-C678480153CB}" type="datetime1">
              <a:rPr lang="sv-SE" smtClean="0"/>
              <a:t>2025-12-10</a:t>
            </a:fld>
            <a:endParaRPr lang="en-SE"/>
          </a:p>
        </p:txBody>
      </p:sp>
      <p:sp>
        <p:nvSpPr>
          <p:cNvPr id="6" name="Footer Placeholder 5">
            <a:extLst>
              <a:ext uri="{FF2B5EF4-FFF2-40B4-BE49-F238E27FC236}">
                <a16:creationId xmlns:a16="http://schemas.microsoft.com/office/drawing/2014/main" id="{5704DBAD-DE8A-9523-B25A-4108B55FFB2D}"/>
              </a:ext>
            </a:extLst>
          </p:cNvPr>
          <p:cNvSpPr>
            <a:spLocks noGrp="1"/>
          </p:cNvSpPr>
          <p:nvPr>
            <p:ph type="ftr" sz="quarter" idx="11"/>
          </p:nvPr>
        </p:nvSpPr>
        <p:spPr/>
        <p:txBody>
          <a:bodyPr/>
          <a:lstStyle/>
          <a:p>
            <a:r>
              <a:rPr lang="en-GB"/>
              <a:t>Joey Staa | </a:t>
            </a:r>
            <a:r>
              <a:rPr lang="el-GR"/>
              <a:t>Λ - </a:t>
            </a:r>
            <a:r>
              <a:rPr lang="en-GB"/>
              <a:t>Hadron correlations in Pb-Pb collisions</a:t>
            </a:r>
            <a:endParaRPr lang="en-SE" dirty="0"/>
          </a:p>
        </p:txBody>
      </p:sp>
      <p:sp>
        <p:nvSpPr>
          <p:cNvPr id="7" name="Slide Number Placeholder 6">
            <a:extLst>
              <a:ext uri="{FF2B5EF4-FFF2-40B4-BE49-F238E27FC236}">
                <a16:creationId xmlns:a16="http://schemas.microsoft.com/office/drawing/2014/main" id="{C0A424AA-E980-B07D-AE0C-C296977466E6}"/>
              </a:ext>
            </a:extLst>
          </p:cNvPr>
          <p:cNvSpPr>
            <a:spLocks noGrp="1"/>
          </p:cNvSpPr>
          <p:nvPr>
            <p:ph type="sldNum" sz="quarter" idx="12"/>
          </p:nvPr>
        </p:nvSpPr>
        <p:spPr/>
        <p:txBody>
          <a:bodyPr/>
          <a:lstStyle/>
          <a:p>
            <a:fld id="{CD6251DA-9001-1A48-87A2-78D93703DDD5}" type="slidenum">
              <a:rPr lang="en-SE" smtClean="0"/>
              <a:t>‹#›</a:t>
            </a:fld>
            <a:endParaRPr lang="en-SE"/>
          </a:p>
        </p:txBody>
      </p:sp>
    </p:spTree>
    <p:extLst>
      <p:ext uri="{BB962C8B-B14F-4D97-AF65-F5344CB8AC3E}">
        <p14:creationId xmlns:p14="http://schemas.microsoft.com/office/powerpoint/2010/main" val="64418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8B26F-228B-A6E2-F14E-14DFEBBB3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AC055AF9-E914-1977-A29F-3EF8996EE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6B8244CD-36E3-CC96-96C4-925868B75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C42CAA-4CAB-2942-85CB-5579149AD08E}" type="datetime1">
              <a:rPr lang="sv-SE" smtClean="0"/>
              <a:t>2025-12-10</a:t>
            </a:fld>
            <a:endParaRPr lang="en-SE"/>
          </a:p>
        </p:txBody>
      </p:sp>
      <p:sp>
        <p:nvSpPr>
          <p:cNvPr id="5" name="Footer Placeholder 4">
            <a:extLst>
              <a:ext uri="{FF2B5EF4-FFF2-40B4-BE49-F238E27FC236}">
                <a16:creationId xmlns:a16="http://schemas.microsoft.com/office/drawing/2014/main" id="{1E74E671-46BF-40E9-499A-8E6841B1D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Joey Staa | </a:t>
            </a:r>
            <a:r>
              <a:rPr lang="el-GR"/>
              <a:t>Λ - </a:t>
            </a:r>
            <a:r>
              <a:rPr lang="en-GB"/>
              <a:t>Hadron correlations in Pb-Pb collisions</a:t>
            </a:r>
            <a:endParaRPr lang="en-SE" dirty="0"/>
          </a:p>
        </p:txBody>
      </p:sp>
      <p:sp>
        <p:nvSpPr>
          <p:cNvPr id="6" name="Slide Number Placeholder 5">
            <a:extLst>
              <a:ext uri="{FF2B5EF4-FFF2-40B4-BE49-F238E27FC236}">
                <a16:creationId xmlns:a16="http://schemas.microsoft.com/office/drawing/2014/main" id="{BB6FF7A9-0F12-C452-F18D-26FDDA3D9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6251DA-9001-1A48-87A2-78D93703DDD5}" type="slidenum">
              <a:rPr lang="en-SE" smtClean="0"/>
              <a:t>‹#›</a:t>
            </a:fld>
            <a:endParaRPr lang="en-SE"/>
          </a:p>
        </p:txBody>
      </p:sp>
    </p:spTree>
    <p:extLst>
      <p:ext uri="{BB962C8B-B14F-4D97-AF65-F5344CB8AC3E}">
        <p14:creationId xmlns:p14="http://schemas.microsoft.com/office/powerpoint/2010/main" val="31351300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C964-0914-A0A4-3020-3B21695A3D28}"/>
              </a:ext>
            </a:extLst>
          </p:cNvPr>
          <p:cNvSpPr>
            <a:spLocks noGrp="1"/>
          </p:cNvSpPr>
          <p:nvPr>
            <p:ph type="ctrTitle"/>
          </p:nvPr>
        </p:nvSpPr>
        <p:spPr>
          <a:xfrm>
            <a:off x="0" y="1122363"/>
            <a:ext cx="12192000" cy="2387600"/>
          </a:xfrm>
        </p:spPr>
        <p:txBody>
          <a:bodyPr>
            <a:normAutofit/>
          </a:bodyPr>
          <a:lstStyle/>
          <a:p>
            <a:r>
              <a:rPr lang="en-SE" sz="5200" b="1" dirty="0"/>
              <a:t>Study of Λ – Hadron Correlations in </a:t>
            </a:r>
            <a:br>
              <a:rPr lang="en-SE" sz="5200" b="1" dirty="0"/>
            </a:br>
            <a:r>
              <a:rPr lang="en-SE" sz="5200" b="1" dirty="0"/>
              <a:t>Pb-Pb Collisions Using the ALICE Detector</a:t>
            </a:r>
            <a:endParaRPr lang="en-SE" sz="52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D047BC8-9C1E-59AD-E2F9-B917A0F663BD}"/>
              </a:ext>
            </a:extLst>
          </p:cNvPr>
          <p:cNvSpPr>
            <a:spLocks noGrp="1"/>
          </p:cNvSpPr>
          <p:nvPr>
            <p:ph type="subTitle" idx="1"/>
          </p:nvPr>
        </p:nvSpPr>
        <p:spPr/>
        <p:txBody>
          <a:bodyPr/>
          <a:lstStyle/>
          <a:p>
            <a:r>
              <a:rPr lang="en-SE" b="1" dirty="0">
                <a:solidFill>
                  <a:srgbClr val="00B0F0"/>
                </a:solidFill>
                <a:latin typeface="Arial" panose="020B0604020202020204" pitchFamily="34" charset="0"/>
                <a:cs typeface="Arial" panose="020B0604020202020204" pitchFamily="34" charset="0"/>
              </a:rPr>
              <a:t>Lund University</a:t>
            </a:r>
          </a:p>
          <a:p>
            <a:endParaRPr lang="en-SE" b="1" dirty="0">
              <a:solidFill>
                <a:srgbClr val="00B0F0"/>
              </a:solidFill>
              <a:latin typeface="Arial" panose="020B0604020202020204" pitchFamily="34" charset="0"/>
              <a:cs typeface="Arial" panose="020B0604020202020204" pitchFamily="34" charset="0"/>
            </a:endParaRPr>
          </a:p>
          <a:p>
            <a:r>
              <a:rPr lang="en-SE" b="1" dirty="0">
                <a:solidFill>
                  <a:srgbClr val="00B0F0"/>
                </a:solidFill>
                <a:latin typeface="Arial" panose="020B0604020202020204" pitchFamily="34" charset="0"/>
                <a:cs typeface="Arial" panose="020B0604020202020204" pitchFamily="34" charset="0"/>
              </a:rPr>
              <a:t>PhD Student Day</a:t>
            </a:r>
          </a:p>
        </p:txBody>
      </p:sp>
      <p:sp>
        <p:nvSpPr>
          <p:cNvPr id="6" name="TextBox 5">
            <a:extLst>
              <a:ext uri="{FF2B5EF4-FFF2-40B4-BE49-F238E27FC236}">
                <a16:creationId xmlns:a16="http://schemas.microsoft.com/office/drawing/2014/main" id="{31BCE54D-FC80-85F6-3A55-D73468C0544F}"/>
              </a:ext>
            </a:extLst>
          </p:cNvPr>
          <p:cNvSpPr txBox="1"/>
          <p:nvPr/>
        </p:nvSpPr>
        <p:spPr>
          <a:xfrm>
            <a:off x="360000" y="5764070"/>
            <a:ext cx="2659767" cy="369332"/>
          </a:xfrm>
          <a:prstGeom prst="rect">
            <a:avLst/>
          </a:prstGeom>
          <a:noFill/>
        </p:spPr>
        <p:txBody>
          <a:bodyPr wrap="none" rtlCol="0">
            <a:spAutoFit/>
          </a:bodyPr>
          <a:lstStyle/>
          <a:p>
            <a:r>
              <a:rPr lang="en-SE" b="1" dirty="0">
                <a:latin typeface="Arial" panose="020B0604020202020204" pitchFamily="34" charset="0"/>
                <a:cs typeface="Arial" panose="020B0604020202020204" pitchFamily="34" charset="0"/>
              </a:rPr>
              <a:t>Joey Staa – 2025/12/11</a:t>
            </a:r>
          </a:p>
        </p:txBody>
      </p:sp>
      <p:pic>
        <p:nvPicPr>
          <p:cNvPr id="4" name="Picture 20" descr="Lunds Universitet Logo PNG Transparent &amp; SVG Vector - Freebie Supply">
            <a:extLst>
              <a:ext uri="{FF2B5EF4-FFF2-40B4-BE49-F238E27FC236}">
                <a16:creationId xmlns:a16="http://schemas.microsoft.com/office/drawing/2014/main" id="{174B2C7F-3D43-AA46-C539-8D37AEF568B9}"/>
              </a:ext>
            </a:extLst>
          </p:cNvPr>
          <p:cNvPicPr>
            <a:picLocks noChangeAspect="1" noChangeArrowheads="1"/>
          </p:cNvPicPr>
          <p:nvPr/>
        </p:nvPicPr>
        <p:blipFill rotWithShape="1">
          <a:blip r:embed="rId2">
            <a:biLevel thresh="25000"/>
            <a:extLst>
              <a:ext uri="{28A0092B-C50C-407E-A947-70E740481C1C}">
                <a14:useLocalDpi xmlns:a14="http://schemas.microsoft.com/office/drawing/2010/main" val="0"/>
              </a:ext>
            </a:extLst>
          </a:blip>
          <a:srcRect/>
          <a:stretch>
            <a:fillRect/>
          </a:stretch>
        </p:blipFill>
        <p:spPr bwMode="auto">
          <a:xfrm>
            <a:off x="7734449" y="3889919"/>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ICE Online Pages | ALICE Collaboration">
            <a:extLst>
              <a:ext uri="{FF2B5EF4-FFF2-40B4-BE49-F238E27FC236}">
                <a16:creationId xmlns:a16="http://schemas.microsoft.com/office/drawing/2014/main" id="{7288E8AC-26A0-9E1F-238C-B02A6E21F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582" y="3889919"/>
            <a:ext cx="80597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4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88FE7C-445B-8134-AB48-991C3AFFDB5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1AE2FA4-B7C8-6A16-F078-A24B0E339227}"/>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24CF5A60-ACD9-0915-3192-DD7423F6CEC6}"/>
              </a:ext>
            </a:extLst>
          </p:cNvPr>
          <p:cNvSpPr>
            <a:spLocks noGrp="1"/>
          </p:cNvSpPr>
          <p:nvPr>
            <p:ph type="title"/>
          </p:nvPr>
        </p:nvSpPr>
        <p:spPr/>
        <p:txBody>
          <a:bodyPr>
            <a:normAutofit/>
          </a:bodyPr>
          <a:lstStyle/>
          <a:p>
            <a:pPr algn="ctr"/>
            <a:r>
              <a:rPr lang="en-SE" sz="3600" b="1" dirty="0">
                <a:solidFill>
                  <a:schemeClr val="bg2">
                    <a:lumMod val="75000"/>
                    <a:lumOff val="25000"/>
                  </a:schemeClr>
                </a:solidFill>
                <a:latin typeface="Arial" panose="020B0604020202020204" pitchFamily="34" charset="0"/>
                <a:cs typeface="Arial" panose="020B0604020202020204" pitchFamily="34" charset="0"/>
              </a:rPr>
              <a:t>Λ – p Balance Functions (OS – SS) </a:t>
            </a:r>
          </a:p>
        </p:txBody>
      </p:sp>
      <p:sp>
        <p:nvSpPr>
          <p:cNvPr id="5" name="Slide Number Placeholder 4">
            <a:extLst>
              <a:ext uri="{FF2B5EF4-FFF2-40B4-BE49-F238E27FC236}">
                <a16:creationId xmlns:a16="http://schemas.microsoft.com/office/drawing/2014/main" id="{CEE2CE0F-04E8-5E80-64A3-B8DA5CA4DC2D}"/>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10</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35C0F4DB-07D3-3EEC-22F7-E1B8D301E324}"/>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167E46B3-0B16-8A74-26F3-A5311E6C4B68}"/>
              </a:ext>
            </a:extLst>
          </p:cNvPr>
          <p:cNvPicPr>
            <a:picLocks noChangeAspect="1"/>
          </p:cNvPicPr>
          <p:nvPr/>
        </p:nvPicPr>
        <p:blipFill>
          <a:blip r:embed="rId2"/>
          <a:srcRect/>
          <a:stretch/>
        </p:blipFill>
        <p:spPr>
          <a:xfrm rot="5400000">
            <a:off x="1290159" y="400529"/>
            <a:ext cx="3515682" cy="6096000"/>
          </a:xfrm>
          <a:prstGeom prst="rect">
            <a:avLst/>
          </a:prstGeom>
        </p:spPr>
      </p:pic>
      <p:pic>
        <p:nvPicPr>
          <p:cNvPr id="3" name="Picture 2">
            <a:extLst>
              <a:ext uri="{FF2B5EF4-FFF2-40B4-BE49-F238E27FC236}">
                <a16:creationId xmlns:a16="http://schemas.microsoft.com/office/drawing/2014/main" id="{76F1FA8F-4429-35F0-9C20-75F3634CFDBB}"/>
              </a:ext>
            </a:extLst>
          </p:cNvPr>
          <p:cNvPicPr>
            <a:picLocks noChangeAspect="1"/>
          </p:cNvPicPr>
          <p:nvPr/>
        </p:nvPicPr>
        <p:blipFill>
          <a:blip r:embed="rId3"/>
          <a:srcRect/>
          <a:stretch/>
        </p:blipFill>
        <p:spPr>
          <a:xfrm rot="5400000">
            <a:off x="7386159" y="403706"/>
            <a:ext cx="3515682" cy="6095999"/>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0DB91B6-34F7-427D-7BA5-1E9D2B92F6DA}"/>
                  </a:ext>
                </a:extLst>
              </p:cNvPr>
              <p:cNvSpPr txBox="1"/>
              <p:nvPr/>
            </p:nvSpPr>
            <p:spPr>
              <a:xfrm>
                <a:off x="0" y="5206370"/>
                <a:ext cx="12192000" cy="1128450"/>
              </a:xfrm>
              <a:prstGeom prst="rect">
                <a:avLst/>
              </a:prstGeom>
              <a:noFill/>
            </p:spPr>
            <p:txBody>
              <a:bodyPr wrap="square" rtlCol="0">
                <a:spAutoFit/>
              </a:bodyPr>
              <a:lstStyle/>
              <a:p>
                <a:pPr marL="285750" indent="-285750" algn="ctr">
                  <a:buFont typeface="Arial" panose="020B0604020202020204" pitchFamily="34" charset="0"/>
                  <a:buChar char="•"/>
                </a:pPr>
                <a:r>
                  <a:rPr lang="en-SE" dirty="0">
                    <a:solidFill>
                      <a:schemeClr val="bg1"/>
                    </a:solidFill>
                    <a:latin typeface="Century Gothic" panose="020B0502020202020204" pitchFamily="34" charset="0"/>
                  </a:rPr>
                  <a:t>OS correlations are larger than SS correlations in the near side </a:t>
                </a:r>
                <a:r>
                  <a:rPr lang="en-US" dirty="0">
                    <a:solidFill>
                      <a:schemeClr val="bg1"/>
                    </a:solidFill>
                    <a:latin typeface="Century Gothic" panose="020B0502020202020204" pitchFamily="34" charset="0"/>
                    <a:cs typeface="Arial" panose="020B0604020202020204" pitchFamily="34" charset="0"/>
                  </a:rPr>
                  <a:t>(</a:t>
                </a:r>
                <a14:m>
                  <m:oMath xmlns:m="http://schemas.openxmlformats.org/officeDocument/2006/math">
                    <m:r>
                      <a:rPr lang="en-US" i="1">
                        <a:solidFill>
                          <a:schemeClr val="bg1"/>
                        </a:solidFill>
                        <a:latin typeface="Cambria Math" panose="02040503050406030204" pitchFamily="18" charset="0"/>
                        <a:cs typeface="Arial" panose="020B0604020202020204" pitchFamily="34" charset="0"/>
                      </a:rPr>
                      <m:t>−</m:t>
                    </m:r>
                    <m:f>
                      <m:fPr>
                        <m:ctrlPr>
                          <a:rPr lang="en-US" i="1">
                            <a:solidFill>
                              <a:schemeClr val="bg1"/>
                            </a:solidFill>
                            <a:latin typeface="Cambria Math" panose="02040503050406030204" pitchFamily="18" charset="0"/>
                            <a:cs typeface="Arial" panose="020B0604020202020204" pitchFamily="34" charset="0"/>
                          </a:rPr>
                        </m:ctrlPr>
                      </m:fPr>
                      <m:num>
                        <m:r>
                          <a:rPr lang="en-US" i="1">
                            <a:solidFill>
                              <a:schemeClr val="bg1"/>
                            </a:solidFill>
                            <a:latin typeface="Cambria Math" panose="02040503050406030204" pitchFamily="18" charset="0"/>
                            <a:ea typeface="Cambria Math" panose="02040503050406030204" pitchFamily="18" charset="0"/>
                            <a:cs typeface="Arial" panose="020B0604020202020204" pitchFamily="34" charset="0"/>
                          </a:rPr>
                          <m:t>𝜋</m:t>
                        </m:r>
                      </m:num>
                      <m:den>
                        <m:r>
                          <a:rPr lang="en-US" i="1">
                            <a:solidFill>
                              <a:schemeClr val="bg1"/>
                            </a:solidFill>
                            <a:latin typeface="Cambria Math" panose="02040503050406030204" pitchFamily="18" charset="0"/>
                            <a:cs typeface="Arial" panose="020B0604020202020204" pitchFamily="34" charset="0"/>
                          </a:rPr>
                          <m:t>2</m:t>
                        </m:r>
                      </m:den>
                    </m:f>
                    <m:r>
                      <a:rPr lang="en-US" i="1" smtClean="0">
                        <a:solidFill>
                          <a:schemeClr val="bg1"/>
                        </a:solidFill>
                        <a:latin typeface="Cambria Math" panose="02040503050406030204" pitchFamily="18" charset="0"/>
                        <a:cs typeface="Arial" panose="020B0604020202020204" pitchFamily="34" charset="0"/>
                      </a:rPr>
                      <m:t>&lt;</m:t>
                    </m:r>
                    <m:r>
                      <m:rPr>
                        <m:sty m:val="p"/>
                      </m:rPr>
                      <a:rPr lang="el-GR" i="1">
                        <a:solidFill>
                          <a:schemeClr val="bg1"/>
                        </a:solidFill>
                        <a:latin typeface="Cambria Math" panose="02040503050406030204" pitchFamily="18" charset="0"/>
                        <a:ea typeface="Cambria Math" panose="02040503050406030204" pitchFamily="18" charset="0"/>
                        <a:cs typeface="Arial" panose="020B0604020202020204" pitchFamily="34" charset="0"/>
                      </a:rPr>
                      <m:t>Δ</m:t>
                    </m:r>
                    <m:r>
                      <a:rPr lang="el-GR"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𝜑</m:t>
                    </m:r>
                    <m:r>
                      <a:rPr lang="en-US" i="1">
                        <a:solidFill>
                          <a:schemeClr val="bg1"/>
                        </a:solidFill>
                        <a:latin typeface="Cambria Math" panose="02040503050406030204" pitchFamily="18" charset="0"/>
                        <a:cs typeface="Arial" panose="020B0604020202020204" pitchFamily="34" charset="0"/>
                      </a:rPr>
                      <m:t>&lt;</m:t>
                    </m:r>
                    <m:f>
                      <m:fPr>
                        <m:ctrlPr>
                          <a:rPr lang="en-US" i="1">
                            <a:solidFill>
                              <a:schemeClr val="bg1"/>
                            </a:solidFill>
                            <a:latin typeface="Cambria Math" panose="02040503050406030204" pitchFamily="18" charset="0"/>
                            <a:cs typeface="Arial" panose="020B0604020202020204" pitchFamily="34" charset="0"/>
                          </a:rPr>
                        </m:ctrlPr>
                      </m:fPr>
                      <m:num>
                        <m:r>
                          <a:rPr lang="en-US" i="1">
                            <a:solidFill>
                              <a:schemeClr val="bg1"/>
                            </a:solidFill>
                            <a:latin typeface="Cambria Math" panose="02040503050406030204" pitchFamily="18" charset="0"/>
                            <a:ea typeface="Cambria Math" panose="02040503050406030204" pitchFamily="18" charset="0"/>
                            <a:cs typeface="Arial" panose="020B0604020202020204" pitchFamily="34" charset="0"/>
                          </a:rPr>
                          <m:t>𝜋</m:t>
                        </m:r>
                      </m:num>
                      <m:den>
                        <m:r>
                          <a:rPr lang="en-US" i="1">
                            <a:solidFill>
                              <a:schemeClr val="bg1"/>
                            </a:solidFill>
                            <a:latin typeface="Cambria Math" panose="02040503050406030204" pitchFamily="18" charset="0"/>
                            <a:cs typeface="Arial" panose="020B0604020202020204" pitchFamily="34" charset="0"/>
                          </a:rPr>
                          <m:t>2</m:t>
                        </m:r>
                      </m:den>
                    </m:f>
                  </m:oMath>
                </a14:m>
                <a:r>
                  <a:rPr lang="en-US" dirty="0">
                    <a:solidFill>
                      <a:schemeClr val="bg1"/>
                    </a:solidFill>
                    <a:latin typeface="Century Gothic" panose="020B0502020202020204" pitchFamily="34" charset="0"/>
                    <a:cs typeface="Arial" panose="020B0604020202020204" pitchFamily="34" charset="0"/>
                  </a:rPr>
                  <a:t>)</a:t>
                </a:r>
                <a:r>
                  <a:rPr lang="en-SE" dirty="0">
                    <a:solidFill>
                      <a:schemeClr val="bg1"/>
                    </a:solidFill>
                    <a:latin typeface="Century Gothic" panose="020B0502020202020204" pitchFamily="34" charset="0"/>
                  </a:rPr>
                  <a:t> </a:t>
                </a:r>
              </a:p>
              <a:p>
                <a:pPr marL="285750" indent="-285750" algn="ctr">
                  <a:buFont typeface="Arial" panose="020B0604020202020204" pitchFamily="34" charset="0"/>
                  <a:buChar char="•"/>
                </a:pPr>
                <a:endParaRPr lang="en-SE" dirty="0">
                  <a:solidFill>
                    <a:schemeClr val="bg1"/>
                  </a:solidFill>
                  <a:latin typeface="Century Gothic" panose="020B0502020202020204" pitchFamily="34" charset="0"/>
                </a:endParaRPr>
              </a:p>
              <a:p>
                <a:pPr marL="285750" indent="-285750" algn="ctr">
                  <a:buFont typeface="Arial" panose="020B0604020202020204" pitchFamily="34" charset="0"/>
                  <a:buChar char="•"/>
                </a:pPr>
                <a:r>
                  <a:rPr lang="en-SE" dirty="0">
                    <a:solidFill>
                      <a:schemeClr val="bg1"/>
                    </a:solidFill>
                    <a:latin typeface="Century Gothic" panose="020B0502020202020204" pitchFamily="34" charset="0"/>
                  </a:rPr>
                  <a:t>At the away side </a:t>
                </a:r>
                <a:r>
                  <a:rPr lang="en-US" dirty="0">
                    <a:solidFill>
                      <a:schemeClr val="bg1"/>
                    </a:solidFill>
                    <a:latin typeface="Century Gothic" panose="020B0502020202020204" pitchFamily="34" charset="0"/>
                    <a:cs typeface="Arial" panose="020B0604020202020204" pitchFamily="34" charset="0"/>
                  </a:rPr>
                  <a:t>(</a:t>
                </a:r>
                <a14:m>
                  <m:oMath xmlns:m="http://schemas.openxmlformats.org/officeDocument/2006/math">
                    <m:f>
                      <m:fPr>
                        <m:ctrlPr>
                          <a:rPr lang="en-US" i="1">
                            <a:solidFill>
                              <a:schemeClr val="bg1"/>
                            </a:solidFill>
                            <a:latin typeface="Cambria Math" panose="02040503050406030204" pitchFamily="18" charset="0"/>
                            <a:cs typeface="Arial" panose="020B0604020202020204" pitchFamily="34" charset="0"/>
                          </a:rPr>
                        </m:ctrlPr>
                      </m:fPr>
                      <m:num>
                        <m:r>
                          <a:rPr lang="en-US" i="1">
                            <a:solidFill>
                              <a:schemeClr val="bg1"/>
                            </a:solidFill>
                            <a:latin typeface="Cambria Math" panose="02040503050406030204" pitchFamily="18" charset="0"/>
                            <a:ea typeface="Cambria Math" panose="02040503050406030204" pitchFamily="18" charset="0"/>
                            <a:cs typeface="Arial" panose="020B0604020202020204" pitchFamily="34" charset="0"/>
                          </a:rPr>
                          <m:t>𝜋</m:t>
                        </m:r>
                      </m:num>
                      <m:den>
                        <m:r>
                          <a:rPr lang="en-US" i="1">
                            <a:solidFill>
                              <a:schemeClr val="bg1"/>
                            </a:solidFill>
                            <a:latin typeface="Cambria Math" panose="02040503050406030204" pitchFamily="18" charset="0"/>
                            <a:cs typeface="Arial" panose="020B0604020202020204" pitchFamily="34" charset="0"/>
                          </a:rPr>
                          <m:t>2</m:t>
                        </m:r>
                      </m:den>
                    </m:f>
                    <m:r>
                      <a:rPr lang="en-US" i="1" smtClean="0">
                        <a:solidFill>
                          <a:schemeClr val="bg1"/>
                        </a:solidFill>
                        <a:latin typeface="Cambria Math" panose="02040503050406030204" pitchFamily="18" charset="0"/>
                        <a:cs typeface="Arial" panose="020B0604020202020204" pitchFamily="34" charset="0"/>
                      </a:rPr>
                      <m:t>&lt;</m:t>
                    </m:r>
                    <m:r>
                      <m:rPr>
                        <m:sty m:val="p"/>
                      </m:rPr>
                      <a:rPr lang="el-GR" i="1">
                        <a:solidFill>
                          <a:schemeClr val="bg1"/>
                        </a:solidFill>
                        <a:latin typeface="Cambria Math" panose="02040503050406030204" pitchFamily="18" charset="0"/>
                        <a:ea typeface="Cambria Math" panose="02040503050406030204" pitchFamily="18" charset="0"/>
                        <a:cs typeface="Arial" panose="020B0604020202020204" pitchFamily="34" charset="0"/>
                      </a:rPr>
                      <m:t>Δ</m:t>
                    </m:r>
                    <m:r>
                      <a:rPr lang="el-GR"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𝜑</m:t>
                    </m:r>
                    <m:r>
                      <a:rPr lang="en-US" i="1">
                        <a:solidFill>
                          <a:schemeClr val="bg1"/>
                        </a:solidFill>
                        <a:latin typeface="Cambria Math" panose="02040503050406030204" pitchFamily="18" charset="0"/>
                        <a:cs typeface="Arial" panose="020B0604020202020204" pitchFamily="34" charset="0"/>
                      </a:rPr>
                      <m:t>&lt;</m:t>
                    </m:r>
                    <m:f>
                      <m:fPr>
                        <m:ctrlPr>
                          <a:rPr lang="en-US" i="1">
                            <a:solidFill>
                              <a:schemeClr val="bg1"/>
                            </a:solidFill>
                            <a:latin typeface="Cambria Math" panose="02040503050406030204" pitchFamily="18" charset="0"/>
                            <a:cs typeface="Arial" panose="020B0604020202020204" pitchFamily="34" charset="0"/>
                          </a:rPr>
                        </m:ctrlPr>
                      </m:fPr>
                      <m:num>
                        <m:r>
                          <a:rPr lang="en-US" i="1">
                            <a:solidFill>
                              <a:schemeClr val="bg1"/>
                            </a:solidFill>
                            <a:latin typeface="Cambria Math" panose="02040503050406030204" pitchFamily="18" charset="0"/>
                            <a:cs typeface="Arial" panose="020B0604020202020204" pitchFamily="34" charset="0"/>
                          </a:rPr>
                          <m:t>3</m:t>
                        </m:r>
                        <m:r>
                          <a:rPr lang="en-US" i="1">
                            <a:solidFill>
                              <a:schemeClr val="bg1"/>
                            </a:solidFill>
                            <a:latin typeface="Cambria Math" panose="02040503050406030204" pitchFamily="18" charset="0"/>
                            <a:ea typeface="Cambria Math" panose="02040503050406030204" pitchFamily="18" charset="0"/>
                            <a:cs typeface="Arial" panose="020B0604020202020204" pitchFamily="34" charset="0"/>
                          </a:rPr>
                          <m:t>𝜋</m:t>
                        </m:r>
                      </m:num>
                      <m:den>
                        <m:r>
                          <a:rPr lang="en-US" i="1">
                            <a:solidFill>
                              <a:schemeClr val="bg1"/>
                            </a:solidFill>
                            <a:latin typeface="Cambria Math" panose="02040503050406030204" pitchFamily="18" charset="0"/>
                            <a:cs typeface="Arial" panose="020B0604020202020204" pitchFamily="34" charset="0"/>
                          </a:rPr>
                          <m:t>2</m:t>
                        </m:r>
                      </m:den>
                    </m:f>
                  </m:oMath>
                </a14:m>
                <a:r>
                  <a:rPr lang="en-US" dirty="0">
                    <a:solidFill>
                      <a:schemeClr val="bg1"/>
                    </a:solidFill>
                    <a:latin typeface="Century Gothic" panose="020B0502020202020204" pitchFamily="34" charset="0"/>
                    <a:cs typeface="Arial" panose="020B0604020202020204" pitchFamily="34" charset="0"/>
                  </a:rPr>
                  <a:t>)</a:t>
                </a:r>
                <a:r>
                  <a:rPr lang="en-SE" dirty="0">
                    <a:solidFill>
                      <a:schemeClr val="bg1"/>
                    </a:solidFill>
                    <a:latin typeface="Century Gothic" panose="020B0502020202020204" pitchFamily="34" charset="0"/>
                  </a:rPr>
                  <a:t>, correlations are approximately the same</a:t>
                </a:r>
              </a:p>
            </p:txBody>
          </p:sp>
        </mc:Choice>
        <mc:Fallback>
          <p:sp>
            <p:nvSpPr>
              <p:cNvPr id="4" name="TextBox 3">
                <a:extLst>
                  <a:ext uri="{FF2B5EF4-FFF2-40B4-BE49-F238E27FC236}">
                    <a16:creationId xmlns:a16="http://schemas.microsoft.com/office/drawing/2014/main" id="{F0DB91B6-34F7-427D-7BA5-1E9D2B92F6DA}"/>
                  </a:ext>
                </a:extLst>
              </p:cNvPr>
              <p:cNvSpPr txBox="1">
                <a:spLocks noRot="1" noChangeAspect="1" noMove="1" noResize="1" noEditPoints="1" noAdjustHandles="1" noChangeArrowheads="1" noChangeShapeType="1" noTextEdit="1"/>
              </p:cNvSpPr>
              <p:nvPr/>
            </p:nvSpPr>
            <p:spPr>
              <a:xfrm>
                <a:off x="0" y="5206370"/>
                <a:ext cx="12192000" cy="1128450"/>
              </a:xfrm>
              <a:prstGeom prst="rect">
                <a:avLst/>
              </a:prstGeom>
              <a:blipFill>
                <a:blip r:embed="rId4"/>
                <a:stretch>
                  <a:fillRect b="-2222"/>
                </a:stretch>
              </a:blipFill>
            </p:spPr>
            <p:txBody>
              <a:bodyPr/>
              <a:lstStyle/>
              <a:p>
                <a:r>
                  <a:rPr lang="en-SE">
                    <a:noFill/>
                  </a:rPr>
                  <a:t> </a:t>
                </a:r>
              </a:p>
            </p:txBody>
          </p:sp>
        </mc:Fallback>
      </mc:AlternateContent>
    </p:spTree>
    <p:extLst>
      <p:ext uri="{BB962C8B-B14F-4D97-AF65-F5344CB8AC3E}">
        <p14:creationId xmlns:p14="http://schemas.microsoft.com/office/powerpoint/2010/main" val="96571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D717C93-3B2B-F9CD-E5BE-E0F059305F4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093DD6C-2605-5590-F0D9-B17095B1C590}"/>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1E084B02-C1CE-B581-9E89-7DB32AD7C1FE}"/>
              </a:ext>
            </a:extLst>
          </p:cNvPr>
          <p:cNvSpPr>
            <a:spLocks noGrp="1"/>
          </p:cNvSpPr>
          <p:nvPr>
            <p:ph type="title"/>
          </p:nvPr>
        </p:nvSpPr>
        <p:spPr/>
        <p:txBody>
          <a:bodyPr>
            <a:normAutofit/>
          </a:bodyPr>
          <a:lstStyle/>
          <a:p>
            <a:pPr algn="ctr"/>
            <a:r>
              <a:rPr lang="en-SE" sz="3600" b="1" dirty="0">
                <a:solidFill>
                  <a:schemeClr val="bg2">
                    <a:lumMod val="75000"/>
                    <a:lumOff val="25000"/>
                  </a:schemeClr>
                </a:solidFill>
                <a:latin typeface="Arial" panose="020B0604020202020204" pitchFamily="34" charset="0"/>
                <a:cs typeface="Arial" panose="020B0604020202020204" pitchFamily="34" charset="0"/>
              </a:rPr>
              <a:t>Λ – p Balance Functions (OS – SS) </a:t>
            </a:r>
          </a:p>
        </p:txBody>
      </p:sp>
      <p:sp>
        <p:nvSpPr>
          <p:cNvPr id="5" name="Slide Number Placeholder 4">
            <a:extLst>
              <a:ext uri="{FF2B5EF4-FFF2-40B4-BE49-F238E27FC236}">
                <a16:creationId xmlns:a16="http://schemas.microsoft.com/office/drawing/2014/main" id="{8045452D-AA6B-F49A-D071-BC5EEE7F9F66}"/>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11</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05FD349B-F8AF-8A3E-C535-3AE4B9AFF04E}"/>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A08DBBF-9D0E-CE16-A483-E6009DD24284}"/>
              </a:ext>
            </a:extLst>
          </p:cNvPr>
          <p:cNvPicPr>
            <a:picLocks noChangeAspect="1"/>
          </p:cNvPicPr>
          <p:nvPr/>
        </p:nvPicPr>
        <p:blipFill>
          <a:blip r:embed="rId2"/>
          <a:srcRect/>
          <a:stretch/>
        </p:blipFill>
        <p:spPr>
          <a:xfrm rot="5400000">
            <a:off x="1290159" y="400529"/>
            <a:ext cx="3515682" cy="6095999"/>
          </a:xfrm>
          <a:prstGeom prst="rect">
            <a:avLst/>
          </a:prstGeom>
        </p:spPr>
      </p:pic>
      <p:pic>
        <p:nvPicPr>
          <p:cNvPr id="3" name="Picture 2">
            <a:extLst>
              <a:ext uri="{FF2B5EF4-FFF2-40B4-BE49-F238E27FC236}">
                <a16:creationId xmlns:a16="http://schemas.microsoft.com/office/drawing/2014/main" id="{BBFC3F94-B0B9-9153-71C9-7EE34E555E99}"/>
              </a:ext>
            </a:extLst>
          </p:cNvPr>
          <p:cNvPicPr>
            <a:picLocks noChangeAspect="1"/>
          </p:cNvPicPr>
          <p:nvPr/>
        </p:nvPicPr>
        <p:blipFill>
          <a:blip r:embed="rId3"/>
          <a:srcRect/>
          <a:stretch/>
        </p:blipFill>
        <p:spPr>
          <a:xfrm rot="5400000">
            <a:off x="7386159" y="403706"/>
            <a:ext cx="3515681" cy="6095999"/>
          </a:xfrm>
          <a:prstGeom prst="rect">
            <a:avLst/>
          </a:prstGeom>
        </p:spPr>
      </p:pic>
      <p:sp>
        <p:nvSpPr>
          <p:cNvPr id="4" name="TextBox 3">
            <a:extLst>
              <a:ext uri="{FF2B5EF4-FFF2-40B4-BE49-F238E27FC236}">
                <a16:creationId xmlns:a16="http://schemas.microsoft.com/office/drawing/2014/main" id="{4AD8AE44-0C08-0939-2949-E531EC7E1CDD}"/>
              </a:ext>
            </a:extLst>
          </p:cNvPr>
          <p:cNvSpPr txBox="1"/>
          <p:nvPr/>
        </p:nvSpPr>
        <p:spPr>
          <a:xfrm>
            <a:off x="0" y="5206370"/>
            <a:ext cx="12192000" cy="923330"/>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entury Gothic" panose="020B0502020202020204" pitchFamily="34" charset="0"/>
              </a:rPr>
              <a:t>Charge balancing is observed at the near side</a:t>
            </a:r>
            <a:endParaRPr lang="en-SE" dirty="0">
              <a:solidFill>
                <a:schemeClr val="bg1"/>
              </a:solidFill>
              <a:latin typeface="Century Gothic" panose="020B0502020202020204" pitchFamily="34" charset="0"/>
            </a:endParaRPr>
          </a:p>
          <a:p>
            <a:pPr marL="285750" indent="-285750" algn="ctr">
              <a:buFont typeface="Arial" panose="020B0604020202020204" pitchFamily="34" charset="0"/>
              <a:buChar char="•"/>
            </a:pPr>
            <a:endParaRPr lang="en-SE" dirty="0">
              <a:solidFill>
                <a:schemeClr val="bg1"/>
              </a:solidFill>
              <a:latin typeface="Century Gothic" panose="020B0502020202020204" pitchFamily="34" charset="0"/>
            </a:endParaRPr>
          </a:p>
          <a:p>
            <a:pPr marL="285750" indent="-285750" algn="ctr">
              <a:buFont typeface="Arial" panose="020B0604020202020204" pitchFamily="34" charset="0"/>
              <a:buChar char="•"/>
            </a:pPr>
            <a:r>
              <a:rPr lang="en-US" dirty="0">
                <a:solidFill>
                  <a:schemeClr val="bg1"/>
                </a:solidFill>
                <a:latin typeface="Century Gothic" panose="020B0502020202020204" pitchFamily="34" charset="0"/>
              </a:rPr>
              <a:t>Balance remains flat at the away side</a:t>
            </a:r>
            <a:endParaRPr lang="en-SE"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1619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1C3060-900C-9B5E-01C2-23DE15C966A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1F774DD-BA1C-C7CD-5B3D-885769AF43BF}"/>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EFFD56F3-046A-7B61-53CE-B2E78205C9F7}"/>
              </a:ext>
            </a:extLst>
          </p:cNvPr>
          <p:cNvSpPr>
            <a:spLocks noGrp="1"/>
          </p:cNvSpPr>
          <p:nvPr>
            <p:ph type="title"/>
          </p:nvPr>
        </p:nvSpPr>
        <p:spPr/>
        <p:txBody>
          <a:bodyPr>
            <a:normAutofit/>
          </a:bodyPr>
          <a:lstStyle/>
          <a:p>
            <a:pPr algn="ctr"/>
            <a:r>
              <a:rPr lang="en-SE" sz="3600" b="1" dirty="0">
                <a:solidFill>
                  <a:schemeClr val="bg2">
                    <a:lumMod val="75000"/>
                    <a:lumOff val="25000"/>
                  </a:schemeClr>
                </a:solidFill>
                <a:latin typeface="Arial" panose="020B0604020202020204" pitchFamily="34" charset="0"/>
                <a:cs typeface="Arial" panose="020B0604020202020204" pitchFamily="34" charset="0"/>
              </a:rPr>
              <a:t>Λ – K Balance Functions (OS – SS) </a:t>
            </a:r>
          </a:p>
        </p:txBody>
      </p:sp>
      <p:sp>
        <p:nvSpPr>
          <p:cNvPr id="5" name="Slide Number Placeholder 4">
            <a:extLst>
              <a:ext uri="{FF2B5EF4-FFF2-40B4-BE49-F238E27FC236}">
                <a16:creationId xmlns:a16="http://schemas.microsoft.com/office/drawing/2014/main" id="{FFB3BF0C-6024-44B8-7EA0-6F736EFFAF21}"/>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12</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E718E51C-F133-5867-C6BB-405769217282}"/>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A3A71F7-4662-93E0-0E7F-8B3BE9473EB4}"/>
              </a:ext>
            </a:extLst>
          </p:cNvPr>
          <p:cNvPicPr>
            <a:picLocks noChangeAspect="1"/>
          </p:cNvPicPr>
          <p:nvPr/>
        </p:nvPicPr>
        <p:blipFill>
          <a:blip r:embed="rId2"/>
          <a:srcRect/>
          <a:stretch/>
        </p:blipFill>
        <p:spPr>
          <a:xfrm rot="5400000">
            <a:off x="1290159" y="400529"/>
            <a:ext cx="3515682" cy="6095999"/>
          </a:xfrm>
          <a:prstGeom prst="rect">
            <a:avLst/>
          </a:prstGeom>
        </p:spPr>
      </p:pic>
      <p:pic>
        <p:nvPicPr>
          <p:cNvPr id="3" name="Picture 2">
            <a:extLst>
              <a:ext uri="{FF2B5EF4-FFF2-40B4-BE49-F238E27FC236}">
                <a16:creationId xmlns:a16="http://schemas.microsoft.com/office/drawing/2014/main" id="{35E68ED7-0A1B-7098-AD86-638F28CEB946}"/>
              </a:ext>
            </a:extLst>
          </p:cNvPr>
          <p:cNvPicPr>
            <a:picLocks noChangeAspect="1"/>
          </p:cNvPicPr>
          <p:nvPr/>
        </p:nvPicPr>
        <p:blipFill>
          <a:blip r:embed="rId3"/>
          <a:srcRect/>
          <a:stretch/>
        </p:blipFill>
        <p:spPr>
          <a:xfrm rot="5400000">
            <a:off x="7386159" y="403706"/>
            <a:ext cx="3515681" cy="6095999"/>
          </a:xfrm>
          <a:prstGeom prst="rect">
            <a:avLst/>
          </a:prstGeom>
        </p:spPr>
      </p:pic>
      <p:sp>
        <p:nvSpPr>
          <p:cNvPr id="4" name="TextBox 3">
            <a:extLst>
              <a:ext uri="{FF2B5EF4-FFF2-40B4-BE49-F238E27FC236}">
                <a16:creationId xmlns:a16="http://schemas.microsoft.com/office/drawing/2014/main" id="{5D8F1532-8FC1-1CF4-B5AA-7D930DE48810}"/>
              </a:ext>
            </a:extLst>
          </p:cNvPr>
          <p:cNvSpPr txBox="1"/>
          <p:nvPr/>
        </p:nvSpPr>
        <p:spPr>
          <a:xfrm>
            <a:off x="0" y="5206370"/>
            <a:ext cx="12192000" cy="923330"/>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entury Gothic" panose="020B0502020202020204" pitchFamily="34" charset="0"/>
              </a:rPr>
              <a:t>Kaon correlations are much weaker compared to protons</a:t>
            </a:r>
            <a:endParaRPr lang="en-SE" dirty="0">
              <a:solidFill>
                <a:schemeClr val="bg1"/>
              </a:solidFill>
              <a:latin typeface="Century Gothic" panose="020B0502020202020204" pitchFamily="34" charset="0"/>
            </a:endParaRPr>
          </a:p>
          <a:p>
            <a:pPr marL="285750" indent="-285750" algn="ctr">
              <a:buFont typeface="Arial" panose="020B0604020202020204" pitchFamily="34" charset="0"/>
              <a:buChar char="•"/>
            </a:pPr>
            <a:endParaRPr lang="en-SE" dirty="0">
              <a:solidFill>
                <a:schemeClr val="bg1"/>
              </a:solidFill>
              <a:latin typeface="Century Gothic" panose="020B0502020202020204" pitchFamily="34" charset="0"/>
            </a:endParaRPr>
          </a:p>
          <a:p>
            <a:pPr marL="285750" indent="-285750" algn="ctr">
              <a:buFont typeface="Arial" panose="020B0604020202020204" pitchFamily="34" charset="0"/>
              <a:buChar char="•"/>
            </a:pPr>
            <a:r>
              <a:rPr lang="en-US" dirty="0">
                <a:solidFill>
                  <a:schemeClr val="bg1"/>
                </a:solidFill>
                <a:latin typeface="Century Gothic" panose="020B0502020202020204" pitchFamily="34" charset="0"/>
              </a:rPr>
              <a:t>Tiny difference at the near side for some centrality bins</a:t>
            </a:r>
            <a:endParaRPr lang="en-SE"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8758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73C43A7-E924-F47F-4304-CF60540A3A3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92DCDB5-CFDB-75E7-BDA8-477C5CD63F38}"/>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B016ABDD-2821-0970-3C75-BEFA59618097}"/>
              </a:ext>
            </a:extLst>
          </p:cNvPr>
          <p:cNvSpPr>
            <a:spLocks noGrp="1"/>
          </p:cNvSpPr>
          <p:nvPr>
            <p:ph type="title"/>
          </p:nvPr>
        </p:nvSpPr>
        <p:spPr/>
        <p:txBody>
          <a:bodyPr>
            <a:normAutofit/>
          </a:bodyPr>
          <a:lstStyle/>
          <a:p>
            <a:pPr algn="ctr"/>
            <a:r>
              <a:rPr lang="en-SE" sz="3600" b="1" dirty="0">
                <a:solidFill>
                  <a:schemeClr val="bg2">
                    <a:lumMod val="75000"/>
                    <a:lumOff val="25000"/>
                  </a:schemeClr>
                </a:solidFill>
                <a:latin typeface="Arial" panose="020B0604020202020204" pitchFamily="34" charset="0"/>
                <a:cs typeface="Arial" panose="020B0604020202020204" pitchFamily="34" charset="0"/>
              </a:rPr>
              <a:t>Λ – K Balance Functions (OS – SS) </a:t>
            </a:r>
          </a:p>
        </p:txBody>
      </p:sp>
      <p:sp>
        <p:nvSpPr>
          <p:cNvPr id="5" name="Slide Number Placeholder 4">
            <a:extLst>
              <a:ext uri="{FF2B5EF4-FFF2-40B4-BE49-F238E27FC236}">
                <a16:creationId xmlns:a16="http://schemas.microsoft.com/office/drawing/2014/main" id="{97F9422C-A49D-2DAD-2D73-84D3E4B011F1}"/>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13</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4F1D63E3-0C4C-390E-EA1B-1B2C8BE1DF34}"/>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4E3B4E2-7626-2F2A-80CC-014E1FD16D29}"/>
              </a:ext>
            </a:extLst>
          </p:cNvPr>
          <p:cNvPicPr>
            <a:picLocks noChangeAspect="1"/>
          </p:cNvPicPr>
          <p:nvPr/>
        </p:nvPicPr>
        <p:blipFill>
          <a:blip r:embed="rId2"/>
          <a:srcRect/>
          <a:stretch/>
        </p:blipFill>
        <p:spPr>
          <a:xfrm rot="5400000">
            <a:off x="1290159" y="400529"/>
            <a:ext cx="3515681" cy="6095999"/>
          </a:xfrm>
          <a:prstGeom prst="rect">
            <a:avLst/>
          </a:prstGeom>
        </p:spPr>
      </p:pic>
      <p:pic>
        <p:nvPicPr>
          <p:cNvPr id="3" name="Picture 2">
            <a:extLst>
              <a:ext uri="{FF2B5EF4-FFF2-40B4-BE49-F238E27FC236}">
                <a16:creationId xmlns:a16="http://schemas.microsoft.com/office/drawing/2014/main" id="{C2786CB8-ED7D-B5B5-A8F4-1F00EDA716A5}"/>
              </a:ext>
            </a:extLst>
          </p:cNvPr>
          <p:cNvPicPr>
            <a:picLocks noChangeAspect="1"/>
          </p:cNvPicPr>
          <p:nvPr/>
        </p:nvPicPr>
        <p:blipFill>
          <a:blip r:embed="rId3"/>
          <a:srcRect/>
          <a:stretch/>
        </p:blipFill>
        <p:spPr>
          <a:xfrm rot="5400000">
            <a:off x="7386159" y="403707"/>
            <a:ext cx="3515681" cy="6095997"/>
          </a:xfrm>
          <a:prstGeom prst="rect">
            <a:avLst/>
          </a:prstGeom>
        </p:spPr>
      </p:pic>
      <p:sp>
        <p:nvSpPr>
          <p:cNvPr id="4" name="TextBox 3">
            <a:extLst>
              <a:ext uri="{FF2B5EF4-FFF2-40B4-BE49-F238E27FC236}">
                <a16:creationId xmlns:a16="http://schemas.microsoft.com/office/drawing/2014/main" id="{586332AF-9F5F-A739-0788-3C8806C54349}"/>
              </a:ext>
            </a:extLst>
          </p:cNvPr>
          <p:cNvSpPr txBox="1"/>
          <p:nvPr/>
        </p:nvSpPr>
        <p:spPr>
          <a:xfrm>
            <a:off x="0" y="5206370"/>
            <a:ext cx="12192000" cy="923330"/>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entury Gothic" panose="020B0502020202020204" pitchFamily="34" charset="0"/>
              </a:rPr>
              <a:t>Balance appears shifted for some centrality bins</a:t>
            </a:r>
          </a:p>
          <a:p>
            <a:pPr marL="285750" indent="-285750" algn="ctr">
              <a:buFont typeface="Arial" panose="020B0604020202020204" pitchFamily="34" charset="0"/>
              <a:buChar char="•"/>
            </a:pPr>
            <a:endParaRPr lang="en-US" dirty="0">
              <a:solidFill>
                <a:schemeClr val="bg1"/>
              </a:solidFill>
              <a:latin typeface="Century Gothic" panose="020B0502020202020204" pitchFamily="34" charset="0"/>
            </a:endParaRPr>
          </a:p>
          <a:p>
            <a:pPr marL="285750" indent="-285750" algn="ctr">
              <a:buFont typeface="Arial" panose="020B0604020202020204" pitchFamily="34" charset="0"/>
              <a:buChar char="•"/>
            </a:pPr>
            <a:r>
              <a:rPr lang="en-US" dirty="0">
                <a:solidFill>
                  <a:schemeClr val="bg1"/>
                </a:solidFill>
                <a:latin typeface="Century Gothic" panose="020B0502020202020204" pitchFamily="34" charset="0"/>
              </a:rPr>
              <a:t>Very weak charge balancing is observed at the near side</a:t>
            </a:r>
            <a:endParaRPr lang="en-SE"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8060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8515415-1910-4A58-8A9C-5743EB35983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FAB443F-4BF0-5475-7CC7-22F7BB3B2467}"/>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601996FC-A90A-2DC3-C142-FE1F370D5EA4}"/>
              </a:ext>
            </a:extLst>
          </p:cNvPr>
          <p:cNvSpPr>
            <a:spLocks noGrp="1"/>
          </p:cNvSpPr>
          <p:nvPr>
            <p:ph type="title"/>
          </p:nvPr>
        </p:nvSpPr>
        <p:spPr/>
        <p:txBody>
          <a:bodyPr>
            <a:normAutofit/>
          </a:bodyPr>
          <a:lstStyle/>
          <a:p>
            <a:pPr algn="ctr"/>
            <a:r>
              <a:rPr lang="en-SE" sz="3600" b="1" dirty="0">
                <a:solidFill>
                  <a:schemeClr val="bg2">
                    <a:lumMod val="75000"/>
                    <a:lumOff val="25000"/>
                  </a:schemeClr>
                </a:solidFill>
                <a:latin typeface="Arial" panose="020B0604020202020204" pitchFamily="34" charset="0"/>
                <a:cs typeface="Arial" panose="020B0604020202020204" pitchFamily="34" charset="0"/>
              </a:rPr>
              <a:t>Λ – π Balance Functions (OS – SS) </a:t>
            </a:r>
          </a:p>
        </p:txBody>
      </p:sp>
      <p:sp>
        <p:nvSpPr>
          <p:cNvPr id="5" name="Slide Number Placeholder 4">
            <a:extLst>
              <a:ext uri="{FF2B5EF4-FFF2-40B4-BE49-F238E27FC236}">
                <a16:creationId xmlns:a16="http://schemas.microsoft.com/office/drawing/2014/main" id="{A731DCE9-F050-3775-DCE1-A2017DE739EE}"/>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14</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A49564E7-8B55-D915-FAB3-195FC1A618B7}"/>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C9F7B155-1D71-FFA4-F265-29EA141E0B98}"/>
              </a:ext>
            </a:extLst>
          </p:cNvPr>
          <p:cNvPicPr>
            <a:picLocks noChangeAspect="1"/>
          </p:cNvPicPr>
          <p:nvPr/>
        </p:nvPicPr>
        <p:blipFill>
          <a:blip r:embed="rId2"/>
          <a:srcRect/>
          <a:stretch/>
        </p:blipFill>
        <p:spPr>
          <a:xfrm rot="5400000">
            <a:off x="1290159" y="400529"/>
            <a:ext cx="3515681" cy="6095999"/>
          </a:xfrm>
          <a:prstGeom prst="rect">
            <a:avLst/>
          </a:prstGeom>
        </p:spPr>
      </p:pic>
      <p:pic>
        <p:nvPicPr>
          <p:cNvPr id="3" name="Picture 2">
            <a:extLst>
              <a:ext uri="{FF2B5EF4-FFF2-40B4-BE49-F238E27FC236}">
                <a16:creationId xmlns:a16="http://schemas.microsoft.com/office/drawing/2014/main" id="{7A41EBB5-17CC-3A5A-F8E0-B44F34D820AB}"/>
              </a:ext>
            </a:extLst>
          </p:cNvPr>
          <p:cNvPicPr>
            <a:picLocks noChangeAspect="1"/>
          </p:cNvPicPr>
          <p:nvPr/>
        </p:nvPicPr>
        <p:blipFill>
          <a:blip r:embed="rId3"/>
          <a:srcRect/>
          <a:stretch/>
        </p:blipFill>
        <p:spPr>
          <a:xfrm rot="5400000">
            <a:off x="7386159" y="403707"/>
            <a:ext cx="3515681" cy="6095997"/>
          </a:xfrm>
          <a:prstGeom prst="rect">
            <a:avLst/>
          </a:prstGeom>
        </p:spPr>
      </p:pic>
      <p:sp>
        <p:nvSpPr>
          <p:cNvPr id="4" name="TextBox 3">
            <a:extLst>
              <a:ext uri="{FF2B5EF4-FFF2-40B4-BE49-F238E27FC236}">
                <a16:creationId xmlns:a16="http://schemas.microsoft.com/office/drawing/2014/main" id="{A3817135-1AE2-7A11-3A1F-7D740A60EDAF}"/>
              </a:ext>
            </a:extLst>
          </p:cNvPr>
          <p:cNvSpPr txBox="1"/>
          <p:nvPr/>
        </p:nvSpPr>
        <p:spPr>
          <a:xfrm>
            <a:off x="0" y="5206370"/>
            <a:ext cx="12192000" cy="923330"/>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entury Gothic" panose="020B0502020202020204" pitchFamily="34" charset="0"/>
              </a:rPr>
              <a:t>Pion correlations appear nearly identical</a:t>
            </a:r>
            <a:endParaRPr lang="en-SE" dirty="0">
              <a:solidFill>
                <a:schemeClr val="bg1"/>
              </a:solidFill>
              <a:latin typeface="Century Gothic" panose="020B0502020202020204" pitchFamily="34" charset="0"/>
            </a:endParaRPr>
          </a:p>
          <a:p>
            <a:pPr marL="285750" indent="-285750" algn="ctr">
              <a:buFont typeface="Arial" panose="020B0604020202020204" pitchFamily="34" charset="0"/>
              <a:buChar char="•"/>
            </a:pPr>
            <a:endParaRPr lang="en-SE" dirty="0">
              <a:solidFill>
                <a:schemeClr val="bg1"/>
              </a:solidFill>
              <a:latin typeface="Century Gothic" panose="020B0502020202020204" pitchFamily="34" charset="0"/>
            </a:endParaRPr>
          </a:p>
          <a:p>
            <a:pPr marL="285750" indent="-285750" algn="ctr">
              <a:buFont typeface="Arial" panose="020B0604020202020204" pitchFamily="34" charset="0"/>
              <a:buChar char="•"/>
            </a:pPr>
            <a:r>
              <a:rPr lang="en-US" dirty="0">
                <a:solidFill>
                  <a:schemeClr val="bg1"/>
                </a:solidFill>
                <a:latin typeface="Century Gothic" panose="020B0502020202020204" pitchFamily="34" charset="0"/>
              </a:rPr>
              <a:t>Very little difference between the near- and away side</a:t>
            </a:r>
            <a:endParaRPr lang="en-SE"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12449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E19E4A4-1CBB-9B07-0027-193F55B6B5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3A3B4F5-ADB5-4073-B960-B451373F987C}"/>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3CC879AB-BAB3-5156-B971-C39423F3660E}"/>
              </a:ext>
            </a:extLst>
          </p:cNvPr>
          <p:cNvSpPr>
            <a:spLocks noGrp="1"/>
          </p:cNvSpPr>
          <p:nvPr>
            <p:ph type="title"/>
          </p:nvPr>
        </p:nvSpPr>
        <p:spPr/>
        <p:txBody>
          <a:bodyPr>
            <a:normAutofit/>
          </a:bodyPr>
          <a:lstStyle/>
          <a:p>
            <a:pPr algn="ctr"/>
            <a:r>
              <a:rPr lang="en-SE" sz="3600" b="1" dirty="0">
                <a:solidFill>
                  <a:schemeClr val="bg2">
                    <a:lumMod val="75000"/>
                    <a:lumOff val="25000"/>
                  </a:schemeClr>
                </a:solidFill>
                <a:latin typeface="Arial" panose="020B0604020202020204" pitchFamily="34" charset="0"/>
                <a:cs typeface="Arial" panose="020B0604020202020204" pitchFamily="34" charset="0"/>
              </a:rPr>
              <a:t>Λ – π Balance Functions (OS – SS) </a:t>
            </a:r>
          </a:p>
        </p:txBody>
      </p:sp>
      <p:sp>
        <p:nvSpPr>
          <p:cNvPr id="5" name="Slide Number Placeholder 4">
            <a:extLst>
              <a:ext uri="{FF2B5EF4-FFF2-40B4-BE49-F238E27FC236}">
                <a16:creationId xmlns:a16="http://schemas.microsoft.com/office/drawing/2014/main" id="{BE296810-48AC-3165-5DEB-C9E6B3D72114}"/>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15</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3A2E066E-B154-AD51-90FC-9AA14EA31732}"/>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D03961CC-571B-AB8F-6CD7-FC212D2AFC24}"/>
              </a:ext>
            </a:extLst>
          </p:cNvPr>
          <p:cNvPicPr>
            <a:picLocks noChangeAspect="1"/>
          </p:cNvPicPr>
          <p:nvPr/>
        </p:nvPicPr>
        <p:blipFill>
          <a:blip r:embed="rId2"/>
          <a:srcRect/>
          <a:stretch/>
        </p:blipFill>
        <p:spPr>
          <a:xfrm rot="5400000">
            <a:off x="1290159" y="400530"/>
            <a:ext cx="3515681" cy="6095997"/>
          </a:xfrm>
          <a:prstGeom prst="rect">
            <a:avLst/>
          </a:prstGeom>
        </p:spPr>
      </p:pic>
      <p:pic>
        <p:nvPicPr>
          <p:cNvPr id="3" name="Picture 2">
            <a:extLst>
              <a:ext uri="{FF2B5EF4-FFF2-40B4-BE49-F238E27FC236}">
                <a16:creationId xmlns:a16="http://schemas.microsoft.com/office/drawing/2014/main" id="{8975F1F2-3709-18F4-4B36-AE7B7A3810DF}"/>
              </a:ext>
            </a:extLst>
          </p:cNvPr>
          <p:cNvPicPr>
            <a:picLocks noChangeAspect="1"/>
          </p:cNvPicPr>
          <p:nvPr/>
        </p:nvPicPr>
        <p:blipFill>
          <a:blip r:embed="rId3"/>
          <a:srcRect/>
          <a:stretch/>
        </p:blipFill>
        <p:spPr>
          <a:xfrm rot="5400000">
            <a:off x="7386159" y="403707"/>
            <a:ext cx="3515680" cy="6095997"/>
          </a:xfrm>
          <a:prstGeom prst="rect">
            <a:avLst/>
          </a:prstGeom>
        </p:spPr>
      </p:pic>
      <p:sp>
        <p:nvSpPr>
          <p:cNvPr id="4" name="TextBox 3">
            <a:extLst>
              <a:ext uri="{FF2B5EF4-FFF2-40B4-BE49-F238E27FC236}">
                <a16:creationId xmlns:a16="http://schemas.microsoft.com/office/drawing/2014/main" id="{7F75BAF4-A79F-E7F5-7443-0D7E78A906EB}"/>
              </a:ext>
            </a:extLst>
          </p:cNvPr>
          <p:cNvSpPr txBox="1"/>
          <p:nvPr/>
        </p:nvSpPr>
        <p:spPr>
          <a:xfrm>
            <a:off x="-2" y="5206369"/>
            <a:ext cx="12192000" cy="923330"/>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entury Gothic" panose="020B0502020202020204" pitchFamily="34" charset="0"/>
              </a:rPr>
              <a:t>Balance is shifted downwards, but remains very flat</a:t>
            </a:r>
          </a:p>
          <a:p>
            <a:pPr marL="285750" indent="-285750" algn="ctr">
              <a:buFont typeface="Arial" panose="020B0604020202020204" pitchFamily="34" charset="0"/>
              <a:buChar char="•"/>
            </a:pPr>
            <a:endParaRPr lang="en-US" dirty="0">
              <a:solidFill>
                <a:schemeClr val="bg1"/>
              </a:solidFill>
              <a:latin typeface="Century Gothic" panose="020B0502020202020204" pitchFamily="34" charset="0"/>
            </a:endParaRPr>
          </a:p>
          <a:p>
            <a:pPr marL="285750" indent="-285750" algn="ctr">
              <a:buFont typeface="Arial" panose="020B0604020202020204" pitchFamily="34" charset="0"/>
              <a:buChar char="•"/>
            </a:pPr>
            <a:r>
              <a:rPr lang="en-US" dirty="0">
                <a:solidFill>
                  <a:schemeClr val="bg1"/>
                </a:solidFill>
                <a:latin typeface="Century Gothic" panose="020B0502020202020204" pitchFamily="34" charset="0"/>
              </a:rPr>
              <a:t>Little to no charge balancing</a:t>
            </a:r>
            <a:endParaRPr lang="en-SE"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1222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F7E7228-296C-D139-C322-1DEBD366D89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0D9FC9D-082A-3846-6C14-1CADEF18FDAA}"/>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6A77AEDB-48A8-F55C-CB85-E9DB2C6FFA29}"/>
              </a:ext>
            </a:extLst>
          </p:cNvPr>
          <p:cNvSpPr>
            <a:spLocks noGrp="1"/>
          </p:cNvSpPr>
          <p:nvPr>
            <p:ph type="title"/>
          </p:nvPr>
        </p:nvSpPr>
        <p:spPr/>
        <p:txBody>
          <a:bodyPr>
            <a:normAutofit/>
          </a:bodyPr>
          <a:lstStyle/>
          <a:p>
            <a:r>
              <a:rPr lang="en-SE" sz="3600" b="1" dirty="0">
                <a:solidFill>
                  <a:schemeClr val="bg2">
                    <a:lumMod val="75000"/>
                    <a:lumOff val="25000"/>
                  </a:schemeClr>
                </a:solidFill>
                <a:latin typeface="Arial" panose="020B0604020202020204" pitchFamily="34" charset="0"/>
                <a:cs typeface="Arial" panose="020B0604020202020204" pitchFamily="34" charset="0"/>
              </a:rPr>
              <a:t>Conclusions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17F5232-0163-EAC9-8D44-D392F7B851B9}"/>
                  </a:ext>
                </a:extLst>
              </p:cNvPr>
              <p:cNvSpPr>
                <a:spLocks noGrp="1"/>
              </p:cNvSpPr>
              <p:nvPr>
                <p:ph idx="1"/>
              </p:nvPr>
            </p:nvSpPr>
            <p:spPr/>
            <p:txBody>
              <a:bodyPr>
                <a:normAutofit lnSpcReduction="10000"/>
              </a:bodyPr>
              <a:lstStyle/>
              <a:p>
                <a:r>
                  <a:rPr lang="en-US" sz="2100" dirty="0">
                    <a:solidFill>
                      <a:schemeClr val="bg1"/>
                    </a:solidFill>
                    <a:latin typeface="Century Gothic" panose="020B0502020202020204" pitchFamily="34" charset="0"/>
                    <a:cs typeface="Arial" panose="020B0604020202020204" pitchFamily="34" charset="0"/>
                  </a:rPr>
                  <a:t>At the near side (</a:t>
                </a:r>
                <a14:m>
                  <m:oMath xmlns:m="http://schemas.openxmlformats.org/officeDocument/2006/math">
                    <m:r>
                      <a:rPr lang="en-US" sz="2100" b="0" i="1" smtClean="0">
                        <a:solidFill>
                          <a:schemeClr val="bg1"/>
                        </a:solidFill>
                        <a:latin typeface="Cambria Math" panose="02040503050406030204" pitchFamily="18" charset="0"/>
                        <a:cs typeface="Arial" panose="020B0604020202020204" pitchFamily="34" charset="0"/>
                      </a:rPr>
                      <m:t>−</m:t>
                    </m:r>
                    <m:f>
                      <m:fPr>
                        <m:ctrlPr>
                          <a:rPr lang="en-US" sz="2100" b="0" i="1" smtClean="0">
                            <a:solidFill>
                              <a:schemeClr val="bg1"/>
                            </a:solidFill>
                            <a:latin typeface="Cambria Math" panose="02040503050406030204" pitchFamily="18" charset="0"/>
                            <a:cs typeface="Arial" panose="020B0604020202020204" pitchFamily="34" charset="0"/>
                          </a:rPr>
                        </m:ctrlPr>
                      </m:fPr>
                      <m:num>
                        <m:r>
                          <a:rPr lang="en-US" sz="21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𝜋</m:t>
                        </m:r>
                      </m:num>
                      <m:den>
                        <m:r>
                          <a:rPr lang="en-US" sz="2100" b="0" i="1" smtClean="0">
                            <a:solidFill>
                              <a:schemeClr val="bg1"/>
                            </a:solidFill>
                            <a:latin typeface="Cambria Math" panose="02040503050406030204" pitchFamily="18" charset="0"/>
                            <a:cs typeface="Arial" panose="020B0604020202020204" pitchFamily="34" charset="0"/>
                          </a:rPr>
                          <m:t>2</m:t>
                        </m:r>
                      </m:den>
                    </m:f>
                    <m:r>
                      <a:rPr lang="en-US" sz="2100" b="0" i="1" smtClean="0">
                        <a:solidFill>
                          <a:schemeClr val="bg1"/>
                        </a:solidFill>
                        <a:latin typeface="Cambria Math" panose="02040503050406030204" pitchFamily="18" charset="0"/>
                        <a:cs typeface="Arial" panose="020B0604020202020204" pitchFamily="34" charset="0"/>
                      </a:rPr>
                      <m:t>&lt;</m:t>
                    </m:r>
                    <m:r>
                      <m:rPr>
                        <m:sty m:val="p"/>
                      </m:rPr>
                      <a:rPr lang="el-GR" sz="2100" i="1">
                        <a:solidFill>
                          <a:schemeClr val="bg1"/>
                        </a:solidFill>
                        <a:latin typeface="Cambria Math" panose="02040503050406030204" pitchFamily="18" charset="0"/>
                        <a:ea typeface="Cambria Math" panose="02040503050406030204" pitchFamily="18" charset="0"/>
                        <a:cs typeface="Arial" panose="020B0604020202020204" pitchFamily="34" charset="0"/>
                      </a:rPr>
                      <m:t>Δ</m:t>
                    </m:r>
                    <m:r>
                      <a:rPr lang="el-GR" sz="210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𝜑</m:t>
                    </m:r>
                    <m:r>
                      <a:rPr lang="en-US" sz="2100" b="0" i="1" smtClean="0">
                        <a:solidFill>
                          <a:schemeClr val="bg1"/>
                        </a:solidFill>
                        <a:latin typeface="Cambria Math" panose="02040503050406030204" pitchFamily="18" charset="0"/>
                        <a:cs typeface="Arial" panose="020B0604020202020204" pitchFamily="34" charset="0"/>
                      </a:rPr>
                      <m:t>&lt;</m:t>
                    </m:r>
                    <m:f>
                      <m:fPr>
                        <m:ctrlPr>
                          <a:rPr lang="en-US" sz="2100" i="1">
                            <a:solidFill>
                              <a:schemeClr val="bg1"/>
                            </a:solidFill>
                            <a:latin typeface="Cambria Math" panose="02040503050406030204" pitchFamily="18" charset="0"/>
                            <a:cs typeface="Arial" panose="020B0604020202020204" pitchFamily="34" charset="0"/>
                          </a:rPr>
                        </m:ctrlPr>
                      </m:fPr>
                      <m:num>
                        <m:r>
                          <a:rPr lang="en-US" sz="2100" i="1">
                            <a:solidFill>
                              <a:schemeClr val="bg1"/>
                            </a:solidFill>
                            <a:latin typeface="Cambria Math" panose="02040503050406030204" pitchFamily="18" charset="0"/>
                            <a:ea typeface="Cambria Math" panose="02040503050406030204" pitchFamily="18" charset="0"/>
                            <a:cs typeface="Arial" panose="020B0604020202020204" pitchFamily="34" charset="0"/>
                          </a:rPr>
                          <m:t>𝜋</m:t>
                        </m:r>
                      </m:num>
                      <m:den>
                        <m:r>
                          <a:rPr lang="en-US" sz="2100" i="1">
                            <a:solidFill>
                              <a:schemeClr val="bg1"/>
                            </a:solidFill>
                            <a:latin typeface="Cambria Math" panose="02040503050406030204" pitchFamily="18" charset="0"/>
                            <a:cs typeface="Arial" panose="020B0604020202020204" pitchFamily="34" charset="0"/>
                          </a:rPr>
                          <m:t>2</m:t>
                        </m:r>
                      </m:den>
                    </m:f>
                  </m:oMath>
                </a14:m>
                <a:r>
                  <a:rPr lang="en-US" sz="2100" dirty="0">
                    <a:solidFill>
                      <a:schemeClr val="bg1"/>
                    </a:solidFill>
                    <a:latin typeface="Century Gothic" panose="020B0502020202020204" pitchFamily="34" charset="0"/>
                    <a:cs typeface="Arial" panose="020B0604020202020204" pitchFamily="34" charset="0"/>
                  </a:rPr>
                  <a:t>), charge balancing is observed</a:t>
                </a:r>
              </a:p>
              <a:p>
                <a:pPr lvl="1"/>
                <a:r>
                  <a:rPr lang="en-US" sz="1700" dirty="0">
                    <a:solidFill>
                      <a:schemeClr val="bg1"/>
                    </a:solidFill>
                    <a:latin typeface="Century Gothic" panose="020B0502020202020204" pitchFamily="34" charset="0"/>
                    <a:cs typeface="Arial" panose="020B0604020202020204" pitchFamily="34" charset="0"/>
                  </a:rPr>
                  <a:t>Strongest for baryon number, followed by strangeness</a:t>
                </a:r>
              </a:p>
              <a:p>
                <a:pPr lvl="1"/>
                <a:r>
                  <a:rPr lang="en-US" sz="1700" dirty="0">
                    <a:solidFill>
                      <a:schemeClr val="bg1"/>
                    </a:solidFill>
                    <a:latin typeface="Century Gothic" panose="020B0502020202020204" pitchFamily="34" charset="0"/>
                    <a:cs typeface="Arial" panose="020B0604020202020204" pitchFamily="34" charset="0"/>
                  </a:rPr>
                  <a:t>Little to no balancing for </a:t>
                </a:r>
                <a:r>
                  <a:rPr lang="en-US" sz="1700" dirty="0" err="1">
                    <a:solidFill>
                      <a:schemeClr val="bg1"/>
                    </a:solidFill>
                    <a:latin typeface="Century Gothic" panose="020B0502020202020204" pitchFamily="34" charset="0"/>
                    <a:cs typeface="Arial" panose="020B0604020202020204" pitchFamily="34" charset="0"/>
                  </a:rPr>
                  <a:t>pions</a:t>
                </a:r>
                <a:endParaRPr lang="en-US" sz="1700" dirty="0">
                  <a:solidFill>
                    <a:schemeClr val="bg1"/>
                  </a:solidFill>
                  <a:latin typeface="Century Gothic" panose="020B0502020202020204" pitchFamily="34" charset="0"/>
                  <a:cs typeface="Arial" panose="020B0604020202020204" pitchFamily="34" charset="0"/>
                </a:endParaRP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At the away side (</a:t>
                </a:r>
                <a14:m>
                  <m:oMath xmlns:m="http://schemas.openxmlformats.org/officeDocument/2006/math">
                    <m:f>
                      <m:fPr>
                        <m:ctrlPr>
                          <a:rPr lang="en-US" sz="2100" i="1">
                            <a:solidFill>
                              <a:schemeClr val="bg1"/>
                            </a:solidFill>
                            <a:latin typeface="Cambria Math" panose="02040503050406030204" pitchFamily="18" charset="0"/>
                            <a:cs typeface="Arial" panose="020B0604020202020204" pitchFamily="34" charset="0"/>
                          </a:rPr>
                        </m:ctrlPr>
                      </m:fPr>
                      <m:num>
                        <m:r>
                          <a:rPr lang="en-US" sz="2100" i="1">
                            <a:solidFill>
                              <a:schemeClr val="bg1"/>
                            </a:solidFill>
                            <a:latin typeface="Cambria Math" panose="02040503050406030204" pitchFamily="18" charset="0"/>
                            <a:ea typeface="Cambria Math" panose="02040503050406030204" pitchFamily="18" charset="0"/>
                            <a:cs typeface="Arial" panose="020B0604020202020204" pitchFamily="34" charset="0"/>
                          </a:rPr>
                          <m:t>𝜋</m:t>
                        </m:r>
                      </m:num>
                      <m:den>
                        <m:r>
                          <a:rPr lang="en-US" sz="2100" i="1">
                            <a:solidFill>
                              <a:schemeClr val="bg1"/>
                            </a:solidFill>
                            <a:latin typeface="Cambria Math" panose="02040503050406030204" pitchFamily="18" charset="0"/>
                            <a:cs typeface="Arial" panose="020B0604020202020204" pitchFamily="34" charset="0"/>
                          </a:rPr>
                          <m:t>2</m:t>
                        </m:r>
                      </m:den>
                    </m:f>
                    <m:r>
                      <a:rPr lang="en-US" sz="2100" i="1" smtClean="0">
                        <a:solidFill>
                          <a:schemeClr val="bg1"/>
                        </a:solidFill>
                        <a:latin typeface="Cambria Math" panose="02040503050406030204" pitchFamily="18" charset="0"/>
                        <a:cs typeface="Arial" panose="020B0604020202020204" pitchFamily="34" charset="0"/>
                      </a:rPr>
                      <m:t>&lt;</m:t>
                    </m:r>
                    <m:r>
                      <m:rPr>
                        <m:sty m:val="p"/>
                      </m:rPr>
                      <a:rPr lang="el-GR" sz="2100" i="1">
                        <a:solidFill>
                          <a:schemeClr val="bg1"/>
                        </a:solidFill>
                        <a:latin typeface="Cambria Math" panose="02040503050406030204" pitchFamily="18" charset="0"/>
                        <a:ea typeface="Cambria Math" panose="02040503050406030204" pitchFamily="18" charset="0"/>
                        <a:cs typeface="Arial" panose="020B0604020202020204" pitchFamily="34" charset="0"/>
                      </a:rPr>
                      <m:t>Δ</m:t>
                    </m:r>
                    <m:r>
                      <a:rPr lang="el-GR" sz="210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𝜑</m:t>
                    </m:r>
                    <m:r>
                      <a:rPr lang="en-US" sz="2100" i="1">
                        <a:solidFill>
                          <a:schemeClr val="bg1"/>
                        </a:solidFill>
                        <a:latin typeface="Cambria Math" panose="02040503050406030204" pitchFamily="18" charset="0"/>
                        <a:cs typeface="Arial" panose="020B0604020202020204" pitchFamily="34" charset="0"/>
                      </a:rPr>
                      <m:t>&lt;</m:t>
                    </m:r>
                    <m:f>
                      <m:fPr>
                        <m:ctrlPr>
                          <a:rPr lang="en-US" sz="2100" i="1">
                            <a:solidFill>
                              <a:schemeClr val="bg1"/>
                            </a:solidFill>
                            <a:latin typeface="Cambria Math" panose="02040503050406030204" pitchFamily="18" charset="0"/>
                            <a:cs typeface="Arial" panose="020B0604020202020204" pitchFamily="34" charset="0"/>
                          </a:rPr>
                        </m:ctrlPr>
                      </m:fPr>
                      <m:num>
                        <m:r>
                          <a:rPr lang="en-US" sz="2100" b="0" i="1" smtClean="0">
                            <a:solidFill>
                              <a:schemeClr val="bg1"/>
                            </a:solidFill>
                            <a:latin typeface="Cambria Math" panose="02040503050406030204" pitchFamily="18" charset="0"/>
                            <a:cs typeface="Arial" panose="020B0604020202020204" pitchFamily="34" charset="0"/>
                          </a:rPr>
                          <m:t>3</m:t>
                        </m:r>
                        <m:r>
                          <a:rPr lang="en-US" sz="2100" i="1">
                            <a:solidFill>
                              <a:schemeClr val="bg1"/>
                            </a:solidFill>
                            <a:latin typeface="Cambria Math" panose="02040503050406030204" pitchFamily="18" charset="0"/>
                            <a:ea typeface="Cambria Math" panose="02040503050406030204" pitchFamily="18" charset="0"/>
                            <a:cs typeface="Arial" panose="020B0604020202020204" pitchFamily="34" charset="0"/>
                          </a:rPr>
                          <m:t>𝜋</m:t>
                        </m:r>
                      </m:num>
                      <m:den>
                        <m:r>
                          <a:rPr lang="en-US" sz="2100" i="1">
                            <a:solidFill>
                              <a:schemeClr val="bg1"/>
                            </a:solidFill>
                            <a:latin typeface="Cambria Math" panose="02040503050406030204" pitchFamily="18" charset="0"/>
                            <a:cs typeface="Arial" panose="020B0604020202020204" pitchFamily="34" charset="0"/>
                          </a:rPr>
                          <m:t>2</m:t>
                        </m:r>
                      </m:den>
                    </m:f>
                  </m:oMath>
                </a14:m>
                <a:r>
                  <a:rPr lang="en-US" sz="2100" dirty="0">
                    <a:solidFill>
                      <a:schemeClr val="bg1"/>
                    </a:solidFill>
                    <a:latin typeface="Century Gothic" panose="020B0502020202020204" pitchFamily="34" charset="0"/>
                    <a:cs typeface="Arial" panose="020B0604020202020204" pitchFamily="34" charset="0"/>
                  </a:rPr>
                  <a:t>), balance appears flat</a:t>
                </a:r>
              </a:p>
              <a:p>
                <a:pPr lvl="1"/>
                <a:r>
                  <a:rPr lang="en-US" sz="1700" dirty="0">
                    <a:solidFill>
                      <a:schemeClr val="bg1"/>
                    </a:solidFill>
                    <a:latin typeface="Century Gothic" panose="020B0502020202020204" pitchFamily="34" charset="0"/>
                    <a:cs typeface="Arial" panose="020B0604020202020204" pitchFamily="34" charset="0"/>
                  </a:rPr>
                  <a:t>Balancing charges are rarely emitted back-to-back</a:t>
                </a: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Balancing charges are correlated</a:t>
                </a:r>
              </a:p>
              <a:p>
                <a:pPr lvl="1"/>
                <a:r>
                  <a:rPr lang="en-US" sz="1700" dirty="0">
                    <a:solidFill>
                      <a:schemeClr val="bg1"/>
                    </a:solidFill>
                    <a:latin typeface="Century Gothic" panose="020B0502020202020204" pitchFamily="34" charset="0"/>
                    <a:cs typeface="Arial" panose="020B0604020202020204" pitchFamily="34" charset="0"/>
                  </a:rPr>
                  <a:t>Not what is expected for deconfined, fully thermalized QGP</a:t>
                </a:r>
              </a:p>
              <a:p>
                <a:pPr lvl="1"/>
                <a:r>
                  <a:rPr lang="en-US" sz="1700" dirty="0">
                    <a:solidFill>
                      <a:schemeClr val="bg1"/>
                    </a:solidFill>
                    <a:latin typeface="Century Gothic" panose="020B0502020202020204" pitchFamily="34" charset="0"/>
                    <a:cs typeface="Arial" panose="020B0604020202020204" pitchFamily="34" charset="0"/>
                  </a:rPr>
                  <a:t>Doesn’t mean that QGP formation is excluded</a:t>
                </a: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Correlations are not as strong as in proton-proton collisions</a:t>
                </a:r>
              </a:p>
              <a:p>
                <a:endParaRPr lang="en-US" sz="2100" dirty="0">
                  <a:solidFill>
                    <a:schemeClr val="bg1"/>
                  </a:solidFill>
                  <a:latin typeface="Century Gothic" panose="020B0502020202020204" pitchFamily="34" charset="0"/>
                  <a:cs typeface="Arial" panose="020B0604020202020204" pitchFamily="34" charset="0"/>
                </a:endParaRPr>
              </a:p>
              <a:p>
                <a:endParaRPr lang="en-US" sz="2100" dirty="0">
                  <a:solidFill>
                    <a:schemeClr val="bg1"/>
                  </a:solidFill>
                  <a:latin typeface="Century Gothic" panose="020B0502020202020204" pitchFamily="34" charset="0"/>
                  <a:cs typeface="Arial" panose="020B0604020202020204" pitchFamily="34" charset="0"/>
                </a:endParaRPr>
              </a:p>
            </p:txBody>
          </p:sp>
        </mc:Choice>
        <mc:Fallback>
          <p:sp>
            <p:nvSpPr>
              <p:cNvPr id="3" name="Content Placeholder 2">
                <a:extLst>
                  <a:ext uri="{FF2B5EF4-FFF2-40B4-BE49-F238E27FC236}">
                    <a16:creationId xmlns:a16="http://schemas.microsoft.com/office/drawing/2014/main" id="{217F5232-0163-EAC9-8D44-D392F7B851B9}"/>
                  </a:ext>
                </a:extLst>
              </p:cNvPr>
              <p:cNvSpPr>
                <a:spLocks noGrp="1" noRot="1" noChangeAspect="1" noMove="1" noResize="1" noEditPoints="1" noAdjustHandles="1" noChangeArrowheads="1" noChangeShapeType="1" noTextEdit="1"/>
              </p:cNvSpPr>
              <p:nvPr>
                <p:ph idx="1"/>
              </p:nvPr>
            </p:nvSpPr>
            <p:spPr>
              <a:blipFill>
                <a:blip r:embed="rId2"/>
                <a:stretch>
                  <a:fillRect l="-603" t="-1744"/>
                </a:stretch>
              </a:blipFill>
            </p:spPr>
            <p:txBody>
              <a:bodyPr/>
              <a:lstStyle/>
              <a:p>
                <a:r>
                  <a:rPr lang="en-SE">
                    <a:noFill/>
                  </a:rPr>
                  <a:t> </a:t>
                </a:r>
              </a:p>
            </p:txBody>
          </p:sp>
        </mc:Fallback>
      </mc:AlternateContent>
      <p:sp>
        <p:nvSpPr>
          <p:cNvPr id="5" name="Slide Number Placeholder 4">
            <a:extLst>
              <a:ext uri="{FF2B5EF4-FFF2-40B4-BE49-F238E27FC236}">
                <a16:creationId xmlns:a16="http://schemas.microsoft.com/office/drawing/2014/main" id="{71C9FDA9-0166-210D-A329-FB506A2432E0}"/>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16</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69C72892-45D5-BA9D-5278-16BF0BDDB9D6}"/>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2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17B4D7-F19B-9D2B-9DC6-FE83B585646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4B51BCB-499A-B729-2BF9-75C8651A0FB4}"/>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18384FF4-317A-1847-DA57-9258D0FEBB7A}"/>
              </a:ext>
            </a:extLst>
          </p:cNvPr>
          <p:cNvSpPr>
            <a:spLocks noGrp="1"/>
          </p:cNvSpPr>
          <p:nvPr>
            <p:ph type="title"/>
          </p:nvPr>
        </p:nvSpPr>
        <p:spPr/>
        <p:txBody>
          <a:bodyPr>
            <a:normAutofit/>
          </a:bodyPr>
          <a:lstStyle/>
          <a:p>
            <a:pPr algn="ctr"/>
            <a:r>
              <a:rPr lang="en-SE" sz="3600" b="1" dirty="0">
                <a:solidFill>
                  <a:schemeClr val="bg2">
                    <a:lumMod val="75000"/>
                    <a:lumOff val="25000"/>
                  </a:schemeClr>
                </a:solidFill>
                <a:latin typeface="Arial" panose="020B0604020202020204" pitchFamily="34" charset="0"/>
                <a:cs typeface="Arial" panose="020B0604020202020204" pitchFamily="34" charset="0"/>
              </a:rPr>
              <a:t>Λ – K Balance Functions (OS – SS) </a:t>
            </a:r>
          </a:p>
        </p:txBody>
      </p:sp>
      <p:sp>
        <p:nvSpPr>
          <p:cNvPr id="5" name="Slide Number Placeholder 4">
            <a:extLst>
              <a:ext uri="{FF2B5EF4-FFF2-40B4-BE49-F238E27FC236}">
                <a16:creationId xmlns:a16="http://schemas.microsoft.com/office/drawing/2014/main" id="{075EA703-5DB4-9DF2-0F55-C248738FB799}"/>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17</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AD53AA1B-9FCA-A0E0-7CEF-231C855E18DA}"/>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361D2857-1374-9311-FF04-A8C1F22E8745}"/>
              </a:ext>
            </a:extLst>
          </p:cNvPr>
          <p:cNvPicPr>
            <a:picLocks noChangeAspect="1"/>
          </p:cNvPicPr>
          <p:nvPr/>
        </p:nvPicPr>
        <p:blipFill>
          <a:blip r:embed="rId2"/>
          <a:srcRect/>
          <a:stretch/>
        </p:blipFill>
        <p:spPr>
          <a:xfrm rot="5400000">
            <a:off x="854730" y="835959"/>
            <a:ext cx="2329139" cy="4038600"/>
          </a:xfrm>
          <a:prstGeom prst="rect">
            <a:avLst/>
          </a:prstGeom>
        </p:spPr>
      </p:pic>
      <p:pic>
        <p:nvPicPr>
          <p:cNvPr id="17" name="Picture 16">
            <a:extLst>
              <a:ext uri="{FF2B5EF4-FFF2-40B4-BE49-F238E27FC236}">
                <a16:creationId xmlns:a16="http://schemas.microsoft.com/office/drawing/2014/main" id="{E0A0BF7B-CB31-1A32-B117-CE9D1A3B6FFB}"/>
              </a:ext>
            </a:extLst>
          </p:cNvPr>
          <p:cNvPicPr>
            <a:picLocks noChangeAspect="1"/>
          </p:cNvPicPr>
          <p:nvPr/>
        </p:nvPicPr>
        <p:blipFill>
          <a:blip r:embed="rId3"/>
          <a:srcRect/>
          <a:stretch/>
        </p:blipFill>
        <p:spPr>
          <a:xfrm rot="5400000">
            <a:off x="4893330" y="1983444"/>
            <a:ext cx="2329139" cy="4038598"/>
          </a:xfrm>
          <a:prstGeom prst="rect">
            <a:avLst/>
          </a:prstGeom>
        </p:spPr>
      </p:pic>
      <p:pic>
        <p:nvPicPr>
          <p:cNvPr id="18" name="Picture 17">
            <a:extLst>
              <a:ext uri="{FF2B5EF4-FFF2-40B4-BE49-F238E27FC236}">
                <a16:creationId xmlns:a16="http://schemas.microsoft.com/office/drawing/2014/main" id="{A2FAFF8E-4057-A496-19DD-2BE2B5F599BA}"/>
              </a:ext>
            </a:extLst>
          </p:cNvPr>
          <p:cNvPicPr>
            <a:picLocks noChangeAspect="1"/>
          </p:cNvPicPr>
          <p:nvPr/>
        </p:nvPicPr>
        <p:blipFill>
          <a:blip r:embed="rId4"/>
          <a:srcRect/>
          <a:stretch/>
        </p:blipFill>
        <p:spPr>
          <a:xfrm rot="5400000">
            <a:off x="9008131" y="3233877"/>
            <a:ext cx="2329138" cy="4038598"/>
          </a:xfrm>
          <a:prstGeom prst="rect">
            <a:avLst/>
          </a:prstGeom>
        </p:spPr>
      </p:pic>
    </p:spTree>
    <p:extLst>
      <p:ext uri="{BB962C8B-B14F-4D97-AF65-F5344CB8AC3E}">
        <p14:creationId xmlns:p14="http://schemas.microsoft.com/office/powerpoint/2010/main" val="752644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33221C-4740-27E5-CDE7-DE0997229E5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0E80DAC-5BDC-7620-AA49-656C57B373D1}"/>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5DB983BD-75F8-79B4-721A-180E5E9F49ED}"/>
              </a:ext>
            </a:extLst>
          </p:cNvPr>
          <p:cNvSpPr>
            <a:spLocks noGrp="1"/>
          </p:cNvSpPr>
          <p:nvPr>
            <p:ph type="title"/>
          </p:nvPr>
        </p:nvSpPr>
        <p:spPr/>
        <p:txBody>
          <a:bodyPr>
            <a:normAutofit/>
          </a:bodyPr>
          <a:lstStyle/>
          <a:p>
            <a:pPr algn="ctr"/>
            <a:r>
              <a:rPr lang="en-SE" sz="3600" b="1" dirty="0">
                <a:solidFill>
                  <a:schemeClr val="bg2">
                    <a:lumMod val="75000"/>
                    <a:lumOff val="25000"/>
                  </a:schemeClr>
                </a:solidFill>
                <a:latin typeface="Arial" panose="020B0604020202020204" pitchFamily="34" charset="0"/>
                <a:cs typeface="Arial" panose="020B0604020202020204" pitchFamily="34" charset="0"/>
              </a:rPr>
              <a:t>Λ – π Balance Functions (OS – SS) </a:t>
            </a:r>
          </a:p>
        </p:txBody>
      </p:sp>
      <p:sp>
        <p:nvSpPr>
          <p:cNvPr id="5" name="Slide Number Placeholder 4">
            <a:extLst>
              <a:ext uri="{FF2B5EF4-FFF2-40B4-BE49-F238E27FC236}">
                <a16:creationId xmlns:a16="http://schemas.microsoft.com/office/drawing/2014/main" id="{64AC0AB6-4236-560C-3F8A-2013FF7E992B}"/>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18</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478FEEC9-8DF1-8A44-34B0-E307ADFB4AEF}"/>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8988B08-D25F-CF5E-9A09-7A7B5541027C}"/>
              </a:ext>
            </a:extLst>
          </p:cNvPr>
          <p:cNvPicPr>
            <a:picLocks noChangeAspect="1"/>
          </p:cNvPicPr>
          <p:nvPr/>
        </p:nvPicPr>
        <p:blipFill>
          <a:blip r:embed="rId2"/>
          <a:srcRect/>
          <a:stretch/>
        </p:blipFill>
        <p:spPr>
          <a:xfrm rot="5400000">
            <a:off x="854730" y="835959"/>
            <a:ext cx="2329139" cy="4038600"/>
          </a:xfrm>
          <a:prstGeom prst="rect">
            <a:avLst/>
          </a:prstGeom>
        </p:spPr>
      </p:pic>
      <p:pic>
        <p:nvPicPr>
          <p:cNvPr id="17" name="Picture 16">
            <a:extLst>
              <a:ext uri="{FF2B5EF4-FFF2-40B4-BE49-F238E27FC236}">
                <a16:creationId xmlns:a16="http://schemas.microsoft.com/office/drawing/2014/main" id="{B5FE69AA-6CCC-0119-C8CB-B84CF81070B6}"/>
              </a:ext>
            </a:extLst>
          </p:cNvPr>
          <p:cNvPicPr>
            <a:picLocks noChangeAspect="1"/>
          </p:cNvPicPr>
          <p:nvPr/>
        </p:nvPicPr>
        <p:blipFill>
          <a:blip r:embed="rId3"/>
          <a:srcRect/>
          <a:stretch/>
        </p:blipFill>
        <p:spPr>
          <a:xfrm rot="5400000">
            <a:off x="4893330" y="1983444"/>
            <a:ext cx="2329139" cy="4038598"/>
          </a:xfrm>
          <a:prstGeom prst="rect">
            <a:avLst/>
          </a:prstGeom>
        </p:spPr>
      </p:pic>
      <p:pic>
        <p:nvPicPr>
          <p:cNvPr id="18" name="Picture 17">
            <a:extLst>
              <a:ext uri="{FF2B5EF4-FFF2-40B4-BE49-F238E27FC236}">
                <a16:creationId xmlns:a16="http://schemas.microsoft.com/office/drawing/2014/main" id="{B52C9876-B067-65EA-81A6-774C38C7881E}"/>
              </a:ext>
            </a:extLst>
          </p:cNvPr>
          <p:cNvPicPr>
            <a:picLocks noChangeAspect="1"/>
          </p:cNvPicPr>
          <p:nvPr/>
        </p:nvPicPr>
        <p:blipFill>
          <a:blip r:embed="rId4"/>
          <a:srcRect/>
          <a:stretch/>
        </p:blipFill>
        <p:spPr>
          <a:xfrm rot="5400000">
            <a:off x="9008131" y="3233877"/>
            <a:ext cx="2329138" cy="4038598"/>
          </a:xfrm>
          <a:prstGeom prst="rect">
            <a:avLst/>
          </a:prstGeom>
        </p:spPr>
      </p:pic>
    </p:spTree>
    <p:extLst>
      <p:ext uri="{BB962C8B-B14F-4D97-AF65-F5344CB8AC3E}">
        <p14:creationId xmlns:p14="http://schemas.microsoft.com/office/powerpoint/2010/main" val="378825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9B587DE-7BFC-027C-23B6-4BA30BEABA5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A7865D4-FDA6-42F5-713C-4D9AB5B14C44}"/>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760DA819-4EBE-3D15-6120-271674859A5E}"/>
              </a:ext>
            </a:extLst>
          </p:cNvPr>
          <p:cNvSpPr>
            <a:spLocks noGrp="1"/>
          </p:cNvSpPr>
          <p:nvPr>
            <p:ph type="title"/>
          </p:nvPr>
        </p:nvSpPr>
        <p:spPr/>
        <p:txBody>
          <a:bodyPr>
            <a:normAutofit/>
          </a:bodyPr>
          <a:lstStyle/>
          <a:p>
            <a:r>
              <a:rPr lang="en-SE" sz="3600" b="1" dirty="0">
                <a:solidFill>
                  <a:schemeClr val="bg2">
                    <a:lumMod val="75000"/>
                    <a:lumOff val="25000"/>
                  </a:schemeClr>
                </a:solidFill>
                <a:latin typeface="Arial" panose="020B0604020202020204" pitchFamily="34" charset="0"/>
                <a:cs typeface="Arial" panose="020B0604020202020204" pitchFamily="34" charset="0"/>
              </a:rPr>
              <a:t>Introduction &amp; Motivation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753836-ED4F-C354-B282-2F87BD1D89A4}"/>
                  </a:ext>
                </a:extLst>
              </p:cNvPr>
              <p:cNvSpPr>
                <a:spLocks noGrp="1"/>
              </p:cNvSpPr>
              <p:nvPr>
                <p:ph idx="1"/>
              </p:nvPr>
            </p:nvSpPr>
            <p:spPr/>
            <p:txBody>
              <a:bodyPr>
                <a:normAutofit/>
              </a:bodyPr>
              <a:lstStyle/>
              <a:p>
                <a:r>
                  <a:rPr lang="en-US" sz="2100" dirty="0">
                    <a:solidFill>
                      <a:schemeClr val="bg1"/>
                    </a:solidFill>
                    <a:latin typeface="Century Gothic" panose="020B0502020202020204" pitchFamily="34" charset="0"/>
                    <a:cs typeface="Arial" panose="020B0604020202020204" pitchFamily="34" charset="0"/>
                  </a:rPr>
                  <a:t>Strange-Hadron angular correlations</a:t>
                </a:r>
              </a:p>
              <a:p>
                <a:pPr lvl="1"/>
                <a:r>
                  <a:rPr lang="en-US" sz="1700" dirty="0" err="1">
                    <a:solidFill>
                      <a:schemeClr val="bg1"/>
                    </a:solidFill>
                    <a:latin typeface="Century Gothic" panose="020B0502020202020204" pitchFamily="34" charset="0"/>
                    <a:cs typeface="Arial" panose="020B0604020202020204" pitchFamily="34" charset="0"/>
                  </a:rPr>
                  <a:t>Λ</a:t>
                </a:r>
                <a:r>
                  <a:rPr lang="en-US" sz="1700" dirty="0">
                    <a:solidFill>
                      <a:schemeClr val="bg1"/>
                    </a:solidFill>
                    <a:latin typeface="Century Gothic" panose="020B0502020202020204" pitchFamily="34" charset="0"/>
                    <a:cs typeface="Arial" panose="020B0604020202020204" pitchFamily="34" charset="0"/>
                  </a:rPr>
                  <a:t> – p, </a:t>
                </a:r>
                <a:r>
                  <a:rPr lang="en-US" sz="1700" dirty="0" err="1">
                    <a:solidFill>
                      <a:schemeClr val="bg1"/>
                    </a:solidFill>
                    <a:latin typeface="Century Gothic" panose="020B0502020202020204" pitchFamily="34" charset="0"/>
                    <a:cs typeface="Arial" panose="020B0604020202020204" pitchFamily="34" charset="0"/>
                  </a:rPr>
                  <a:t>Λ</a:t>
                </a:r>
                <a:r>
                  <a:rPr lang="en-US" sz="1700" dirty="0">
                    <a:solidFill>
                      <a:schemeClr val="bg1"/>
                    </a:solidFill>
                    <a:latin typeface="Century Gothic" panose="020B0502020202020204" pitchFamily="34" charset="0"/>
                    <a:cs typeface="Arial" panose="020B0604020202020204" pitchFamily="34" charset="0"/>
                  </a:rPr>
                  <a:t> – K and </a:t>
                </a:r>
                <a:r>
                  <a:rPr lang="en-US" sz="1700" dirty="0" err="1">
                    <a:solidFill>
                      <a:schemeClr val="bg1"/>
                    </a:solidFill>
                    <a:latin typeface="Century Gothic" panose="020B0502020202020204" pitchFamily="34" charset="0"/>
                    <a:cs typeface="Arial" panose="020B0604020202020204" pitchFamily="34" charset="0"/>
                  </a:rPr>
                  <a:t>Λ</a:t>
                </a:r>
                <a:r>
                  <a:rPr lang="en-US" sz="1700" dirty="0">
                    <a:solidFill>
                      <a:schemeClr val="bg1"/>
                    </a:solidFill>
                    <a:latin typeface="Century Gothic" panose="020B0502020202020204" pitchFamily="34" charset="0"/>
                    <a:cs typeface="Arial" panose="020B0604020202020204" pitchFamily="34" charset="0"/>
                  </a:rPr>
                  <a:t> – π</a:t>
                </a: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Production mechanisms of strangeness and baryon</a:t>
                </a:r>
                <a:br>
                  <a:rPr lang="en-US" sz="2100" dirty="0">
                    <a:solidFill>
                      <a:schemeClr val="bg1"/>
                    </a:solidFill>
                    <a:latin typeface="Century Gothic" panose="020B0502020202020204" pitchFamily="34" charset="0"/>
                    <a:cs typeface="Arial" panose="020B0604020202020204" pitchFamily="34" charset="0"/>
                  </a:rPr>
                </a:br>
                <a:r>
                  <a:rPr lang="en-US" sz="2100" dirty="0">
                    <a:solidFill>
                      <a:schemeClr val="bg1"/>
                    </a:solidFill>
                    <a:latin typeface="Century Gothic" panose="020B0502020202020204" pitchFamily="34" charset="0"/>
                    <a:cs typeface="Arial" panose="020B0604020202020204" pitchFamily="34" charset="0"/>
                  </a:rPr>
                  <a:t>number</a:t>
                </a:r>
              </a:p>
              <a:p>
                <a:pPr lvl="1"/>
                <a:r>
                  <a:rPr lang="en-US" sz="1700" dirty="0">
                    <a:solidFill>
                      <a:schemeClr val="bg1"/>
                    </a:solidFill>
                    <a:latin typeface="Century Gothic" panose="020B0502020202020204" pitchFamily="34" charset="0"/>
                    <a:cs typeface="Arial" panose="020B0604020202020204" pitchFamily="34" charset="0"/>
                  </a:rPr>
                  <a:t>Pb-Pb collisions at </a:t>
                </a:r>
                <a14:m>
                  <m:oMath xmlns:m="http://schemas.openxmlformats.org/officeDocument/2006/math">
                    <m:rad>
                      <m:radPr>
                        <m:degHide m:val="on"/>
                        <m:ctrlPr>
                          <a:rPr lang="en-US" sz="1700" i="1">
                            <a:solidFill>
                              <a:schemeClr val="bg1"/>
                            </a:solidFill>
                            <a:latin typeface="Cambria Math" panose="02040503050406030204" pitchFamily="18" charset="0"/>
                            <a:cs typeface="Arial" panose="020B0604020202020204" pitchFamily="34" charset="0"/>
                          </a:rPr>
                        </m:ctrlPr>
                      </m:radPr>
                      <m:deg/>
                      <m:e>
                        <m:sSub>
                          <m:sSubPr>
                            <m:ctrlPr>
                              <a:rPr lang="en-US" sz="1700" i="1">
                                <a:solidFill>
                                  <a:schemeClr val="bg1"/>
                                </a:solidFill>
                                <a:latin typeface="Cambria Math" panose="02040503050406030204" pitchFamily="18" charset="0"/>
                                <a:cs typeface="Arial" panose="020B0604020202020204" pitchFamily="34" charset="0"/>
                              </a:rPr>
                            </m:ctrlPr>
                          </m:sSubPr>
                          <m:e>
                            <m:r>
                              <a:rPr lang="en-US" sz="1700" i="1">
                                <a:solidFill>
                                  <a:schemeClr val="bg1"/>
                                </a:solidFill>
                                <a:latin typeface="Cambria Math" panose="02040503050406030204" pitchFamily="18" charset="0"/>
                                <a:cs typeface="Arial" panose="020B0604020202020204" pitchFamily="34" charset="0"/>
                              </a:rPr>
                              <m:t>𝑠</m:t>
                            </m:r>
                          </m:e>
                          <m:sub>
                            <m:r>
                              <a:rPr lang="en-US" sz="1700" i="1">
                                <a:solidFill>
                                  <a:schemeClr val="bg1"/>
                                </a:solidFill>
                                <a:latin typeface="Cambria Math" panose="02040503050406030204" pitchFamily="18" charset="0"/>
                                <a:cs typeface="Arial" panose="020B0604020202020204" pitchFamily="34" charset="0"/>
                              </a:rPr>
                              <m:t>𝑁𝑁</m:t>
                            </m:r>
                          </m:sub>
                        </m:sSub>
                      </m:e>
                    </m:rad>
                    <m:r>
                      <a:rPr lang="en-US" sz="1700" i="1">
                        <a:solidFill>
                          <a:schemeClr val="bg1"/>
                        </a:solidFill>
                        <a:latin typeface="Cambria Math" panose="02040503050406030204" pitchFamily="18" charset="0"/>
                        <a:cs typeface="Arial" panose="020B0604020202020204" pitchFamily="34" charset="0"/>
                      </a:rPr>
                      <m:t>=5.36</m:t>
                    </m:r>
                  </m:oMath>
                </a14:m>
                <a:r>
                  <a:rPr lang="en-US" sz="1700" dirty="0">
                    <a:solidFill>
                      <a:schemeClr val="bg1"/>
                    </a:solidFill>
                    <a:latin typeface="Century Gothic" panose="020B0502020202020204" pitchFamily="34" charset="0"/>
                    <a:cs typeface="Arial" panose="020B0604020202020204" pitchFamily="34" charset="0"/>
                  </a:rPr>
                  <a:t> TeV</a:t>
                </a:r>
              </a:p>
              <a:p>
                <a:pPr lvl="1"/>
                <a:r>
                  <a:rPr lang="en-US" sz="1700" dirty="0">
                    <a:solidFill>
                      <a:schemeClr val="bg1"/>
                    </a:solidFill>
                    <a:latin typeface="Century Gothic" panose="020B0502020202020204" pitchFamily="34" charset="0"/>
                    <a:cs typeface="Arial" panose="020B0604020202020204" pitchFamily="34" charset="0"/>
                  </a:rPr>
                  <a:t>QGP effects?</a:t>
                </a:r>
                <a:endParaRPr lang="en-US" sz="2100" dirty="0">
                  <a:solidFill>
                    <a:schemeClr val="bg1"/>
                  </a:solidFill>
                  <a:latin typeface="Century Gothic" panose="020B0502020202020204" pitchFamily="34" charset="0"/>
                  <a:cs typeface="Arial" panose="020B0604020202020204" pitchFamily="34" charset="0"/>
                </a:endParaRP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Compare Q – Q correlations with Q – Q correlations</a:t>
                </a:r>
              </a:p>
              <a:p>
                <a:pPr lvl="1"/>
                <a:r>
                  <a:rPr lang="en-US" sz="1700" dirty="0">
                    <a:solidFill>
                      <a:schemeClr val="bg1"/>
                    </a:solidFill>
                    <a:latin typeface="Century Gothic" panose="020B0502020202020204" pitchFamily="34" charset="0"/>
                    <a:cs typeface="Arial" panose="020B0604020202020204" pitchFamily="34" charset="0"/>
                  </a:rPr>
                  <a:t>Q = strangeness/baryon number</a:t>
                </a:r>
              </a:p>
              <a:p>
                <a:pPr lvl="1"/>
                <a:r>
                  <a:rPr lang="en-US" sz="1700" dirty="0">
                    <a:solidFill>
                      <a:schemeClr val="bg1"/>
                    </a:solidFill>
                    <a:latin typeface="Century Gothic" panose="020B0502020202020204" pitchFamily="34" charset="0"/>
                    <a:cs typeface="Arial" panose="020B0604020202020204" pitchFamily="34" charset="0"/>
                  </a:rPr>
                  <a:t>Where does the balancing charge end up?</a:t>
                </a:r>
              </a:p>
            </p:txBody>
          </p:sp>
        </mc:Choice>
        <mc:Fallback xmlns="">
          <p:sp>
            <p:nvSpPr>
              <p:cNvPr id="3" name="Content Placeholder 2">
                <a:extLst>
                  <a:ext uri="{FF2B5EF4-FFF2-40B4-BE49-F238E27FC236}">
                    <a16:creationId xmlns:a16="http://schemas.microsoft.com/office/drawing/2014/main" id="{F0753836-ED4F-C354-B282-2F87BD1D89A4}"/>
                  </a:ext>
                </a:extLst>
              </p:cNvPr>
              <p:cNvSpPr>
                <a:spLocks noGrp="1" noRot="1" noChangeAspect="1" noMove="1" noResize="1" noEditPoints="1" noAdjustHandles="1" noChangeArrowheads="1" noChangeShapeType="1" noTextEdit="1"/>
              </p:cNvSpPr>
              <p:nvPr>
                <p:ph idx="1"/>
              </p:nvPr>
            </p:nvSpPr>
            <p:spPr>
              <a:blipFill>
                <a:blip r:embed="rId2"/>
                <a:stretch>
                  <a:fillRect l="-603" t="-1744"/>
                </a:stretch>
              </a:blipFill>
            </p:spPr>
            <p:txBody>
              <a:bodyPr/>
              <a:lstStyle/>
              <a:p>
                <a:r>
                  <a:rPr lang="en-SE">
                    <a:noFill/>
                  </a:rPr>
                  <a:t> </a:t>
                </a:r>
              </a:p>
            </p:txBody>
          </p:sp>
        </mc:Fallback>
      </mc:AlternateContent>
      <p:sp>
        <p:nvSpPr>
          <p:cNvPr id="5" name="Slide Number Placeholder 4">
            <a:extLst>
              <a:ext uri="{FF2B5EF4-FFF2-40B4-BE49-F238E27FC236}">
                <a16:creationId xmlns:a16="http://schemas.microsoft.com/office/drawing/2014/main" id="{3A6C0CD3-CF18-F46F-2B8A-75CB0E36AA28}"/>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2</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2A76C2AB-5C0A-EA87-746A-8850CDD46E5D}"/>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D2F53A62-B915-6167-7FA6-05A8EF266C3A}"/>
              </a:ext>
            </a:extLst>
          </p:cNvPr>
          <p:cNvCxnSpPr/>
          <p:nvPr/>
        </p:nvCxnSpPr>
        <p:spPr>
          <a:xfrm>
            <a:off x="3030070" y="4691481"/>
            <a:ext cx="18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4A6994D-F264-1ACC-975E-6CDCB338FA55}"/>
              </a:ext>
            </a:extLst>
          </p:cNvPr>
          <p:cNvSpPr txBox="1"/>
          <p:nvPr/>
        </p:nvSpPr>
        <p:spPr>
          <a:xfrm>
            <a:off x="9144900" y="5435041"/>
            <a:ext cx="2628000" cy="360000"/>
          </a:xfrm>
          <a:prstGeom prst="rect">
            <a:avLst/>
          </a:prstGeom>
          <a:noFill/>
        </p:spPr>
        <p:txBody>
          <a:bodyPr wrap="square" rtlCol="0">
            <a:spAutoFit/>
          </a:bodyPr>
          <a:lstStyle/>
          <a:p>
            <a:r>
              <a:rPr lang="en-GB" sz="1400" dirty="0" err="1">
                <a:solidFill>
                  <a:schemeClr val="bg1"/>
                </a:solidFill>
              </a:rPr>
              <a:t>doi</a:t>
            </a:r>
            <a:r>
              <a:rPr lang="en-GB" sz="1400" dirty="0">
                <a:solidFill>
                  <a:schemeClr val="bg1"/>
                </a:solidFill>
              </a:rPr>
              <a:t>: 10.48550/arXiv.2209.06213</a:t>
            </a:r>
            <a:endParaRPr lang="en-SE" sz="1400" dirty="0">
              <a:solidFill>
                <a:schemeClr val="bg1"/>
              </a:solidFill>
            </a:endParaRPr>
          </a:p>
        </p:txBody>
      </p:sp>
      <p:grpSp>
        <p:nvGrpSpPr>
          <p:cNvPr id="4" name="Group 3">
            <a:extLst>
              <a:ext uri="{FF2B5EF4-FFF2-40B4-BE49-F238E27FC236}">
                <a16:creationId xmlns:a16="http://schemas.microsoft.com/office/drawing/2014/main" id="{A99515AB-873E-22D2-AD10-44EAA9BC5922}"/>
              </a:ext>
            </a:extLst>
          </p:cNvPr>
          <p:cNvGrpSpPr/>
          <p:nvPr/>
        </p:nvGrpSpPr>
        <p:grpSpPr>
          <a:xfrm>
            <a:off x="7834779" y="2426805"/>
            <a:ext cx="4357221" cy="3008236"/>
            <a:chOff x="7834779" y="2426805"/>
            <a:chExt cx="4357221" cy="3008236"/>
          </a:xfrm>
        </p:grpSpPr>
        <p:pic>
          <p:nvPicPr>
            <p:cNvPr id="1026" name="Picture 2" descr="[Color online] Two Particle ∆η-∆φ correlation function in the 0-20 % event class of p-Pb collisions at √ sNN = 5.02 TeV from EPOS 3 considering all particles from core and corona.">
              <a:extLst>
                <a:ext uri="{FF2B5EF4-FFF2-40B4-BE49-F238E27FC236}">
                  <a16:creationId xmlns:a16="http://schemas.microsoft.com/office/drawing/2014/main" id="{8BB75AE3-AA92-AA2A-9278-6FDF507BA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779" y="2426805"/>
              <a:ext cx="4357221" cy="30082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F2891DD-F8D8-1361-719D-322EA9E13178}"/>
                </a:ext>
              </a:extLst>
            </p:cNvPr>
            <p:cNvSpPr txBox="1"/>
            <p:nvPr/>
          </p:nvSpPr>
          <p:spPr>
            <a:xfrm>
              <a:off x="8356005" y="2533740"/>
              <a:ext cx="1343806" cy="369332"/>
            </a:xfrm>
            <a:prstGeom prst="rect">
              <a:avLst/>
            </a:prstGeom>
            <a:solidFill>
              <a:schemeClr val="tx1"/>
            </a:solidFill>
          </p:spPr>
          <p:txBody>
            <a:bodyPr wrap="square" rtlCol="0">
              <a:spAutoFit/>
            </a:bodyPr>
            <a:lstStyle/>
            <a:p>
              <a:endParaRPr lang="en-SE" dirty="0"/>
            </a:p>
          </p:txBody>
        </p:sp>
        <p:sp>
          <p:nvSpPr>
            <p:cNvPr id="15" name="TextBox 14">
              <a:extLst>
                <a:ext uri="{FF2B5EF4-FFF2-40B4-BE49-F238E27FC236}">
                  <a16:creationId xmlns:a16="http://schemas.microsoft.com/office/drawing/2014/main" id="{8D9922E3-CF1A-36B7-085F-FDD9AB0A368A}"/>
                </a:ext>
              </a:extLst>
            </p:cNvPr>
            <p:cNvSpPr txBox="1"/>
            <p:nvPr/>
          </p:nvSpPr>
          <p:spPr>
            <a:xfrm>
              <a:off x="11040000" y="2484406"/>
              <a:ext cx="1152000" cy="468000"/>
            </a:xfrm>
            <a:prstGeom prst="rect">
              <a:avLst/>
            </a:prstGeom>
            <a:solidFill>
              <a:schemeClr val="tx1"/>
            </a:solidFill>
          </p:spPr>
          <p:txBody>
            <a:bodyPr wrap="square" rtlCol="0">
              <a:spAutoFit/>
            </a:bodyPr>
            <a:lstStyle/>
            <a:p>
              <a:endParaRPr lang="en-SE" dirty="0"/>
            </a:p>
          </p:txBody>
        </p:sp>
        <p:sp>
          <p:nvSpPr>
            <p:cNvPr id="16" name="TextBox 15">
              <a:extLst>
                <a:ext uri="{FF2B5EF4-FFF2-40B4-BE49-F238E27FC236}">
                  <a16:creationId xmlns:a16="http://schemas.microsoft.com/office/drawing/2014/main" id="{4131F5B3-2F84-9095-76EB-601C35EF7099}"/>
                </a:ext>
              </a:extLst>
            </p:cNvPr>
            <p:cNvSpPr txBox="1"/>
            <p:nvPr/>
          </p:nvSpPr>
          <p:spPr>
            <a:xfrm>
              <a:off x="11484900" y="2533740"/>
              <a:ext cx="390126" cy="468000"/>
            </a:xfrm>
            <a:prstGeom prst="rect">
              <a:avLst/>
            </a:prstGeom>
            <a:solidFill>
              <a:schemeClr val="tx1"/>
            </a:solidFill>
          </p:spPr>
          <p:txBody>
            <a:bodyPr wrap="square" rtlCol="0">
              <a:spAutoFit/>
            </a:bodyPr>
            <a:lstStyle/>
            <a:p>
              <a:endParaRPr lang="en-SE" dirty="0"/>
            </a:p>
          </p:txBody>
        </p:sp>
      </p:grpSp>
    </p:spTree>
    <p:extLst>
      <p:ext uri="{BB962C8B-B14F-4D97-AF65-F5344CB8AC3E}">
        <p14:creationId xmlns:p14="http://schemas.microsoft.com/office/powerpoint/2010/main" val="3154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59E6703-0FF6-6AE5-9135-FC250308D4E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B85E309-4174-496D-F697-75A771411944}"/>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7E8B8AE4-20FF-C74E-E0DD-4703B841098B}"/>
              </a:ext>
            </a:extLst>
          </p:cNvPr>
          <p:cNvSpPr>
            <a:spLocks noGrp="1"/>
          </p:cNvSpPr>
          <p:nvPr>
            <p:ph type="title"/>
          </p:nvPr>
        </p:nvSpPr>
        <p:spPr/>
        <p:txBody>
          <a:bodyPr>
            <a:normAutofit/>
          </a:bodyPr>
          <a:lstStyle/>
          <a:p>
            <a:r>
              <a:rPr lang="en-SE" sz="3600" b="1" dirty="0">
                <a:solidFill>
                  <a:schemeClr val="bg2">
                    <a:lumMod val="75000"/>
                    <a:lumOff val="25000"/>
                  </a:schemeClr>
                </a:solidFill>
                <a:latin typeface="Arial" panose="020B0604020202020204" pitchFamily="34" charset="0"/>
                <a:cs typeface="Arial" panose="020B0604020202020204" pitchFamily="34" charset="0"/>
              </a:rPr>
              <a:t>The Angular Correlation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CB29E0-AAD3-4EC5-7B04-15E832FBAF34}"/>
                  </a:ext>
                </a:extLst>
              </p:cNvPr>
              <p:cNvSpPr>
                <a:spLocks noGrp="1"/>
              </p:cNvSpPr>
              <p:nvPr>
                <p:ph idx="1"/>
              </p:nvPr>
            </p:nvSpPr>
            <p:spPr/>
            <p:txBody>
              <a:bodyPr>
                <a:normAutofit/>
              </a:bodyPr>
              <a:lstStyle/>
              <a:p>
                <a:r>
                  <a:rPr lang="en-US" sz="2100" dirty="0">
                    <a:solidFill>
                      <a:schemeClr val="bg1"/>
                    </a:solidFill>
                    <a:latin typeface="Century Gothic" panose="020B0502020202020204" pitchFamily="34" charset="0"/>
                    <a:cs typeface="Arial" panose="020B0604020202020204" pitchFamily="34" charset="0"/>
                  </a:rPr>
                  <a:t>Separate particles into triggers and associates</a:t>
                </a:r>
              </a:p>
              <a:p>
                <a:pPr lvl="1"/>
                <a:r>
                  <a:rPr lang="en-US" sz="1700" dirty="0">
                    <a:solidFill>
                      <a:schemeClr val="bg1"/>
                    </a:solidFill>
                    <a:latin typeface="Century Gothic" panose="020B0502020202020204" pitchFamily="34" charset="0"/>
                    <a:cs typeface="Arial" panose="020B0604020202020204" pitchFamily="34" charset="0"/>
                  </a:rPr>
                  <a:t>Triggers: </a:t>
                </a:r>
                <a:r>
                  <a:rPr lang="en-US" sz="1700" dirty="0" err="1">
                    <a:solidFill>
                      <a:schemeClr val="bg1"/>
                    </a:solidFill>
                    <a:latin typeface="Century Gothic" panose="020B0502020202020204" pitchFamily="34" charset="0"/>
                    <a:cs typeface="Arial" panose="020B0604020202020204" pitchFamily="34" charset="0"/>
                  </a:rPr>
                  <a:t>Λ</a:t>
                </a:r>
                <a:endParaRPr lang="en-US" sz="1700" dirty="0">
                  <a:solidFill>
                    <a:schemeClr val="bg1"/>
                  </a:solidFill>
                  <a:latin typeface="Century Gothic" panose="020B0502020202020204" pitchFamily="34" charset="0"/>
                  <a:cs typeface="Arial" panose="020B0604020202020204" pitchFamily="34" charset="0"/>
                </a:endParaRPr>
              </a:p>
              <a:p>
                <a:pPr lvl="1"/>
                <a:r>
                  <a:rPr lang="en-US" sz="1700" dirty="0">
                    <a:solidFill>
                      <a:schemeClr val="bg1"/>
                    </a:solidFill>
                    <a:latin typeface="Century Gothic" panose="020B0502020202020204" pitchFamily="34" charset="0"/>
                    <a:cs typeface="Arial" panose="020B0604020202020204" pitchFamily="34" charset="0"/>
                  </a:rPr>
                  <a:t>Associates: π, K, p</a:t>
                </a:r>
              </a:p>
              <a:p>
                <a:pPr lvl="1"/>
                <a:r>
                  <a:rPr lang="en-US" sz="1700" dirty="0">
                    <a:solidFill>
                      <a:schemeClr val="bg1"/>
                    </a:solidFill>
                    <a:latin typeface="Century Gothic" panose="020B0502020202020204" pitchFamily="34" charset="0"/>
                    <a:cs typeface="Arial" panose="020B0604020202020204" pitchFamily="34" charset="0"/>
                  </a:rPr>
                  <a:t>For all trigger-associate pairs, calculate their angular separation</a:t>
                </a:r>
              </a:p>
              <a:p>
                <a:pPr lvl="2"/>
                <a14:m>
                  <m:oMath xmlns:m="http://schemas.openxmlformats.org/officeDocument/2006/math">
                    <m:r>
                      <m:rPr>
                        <m:sty m:val="p"/>
                      </m:rPr>
                      <a:rPr lang="el-GR" sz="1400" i="1" smtClean="0">
                        <a:solidFill>
                          <a:schemeClr val="bg1"/>
                        </a:solidFill>
                        <a:latin typeface="Cambria Math" panose="02040503050406030204" pitchFamily="18" charset="0"/>
                        <a:ea typeface="Cambria Math" panose="02040503050406030204" pitchFamily="18" charset="0"/>
                      </a:rPr>
                      <m:t>Δ</m:t>
                    </m:r>
                    <m:r>
                      <a:rPr lang="el-GR" sz="1400" i="1" smtClean="0">
                        <a:solidFill>
                          <a:schemeClr val="bg1"/>
                        </a:solidFill>
                        <a:latin typeface="Cambria Math" panose="02040503050406030204" pitchFamily="18" charset="0"/>
                        <a:ea typeface="Cambria Math" panose="02040503050406030204" pitchFamily="18" charset="0"/>
                      </a:rPr>
                      <m:t>𝜂</m:t>
                    </m:r>
                    <m:r>
                      <a:rPr lang="en-US" sz="1400" i="1">
                        <a:solidFill>
                          <a:schemeClr val="bg1"/>
                        </a:solidFill>
                        <a:latin typeface="Cambria Math" panose="02040503050406030204" pitchFamily="18" charset="0"/>
                        <a:ea typeface="Cambria Math" panose="02040503050406030204" pitchFamily="18" charset="0"/>
                      </a:rPr>
                      <m:t>= </m:t>
                    </m:r>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i="1">
                            <a:solidFill>
                              <a:schemeClr val="bg1"/>
                            </a:solidFill>
                            <a:latin typeface="Cambria Math" panose="02040503050406030204" pitchFamily="18" charset="0"/>
                            <a:ea typeface="Cambria Math" panose="02040503050406030204" pitchFamily="18" charset="0"/>
                          </a:rPr>
                          <m:t>𝜂</m:t>
                        </m:r>
                      </m:e>
                      <m:sub>
                        <m:r>
                          <a:rPr lang="en-US" sz="1400" i="1">
                            <a:solidFill>
                              <a:schemeClr val="bg1"/>
                            </a:solidFill>
                            <a:latin typeface="Cambria Math" panose="02040503050406030204" pitchFamily="18" charset="0"/>
                            <a:ea typeface="Cambria Math" panose="02040503050406030204" pitchFamily="18" charset="0"/>
                          </a:rPr>
                          <m:t>𝑡𝑟𝑖𝑔</m:t>
                        </m:r>
                        <m:r>
                          <a:rPr lang="en-US" sz="1400" b="0" i="1" smtClean="0">
                            <a:solidFill>
                              <a:schemeClr val="bg1"/>
                            </a:solidFill>
                            <a:latin typeface="Cambria Math" panose="02040503050406030204" pitchFamily="18" charset="0"/>
                            <a:ea typeface="Cambria Math" panose="02040503050406030204" pitchFamily="18" charset="0"/>
                          </a:rPr>
                          <m:t>𝑔</m:t>
                        </m:r>
                      </m:sub>
                    </m:sSub>
                    <m:r>
                      <a:rPr lang="en-US" sz="1400" i="1">
                        <a:solidFill>
                          <a:schemeClr val="bg1"/>
                        </a:solidFill>
                        <a:latin typeface="Cambria Math" panose="02040503050406030204" pitchFamily="18" charset="0"/>
                        <a:ea typeface="Cambria Math" panose="02040503050406030204" pitchFamily="18" charset="0"/>
                      </a:rPr>
                      <m:t>−</m:t>
                    </m:r>
                    <m:sSub>
                      <m:sSubPr>
                        <m:ctrlPr>
                          <a:rPr lang="en-US" sz="1400" i="1" smtClean="0">
                            <a:solidFill>
                              <a:schemeClr val="bg1"/>
                            </a:solidFill>
                            <a:latin typeface="Cambria Math" panose="02040503050406030204" pitchFamily="18" charset="0"/>
                            <a:ea typeface="Cambria Math" panose="02040503050406030204" pitchFamily="18" charset="0"/>
                          </a:rPr>
                        </m:ctrlPr>
                      </m:sSubPr>
                      <m:e>
                        <m:r>
                          <a:rPr lang="en-US" sz="1400" i="1">
                            <a:solidFill>
                              <a:schemeClr val="bg1"/>
                            </a:solidFill>
                            <a:latin typeface="Cambria Math" panose="02040503050406030204" pitchFamily="18" charset="0"/>
                            <a:ea typeface="Cambria Math" panose="02040503050406030204" pitchFamily="18" charset="0"/>
                          </a:rPr>
                          <m:t>𝜂</m:t>
                        </m:r>
                      </m:e>
                      <m:sub>
                        <m:r>
                          <a:rPr lang="en-US" sz="1400" i="1">
                            <a:solidFill>
                              <a:schemeClr val="bg1"/>
                            </a:solidFill>
                            <a:latin typeface="Cambria Math" panose="02040503050406030204" pitchFamily="18" charset="0"/>
                            <a:ea typeface="Cambria Math" panose="02040503050406030204" pitchFamily="18" charset="0"/>
                          </a:rPr>
                          <m:t>𝑎𝑠𝑠𝑜𝑐</m:t>
                        </m:r>
                      </m:sub>
                    </m:sSub>
                  </m:oMath>
                </a14:m>
                <a:endParaRPr lang="en-US" sz="1400" i="1" dirty="0">
                  <a:solidFill>
                    <a:schemeClr val="bg1"/>
                  </a:solidFill>
                  <a:latin typeface="Cambria Math" panose="02040503050406030204" pitchFamily="18" charset="0"/>
                  <a:ea typeface="Cambria Math" panose="02040503050406030204" pitchFamily="18" charset="0"/>
                </a:endParaRPr>
              </a:p>
              <a:p>
                <a:pPr lvl="2"/>
                <a14:m>
                  <m:oMath xmlns:m="http://schemas.openxmlformats.org/officeDocument/2006/math">
                    <m:r>
                      <m:rPr>
                        <m:sty m:val="p"/>
                      </m:rPr>
                      <a:rPr lang="el-GR" sz="1400" i="1">
                        <a:solidFill>
                          <a:schemeClr val="bg1"/>
                        </a:solidFill>
                        <a:latin typeface="Cambria Math" panose="02040503050406030204" pitchFamily="18" charset="0"/>
                        <a:ea typeface="Cambria Math" panose="02040503050406030204" pitchFamily="18" charset="0"/>
                      </a:rPr>
                      <m:t>Δ</m:t>
                    </m:r>
                    <m:r>
                      <a:rPr lang="el-GR" sz="1400" i="1">
                        <a:solidFill>
                          <a:schemeClr val="bg1"/>
                        </a:solidFill>
                        <a:latin typeface="Cambria Math" panose="02040503050406030204" pitchFamily="18" charset="0"/>
                        <a:ea typeface="Cambria Math" panose="02040503050406030204" pitchFamily="18" charset="0"/>
                      </a:rPr>
                      <m:t>𝜑</m:t>
                    </m:r>
                    <m:r>
                      <a:rPr lang="en-US" sz="1400" i="1">
                        <a:solidFill>
                          <a:schemeClr val="bg1"/>
                        </a:solidFill>
                        <a:latin typeface="Cambria Math" panose="02040503050406030204" pitchFamily="18" charset="0"/>
                        <a:ea typeface="Cambria Math" panose="02040503050406030204" pitchFamily="18" charset="0"/>
                      </a:rPr>
                      <m:t>= </m:t>
                    </m:r>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i="1">
                            <a:solidFill>
                              <a:schemeClr val="bg1"/>
                            </a:solidFill>
                            <a:latin typeface="Cambria Math" panose="02040503050406030204" pitchFamily="18" charset="0"/>
                            <a:ea typeface="Cambria Math" panose="02040503050406030204" pitchFamily="18" charset="0"/>
                          </a:rPr>
                          <m:t>𝜑</m:t>
                        </m:r>
                      </m:e>
                      <m:sub>
                        <m:r>
                          <a:rPr lang="en-US" sz="1400" i="1">
                            <a:solidFill>
                              <a:schemeClr val="bg1"/>
                            </a:solidFill>
                            <a:latin typeface="Cambria Math" panose="02040503050406030204" pitchFamily="18" charset="0"/>
                            <a:ea typeface="Cambria Math" panose="02040503050406030204" pitchFamily="18" charset="0"/>
                          </a:rPr>
                          <m:t>𝑡𝑟𝑖𝑔</m:t>
                        </m:r>
                        <m:r>
                          <a:rPr lang="en-US" sz="1400" b="0" i="1" smtClean="0">
                            <a:solidFill>
                              <a:schemeClr val="bg1"/>
                            </a:solidFill>
                            <a:latin typeface="Cambria Math" panose="02040503050406030204" pitchFamily="18" charset="0"/>
                            <a:ea typeface="Cambria Math" panose="02040503050406030204" pitchFamily="18" charset="0"/>
                          </a:rPr>
                          <m:t>𝑔</m:t>
                        </m:r>
                      </m:sub>
                    </m:sSub>
                    <m:r>
                      <a:rPr lang="en-US" sz="1400" i="1">
                        <a:solidFill>
                          <a:schemeClr val="bg1"/>
                        </a:solidFill>
                        <a:latin typeface="Cambria Math" panose="02040503050406030204" pitchFamily="18" charset="0"/>
                        <a:ea typeface="Cambria Math" panose="02040503050406030204" pitchFamily="18" charset="0"/>
                      </a:rPr>
                      <m:t>−</m:t>
                    </m:r>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i="1">
                            <a:solidFill>
                              <a:schemeClr val="bg1"/>
                            </a:solidFill>
                            <a:latin typeface="Cambria Math" panose="02040503050406030204" pitchFamily="18" charset="0"/>
                            <a:ea typeface="Cambria Math" panose="02040503050406030204" pitchFamily="18" charset="0"/>
                          </a:rPr>
                          <m:t>𝜑</m:t>
                        </m:r>
                      </m:e>
                      <m:sub>
                        <m:r>
                          <a:rPr lang="en-US" sz="1400" i="1">
                            <a:solidFill>
                              <a:schemeClr val="bg1"/>
                            </a:solidFill>
                            <a:latin typeface="Cambria Math" panose="02040503050406030204" pitchFamily="18" charset="0"/>
                            <a:ea typeface="Cambria Math" panose="02040503050406030204" pitchFamily="18" charset="0"/>
                          </a:rPr>
                          <m:t>𝑎𝑠𝑠𝑜𝑐</m:t>
                        </m:r>
                      </m:sub>
                    </m:sSub>
                  </m:oMath>
                </a14:m>
                <a:endParaRPr lang="en-US" sz="1300" dirty="0">
                  <a:solidFill>
                    <a:schemeClr val="bg1"/>
                  </a:solidFill>
                  <a:latin typeface="Century Gothic" panose="020B0502020202020204" pitchFamily="34" charset="0"/>
                  <a:cs typeface="Arial" panose="020B0604020202020204" pitchFamily="34" charset="0"/>
                </a:endParaRP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Store in a histogram and divide by number </a:t>
                </a:r>
                <a:br>
                  <a:rPr lang="en-US" sz="2100" dirty="0">
                    <a:solidFill>
                      <a:schemeClr val="bg1"/>
                    </a:solidFill>
                    <a:latin typeface="Century Gothic" panose="020B0502020202020204" pitchFamily="34" charset="0"/>
                    <a:cs typeface="Arial" panose="020B0604020202020204" pitchFamily="34" charset="0"/>
                  </a:rPr>
                </a:br>
                <a:r>
                  <a:rPr lang="en-US" sz="2100" dirty="0">
                    <a:solidFill>
                      <a:schemeClr val="bg1"/>
                    </a:solidFill>
                    <a:latin typeface="Century Gothic" panose="020B0502020202020204" pitchFamily="34" charset="0"/>
                    <a:cs typeface="Arial" panose="020B0604020202020204" pitchFamily="34" charset="0"/>
                  </a:rPr>
                  <a:t>of triggers: </a:t>
                </a:r>
                <a14:m>
                  <m:oMath xmlns:m="http://schemas.openxmlformats.org/officeDocument/2006/math">
                    <m:r>
                      <a:rPr lang="en-SE" sz="2000" i="1" smtClean="0">
                        <a:solidFill>
                          <a:schemeClr val="bg1"/>
                        </a:solidFill>
                        <a:latin typeface="Cambria Math" panose="02040503050406030204" pitchFamily="18" charset="0"/>
                        <a:ea typeface="Cambria Math" panose="02040503050406030204" pitchFamily="18" charset="0"/>
                      </a:rPr>
                      <m:t>𝕐</m:t>
                    </m:r>
                    <m:r>
                      <a:rPr lang="en-US" sz="2000" i="1">
                        <a:solidFill>
                          <a:schemeClr val="bg1"/>
                        </a:solidFill>
                        <a:latin typeface="Cambria Math" panose="02040503050406030204" pitchFamily="18" charset="0"/>
                        <a:ea typeface="Cambria Math" panose="02040503050406030204" pitchFamily="18" charset="0"/>
                      </a:rPr>
                      <m:t> </m:t>
                    </m:r>
                    <m:d>
                      <m:dPr>
                        <m:ctrlPr>
                          <a:rPr lang="en-US" sz="2000" i="1">
                            <a:solidFill>
                              <a:schemeClr val="bg1"/>
                            </a:solidFill>
                            <a:latin typeface="Cambria Math" panose="02040503050406030204" pitchFamily="18" charset="0"/>
                            <a:ea typeface="Cambria Math" panose="02040503050406030204" pitchFamily="18" charset="0"/>
                          </a:rPr>
                        </m:ctrlPr>
                      </m:dPr>
                      <m:e>
                        <m:r>
                          <a:rPr lang="en-US" sz="2000" i="1">
                            <a:solidFill>
                              <a:schemeClr val="bg1"/>
                            </a:solidFill>
                            <a:latin typeface="Cambria Math" panose="02040503050406030204" pitchFamily="18" charset="0"/>
                            <a:ea typeface="Cambria Math" panose="02040503050406030204" pitchFamily="18" charset="0"/>
                          </a:rPr>
                          <m:t>∆</m:t>
                        </m:r>
                        <m:r>
                          <a:rPr lang="en-US" sz="2000" i="1">
                            <a:solidFill>
                              <a:schemeClr val="bg1"/>
                            </a:solidFill>
                            <a:latin typeface="Cambria Math" panose="02040503050406030204" pitchFamily="18" charset="0"/>
                            <a:ea typeface="Cambria Math" panose="02040503050406030204" pitchFamily="18" charset="0"/>
                          </a:rPr>
                          <m:t>𝜂</m:t>
                        </m:r>
                        <m:r>
                          <a:rPr lang="en-US" sz="2000" i="1">
                            <a:solidFill>
                              <a:schemeClr val="bg1"/>
                            </a:solidFill>
                            <a:latin typeface="Cambria Math" panose="02040503050406030204" pitchFamily="18" charset="0"/>
                            <a:ea typeface="Cambria Math" panose="02040503050406030204" pitchFamily="18" charset="0"/>
                          </a:rPr>
                          <m:t>, ∆</m:t>
                        </m:r>
                        <m:r>
                          <a:rPr lang="en-US" sz="2000" i="1">
                            <a:solidFill>
                              <a:schemeClr val="bg1"/>
                            </a:solidFill>
                            <a:latin typeface="Cambria Math" panose="02040503050406030204" pitchFamily="18" charset="0"/>
                            <a:ea typeface="Cambria Math" panose="02040503050406030204" pitchFamily="18" charset="0"/>
                          </a:rPr>
                          <m:t>𝜑</m:t>
                        </m:r>
                      </m:e>
                    </m:d>
                    <m:r>
                      <a:rPr lang="en-US" sz="2000" i="1">
                        <a:solidFill>
                          <a:schemeClr val="bg1"/>
                        </a:solidFill>
                        <a:latin typeface="Cambria Math" panose="02040503050406030204" pitchFamily="18" charset="0"/>
                        <a:ea typeface="Cambria Math" panose="02040503050406030204" pitchFamily="18" charset="0"/>
                      </a:rPr>
                      <m:t>= </m:t>
                    </m:r>
                    <m:f>
                      <m:fPr>
                        <m:ctrlPr>
                          <a:rPr lang="en-US" sz="2000" i="1">
                            <a:solidFill>
                              <a:schemeClr val="bg1"/>
                            </a:solidFill>
                            <a:latin typeface="Cambria Math" panose="02040503050406030204" pitchFamily="18" charset="0"/>
                            <a:ea typeface="Cambria Math" panose="02040503050406030204" pitchFamily="18" charset="0"/>
                          </a:rPr>
                        </m:ctrlPr>
                      </m:fPr>
                      <m:num>
                        <m:r>
                          <a:rPr lang="en-US" sz="2000" i="1">
                            <a:solidFill>
                              <a:schemeClr val="bg1"/>
                            </a:solidFill>
                            <a:latin typeface="Cambria Math" panose="02040503050406030204" pitchFamily="18" charset="0"/>
                            <a:ea typeface="Cambria Math" panose="02040503050406030204" pitchFamily="18" charset="0"/>
                          </a:rPr>
                          <m:t>1</m:t>
                        </m:r>
                      </m:num>
                      <m:den>
                        <m:sSub>
                          <m:sSubPr>
                            <m:ctrlPr>
                              <a:rPr lang="en-US" sz="2000" i="1">
                                <a:solidFill>
                                  <a:schemeClr val="bg1"/>
                                </a:solidFill>
                                <a:latin typeface="Cambria Math" panose="02040503050406030204" pitchFamily="18" charset="0"/>
                                <a:ea typeface="Cambria Math" panose="02040503050406030204" pitchFamily="18" charset="0"/>
                              </a:rPr>
                            </m:ctrlPr>
                          </m:sSubPr>
                          <m:e>
                            <m:r>
                              <a:rPr lang="en-US" sz="2000" i="1">
                                <a:solidFill>
                                  <a:schemeClr val="bg1"/>
                                </a:solidFill>
                                <a:latin typeface="Cambria Math" panose="02040503050406030204" pitchFamily="18" charset="0"/>
                                <a:ea typeface="Cambria Math" panose="02040503050406030204" pitchFamily="18" charset="0"/>
                              </a:rPr>
                              <m:t>𝑁</m:t>
                            </m:r>
                          </m:e>
                          <m:sub>
                            <m:r>
                              <m:rPr>
                                <m:sty m:val="p"/>
                              </m:rPr>
                              <a:rPr lang="en-US" sz="2000">
                                <a:solidFill>
                                  <a:schemeClr val="bg1"/>
                                </a:solidFill>
                                <a:latin typeface="Cambria Math" panose="02040503050406030204" pitchFamily="18" charset="0"/>
                                <a:ea typeface="Cambria Math" panose="02040503050406030204" pitchFamily="18" charset="0"/>
                              </a:rPr>
                              <m:t>trig</m:t>
                            </m:r>
                          </m:sub>
                        </m:sSub>
                      </m:den>
                    </m:f>
                    <m:f>
                      <m:fPr>
                        <m:ctrlPr>
                          <a:rPr lang="en-US" sz="2000" i="1">
                            <a:solidFill>
                              <a:schemeClr val="bg1"/>
                            </a:solidFill>
                            <a:latin typeface="Cambria Math" panose="02040503050406030204" pitchFamily="18" charset="0"/>
                            <a:ea typeface="Cambria Math" panose="02040503050406030204" pitchFamily="18" charset="0"/>
                          </a:rPr>
                        </m:ctrlPr>
                      </m:fPr>
                      <m:num>
                        <m:sSup>
                          <m:sSupPr>
                            <m:ctrlPr>
                              <a:rPr lang="en-US"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𝑑</m:t>
                            </m:r>
                          </m:e>
                          <m:sup>
                            <m:r>
                              <a:rPr lang="en-US" sz="2000" i="1">
                                <a:solidFill>
                                  <a:schemeClr val="bg1"/>
                                </a:solidFill>
                                <a:latin typeface="Cambria Math" panose="02040503050406030204" pitchFamily="18" charset="0"/>
                                <a:ea typeface="Cambria Math" panose="02040503050406030204" pitchFamily="18" charset="0"/>
                              </a:rPr>
                              <m:t>2</m:t>
                            </m:r>
                          </m:sup>
                        </m:sSup>
                        <m:sSub>
                          <m:sSubPr>
                            <m:ctrlPr>
                              <a:rPr lang="en-US" sz="2000" i="1">
                                <a:solidFill>
                                  <a:schemeClr val="bg1"/>
                                </a:solidFill>
                                <a:latin typeface="Cambria Math" panose="02040503050406030204" pitchFamily="18" charset="0"/>
                                <a:ea typeface="Cambria Math" panose="02040503050406030204" pitchFamily="18" charset="0"/>
                              </a:rPr>
                            </m:ctrlPr>
                          </m:sSubPr>
                          <m:e>
                            <m:r>
                              <a:rPr lang="en-US" sz="2000" i="1">
                                <a:solidFill>
                                  <a:schemeClr val="bg1"/>
                                </a:solidFill>
                                <a:latin typeface="Cambria Math" panose="02040503050406030204" pitchFamily="18" charset="0"/>
                                <a:ea typeface="Cambria Math" panose="02040503050406030204" pitchFamily="18" charset="0"/>
                              </a:rPr>
                              <m:t>𝑁</m:t>
                            </m:r>
                          </m:e>
                          <m:sub>
                            <m:r>
                              <m:rPr>
                                <m:sty m:val="p"/>
                              </m:rPr>
                              <a:rPr lang="en-US" sz="2000">
                                <a:solidFill>
                                  <a:schemeClr val="bg1"/>
                                </a:solidFill>
                                <a:latin typeface="Cambria Math" panose="02040503050406030204" pitchFamily="18" charset="0"/>
                                <a:ea typeface="Cambria Math" panose="02040503050406030204" pitchFamily="18" charset="0"/>
                              </a:rPr>
                              <m:t>pairs</m:t>
                            </m:r>
                          </m:sub>
                        </m:sSub>
                      </m:num>
                      <m:den>
                        <m:r>
                          <a:rPr lang="en-US" sz="2000" i="1">
                            <a:solidFill>
                              <a:schemeClr val="bg1"/>
                            </a:solidFill>
                            <a:latin typeface="Cambria Math" panose="02040503050406030204" pitchFamily="18" charset="0"/>
                            <a:ea typeface="Cambria Math" panose="02040503050406030204" pitchFamily="18" charset="0"/>
                          </a:rPr>
                          <m:t>𝑑</m:t>
                        </m:r>
                        <m:r>
                          <a:rPr lang="en-US" sz="2000" i="1">
                            <a:solidFill>
                              <a:schemeClr val="bg1"/>
                            </a:solidFill>
                            <a:latin typeface="Cambria Math" panose="02040503050406030204" pitchFamily="18" charset="0"/>
                            <a:ea typeface="Cambria Math" panose="02040503050406030204" pitchFamily="18" charset="0"/>
                          </a:rPr>
                          <m:t>∆</m:t>
                        </m:r>
                        <m:r>
                          <a:rPr lang="en-US" sz="2000" i="1">
                            <a:solidFill>
                              <a:schemeClr val="bg1"/>
                            </a:solidFill>
                            <a:latin typeface="Cambria Math" panose="02040503050406030204" pitchFamily="18" charset="0"/>
                            <a:ea typeface="Cambria Math" panose="02040503050406030204" pitchFamily="18" charset="0"/>
                          </a:rPr>
                          <m:t>𝜑</m:t>
                        </m:r>
                        <m:r>
                          <a:rPr lang="en-US" sz="2000" i="1">
                            <a:solidFill>
                              <a:schemeClr val="bg1"/>
                            </a:solidFill>
                            <a:latin typeface="Cambria Math" panose="02040503050406030204" pitchFamily="18" charset="0"/>
                            <a:ea typeface="Cambria Math" panose="02040503050406030204" pitchFamily="18" charset="0"/>
                          </a:rPr>
                          <m:t>𝑑</m:t>
                        </m:r>
                        <m:r>
                          <a:rPr lang="en-US" sz="2000" i="1">
                            <a:solidFill>
                              <a:schemeClr val="bg1"/>
                            </a:solidFill>
                            <a:latin typeface="Cambria Math" panose="02040503050406030204" pitchFamily="18" charset="0"/>
                            <a:ea typeface="Cambria Math" panose="02040503050406030204" pitchFamily="18" charset="0"/>
                          </a:rPr>
                          <m:t>∆</m:t>
                        </m:r>
                        <m:r>
                          <a:rPr lang="en-US" sz="2000" i="1">
                            <a:solidFill>
                              <a:schemeClr val="bg1"/>
                            </a:solidFill>
                            <a:latin typeface="Cambria Math" panose="02040503050406030204" pitchFamily="18" charset="0"/>
                            <a:ea typeface="Cambria Math" panose="02040503050406030204" pitchFamily="18" charset="0"/>
                          </a:rPr>
                          <m:t>𝜂</m:t>
                        </m:r>
                      </m:den>
                    </m:f>
                  </m:oMath>
                </a14:m>
                <a:endParaRPr lang="en-US" sz="2100" dirty="0">
                  <a:solidFill>
                    <a:schemeClr val="bg1"/>
                  </a:solidFill>
                  <a:latin typeface="Century Gothic" panose="020B0502020202020204" pitchFamily="34" charset="0"/>
                  <a:cs typeface="Arial" panose="020B0604020202020204" pitchFamily="34" charset="0"/>
                </a:endParaRP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Average number of associates per trigger</a:t>
                </a:r>
              </a:p>
            </p:txBody>
          </p:sp>
        </mc:Choice>
        <mc:Fallback xmlns="">
          <p:sp>
            <p:nvSpPr>
              <p:cNvPr id="3" name="Content Placeholder 2">
                <a:extLst>
                  <a:ext uri="{FF2B5EF4-FFF2-40B4-BE49-F238E27FC236}">
                    <a16:creationId xmlns:a16="http://schemas.microsoft.com/office/drawing/2014/main" id="{F3CB29E0-AAD3-4EC5-7B04-15E832FBAF34}"/>
                  </a:ext>
                </a:extLst>
              </p:cNvPr>
              <p:cNvSpPr>
                <a:spLocks noGrp="1" noRot="1" noChangeAspect="1" noMove="1" noResize="1" noEditPoints="1" noAdjustHandles="1" noChangeArrowheads="1" noChangeShapeType="1" noTextEdit="1"/>
              </p:cNvSpPr>
              <p:nvPr>
                <p:ph idx="1"/>
              </p:nvPr>
            </p:nvSpPr>
            <p:spPr>
              <a:blipFill>
                <a:blip r:embed="rId2"/>
                <a:stretch>
                  <a:fillRect l="-603" t="-1744"/>
                </a:stretch>
              </a:blipFill>
            </p:spPr>
            <p:txBody>
              <a:bodyPr/>
              <a:lstStyle/>
              <a:p>
                <a:r>
                  <a:rPr lang="en-SE">
                    <a:noFill/>
                  </a:rPr>
                  <a:t> </a:t>
                </a:r>
              </a:p>
            </p:txBody>
          </p:sp>
        </mc:Fallback>
      </mc:AlternateContent>
      <p:sp>
        <p:nvSpPr>
          <p:cNvPr id="5" name="Slide Number Placeholder 4">
            <a:extLst>
              <a:ext uri="{FF2B5EF4-FFF2-40B4-BE49-F238E27FC236}">
                <a16:creationId xmlns:a16="http://schemas.microsoft.com/office/drawing/2014/main" id="{94C157CB-715E-03DD-2804-118471A1F6B9}"/>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3</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1E07A9D2-10EA-88C0-9769-EF27CE36943D}"/>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88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54E7164-764A-84C2-E491-DA7F802CD81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AF1C040-FFC3-121F-FE9E-226C5D65BCD9}"/>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BB5BF980-1E73-B51A-3B0A-7E92DEF40749}"/>
              </a:ext>
            </a:extLst>
          </p:cNvPr>
          <p:cNvSpPr>
            <a:spLocks noGrp="1"/>
          </p:cNvSpPr>
          <p:nvPr>
            <p:ph type="title"/>
          </p:nvPr>
        </p:nvSpPr>
        <p:spPr/>
        <p:txBody>
          <a:bodyPr>
            <a:normAutofit/>
          </a:bodyPr>
          <a:lstStyle/>
          <a:p>
            <a:r>
              <a:rPr lang="en-SE" sz="3600" b="1" dirty="0">
                <a:solidFill>
                  <a:schemeClr val="bg2">
                    <a:lumMod val="75000"/>
                    <a:lumOff val="25000"/>
                  </a:schemeClr>
                </a:solidFill>
                <a:latin typeface="Arial" panose="020B0604020202020204" pitchFamily="34" charset="0"/>
                <a:cs typeface="Arial" panose="020B0604020202020204" pitchFamily="34" charset="0"/>
              </a:rPr>
              <a:t>The Angular Correlation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843E3B-DA3C-D230-6BC2-CB854BB13905}"/>
                  </a:ext>
                </a:extLst>
              </p:cNvPr>
              <p:cNvSpPr>
                <a:spLocks noGrp="1"/>
              </p:cNvSpPr>
              <p:nvPr>
                <p:ph idx="1"/>
              </p:nvPr>
            </p:nvSpPr>
            <p:spPr/>
            <p:txBody>
              <a:bodyPr>
                <a:normAutofit/>
              </a:bodyPr>
              <a:lstStyle/>
              <a:p>
                <a:r>
                  <a:rPr lang="en-US" sz="2100" dirty="0">
                    <a:solidFill>
                      <a:schemeClr val="bg1"/>
                    </a:solidFill>
                    <a:latin typeface="Century Gothic" panose="020B0502020202020204" pitchFamily="34" charset="0"/>
                    <a:cs typeface="Arial" panose="020B0604020202020204" pitchFamily="34" charset="0"/>
                  </a:rPr>
                  <a:t>Detector acceptance distorts the correlation function</a:t>
                </a: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Use Mixed-Event (ME) correlations</a:t>
                </a:r>
              </a:p>
              <a:p>
                <a:pPr lvl="1"/>
                <a:r>
                  <a:rPr lang="en-US" sz="1700" dirty="0">
                    <a:solidFill>
                      <a:schemeClr val="bg1"/>
                    </a:solidFill>
                    <a:latin typeface="Century Gothic" panose="020B0502020202020204" pitchFamily="34" charset="0"/>
                    <a:cs typeface="Arial" panose="020B0604020202020204" pitchFamily="34" charset="0"/>
                  </a:rPr>
                  <a:t>Use triggers and associates from </a:t>
                </a:r>
                <a:r>
                  <a:rPr lang="en-US" sz="1700" u="sng" dirty="0">
                    <a:solidFill>
                      <a:schemeClr val="bg1"/>
                    </a:solidFill>
                    <a:latin typeface="Century Gothic" panose="020B0502020202020204" pitchFamily="34" charset="0"/>
                    <a:cs typeface="Arial" panose="020B0604020202020204" pitchFamily="34" charset="0"/>
                  </a:rPr>
                  <a:t>different</a:t>
                </a:r>
                <a:r>
                  <a:rPr lang="en-US" sz="1700" dirty="0">
                    <a:solidFill>
                      <a:schemeClr val="bg1"/>
                    </a:solidFill>
                    <a:latin typeface="Century Gothic" panose="020B0502020202020204" pitchFamily="34" charset="0"/>
                    <a:cs typeface="Arial" panose="020B0604020202020204" pitchFamily="34" charset="0"/>
                  </a:rPr>
                  <a:t> events that </a:t>
                </a:r>
                <a:r>
                  <a:rPr lang="en-US" sz="1700" u="sng" dirty="0">
                    <a:solidFill>
                      <a:schemeClr val="bg1"/>
                    </a:solidFill>
                    <a:latin typeface="Century Gothic" panose="020B0502020202020204" pitchFamily="34" charset="0"/>
                    <a:cs typeface="Arial" panose="020B0604020202020204" pitchFamily="34" charset="0"/>
                  </a:rPr>
                  <a:t>look</a:t>
                </a:r>
                <a:r>
                  <a:rPr lang="en-US" sz="1700" dirty="0">
                    <a:solidFill>
                      <a:schemeClr val="bg1"/>
                    </a:solidFill>
                    <a:latin typeface="Century Gothic" panose="020B0502020202020204" pitchFamily="34" charset="0"/>
                    <a:cs typeface="Arial" panose="020B0604020202020204" pitchFamily="34" charset="0"/>
                  </a:rPr>
                  <a:t> similar</a:t>
                </a:r>
              </a:p>
              <a:p>
                <a:pPr lvl="1"/>
                <a:r>
                  <a:rPr lang="en-US" sz="1700" dirty="0">
                    <a:solidFill>
                      <a:schemeClr val="bg1"/>
                    </a:solidFill>
                    <a:latin typeface="Century Gothic" panose="020B0502020202020204" pitchFamily="34" charset="0"/>
                    <a:cs typeface="Arial" panose="020B0604020202020204" pitchFamily="34" charset="0"/>
                  </a:rPr>
                  <a:t>Centrality and Z-vertex position</a:t>
                </a:r>
              </a:p>
              <a:p>
                <a:pPr lvl="1"/>
                <a:r>
                  <a:rPr lang="en-US" sz="1700" dirty="0">
                    <a:solidFill>
                      <a:schemeClr val="bg1"/>
                    </a:solidFill>
                    <a:latin typeface="Century Gothic" panose="020B0502020202020204" pitchFamily="34" charset="0"/>
                    <a:cs typeface="Arial" panose="020B0604020202020204" pitchFamily="34" charset="0"/>
                  </a:rPr>
                  <a:t>Free from any physics</a:t>
                </a:r>
              </a:p>
              <a:p>
                <a:endParaRPr lang="en-US" sz="2500" dirty="0">
                  <a:solidFill>
                    <a:schemeClr val="bg1"/>
                  </a:solidFill>
                  <a:latin typeface="Century Gothic" panose="020B0502020202020204" pitchFamily="34" charset="0"/>
                  <a:cs typeface="Arial" panose="020B0604020202020204" pitchFamily="34" charset="0"/>
                </a:endParaRPr>
              </a:p>
              <a:p>
                <a14:m>
                  <m:oMath xmlns:m="http://schemas.openxmlformats.org/officeDocument/2006/math">
                    <m:r>
                      <a:rPr lang="en-SE" sz="2400" i="1" smtClean="0">
                        <a:solidFill>
                          <a:schemeClr val="bg1"/>
                        </a:solidFill>
                        <a:latin typeface="Cambria Math" panose="02040503050406030204" pitchFamily="18" charset="0"/>
                        <a:ea typeface="Cambria Math" panose="02040503050406030204" pitchFamily="18" charset="0"/>
                      </a:rPr>
                      <m:t>𝕐</m:t>
                    </m:r>
                    <m:r>
                      <a:rPr lang="en-US" sz="2400" i="1">
                        <a:solidFill>
                          <a:schemeClr val="bg1"/>
                        </a:solidFill>
                        <a:latin typeface="Cambria Math" panose="02040503050406030204" pitchFamily="18" charset="0"/>
                        <a:ea typeface="Cambria Math" panose="02040503050406030204" pitchFamily="18" charset="0"/>
                      </a:rPr>
                      <m:t> </m:t>
                    </m:r>
                    <m:d>
                      <m:dPr>
                        <m:ctrlPr>
                          <a:rPr lang="en-US" sz="2400" i="1">
                            <a:solidFill>
                              <a:schemeClr val="bg1"/>
                            </a:solidFill>
                            <a:latin typeface="Cambria Math" panose="02040503050406030204" pitchFamily="18" charset="0"/>
                            <a:ea typeface="Cambria Math" panose="02040503050406030204" pitchFamily="18" charset="0"/>
                          </a:rPr>
                        </m:ctrlPr>
                      </m:dPr>
                      <m:e>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𝜂</m:t>
                        </m:r>
                        <m:r>
                          <a:rPr lang="en-US" sz="2400" i="1">
                            <a:solidFill>
                              <a:schemeClr val="bg1"/>
                            </a:solidFill>
                            <a:latin typeface="Cambria Math" panose="02040503050406030204" pitchFamily="18" charset="0"/>
                            <a:ea typeface="Cambria Math" panose="02040503050406030204" pitchFamily="18" charset="0"/>
                          </a:rPr>
                          <m:t>, ∆</m:t>
                        </m:r>
                        <m:r>
                          <a:rPr lang="en-US" sz="2400" i="1">
                            <a:solidFill>
                              <a:schemeClr val="bg1"/>
                            </a:solidFill>
                            <a:latin typeface="Cambria Math" panose="02040503050406030204" pitchFamily="18" charset="0"/>
                            <a:ea typeface="Cambria Math" panose="02040503050406030204" pitchFamily="18" charset="0"/>
                          </a:rPr>
                          <m:t>𝜑</m:t>
                        </m:r>
                      </m:e>
                    </m:d>
                    <m:r>
                      <a:rPr lang="en-US" sz="2400" i="1">
                        <a:solidFill>
                          <a:schemeClr val="bg1"/>
                        </a:solidFill>
                        <a:latin typeface="Cambria Math" panose="02040503050406030204" pitchFamily="18" charset="0"/>
                        <a:ea typeface="Cambria Math" panose="02040503050406030204" pitchFamily="18" charset="0"/>
                      </a:rPr>
                      <m:t>= </m:t>
                    </m:r>
                    <m:f>
                      <m:fPr>
                        <m:ctrlPr>
                          <a:rPr lang="en-US" sz="2400" i="1">
                            <a:solidFill>
                              <a:schemeClr val="bg1"/>
                            </a:solidFill>
                            <a:latin typeface="Cambria Math" panose="02040503050406030204" pitchFamily="18" charset="0"/>
                            <a:ea typeface="Cambria Math" panose="02040503050406030204" pitchFamily="18" charset="0"/>
                          </a:rPr>
                        </m:ctrlPr>
                      </m:fPr>
                      <m:num>
                        <m:r>
                          <m:rPr>
                            <m:sty m:val="p"/>
                          </m:rPr>
                          <a:rPr lang="en-US" sz="2400">
                            <a:solidFill>
                              <a:schemeClr val="bg1"/>
                            </a:solidFill>
                            <a:latin typeface="Cambria Math" panose="02040503050406030204" pitchFamily="18" charset="0"/>
                            <a:ea typeface="Cambria Math" panose="02040503050406030204" pitchFamily="18" charset="0"/>
                          </a:rPr>
                          <m:t>SE</m:t>
                        </m:r>
                        <m:r>
                          <a:rPr lang="en-US" sz="2400" i="1">
                            <a:solidFill>
                              <a:schemeClr val="bg1"/>
                            </a:solidFill>
                            <a:latin typeface="Cambria Math" panose="02040503050406030204" pitchFamily="18" charset="0"/>
                            <a:ea typeface="Cambria Math" panose="02040503050406030204" pitchFamily="18" charset="0"/>
                          </a:rPr>
                          <m:t> (∆</m:t>
                        </m:r>
                        <m:r>
                          <a:rPr lang="en-US" sz="2400" i="1">
                            <a:solidFill>
                              <a:schemeClr val="bg1"/>
                            </a:solidFill>
                            <a:latin typeface="Cambria Math" panose="02040503050406030204" pitchFamily="18" charset="0"/>
                            <a:ea typeface="Cambria Math" panose="02040503050406030204" pitchFamily="18" charset="0"/>
                          </a:rPr>
                          <m:t>𝜂</m:t>
                        </m:r>
                        <m:r>
                          <a:rPr lang="en-US" sz="2400" i="1">
                            <a:solidFill>
                              <a:schemeClr val="bg1"/>
                            </a:solidFill>
                            <a:latin typeface="Cambria Math" panose="02040503050406030204" pitchFamily="18" charset="0"/>
                            <a:ea typeface="Cambria Math" panose="02040503050406030204" pitchFamily="18" charset="0"/>
                          </a:rPr>
                          <m:t>,   ∆</m:t>
                        </m:r>
                        <m:r>
                          <a:rPr lang="en-US" sz="2400" i="1">
                            <a:solidFill>
                              <a:schemeClr val="bg1"/>
                            </a:solidFill>
                            <a:latin typeface="Cambria Math" panose="02040503050406030204" pitchFamily="18" charset="0"/>
                            <a:ea typeface="Cambria Math" panose="02040503050406030204" pitchFamily="18" charset="0"/>
                          </a:rPr>
                          <m:t>𝜑</m:t>
                        </m:r>
                        <m:r>
                          <a:rPr lang="en-US" sz="2400" i="1">
                            <a:solidFill>
                              <a:schemeClr val="bg1"/>
                            </a:solidFill>
                            <a:latin typeface="Cambria Math" panose="02040503050406030204" pitchFamily="18" charset="0"/>
                            <a:ea typeface="Cambria Math" panose="02040503050406030204" pitchFamily="18" charset="0"/>
                          </a:rPr>
                          <m:t>)</m:t>
                        </m:r>
                      </m:num>
                      <m:den>
                        <m:r>
                          <m:rPr>
                            <m:sty m:val="p"/>
                          </m:rPr>
                          <a:rPr lang="en-US" sz="2400">
                            <a:solidFill>
                              <a:schemeClr val="bg1"/>
                            </a:solidFill>
                            <a:latin typeface="Cambria Math" panose="02040503050406030204" pitchFamily="18" charset="0"/>
                            <a:ea typeface="Cambria Math" panose="02040503050406030204" pitchFamily="18" charset="0"/>
                          </a:rPr>
                          <m:t>ME</m:t>
                        </m:r>
                        <m:r>
                          <a:rPr lang="en-US" sz="2400" i="1">
                            <a:solidFill>
                              <a:schemeClr val="bg1"/>
                            </a:solidFill>
                            <a:latin typeface="Cambria Math" panose="02040503050406030204" pitchFamily="18" charset="0"/>
                            <a:ea typeface="Cambria Math" panose="02040503050406030204" pitchFamily="18" charset="0"/>
                          </a:rPr>
                          <m:t> (∆</m:t>
                        </m:r>
                        <m:r>
                          <a:rPr lang="en-US" sz="2400" i="1">
                            <a:solidFill>
                              <a:schemeClr val="bg1"/>
                            </a:solidFill>
                            <a:latin typeface="Cambria Math" panose="02040503050406030204" pitchFamily="18" charset="0"/>
                            <a:ea typeface="Cambria Math" panose="02040503050406030204" pitchFamily="18" charset="0"/>
                          </a:rPr>
                          <m:t>𝜂</m:t>
                        </m:r>
                        <m:r>
                          <a:rPr lang="en-US" sz="2400" i="1">
                            <a:solidFill>
                              <a:schemeClr val="bg1"/>
                            </a:solidFill>
                            <a:latin typeface="Cambria Math" panose="02040503050406030204" pitchFamily="18" charset="0"/>
                            <a:ea typeface="Cambria Math" panose="02040503050406030204" pitchFamily="18" charset="0"/>
                          </a:rPr>
                          <m:t>,   ∆</m:t>
                        </m:r>
                        <m:r>
                          <a:rPr lang="en-US" sz="2400" i="1">
                            <a:solidFill>
                              <a:schemeClr val="bg1"/>
                            </a:solidFill>
                            <a:latin typeface="Cambria Math" panose="02040503050406030204" pitchFamily="18" charset="0"/>
                            <a:ea typeface="Cambria Math" panose="02040503050406030204" pitchFamily="18" charset="0"/>
                          </a:rPr>
                          <m:t>𝜑</m:t>
                        </m:r>
                        <m:r>
                          <a:rPr lang="en-US" sz="2400" i="1">
                            <a:solidFill>
                              <a:schemeClr val="bg1"/>
                            </a:solidFill>
                            <a:latin typeface="Cambria Math" panose="02040503050406030204" pitchFamily="18" charset="0"/>
                            <a:ea typeface="Cambria Math" panose="02040503050406030204" pitchFamily="18" charset="0"/>
                          </a:rPr>
                          <m:t>)</m:t>
                        </m:r>
                      </m:den>
                    </m:f>
                  </m:oMath>
                </a14:m>
                <a:endParaRPr lang="en-US" sz="2500" dirty="0">
                  <a:solidFill>
                    <a:schemeClr val="bg1"/>
                  </a:solidFill>
                  <a:latin typeface="Century Gothic" panose="020B0502020202020204" pitchFamily="34" charset="0"/>
                  <a:cs typeface="Arial" panose="020B0604020202020204" pitchFamily="34" charset="0"/>
                </a:endParaRPr>
              </a:p>
              <a:p>
                <a:endParaRPr lang="en-US" sz="2100" dirty="0">
                  <a:solidFill>
                    <a:schemeClr val="bg1"/>
                  </a:solidFill>
                  <a:latin typeface="Century Gothic" panose="020B0502020202020204" pitchFamily="34" charset="0"/>
                  <a:cs typeface="Arial" panose="020B0604020202020204" pitchFamily="34" charset="0"/>
                </a:endParaRPr>
              </a:p>
              <a:p>
                <a:pPr lvl="1"/>
                <a:endParaRPr lang="en-US" sz="1700" dirty="0">
                  <a:solidFill>
                    <a:schemeClr val="bg1"/>
                  </a:solidFill>
                  <a:latin typeface="Century Gothic" panose="020B0502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3A843E3B-DA3C-D230-6BC2-CB854BB13905}"/>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SE">
                    <a:noFill/>
                  </a:rPr>
                  <a:t> </a:t>
                </a:r>
              </a:p>
            </p:txBody>
          </p:sp>
        </mc:Fallback>
      </mc:AlternateContent>
      <p:sp>
        <p:nvSpPr>
          <p:cNvPr id="5" name="Slide Number Placeholder 4">
            <a:extLst>
              <a:ext uri="{FF2B5EF4-FFF2-40B4-BE49-F238E27FC236}">
                <a16:creationId xmlns:a16="http://schemas.microsoft.com/office/drawing/2014/main" id="{D581B413-3BBC-E6B5-59ED-2CB5E717D14F}"/>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4</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04E977A5-B67C-FC22-B75E-4DE8A9642EB3}"/>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4" name="Picture 2" descr="1: The figure shows a schematic view of a mid central heavy ions collision. To the left a 3D perspective view is seen, in the middle a view along the beam axis and to the right a view perpendicular to the beam axis and the impact parameter b, which is also the reaction plane of the collisions. The experimental measurement of the reaction plane is often called the event plane. The figure is from [3].">
            <a:extLst>
              <a:ext uri="{FF2B5EF4-FFF2-40B4-BE49-F238E27FC236}">
                <a16:creationId xmlns:a16="http://schemas.microsoft.com/office/drawing/2014/main" id="{81CA176E-530F-139A-565A-A5952A6E82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15" t="10973" r="43298" b="9949"/>
          <a:stretch/>
        </p:blipFill>
        <p:spPr bwMode="auto">
          <a:xfrm>
            <a:off x="9069000" y="4130184"/>
            <a:ext cx="2743200" cy="2362691"/>
          </a:xfrm>
          <a:prstGeom prst="rect">
            <a:avLst/>
          </a:prstGeom>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E1C7C1-7EA6-07D3-D4DD-357B09E342A6}"/>
              </a:ext>
            </a:extLst>
          </p:cNvPr>
          <p:cNvPicPr>
            <a:picLocks noChangeAspect="1"/>
          </p:cNvPicPr>
          <p:nvPr/>
        </p:nvPicPr>
        <p:blipFill>
          <a:blip r:embed="rId4"/>
          <a:srcRect/>
          <a:stretch/>
        </p:blipFill>
        <p:spPr>
          <a:xfrm rot="5400000">
            <a:off x="9069133" y="1310755"/>
            <a:ext cx="2742934" cy="3502800"/>
          </a:xfrm>
          <a:prstGeom prst="rect">
            <a:avLst/>
          </a:prstGeom>
        </p:spPr>
      </p:pic>
    </p:spTree>
    <p:extLst>
      <p:ext uri="{BB962C8B-B14F-4D97-AF65-F5344CB8AC3E}">
        <p14:creationId xmlns:p14="http://schemas.microsoft.com/office/powerpoint/2010/main" val="351242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5AAB4F7-BF5D-B0C4-7AF2-FFABB4F760A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63A342A-A5DA-4A71-FF74-E2EF6EE53D16}"/>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B7FBBBFF-88FF-5F53-EC81-B434FDFCF721}"/>
              </a:ext>
            </a:extLst>
          </p:cNvPr>
          <p:cNvSpPr>
            <a:spLocks noGrp="1"/>
          </p:cNvSpPr>
          <p:nvPr>
            <p:ph type="title"/>
          </p:nvPr>
        </p:nvSpPr>
        <p:spPr/>
        <p:txBody>
          <a:bodyPr>
            <a:normAutofit/>
          </a:bodyPr>
          <a:lstStyle/>
          <a:p>
            <a:r>
              <a:rPr lang="en-SE" sz="3600" b="1" dirty="0">
                <a:solidFill>
                  <a:schemeClr val="bg2">
                    <a:lumMod val="75000"/>
                    <a:lumOff val="25000"/>
                  </a:schemeClr>
                </a:solidFill>
                <a:latin typeface="Arial" panose="020B0604020202020204" pitchFamily="34" charset="0"/>
                <a:cs typeface="Arial" panose="020B0604020202020204" pitchFamily="34" charset="0"/>
              </a:rPr>
              <a:t>The Angular Correlation Function</a:t>
            </a:r>
          </a:p>
        </p:txBody>
      </p:sp>
      <p:sp>
        <p:nvSpPr>
          <p:cNvPr id="3" name="Content Placeholder 2">
            <a:extLst>
              <a:ext uri="{FF2B5EF4-FFF2-40B4-BE49-F238E27FC236}">
                <a16:creationId xmlns:a16="http://schemas.microsoft.com/office/drawing/2014/main" id="{EFE6FC5E-E867-121F-60CC-156B23388A67}"/>
              </a:ext>
            </a:extLst>
          </p:cNvPr>
          <p:cNvSpPr>
            <a:spLocks noGrp="1"/>
          </p:cNvSpPr>
          <p:nvPr>
            <p:ph idx="1"/>
          </p:nvPr>
        </p:nvSpPr>
        <p:spPr/>
        <p:txBody>
          <a:bodyPr>
            <a:normAutofit/>
          </a:bodyPr>
          <a:lstStyle/>
          <a:p>
            <a:endParaRPr lang="en-US" sz="2100" dirty="0">
              <a:solidFill>
                <a:schemeClr val="bg1"/>
              </a:solidFill>
              <a:latin typeface="Century Gothic" panose="020B0502020202020204" pitchFamily="34" charset="0"/>
              <a:cs typeface="Arial" panose="020B0604020202020204" pitchFamily="34" charset="0"/>
            </a:endParaRPr>
          </a:p>
          <a:p>
            <a:pPr lvl="1"/>
            <a:endParaRPr lang="en-US" sz="1700" dirty="0">
              <a:solidFill>
                <a:schemeClr val="bg1"/>
              </a:solidFill>
              <a:latin typeface="Century Gothic" panose="020B0502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509623E6-B99F-537B-5B98-4BF56AADD551}"/>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5</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FD2C2BC7-F95A-42FA-FE97-616977F4E655}"/>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89A07FC-9FF3-797F-72F8-9F9FADC979D5}"/>
              </a:ext>
            </a:extLst>
          </p:cNvPr>
          <p:cNvPicPr>
            <a:picLocks noChangeAspect="1"/>
          </p:cNvPicPr>
          <p:nvPr/>
        </p:nvPicPr>
        <p:blipFill>
          <a:blip r:embed="rId2"/>
          <a:srcRect/>
          <a:stretch/>
        </p:blipFill>
        <p:spPr>
          <a:xfrm rot="5400000">
            <a:off x="1299600" y="878886"/>
            <a:ext cx="3486331" cy="6045107"/>
          </a:xfrm>
          <a:prstGeom prst="rect">
            <a:avLst/>
          </a:prstGeom>
          <a:ln w="19050">
            <a:noFill/>
          </a:ln>
        </p:spPr>
      </p:pic>
      <p:pic>
        <p:nvPicPr>
          <p:cNvPr id="7" name="Picture 6">
            <a:extLst>
              <a:ext uri="{FF2B5EF4-FFF2-40B4-BE49-F238E27FC236}">
                <a16:creationId xmlns:a16="http://schemas.microsoft.com/office/drawing/2014/main" id="{C131616A-C87C-7322-AB5D-FB5150D92B30}"/>
              </a:ext>
            </a:extLst>
          </p:cNvPr>
          <p:cNvPicPr>
            <a:picLocks noChangeAspect="1"/>
          </p:cNvPicPr>
          <p:nvPr/>
        </p:nvPicPr>
        <p:blipFill>
          <a:blip r:embed="rId3"/>
          <a:srcRect/>
          <a:stretch/>
        </p:blipFill>
        <p:spPr>
          <a:xfrm rot="5400000">
            <a:off x="7405200" y="878885"/>
            <a:ext cx="3486331" cy="6045107"/>
          </a:xfrm>
          <a:prstGeom prst="rect">
            <a:avLst/>
          </a:prstGeom>
          <a:ln w="19050">
            <a:noFill/>
          </a:ln>
        </p:spPr>
      </p:pic>
      <p:sp>
        <p:nvSpPr>
          <p:cNvPr id="9" name="TextBox 8">
            <a:extLst>
              <a:ext uri="{FF2B5EF4-FFF2-40B4-BE49-F238E27FC236}">
                <a16:creationId xmlns:a16="http://schemas.microsoft.com/office/drawing/2014/main" id="{2E0C8188-FC19-8783-5098-7B8C9100408B}"/>
              </a:ext>
            </a:extLst>
          </p:cNvPr>
          <p:cNvSpPr txBox="1"/>
          <p:nvPr/>
        </p:nvSpPr>
        <p:spPr>
          <a:xfrm>
            <a:off x="7546365" y="5731400"/>
            <a:ext cx="3204000" cy="360000"/>
          </a:xfrm>
          <a:prstGeom prst="rect">
            <a:avLst/>
          </a:prstGeom>
          <a:noFill/>
        </p:spPr>
        <p:txBody>
          <a:bodyPr wrap="square" rtlCol="0">
            <a:spAutoFit/>
          </a:bodyPr>
          <a:lstStyle/>
          <a:p>
            <a:pPr algn="ctr"/>
            <a:r>
              <a:rPr lang="en-SE" sz="1600" dirty="0">
                <a:solidFill>
                  <a:schemeClr val="bg1"/>
                </a:solidFill>
                <a:latin typeface="Century Gothic" panose="020B0502020202020204" pitchFamily="34" charset="0"/>
              </a:rPr>
              <a:t>Normalised such that (π, 0) = 1</a:t>
            </a:r>
          </a:p>
        </p:txBody>
      </p:sp>
      <p:pic>
        <p:nvPicPr>
          <p:cNvPr id="10" name="Picture 9">
            <a:extLst>
              <a:ext uri="{FF2B5EF4-FFF2-40B4-BE49-F238E27FC236}">
                <a16:creationId xmlns:a16="http://schemas.microsoft.com/office/drawing/2014/main" id="{E3F7A1F6-2065-F6D8-6ABF-12491A5DAB5B}"/>
              </a:ext>
            </a:extLst>
          </p:cNvPr>
          <p:cNvPicPr>
            <a:picLocks noChangeAspect="1"/>
          </p:cNvPicPr>
          <p:nvPr/>
        </p:nvPicPr>
        <p:blipFill>
          <a:blip r:embed="rId4"/>
          <a:srcRect/>
          <a:stretch/>
        </p:blipFill>
        <p:spPr>
          <a:xfrm rot="5400000">
            <a:off x="4352834" y="873634"/>
            <a:ext cx="3486331" cy="6045106"/>
          </a:xfrm>
          <a:prstGeom prst="rect">
            <a:avLst/>
          </a:prstGeom>
          <a:ln w="19050">
            <a:noFill/>
          </a:ln>
        </p:spPr>
      </p:pic>
    </p:spTree>
    <p:extLst>
      <p:ext uri="{BB962C8B-B14F-4D97-AF65-F5344CB8AC3E}">
        <p14:creationId xmlns:p14="http://schemas.microsoft.com/office/powerpoint/2010/main" val="307431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48B14EC-5490-C83B-168B-714E1AADCA8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2F92D7C-C4C1-5132-77EE-28A519BC19B3}"/>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0BA000D7-780E-FA69-F094-A96627F0C753}"/>
              </a:ext>
            </a:extLst>
          </p:cNvPr>
          <p:cNvSpPr>
            <a:spLocks noGrp="1"/>
          </p:cNvSpPr>
          <p:nvPr>
            <p:ph type="title"/>
          </p:nvPr>
        </p:nvSpPr>
        <p:spPr/>
        <p:txBody>
          <a:bodyPr>
            <a:normAutofit/>
          </a:bodyPr>
          <a:lstStyle/>
          <a:p>
            <a:r>
              <a:rPr lang="en-SE" sz="3600" b="1" dirty="0">
                <a:solidFill>
                  <a:schemeClr val="bg2">
                    <a:lumMod val="75000"/>
                    <a:lumOff val="25000"/>
                  </a:schemeClr>
                </a:solidFill>
                <a:latin typeface="Arial" panose="020B0604020202020204" pitchFamily="34" charset="0"/>
                <a:cs typeface="Arial" panose="020B0604020202020204" pitchFamily="34" charset="0"/>
              </a:rPr>
              <a:t>Particle Identification - Associates</a:t>
            </a:r>
          </a:p>
        </p:txBody>
      </p:sp>
      <p:sp>
        <p:nvSpPr>
          <p:cNvPr id="3" name="Content Placeholder 2">
            <a:extLst>
              <a:ext uri="{FF2B5EF4-FFF2-40B4-BE49-F238E27FC236}">
                <a16:creationId xmlns:a16="http://schemas.microsoft.com/office/drawing/2014/main" id="{99A5A661-4945-AD97-8195-06A603C3C783}"/>
              </a:ext>
            </a:extLst>
          </p:cNvPr>
          <p:cNvSpPr>
            <a:spLocks noGrp="1"/>
          </p:cNvSpPr>
          <p:nvPr>
            <p:ph idx="1"/>
          </p:nvPr>
        </p:nvSpPr>
        <p:spPr/>
        <p:txBody>
          <a:bodyPr>
            <a:normAutofit/>
          </a:bodyPr>
          <a:lstStyle/>
          <a:p>
            <a:r>
              <a:rPr lang="en-US" sz="2100" dirty="0">
                <a:solidFill>
                  <a:schemeClr val="bg1"/>
                </a:solidFill>
                <a:latin typeface="Century Gothic" panose="020B0502020202020204" pitchFamily="34" charset="0"/>
                <a:cs typeface="Arial" panose="020B0604020202020204" pitchFamily="34" charset="0"/>
              </a:rPr>
              <a:t>Make use of ALICE’s TPC &amp; TOF detector</a:t>
            </a:r>
          </a:p>
          <a:p>
            <a:pPr lvl="1"/>
            <a:r>
              <a:rPr lang="en-US" sz="1700" dirty="0">
                <a:solidFill>
                  <a:schemeClr val="bg1"/>
                </a:solidFill>
                <a:latin typeface="Century Gothic" panose="020B0502020202020204" pitchFamily="34" charset="0"/>
                <a:cs typeface="Arial" panose="020B0604020202020204" pitchFamily="34" charset="0"/>
              </a:rPr>
              <a:t>For every associate, detectors calculate </a:t>
            </a:r>
            <a:r>
              <a:rPr lang="en-US" sz="1700" dirty="0" err="1">
                <a:solidFill>
                  <a:schemeClr val="bg1"/>
                </a:solidFill>
                <a:latin typeface="Century Gothic" panose="020B0502020202020204" pitchFamily="34" charset="0"/>
                <a:cs typeface="Arial" panose="020B0604020202020204" pitchFamily="34" charset="0"/>
              </a:rPr>
              <a:t>nσ</a:t>
            </a:r>
            <a:r>
              <a:rPr lang="en-US" sz="1700" baseline="30000" dirty="0">
                <a:solidFill>
                  <a:schemeClr val="bg1"/>
                </a:solidFill>
                <a:latin typeface="Century Gothic" panose="020B0502020202020204" pitchFamily="34" charset="0"/>
                <a:cs typeface="Arial" panose="020B0604020202020204" pitchFamily="34" charset="0"/>
              </a:rPr>
              <a:t>π</a:t>
            </a:r>
            <a:r>
              <a:rPr lang="en-US" sz="1700" dirty="0">
                <a:solidFill>
                  <a:schemeClr val="bg1"/>
                </a:solidFill>
                <a:latin typeface="Century Gothic" panose="020B0502020202020204" pitchFamily="34" charset="0"/>
                <a:cs typeface="Arial" panose="020B0604020202020204" pitchFamily="34" charset="0"/>
              </a:rPr>
              <a:t>, </a:t>
            </a:r>
            <a:r>
              <a:rPr lang="en-US" sz="1700" dirty="0" err="1">
                <a:solidFill>
                  <a:schemeClr val="bg1"/>
                </a:solidFill>
                <a:latin typeface="Century Gothic" panose="020B0502020202020204" pitchFamily="34" charset="0"/>
                <a:cs typeface="Arial" panose="020B0604020202020204" pitchFamily="34" charset="0"/>
              </a:rPr>
              <a:t>nσ</a:t>
            </a:r>
            <a:r>
              <a:rPr lang="en-US" sz="1700" baseline="30000" dirty="0" err="1">
                <a:solidFill>
                  <a:schemeClr val="bg1"/>
                </a:solidFill>
                <a:latin typeface="Century Gothic" panose="020B0502020202020204" pitchFamily="34" charset="0"/>
                <a:cs typeface="Arial" panose="020B0604020202020204" pitchFamily="34" charset="0"/>
              </a:rPr>
              <a:t>K</a:t>
            </a:r>
            <a:r>
              <a:rPr lang="en-US" sz="1700" dirty="0">
                <a:solidFill>
                  <a:schemeClr val="bg1"/>
                </a:solidFill>
                <a:latin typeface="Century Gothic" panose="020B0502020202020204" pitchFamily="34" charset="0"/>
                <a:cs typeface="Arial" panose="020B0604020202020204" pitchFamily="34" charset="0"/>
              </a:rPr>
              <a:t> and </a:t>
            </a:r>
            <a:r>
              <a:rPr lang="en-US" sz="1700" dirty="0" err="1">
                <a:solidFill>
                  <a:schemeClr val="bg1"/>
                </a:solidFill>
                <a:latin typeface="Century Gothic" panose="020B0502020202020204" pitchFamily="34" charset="0"/>
                <a:cs typeface="Arial" panose="020B0604020202020204" pitchFamily="34" charset="0"/>
              </a:rPr>
              <a:t>nσ</a:t>
            </a:r>
            <a:r>
              <a:rPr lang="en-US" sz="1700" baseline="30000" dirty="0" err="1">
                <a:solidFill>
                  <a:schemeClr val="bg1"/>
                </a:solidFill>
                <a:latin typeface="Century Gothic" panose="020B0502020202020204" pitchFamily="34" charset="0"/>
                <a:cs typeface="Arial" panose="020B0604020202020204" pitchFamily="34" charset="0"/>
              </a:rPr>
              <a:t>p</a:t>
            </a:r>
            <a:r>
              <a:rPr lang="en-US" sz="1700" dirty="0">
                <a:solidFill>
                  <a:schemeClr val="bg1"/>
                </a:solidFill>
                <a:latin typeface="Century Gothic" panose="020B0502020202020204" pitchFamily="34" charset="0"/>
                <a:cs typeface="Arial" panose="020B0604020202020204" pitchFamily="34" charset="0"/>
              </a:rPr>
              <a:t> </a:t>
            </a:r>
          </a:p>
          <a:p>
            <a:pPr lvl="1"/>
            <a:r>
              <a:rPr lang="en-US" sz="1700" dirty="0">
                <a:solidFill>
                  <a:schemeClr val="bg1"/>
                </a:solidFill>
                <a:latin typeface="Century Gothic" panose="020B0502020202020204" pitchFamily="34" charset="0"/>
                <a:cs typeface="Arial" panose="020B0604020202020204" pitchFamily="34" charset="0"/>
              </a:rPr>
              <a:t>“Inverse likelihood” that associate is a pion, kaon or proton</a:t>
            </a: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Initial guess: particle ID based on smallest </a:t>
            </a:r>
            <a:r>
              <a:rPr lang="en-US" sz="2100" dirty="0" err="1">
                <a:solidFill>
                  <a:schemeClr val="bg1"/>
                </a:solidFill>
                <a:latin typeface="Century Gothic" panose="020B0502020202020204" pitchFamily="34" charset="0"/>
                <a:cs typeface="Arial" panose="020B0604020202020204" pitchFamily="34" charset="0"/>
              </a:rPr>
              <a:t>nσ</a:t>
            </a:r>
            <a:endParaRPr lang="en-US" sz="2100" dirty="0">
              <a:solidFill>
                <a:schemeClr val="bg1"/>
              </a:solidFill>
              <a:latin typeface="Century Gothic" panose="020B0502020202020204" pitchFamily="34" charset="0"/>
              <a:cs typeface="Arial" panose="020B0604020202020204" pitchFamily="34" charset="0"/>
            </a:endParaRP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Apply additional cuts to the smallest </a:t>
            </a:r>
            <a:r>
              <a:rPr lang="en-US" sz="2100" dirty="0" err="1">
                <a:solidFill>
                  <a:schemeClr val="bg1"/>
                </a:solidFill>
                <a:latin typeface="Century Gothic" panose="020B0502020202020204" pitchFamily="34" charset="0"/>
                <a:cs typeface="Arial" panose="020B0604020202020204" pitchFamily="34" charset="0"/>
              </a:rPr>
              <a:t>nσ</a:t>
            </a:r>
            <a:endParaRPr lang="en-US" sz="1700" dirty="0">
              <a:solidFill>
                <a:schemeClr val="bg1"/>
              </a:solidFill>
              <a:latin typeface="Century Gothic" panose="020B0502020202020204" pitchFamily="34" charset="0"/>
              <a:cs typeface="Arial" panose="020B0604020202020204" pitchFamily="34" charset="0"/>
            </a:endParaRPr>
          </a:p>
          <a:p>
            <a:pPr lvl="1"/>
            <a:r>
              <a:rPr lang="en-US" sz="1700" dirty="0">
                <a:solidFill>
                  <a:schemeClr val="bg1"/>
                </a:solidFill>
                <a:latin typeface="Century Gothic" panose="020B0502020202020204" pitchFamily="34" charset="0"/>
                <a:cs typeface="Arial" panose="020B0604020202020204" pitchFamily="34" charset="0"/>
              </a:rPr>
              <a:t>Ensure the particle’s ID is correct</a:t>
            </a:r>
          </a:p>
          <a:p>
            <a:pPr lvl="1"/>
            <a:r>
              <a:rPr lang="en-US" sz="1700" dirty="0">
                <a:solidFill>
                  <a:schemeClr val="bg1"/>
                </a:solidFill>
                <a:latin typeface="Century Gothic" panose="020B0502020202020204" pitchFamily="34" charset="0"/>
                <a:cs typeface="Arial" panose="020B0604020202020204" pitchFamily="34" charset="0"/>
              </a:rPr>
              <a:t>Cuts are based on the full </a:t>
            </a:r>
            <a:r>
              <a:rPr lang="en-US" sz="1700" dirty="0" err="1">
                <a:solidFill>
                  <a:schemeClr val="bg1"/>
                </a:solidFill>
                <a:latin typeface="Century Gothic" panose="020B0502020202020204" pitchFamily="34" charset="0"/>
                <a:cs typeface="Arial" panose="020B0604020202020204" pitchFamily="34" charset="0"/>
              </a:rPr>
              <a:t>nσ</a:t>
            </a:r>
            <a:r>
              <a:rPr lang="en-US" sz="1700" baseline="30000" dirty="0" err="1">
                <a:solidFill>
                  <a:schemeClr val="bg1"/>
                </a:solidFill>
                <a:latin typeface="Century Gothic" panose="020B0502020202020204" pitchFamily="34" charset="0"/>
                <a:cs typeface="Arial" panose="020B0604020202020204" pitchFamily="34" charset="0"/>
              </a:rPr>
              <a:t>i</a:t>
            </a:r>
            <a:r>
              <a:rPr lang="en-US" sz="1700" dirty="0">
                <a:solidFill>
                  <a:schemeClr val="bg1"/>
                </a:solidFill>
                <a:latin typeface="Century Gothic" panose="020B0502020202020204" pitchFamily="34" charset="0"/>
                <a:cs typeface="Arial" panose="020B0604020202020204" pitchFamily="34" charset="0"/>
              </a:rPr>
              <a:t> distribution</a:t>
            </a:r>
          </a:p>
          <a:p>
            <a:pPr lvl="1"/>
            <a:r>
              <a:rPr lang="en-US" sz="1700" dirty="0">
                <a:solidFill>
                  <a:schemeClr val="bg1"/>
                </a:solidFill>
                <a:latin typeface="Century Gothic" panose="020B0502020202020204" pitchFamily="34" charset="0"/>
                <a:cs typeface="Arial" panose="020B0604020202020204" pitchFamily="34" charset="0"/>
              </a:rPr>
              <a:t>For a given </a:t>
            </a:r>
            <a:r>
              <a:rPr lang="en-US" sz="1700" dirty="0" err="1">
                <a:solidFill>
                  <a:schemeClr val="bg1"/>
                </a:solidFill>
                <a:latin typeface="Century Gothic" panose="020B0502020202020204" pitchFamily="34" charset="0"/>
                <a:cs typeface="Arial" panose="020B0604020202020204" pitchFamily="34" charset="0"/>
              </a:rPr>
              <a:t>p</a:t>
            </a:r>
            <a:r>
              <a:rPr lang="en-US" sz="1700" baseline="-25000" dirty="0" err="1">
                <a:solidFill>
                  <a:schemeClr val="bg1"/>
                </a:solidFill>
                <a:latin typeface="Century Gothic" panose="020B0502020202020204" pitchFamily="34" charset="0"/>
                <a:cs typeface="Arial" panose="020B0604020202020204" pitchFamily="34" charset="0"/>
              </a:rPr>
              <a:t>T</a:t>
            </a:r>
            <a:r>
              <a:rPr lang="en-US" sz="1700" dirty="0">
                <a:solidFill>
                  <a:schemeClr val="bg1"/>
                </a:solidFill>
                <a:latin typeface="Century Gothic" panose="020B0502020202020204" pitchFamily="34" charset="0"/>
                <a:cs typeface="Arial" panose="020B0604020202020204" pitchFamily="34" charset="0"/>
              </a:rPr>
              <a:t>-range, apply a “hard” </a:t>
            </a:r>
            <a:r>
              <a:rPr lang="en-US" sz="1800" dirty="0" err="1">
                <a:solidFill>
                  <a:schemeClr val="bg1"/>
                </a:solidFill>
                <a:latin typeface="Century Gothic" panose="020B0502020202020204" pitchFamily="34" charset="0"/>
                <a:cs typeface="Arial" panose="020B0604020202020204" pitchFamily="34" charset="0"/>
              </a:rPr>
              <a:t>nσ</a:t>
            </a:r>
            <a:r>
              <a:rPr lang="en-US" sz="1800" dirty="0">
                <a:solidFill>
                  <a:schemeClr val="bg1"/>
                </a:solidFill>
                <a:latin typeface="Century Gothic" panose="020B0502020202020204" pitchFamily="34" charset="0"/>
                <a:cs typeface="Arial" panose="020B0604020202020204" pitchFamily="34" charset="0"/>
              </a:rPr>
              <a:t> cut</a:t>
            </a:r>
            <a:endParaRPr lang="en-US" sz="1700" dirty="0">
              <a:solidFill>
                <a:schemeClr val="bg1"/>
              </a:solidFill>
              <a:latin typeface="Century Gothic" panose="020B0502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C060D88-5BC7-CB01-1D52-F630AC621A49}"/>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6</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5A20024E-CA5D-48A6-E171-58177D1F16B2}"/>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FF6BE63-0B12-08EF-359F-0FF73B9E6200}"/>
              </a:ext>
            </a:extLst>
          </p:cNvPr>
          <p:cNvPicPr>
            <a:picLocks noChangeAspect="1"/>
          </p:cNvPicPr>
          <p:nvPr/>
        </p:nvPicPr>
        <p:blipFill>
          <a:blip r:embed="rId2"/>
          <a:stretch>
            <a:fillRect/>
          </a:stretch>
        </p:blipFill>
        <p:spPr>
          <a:xfrm rot="5400000">
            <a:off x="9294585" y="1338184"/>
            <a:ext cx="2544910" cy="3249919"/>
          </a:xfrm>
          <a:prstGeom prst="rect">
            <a:avLst/>
          </a:prstGeom>
        </p:spPr>
      </p:pic>
      <p:sp>
        <p:nvSpPr>
          <p:cNvPr id="9" name="TextBox 8">
            <a:extLst>
              <a:ext uri="{FF2B5EF4-FFF2-40B4-BE49-F238E27FC236}">
                <a16:creationId xmlns:a16="http://schemas.microsoft.com/office/drawing/2014/main" id="{369AB99C-1ED6-B46A-C50F-2BED4D1BEF81}"/>
              </a:ext>
            </a:extLst>
          </p:cNvPr>
          <p:cNvSpPr txBox="1"/>
          <p:nvPr/>
        </p:nvSpPr>
        <p:spPr>
          <a:xfrm>
            <a:off x="10403508" y="2222228"/>
            <a:ext cx="289697" cy="307777"/>
          </a:xfrm>
          <a:prstGeom prst="rect">
            <a:avLst/>
          </a:prstGeom>
          <a:noFill/>
        </p:spPr>
        <p:txBody>
          <a:bodyPr wrap="square" rtlCol="0">
            <a:spAutoFit/>
          </a:bodyPr>
          <a:lstStyle/>
          <a:p>
            <a:r>
              <a:rPr lang="en-SE" sz="1400" i="1" dirty="0">
                <a:solidFill>
                  <a:schemeClr val="bg1"/>
                </a:solidFill>
              </a:rPr>
              <a:t>𝜋</a:t>
            </a:r>
          </a:p>
        </p:txBody>
      </p:sp>
      <p:sp>
        <p:nvSpPr>
          <p:cNvPr id="10" name="TextBox 9">
            <a:extLst>
              <a:ext uri="{FF2B5EF4-FFF2-40B4-BE49-F238E27FC236}">
                <a16:creationId xmlns:a16="http://schemas.microsoft.com/office/drawing/2014/main" id="{F28171BE-11EC-B67E-4A62-4D9B3EB117DC}"/>
              </a:ext>
            </a:extLst>
          </p:cNvPr>
          <p:cNvSpPr txBox="1"/>
          <p:nvPr/>
        </p:nvSpPr>
        <p:spPr>
          <a:xfrm>
            <a:off x="10419006" y="2729796"/>
            <a:ext cx="289697" cy="307777"/>
          </a:xfrm>
          <a:prstGeom prst="rect">
            <a:avLst/>
          </a:prstGeom>
          <a:noFill/>
        </p:spPr>
        <p:txBody>
          <a:bodyPr wrap="square" rtlCol="0">
            <a:spAutoFit/>
          </a:bodyPr>
          <a:lstStyle/>
          <a:p>
            <a:r>
              <a:rPr lang="en-SE" sz="1400" i="1" dirty="0">
                <a:solidFill>
                  <a:schemeClr val="bg1"/>
                </a:solidFill>
              </a:rPr>
              <a:t>K</a:t>
            </a:r>
          </a:p>
        </p:txBody>
      </p:sp>
      <p:sp>
        <p:nvSpPr>
          <p:cNvPr id="11" name="TextBox 10">
            <a:extLst>
              <a:ext uri="{FF2B5EF4-FFF2-40B4-BE49-F238E27FC236}">
                <a16:creationId xmlns:a16="http://schemas.microsoft.com/office/drawing/2014/main" id="{CEF71F75-D3E5-56C3-2968-92577816BDEA}"/>
              </a:ext>
            </a:extLst>
          </p:cNvPr>
          <p:cNvSpPr txBox="1"/>
          <p:nvPr/>
        </p:nvSpPr>
        <p:spPr>
          <a:xfrm>
            <a:off x="10419006" y="3294616"/>
            <a:ext cx="289697" cy="307777"/>
          </a:xfrm>
          <a:prstGeom prst="rect">
            <a:avLst/>
          </a:prstGeom>
          <a:noFill/>
        </p:spPr>
        <p:txBody>
          <a:bodyPr wrap="square" rtlCol="0">
            <a:spAutoFit/>
          </a:bodyPr>
          <a:lstStyle/>
          <a:p>
            <a:r>
              <a:rPr lang="en-SE" sz="1400" i="1" dirty="0">
                <a:solidFill>
                  <a:schemeClr val="bg1"/>
                </a:solidFill>
              </a:rPr>
              <a:t>p</a:t>
            </a:r>
          </a:p>
        </p:txBody>
      </p:sp>
      <p:pic>
        <p:nvPicPr>
          <p:cNvPr id="14" name="Picture 13">
            <a:extLst>
              <a:ext uri="{FF2B5EF4-FFF2-40B4-BE49-F238E27FC236}">
                <a16:creationId xmlns:a16="http://schemas.microsoft.com/office/drawing/2014/main" id="{D2A99983-EEA8-D2F1-21F2-6132EACD44FC}"/>
              </a:ext>
            </a:extLst>
          </p:cNvPr>
          <p:cNvPicPr>
            <a:picLocks noChangeAspect="1"/>
          </p:cNvPicPr>
          <p:nvPr/>
        </p:nvPicPr>
        <p:blipFill>
          <a:blip r:embed="rId3"/>
          <a:stretch>
            <a:fillRect/>
          </a:stretch>
        </p:blipFill>
        <p:spPr>
          <a:xfrm rot="5400000">
            <a:off x="9164326" y="3456772"/>
            <a:ext cx="2171431" cy="3883917"/>
          </a:xfrm>
          <a:prstGeom prst="rect">
            <a:avLst/>
          </a:prstGeom>
        </p:spPr>
      </p:pic>
      <p:sp>
        <p:nvSpPr>
          <p:cNvPr id="16" name="TextBox 15">
            <a:extLst>
              <a:ext uri="{FF2B5EF4-FFF2-40B4-BE49-F238E27FC236}">
                <a16:creationId xmlns:a16="http://schemas.microsoft.com/office/drawing/2014/main" id="{C4850CB3-BC0B-028E-A68A-685CB521B11E}"/>
              </a:ext>
            </a:extLst>
          </p:cNvPr>
          <p:cNvSpPr txBox="1"/>
          <p:nvPr/>
        </p:nvSpPr>
        <p:spPr>
          <a:xfrm>
            <a:off x="9633488" y="4551511"/>
            <a:ext cx="289697" cy="307777"/>
          </a:xfrm>
          <a:prstGeom prst="rect">
            <a:avLst/>
          </a:prstGeom>
          <a:noFill/>
        </p:spPr>
        <p:txBody>
          <a:bodyPr wrap="square" rtlCol="0">
            <a:spAutoFit/>
          </a:bodyPr>
          <a:lstStyle/>
          <a:p>
            <a:r>
              <a:rPr lang="en-SE" sz="1400" i="1" dirty="0">
                <a:solidFill>
                  <a:schemeClr val="bg1"/>
                </a:solidFill>
              </a:rPr>
              <a:t>𝜋</a:t>
            </a:r>
          </a:p>
        </p:txBody>
      </p:sp>
      <p:sp>
        <p:nvSpPr>
          <p:cNvPr id="17" name="TextBox 16">
            <a:extLst>
              <a:ext uri="{FF2B5EF4-FFF2-40B4-BE49-F238E27FC236}">
                <a16:creationId xmlns:a16="http://schemas.microsoft.com/office/drawing/2014/main" id="{023EC88C-B233-66E6-7F87-4B20820BE2FE}"/>
              </a:ext>
            </a:extLst>
          </p:cNvPr>
          <p:cNvSpPr txBox="1"/>
          <p:nvPr/>
        </p:nvSpPr>
        <p:spPr>
          <a:xfrm>
            <a:off x="10191697" y="5717924"/>
            <a:ext cx="289697" cy="307777"/>
          </a:xfrm>
          <a:prstGeom prst="rect">
            <a:avLst/>
          </a:prstGeom>
          <a:noFill/>
        </p:spPr>
        <p:txBody>
          <a:bodyPr wrap="square" rtlCol="0">
            <a:spAutoFit/>
          </a:bodyPr>
          <a:lstStyle/>
          <a:p>
            <a:r>
              <a:rPr lang="en-SE" sz="1400" i="1" dirty="0">
                <a:solidFill>
                  <a:schemeClr val="bg1"/>
                </a:solidFill>
              </a:rPr>
              <a:t>K</a:t>
            </a:r>
          </a:p>
        </p:txBody>
      </p:sp>
      <p:sp>
        <p:nvSpPr>
          <p:cNvPr id="18" name="TextBox 17">
            <a:extLst>
              <a:ext uri="{FF2B5EF4-FFF2-40B4-BE49-F238E27FC236}">
                <a16:creationId xmlns:a16="http://schemas.microsoft.com/office/drawing/2014/main" id="{635EE098-97D7-B051-E2B9-DD56D15DB01E}"/>
              </a:ext>
            </a:extLst>
          </p:cNvPr>
          <p:cNvSpPr txBox="1"/>
          <p:nvPr/>
        </p:nvSpPr>
        <p:spPr>
          <a:xfrm>
            <a:off x="11064103" y="5869039"/>
            <a:ext cx="289697" cy="307777"/>
          </a:xfrm>
          <a:prstGeom prst="rect">
            <a:avLst/>
          </a:prstGeom>
          <a:noFill/>
        </p:spPr>
        <p:txBody>
          <a:bodyPr wrap="square" rtlCol="0">
            <a:spAutoFit/>
          </a:bodyPr>
          <a:lstStyle/>
          <a:p>
            <a:r>
              <a:rPr lang="en-SE" sz="1400" i="1" dirty="0">
                <a:solidFill>
                  <a:schemeClr val="bg1"/>
                </a:solidFill>
              </a:rPr>
              <a:t>p</a:t>
            </a:r>
          </a:p>
        </p:txBody>
      </p:sp>
    </p:spTree>
    <p:extLst>
      <p:ext uri="{BB962C8B-B14F-4D97-AF65-F5344CB8AC3E}">
        <p14:creationId xmlns:p14="http://schemas.microsoft.com/office/powerpoint/2010/main" val="348301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CE314E-FBDA-F89E-1792-6250BA7E348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B422DF4-ACE3-CECE-0475-7225B52C8826}"/>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319689B6-366F-0806-01DF-A8DFCD32CC4F}"/>
              </a:ext>
            </a:extLst>
          </p:cNvPr>
          <p:cNvSpPr>
            <a:spLocks noGrp="1"/>
          </p:cNvSpPr>
          <p:nvPr>
            <p:ph type="title"/>
          </p:nvPr>
        </p:nvSpPr>
        <p:spPr/>
        <p:txBody>
          <a:bodyPr>
            <a:normAutofit/>
          </a:bodyPr>
          <a:lstStyle/>
          <a:p>
            <a:r>
              <a:rPr lang="en-SE" sz="3600" b="1" dirty="0">
                <a:solidFill>
                  <a:schemeClr val="bg2">
                    <a:lumMod val="75000"/>
                    <a:lumOff val="25000"/>
                  </a:schemeClr>
                </a:solidFill>
                <a:latin typeface="Arial" panose="020B0604020202020204" pitchFamily="34" charset="0"/>
                <a:cs typeface="Arial" panose="020B0604020202020204" pitchFamily="34" charset="0"/>
              </a:rPr>
              <a:t>Particle Identification - Triggers</a:t>
            </a:r>
          </a:p>
        </p:txBody>
      </p:sp>
      <p:sp>
        <p:nvSpPr>
          <p:cNvPr id="3" name="Content Placeholder 2">
            <a:extLst>
              <a:ext uri="{FF2B5EF4-FFF2-40B4-BE49-F238E27FC236}">
                <a16:creationId xmlns:a16="http://schemas.microsoft.com/office/drawing/2014/main" id="{FF510140-F262-7323-CF90-133B8B5C9EBD}"/>
              </a:ext>
            </a:extLst>
          </p:cNvPr>
          <p:cNvSpPr>
            <a:spLocks noGrp="1"/>
          </p:cNvSpPr>
          <p:nvPr>
            <p:ph idx="1"/>
          </p:nvPr>
        </p:nvSpPr>
        <p:spPr/>
        <p:txBody>
          <a:bodyPr>
            <a:normAutofit/>
          </a:bodyPr>
          <a:lstStyle/>
          <a:p>
            <a:r>
              <a:rPr lang="en-US" sz="2100" dirty="0" err="1">
                <a:solidFill>
                  <a:schemeClr val="bg1"/>
                </a:solidFill>
                <a:latin typeface="Century Gothic" panose="020B0502020202020204" pitchFamily="34" charset="0"/>
                <a:cs typeface="Arial" panose="020B0604020202020204" pitchFamily="34" charset="0"/>
              </a:rPr>
              <a:t>Λ</a:t>
            </a:r>
            <a:r>
              <a:rPr lang="en-US" sz="2100" dirty="0">
                <a:solidFill>
                  <a:schemeClr val="bg1"/>
                </a:solidFill>
                <a:latin typeface="Century Gothic" panose="020B0502020202020204" pitchFamily="34" charset="0"/>
                <a:cs typeface="Arial" panose="020B0604020202020204" pitchFamily="34" charset="0"/>
              </a:rPr>
              <a:t>-baryons are neutral, so invisible inside the </a:t>
            </a:r>
            <a:br>
              <a:rPr lang="en-US" sz="2100" dirty="0">
                <a:solidFill>
                  <a:schemeClr val="bg1"/>
                </a:solidFill>
                <a:latin typeface="Century Gothic" panose="020B0502020202020204" pitchFamily="34" charset="0"/>
                <a:cs typeface="Arial" panose="020B0604020202020204" pitchFamily="34" charset="0"/>
              </a:rPr>
            </a:br>
            <a:r>
              <a:rPr lang="en-US" sz="2100" dirty="0">
                <a:solidFill>
                  <a:schemeClr val="bg1"/>
                </a:solidFill>
                <a:latin typeface="Century Gothic" panose="020B0502020202020204" pitchFamily="34" charset="0"/>
                <a:cs typeface="Arial" panose="020B0604020202020204" pitchFamily="34" charset="0"/>
              </a:rPr>
              <a:t>detector</a:t>
            </a: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Reconstruct </a:t>
            </a:r>
            <a:r>
              <a:rPr lang="en-US" sz="2100" dirty="0" err="1">
                <a:solidFill>
                  <a:schemeClr val="bg1"/>
                </a:solidFill>
                <a:latin typeface="Century Gothic" panose="020B0502020202020204" pitchFamily="34" charset="0"/>
                <a:cs typeface="Arial" panose="020B0604020202020204" pitchFamily="34" charset="0"/>
              </a:rPr>
              <a:t>Λ</a:t>
            </a:r>
            <a:r>
              <a:rPr lang="en-US" sz="2100" dirty="0">
                <a:solidFill>
                  <a:schemeClr val="bg1"/>
                </a:solidFill>
                <a:latin typeface="Century Gothic" panose="020B0502020202020204" pitchFamily="34" charset="0"/>
                <a:cs typeface="Arial" panose="020B0604020202020204" pitchFamily="34" charset="0"/>
              </a:rPr>
              <a:t> from the decay topology</a:t>
            </a:r>
          </a:p>
          <a:p>
            <a:pPr lvl="1"/>
            <a:r>
              <a:rPr lang="en-US" sz="1700" dirty="0">
                <a:solidFill>
                  <a:schemeClr val="bg1"/>
                </a:solidFill>
                <a:latin typeface="Century Gothic" panose="020B0502020202020204" pitchFamily="34" charset="0"/>
                <a:cs typeface="Arial" panose="020B0604020202020204" pitchFamily="34" charset="0"/>
              </a:rPr>
              <a:t>”V0” shape, π</a:t>
            </a:r>
            <a:r>
              <a:rPr lang="en-US" sz="1700" baseline="30000" dirty="0">
                <a:solidFill>
                  <a:schemeClr val="bg1"/>
                </a:solidFill>
                <a:latin typeface="Century Gothic" panose="020B0502020202020204" pitchFamily="34" charset="0"/>
                <a:cs typeface="Arial" panose="020B0604020202020204" pitchFamily="34" charset="0"/>
              </a:rPr>
              <a:t> ∓</a:t>
            </a:r>
            <a:r>
              <a:rPr lang="en-US" sz="1700" dirty="0">
                <a:solidFill>
                  <a:schemeClr val="bg1"/>
                </a:solidFill>
                <a:latin typeface="Century Gothic" panose="020B0502020202020204" pitchFamily="34" charset="0"/>
                <a:cs typeface="Arial" panose="020B0604020202020204" pitchFamily="34" charset="0"/>
              </a:rPr>
              <a:t> and p</a:t>
            </a:r>
            <a:r>
              <a:rPr lang="en-US" sz="1700" baseline="30000" dirty="0">
                <a:solidFill>
                  <a:schemeClr val="bg1"/>
                </a:solidFill>
                <a:latin typeface="Century Gothic" panose="020B0502020202020204" pitchFamily="34" charset="0"/>
                <a:cs typeface="Arial" panose="020B0604020202020204" pitchFamily="34" charset="0"/>
              </a:rPr>
              <a:t>±</a:t>
            </a:r>
            <a:r>
              <a:rPr lang="en-US" sz="1700" dirty="0">
                <a:solidFill>
                  <a:schemeClr val="bg1"/>
                </a:solidFill>
                <a:latin typeface="Century Gothic" panose="020B0502020202020204" pitchFamily="34" charset="0"/>
                <a:cs typeface="Arial" panose="020B0604020202020204" pitchFamily="34" charset="0"/>
              </a:rPr>
              <a:t> </a:t>
            </a:r>
          </a:p>
          <a:p>
            <a:pPr lvl="1"/>
            <a:r>
              <a:rPr lang="en-US" sz="1700" dirty="0">
                <a:solidFill>
                  <a:schemeClr val="bg1"/>
                </a:solidFill>
                <a:latin typeface="Century Gothic" panose="020B0502020202020204" pitchFamily="34" charset="0"/>
                <a:cs typeface="Arial" panose="020B0604020202020204" pitchFamily="34" charset="0"/>
              </a:rPr>
              <a:t>M</a:t>
            </a:r>
            <a:r>
              <a:rPr lang="en-US" sz="1700" baseline="-25000" dirty="0">
                <a:solidFill>
                  <a:schemeClr val="bg1"/>
                </a:solidFill>
                <a:latin typeface="Century Gothic" panose="020B0502020202020204" pitchFamily="34" charset="0"/>
                <a:cs typeface="Arial" panose="020B0604020202020204" pitchFamily="34" charset="0"/>
              </a:rPr>
              <a:t>inv</a:t>
            </a:r>
            <a:r>
              <a:rPr lang="en-US" sz="1700" dirty="0">
                <a:solidFill>
                  <a:schemeClr val="bg1"/>
                </a:solidFill>
                <a:latin typeface="Century Gothic" panose="020B0502020202020204" pitchFamily="34" charset="0"/>
                <a:cs typeface="Arial" panose="020B0604020202020204" pitchFamily="34" charset="0"/>
              </a:rPr>
              <a:t> ≈ M</a:t>
            </a:r>
            <a:r>
              <a:rPr lang="en-US" sz="1700" baseline="-25000" dirty="0">
                <a:solidFill>
                  <a:schemeClr val="bg1"/>
                </a:solidFill>
                <a:latin typeface="Century Gothic" panose="020B0502020202020204" pitchFamily="34" charset="0"/>
                <a:cs typeface="Arial" panose="020B0604020202020204" pitchFamily="34" charset="0"/>
              </a:rPr>
              <a:t>Λ</a:t>
            </a:r>
            <a:r>
              <a:rPr lang="en-US" sz="1700" dirty="0">
                <a:solidFill>
                  <a:schemeClr val="bg1"/>
                </a:solidFill>
                <a:latin typeface="Century Gothic" panose="020B0502020202020204" pitchFamily="34" charset="0"/>
                <a:cs typeface="Arial" panose="020B0604020202020204" pitchFamily="34" charset="0"/>
              </a:rPr>
              <a:t> </a:t>
            </a: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Use the full invariant mass distribution</a:t>
            </a:r>
          </a:p>
          <a:p>
            <a:pPr lvl="1"/>
            <a:r>
              <a:rPr lang="en-US" sz="1700" dirty="0">
                <a:solidFill>
                  <a:schemeClr val="bg1"/>
                </a:solidFill>
                <a:latin typeface="Century Gothic" panose="020B0502020202020204" pitchFamily="34" charset="0"/>
                <a:cs typeface="Arial" panose="020B0604020202020204" pitchFamily="34" charset="0"/>
              </a:rPr>
              <a:t>Apply a fit to identify a SGNL and SB region</a:t>
            </a:r>
          </a:p>
          <a:p>
            <a:pPr lvl="1"/>
            <a:r>
              <a:rPr lang="en-US" sz="1700" dirty="0">
                <a:solidFill>
                  <a:schemeClr val="bg1"/>
                </a:solidFill>
                <a:latin typeface="Century Gothic" panose="020B0502020202020204" pitchFamily="34" charset="0"/>
                <a:cs typeface="Arial" panose="020B0604020202020204" pitchFamily="34" charset="0"/>
              </a:rPr>
              <a:t>Make separate correlation functions for </a:t>
            </a:r>
            <a:br>
              <a:rPr lang="en-US" sz="1700" dirty="0">
                <a:solidFill>
                  <a:schemeClr val="bg1"/>
                </a:solidFill>
                <a:latin typeface="Century Gothic" panose="020B0502020202020204" pitchFamily="34" charset="0"/>
                <a:cs typeface="Arial" panose="020B0604020202020204" pitchFamily="34" charset="0"/>
              </a:rPr>
            </a:br>
            <a:r>
              <a:rPr lang="en-US" sz="1700" dirty="0">
                <a:solidFill>
                  <a:schemeClr val="bg1"/>
                </a:solidFill>
                <a:latin typeface="Century Gothic" panose="020B0502020202020204" pitchFamily="34" charset="0"/>
                <a:cs typeface="Arial" panose="020B0604020202020204" pitchFamily="34" charset="0"/>
              </a:rPr>
              <a:t>SGNL and SB</a:t>
            </a:r>
          </a:p>
          <a:p>
            <a:pPr lvl="1"/>
            <a:r>
              <a:rPr lang="en-US" sz="1700" dirty="0">
                <a:solidFill>
                  <a:schemeClr val="bg1"/>
                </a:solidFill>
                <a:latin typeface="Century Gothic" panose="020B0502020202020204" pitchFamily="34" charset="0"/>
                <a:cs typeface="Arial" panose="020B0604020202020204" pitchFamily="34" charset="0"/>
              </a:rPr>
              <a:t>Scale SB correlations to area underneath peak, </a:t>
            </a:r>
            <a:br>
              <a:rPr lang="en-US" sz="1700" dirty="0">
                <a:solidFill>
                  <a:schemeClr val="bg1"/>
                </a:solidFill>
                <a:latin typeface="Century Gothic" panose="020B0502020202020204" pitchFamily="34" charset="0"/>
                <a:cs typeface="Arial" panose="020B0604020202020204" pitchFamily="34" charset="0"/>
              </a:rPr>
            </a:br>
            <a:r>
              <a:rPr lang="en-US" sz="1700" dirty="0">
                <a:solidFill>
                  <a:schemeClr val="bg1"/>
                </a:solidFill>
                <a:latin typeface="Century Gothic" panose="020B0502020202020204" pitchFamily="34" charset="0"/>
                <a:cs typeface="Arial" panose="020B0604020202020204" pitchFamily="34" charset="0"/>
              </a:rPr>
              <a:t>then subtract from SGNL</a:t>
            </a:r>
          </a:p>
        </p:txBody>
      </p:sp>
      <p:sp>
        <p:nvSpPr>
          <p:cNvPr id="5" name="Slide Number Placeholder 4">
            <a:extLst>
              <a:ext uri="{FF2B5EF4-FFF2-40B4-BE49-F238E27FC236}">
                <a16:creationId xmlns:a16="http://schemas.microsoft.com/office/drawing/2014/main" id="{B30AB089-30D6-9872-3B59-E5D90570A97C}"/>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7</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6D1C9CCC-8DEF-3C84-D825-8429FA9EBCD6}"/>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8C7B672-9DDE-1611-80A4-E6277A026DA0}"/>
              </a:ext>
            </a:extLst>
          </p:cNvPr>
          <p:cNvPicPr>
            <a:picLocks noChangeAspect="1"/>
          </p:cNvPicPr>
          <p:nvPr/>
        </p:nvPicPr>
        <p:blipFill>
          <a:blip r:embed="rId2"/>
          <a:stretch>
            <a:fillRect/>
          </a:stretch>
        </p:blipFill>
        <p:spPr>
          <a:xfrm rot="5400000">
            <a:off x="8451181" y="2743629"/>
            <a:ext cx="2736571" cy="4745064"/>
          </a:xfrm>
          <a:prstGeom prst="rect">
            <a:avLst/>
          </a:prstGeom>
        </p:spPr>
      </p:pic>
      <p:pic>
        <p:nvPicPr>
          <p:cNvPr id="9" name="Picture 8">
            <a:extLst>
              <a:ext uri="{FF2B5EF4-FFF2-40B4-BE49-F238E27FC236}">
                <a16:creationId xmlns:a16="http://schemas.microsoft.com/office/drawing/2014/main" id="{7BD3DA65-4C8D-6601-3121-293AA3CBB577}"/>
              </a:ext>
            </a:extLst>
          </p:cNvPr>
          <p:cNvPicPr>
            <a:picLocks noChangeAspect="1"/>
          </p:cNvPicPr>
          <p:nvPr/>
        </p:nvPicPr>
        <p:blipFill>
          <a:blip r:embed="rId3"/>
          <a:srcRect l="15168" t="15530" r="14615" b="35835"/>
          <a:stretch>
            <a:fillRect/>
          </a:stretch>
        </p:blipFill>
        <p:spPr>
          <a:xfrm>
            <a:off x="7995600" y="1692000"/>
            <a:ext cx="3650400" cy="1810800"/>
          </a:xfrm>
          <a:prstGeom prst="rect">
            <a:avLst/>
          </a:prstGeom>
        </p:spPr>
      </p:pic>
      <p:sp>
        <p:nvSpPr>
          <p:cNvPr id="10" name="TextBox 9">
            <a:extLst>
              <a:ext uri="{FF2B5EF4-FFF2-40B4-BE49-F238E27FC236}">
                <a16:creationId xmlns:a16="http://schemas.microsoft.com/office/drawing/2014/main" id="{B0F3EBF5-287B-EA94-FC54-D9BE119EE1EC}"/>
              </a:ext>
            </a:extLst>
          </p:cNvPr>
          <p:cNvSpPr txBox="1"/>
          <p:nvPr/>
        </p:nvSpPr>
        <p:spPr>
          <a:xfrm>
            <a:off x="10078519" y="1405864"/>
            <a:ext cx="396000" cy="288000"/>
          </a:xfrm>
          <a:prstGeom prst="rect">
            <a:avLst/>
          </a:prstGeom>
          <a:noFill/>
        </p:spPr>
        <p:txBody>
          <a:bodyPr wrap="square" rtlCol="0">
            <a:spAutoFit/>
          </a:bodyPr>
          <a:lstStyle/>
          <a:p>
            <a:r>
              <a:rPr lang="en-SE" sz="1400" i="1" dirty="0">
                <a:solidFill>
                  <a:schemeClr val="bg1"/>
                </a:solidFill>
              </a:rPr>
              <a:t>𝜋 </a:t>
            </a:r>
            <a:r>
              <a:rPr lang="en-SE" sz="1400" i="1" baseline="30000" dirty="0">
                <a:solidFill>
                  <a:schemeClr val="bg1"/>
                </a:solidFill>
              </a:rPr>
              <a:t>−</a:t>
            </a:r>
            <a:endParaRPr lang="en-SE" sz="1400" i="1" dirty="0">
              <a:solidFill>
                <a:schemeClr val="bg1"/>
              </a:solidFill>
            </a:endParaRPr>
          </a:p>
        </p:txBody>
      </p:sp>
      <p:sp>
        <p:nvSpPr>
          <p:cNvPr id="11" name="TextBox 10">
            <a:extLst>
              <a:ext uri="{FF2B5EF4-FFF2-40B4-BE49-F238E27FC236}">
                <a16:creationId xmlns:a16="http://schemas.microsoft.com/office/drawing/2014/main" id="{05A80670-EDDE-97FC-9667-28EEC2A2FE35}"/>
              </a:ext>
            </a:extLst>
          </p:cNvPr>
          <p:cNvSpPr txBox="1"/>
          <p:nvPr/>
        </p:nvSpPr>
        <p:spPr>
          <a:xfrm>
            <a:off x="11502000" y="3217426"/>
            <a:ext cx="288000" cy="288000"/>
          </a:xfrm>
          <a:prstGeom prst="rect">
            <a:avLst/>
          </a:prstGeom>
          <a:noFill/>
        </p:spPr>
        <p:txBody>
          <a:bodyPr wrap="square" rtlCol="0">
            <a:spAutoFit/>
          </a:bodyPr>
          <a:lstStyle/>
          <a:p>
            <a:r>
              <a:rPr lang="en-SE" sz="1400" i="1" dirty="0">
                <a:solidFill>
                  <a:schemeClr val="bg1"/>
                </a:solidFill>
              </a:rPr>
              <a:t>p</a:t>
            </a:r>
          </a:p>
        </p:txBody>
      </p:sp>
      <p:sp>
        <p:nvSpPr>
          <p:cNvPr id="12" name="TextBox 11">
            <a:extLst>
              <a:ext uri="{FF2B5EF4-FFF2-40B4-BE49-F238E27FC236}">
                <a16:creationId xmlns:a16="http://schemas.microsoft.com/office/drawing/2014/main" id="{EDBA8AF0-7D87-48AC-6776-139E8DF3EF4F}"/>
              </a:ext>
            </a:extLst>
          </p:cNvPr>
          <p:cNvSpPr txBox="1"/>
          <p:nvPr/>
        </p:nvSpPr>
        <p:spPr>
          <a:xfrm>
            <a:off x="7814540" y="3141000"/>
            <a:ext cx="360000" cy="288000"/>
          </a:xfrm>
          <a:prstGeom prst="rect">
            <a:avLst/>
          </a:prstGeom>
          <a:noFill/>
        </p:spPr>
        <p:txBody>
          <a:bodyPr wrap="square" rtlCol="0">
            <a:spAutoFit/>
          </a:bodyPr>
          <a:lstStyle/>
          <a:p>
            <a:r>
              <a:rPr lang="en-SE" sz="1400" dirty="0">
                <a:solidFill>
                  <a:schemeClr val="bg1"/>
                </a:solidFill>
              </a:rPr>
              <a:t>Λ</a:t>
            </a:r>
            <a:r>
              <a:rPr lang="en-SE" sz="1400" baseline="30000" dirty="0">
                <a:solidFill>
                  <a:schemeClr val="bg1"/>
                </a:solidFill>
              </a:rPr>
              <a:t>0</a:t>
            </a:r>
            <a:endParaRPr lang="en-SE" sz="1400" dirty="0">
              <a:solidFill>
                <a:schemeClr val="bg1"/>
              </a:solidFill>
            </a:endParaRPr>
          </a:p>
        </p:txBody>
      </p:sp>
    </p:spTree>
    <p:extLst>
      <p:ext uri="{BB962C8B-B14F-4D97-AF65-F5344CB8AC3E}">
        <p14:creationId xmlns:p14="http://schemas.microsoft.com/office/powerpoint/2010/main" val="103150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19C874-4919-E3C9-052A-7BD2D24D043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02656C7-5DA4-90FA-5865-E349FFD4B690}"/>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6AD3B96D-CC43-EE9F-C1F6-0AC05AC90CF6}"/>
              </a:ext>
            </a:extLst>
          </p:cNvPr>
          <p:cNvSpPr>
            <a:spLocks noGrp="1"/>
          </p:cNvSpPr>
          <p:nvPr>
            <p:ph type="title"/>
          </p:nvPr>
        </p:nvSpPr>
        <p:spPr/>
        <p:txBody>
          <a:bodyPr>
            <a:normAutofit/>
          </a:bodyPr>
          <a:lstStyle/>
          <a:p>
            <a:r>
              <a:rPr lang="en-SE" sz="3600" b="1" dirty="0">
                <a:solidFill>
                  <a:schemeClr val="bg2">
                    <a:lumMod val="75000"/>
                    <a:lumOff val="25000"/>
                  </a:schemeClr>
                </a:solidFill>
                <a:latin typeface="Arial" panose="020B0604020202020204" pitchFamily="34" charset="0"/>
                <a:cs typeface="Arial" panose="020B0604020202020204" pitchFamily="34" charset="0"/>
              </a:rPr>
              <a:t>Balance Functions</a:t>
            </a:r>
          </a:p>
        </p:txBody>
      </p:sp>
      <p:sp>
        <p:nvSpPr>
          <p:cNvPr id="3" name="Content Placeholder 2">
            <a:extLst>
              <a:ext uri="{FF2B5EF4-FFF2-40B4-BE49-F238E27FC236}">
                <a16:creationId xmlns:a16="http://schemas.microsoft.com/office/drawing/2014/main" id="{D5A0BB92-4F61-604E-0235-A7E13CAC39BA}"/>
              </a:ext>
            </a:extLst>
          </p:cNvPr>
          <p:cNvSpPr>
            <a:spLocks noGrp="1"/>
          </p:cNvSpPr>
          <p:nvPr>
            <p:ph idx="1"/>
          </p:nvPr>
        </p:nvSpPr>
        <p:spPr/>
        <p:txBody>
          <a:bodyPr>
            <a:normAutofit/>
          </a:bodyPr>
          <a:lstStyle/>
          <a:p>
            <a:r>
              <a:rPr lang="en-US" sz="2100" dirty="0">
                <a:solidFill>
                  <a:schemeClr val="bg1"/>
                </a:solidFill>
                <a:latin typeface="Century Gothic" panose="020B0502020202020204" pitchFamily="34" charset="0"/>
                <a:cs typeface="Arial" panose="020B0604020202020204" pitchFamily="34" charset="0"/>
              </a:rPr>
              <a:t>Correlations are used to construct balance functions</a:t>
            </a: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Opposite-Sign (OS) minus Same-Sign (SS)</a:t>
            </a:r>
          </a:p>
          <a:p>
            <a:pPr lvl="1"/>
            <a:r>
              <a:rPr lang="en-US" sz="1700" dirty="0">
                <a:solidFill>
                  <a:schemeClr val="bg1"/>
                </a:solidFill>
                <a:latin typeface="Century Gothic" panose="020B0502020202020204" pitchFamily="34" charset="0"/>
                <a:cs typeface="Arial" panose="020B0604020202020204" pitchFamily="34" charset="0"/>
              </a:rPr>
              <a:t>Refers to the relevant quantum numbers between pairs</a:t>
            </a:r>
          </a:p>
          <a:p>
            <a:pPr lvl="1"/>
            <a:r>
              <a:rPr lang="en-US" sz="1700" dirty="0">
                <a:solidFill>
                  <a:schemeClr val="bg1"/>
                </a:solidFill>
                <a:latin typeface="Century Gothic" panose="020B0502020202020204" pitchFamily="34" charset="0"/>
                <a:cs typeface="Arial" panose="020B0604020202020204" pitchFamily="34" charset="0"/>
              </a:rPr>
              <a:t>Protons:</a:t>
            </a:r>
          </a:p>
          <a:p>
            <a:pPr lvl="2"/>
            <a:r>
              <a:rPr lang="en-US" sz="1300" dirty="0">
                <a:solidFill>
                  <a:schemeClr val="bg1"/>
                </a:solidFill>
                <a:latin typeface="Century Gothic" panose="020B0502020202020204" pitchFamily="34" charset="0"/>
                <a:cs typeface="Arial" panose="020B0604020202020204" pitchFamily="34" charset="0"/>
              </a:rPr>
              <a:t>OS = (</a:t>
            </a:r>
            <a:r>
              <a:rPr lang="en-US" sz="1300" dirty="0" err="1">
                <a:solidFill>
                  <a:schemeClr val="bg1"/>
                </a:solidFill>
                <a:latin typeface="Century Gothic" panose="020B0502020202020204" pitchFamily="34" charset="0"/>
                <a:cs typeface="Arial" panose="020B0604020202020204" pitchFamily="34" charset="0"/>
              </a:rPr>
              <a:t>Λ</a:t>
            </a:r>
            <a:r>
              <a:rPr lang="en-US" sz="1300" dirty="0">
                <a:solidFill>
                  <a:schemeClr val="bg1"/>
                </a:solidFill>
                <a:latin typeface="Century Gothic" panose="020B0502020202020204" pitchFamily="34" charset="0"/>
                <a:cs typeface="Arial" panose="020B0604020202020204" pitchFamily="34" charset="0"/>
              </a:rPr>
              <a:t> – p + </a:t>
            </a:r>
            <a:r>
              <a:rPr lang="en-US" sz="1300" dirty="0" err="1">
                <a:solidFill>
                  <a:schemeClr val="bg1"/>
                </a:solidFill>
                <a:latin typeface="Century Gothic" panose="020B0502020202020204" pitchFamily="34" charset="0"/>
                <a:cs typeface="Arial" panose="020B0604020202020204" pitchFamily="34" charset="0"/>
              </a:rPr>
              <a:t>Λ</a:t>
            </a:r>
            <a:r>
              <a:rPr lang="en-US" sz="1300" dirty="0">
                <a:solidFill>
                  <a:schemeClr val="bg1"/>
                </a:solidFill>
                <a:latin typeface="Century Gothic" panose="020B0502020202020204" pitchFamily="34" charset="0"/>
                <a:cs typeface="Arial" panose="020B0604020202020204" pitchFamily="34" charset="0"/>
              </a:rPr>
              <a:t> – p)/2</a:t>
            </a:r>
          </a:p>
          <a:p>
            <a:pPr lvl="2"/>
            <a:r>
              <a:rPr lang="en-US" sz="1300" dirty="0">
                <a:solidFill>
                  <a:schemeClr val="bg1"/>
                </a:solidFill>
                <a:latin typeface="Century Gothic" panose="020B0502020202020204" pitchFamily="34" charset="0"/>
                <a:cs typeface="Arial" panose="020B0604020202020204" pitchFamily="34" charset="0"/>
              </a:rPr>
              <a:t>SS =  (</a:t>
            </a:r>
            <a:r>
              <a:rPr lang="en-US" sz="1300" dirty="0" err="1">
                <a:solidFill>
                  <a:schemeClr val="bg1"/>
                </a:solidFill>
                <a:latin typeface="Century Gothic" panose="020B0502020202020204" pitchFamily="34" charset="0"/>
                <a:cs typeface="Arial" panose="020B0604020202020204" pitchFamily="34" charset="0"/>
              </a:rPr>
              <a:t>Λ</a:t>
            </a:r>
            <a:r>
              <a:rPr lang="en-US" sz="1300" dirty="0">
                <a:solidFill>
                  <a:schemeClr val="bg1"/>
                </a:solidFill>
                <a:latin typeface="Century Gothic" panose="020B0502020202020204" pitchFamily="34" charset="0"/>
                <a:cs typeface="Arial" panose="020B0604020202020204" pitchFamily="34" charset="0"/>
              </a:rPr>
              <a:t> – p + </a:t>
            </a:r>
            <a:r>
              <a:rPr lang="en-US" sz="1300" dirty="0" err="1">
                <a:solidFill>
                  <a:schemeClr val="bg1"/>
                </a:solidFill>
                <a:latin typeface="Century Gothic" panose="020B0502020202020204" pitchFamily="34" charset="0"/>
                <a:cs typeface="Arial" panose="020B0604020202020204" pitchFamily="34" charset="0"/>
              </a:rPr>
              <a:t>Λ</a:t>
            </a:r>
            <a:r>
              <a:rPr lang="en-US" sz="1300" dirty="0">
                <a:solidFill>
                  <a:schemeClr val="bg1"/>
                </a:solidFill>
                <a:latin typeface="Century Gothic" panose="020B0502020202020204" pitchFamily="34" charset="0"/>
                <a:cs typeface="Arial" panose="020B0604020202020204" pitchFamily="34" charset="0"/>
              </a:rPr>
              <a:t> – p)/2</a:t>
            </a:r>
          </a:p>
          <a:p>
            <a:pPr lvl="1"/>
            <a:r>
              <a:rPr lang="en-US" sz="1700" dirty="0">
                <a:solidFill>
                  <a:schemeClr val="bg1"/>
                </a:solidFill>
                <a:latin typeface="Century Gothic" panose="020B0502020202020204" pitchFamily="34" charset="0"/>
                <a:cs typeface="Arial" panose="020B0604020202020204" pitchFamily="34" charset="0"/>
              </a:rPr>
              <a:t>Kaons:</a:t>
            </a:r>
          </a:p>
          <a:p>
            <a:pPr lvl="2"/>
            <a:r>
              <a:rPr lang="en-US" sz="1300" dirty="0">
                <a:solidFill>
                  <a:schemeClr val="bg1"/>
                </a:solidFill>
                <a:latin typeface="Century Gothic" panose="020B0502020202020204" pitchFamily="34" charset="0"/>
                <a:cs typeface="Arial" panose="020B0604020202020204" pitchFamily="34" charset="0"/>
              </a:rPr>
              <a:t>OS = (</a:t>
            </a:r>
            <a:r>
              <a:rPr lang="en-US" sz="1300" dirty="0" err="1">
                <a:solidFill>
                  <a:schemeClr val="bg1"/>
                </a:solidFill>
                <a:latin typeface="Century Gothic" panose="020B0502020202020204" pitchFamily="34" charset="0"/>
                <a:cs typeface="Arial" panose="020B0604020202020204" pitchFamily="34" charset="0"/>
              </a:rPr>
              <a:t>Λ</a:t>
            </a:r>
            <a:r>
              <a:rPr lang="en-US" sz="1300" dirty="0">
                <a:solidFill>
                  <a:schemeClr val="bg1"/>
                </a:solidFill>
                <a:latin typeface="Century Gothic" panose="020B0502020202020204" pitchFamily="34" charset="0"/>
                <a:cs typeface="Arial" panose="020B0604020202020204" pitchFamily="34" charset="0"/>
              </a:rPr>
              <a:t> – K</a:t>
            </a:r>
            <a:r>
              <a:rPr lang="en-US" sz="1300" baseline="30000" dirty="0">
                <a:solidFill>
                  <a:schemeClr val="bg1"/>
                </a:solidFill>
                <a:latin typeface="Century Gothic" panose="020B0502020202020204" pitchFamily="34" charset="0"/>
                <a:cs typeface="Arial" panose="020B0604020202020204" pitchFamily="34" charset="0"/>
              </a:rPr>
              <a:t>+</a:t>
            </a:r>
            <a:r>
              <a:rPr lang="en-US" sz="1300" dirty="0">
                <a:solidFill>
                  <a:schemeClr val="bg1"/>
                </a:solidFill>
                <a:latin typeface="Century Gothic" panose="020B0502020202020204" pitchFamily="34" charset="0"/>
                <a:cs typeface="Arial" panose="020B0604020202020204" pitchFamily="34" charset="0"/>
              </a:rPr>
              <a:t> + </a:t>
            </a:r>
            <a:r>
              <a:rPr lang="en-US" sz="1300" dirty="0" err="1">
                <a:solidFill>
                  <a:schemeClr val="bg1"/>
                </a:solidFill>
                <a:latin typeface="Century Gothic" panose="020B0502020202020204" pitchFamily="34" charset="0"/>
                <a:cs typeface="Arial" panose="020B0604020202020204" pitchFamily="34" charset="0"/>
              </a:rPr>
              <a:t>Λ</a:t>
            </a:r>
            <a:r>
              <a:rPr lang="en-US" sz="1300" dirty="0">
                <a:solidFill>
                  <a:schemeClr val="bg1"/>
                </a:solidFill>
                <a:latin typeface="Century Gothic" panose="020B0502020202020204" pitchFamily="34" charset="0"/>
                <a:cs typeface="Arial" panose="020B0604020202020204" pitchFamily="34" charset="0"/>
              </a:rPr>
              <a:t> – K</a:t>
            </a:r>
            <a:r>
              <a:rPr lang="en-US" sz="1300" baseline="30000" dirty="0">
                <a:solidFill>
                  <a:schemeClr val="bg1"/>
                </a:solidFill>
                <a:latin typeface="Century Gothic" panose="020B0502020202020204" pitchFamily="34" charset="0"/>
                <a:cs typeface="Arial" panose="020B0604020202020204" pitchFamily="34" charset="0"/>
              </a:rPr>
              <a:t>−</a:t>
            </a:r>
            <a:r>
              <a:rPr lang="en-US" sz="1300" dirty="0">
                <a:solidFill>
                  <a:schemeClr val="bg1"/>
                </a:solidFill>
                <a:latin typeface="Century Gothic" panose="020B0502020202020204" pitchFamily="34" charset="0"/>
                <a:cs typeface="Arial" panose="020B0604020202020204" pitchFamily="34" charset="0"/>
              </a:rPr>
              <a:t>)/2</a:t>
            </a:r>
          </a:p>
          <a:p>
            <a:pPr lvl="2"/>
            <a:r>
              <a:rPr lang="en-US" sz="1300" dirty="0">
                <a:solidFill>
                  <a:schemeClr val="bg1"/>
                </a:solidFill>
                <a:latin typeface="Century Gothic" panose="020B0502020202020204" pitchFamily="34" charset="0"/>
                <a:cs typeface="Arial" panose="020B0604020202020204" pitchFamily="34" charset="0"/>
              </a:rPr>
              <a:t>SS =  (</a:t>
            </a:r>
            <a:r>
              <a:rPr lang="en-US" sz="1300" dirty="0" err="1">
                <a:solidFill>
                  <a:schemeClr val="bg1"/>
                </a:solidFill>
                <a:latin typeface="Century Gothic" panose="020B0502020202020204" pitchFamily="34" charset="0"/>
                <a:cs typeface="Arial" panose="020B0604020202020204" pitchFamily="34" charset="0"/>
              </a:rPr>
              <a:t>Λ</a:t>
            </a:r>
            <a:r>
              <a:rPr lang="en-US" sz="1300" dirty="0">
                <a:solidFill>
                  <a:schemeClr val="bg1"/>
                </a:solidFill>
                <a:latin typeface="Century Gothic" panose="020B0502020202020204" pitchFamily="34" charset="0"/>
                <a:cs typeface="Arial" panose="020B0604020202020204" pitchFamily="34" charset="0"/>
              </a:rPr>
              <a:t> – K</a:t>
            </a:r>
            <a:r>
              <a:rPr lang="en-US" sz="1300" baseline="30000" dirty="0">
                <a:solidFill>
                  <a:schemeClr val="bg1"/>
                </a:solidFill>
                <a:latin typeface="Century Gothic" panose="020B0502020202020204" pitchFamily="34" charset="0"/>
                <a:cs typeface="Arial" panose="020B0604020202020204" pitchFamily="34" charset="0"/>
              </a:rPr>
              <a:t>−</a:t>
            </a:r>
            <a:r>
              <a:rPr lang="en-US" sz="1300" dirty="0">
                <a:solidFill>
                  <a:schemeClr val="bg1"/>
                </a:solidFill>
                <a:latin typeface="Century Gothic" panose="020B0502020202020204" pitchFamily="34" charset="0"/>
                <a:cs typeface="Arial" panose="020B0604020202020204" pitchFamily="34" charset="0"/>
              </a:rPr>
              <a:t> + </a:t>
            </a:r>
            <a:r>
              <a:rPr lang="en-US" sz="1300" dirty="0" err="1">
                <a:solidFill>
                  <a:schemeClr val="bg1"/>
                </a:solidFill>
                <a:latin typeface="Century Gothic" panose="020B0502020202020204" pitchFamily="34" charset="0"/>
                <a:cs typeface="Arial" panose="020B0604020202020204" pitchFamily="34" charset="0"/>
              </a:rPr>
              <a:t>Λ</a:t>
            </a:r>
            <a:r>
              <a:rPr lang="en-US" sz="1300" dirty="0">
                <a:solidFill>
                  <a:schemeClr val="bg1"/>
                </a:solidFill>
                <a:latin typeface="Century Gothic" panose="020B0502020202020204" pitchFamily="34" charset="0"/>
                <a:cs typeface="Arial" panose="020B0604020202020204" pitchFamily="34" charset="0"/>
              </a:rPr>
              <a:t> – K</a:t>
            </a:r>
            <a:r>
              <a:rPr lang="en-US" sz="1300" baseline="30000" dirty="0">
                <a:solidFill>
                  <a:schemeClr val="bg1"/>
                </a:solidFill>
                <a:latin typeface="Century Gothic" panose="020B0502020202020204" pitchFamily="34" charset="0"/>
                <a:cs typeface="Arial" panose="020B0604020202020204" pitchFamily="34" charset="0"/>
              </a:rPr>
              <a:t>+</a:t>
            </a:r>
            <a:r>
              <a:rPr lang="en-US" sz="1300" dirty="0">
                <a:solidFill>
                  <a:schemeClr val="bg1"/>
                </a:solidFill>
                <a:latin typeface="Century Gothic" panose="020B0502020202020204" pitchFamily="34" charset="0"/>
                <a:cs typeface="Arial" panose="020B0604020202020204" pitchFamily="34" charset="0"/>
              </a:rPr>
              <a:t>)/2</a:t>
            </a:r>
          </a:p>
          <a:p>
            <a:endParaRPr lang="en-US" sz="2100" dirty="0">
              <a:solidFill>
                <a:schemeClr val="bg1"/>
              </a:solidFill>
              <a:latin typeface="Century Gothic" panose="020B0502020202020204" pitchFamily="34" charset="0"/>
              <a:cs typeface="Arial" panose="020B0604020202020204" pitchFamily="34" charset="0"/>
            </a:endParaRPr>
          </a:p>
          <a:p>
            <a:r>
              <a:rPr lang="en-US" sz="2100" dirty="0">
                <a:solidFill>
                  <a:schemeClr val="bg1"/>
                </a:solidFill>
                <a:latin typeface="Century Gothic" panose="020B0502020202020204" pitchFamily="34" charset="0"/>
                <a:cs typeface="Arial" panose="020B0604020202020204" pitchFamily="34" charset="0"/>
              </a:rPr>
              <a:t>OS and SS correlations should be nearly the same,</a:t>
            </a:r>
            <a:br>
              <a:rPr lang="en-US" sz="2100" dirty="0">
                <a:solidFill>
                  <a:schemeClr val="bg1"/>
                </a:solidFill>
                <a:latin typeface="Century Gothic" panose="020B0502020202020204" pitchFamily="34" charset="0"/>
                <a:cs typeface="Arial" panose="020B0604020202020204" pitchFamily="34" charset="0"/>
              </a:rPr>
            </a:br>
            <a:r>
              <a:rPr lang="en-US" sz="2100" u="sng" dirty="0">
                <a:solidFill>
                  <a:schemeClr val="bg1"/>
                </a:solidFill>
                <a:latin typeface="Century Gothic" panose="020B0502020202020204" pitchFamily="34" charset="0"/>
                <a:cs typeface="Arial" panose="020B0604020202020204" pitchFamily="34" charset="0"/>
              </a:rPr>
              <a:t>except</a:t>
            </a:r>
            <a:r>
              <a:rPr lang="en-US" sz="2100" dirty="0">
                <a:solidFill>
                  <a:schemeClr val="bg1"/>
                </a:solidFill>
                <a:latin typeface="Century Gothic" panose="020B0502020202020204" pitchFamily="34" charset="0"/>
                <a:cs typeface="Arial" panose="020B0604020202020204" pitchFamily="34" charset="0"/>
              </a:rPr>
              <a:t> for the charge balancing</a:t>
            </a:r>
          </a:p>
        </p:txBody>
      </p:sp>
      <p:sp>
        <p:nvSpPr>
          <p:cNvPr id="5" name="Slide Number Placeholder 4">
            <a:extLst>
              <a:ext uri="{FF2B5EF4-FFF2-40B4-BE49-F238E27FC236}">
                <a16:creationId xmlns:a16="http://schemas.microsoft.com/office/drawing/2014/main" id="{05B7B5CF-8A16-0DE0-C0A9-68C3050CBBEF}"/>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8</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65DC8F12-BDAD-CEA3-204E-EF46D8272228}"/>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C31632F-8C48-2C6F-A3B7-B6E69112DBA9}"/>
              </a:ext>
            </a:extLst>
          </p:cNvPr>
          <p:cNvCxnSpPr/>
          <p:nvPr/>
        </p:nvCxnSpPr>
        <p:spPr>
          <a:xfrm>
            <a:off x="2836341" y="3637088"/>
            <a:ext cx="108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B401EE4-E692-A7DF-F96E-41AFC9660A6C}"/>
              </a:ext>
            </a:extLst>
          </p:cNvPr>
          <p:cNvCxnSpPr/>
          <p:nvPr/>
        </p:nvCxnSpPr>
        <p:spPr>
          <a:xfrm>
            <a:off x="3143722" y="3634508"/>
            <a:ext cx="108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D75FC9D-CA7F-D8CF-8411-DF1AEF9813A2}"/>
              </a:ext>
            </a:extLst>
          </p:cNvPr>
          <p:cNvCxnSpPr/>
          <p:nvPr/>
        </p:nvCxnSpPr>
        <p:spPr>
          <a:xfrm>
            <a:off x="3135973" y="3890225"/>
            <a:ext cx="108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40996FE-8FDE-3662-AD34-BD1793F2B1DA}"/>
              </a:ext>
            </a:extLst>
          </p:cNvPr>
          <p:cNvCxnSpPr/>
          <p:nvPr/>
        </p:nvCxnSpPr>
        <p:spPr>
          <a:xfrm>
            <a:off x="3414940" y="3890225"/>
            <a:ext cx="108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33B876-5444-340F-D0C6-96A8E491BC40}"/>
              </a:ext>
            </a:extLst>
          </p:cNvPr>
          <p:cNvCxnSpPr/>
          <p:nvPr/>
        </p:nvCxnSpPr>
        <p:spPr>
          <a:xfrm>
            <a:off x="3197043" y="4414587"/>
            <a:ext cx="108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BF09655-53E9-88EA-8CA9-DAA9B4669F5F}"/>
              </a:ext>
            </a:extLst>
          </p:cNvPr>
          <p:cNvCxnSpPr/>
          <p:nvPr/>
        </p:nvCxnSpPr>
        <p:spPr>
          <a:xfrm>
            <a:off x="3188091" y="4659975"/>
            <a:ext cx="108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05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3BABFF-4C1F-85BE-999C-34A7738BD5C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C6B40EA-8932-0D26-2B6B-944B71052606}"/>
              </a:ext>
            </a:extLst>
          </p:cNvPr>
          <p:cNvSpPr txBox="1"/>
          <p:nvPr/>
        </p:nvSpPr>
        <p:spPr>
          <a:xfrm>
            <a:off x="0" y="6492875"/>
            <a:ext cx="12192000" cy="367200"/>
          </a:xfrm>
          <a:prstGeom prst="rect">
            <a:avLst/>
          </a:prstGeom>
          <a:solidFill>
            <a:srgbClr val="062038"/>
          </a:solidFill>
        </p:spPr>
        <p:txBody>
          <a:bodyPr wrap="square" rtlCol="0">
            <a:spAutoFit/>
          </a:bodyPr>
          <a:lstStyle/>
          <a:p>
            <a:endParaRPr lang="en-SE" dirty="0"/>
          </a:p>
        </p:txBody>
      </p:sp>
      <p:sp>
        <p:nvSpPr>
          <p:cNvPr id="2" name="Title 1">
            <a:extLst>
              <a:ext uri="{FF2B5EF4-FFF2-40B4-BE49-F238E27FC236}">
                <a16:creationId xmlns:a16="http://schemas.microsoft.com/office/drawing/2014/main" id="{F5A5794F-781D-938A-CE44-B323C3F60686}"/>
              </a:ext>
            </a:extLst>
          </p:cNvPr>
          <p:cNvSpPr>
            <a:spLocks noGrp="1"/>
          </p:cNvSpPr>
          <p:nvPr>
            <p:ph type="title"/>
          </p:nvPr>
        </p:nvSpPr>
        <p:spPr/>
        <p:txBody>
          <a:bodyPr>
            <a:normAutofit/>
          </a:bodyPr>
          <a:lstStyle/>
          <a:p>
            <a:pPr algn="ctr"/>
            <a:r>
              <a:rPr lang="en-SE" sz="3600" b="1" dirty="0">
                <a:solidFill>
                  <a:schemeClr val="bg2">
                    <a:lumMod val="75000"/>
                    <a:lumOff val="25000"/>
                  </a:schemeClr>
                </a:solidFill>
                <a:latin typeface="Arial" panose="020B0604020202020204" pitchFamily="34" charset="0"/>
                <a:cs typeface="Arial" panose="020B0604020202020204" pitchFamily="34" charset="0"/>
              </a:rPr>
              <a:t>Λ – p Balance Functions (OS – SS) </a:t>
            </a:r>
          </a:p>
        </p:txBody>
      </p:sp>
      <p:sp>
        <p:nvSpPr>
          <p:cNvPr id="5" name="Slide Number Placeholder 4">
            <a:extLst>
              <a:ext uri="{FF2B5EF4-FFF2-40B4-BE49-F238E27FC236}">
                <a16:creationId xmlns:a16="http://schemas.microsoft.com/office/drawing/2014/main" id="{840E78EE-0472-7E15-BB98-4497C79466B1}"/>
              </a:ext>
            </a:extLst>
          </p:cNvPr>
          <p:cNvSpPr>
            <a:spLocks noGrp="1"/>
          </p:cNvSpPr>
          <p:nvPr>
            <p:ph type="sldNum" sz="quarter" idx="12"/>
          </p:nvPr>
        </p:nvSpPr>
        <p:spPr>
          <a:xfrm>
            <a:off x="8610600" y="6489698"/>
            <a:ext cx="2743200" cy="365125"/>
          </a:xfrm>
        </p:spPr>
        <p:txBody>
          <a:bodyPr/>
          <a:lstStyle/>
          <a:p>
            <a:fld id="{CD6251DA-9001-1A48-87A2-78D93703DDD5}" type="slidenum">
              <a:rPr lang="en-SE" b="1" smtClean="0">
                <a:solidFill>
                  <a:schemeClr val="tx1"/>
                </a:solidFill>
                <a:latin typeface="Arial" panose="020B0604020202020204" pitchFamily="34" charset="0"/>
                <a:cs typeface="Arial" panose="020B0604020202020204" pitchFamily="34" charset="0"/>
              </a:rPr>
              <a:t>9</a:t>
            </a:fld>
            <a:endParaRPr lang="en-SE" b="1" dirty="0">
              <a:solidFill>
                <a:schemeClr val="tx1"/>
              </a:solidFill>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1916717C-37FE-E5A9-0080-B4C4EED7D0D9}"/>
              </a:ext>
            </a:extLst>
          </p:cNvPr>
          <p:cNvSpPr>
            <a:spLocks noGrp="1"/>
          </p:cNvSpPr>
          <p:nvPr>
            <p:ph type="ftr" sz="quarter" idx="11"/>
          </p:nvPr>
        </p:nvSpPr>
        <p:spPr>
          <a:xfrm>
            <a:off x="4038600" y="6489699"/>
            <a:ext cx="4114800" cy="365125"/>
          </a:xfrm>
        </p:spPr>
        <p:txBody>
          <a:bodyPr/>
          <a:lstStyle/>
          <a:p>
            <a:r>
              <a:rPr lang="en-GB" b="1" dirty="0">
                <a:solidFill>
                  <a:schemeClr val="tx1"/>
                </a:solidFill>
                <a:latin typeface="Arial" panose="020B0604020202020204" pitchFamily="34" charset="0"/>
                <a:cs typeface="Arial" panose="020B0604020202020204" pitchFamily="34" charset="0"/>
              </a:rPr>
              <a:t>Joey Staa | </a:t>
            </a:r>
            <a:r>
              <a:rPr lang="el-GR" b="1" dirty="0">
                <a:solidFill>
                  <a:schemeClr val="tx1"/>
                </a:solidFill>
                <a:latin typeface="Arial" panose="020B0604020202020204" pitchFamily="34" charset="0"/>
                <a:cs typeface="Arial" panose="020B0604020202020204" pitchFamily="34" charset="0"/>
              </a:rPr>
              <a:t>Λ - </a:t>
            </a:r>
            <a:r>
              <a:rPr lang="en-GB" b="1" dirty="0">
                <a:solidFill>
                  <a:schemeClr val="tx1"/>
                </a:solidFill>
                <a:latin typeface="Arial" panose="020B0604020202020204" pitchFamily="34" charset="0"/>
                <a:cs typeface="Arial" panose="020B0604020202020204" pitchFamily="34" charset="0"/>
              </a:rPr>
              <a:t>Hadron correlations in Pb-Pb collisions</a:t>
            </a:r>
            <a:endParaRPr lang="en-SE"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2EA8721-2AFA-7B48-45D6-66B9EF5F920C}"/>
              </a:ext>
            </a:extLst>
          </p:cNvPr>
          <p:cNvPicPr>
            <a:picLocks noChangeAspect="1"/>
          </p:cNvPicPr>
          <p:nvPr/>
        </p:nvPicPr>
        <p:blipFill>
          <a:blip r:embed="rId2"/>
          <a:stretch>
            <a:fillRect/>
          </a:stretch>
        </p:blipFill>
        <p:spPr>
          <a:xfrm rot="5400000">
            <a:off x="854730" y="835959"/>
            <a:ext cx="2329140" cy="4038600"/>
          </a:xfrm>
          <a:prstGeom prst="rect">
            <a:avLst/>
          </a:prstGeom>
        </p:spPr>
      </p:pic>
      <p:pic>
        <p:nvPicPr>
          <p:cNvPr id="17" name="Picture 16">
            <a:extLst>
              <a:ext uri="{FF2B5EF4-FFF2-40B4-BE49-F238E27FC236}">
                <a16:creationId xmlns:a16="http://schemas.microsoft.com/office/drawing/2014/main" id="{EBAC9644-F611-A7C6-D0EC-CDE97B4E3163}"/>
              </a:ext>
            </a:extLst>
          </p:cNvPr>
          <p:cNvPicPr>
            <a:picLocks noChangeAspect="1"/>
          </p:cNvPicPr>
          <p:nvPr/>
        </p:nvPicPr>
        <p:blipFill>
          <a:blip r:embed="rId3"/>
          <a:srcRect/>
          <a:stretch/>
        </p:blipFill>
        <p:spPr>
          <a:xfrm rot="5400000">
            <a:off x="4893330" y="1983443"/>
            <a:ext cx="2329139" cy="4038600"/>
          </a:xfrm>
          <a:prstGeom prst="rect">
            <a:avLst/>
          </a:prstGeom>
        </p:spPr>
      </p:pic>
      <p:pic>
        <p:nvPicPr>
          <p:cNvPr id="18" name="Picture 17">
            <a:extLst>
              <a:ext uri="{FF2B5EF4-FFF2-40B4-BE49-F238E27FC236}">
                <a16:creationId xmlns:a16="http://schemas.microsoft.com/office/drawing/2014/main" id="{1707637B-6D3F-B9B5-2C99-F1AF6AEB800C}"/>
              </a:ext>
            </a:extLst>
          </p:cNvPr>
          <p:cNvPicPr>
            <a:picLocks noChangeAspect="1"/>
          </p:cNvPicPr>
          <p:nvPr/>
        </p:nvPicPr>
        <p:blipFill>
          <a:blip r:embed="rId4"/>
          <a:srcRect/>
          <a:stretch/>
        </p:blipFill>
        <p:spPr>
          <a:xfrm rot="5400000">
            <a:off x="9008131" y="3233877"/>
            <a:ext cx="2329139" cy="4038598"/>
          </a:xfrm>
          <a:prstGeom prst="rect">
            <a:avLst/>
          </a:prstGeom>
        </p:spPr>
      </p:pic>
      <p:sp>
        <p:nvSpPr>
          <p:cNvPr id="22" name="TextBox 21">
            <a:extLst>
              <a:ext uri="{FF2B5EF4-FFF2-40B4-BE49-F238E27FC236}">
                <a16:creationId xmlns:a16="http://schemas.microsoft.com/office/drawing/2014/main" id="{D64FD4E7-DAF7-0CFE-0C88-9F6F0485FE58}"/>
              </a:ext>
            </a:extLst>
          </p:cNvPr>
          <p:cNvSpPr txBox="1"/>
          <p:nvPr/>
        </p:nvSpPr>
        <p:spPr>
          <a:xfrm>
            <a:off x="0" y="4651641"/>
            <a:ext cx="4038600" cy="1477328"/>
          </a:xfrm>
          <a:prstGeom prst="rect">
            <a:avLst/>
          </a:prstGeom>
          <a:noFill/>
        </p:spPr>
        <p:txBody>
          <a:bodyPr wrap="square" rtlCol="0">
            <a:spAutoFit/>
          </a:bodyPr>
          <a:lstStyle/>
          <a:p>
            <a:pPr marL="285750" indent="-285750">
              <a:buFont typeface="Arial" panose="020B0604020202020204" pitchFamily="34" charset="0"/>
              <a:buChar char="•"/>
            </a:pPr>
            <a:r>
              <a:rPr lang="en-SE" dirty="0">
                <a:solidFill>
                  <a:schemeClr val="bg1"/>
                </a:solidFill>
                <a:latin typeface="Century Gothic" panose="020B0502020202020204" pitchFamily="34" charset="0"/>
              </a:rPr>
              <a:t>Balance function consists of a jet peak and a flat background</a:t>
            </a:r>
          </a:p>
          <a:p>
            <a:pPr marL="285750" indent="-285750">
              <a:buFont typeface="Arial" panose="020B0604020202020204" pitchFamily="34" charset="0"/>
              <a:buChar char="•"/>
            </a:pPr>
            <a:endParaRPr lang="en-SE" dirty="0">
              <a:solidFill>
                <a:schemeClr val="bg1"/>
              </a:solidFill>
              <a:latin typeface="Century Gothic" panose="020B0502020202020204" pitchFamily="34" charset="0"/>
            </a:endParaRPr>
          </a:p>
          <a:p>
            <a:pPr marL="285750" indent="-285750">
              <a:buFont typeface="Arial" panose="020B0604020202020204" pitchFamily="34" charset="0"/>
              <a:buChar char="•"/>
            </a:pPr>
            <a:r>
              <a:rPr lang="en-SE" dirty="0">
                <a:solidFill>
                  <a:schemeClr val="bg1"/>
                </a:solidFill>
                <a:latin typeface="Century Gothic" panose="020B0502020202020204" pitchFamily="34" charset="0"/>
              </a:rPr>
              <a:t>For protons, charge balancing is observed</a:t>
            </a:r>
          </a:p>
        </p:txBody>
      </p:sp>
    </p:spTree>
    <p:extLst>
      <p:ext uri="{BB962C8B-B14F-4D97-AF65-F5344CB8AC3E}">
        <p14:creationId xmlns:p14="http://schemas.microsoft.com/office/powerpoint/2010/main" val="927776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7334</TotalTime>
  <Words>955</Words>
  <Application>Microsoft Macintosh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Cambria Math</vt:lpstr>
      <vt:lpstr>Century Gothic</vt:lpstr>
      <vt:lpstr>Office Theme</vt:lpstr>
      <vt:lpstr>Study of Λ – Hadron Correlations in  Pb-Pb Collisions Using the ALICE Detector</vt:lpstr>
      <vt:lpstr>Introduction &amp; Motivation</vt:lpstr>
      <vt:lpstr>The Angular Correlation Function</vt:lpstr>
      <vt:lpstr>The Angular Correlation Function</vt:lpstr>
      <vt:lpstr>The Angular Correlation Function</vt:lpstr>
      <vt:lpstr>Particle Identification - Associates</vt:lpstr>
      <vt:lpstr>Particle Identification - Triggers</vt:lpstr>
      <vt:lpstr>Balance Functions</vt:lpstr>
      <vt:lpstr>Λ – p Balance Functions (OS – SS) </vt:lpstr>
      <vt:lpstr>Λ – p Balance Functions (OS – SS) </vt:lpstr>
      <vt:lpstr>Λ – p Balance Functions (OS – SS) </vt:lpstr>
      <vt:lpstr>Λ – K Balance Functions (OS – SS) </vt:lpstr>
      <vt:lpstr>Λ – K Balance Functions (OS – SS) </vt:lpstr>
      <vt:lpstr>Λ – π Balance Functions (OS – SS) </vt:lpstr>
      <vt:lpstr>Λ – π Balance Functions (OS – SS) </vt:lpstr>
      <vt:lpstr>Conclusions</vt:lpstr>
      <vt:lpstr>Λ – K Balance Functions (OS – SS) </vt:lpstr>
      <vt:lpstr>Λ – π Balance Functions (OS – 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Joey Staa</dc:creator>
  <cp:lastModifiedBy>Joey Staa</cp:lastModifiedBy>
  <cp:revision>79</cp:revision>
  <cp:lastPrinted>2025-06-24T07:31:09Z</cp:lastPrinted>
  <dcterms:created xsi:type="dcterms:W3CDTF">2025-03-08T11:38:51Z</dcterms:created>
  <dcterms:modified xsi:type="dcterms:W3CDTF">2025-12-10T20:50:56Z</dcterms:modified>
</cp:coreProperties>
</file>