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7"/>
  </p:notesMasterIdLst>
  <p:sldIdLst>
    <p:sldId id="256" r:id="rId2"/>
    <p:sldId id="403" r:id="rId3"/>
    <p:sldId id="388" r:id="rId4"/>
    <p:sldId id="383" r:id="rId5"/>
    <p:sldId id="404" r:id="rId6"/>
    <p:sldId id="392" r:id="rId7"/>
    <p:sldId id="399" r:id="rId8"/>
    <p:sldId id="414" r:id="rId9"/>
    <p:sldId id="405" r:id="rId10"/>
    <p:sldId id="408" r:id="rId11"/>
    <p:sldId id="407" r:id="rId12"/>
    <p:sldId id="412" r:id="rId13"/>
    <p:sldId id="390" r:id="rId14"/>
    <p:sldId id="393" r:id="rId15"/>
    <p:sldId id="409" r:id="rId16"/>
    <p:sldId id="410" r:id="rId17"/>
    <p:sldId id="411" r:id="rId18"/>
    <p:sldId id="391" r:id="rId19"/>
    <p:sldId id="402" r:id="rId20"/>
    <p:sldId id="400" r:id="rId21"/>
    <p:sldId id="397" r:id="rId22"/>
    <p:sldId id="396" r:id="rId23"/>
    <p:sldId id="413" r:id="rId24"/>
    <p:sldId id="389" r:id="rId25"/>
    <p:sldId id="3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553" autoAdjust="0"/>
  </p:normalViewPr>
  <p:slideViewPr>
    <p:cSldViewPr>
      <p:cViewPr varScale="1">
        <p:scale>
          <a:sx n="59" d="100"/>
          <a:sy n="59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0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0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6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1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533B6-DB29-4D3B-B8AE-BC31AC783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8" name="Picture 8" descr="logo-ng-she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887787" cy="1463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726F-9494-4111-B9D7-79999C92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C77A-F1E9-419F-A2CC-E28E350E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7C4-BBDA-42E5-A351-02649964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D521-C443-46BD-B393-4AF5CB72D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1F31-4010-488B-BB4A-3047FA044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19A-8869-4DBB-AC26-890D9019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85A-87FB-40AE-A2B0-6B8B4A6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E436-2C34-4E29-B543-783DD3481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E6B-A243-449E-8D96-0BA31DFB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B635-9ECA-4FA5-B2C0-7C063E36D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511D-C383-4DBD-A0E8-BAA16D6428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ugrid.org/arc/releases/15.03u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438400"/>
            <a:ext cx="6262687" cy="1470025"/>
          </a:xfrm>
        </p:spPr>
        <p:txBody>
          <a:bodyPr/>
          <a:lstStyle/>
          <a:p>
            <a:r>
              <a:rPr lang="sv-SE" dirty="0" smtClean="0"/>
              <a:t>ARC:</a:t>
            </a:r>
            <a:r>
              <a:rPr lang="hu-HU" dirty="0" smtClean="0"/>
              <a:t> </a:t>
            </a:r>
            <a:r>
              <a:rPr lang="en-GB" dirty="0" smtClean="0"/>
              <a:t>yearly </a:t>
            </a:r>
            <a:r>
              <a:rPr lang="en-GB" dirty="0" smtClean="0"/>
              <a:t>summary report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NG2017 </a:t>
            </a:r>
            <a:r>
              <a:rPr lang="hu-HU" sz="2000" dirty="0" smtClean="0"/>
              <a:t>Tromsø</a:t>
            </a:r>
            <a:endParaRPr lang="ru-RU" sz="20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5943600" cy="965200"/>
          </a:xfrm>
        </p:spPr>
        <p:txBody>
          <a:bodyPr/>
          <a:lstStyle/>
          <a:p>
            <a:pPr algn="ctr"/>
            <a:r>
              <a:rPr lang="hu-HU" i="1" dirty="0" smtClean="0"/>
              <a:t>Balázs Kónya, Lund University</a:t>
            </a:r>
          </a:p>
          <a:p>
            <a:pPr algn="ctr"/>
            <a:r>
              <a:rPr lang="hu-HU" i="1" dirty="0" smtClean="0"/>
              <a:t>NorduGrid Technical Coordinator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81405"/>
            <a:ext cx="4696178" cy="2697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Cleaning up the configuration mess…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3896982"/>
            <a:ext cx="8633460" cy="4876800"/>
          </a:xfrm>
        </p:spPr>
        <p:txBody>
          <a:bodyPr/>
          <a:lstStyle/>
          <a:p>
            <a:r>
              <a:rPr lang="hu-HU" sz="1800" dirty="0" smtClean="0"/>
              <a:t>2015.07.02: </a:t>
            </a:r>
            <a:r>
              <a:rPr lang="en-US" sz="1800" i="1" dirty="0"/>
              <a:t>[NG-disc] important community feedback: please send your </a:t>
            </a:r>
            <a:r>
              <a:rPr lang="en-US" sz="1800" i="1" dirty="0" err="1" smtClean="0"/>
              <a:t>arc.conf</a:t>
            </a:r>
            <a:endParaRPr lang="hu-HU" sz="1800" i="1" dirty="0" smtClean="0"/>
          </a:p>
          <a:p>
            <a:r>
              <a:rPr lang="hu-HU" sz="1800" dirty="0" smtClean="0"/>
              <a:t>January 2016: 3 days F2F meeting at Bodroki Kuria, reviewed the config line by line!</a:t>
            </a:r>
          </a:p>
          <a:p>
            <a:r>
              <a:rPr lang="hu-HU" sz="1800" dirty="0" smtClean="0"/>
              <a:t>2016-2017: Continuous iterations, code camp, weekly calls</a:t>
            </a:r>
          </a:p>
          <a:p>
            <a:r>
              <a:rPr lang="hu-HU" sz="1800" dirty="0" smtClean="0"/>
              <a:t>2017.06.15: the skype call where we resolved the last pending item and declared the ARC.CONF FREEZE</a:t>
            </a:r>
            <a:endParaRPr lang="hu-H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27/6/2017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553144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a</a:t>
            </a:r>
            <a:r>
              <a:rPr lang="sv-SE" b="1" dirty="0" smtClean="0"/>
              <a:t>rc.conf</a:t>
            </a:r>
            <a:r>
              <a:rPr lang="sv-SE" dirty="0" smtClean="0"/>
              <a:t> is the </a:t>
            </a:r>
            <a:r>
              <a:rPr lang="sv-SE" dirty="0"/>
              <a:t>server-side configuration file of </a:t>
            </a:r>
            <a:r>
              <a:rPr lang="hu-HU" dirty="0"/>
              <a:t>an </a:t>
            </a:r>
            <a:r>
              <a:rPr lang="sv-SE" dirty="0"/>
              <a:t>ARC</a:t>
            </a:r>
            <a:r>
              <a:rPr lang="hu-HU" dirty="0"/>
              <a:t> CE</a:t>
            </a:r>
            <a:r>
              <a:rPr lang="hu-HU" dirty="0" smtClean="0"/>
              <a:t>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Self-growing </a:t>
            </a:r>
            <a:r>
              <a:rPr lang="hu-HU" dirty="0"/>
              <a:t>configuration since 2002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Several failed redesign attempts (xml, modularize, ini...)</a:t>
            </a:r>
          </a:p>
        </p:txBody>
      </p:sp>
    </p:spTree>
    <p:extLst>
      <p:ext uri="{BB962C8B-B14F-4D97-AF65-F5344CB8AC3E}">
        <p14:creationId xmlns:p14="http://schemas.microsoft.com/office/powerpoint/2010/main" val="3653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ARC.CONF </a:t>
            </a:r>
            <a:r>
              <a:rPr lang="hu-HU" dirty="0" smtClean="0"/>
              <a:t> blocks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OLD: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NEW: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2353" y="2286000"/>
            <a:ext cx="412965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common]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#[vo]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#[group]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#[grid-manager]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#[data-staging]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#[gridftpd]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#[gridftpd/filedir]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#[gridftpd/jobs]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#[infosys/glue12]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#[infosys/site/sitename]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#[infosys/admindomain]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#[infosys/index/indexname]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#[infosys/index/indexname/registration/registrationname]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#[cluster]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#[infosys/cluster/registration/registrationname]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#[queue/gridlong]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#[registration/emir]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#[nordugridmap]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#[acix/cacheserver] </a:t>
            </a:r>
            <a:br>
              <a:rPr lang="hu-HU" sz="1000" dirty="0">
                <a:latin typeface="Bodoni MT Black" panose="02070A03080606020203" pitchFamily="18" charset="0"/>
              </a:rPr>
            </a:br>
            <a:r>
              <a:rPr lang="hu-HU" sz="1000" dirty="0">
                <a:latin typeface="Bodoni MT Black" panose="02070A03080606020203" pitchFamily="18" charset="0"/>
              </a:rPr>
              <a:t>#[acix/indexserver]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8297" y="2165866"/>
            <a:ext cx="204735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common]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common/mapping]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userlist:biousers]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authgroup:allowedusers]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lrms]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lrms/ssh]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arex/cache]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arex/data-staging]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arex/ws]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arex/ws/emies]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arex/ws/cache]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arex/ws/candypond]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arex/ws/argus]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arex/jura]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arex/jura/archiving]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arex/jura/sgas:neic_sgas]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#[arex/jura/apel:prod_apel</a:t>
            </a:r>
            <a:r>
              <a:rPr lang="hu-HU" sz="1000" dirty="0">
                <a:latin typeface="Bodoni MT Black" panose="02070A03080606020203" pitchFamily="18" charset="0"/>
              </a:rPr>
              <a:t>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gridftpd]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gridftpd/jobs]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gridftpd/filedir</a:t>
            </a:r>
            <a:r>
              <a:rPr lang="hu-HU" sz="1000" dirty="0" smtClean="0">
                <a:latin typeface="Bodoni MT Black" panose="02070A03080606020203" pitchFamily="18" charset="0"/>
              </a:rPr>
              <a:t>]</a:t>
            </a:r>
            <a:endParaRPr lang="hu-HU" sz="1000" dirty="0"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7649" y="3308291"/>
            <a:ext cx="21034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infosys/ldap]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infosys/ldap/bdii]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infosys/nordugrid]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infosys/glue2]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infosys/glue2/ldap]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infosys/glue1]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infosys/glue1/site:name]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cluster]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#[cluster/registration:name</a:t>
            </a:r>
            <a:r>
              <a:rPr lang="hu-HU" sz="1000" dirty="0">
                <a:latin typeface="Bodoni MT Black" panose="02070A03080606020203" pitchFamily="18" charset="0"/>
              </a:rPr>
              <a:t>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queue:gridlong]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datadelivery-service]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acix-scanner]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acix-index]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monitoring]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monitoring/perflog]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monitoring/ganglia]</a:t>
            </a:r>
          </a:p>
          <a:p>
            <a:r>
              <a:rPr lang="hu-HU" sz="1000" dirty="0" smtClean="0">
                <a:latin typeface="Bodoni MT Black" panose="02070A03080606020203" pitchFamily="18" charset="0"/>
              </a:rPr>
              <a:t>#[</a:t>
            </a:r>
            <a:r>
              <a:rPr lang="hu-HU" sz="1000" dirty="0">
                <a:latin typeface="Bodoni MT Black" panose="02070A03080606020203" pitchFamily="18" charset="0"/>
              </a:rPr>
              <a:t>nordugridmap]</a:t>
            </a:r>
            <a:endParaRPr lang="hu-HU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058"/>
            <a:ext cx="2952750" cy="14763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Organizations (VO)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main idea (concept):</a:t>
            </a:r>
          </a:p>
          <a:p>
            <a:pPr lvl="1"/>
            <a:r>
              <a:rPr lang="en-GB" sz="2000" dirty="0" smtClean="0"/>
              <a:t>Don’t work with individual users, instead “manage” a collection/self-organized group of those: the VO</a:t>
            </a:r>
          </a:p>
          <a:p>
            <a:pPr lvl="1"/>
            <a:r>
              <a:rPr lang="en-GB" sz="2000" dirty="0"/>
              <a:t>VO is a (potentially large) dynamic group of individuals</a:t>
            </a:r>
          </a:p>
          <a:p>
            <a:pPr lvl="2"/>
            <a:r>
              <a:rPr lang="en-GB" sz="1600" dirty="0"/>
              <a:t>Individual’s personal details become irrelevant (as long as credentials are valid)</a:t>
            </a:r>
          </a:p>
          <a:p>
            <a:pPr lvl="2"/>
            <a:r>
              <a:rPr lang="en-GB" sz="1600" dirty="0"/>
              <a:t>Individuals should be still distinct, such as not to modify each other’s runtime </a:t>
            </a:r>
            <a:r>
              <a:rPr lang="en-GB" sz="1600" dirty="0" smtClean="0"/>
              <a:t>environment</a:t>
            </a:r>
          </a:p>
          <a:p>
            <a:pPr lvl="1"/>
            <a:r>
              <a:rPr lang="en-GB" sz="2000" dirty="0" smtClean="0"/>
              <a:t>Authorization, accounting, environment setup, etc.. on a CE should be done per VOs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The problem: </a:t>
            </a:r>
          </a:p>
          <a:p>
            <a:pPr lvl="1"/>
            <a:r>
              <a:rPr lang="en-GB" sz="2000" dirty="0" smtClean="0"/>
              <a:t>VO-specific configurations are spread all over the various ARC service/component/feature modules.</a:t>
            </a:r>
          </a:p>
          <a:p>
            <a:pPr marL="0" indent="0">
              <a:buNone/>
            </a:pPr>
            <a:r>
              <a:rPr lang="en-GB" sz="2000" dirty="0" smtClean="0"/>
              <a:t>The solution (yet to be found):</a:t>
            </a:r>
          </a:p>
          <a:p>
            <a:pPr lvl="1"/>
            <a:r>
              <a:rPr lang="en-GB" sz="2000" i="1" dirty="0" smtClean="0"/>
              <a:t>New configuration block(s) following a VO-centric view</a:t>
            </a:r>
            <a:endParaRPr lang="en-GB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1" y="115887"/>
            <a:ext cx="2407708" cy="144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Hidden </a:t>
            </a:r>
            <a:r>
              <a:rPr lang="hu-HU" dirty="0" smtClean="0"/>
              <a:t>treasures</a:t>
            </a:r>
            <a:r>
              <a:rPr lang="en-GB" dirty="0" smtClean="0"/>
              <a:t>: </a:t>
            </a:r>
            <a:r>
              <a:rPr lang="en-GB" dirty="0" err="1" smtClean="0"/>
              <a:t>Candypond</a:t>
            </a:r>
            <a:r>
              <a:rPr lang="en-GB" dirty="0" smtClean="0"/>
              <a:t>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5695"/>
            <a:ext cx="8153400" cy="4876800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C</a:t>
            </a:r>
            <a:r>
              <a:rPr lang="en-GB" sz="2000" dirty="0" smtClean="0"/>
              <a:t>ache </a:t>
            </a:r>
            <a:r>
              <a:rPr lang="en-GB" sz="2000" b="1" dirty="0"/>
              <a:t>and</a:t>
            </a:r>
            <a:r>
              <a:rPr lang="en-GB" sz="2000" dirty="0"/>
              <a:t> </a:t>
            </a:r>
            <a:r>
              <a:rPr lang="en-GB" sz="2000" b="1" dirty="0"/>
              <a:t>d</a:t>
            </a:r>
            <a:r>
              <a:rPr lang="en-GB" sz="2000" dirty="0"/>
              <a:t>eliver </a:t>
            </a:r>
            <a:r>
              <a:rPr lang="en-GB" sz="2000" b="1" dirty="0"/>
              <a:t>y</a:t>
            </a:r>
            <a:r>
              <a:rPr lang="en-GB" sz="2000" dirty="0"/>
              <a:t>our </a:t>
            </a:r>
            <a:r>
              <a:rPr lang="en-GB" sz="2000" b="1" dirty="0"/>
              <a:t>p</a:t>
            </a:r>
            <a:r>
              <a:rPr lang="en-GB" sz="2000" dirty="0"/>
              <a:t>ilot </a:t>
            </a:r>
            <a:r>
              <a:rPr lang="en-GB" sz="2000" b="1" dirty="0"/>
              <a:t>on</a:t>
            </a:r>
            <a:r>
              <a:rPr lang="en-GB" sz="2000" dirty="0"/>
              <a:t>-demand </a:t>
            </a:r>
            <a:r>
              <a:rPr lang="en-GB" sz="2000" b="1" dirty="0" smtClean="0"/>
              <a:t>d</a:t>
            </a:r>
            <a:r>
              <a:rPr lang="en-GB" sz="2000" dirty="0" smtClean="0"/>
              <a:t>ata service:</a:t>
            </a:r>
          </a:p>
          <a:p>
            <a:pPr lvl="1"/>
            <a:r>
              <a:rPr lang="en-GB" sz="2000" dirty="0"/>
              <a:t>It is an AREX Web-Service</a:t>
            </a:r>
          </a:p>
          <a:p>
            <a:pPr lvl="2"/>
            <a:r>
              <a:rPr lang="en-GB" sz="1800" dirty="0" smtClean="0"/>
              <a:t>https</a:t>
            </a:r>
            <a:r>
              <a:rPr lang="en-GB" sz="1800" dirty="0"/>
              <a:t>://</a:t>
            </a:r>
            <a:r>
              <a:rPr lang="en-GB" sz="1800" dirty="0" smtClean="0"/>
              <a:t>hostname:443/arex/candypond</a:t>
            </a:r>
            <a:endParaRPr lang="en-GB" sz="1800" dirty="0" smtClean="0"/>
          </a:p>
          <a:p>
            <a:pPr lvl="1"/>
            <a:r>
              <a:rPr lang="en-GB" sz="2000" dirty="0" smtClean="0"/>
              <a:t>Re-discovered and rescued during </a:t>
            </a:r>
            <a:r>
              <a:rPr lang="en-GB" sz="2000" dirty="0" err="1" smtClean="0"/>
              <a:t>arc.conf</a:t>
            </a:r>
            <a:r>
              <a:rPr lang="en-GB" sz="2000" dirty="0" smtClean="0"/>
              <a:t> review</a:t>
            </a:r>
          </a:p>
          <a:p>
            <a:pPr lvl="2"/>
            <a:r>
              <a:rPr lang="en-GB" sz="1800" dirty="0" smtClean="0"/>
              <a:t>Was hidden under </a:t>
            </a:r>
            <a:r>
              <a:rPr lang="en-GB" sz="1800" dirty="0"/>
              <a:t>the name </a:t>
            </a:r>
            <a:r>
              <a:rPr lang="en-GB" sz="1800" dirty="0" err="1" smtClean="0"/>
              <a:t>cacheservice</a:t>
            </a:r>
            <a:r>
              <a:rPr lang="en-GB" sz="1800" dirty="0" smtClean="0"/>
              <a:t>, just next to the </a:t>
            </a:r>
            <a:r>
              <a:rPr lang="en-GB" sz="1800" dirty="0" err="1" smtClean="0"/>
              <a:t>cacheserver</a:t>
            </a:r>
            <a:r>
              <a:rPr lang="en-GB" sz="1800" dirty="0" smtClean="0"/>
              <a:t> of ACIX </a:t>
            </a:r>
          </a:p>
          <a:p>
            <a:pPr lvl="1"/>
            <a:r>
              <a:rPr lang="en-GB" sz="2000" dirty="0" smtClean="0"/>
              <a:t>Exposes </a:t>
            </a:r>
            <a:r>
              <a:rPr lang="en-GB" sz="2000" dirty="0"/>
              <a:t>various useful </a:t>
            </a:r>
            <a:r>
              <a:rPr lang="en-GB" sz="2000" dirty="0" smtClean="0"/>
              <a:t>operations of the cache</a:t>
            </a:r>
          </a:p>
          <a:p>
            <a:pPr lvl="2"/>
            <a:r>
              <a:rPr lang="en-GB" dirty="0" smtClean="0"/>
              <a:t>link given </a:t>
            </a:r>
            <a:r>
              <a:rPr lang="en-GB" dirty="0"/>
              <a:t>URLs from the cache to the specified job directory on the worker </a:t>
            </a:r>
            <a:r>
              <a:rPr lang="en-GB" dirty="0" smtClean="0"/>
              <a:t>node</a:t>
            </a:r>
          </a:p>
          <a:p>
            <a:pPr lvl="2"/>
            <a:r>
              <a:rPr lang="en-GB" dirty="0" smtClean="0"/>
              <a:t>query </a:t>
            </a:r>
            <a:r>
              <a:rPr lang="en-GB" dirty="0"/>
              <a:t>the cache service for the existence of the given URLs in the </a:t>
            </a:r>
            <a:r>
              <a:rPr lang="en-GB" dirty="0" smtClean="0"/>
              <a:t>cache</a:t>
            </a:r>
          </a:p>
          <a:p>
            <a:pPr lvl="1"/>
            <a:r>
              <a:rPr lang="en-GB" sz="2000" dirty="0"/>
              <a:t>Useful for the </a:t>
            </a:r>
            <a:r>
              <a:rPr lang="en-GB" sz="2000" u="sng" dirty="0"/>
              <a:t>pilot job model </a:t>
            </a:r>
            <a:r>
              <a:rPr lang="en-GB" sz="2000" dirty="0"/>
              <a:t>where input data for jobs </a:t>
            </a:r>
            <a:r>
              <a:rPr lang="en-GB" sz="2000" dirty="0" smtClean="0"/>
              <a:t>are </a:t>
            </a:r>
            <a:r>
              <a:rPr lang="en-GB" sz="2000" dirty="0"/>
              <a:t>not known until the job is running on the worker </a:t>
            </a:r>
            <a:r>
              <a:rPr lang="en-GB" sz="2000" dirty="0" smtClean="0"/>
              <a:t>node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ARCHERY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ARC Hierarchical Endpoint Registry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642" y="1223957"/>
            <a:ext cx="6720254" cy="47561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2200" y="3733800"/>
            <a:ext cx="6524270" cy="2057400"/>
          </a:xfrm>
        </p:spPr>
        <p:txBody>
          <a:bodyPr/>
          <a:lstStyle/>
          <a:p>
            <a:pPr algn="r"/>
            <a:r>
              <a:rPr lang="en-GB" sz="2400" dirty="0" smtClean="0"/>
              <a:t>Use DNS infrastructure </a:t>
            </a:r>
          </a:p>
          <a:p>
            <a:pPr algn="r"/>
            <a:r>
              <a:rPr lang="en-GB" sz="2400" dirty="0"/>
              <a:t>O</a:t>
            </a:r>
            <a:r>
              <a:rPr lang="en-GB" sz="2400" dirty="0" smtClean="0"/>
              <a:t>rganize service endpoints in a hierarchical list</a:t>
            </a:r>
          </a:p>
          <a:p>
            <a:pPr algn="r"/>
            <a:r>
              <a:rPr lang="en-GB" sz="2400" dirty="0" smtClean="0"/>
              <a:t>Top-bottom management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37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ARCHERY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_archery</a:t>
            </a:r>
            <a:r>
              <a:rPr lang="en-GB" dirty="0" smtClean="0"/>
              <a:t> </a:t>
            </a:r>
            <a:r>
              <a:rPr lang="en-GB" dirty="0"/>
              <a:t>TXT RR as an entry point</a:t>
            </a:r>
          </a:p>
          <a:p>
            <a:r>
              <a:rPr lang="en-GB" dirty="0"/>
              <a:t>RR format for each endpoint is:</a:t>
            </a:r>
          </a:p>
          <a:p>
            <a:pPr lvl="1"/>
            <a:r>
              <a:rPr lang="en-GB" b="1" dirty="0"/>
              <a:t>u=</a:t>
            </a:r>
            <a:r>
              <a:rPr lang="en-GB" dirty="0"/>
              <a:t>&lt;</a:t>
            </a:r>
            <a:r>
              <a:rPr lang="en-GB" dirty="0" err="1"/>
              <a:t>uri</a:t>
            </a:r>
            <a:r>
              <a:rPr lang="en-GB" dirty="0"/>
              <a:t>&gt; </a:t>
            </a:r>
            <a:r>
              <a:rPr lang="en-GB" b="1" dirty="0"/>
              <a:t>t=</a:t>
            </a:r>
            <a:r>
              <a:rPr lang="en-GB" dirty="0"/>
              <a:t>&lt;type&gt; [</a:t>
            </a:r>
            <a:r>
              <a:rPr lang="en-GB" b="1" dirty="0"/>
              <a:t>t=</a:t>
            </a:r>
            <a:r>
              <a:rPr lang="en-GB" dirty="0"/>
              <a:t>&lt;type&gt;...] [</a:t>
            </a:r>
            <a:r>
              <a:rPr lang="en-GB" b="1" dirty="0"/>
              <a:t>s=</a:t>
            </a:r>
            <a:r>
              <a:rPr lang="en-GB" dirty="0"/>
              <a:t>&lt;status&gt;]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Is it OK to use DNS used this way?</a:t>
            </a:r>
          </a:p>
          <a:p>
            <a:pPr lvl="1"/>
            <a:r>
              <a:rPr lang="en-GB" sz="2000" dirty="0" smtClean="0"/>
              <a:t>Yes! e-mail </a:t>
            </a:r>
            <a:r>
              <a:rPr lang="en-GB" sz="2000" dirty="0"/>
              <a:t>security is heavily rely on DNS RR</a:t>
            </a:r>
          </a:p>
          <a:p>
            <a:pPr lvl="2"/>
            <a:r>
              <a:rPr lang="en-GB" sz="1800" dirty="0"/>
              <a:t>SFP [RFC 7208], DKIM [RFC 6376], DMARK [RFC 7489</a:t>
            </a:r>
            <a:r>
              <a:rPr lang="en-GB" sz="1800" dirty="0" smtClean="0"/>
              <a:t>]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3" y="2743200"/>
            <a:ext cx="7870924" cy="22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ARCHERY details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7745462" cy="36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ARCHERY: overview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50" y="1219200"/>
            <a:ext cx="7183699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411480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All the necessary coding is done!</a:t>
            </a:r>
          </a:p>
          <a:p>
            <a:pPr algn="ctr"/>
            <a:r>
              <a:rPr lang="en-GB" dirty="0" smtClean="0">
                <a:solidFill>
                  <a:srgbClr val="92D050"/>
                </a:solidFill>
              </a:rPr>
              <a:t>Deployment details need to be agreed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erver-side: rolling </a:t>
            </a:r>
            <a:r>
              <a:rPr lang="en-GB" dirty="0" smtClean="0"/>
              <a:t>out </a:t>
            </a:r>
            <a:r>
              <a:rPr lang="hu-HU" dirty="0" smtClean="0"/>
              <a:t>E</a:t>
            </a:r>
            <a:r>
              <a:rPr lang="en-GB" dirty="0" smtClean="0"/>
              <a:t>MI</a:t>
            </a:r>
            <a:r>
              <a:rPr lang="hu-HU" dirty="0" smtClean="0"/>
              <a:t>-</a:t>
            </a:r>
            <a:r>
              <a:rPr lang="en-GB" dirty="0" smtClean="0"/>
              <a:t>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What is it?</a:t>
            </a:r>
          </a:p>
          <a:p>
            <a:pPr lvl="1"/>
            <a:r>
              <a:rPr lang="en-GB" sz="1800" dirty="0" smtClean="0"/>
              <a:t>A powerful Web Service interface for an ARC-CE</a:t>
            </a:r>
          </a:p>
          <a:p>
            <a:pPr lvl="1"/>
            <a:r>
              <a:rPr lang="en-GB" sz="1800" dirty="0" smtClean="0"/>
              <a:t>A kind of standard</a:t>
            </a:r>
          </a:p>
          <a:p>
            <a:pPr marL="914400" lvl="2" indent="0">
              <a:buNone/>
            </a:pPr>
            <a:r>
              <a:rPr lang="hu-HU" sz="1400" dirty="0">
                <a:solidFill>
                  <a:srgbClr val="FF0000"/>
                </a:solidFill>
              </a:rPr>
              <a:t>http://svn.nordugrid.org/repos/nordugrid/doc/trunk/tech_doc/emi-es/EMI-ES-Specification_v1.16.pdf</a:t>
            </a:r>
            <a:endParaRPr lang="en-GB" sz="1400" dirty="0">
              <a:solidFill>
                <a:srgbClr val="FF0000"/>
              </a:solidFill>
            </a:endParaRPr>
          </a:p>
          <a:p>
            <a:r>
              <a:rPr lang="en-GB" sz="2000" dirty="0" smtClean="0"/>
              <a:t>Why is it useful?</a:t>
            </a:r>
          </a:p>
          <a:p>
            <a:pPr lvl="1"/>
            <a:r>
              <a:rPr lang="en-GB" sz="1800" dirty="0" smtClean="0"/>
              <a:t>Job management, state model, data staging, job &amp; cluster information, delegation, job description, bulk job operations</a:t>
            </a:r>
          </a:p>
          <a:p>
            <a:pPr lvl="1"/>
            <a:r>
              <a:rPr lang="en-GB" sz="1800" dirty="0" smtClean="0"/>
              <a:t>Could replace LDAP and </a:t>
            </a:r>
            <a:r>
              <a:rPr lang="en-GB" sz="1800" dirty="0" err="1" smtClean="0"/>
              <a:t>gridftp</a:t>
            </a:r>
            <a:r>
              <a:rPr lang="en-GB" sz="1800" dirty="0" smtClean="0"/>
              <a:t>-job services</a:t>
            </a:r>
            <a:endParaRPr lang="en-GB" sz="1800" dirty="0" smtClean="0"/>
          </a:p>
          <a:p>
            <a:r>
              <a:rPr lang="en-GB" sz="2000" dirty="0" smtClean="0"/>
              <a:t>How much </a:t>
            </a:r>
            <a:r>
              <a:rPr lang="en-GB" sz="2000" dirty="0" smtClean="0"/>
              <a:t>of it</a:t>
            </a:r>
            <a:r>
              <a:rPr lang="en-GB" sz="2000" dirty="0" smtClean="0"/>
              <a:t> is supported in ARC?</a:t>
            </a:r>
          </a:p>
          <a:p>
            <a:pPr lvl="1"/>
            <a:r>
              <a:rPr lang="en-GB" sz="1800" dirty="0" smtClean="0"/>
              <a:t>Almost everything.</a:t>
            </a:r>
            <a:endParaRPr lang="en-GB" sz="1800" dirty="0"/>
          </a:p>
          <a:p>
            <a:r>
              <a:rPr lang="en-GB" sz="2000" dirty="0" smtClean="0"/>
              <a:t>Why is it not used then?</a:t>
            </a:r>
          </a:p>
          <a:p>
            <a:pPr lvl="1"/>
            <a:r>
              <a:rPr lang="en-GB" sz="1800" dirty="0" smtClean="0"/>
              <a:t>It is already used: </a:t>
            </a:r>
            <a:r>
              <a:rPr lang="en-GB" sz="1800" dirty="0" err="1" smtClean="0"/>
              <a:t>boinc</a:t>
            </a:r>
            <a:r>
              <a:rPr lang="en-GB" sz="1800" dirty="0" smtClean="0"/>
              <a:t> ACT</a:t>
            </a:r>
          </a:p>
          <a:p>
            <a:pPr lvl="1"/>
            <a:r>
              <a:rPr lang="en-GB" sz="1800" dirty="0"/>
              <a:t>s</a:t>
            </a:r>
            <a:r>
              <a:rPr lang="en-GB" sz="1800" dirty="0" smtClean="0"/>
              <a:t>calability &amp; stability tests are ongoing </a:t>
            </a:r>
          </a:p>
          <a:p>
            <a:pPr lvl="1"/>
            <a:r>
              <a:rPr lang="en-GB" sz="1800" dirty="0" smtClean="0"/>
              <a:t>discovered issues are quickly being fixed</a:t>
            </a:r>
            <a:endParaRPr lang="hu-HU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28/6/2017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www.nordugrid.org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9974"/>
            <a:ext cx="2504749" cy="1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ew lines </a:t>
            </a:r>
            <a:r>
              <a:rPr lang="en-GB" dirty="0" smtClean="0"/>
              <a:t>about</a:t>
            </a:r>
            <a:r>
              <a:rPr lang="hu-HU" dirty="0" smtClean="0"/>
              <a:t> the client side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107861"/>
            <a:ext cx="8153400" cy="4876800"/>
          </a:xfrm>
        </p:spPr>
        <p:txBody>
          <a:bodyPr/>
          <a:lstStyle/>
          <a:p>
            <a:r>
              <a:rPr lang="en-GB" sz="2400" u="sng" dirty="0" smtClean="0"/>
              <a:t>set of commands</a:t>
            </a:r>
            <a:r>
              <a:rPr lang="en-GB" sz="2400" dirty="0" smtClean="0"/>
              <a:t> to interact with ARC services from the command line</a:t>
            </a:r>
          </a:p>
          <a:p>
            <a:pPr lvl="1"/>
            <a:r>
              <a:rPr lang="en-GB" sz="2000" dirty="0" err="1"/>
              <a:t>a</a:t>
            </a:r>
            <a:r>
              <a:rPr lang="en-GB" sz="2000" dirty="0" err="1" smtClean="0"/>
              <a:t>rcsub</a:t>
            </a:r>
            <a:r>
              <a:rPr lang="en-GB" sz="2000" dirty="0" smtClean="0"/>
              <a:t>, </a:t>
            </a:r>
            <a:r>
              <a:rPr lang="en-GB" sz="2000" dirty="0" err="1" smtClean="0"/>
              <a:t>arcget</a:t>
            </a:r>
            <a:r>
              <a:rPr lang="en-GB" sz="2000" dirty="0"/>
              <a:t>, </a:t>
            </a:r>
            <a:r>
              <a:rPr lang="en-GB" sz="2000" dirty="0" err="1"/>
              <a:t>arccp</a:t>
            </a:r>
            <a:r>
              <a:rPr lang="en-GB" sz="2000" dirty="0" smtClean="0"/>
              <a:t>, </a:t>
            </a:r>
            <a:r>
              <a:rPr lang="en-GB" sz="2000" dirty="0" err="1" smtClean="0"/>
              <a:t>arcproxy</a:t>
            </a:r>
            <a:r>
              <a:rPr lang="en-GB" sz="2000" dirty="0" smtClean="0"/>
              <a:t>, ...</a:t>
            </a:r>
            <a:endParaRPr lang="en-GB" sz="2000" dirty="0"/>
          </a:p>
          <a:p>
            <a:r>
              <a:rPr lang="en-GB" sz="2400" u="sng" dirty="0" smtClean="0"/>
              <a:t>ARC SDK library</a:t>
            </a:r>
            <a:r>
              <a:rPr lang="en-GB" sz="2400" dirty="0" smtClean="0"/>
              <a:t> for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party developers</a:t>
            </a:r>
          </a:p>
          <a:p>
            <a:pPr lvl="1"/>
            <a:r>
              <a:rPr lang="en-GB" sz="2000" dirty="0" smtClean="0"/>
              <a:t>to write higher-level frameworks, utilities </a:t>
            </a:r>
          </a:p>
          <a:p>
            <a:pPr lvl="1"/>
            <a:r>
              <a:rPr lang="en-GB" sz="2000" dirty="0" smtClean="0"/>
              <a:t>or integrate ARC services into applications</a:t>
            </a:r>
          </a:p>
          <a:p>
            <a:pPr lvl="1"/>
            <a:r>
              <a:rPr lang="it-IT" sz="2000" dirty="0"/>
              <a:t>s</a:t>
            </a:r>
            <a:r>
              <a:rPr lang="it-IT" sz="2000" dirty="0" smtClean="0"/>
              <a:t>et of c++ libraries: common</a:t>
            </a:r>
            <a:r>
              <a:rPr lang="it-IT" sz="2000" dirty="0"/>
              <a:t>, compute, credential, data, datastaging</a:t>
            </a:r>
          </a:p>
          <a:p>
            <a:pPr lvl="1"/>
            <a:r>
              <a:rPr lang="en-GB" sz="2000" dirty="0" smtClean="0"/>
              <a:t>also available </a:t>
            </a:r>
            <a:r>
              <a:rPr lang="en-GB" sz="2000" dirty="0" smtClean="0"/>
              <a:t>in Python via Swig bindings</a:t>
            </a:r>
          </a:p>
          <a:p>
            <a:pPr lvl="1"/>
            <a:r>
              <a:rPr lang="en-GB" sz="2000" dirty="0" smtClean="0"/>
              <a:t>The arc* CLI and the </a:t>
            </a:r>
            <a:r>
              <a:rPr lang="en-GB" sz="2000" dirty="0" err="1" smtClean="0"/>
              <a:t>aCT</a:t>
            </a:r>
            <a:r>
              <a:rPr lang="en-GB" sz="2000" dirty="0" smtClean="0"/>
              <a:t> implemented on top of the SDK </a:t>
            </a:r>
            <a:endParaRPr lang="en-GB" sz="2000" dirty="0" smtClean="0"/>
          </a:p>
          <a:p>
            <a:r>
              <a:rPr lang="en-GB" sz="2400" dirty="0"/>
              <a:t>d</a:t>
            </a:r>
            <a:r>
              <a:rPr lang="en-GB" sz="2400" dirty="0" smtClean="0"/>
              <a:t>isclaimer:</a:t>
            </a:r>
          </a:p>
          <a:p>
            <a:pPr lvl="1"/>
            <a:r>
              <a:rPr lang="en-GB" sz="2000" dirty="0" smtClean="0"/>
              <a:t>At the moment there are limited development resources</a:t>
            </a:r>
          </a:p>
          <a:p>
            <a:pPr lvl="1"/>
            <a:r>
              <a:rPr lang="en-GB" sz="2000" dirty="0" smtClean="0"/>
              <a:t>Focus is put on SDK</a:t>
            </a:r>
            <a:endParaRPr lang="hu-H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Follow up from Kosice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010" y="1307391"/>
            <a:ext cx="3787265" cy="2840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3424">
            <a:off x="4820821" y="1882924"/>
            <a:ext cx="3784599" cy="2838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4097">
            <a:off x="4794137" y="2482583"/>
            <a:ext cx="3734119" cy="280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78">
            <a:off x="4458278" y="2973493"/>
            <a:ext cx="3973139" cy="2979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10" y="1219199"/>
            <a:ext cx="4648200" cy="4876800"/>
          </a:xfrm>
        </p:spPr>
        <p:txBody>
          <a:bodyPr/>
          <a:lstStyle/>
          <a:p>
            <a:r>
              <a:rPr lang="hu-HU" sz="2400" dirty="0" smtClean="0"/>
              <a:t>Conclusions from NG2016:</a:t>
            </a:r>
          </a:p>
          <a:p>
            <a:pPr lvl="1"/>
            <a:r>
              <a:rPr lang="hu-HU" sz="2000" dirty="0" smtClean="0"/>
              <a:t>Design vs. Reality</a:t>
            </a:r>
          </a:p>
          <a:p>
            <a:pPr lvl="1"/>
            <a:r>
              <a:rPr lang="hu-HU" sz="2000" dirty="0" smtClean="0"/>
              <a:t>Well-understood use-case</a:t>
            </a:r>
          </a:p>
          <a:p>
            <a:pPr lvl="1"/>
            <a:r>
              <a:rPr lang="hu-HU" sz="2000" dirty="0" smtClean="0"/>
              <a:t>Importance of DATA </a:t>
            </a:r>
          </a:p>
          <a:p>
            <a:pPr lvl="1"/>
            <a:r>
              <a:rPr lang="hu-HU" sz="2000" dirty="0" smtClean="0"/>
              <a:t>A middle layer over batch systems</a:t>
            </a:r>
          </a:p>
          <a:p>
            <a:pPr lvl="1"/>
            <a:r>
              <a:rPr lang="hu-HU" sz="2000" dirty="0" smtClean="0"/>
              <a:t>Heavy security</a:t>
            </a:r>
          </a:p>
          <a:p>
            <a:pPr lvl="1"/>
            <a:r>
              <a:rPr lang="hu-HU" sz="2000" dirty="0" smtClean="0"/>
              <a:t>Centralised and distributed</a:t>
            </a:r>
          </a:p>
          <a:p>
            <a:pPr lvl="1"/>
            <a:r>
              <a:rPr lang="hu-HU" sz="2000" dirty="0" smtClean="0"/>
              <a:t>Overhead due to standard-compliance</a:t>
            </a:r>
          </a:p>
          <a:p>
            <a:pPr lvl="1"/>
            <a:r>
              <a:rPr lang="hu-HU" sz="2000" dirty="0" smtClean="0"/>
              <a:t>Open source</a:t>
            </a:r>
          </a:p>
          <a:p>
            <a:pPr lvl="1"/>
            <a:endParaRPr lang="hu-H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3600">
            <a:off x="4976249" y="3622874"/>
            <a:ext cx="3505519" cy="2629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36167">
            <a:off x="4405022" y="3976198"/>
            <a:ext cx="3443741" cy="258280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Security </a:t>
            </a:r>
            <a:r>
              <a:rPr lang="en-GB" dirty="0" smtClean="0"/>
              <a:t>layer of</a:t>
            </a:r>
            <a:r>
              <a:rPr lang="en-GB" dirty="0"/>
              <a:t> </a:t>
            </a:r>
            <a:r>
              <a:rPr lang="hu-HU" dirty="0" smtClean="0"/>
              <a:t>ARC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Good news:</a:t>
            </a:r>
          </a:p>
          <a:p>
            <a:pPr lvl="1"/>
            <a:r>
              <a:rPr lang="en-GB" dirty="0">
                <a:solidFill>
                  <a:srgbClr val="92D050"/>
                </a:solidFill>
              </a:rPr>
              <a:t>n</a:t>
            </a:r>
            <a:r>
              <a:rPr lang="en-GB" dirty="0" smtClean="0">
                <a:solidFill>
                  <a:srgbClr val="92D050"/>
                </a:solidFill>
              </a:rPr>
              <a:t>o security incident, no vulnerabilities</a:t>
            </a:r>
            <a:endParaRPr lang="en-GB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Bad news: </a:t>
            </a:r>
            <a:endParaRPr lang="en-GB" dirty="0" smtClean="0"/>
          </a:p>
          <a:p>
            <a:pPr lvl="1"/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o ongoing or even planned developments in ARC security framework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e are not following trends (AARC blueprint)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 deserted area of ARC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en-GB" dirty="0" smtClean="0"/>
              <a:t>next</a:t>
            </a:r>
            <a:r>
              <a:rPr lang="hu-HU" dirty="0" smtClean="0"/>
              <a:t> </a:t>
            </a:r>
            <a:r>
              <a:rPr lang="en-GB" dirty="0" smtClean="0"/>
              <a:t>MAJOR release (</a:t>
            </a:r>
            <a:r>
              <a:rPr lang="en-GB" dirty="0" smtClean="0"/>
              <a:t>ARC 6)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3312"/>
            <a:ext cx="8153400" cy="4876800"/>
          </a:xfrm>
        </p:spPr>
        <p:txBody>
          <a:bodyPr/>
          <a:lstStyle/>
          <a:p>
            <a:r>
              <a:rPr lang="en-GB" sz="2000" dirty="0" smtClean="0"/>
              <a:t>Previous </a:t>
            </a:r>
            <a:r>
              <a:rPr lang="en-GB" sz="2000" dirty="0" smtClean="0"/>
              <a:t>major releases:</a:t>
            </a:r>
          </a:p>
          <a:p>
            <a:pPr lvl="1"/>
            <a:r>
              <a:rPr lang="en-GB" sz="1800" dirty="0"/>
              <a:t>V5 (15.03 Release):</a:t>
            </a:r>
            <a:endParaRPr lang="hu-HU" sz="1800" dirty="0"/>
          </a:p>
          <a:p>
            <a:pPr lvl="2"/>
            <a:r>
              <a:rPr lang="en-GB" sz="1600" dirty="0"/>
              <a:t>a</a:t>
            </a:r>
            <a:r>
              <a:rPr lang="en-GB" sz="1600" dirty="0" smtClean="0"/>
              <a:t>rc-ur-logger got replaced by JURA,  removed several components, modules (old data staging)</a:t>
            </a:r>
            <a:endParaRPr lang="en-GB" sz="1600" dirty="0" smtClean="0"/>
          </a:p>
          <a:p>
            <a:pPr lvl="1"/>
            <a:r>
              <a:rPr lang="en-GB" sz="1800" dirty="0" smtClean="0"/>
              <a:t>V4 (13.11 Release):</a:t>
            </a:r>
          </a:p>
          <a:p>
            <a:pPr lvl="2"/>
            <a:r>
              <a:rPr lang="en-GB" sz="1600" dirty="0"/>
              <a:t>new client-side BDB job </a:t>
            </a:r>
            <a:r>
              <a:rPr lang="en-GB" sz="1600" dirty="0" smtClean="0"/>
              <a:t>storage</a:t>
            </a:r>
          </a:p>
          <a:p>
            <a:r>
              <a:rPr lang="en-GB" dirty="0" smtClean="0"/>
              <a:t>ARC 6: major changes</a:t>
            </a:r>
          </a:p>
          <a:p>
            <a:pPr lvl="1"/>
            <a:r>
              <a:rPr lang="en-GB" sz="2000" dirty="0" smtClean="0"/>
              <a:t>Re-engineered server-side configuration</a:t>
            </a:r>
          </a:p>
          <a:p>
            <a:pPr lvl="1"/>
            <a:r>
              <a:rPr lang="en-GB" sz="2000" dirty="0" smtClean="0"/>
              <a:t>Event-driven internal A-REX job processing</a:t>
            </a:r>
          </a:p>
          <a:p>
            <a:pPr lvl="1"/>
            <a:r>
              <a:rPr lang="en-GB" sz="2000" dirty="0" smtClean="0"/>
              <a:t>NEW framework for RTE management</a:t>
            </a:r>
          </a:p>
          <a:p>
            <a:pPr lvl="1"/>
            <a:r>
              <a:rPr lang="en-GB" sz="2000" dirty="0" smtClean="0"/>
              <a:t>NEW Python-LRMS </a:t>
            </a:r>
            <a:r>
              <a:rPr lang="en-GB" sz="2000" dirty="0" err="1" smtClean="0"/>
              <a:t>backends</a:t>
            </a:r>
            <a:endParaRPr lang="en-GB" sz="2000" dirty="0" smtClean="0"/>
          </a:p>
          <a:p>
            <a:pPr lvl="1"/>
            <a:r>
              <a:rPr lang="en-GB" sz="2000" dirty="0" smtClean="0"/>
              <a:t>NEW service endpoint registry: ARCHERY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OBSOLETED: EMIR, EGIS, CREAM, UNICORE, JAVA-SDK, …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Timeline: during autumn 2017</a:t>
            </a:r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3025"/>
            <a:ext cx="6719888" cy="457200"/>
          </a:xfrm>
        </p:spPr>
        <p:txBody>
          <a:bodyPr/>
          <a:lstStyle/>
          <a:p>
            <a:r>
              <a:rPr lang="hu-HU" dirty="0" smtClean="0"/>
              <a:t>ARC </a:t>
            </a:r>
            <a:r>
              <a:rPr lang="en-GB" dirty="0" smtClean="0"/>
              <a:t>on</a:t>
            </a:r>
            <a:r>
              <a:rPr lang="hu-HU" dirty="0" smtClean="0"/>
              <a:t> HPC</a:t>
            </a:r>
            <a:r>
              <a:rPr lang="en-GB" dirty="0" smtClean="0"/>
              <a:t>s: remote-</a:t>
            </a:r>
            <a:r>
              <a:rPr lang="en-GB" dirty="0" err="1" smtClean="0"/>
              <a:t>lrms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4344" y="1243148"/>
            <a:ext cx="4876800" cy="2324722"/>
          </a:xfrm>
          <a:ln>
            <a:solidFill>
              <a:schemeClr val="accent1">
                <a:lumMod val="9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Some HPC sites are very </a:t>
            </a:r>
            <a:r>
              <a:rPr lang="en-GB" b="1" dirty="0" smtClean="0">
                <a:solidFill>
                  <a:srgbClr val="0070C0"/>
                </a:solidFill>
              </a:rPr>
              <a:t>restrictive</a:t>
            </a:r>
            <a:r>
              <a:rPr lang="en-GB" dirty="0" smtClean="0"/>
              <a:t> </a:t>
            </a:r>
            <a:r>
              <a:rPr lang="en-GB" dirty="0" smtClean="0"/>
              <a:t>allowing </a:t>
            </a:r>
            <a:r>
              <a:rPr lang="en-GB" dirty="0" smtClean="0"/>
              <a:t>only </a:t>
            </a:r>
            <a:r>
              <a:rPr lang="en-GB" dirty="0" err="1" smtClean="0"/>
              <a:t>ssh</a:t>
            </a:r>
            <a:r>
              <a:rPr lang="en-GB" dirty="0" smtClean="0"/>
              <a:t> communication </a:t>
            </a:r>
            <a:r>
              <a:rPr lang="en-GB" dirty="0" smtClean="0"/>
              <a:t>with outside world.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ARC </a:t>
            </a:r>
            <a:r>
              <a:rPr lang="en-GB" dirty="0" smtClean="0"/>
              <a:t>jobs can st</a:t>
            </a:r>
            <a:r>
              <a:rPr lang="en-GB" b="1" dirty="0" smtClean="0"/>
              <a:t>il</a:t>
            </a:r>
            <a:r>
              <a:rPr lang="en-GB" dirty="0" smtClean="0"/>
              <a:t>l run on these sites </a:t>
            </a:r>
            <a:r>
              <a:rPr lang="en-GB" dirty="0"/>
              <a:t>e</a:t>
            </a:r>
            <a:r>
              <a:rPr lang="en-GB" dirty="0" smtClean="0"/>
              <a:t>.g</a:t>
            </a:r>
            <a:r>
              <a:rPr lang="en-GB" dirty="0" smtClean="0"/>
              <a:t>. with ARC-CE </a:t>
            </a:r>
            <a:r>
              <a:rPr lang="en-GB" dirty="0" err="1" smtClean="0"/>
              <a:t>ssh-ing</a:t>
            </a:r>
            <a:r>
              <a:rPr lang="en-GB" dirty="0" smtClean="0"/>
              <a:t> to </a:t>
            </a:r>
            <a:r>
              <a:rPr lang="en-GB" dirty="0" smtClean="0"/>
              <a:t>site’s login-node (</a:t>
            </a:r>
            <a:r>
              <a:rPr lang="en-GB" b="1" dirty="0" smtClean="0"/>
              <a:t>remote </a:t>
            </a:r>
            <a:r>
              <a:rPr lang="en-GB" b="1" dirty="0" err="1" smtClean="0"/>
              <a:t>lrms</a:t>
            </a:r>
            <a:r>
              <a:rPr lang="en-GB" b="1" dirty="0" smtClean="0"/>
              <a:t> </a:t>
            </a:r>
            <a:r>
              <a:rPr lang="en-GB" dirty="0" smtClean="0"/>
              <a:t>feature of ARC)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3383972" cy="245747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Slide Number Placeholder 5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22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on HPCs:  </a:t>
            </a:r>
            <a:r>
              <a:rPr lang="en-GB" dirty="0" err="1"/>
              <a:t>aCT@site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91200" y="1440788"/>
            <a:ext cx="2792627" cy="4201849"/>
            <a:chOff x="6022068" y="1610426"/>
            <a:chExt cx="2792627" cy="4201849"/>
          </a:xfrm>
        </p:grpSpPr>
        <p:grpSp>
          <p:nvGrpSpPr>
            <p:cNvPr id="8" name="Group 7"/>
            <p:cNvGrpSpPr/>
            <p:nvPr/>
          </p:nvGrpSpPr>
          <p:grpSpPr>
            <a:xfrm>
              <a:off x="6022068" y="1610426"/>
              <a:ext cx="2792627" cy="4201849"/>
              <a:chOff x="9168714" y="2172094"/>
              <a:chExt cx="2792627" cy="4201849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9638119" y="4325406"/>
                <a:ext cx="1699214" cy="446188"/>
              </a:xfrm>
              <a:prstGeom prst="roundRect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chemeClr val="tx1"/>
                    </a:solidFill>
                    <a:latin typeface="Arial" charset="0"/>
                    <a:ea typeface="ヒラギノ角ゴ Pro W3" charset="-128"/>
                    <a:cs typeface="ヒラギノ角ゴ Pro W3" charset="-128"/>
                  </a:rPr>
                  <a:t>ARC CE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9638119" y="5475198"/>
                <a:ext cx="1699214" cy="44618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>
                    <a:solidFill>
                      <a:schemeClr val="tx1"/>
                    </a:solidFill>
                    <a:latin typeface="Arial" charset="0"/>
                    <a:ea typeface="ヒラギノ角ゴ Pro W3" charset="-128"/>
                    <a:cs typeface="ヒラギノ角ゴ Pro W3" charset="-128"/>
                  </a:rPr>
                  <a:t>WN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9638119" y="3331086"/>
                <a:ext cx="1699214" cy="446188"/>
              </a:xfrm>
              <a:prstGeom prst="roundRect">
                <a:avLst/>
              </a:prstGeom>
              <a:solidFill>
                <a:srgbClr val="FF66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err="1">
                    <a:solidFill>
                      <a:schemeClr val="tx1"/>
                    </a:solidFill>
                    <a:latin typeface="Arial" charset="0"/>
                    <a:ea typeface="ヒラギノ角ゴ Pro W3" charset="-128"/>
                    <a:cs typeface="ヒラギノ角ゴ Pro W3" charset="-128"/>
                  </a:rPr>
                  <a:t>aCT</a:t>
                </a:r>
                <a:endParaRPr lang="en-GB" dirty="0">
                  <a:solidFill>
                    <a:schemeClr val="tx1"/>
                  </a:solidFill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10487726" y="2172094"/>
                <a:ext cx="0" cy="112764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10487726" y="3777274"/>
                <a:ext cx="0" cy="54813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10487726" y="4771594"/>
                <a:ext cx="0" cy="70360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9168714" y="3042816"/>
                <a:ext cx="2792627" cy="33311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dirty="0">
                    <a:latin typeface="Arial" charset="0"/>
                    <a:ea typeface="ヒラギノ角ゴ Pro W3" charset="-128"/>
                    <a:cs typeface="ヒラギノ角ゴ Pro W3" charset="-128"/>
                  </a:rPr>
                  <a:t>HPC-Site</a:t>
                </a:r>
                <a:endParaRPr lang="en-GB" sz="2000" dirty="0"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341080" y="1934416"/>
              <a:ext cx="1392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pull requests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81575" y="2570137"/>
              <a:ext cx="2505225" cy="189083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2370" y="3305006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tight integration</a:t>
              </a:r>
              <a:endParaRPr lang="en-GB" dirty="0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64344" y="1615956"/>
            <a:ext cx="4876800" cy="3574123"/>
          </a:xfrm>
          <a:prstGeom prst="rect">
            <a:avLst/>
          </a:prstGeom>
          <a:noFill/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3200" b="1" kern="0" dirty="0" smtClean="0">
                <a:solidFill>
                  <a:srgbClr val="0070C0"/>
                </a:solidFill>
              </a:rPr>
              <a:t>Some HPC sites are even more restrictive</a:t>
            </a:r>
            <a:r>
              <a:rPr lang="en-GB" sz="3200" kern="0" dirty="0" smtClean="0"/>
              <a:t> and don’t want any unusual service with open network interfaces</a:t>
            </a:r>
          </a:p>
          <a:p>
            <a:pPr marL="0" indent="0">
              <a:buFont typeface="Wingdings" pitchFamily="2" charset="2"/>
              <a:buNone/>
            </a:pPr>
            <a:endParaRPr lang="en-GB" sz="3200" kern="0" dirty="0" smtClean="0"/>
          </a:p>
          <a:p>
            <a:pPr marL="0" indent="0">
              <a:buFont typeface="Wingdings" pitchFamily="2" charset="2"/>
              <a:buNone/>
            </a:pPr>
            <a:r>
              <a:rPr lang="en-GB" sz="3200" kern="0" dirty="0" smtClean="0"/>
              <a:t>Solution: pull jobs/data to the HPC site:  </a:t>
            </a:r>
            <a:r>
              <a:rPr lang="en-GB" dirty="0" err="1" smtClean="0">
                <a:solidFill>
                  <a:srgbClr val="0070C0"/>
                </a:solidFill>
              </a:rPr>
              <a:t>aCT@site</a:t>
            </a:r>
            <a:r>
              <a:rPr lang="en-GB" dirty="0">
                <a:solidFill>
                  <a:srgbClr val="0070C0"/>
                </a:solidFill>
              </a:rPr>
              <a:t>:</a:t>
            </a:r>
          </a:p>
          <a:p>
            <a:r>
              <a:rPr lang="en-GB" dirty="0" smtClean="0"/>
              <a:t>Deploy a </a:t>
            </a:r>
            <a:r>
              <a:rPr lang="en-GB" dirty="0"/>
              <a:t>tightly integrated </a:t>
            </a:r>
            <a:r>
              <a:rPr lang="en-GB" dirty="0" err="1"/>
              <a:t>aCT</a:t>
            </a:r>
            <a:r>
              <a:rPr lang="en-GB" dirty="0"/>
              <a:t> and </a:t>
            </a:r>
            <a:r>
              <a:rPr lang="en-GB" dirty="0" smtClean="0"/>
              <a:t>a </a:t>
            </a:r>
            <a:r>
              <a:rPr lang="en-GB" dirty="0" err="1" smtClean="0"/>
              <a:t>networkless</a:t>
            </a:r>
            <a:r>
              <a:rPr lang="en-GB" dirty="0" smtClean="0"/>
              <a:t> </a:t>
            </a:r>
            <a:r>
              <a:rPr lang="en-GB" dirty="0"/>
              <a:t>ARC CE on </a:t>
            </a:r>
            <a:r>
              <a:rPr lang="en-GB" dirty="0" smtClean="0"/>
              <a:t>the HPC </a:t>
            </a:r>
            <a:r>
              <a:rPr lang="en-GB" dirty="0"/>
              <a:t>the </a:t>
            </a:r>
            <a:r>
              <a:rPr lang="en-GB" dirty="0" smtClean="0"/>
              <a:t>site</a:t>
            </a:r>
          </a:p>
          <a:p>
            <a:r>
              <a:rPr lang="en-GB" dirty="0" err="1" smtClean="0"/>
              <a:t>aCT</a:t>
            </a:r>
            <a:r>
              <a:rPr lang="en-GB" dirty="0" smtClean="0"/>
              <a:t> &amp; ARC is closely coupled via the local </a:t>
            </a:r>
            <a:r>
              <a:rPr lang="en-GB" dirty="0" err="1" smtClean="0"/>
              <a:t>filesystem</a:t>
            </a:r>
            <a:endParaRPr lang="en-GB" dirty="0" smtClean="0"/>
          </a:p>
          <a:p>
            <a:r>
              <a:rPr lang="en-GB" dirty="0" err="1" smtClean="0"/>
              <a:t>aCT</a:t>
            </a:r>
            <a:r>
              <a:rPr lang="en-GB" dirty="0" smtClean="0"/>
              <a:t> takes care of pulling jobs to HPC</a:t>
            </a:r>
            <a:endParaRPr lang="en-GB" dirty="0"/>
          </a:p>
          <a:p>
            <a:pPr marL="0" indent="0">
              <a:buFont typeface="Wingdings" pitchFamily="2" charset="2"/>
              <a:buNone/>
            </a:pPr>
            <a:endParaRPr lang="en-GB" kern="0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896806"/>
            <a:ext cx="4246969" cy="3631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longer term</a:t>
            </a:r>
            <a:r>
              <a:rPr lang="en-GB" dirty="0" smtClean="0"/>
              <a:t> future?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44" y="1103312"/>
            <a:ext cx="4551383" cy="4876800"/>
          </a:xfrm>
        </p:spPr>
        <p:txBody>
          <a:bodyPr/>
          <a:lstStyle/>
          <a:p>
            <a:r>
              <a:rPr lang="en-GB" sz="2000" dirty="0" smtClean="0"/>
              <a:t>Move away being a</a:t>
            </a:r>
            <a:r>
              <a:rPr lang="en-GB" sz="2000" dirty="0" smtClean="0"/>
              <a:t> </a:t>
            </a:r>
            <a:r>
              <a:rPr lang="en-GB" sz="2000" strike="sngStrike" dirty="0" smtClean="0"/>
              <a:t>middleman</a:t>
            </a:r>
            <a:r>
              <a:rPr lang="en-GB" sz="2000" dirty="0" smtClean="0"/>
              <a:t> and focus on what is in the name:</a:t>
            </a:r>
          </a:p>
          <a:p>
            <a:r>
              <a:rPr lang="hu-HU" sz="2400" dirty="0" smtClean="0"/>
              <a:t>Advanced</a:t>
            </a:r>
            <a:endParaRPr lang="hu-HU" sz="2400" dirty="0" smtClean="0"/>
          </a:p>
          <a:p>
            <a:r>
              <a:rPr lang="hu-HU" sz="2400" dirty="0" smtClean="0"/>
              <a:t>Resource</a:t>
            </a:r>
          </a:p>
          <a:p>
            <a:r>
              <a:rPr lang="hu-HU" sz="2400" dirty="0" smtClean="0"/>
              <a:t>Connector</a:t>
            </a:r>
            <a:endParaRPr lang="en-GB" sz="24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Have a vision of something great.. </a:t>
            </a:r>
          </a:p>
          <a:p>
            <a:pPr lvl="1"/>
            <a:r>
              <a:rPr lang="en-GB" sz="1800" dirty="0" smtClean="0"/>
              <a:t>The brainstorming work started at the ABC f2f retreat in </a:t>
            </a:r>
            <a:r>
              <a:rPr lang="en-GB" sz="1800" dirty="0" err="1" smtClean="0"/>
              <a:t>Monor</a:t>
            </a:r>
            <a:r>
              <a:rPr lang="en-GB" sz="1800" dirty="0" smtClean="0"/>
              <a:t>, November 2016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93" y="4586570"/>
            <a:ext cx="1458769" cy="1677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84" y="4714875"/>
            <a:ext cx="150495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2" y="381000"/>
            <a:ext cx="6719888" cy="457200"/>
          </a:xfrm>
        </p:spPr>
        <p:txBody>
          <a:bodyPr/>
          <a:lstStyle/>
          <a:p>
            <a:r>
              <a:rPr lang="en-GB" dirty="0"/>
              <a:t>S</a:t>
            </a:r>
            <a:r>
              <a:rPr lang="hu-HU" dirty="0" smtClean="0"/>
              <a:t>ummary </a:t>
            </a:r>
            <a:r>
              <a:rPr lang="en-GB" dirty="0" smtClean="0"/>
              <a:t>of the past year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1219892"/>
            <a:ext cx="6587836" cy="487541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178" y="2508587"/>
            <a:ext cx="660922" cy="68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2200"/>
            <a:ext cx="660922" cy="68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78" y="5139416"/>
            <a:ext cx="660922" cy="688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6182" y="2195056"/>
            <a:ext cx="2172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Not on the figure: </a:t>
            </a:r>
          </a:p>
          <a:p>
            <a:pPr marL="285750" indent="-285750">
              <a:buFontTx/>
              <a:buChar char="-"/>
            </a:pPr>
            <a:r>
              <a:rPr lang="en-GB" b="1" dirty="0" err="1" smtClean="0">
                <a:solidFill>
                  <a:srgbClr val="FFFF00"/>
                </a:solidFill>
              </a:rPr>
              <a:t>arc.conf</a:t>
            </a:r>
            <a:endParaRPr lang="en-GB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ARCHERY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FFFF00"/>
                </a:solidFill>
              </a:rPr>
              <a:t>EMI-ES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46162"/>
            <a:ext cx="660922" cy="68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1598491"/>
            <a:ext cx="660922" cy="6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Follow up from Kosice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7" y="1020406"/>
            <a:ext cx="373380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58" y="987425"/>
            <a:ext cx="3821749" cy="286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3" y="3291996"/>
            <a:ext cx="4572638" cy="3429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90648"/>
            <a:ext cx="4572638" cy="34294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since Kosice: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Overloaded and occupied by the </a:t>
            </a:r>
            <a:r>
              <a:rPr lang="hu-HU" sz="2000" dirty="0" smtClean="0"/>
              <a:t>usual fixes &amp; improvements</a:t>
            </a:r>
          </a:p>
          <a:p>
            <a:pPr marL="457200" indent="-457200">
              <a:buFont typeface="+mj-lt"/>
              <a:buAutoNum type="arabicPeriod"/>
            </a:pPr>
            <a:endParaRPr lang="hu-HU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nevertheless</a:t>
            </a:r>
            <a:r>
              <a:rPr lang="en-GB" sz="2000" dirty="0" smtClean="0"/>
              <a:t>, </a:t>
            </a:r>
            <a:r>
              <a:rPr lang="en-GB" sz="2000" dirty="0" smtClean="0"/>
              <a:t>for the </a:t>
            </a:r>
            <a:r>
              <a:rPr lang="hu-HU" sz="2000" dirty="0" smtClean="0"/>
              <a:t>first time since many </a:t>
            </a:r>
            <a:r>
              <a:rPr lang="hu-HU" sz="2000" dirty="0" smtClean="0"/>
              <a:t>years</a:t>
            </a:r>
            <a:r>
              <a:rPr lang="en-GB" sz="2000" dirty="0" smtClean="0"/>
              <a:t>,</a:t>
            </a:r>
            <a:r>
              <a:rPr lang="hu-HU" sz="2000" dirty="0" smtClean="0"/>
              <a:t> </a:t>
            </a:r>
            <a:r>
              <a:rPr lang="hu-HU" sz="2000" dirty="0" smtClean="0"/>
              <a:t>we jumped on </a:t>
            </a:r>
            <a:r>
              <a:rPr lang="en-GB" sz="2000" dirty="0" smtClean="0"/>
              <a:t>some </a:t>
            </a:r>
            <a:r>
              <a:rPr lang="hu-HU" sz="2000" dirty="0" smtClean="0"/>
              <a:t>major developments!</a:t>
            </a:r>
          </a:p>
          <a:p>
            <a:pPr marL="457200" indent="-457200">
              <a:buFont typeface="+mj-lt"/>
              <a:buAutoNum type="arabicPeriod"/>
            </a:pPr>
            <a:endParaRPr lang="hu-HU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..</a:t>
            </a:r>
            <a:r>
              <a:rPr lang="en-GB" sz="2000" dirty="0" smtClean="0"/>
              <a:t>thus</a:t>
            </a:r>
            <a:r>
              <a:rPr lang="en-GB" sz="2000" dirty="0" smtClean="0"/>
              <a:t> </a:t>
            </a:r>
            <a:r>
              <a:rPr lang="hu-HU" sz="2000" dirty="0" smtClean="0"/>
              <a:t>ARC6 (</a:t>
            </a:r>
            <a:r>
              <a:rPr lang="en-GB" sz="2000" dirty="0" smtClean="0"/>
              <a:t>the </a:t>
            </a:r>
            <a:r>
              <a:rPr lang="hu-HU" sz="2000" dirty="0" smtClean="0"/>
              <a:t>next major)</a:t>
            </a:r>
            <a:r>
              <a:rPr lang="en-GB" sz="2000" dirty="0" smtClean="0"/>
              <a:t> is in the pipeline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…unfortunately, we can’t talk about </a:t>
            </a:r>
            <a:r>
              <a:rPr lang="en-GB" sz="2000" dirty="0"/>
              <a:t>a</a:t>
            </a:r>
            <a:r>
              <a:rPr lang="hu-HU" sz="2000" dirty="0" smtClean="0"/>
              <a:t> </a:t>
            </a:r>
            <a:r>
              <a:rPr lang="hu-HU" sz="2000" dirty="0" smtClean="0"/>
              <a:t>„BIG </a:t>
            </a:r>
            <a:r>
              <a:rPr lang="en-GB" sz="2000" dirty="0" smtClean="0"/>
              <a:t>NEW THING</a:t>
            </a:r>
            <a:r>
              <a:rPr lang="hu-HU" sz="2000" dirty="0" smtClean="0"/>
              <a:t>” </a:t>
            </a:r>
            <a:r>
              <a:rPr lang="en-GB" sz="2000" dirty="0" smtClean="0"/>
              <a:t>(</a:t>
            </a:r>
            <a:r>
              <a:rPr lang="hu-HU" sz="2000" dirty="0" smtClean="0"/>
              <a:t>yet</a:t>
            </a:r>
            <a:r>
              <a:rPr lang="en-GB" sz="2000" dirty="0" smtClean="0"/>
              <a:t>)</a:t>
            </a:r>
            <a:endParaRPr lang="hu-HU" sz="2000" dirty="0" smtClean="0"/>
          </a:p>
          <a:p>
            <a:endParaRPr lang="hu-HU" sz="2000" dirty="0"/>
          </a:p>
          <a:p>
            <a:endParaRPr lang="sv-S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Business as usual</a:t>
            </a:r>
            <a:r>
              <a:rPr lang="en-GB" dirty="0" smtClean="0"/>
              <a:t>: support &amp; maintenance</a:t>
            </a:r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8" y="1069975"/>
            <a:ext cx="4466583" cy="44958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5257800" cy="4876800"/>
          </a:xfrm>
        </p:spPr>
        <p:txBody>
          <a:bodyPr/>
          <a:lstStyle/>
          <a:p>
            <a:r>
              <a:rPr lang="en-GB" sz="2000" dirty="0" smtClean="0"/>
              <a:t>Bugzilla, GGUS:</a:t>
            </a:r>
          </a:p>
          <a:p>
            <a:pPr lvl="1"/>
            <a:r>
              <a:rPr lang="hu-HU" sz="1800" dirty="0"/>
              <a:t>Openssl </a:t>
            </a:r>
            <a:r>
              <a:rPr lang="en-GB" sz="1800" dirty="0" smtClean="0"/>
              <a:t>1.1.0 </a:t>
            </a:r>
            <a:r>
              <a:rPr lang="hu-HU" sz="1800" dirty="0" smtClean="0"/>
              <a:t>migration</a:t>
            </a:r>
            <a:endParaRPr lang="en-GB" sz="1800" dirty="0" smtClean="0"/>
          </a:p>
          <a:p>
            <a:pPr lvl="1"/>
            <a:r>
              <a:rPr lang="en-GB" sz="1800" dirty="0" smtClean="0"/>
              <a:t>CEInfo.pl &amp; heartbeat</a:t>
            </a:r>
            <a:endParaRPr lang="hu-HU" sz="1800" dirty="0"/>
          </a:p>
          <a:p>
            <a:pPr lvl="1"/>
            <a:r>
              <a:rPr lang="hu-HU" sz="1800" dirty="0" smtClean="0"/>
              <a:t>Infosys/LDAP</a:t>
            </a:r>
            <a:r>
              <a:rPr lang="en-GB" sz="1800" dirty="0" smtClean="0"/>
              <a:t>/</a:t>
            </a:r>
            <a:r>
              <a:rPr lang="en-GB" sz="1800" dirty="0" err="1" smtClean="0"/>
              <a:t>bdii</a:t>
            </a:r>
            <a:endParaRPr lang="en-GB" sz="1800" dirty="0" smtClean="0"/>
          </a:p>
          <a:p>
            <a:pPr lvl="1"/>
            <a:r>
              <a:rPr lang="en-GB" sz="1800" dirty="0" smtClean="0"/>
              <a:t>EMI-ES interface issues</a:t>
            </a:r>
            <a:endParaRPr lang="hu-HU" sz="1800" dirty="0"/>
          </a:p>
          <a:p>
            <a:pPr lvl="1"/>
            <a:r>
              <a:rPr lang="hu-HU" sz="1800" dirty="0"/>
              <a:t>Arex stability </a:t>
            </a:r>
            <a:r>
              <a:rPr lang="hu-HU" sz="1800" dirty="0" smtClean="0"/>
              <a:t>issues</a:t>
            </a:r>
            <a:endParaRPr lang="en-GB" sz="1800" dirty="0"/>
          </a:p>
          <a:p>
            <a:pPr lvl="1"/>
            <a:r>
              <a:rPr lang="en-GB" sz="1800" dirty="0" smtClean="0"/>
              <a:t>LRMS bugs</a:t>
            </a:r>
          </a:p>
          <a:p>
            <a:pPr marL="457200" lvl="1" indent="0"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Most difficult: reproducing reported behaviour </a:t>
            </a:r>
            <a:endParaRPr lang="hu-HU" sz="24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And some topics from ng-discuss</a:t>
            </a:r>
            <a:r>
              <a:rPr lang="hu-HU" sz="2000" dirty="0" smtClean="0"/>
              <a:t>:</a:t>
            </a:r>
            <a:endParaRPr lang="en-GB" sz="2000" dirty="0" smtClean="0"/>
          </a:p>
          <a:p>
            <a:pPr lvl="1"/>
            <a:r>
              <a:rPr lang="en-GB" sz="1600" dirty="0" err="1" smtClean="0"/>
              <a:t>Jobstatus</a:t>
            </a:r>
            <a:r>
              <a:rPr lang="en-GB" sz="1600" dirty="0" smtClean="0"/>
              <a:t> folder</a:t>
            </a:r>
          </a:p>
          <a:p>
            <a:pPr lvl="1"/>
            <a:r>
              <a:rPr lang="en-GB" sz="1600" dirty="0" smtClean="0"/>
              <a:t>Proposal for singularity RTE</a:t>
            </a:r>
          </a:p>
          <a:p>
            <a:pPr lvl="1"/>
            <a:r>
              <a:rPr lang="en-GB" sz="1600" dirty="0" smtClean="0"/>
              <a:t>Upgrade woes</a:t>
            </a:r>
          </a:p>
          <a:p>
            <a:pPr lvl="1"/>
            <a:r>
              <a:rPr lang="en-GB" sz="1600" dirty="0" smtClean="0"/>
              <a:t>AREX, JURA, LRMS problems</a:t>
            </a:r>
            <a:endParaRPr lang="hu-HU" sz="1600" dirty="0" smtClean="0"/>
          </a:p>
          <a:p>
            <a:r>
              <a:rPr lang="en-GB" sz="2000" dirty="0" err="1" smtClean="0"/>
              <a:t>NorduGrid</a:t>
            </a:r>
            <a:r>
              <a:rPr lang="en-GB" sz="2000" dirty="0" smtClean="0"/>
              <a:t> TCG monthly Digest</a:t>
            </a:r>
            <a:endParaRPr lang="hu-HU" sz="2000" dirty="0" smtClean="0"/>
          </a:p>
          <a:p>
            <a:pPr lvl="1"/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</a:t>
            </a:r>
            <a:r>
              <a:rPr lang="hu-HU" dirty="0" smtClean="0"/>
              <a:t>Release</a:t>
            </a:r>
            <a:r>
              <a:rPr lang="en-GB" dirty="0" smtClean="0"/>
              <a:t>s</a:t>
            </a:r>
            <a:r>
              <a:rPr lang="hu-HU" dirty="0" smtClean="0"/>
              <a:t> 2016-</a:t>
            </a:r>
            <a:r>
              <a:rPr lang="en-GB" dirty="0" smtClean="0"/>
              <a:t>20</a:t>
            </a:r>
            <a:r>
              <a:rPr lang="hu-HU" dirty="0" smtClean="0"/>
              <a:t>17</a:t>
            </a:r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1" y="1752600"/>
            <a:ext cx="8306559" cy="396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22375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http://www.nordugrid.org/arc/releases/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756210" y="4724400"/>
            <a:ext cx="1582038" cy="38404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minor</a:t>
            </a:r>
            <a:endParaRPr lang="en-GB" sz="1400" dirty="0"/>
          </a:p>
        </p:txBody>
      </p:sp>
      <p:sp>
        <p:nvSpPr>
          <p:cNvPr id="11" name="Oval Callout 10"/>
          <p:cNvSpPr/>
          <p:nvPr/>
        </p:nvSpPr>
        <p:spPr>
          <a:xfrm>
            <a:off x="4605533" y="2854452"/>
            <a:ext cx="1582038" cy="38404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bugfix</a:t>
            </a:r>
            <a:endParaRPr lang="en-GB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was a bad release …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5157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Serious </a:t>
            </a:r>
            <a:r>
              <a:rPr lang="en-GB" sz="1800" dirty="0"/>
              <a:t>A-REX </a:t>
            </a:r>
            <a:r>
              <a:rPr lang="hu-HU" sz="1800" dirty="0"/>
              <a:t>stability</a:t>
            </a:r>
            <a:r>
              <a:rPr lang="en-GB" sz="1800" dirty="0"/>
              <a:t> </a:t>
            </a:r>
            <a:r>
              <a:rPr lang="en-GB" sz="1800" dirty="0" smtClean="0"/>
              <a:t>issues in ARC 5.3.0</a:t>
            </a:r>
            <a:endParaRPr lang="en-GB" sz="1800" dirty="0" smtClean="0"/>
          </a:p>
          <a:p>
            <a:r>
              <a:rPr lang="en-GB" sz="1800" dirty="0" smtClean="0"/>
              <a:t>On </a:t>
            </a:r>
            <a:r>
              <a:rPr lang="en-GB" sz="1800" dirty="0"/>
              <a:t>April 6, </a:t>
            </a:r>
            <a:r>
              <a:rPr lang="en-GB" sz="1800" dirty="0" smtClean="0"/>
              <a:t>2017 an innocent looking minor release </a:t>
            </a:r>
            <a:r>
              <a:rPr lang="en-GB" sz="1800" dirty="0" smtClean="0">
                <a:hlinkClick r:id="rId3"/>
              </a:rPr>
              <a:t>15.03u13</a:t>
            </a:r>
            <a:r>
              <a:rPr lang="en-GB" sz="1800" dirty="0" smtClean="0"/>
              <a:t> (ARC 5.3.0) was announced:</a:t>
            </a:r>
          </a:p>
          <a:p>
            <a:pPr lvl="1"/>
            <a:r>
              <a:rPr lang="en-GB" sz="1600" i="1" dirty="0"/>
              <a:t>As of Fedora 26 and </a:t>
            </a:r>
            <a:r>
              <a:rPr lang="en-GB" sz="1600" i="1" dirty="0" err="1"/>
              <a:t>Debian</a:t>
            </a:r>
            <a:r>
              <a:rPr lang="en-GB" sz="1600" i="1" dirty="0"/>
              <a:t> 9 and their migration to OpenSSL 1.1, ARC has undergone a lot of work in order to implement support for the new OpenSSL </a:t>
            </a:r>
            <a:r>
              <a:rPr lang="en-GB" sz="1600" i="1" dirty="0" smtClean="0"/>
              <a:t>version</a:t>
            </a:r>
          </a:p>
          <a:p>
            <a:pPr lvl="1"/>
            <a:r>
              <a:rPr lang="en-GB" sz="1600" i="1" dirty="0"/>
              <a:t>More support for </a:t>
            </a:r>
            <a:r>
              <a:rPr lang="en-GB" sz="1600" i="1" dirty="0" err="1"/>
              <a:t>sqlite</a:t>
            </a:r>
            <a:r>
              <a:rPr lang="en-GB" sz="1600" i="1" dirty="0"/>
              <a:t> as delegation database. To replace unstable BDB</a:t>
            </a:r>
            <a:r>
              <a:rPr lang="en-GB" sz="1600" i="1" dirty="0" smtClean="0"/>
              <a:t>.</a:t>
            </a:r>
          </a:p>
          <a:p>
            <a:pPr lvl="1"/>
            <a:r>
              <a:rPr lang="en-GB" sz="1600" i="1" dirty="0"/>
              <a:t>Various smaller enhancements and </a:t>
            </a:r>
            <a:r>
              <a:rPr lang="en-GB" sz="1600" i="1" dirty="0" err="1"/>
              <a:t>bugfixes</a:t>
            </a:r>
            <a:r>
              <a:rPr lang="en-GB" sz="1600" i="1" dirty="0"/>
              <a:t> in addition to code cleaning</a:t>
            </a:r>
            <a:r>
              <a:rPr lang="en-GB" sz="1600" i="1" dirty="0" smtClean="0"/>
              <a:t>.</a:t>
            </a:r>
          </a:p>
          <a:p>
            <a:r>
              <a:rPr lang="en-GB" sz="1800" dirty="0" smtClean="0"/>
              <a:t>Sites upgrading to 5.3.0 started to report stability problems</a:t>
            </a:r>
          </a:p>
          <a:p>
            <a:r>
              <a:rPr lang="en-GB" sz="1800" dirty="0" smtClean="0"/>
              <a:t>One month long debugging campaign</a:t>
            </a:r>
          </a:p>
          <a:p>
            <a:pPr lvl="1"/>
            <a:r>
              <a:rPr lang="en-GB" sz="1600" dirty="0" err="1" smtClean="0"/>
              <a:t>Aleksandr</a:t>
            </a:r>
            <a:r>
              <a:rPr lang="en-GB" sz="1600" dirty="0" smtClean="0"/>
              <a:t>: “I entered code review mode”</a:t>
            </a:r>
          </a:p>
          <a:p>
            <a:pPr lvl="1"/>
            <a:r>
              <a:rPr lang="en-GB" sz="1600" dirty="0" smtClean="0"/>
              <a:t>Skype calls, dedicated task force, long debugging sessions, …</a:t>
            </a:r>
          </a:p>
          <a:p>
            <a:r>
              <a:rPr lang="en-GB" sz="1800" dirty="0" smtClean="0"/>
              <a:t>On May 30, 2017 15.03u14 (ARC 5.3.1) came out</a:t>
            </a:r>
          </a:p>
          <a:p>
            <a:pPr lvl="1"/>
            <a:r>
              <a:rPr lang="en-GB" sz="1600" i="1" dirty="0" smtClean="0"/>
              <a:t>“In </a:t>
            </a:r>
            <a:r>
              <a:rPr lang="en-GB" sz="1600" i="1" dirty="0"/>
              <a:t>this release numerous fixes have been implemented in order to make ARC more reliable and stable</a:t>
            </a:r>
            <a:r>
              <a:rPr lang="en-GB" sz="1600" i="1" dirty="0" smtClean="0"/>
              <a:t>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3293">
            <a:off x="5078622" y="2560940"/>
            <a:ext cx="3810815" cy="23182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Post-mortem of 5.3.0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57904"/>
            <a:ext cx="5295900" cy="4876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Superposition of problems:</a:t>
            </a:r>
          </a:p>
          <a:p>
            <a:pPr lvl="1"/>
            <a:r>
              <a:rPr lang="en-GB" sz="1800" i="1" dirty="0" smtClean="0"/>
              <a:t>New </a:t>
            </a:r>
            <a:r>
              <a:rPr lang="en-GB" sz="1800" i="1" dirty="0"/>
              <a:t>features introduced</a:t>
            </a:r>
          </a:p>
          <a:p>
            <a:pPr lvl="1"/>
            <a:r>
              <a:rPr lang="en-GB" sz="1800" i="1" dirty="0"/>
              <a:t>Old but rarely used features became mainstream</a:t>
            </a:r>
          </a:p>
          <a:p>
            <a:pPr lvl="1"/>
            <a:r>
              <a:rPr lang="en-GB" sz="1800" i="1" dirty="0"/>
              <a:t>Old problems for which no sufficient information was collected piled </a:t>
            </a:r>
            <a:r>
              <a:rPr lang="en-GB" sz="1800" i="1" dirty="0" smtClean="0"/>
              <a:t>up</a:t>
            </a:r>
          </a:p>
          <a:p>
            <a:pPr lvl="1"/>
            <a:r>
              <a:rPr lang="en-GB" sz="1800" i="1" dirty="0" smtClean="0"/>
              <a:t>No testing in realistic environment</a:t>
            </a:r>
          </a:p>
          <a:p>
            <a:pPr marL="0" indent="0">
              <a:buNone/>
            </a:pPr>
            <a:r>
              <a:rPr lang="en-GB" sz="2000" dirty="0" smtClean="0"/>
              <a:t>ACTIONS:</a:t>
            </a:r>
          </a:p>
          <a:p>
            <a:pPr lvl="1"/>
            <a:r>
              <a:rPr lang="en-GB" sz="2000" dirty="0" smtClean="0"/>
              <a:t>Continue hunting down leaks, strange code behaviours</a:t>
            </a:r>
          </a:p>
          <a:p>
            <a:pPr lvl="1"/>
            <a:r>
              <a:rPr lang="en-GB" sz="2000" dirty="0"/>
              <a:t>I</a:t>
            </a:r>
            <a:r>
              <a:rPr lang="en-GB" sz="2000" dirty="0" smtClean="0"/>
              <a:t>ntroduce heavy-load test on big site(s)</a:t>
            </a:r>
          </a:p>
          <a:p>
            <a:pPr lvl="1"/>
            <a:r>
              <a:rPr lang="en-GB" sz="2000" dirty="0" smtClean="0"/>
              <a:t>Access to logs, performance and monitoring data is critical </a:t>
            </a:r>
          </a:p>
          <a:p>
            <a:pPr lvl="1"/>
            <a:r>
              <a:rPr lang="en-GB" sz="2000" dirty="0" smtClean="0"/>
              <a:t>Mark 5.3.0 “DON’T USE IT”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</a:t>
            </a:r>
            <a:r>
              <a:rPr lang="en-GB" dirty="0" smtClean="0"/>
              <a:t>W</a:t>
            </a:r>
            <a:r>
              <a:rPr lang="hu-HU" dirty="0" smtClean="0"/>
              <a:t> </a:t>
            </a:r>
            <a:r>
              <a:rPr lang="hu-HU" dirty="0" smtClean="0"/>
              <a:t>arc.conf: </a:t>
            </a:r>
            <a:r>
              <a:rPr lang="en-GB" dirty="0" smtClean="0"/>
              <a:t> format </a:t>
            </a:r>
            <a:r>
              <a:rPr lang="hu-HU" dirty="0" smtClean="0"/>
              <a:t>FREEZE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28/6/2017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6" y="1235978"/>
            <a:ext cx="7334707" cy="4876800"/>
          </a:xfrm>
        </p:spPr>
      </p:pic>
      <p:sp>
        <p:nvSpPr>
          <p:cNvPr id="11" name="TextBox 10"/>
          <p:cNvSpPr txBox="1"/>
          <p:nvPr/>
        </p:nvSpPr>
        <p:spPr>
          <a:xfrm>
            <a:off x="1047264" y="1219200"/>
            <a:ext cx="3988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Fixed structure!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Fixed syntax!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Fixed set of config parameters!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7264" y="5334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http://svn.nordugrid.org/trac/nordugrid/browser/arc1/branches/arcconf_restructuring/src/doc/</a:t>
            </a:r>
            <a:r>
              <a:rPr lang="hu-HU" dirty="0">
                <a:solidFill>
                  <a:srgbClr val="FF0000"/>
                </a:solidFill>
              </a:rPr>
              <a:t>arc.conf.reference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4274" y="328850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 also coded 80% of changes!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-template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ng-template</Template>
  <TotalTime>12046</TotalTime>
  <Words>1531</Words>
  <Application>Microsoft Office PowerPoint</Application>
  <PresentationFormat>On-screen Show (4:3)</PresentationFormat>
  <Paragraphs>318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Bodoni MT Black</vt:lpstr>
      <vt:lpstr>Lucida Sans Unicode</vt:lpstr>
      <vt:lpstr>Times New Roman</vt:lpstr>
      <vt:lpstr>Wingdings</vt:lpstr>
      <vt:lpstr>ヒラギノ角ゴ Pro W3</vt:lpstr>
      <vt:lpstr>ng-template</vt:lpstr>
      <vt:lpstr>ARC: yearly summary report  NG2017 Tromsø</vt:lpstr>
      <vt:lpstr>Follow up from Kosice</vt:lpstr>
      <vt:lpstr>Follow up from Kosice</vt:lpstr>
      <vt:lpstr>What happened since Kosice:</vt:lpstr>
      <vt:lpstr>Business as usual: support &amp; maintenance</vt:lpstr>
      <vt:lpstr>ARC Releases 2016-2017</vt:lpstr>
      <vt:lpstr>There was a bad release …</vt:lpstr>
      <vt:lpstr>Post-mortem of 5.3.0</vt:lpstr>
      <vt:lpstr>NEW arc.conf:  format FREEZE</vt:lpstr>
      <vt:lpstr>Cleaning up the configuration mess…</vt:lpstr>
      <vt:lpstr>ARC.CONF  blocks</vt:lpstr>
      <vt:lpstr>Virtual Organizations (VO)</vt:lpstr>
      <vt:lpstr>Hidden treasures: Candypond </vt:lpstr>
      <vt:lpstr>ARCHERY:  ARC Hierarchical Endpoint Registry</vt:lpstr>
      <vt:lpstr>ARCHERY details</vt:lpstr>
      <vt:lpstr>ARCHERY details</vt:lpstr>
      <vt:lpstr>ARCHERY: overview</vt:lpstr>
      <vt:lpstr>server-side: rolling out EMI-ES</vt:lpstr>
      <vt:lpstr>few lines about the client side</vt:lpstr>
      <vt:lpstr>Security layer of ARC</vt:lpstr>
      <vt:lpstr>The next MAJOR release (ARC 6)</vt:lpstr>
      <vt:lpstr>ARC on HPCs: remote-lrms</vt:lpstr>
      <vt:lpstr>ARC on HPCs:  aCT@site</vt:lpstr>
      <vt:lpstr>longer term future?</vt:lpstr>
      <vt:lpstr>Summary of the past year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status</dc:title>
  <dc:creator>Balazs Konya</dc:creator>
  <cp:lastModifiedBy>balazs</cp:lastModifiedBy>
  <cp:revision>803</cp:revision>
  <dcterms:created xsi:type="dcterms:W3CDTF">2010-04-30T12:57:51Z</dcterms:created>
  <dcterms:modified xsi:type="dcterms:W3CDTF">2017-06-28T12:48:58Z</dcterms:modified>
</cp:coreProperties>
</file>