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67" r:id="rId3"/>
    <p:sldId id="264" r:id="rId4"/>
    <p:sldId id="277" r:id="rId5"/>
    <p:sldId id="263" r:id="rId6"/>
    <p:sldId id="278" r:id="rId7"/>
    <p:sldId id="289" r:id="rId8"/>
    <p:sldId id="290" r:id="rId9"/>
    <p:sldId id="273" r:id="rId10"/>
    <p:sldId id="280" r:id="rId11"/>
    <p:sldId id="281" r:id="rId12"/>
    <p:sldId id="282" r:id="rId13"/>
    <p:sldId id="262" r:id="rId14"/>
    <p:sldId id="257" r:id="rId15"/>
    <p:sldId id="283" r:id="rId16"/>
    <p:sldId id="284" r:id="rId17"/>
    <p:sldId id="265" r:id="rId18"/>
    <p:sldId id="285" r:id="rId19"/>
    <p:sldId id="258" r:id="rId20"/>
    <p:sldId id="268" r:id="rId21"/>
    <p:sldId id="291" r:id="rId22"/>
    <p:sldId id="28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71"/>
    <p:restoredTop sz="79866"/>
  </p:normalViewPr>
  <p:slideViewPr>
    <p:cSldViewPr snapToGrid="0" snapToObjects="1">
      <p:cViewPr varScale="1">
        <p:scale>
          <a:sx n="80" d="100"/>
          <a:sy n="80" d="100"/>
        </p:scale>
        <p:origin x="11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0F9D2-56F4-3D4E-87E7-7DB9D63FFDCA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EF553A-06DC-AE46-8327-2D04E98124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673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F553A-06DC-AE46-8327-2D04E981247E}" type="slidenum">
              <a:rPr lang="en-GB" smtClean="0"/>
              <a:t>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5689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 err="1" smtClean="0"/>
              <a:t>GridFTP</a:t>
            </a:r>
            <a:r>
              <a:rPr lang="en-US" b="0" dirty="0" smtClean="0"/>
              <a:t> is a high-performance, secure, reliable data transfer protocol optimized for high-bandwidth wide-area networks. </a:t>
            </a:r>
          </a:p>
          <a:p>
            <a:r>
              <a:rPr lang="en-US" b="0" dirty="0" smtClean="0"/>
              <a:t>The </a:t>
            </a:r>
            <a:r>
              <a:rPr lang="en-US" b="0" dirty="0" err="1" smtClean="0"/>
              <a:t>GridFTP</a:t>
            </a:r>
            <a:r>
              <a:rPr lang="en-US" b="0" dirty="0" smtClean="0"/>
              <a:t> protocol is based on FTP, the highly-popular Internet file transfer protocol.</a:t>
            </a:r>
          </a:p>
          <a:p>
            <a:endParaRPr lang="en-US" b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Any grid service needs to have a certificate issued by a trusted Certificate Authority (CA). A single machine, like a front-end running a CE, is identified by a host certificate. </a:t>
            </a:r>
            <a:endParaRPr lang="en-US" b="0" dirty="0" smtClean="0"/>
          </a:p>
          <a:p>
            <a:endParaRPr lang="en-US" b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 smtClean="0"/>
              <a:t>EMI ES: EMI Execution Service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 smtClean="0"/>
              <a:t>LDAP, Lightweight Directory Access Protocol, is an Internet protocol that email and other programs use to look up information from a server.</a:t>
            </a:r>
          </a:p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6BF38-623B-AD47-B770-BAB22C16074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9658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 err="1" smtClean="0"/>
              <a:t>GridFTP</a:t>
            </a:r>
            <a:r>
              <a:rPr lang="en-US" b="0" dirty="0" smtClean="0"/>
              <a:t> is a high-performance, secure, reliable data transfer protocol optimized for high-bandwidth wide-area networks. </a:t>
            </a:r>
          </a:p>
          <a:p>
            <a:r>
              <a:rPr lang="en-US" b="0" dirty="0" smtClean="0"/>
              <a:t>The </a:t>
            </a:r>
            <a:r>
              <a:rPr lang="en-US" b="0" dirty="0" err="1" smtClean="0"/>
              <a:t>GridFTP</a:t>
            </a:r>
            <a:r>
              <a:rPr lang="en-US" b="0" dirty="0" smtClean="0"/>
              <a:t> protocol is based on FTP, the highly-popular Internet file transfer protocol.</a:t>
            </a:r>
          </a:p>
          <a:p>
            <a:endParaRPr lang="en-US" b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Any grid service needs to have a certificate issued by a trusted Certificate Authority (CA). A single machine, like a front-end running a CE, is identified by a host certificate. </a:t>
            </a:r>
            <a:endParaRPr lang="en-US" b="0" dirty="0" smtClean="0"/>
          </a:p>
          <a:p>
            <a:endParaRPr lang="en-US" b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 smtClean="0"/>
              <a:t>EMI ES: EMI Execution Service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 smtClean="0"/>
              <a:t>LDAP, Lightweight Directory Access Protocol, is an Internet protocol that email and other programs use to look up information from a server.</a:t>
            </a:r>
          </a:p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6BF38-623B-AD47-B770-BAB22C16074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2077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F553A-06DC-AE46-8327-2D04E981247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2134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F553A-06DC-AE46-8327-2D04E981247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7103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F553A-06DC-AE46-8327-2D04E981247E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774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Not finished</a:t>
            </a:r>
            <a:r>
              <a:rPr lang="mr-IN" dirty="0" smtClean="0"/>
              <a:t>…</a:t>
            </a:r>
            <a:r>
              <a:rPr lang="nb-NO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F553A-06DC-AE46-8327-2D04E981247E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476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PanDA</a:t>
            </a:r>
            <a:r>
              <a:rPr lang="en-US" dirty="0" smtClean="0"/>
              <a:t> Production </a:t>
            </a:r>
            <a:r>
              <a:rPr lang="en-US" dirty="0" err="1" smtClean="0"/>
              <a:t>ANd</a:t>
            </a:r>
            <a:r>
              <a:rPr lang="en-US" dirty="0" smtClean="0"/>
              <a:t> Distributed Analysis system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“fake fat pilot” pulling jobs, sending them to ARC and dealing with communication with Panda </a:t>
            </a:r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Started as ATLAS-specific project, now generic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6BF38-623B-AD47-B770-BAB22C16074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333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6BF38-623B-AD47-B770-BAB22C16074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386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6BF38-623B-AD47-B770-BAB22C16074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017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 err="1" smtClean="0"/>
              <a:t>GridFTP</a:t>
            </a:r>
            <a:r>
              <a:rPr lang="en-US" b="0" dirty="0" smtClean="0"/>
              <a:t> is a high-performance, secure, reliable data transfer protocol optimized for high-bandwidth wide-area networks. </a:t>
            </a:r>
          </a:p>
          <a:p>
            <a:r>
              <a:rPr lang="en-US" b="0" dirty="0" smtClean="0"/>
              <a:t>The </a:t>
            </a:r>
            <a:r>
              <a:rPr lang="en-US" b="0" dirty="0" err="1" smtClean="0"/>
              <a:t>GridFTP</a:t>
            </a:r>
            <a:r>
              <a:rPr lang="en-US" b="0" dirty="0" smtClean="0"/>
              <a:t> protocol is based on FTP, the highly-popular Internet file transfer protocol.</a:t>
            </a:r>
          </a:p>
          <a:p>
            <a:endParaRPr lang="en-US" b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Any grid service needs to have a certificate issued by a trusted Certificate Authority (CA). A single machine, like a front-end running a CE, is identified by a host certificate. </a:t>
            </a:r>
            <a:endParaRPr lang="en-US" b="0" dirty="0" smtClean="0"/>
          </a:p>
          <a:p>
            <a:endParaRPr lang="en-US" b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 smtClean="0"/>
              <a:t>EMI ES: EMI Execution Service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 smtClean="0"/>
              <a:t>LDAP, Lightweight Directory Access Protocol, is an Internet protocol that email and other programs use to look up information from a server.</a:t>
            </a:r>
          </a:p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6BF38-623B-AD47-B770-BAB22C16074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0903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 err="1" smtClean="0"/>
              <a:t>GridFTP</a:t>
            </a:r>
            <a:r>
              <a:rPr lang="en-US" b="0" dirty="0" smtClean="0"/>
              <a:t> is a high-performance, secure, reliable data transfer protocol optimized for high-bandwidth wide-area networks. </a:t>
            </a:r>
          </a:p>
          <a:p>
            <a:r>
              <a:rPr lang="en-US" b="0" dirty="0" smtClean="0"/>
              <a:t>The </a:t>
            </a:r>
            <a:r>
              <a:rPr lang="en-US" b="0" dirty="0" err="1" smtClean="0"/>
              <a:t>GridFTP</a:t>
            </a:r>
            <a:r>
              <a:rPr lang="en-US" b="0" dirty="0" smtClean="0"/>
              <a:t> protocol is based on FTP, the highly-popular Internet file transfer protocol.</a:t>
            </a:r>
          </a:p>
          <a:p>
            <a:endParaRPr lang="en-US" b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Any grid service needs to have a certificate issued by a trusted Certificate Authority (CA). A single machine, like a front-end running a CE, is identified by a host certificate. </a:t>
            </a:r>
            <a:endParaRPr lang="en-US" b="0" dirty="0" smtClean="0"/>
          </a:p>
          <a:p>
            <a:endParaRPr lang="en-US" b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 smtClean="0"/>
              <a:t>EMI ES: EMI Execution Service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 smtClean="0"/>
              <a:t>LDAP, Lightweight Directory Access Protocol, is an Internet protocol that email and other programs use to look up information from a server.</a:t>
            </a:r>
          </a:p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6BF38-623B-AD47-B770-BAB22C16074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5950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F553A-06DC-AE46-8327-2D04E981247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761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F553A-06DC-AE46-8327-2D04E981247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2032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 err="1" smtClean="0"/>
              <a:t>GridFTP</a:t>
            </a:r>
            <a:r>
              <a:rPr lang="en-US" b="0" dirty="0" smtClean="0"/>
              <a:t> is a high-performance, secure, reliable data transfer protocol optimized for high-bandwidth wide-area networks. </a:t>
            </a:r>
          </a:p>
          <a:p>
            <a:r>
              <a:rPr lang="en-US" b="0" dirty="0" smtClean="0"/>
              <a:t>The </a:t>
            </a:r>
            <a:r>
              <a:rPr lang="en-US" b="0" dirty="0" err="1" smtClean="0"/>
              <a:t>GridFTP</a:t>
            </a:r>
            <a:r>
              <a:rPr lang="en-US" b="0" dirty="0" smtClean="0"/>
              <a:t> protocol is based on FTP, the highly-popular Internet file transfer protocol.</a:t>
            </a:r>
          </a:p>
          <a:p>
            <a:endParaRPr lang="en-US" b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Any grid service needs to have a certificate issued by a trusted Certificate Authority (CA). A single machine, like a front-end running a CE, is identified by a host certificate. </a:t>
            </a:r>
            <a:endParaRPr lang="en-US" b="0" dirty="0" smtClean="0"/>
          </a:p>
          <a:p>
            <a:endParaRPr lang="en-US" b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 smtClean="0"/>
              <a:t>EMI ES: EMI Execution Service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 smtClean="0"/>
              <a:t>LDAP, Lightweight Directory Access Protocol, is an Internet protocol that email and other programs use to look up information from a server.</a:t>
            </a:r>
          </a:p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6BF38-623B-AD47-B770-BAB22C16074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310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16/05/2017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162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16/05/2017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587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16/05/2017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269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16/05/2017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783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16/05/2017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72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16/05/2017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15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16/05/2017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067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16/05/2017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364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16/05/2017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097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16/05/2017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12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16/05/2017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3149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 smtClean="0"/>
              <a:t>16/05/2017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Nordugrid conference 2017 26.05-30.05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E86C9-D899-A545-8909-EC37D788E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765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1913" y="665160"/>
            <a:ext cx="9144000" cy="3370123"/>
          </a:xfrm>
        </p:spPr>
        <p:txBody>
          <a:bodyPr>
            <a:normAutofit/>
          </a:bodyPr>
          <a:lstStyle/>
          <a:p>
            <a:r>
              <a:rPr lang="en-US" dirty="0" smtClean="0"/>
              <a:t>Integrating the HPCs into the ATLAS production system via </a:t>
            </a:r>
            <a:r>
              <a:rPr lang="en-US" dirty="0" err="1" smtClean="0"/>
              <a:t>aCT+ARC-CE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6692" y="4878191"/>
            <a:ext cx="10074442" cy="1186419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ATLAS Qualification task</a:t>
            </a:r>
          </a:p>
          <a:p>
            <a:r>
              <a:rPr lang="en-GB" dirty="0" err="1" smtClean="0"/>
              <a:t>Maiken</a:t>
            </a:r>
            <a:r>
              <a:rPr lang="en-GB" dirty="0" smtClean="0"/>
              <a:t> Pedersen</a:t>
            </a:r>
          </a:p>
          <a:p>
            <a:r>
              <a:rPr lang="en-GB" dirty="0" smtClean="0"/>
              <a:t>Andrej </a:t>
            </a:r>
            <a:r>
              <a:rPr lang="en-GB" dirty="0" err="1" smtClean="0"/>
              <a:t>Filipcic</a:t>
            </a:r>
            <a:r>
              <a:rPr lang="en-GB" dirty="0" smtClean="0"/>
              <a:t>, David Cameron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51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375" y="7316"/>
            <a:ext cx="10515600" cy="1325563"/>
          </a:xfrm>
        </p:spPr>
        <p:txBody>
          <a:bodyPr/>
          <a:lstStyle/>
          <a:p>
            <a:r>
              <a:rPr lang="en-GB" dirty="0" smtClean="0"/>
              <a:t>Qualification task: Local </a:t>
            </a:r>
            <a:r>
              <a:rPr lang="en-GB" dirty="0" err="1" smtClean="0"/>
              <a:t>aCT+ARC-CE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375" y="1113183"/>
            <a:ext cx="7772400" cy="370595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 smtClean="0"/>
              <a:t>With </a:t>
            </a:r>
            <a:r>
              <a:rPr lang="en-GB" dirty="0" err="1" smtClean="0"/>
              <a:t>aCT</a:t>
            </a:r>
            <a:r>
              <a:rPr lang="en-GB" dirty="0" smtClean="0"/>
              <a:t> and ARC-CE installed at site, sharing filesystem</a:t>
            </a:r>
          </a:p>
          <a:p>
            <a:r>
              <a:rPr lang="en-GB" dirty="0" err="1" smtClean="0"/>
              <a:t>aCT</a:t>
            </a:r>
            <a:r>
              <a:rPr lang="en-GB" dirty="0" smtClean="0"/>
              <a:t> grabs jobs from </a:t>
            </a:r>
            <a:r>
              <a:rPr lang="en-GB" dirty="0" err="1" smtClean="0"/>
              <a:t>PanDA</a:t>
            </a:r>
            <a:r>
              <a:rPr lang="en-GB" dirty="0" smtClean="0"/>
              <a:t> server, and locally feeds them to ARC-CE</a:t>
            </a:r>
          </a:p>
          <a:p>
            <a:pPr lvl="1"/>
            <a:r>
              <a:rPr lang="en-GB" dirty="0" smtClean="0"/>
              <a:t>no need to publish site information externally </a:t>
            </a:r>
            <a:r>
              <a:rPr lang="en-GB" dirty="0" smtClean="0">
                <a:sym typeface="Wingdings"/>
              </a:rPr>
              <a:t> </a:t>
            </a:r>
            <a:r>
              <a:rPr lang="en-GB" dirty="0" err="1" smtClean="0">
                <a:sym typeface="Wingdings"/>
              </a:rPr>
              <a:t>ldap</a:t>
            </a:r>
            <a:r>
              <a:rPr lang="en-GB" dirty="0" smtClean="0">
                <a:sym typeface="Wingdings"/>
              </a:rPr>
              <a:t> information system not needed</a:t>
            </a:r>
          </a:p>
          <a:p>
            <a:pPr lvl="1"/>
            <a:r>
              <a:rPr lang="en-GB" dirty="0" err="1" smtClean="0">
                <a:sym typeface="Wingdings"/>
              </a:rPr>
              <a:t>gridftp</a:t>
            </a:r>
            <a:r>
              <a:rPr lang="en-GB" dirty="0" smtClean="0">
                <a:sym typeface="Wingdings"/>
              </a:rPr>
              <a:t> not needed as jobs are fed from </a:t>
            </a:r>
            <a:r>
              <a:rPr lang="en-GB" dirty="0" err="1" smtClean="0">
                <a:sym typeface="Wingdings"/>
              </a:rPr>
              <a:t>aCT</a:t>
            </a:r>
            <a:r>
              <a:rPr lang="en-GB" dirty="0" smtClean="0">
                <a:sym typeface="Wingdings"/>
              </a:rPr>
              <a:t> to ARC internally </a:t>
            </a:r>
            <a:endParaRPr lang="en-GB" dirty="0" smtClean="0"/>
          </a:p>
          <a:p>
            <a:pPr lvl="1"/>
            <a:r>
              <a:rPr lang="en-GB" dirty="0" smtClean="0"/>
              <a:t>no need to require host certificate as </a:t>
            </a:r>
            <a:r>
              <a:rPr lang="en-GB" dirty="0" err="1" smtClean="0"/>
              <a:t>aCT</a:t>
            </a:r>
            <a:r>
              <a:rPr lang="en-GB" dirty="0" smtClean="0"/>
              <a:t> and ARC-CE are on the same host</a:t>
            </a:r>
          </a:p>
          <a:p>
            <a:pPr marL="0" indent="0">
              <a:buNone/>
            </a:pPr>
            <a:endParaRPr lang="en-GB" dirty="0" smtClean="0">
              <a:sym typeface="Wingdings"/>
            </a:endParaRPr>
          </a:p>
          <a:p>
            <a:pPr marL="0" indent="0">
              <a:buNone/>
            </a:pPr>
            <a:r>
              <a:rPr lang="en-GB" dirty="0" smtClean="0">
                <a:sym typeface="Wingdings"/>
              </a:rPr>
              <a:t></a:t>
            </a:r>
            <a:r>
              <a:rPr lang="en-GB" dirty="0" smtClean="0"/>
              <a:t>minimal set of services </a:t>
            </a:r>
            <a:r>
              <a:rPr lang="en-GB" dirty="0" smtClean="0">
                <a:sym typeface="Wingdings"/>
              </a:rPr>
              <a:t> simplified job submission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sym typeface="Wingdings"/>
              </a:rPr>
              <a:t> </a:t>
            </a:r>
            <a:r>
              <a:rPr lang="en-GB" dirty="0" smtClean="0"/>
              <a:t>no incoming connections</a:t>
            </a:r>
          </a:p>
          <a:p>
            <a:pPr marL="0" indent="0">
              <a:buNone/>
            </a:pPr>
            <a:r>
              <a:rPr lang="en-GB" dirty="0" smtClean="0">
                <a:sym typeface="Wingdings"/>
              </a:rPr>
              <a:t> </a:t>
            </a:r>
            <a:r>
              <a:rPr lang="en-GB" dirty="0" smtClean="0"/>
              <a:t>Lightweight </a:t>
            </a:r>
            <a:r>
              <a:rPr lang="en-GB" dirty="0" err="1" smtClean="0"/>
              <a:t>aCT</a:t>
            </a:r>
            <a:r>
              <a:rPr lang="en-GB" dirty="0" smtClean="0"/>
              <a:t> and ARC-CE beneficial for installation, configuration, maintenance</a:t>
            </a:r>
          </a:p>
          <a:p>
            <a:pPr marL="0" indent="0">
              <a:buNone/>
            </a:pPr>
            <a:r>
              <a:rPr lang="en-GB" dirty="0" smtClean="0"/>
              <a:t>System administrator can run </a:t>
            </a:r>
            <a:r>
              <a:rPr lang="en-GB" dirty="0" err="1" smtClean="0"/>
              <a:t>aCT</a:t>
            </a:r>
            <a:r>
              <a:rPr lang="en-GB" dirty="0" smtClean="0"/>
              <a:t> and ARC-CE as own user (not root)</a:t>
            </a:r>
          </a:p>
          <a:p>
            <a:pPr marL="0" indent="0">
              <a:buNone/>
            </a:pPr>
            <a:endParaRPr lang="en-GB" dirty="0" smtClean="0">
              <a:sym typeface="Wingding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  <p:grpSp>
        <p:nvGrpSpPr>
          <p:cNvPr id="9" name="Group 8"/>
          <p:cNvGrpSpPr/>
          <p:nvPr/>
        </p:nvGrpSpPr>
        <p:grpSpPr>
          <a:xfrm>
            <a:off x="7827491" y="890747"/>
            <a:ext cx="4309418" cy="5465603"/>
            <a:chOff x="8133836" y="1247305"/>
            <a:chExt cx="3827505" cy="5126638"/>
          </a:xfrm>
        </p:grpSpPr>
        <p:sp>
          <p:nvSpPr>
            <p:cNvPr id="10" name="Rounded Rectangle 9"/>
            <p:cNvSpPr/>
            <p:nvPr/>
          </p:nvSpPr>
          <p:spPr bwMode="auto">
            <a:xfrm>
              <a:off x="9638119" y="1719279"/>
              <a:ext cx="1699214" cy="446188"/>
            </a:xfrm>
            <a:prstGeom prst="roundRect">
              <a:avLst/>
            </a:prstGeom>
            <a:solidFill>
              <a:schemeClr val="accent1"/>
            </a:solidFill>
            <a:ln>
              <a:headEnd type="none" w="med" len="med"/>
              <a:tailEnd type="none" w="med" len="med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dirty="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ヒラギノ角ゴ Pro W3" charset="-128"/>
                </a:rPr>
                <a:t>Panda</a:t>
              </a:r>
            </a:p>
          </p:txBody>
        </p:sp>
        <p:sp>
          <p:nvSpPr>
            <p:cNvPr id="11" name="Rounded Rectangle 10"/>
            <p:cNvSpPr/>
            <p:nvPr/>
          </p:nvSpPr>
          <p:spPr bwMode="auto">
            <a:xfrm>
              <a:off x="9638119" y="4325406"/>
              <a:ext cx="1699214" cy="446188"/>
            </a:xfrm>
            <a:prstGeom prst="roundRect">
              <a:avLst/>
            </a:prstGeom>
            <a:solidFill>
              <a:srgbClr val="FFFF00"/>
            </a:solidFill>
            <a:ln>
              <a:headEnd type="none" w="med" len="med"/>
              <a:tailEnd type="none" w="med" len="med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dirty="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ヒラギノ角ゴ Pro W3" charset="-128"/>
                </a:rPr>
                <a:t>ARC CE</a:t>
              </a:r>
            </a:p>
          </p:txBody>
        </p:sp>
        <p:sp>
          <p:nvSpPr>
            <p:cNvPr id="12" name="Rounded Rectangle 11"/>
            <p:cNvSpPr/>
            <p:nvPr/>
          </p:nvSpPr>
          <p:spPr bwMode="auto">
            <a:xfrm>
              <a:off x="9638119" y="5475198"/>
              <a:ext cx="1699214" cy="446188"/>
            </a:xfrm>
            <a:prstGeom prst="roundRect">
              <a:avLst/>
            </a:prstGeom>
            <a:solidFill>
              <a:schemeClr val="accent3">
                <a:lumMod val="50000"/>
              </a:schemeClr>
            </a:solidFill>
            <a:ln>
              <a:headEnd type="none" w="med" len="med"/>
              <a:tailEnd type="none" w="med" len="med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dirty="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ヒラギノ角ゴ Pro W3" charset="-128"/>
                </a:rPr>
                <a:t>WN</a:t>
              </a:r>
            </a:p>
          </p:txBody>
        </p:sp>
        <p:sp>
          <p:nvSpPr>
            <p:cNvPr id="13" name="Rounded Rectangle 12"/>
            <p:cNvSpPr/>
            <p:nvPr/>
          </p:nvSpPr>
          <p:spPr bwMode="auto">
            <a:xfrm>
              <a:off x="9638119" y="3331086"/>
              <a:ext cx="1699214" cy="446188"/>
            </a:xfrm>
            <a:prstGeom prst="roundRect">
              <a:avLst/>
            </a:prstGeom>
            <a:solidFill>
              <a:srgbClr val="FF6600"/>
            </a:solidFill>
            <a:ln>
              <a:headEnd type="none" w="med" len="med"/>
              <a:tailEnd type="none" w="med" len="med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dirty="0" err="1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ヒラギノ角ゴ Pro W3" charset="-128"/>
                </a:rPr>
                <a:t>aCT</a:t>
              </a:r>
              <a:endParaRPr lang="en-GB" dirty="0">
                <a:solidFill>
                  <a:schemeClr val="tx1"/>
                </a:solidFill>
                <a:latin typeface="Arial" charset="0"/>
                <a:ea typeface="ヒラギノ角ゴ Pro W3" charset="-128"/>
                <a:cs typeface="ヒラギノ角ゴ Pro W3" charset="-128"/>
              </a:endParaRPr>
            </a:p>
          </p:txBody>
        </p:sp>
        <p:sp>
          <p:nvSpPr>
            <p:cNvPr id="14" name="Can 13"/>
            <p:cNvSpPr/>
            <p:nvPr/>
          </p:nvSpPr>
          <p:spPr bwMode="auto">
            <a:xfrm>
              <a:off x="8133836" y="4238574"/>
              <a:ext cx="836126" cy="619848"/>
            </a:xfrm>
            <a:prstGeom prst="can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dirty="0">
                  <a:latin typeface="Arial" charset="0"/>
                  <a:ea typeface="ヒラギノ角ゴ Pro W3" charset="-128"/>
                  <a:cs typeface="ヒラギノ角ゴ Pro W3" charset="-128"/>
                </a:rPr>
                <a:t>Data</a:t>
              </a: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>
              <a:off x="8969963" y="4548498"/>
              <a:ext cx="668157" cy="2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 flipV="1">
              <a:off x="10487726" y="2172094"/>
              <a:ext cx="0" cy="1127649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Straight Arrow Connector 16"/>
            <p:cNvCxnSpPr/>
            <p:nvPr/>
          </p:nvCxnSpPr>
          <p:spPr bwMode="auto">
            <a:xfrm>
              <a:off x="10487726" y="3777274"/>
              <a:ext cx="0" cy="548132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" name="Straight Arrow Connector 17"/>
            <p:cNvCxnSpPr/>
            <p:nvPr/>
          </p:nvCxnSpPr>
          <p:spPr bwMode="auto">
            <a:xfrm>
              <a:off x="10487726" y="4771594"/>
              <a:ext cx="0" cy="70360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372865" y="2985249"/>
              <a:ext cx="530508" cy="530508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auto">
            <a:xfrm>
              <a:off x="8679015" y="1247305"/>
              <a:ext cx="3022834" cy="1213959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9525" cap="flat" cmpd="sng" algn="ctr">
              <a:solidFill>
                <a:schemeClr val="tx1"/>
              </a:solidFill>
              <a:prstDash val="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2000" dirty="0">
                  <a:latin typeface="Arial" charset="0"/>
                  <a:ea typeface="ヒラギノ角ゴ Pro W3" charset="-128"/>
                  <a:cs typeface="ヒラギノ角ゴ Pro W3" charset="-128"/>
                </a:rPr>
                <a:t>CERN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9168714" y="3042816"/>
              <a:ext cx="2792627" cy="3331127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9525" cap="flat" cmpd="sng" algn="ctr">
              <a:solidFill>
                <a:schemeClr val="tx1"/>
              </a:solidFill>
              <a:prstDash val="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b" anchorCtr="0" compatLnSpc="1">
              <a:prstTxWarp prst="textNoShape">
                <a:avLst/>
              </a:prstTxWarp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2000" dirty="0">
                  <a:latin typeface="Arial" charset="0"/>
                  <a:ea typeface="ヒラギノ角ゴ Pro W3" charset="-128"/>
                  <a:cs typeface="ヒラギノ角ゴ Pro W3" charset="-128"/>
                </a:rPr>
                <a:t>Site</a:t>
              </a:r>
            </a:p>
          </p:txBody>
        </p:sp>
        <p:pic>
          <p:nvPicPr>
            <p:cNvPr id="22" name="Picture 2" descr="mage result for heartbeat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94310" y="2495818"/>
              <a:ext cx="636259" cy="5010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0315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375" y="7316"/>
            <a:ext cx="10515600" cy="1325563"/>
          </a:xfrm>
        </p:spPr>
        <p:txBody>
          <a:bodyPr/>
          <a:lstStyle/>
          <a:p>
            <a:r>
              <a:rPr lang="en-GB" dirty="0" smtClean="0"/>
              <a:t>Qualification task: Local </a:t>
            </a:r>
            <a:r>
              <a:rPr lang="en-GB" dirty="0" err="1" smtClean="0"/>
              <a:t>aCT+ARC-CE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375" y="1113183"/>
            <a:ext cx="7772400" cy="524316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 smtClean="0"/>
              <a:t>With </a:t>
            </a:r>
            <a:r>
              <a:rPr lang="en-GB" dirty="0" err="1" smtClean="0"/>
              <a:t>aCT</a:t>
            </a:r>
            <a:r>
              <a:rPr lang="en-GB" dirty="0" smtClean="0"/>
              <a:t> and ARC-CE installed at site, sharing filesystem</a:t>
            </a:r>
          </a:p>
          <a:p>
            <a:r>
              <a:rPr lang="en-GB" dirty="0" err="1" smtClean="0"/>
              <a:t>aCT</a:t>
            </a:r>
            <a:r>
              <a:rPr lang="en-GB" dirty="0" smtClean="0"/>
              <a:t> grabs jobs from </a:t>
            </a:r>
            <a:r>
              <a:rPr lang="en-GB" dirty="0" err="1" smtClean="0"/>
              <a:t>PanDA</a:t>
            </a:r>
            <a:r>
              <a:rPr lang="en-GB" dirty="0" smtClean="0"/>
              <a:t> server, and locally feeds them to ARC-CE</a:t>
            </a:r>
          </a:p>
          <a:p>
            <a:pPr lvl="1"/>
            <a:r>
              <a:rPr lang="en-GB" dirty="0" smtClean="0"/>
              <a:t>no need to publish site information externally </a:t>
            </a:r>
            <a:r>
              <a:rPr lang="en-GB" dirty="0" smtClean="0">
                <a:sym typeface="Wingdings"/>
              </a:rPr>
              <a:t> </a:t>
            </a:r>
            <a:r>
              <a:rPr lang="en-GB" dirty="0" err="1" smtClean="0">
                <a:sym typeface="Wingdings"/>
              </a:rPr>
              <a:t>ldap</a:t>
            </a:r>
            <a:r>
              <a:rPr lang="en-GB" dirty="0" smtClean="0">
                <a:sym typeface="Wingdings"/>
              </a:rPr>
              <a:t> information system not needed</a:t>
            </a:r>
          </a:p>
          <a:p>
            <a:pPr lvl="1"/>
            <a:r>
              <a:rPr lang="en-GB" dirty="0" err="1" smtClean="0">
                <a:sym typeface="Wingdings"/>
              </a:rPr>
              <a:t>gridftp</a:t>
            </a:r>
            <a:r>
              <a:rPr lang="en-GB" dirty="0" smtClean="0">
                <a:sym typeface="Wingdings"/>
              </a:rPr>
              <a:t> not needed as jobs are fed from </a:t>
            </a:r>
            <a:r>
              <a:rPr lang="en-GB" dirty="0" err="1" smtClean="0">
                <a:sym typeface="Wingdings"/>
              </a:rPr>
              <a:t>aCT</a:t>
            </a:r>
            <a:r>
              <a:rPr lang="en-GB" dirty="0" smtClean="0">
                <a:sym typeface="Wingdings"/>
              </a:rPr>
              <a:t> to ARC internally </a:t>
            </a:r>
            <a:endParaRPr lang="en-GB" dirty="0" smtClean="0"/>
          </a:p>
          <a:p>
            <a:pPr lvl="1"/>
            <a:r>
              <a:rPr lang="en-GB" dirty="0" smtClean="0"/>
              <a:t>no need to require host certificate as </a:t>
            </a:r>
            <a:r>
              <a:rPr lang="en-GB" dirty="0" err="1" smtClean="0"/>
              <a:t>aCT</a:t>
            </a:r>
            <a:r>
              <a:rPr lang="en-GB" dirty="0" smtClean="0"/>
              <a:t> and ARC-CE are on the same host</a:t>
            </a:r>
          </a:p>
          <a:p>
            <a:pPr marL="0" indent="0">
              <a:buNone/>
            </a:pPr>
            <a:endParaRPr lang="en-GB" dirty="0" smtClean="0">
              <a:sym typeface="Wingdings"/>
            </a:endParaRPr>
          </a:p>
          <a:p>
            <a:pPr marL="0" indent="0">
              <a:buNone/>
            </a:pPr>
            <a:r>
              <a:rPr lang="en-GB" dirty="0" smtClean="0">
                <a:sym typeface="Wingdings"/>
              </a:rPr>
              <a:t></a:t>
            </a:r>
            <a:r>
              <a:rPr lang="en-GB" dirty="0" smtClean="0"/>
              <a:t>minimal set of services </a:t>
            </a:r>
            <a:r>
              <a:rPr lang="en-GB" dirty="0" smtClean="0">
                <a:sym typeface="Wingdings"/>
              </a:rPr>
              <a:t> simplified job submission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sym typeface="Wingdings"/>
              </a:rPr>
              <a:t> </a:t>
            </a:r>
            <a:r>
              <a:rPr lang="en-GB" dirty="0" smtClean="0"/>
              <a:t>no incoming connections</a:t>
            </a:r>
          </a:p>
          <a:p>
            <a:pPr marL="0" indent="0">
              <a:buNone/>
            </a:pPr>
            <a:r>
              <a:rPr lang="en-GB" dirty="0" smtClean="0">
                <a:sym typeface="Wingdings"/>
              </a:rPr>
              <a:t> </a:t>
            </a:r>
            <a:r>
              <a:rPr lang="en-GB" dirty="0" smtClean="0"/>
              <a:t>Lightweight </a:t>
            </a:r>
            <a:r>
              <a:rPr lang="en-GB" dirty="0" err="1" smtClean="0"/>
              <a:t>aCT</a:t>
            </a:r>
            <a:r>
              <a:rPr lang="en-GB" dirty="0" smtClean="0"/>
              <a:t> and ARC-CE beneficial for installation, configuration, maintenance</a:t>
            </a:r>
          </a:p>
          <a:p>
            <a:pPr marL="0" indent="0">
              <a:buNone/>
            </a:pPr>
            <a:r>
              <a:rPr lang="en-GB" dirty="0" smtClean="0"/>
              <a:t>System administrator can run </a:t>
            </a:r>
            <a:r>
              <a:rPr lang="en-GB" dirty="0" err="1" smtClean="0"/>
              <a:t>aCT</a:t>
            </a:r>
            <a:r>
              <a:rPr lang="en-GB" dirty="0" smtClean="0"/>
              <a:t> and ARC-CE as own user (not root)</a:t>
            </a:r>
          </a:p>
          <a:p>
            <a:pPr marL="0" indent="0">
              <a:buNone/>
            </a:pPr>
            <a:endParaRPr lang="en-GB" dirty="0" smtClean="0">
              <a:sym typeface="Wingdings"/>
            </a:endParaRPr>
          </a:p>
          <a:p>
            <a:pPr marL="0" indent="0">
              <a:buNone/>
            </a:pPr>
            <a:r>
              <a:rPr lang="en-GB" dirty="0" smtClean="0">
                <a:sym typeface="Wingdings"/>
              </a:rPr>
              <a:t>working on </a:t>
            </a:r>
            <a:r>
              <a:rPr lang="en-GB" dirty="0" smtClean="0"/>
              <a:t>designing </a:t>
            </a:r>
            <a:r>
              <a:rPr lang="en-GB" dirty="0"/>
              <a:t>and </a:t>
            </a:r>
            <a:r>
              <a:rPr lang="en-GB" dirty="0" smtClean="0"/>
              <a:t>implementing </a:t>
            </a:r>
            <a:r>
              <a:rPr lang="en-GB" dirty="0"/>
              <a:t>"local" job submission and management protocol in </a:t>
            </a:r>
            <a:r>
              <a:rPr lang="en-GB" dirty="0" smtClean="0"/>
              <a:t>ARC </a:t>
            </a:r>
            <a:r>
              <a:rPr lang="en-GB" dirty="0"/>
              <a:t>client and </a:t>
            </a:r>
            <a:r>
              <a:rPr lang="en-GB" dirty="0" smtClean="0"/>
              <a:t>server</a:t>
            </a:r>
          </a:p>
          <a:p>
            <a:pPr marL="0" indent="0">
              <a:buNone/>
            </a:pPr>
            <a:r>
              <a:rPr lang="en-GB" dirty="0" smtClean="0">
                <a:sym typeface="Wingdings"/>
              </a:rPr>
              <a:t>Given the working-title LOCAL-plugin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  <p:grpSp>
        <p:nvGrpSpPr>
          <p:cNvPr id="9" name="Group 8"/>
          <p:cNvGrpSpPr/>
          <p:nvPr/>
        </p:nvGrpSpPr>
        <p:grpSpPr>
          <a:xfrm>
            <a:off x="7827491" y="890746"/>
            <a:ext cx="4309418" cy="5465603"/>
            <a:chOff x="8133836" y="1247305"/>
            <a:chExt cx="3827505" cy="5126638"/>
          </a:xfrm>
        </p:grpSpPr>
        <p:sp>
          <p:nvSpPr>
            <p:cNvPr id="10" name="Rounded Rectangle 9"/>
            <p:cNvSpPr/>
            <p:nvPr/>
          </p:nvSpPr>
          <p:spPr bwMode="auto">
            <a:xfrm>
              <a:off x="9638119" y="1719279"/>
              <a:ext cx="1699214" cy="446188"/>
            </a:xfrm>
            <a:prstGeom prst="roundRect">
              <a:avLst/>
            </a:prstGeom>
            <a:solidFill>
              <a:schemeClr val="accent1"/>
            </a:solidFill>
            <a:ln>
              <a:headEnd type="none" w="med" len="med"/>
              <a:tailEnd type="none" w="med" len="med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dirty="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ヒラギノ角ゴ Pro W3" charset="-128"/>
                </a:rPr>
                <a:t>Panda</a:t>
              </a:r>
            </a:p>
          </p:txBody>
        </p:sp>
        <p:sp>
          <p:nvSpPr>
            <p:cNvPr id="11" name="Rounded Rectangle 10"/>
            <p:cNvSpPr/>
            <p:nvPr/>
          </p:nvSpPr>
          <p:spPr bwMode="auto">
            <a:xfrm>
              <a:off x="9638119" y="4325406"/>
              <a:ext cx="1699214" cy="446188"/>
            </a:xfrm>
            <a:prstGeom prst="roundRect">
              <a:avLst/>
            </a:prstGeom>
            <a:solidFill>
              <a:srgbClr val="FFFF00"/>
            </a:solidFill>
            <a:ln>
              <a:headEnd type="none" w="med" len="med"/>
              <a:tailEnd type="none" w="med" len="med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dirty="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ヒラギノ角ゴ Pro W3" charset="-128"/>
                </a:rPr>
                <a:t>ARC CE</a:t>
              </a:r>
            </a:p>
          </p:txBody>
        </p:sp>
        <p:sp>
          <p:nvSpPr>
            <p:cNvPr id="12" name="Rounded Rectangle 11"/>
            <p:cNvSpPr/>
            <p:nvPr/>
          </p:nvSpPr>
          <p:spPr bwMode="auto">
            <a:xfrm>
              <a:off x="9638119" y="5475198"/>
              <a:ext cx="1699214" cy="446188"/>
            </a:xfrm>
            <a:prstGeom prst="roundRect">
              <a:avLst/>
            </a:prstGeom>
            <a:solidFill>
              <a:schemeClr val="accent3">
                <a:lumMod val="50000"/>
              </a:schemeClr>
            </a:solidFill>
            <a:ln>
              <a:headEnd type="none" w="med" len="med"/>
              <a:tailEnd type="none" w="med" len="med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dirty="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ヒラギノ角ゴ Pro W3" charset="-128"/>
                </a:rPr>
                <a:t>WN</a:t>
              </a:r>
            </a:p>
          </p:txBody>
        </p:sp>
        <p:sp>
          <p:nvSpPr>
            <p:cNvPr id="13" name="Rounded Rectangle 12"/>
            <p:cNvSpPr/>
            <p:nvPr/>
          </p:nvSpPr>
          <p:spPr bwMode="auto">
            <a:xfrm>
              <a:off x="9638119" y="3331086"/>
              <a:ext cx="1699214" cy="446188"/>
            </a:xfrm>
            <a:prstGeom prst="roundRect">
              <a:avLst/>
            </a:prstGeom>
            <a:solidFill>
              <a:srgbClr val="FF6600"/>
            </a:solidFill>
            <a:ln>
              <a:headEnd type="none" w="med" len="med"/>
              <a:tailEnd type="none" w="med" len="med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dirty="0" err="1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ヒラギノ角ゴ Pro W3" charset="-128"/>
                </a:rPr>
                <a:t>aCT</a:t>
              </a:r>
              <a:endParaRPr lang="en-GB" dirty="0">
                <a:solidFill>
                  <a:schemeClr val="tx1"/>
                </a:solidFill>
                <a:latin typeface="Arial" charset="0"/>
                <a:ea typeface="ヒラギノ角ゴ Pro W3" charset="-128"/>
                <a:cs typeface="ヒラギノ角ゴ Pro W3" charset="-128"/>
              </a:endParaRPr>
            </a:p>
          </p:txBody>
        </p:sp>
        <p:sp>
          <p:nvSpPr>
            <p:cNvPr id="14" name="Can 13"/>
            <p:cNvSpPr/>
            <p:nvPr/>
          </p:nvSpPr>
          <p:spPr bwMode="auto">
            <a:xfrm>
              <a:off x="8133836" y="4238574"/>
              <a:ext cx="836126" cy="619848"/>
            </a:xfrm>
            <a:prstGeom prst="can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dirty="0">
                  <a:latin typeface="Arial" charset="0"/>
                  <a:ea typeface="ヒラギノ角ゴ Pro W3" charset="-128"/>
                  <a:cs typeface="ヒラギノ角ゴ Pro W3" charset="-128"/>
                </a:rPr>
                <a:t>Data</a:t>
              </a: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>
              <a:off x="8969963" y="4548498"/>
              <a:ext cx="668157" cy="2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 flipV="1">
              <a:off x="10487726" y="2172094"/>
              <a:ext cx="0" cy="1127649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Straight Arrow Connector 16"/>
            <p:cNvCxnSpPr/>
            <p:nvPr/>
          </p:nvCxnSpPr>
          <p:spPr bwMode="auto">
            <a:xfrm>
              <a:off x="10487726" y="3777274"/>
              <a:ext cx="0" cy="548132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" name="Straight Arrow Connector 17"/>
            <p:cNvCxnSpPr/>
            <p:nvPr/>
          </p:nvCxnSpPr>
          <p:spPr bwMode="auto">
            <a:xfrm>
              <a:off x="10487726" y="4771594"/>
              <a:ext cx="0" cy="70360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372865" y="2985249"/>
              <a:ext cx="530508" cy="530508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auto">
            <a:xfrm>
              <a:off x="8679015" y="1247305"/>
              <a:ext cx="3022834" cy="1213959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9525" cap="flat" cmpd="sng" algn="ctr">
              <a:solidFill>
                <a:schemeClr val="tx1"/>
              </a:solidFill>
              <a:prstDash val="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2000" dirty="0">
                  <a:latin typeface="Arial" charset="0"/>
                  <a:ea typeface="ヒラギノ角ゴ Pro W3" charset="-128"/>
                  <a:cs typeface="ヒラギノ角ゴ Pro W3" charset="-128"/>
                </a:rPr>
                <a:t>CERN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9168714" y="3042816"/>
              <a:ext cx="2792627" cy="3331127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9525" cap="flat" cmpd="sng" algn="ctr">
              <a:solidFill>
                <a:schemeClr val="tx1"/>
              </a:solidFill>
              <a:prstDash val="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b" anchorCtr="0" compatLnSpc="1">
              <a:prstTxWarp prst="textNoShape">
                <a:avLst/>
              </a:prstTxWarp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2000" dirty="0">
                  <a:latin typeface="Arial" charset="0"/>
                  <a:ea typeface="ヒラギノ角ゴ Pro W3" charset="-128"/>
                  <a:cs typeface="ヒラギノ角ゴ Pro W3" charset="-128"/>
                </a:rPr>
                <a:t>Site</a:t>
              </a:r>
            </a:p>
          </p:txBody>
        </p:sp>
        <p:pic>
          <p:nvPicPr>
            <p:cNvPr id="22" name="Picture 2" descr="mage result for heartbeat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94310" y="2495818"/>
              <a:ext cx="636259" cy="5010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2049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 smtClean="0"/>
              <a:t>How are jobs handled? </a:t>
            </a:r>
            <a:br>
              <a:rPr lang="en-GB" sz="3200" dirty="0" smtClean="0"/>
            </a:br>
            <a:r>
              <a:rPr lang="en-GB" sz="3200" dirty="0" smtClean="0"/>
              <a:t>ARC-CE and A-REX (ARC Resource-coupled </a:t>
            </a:r>
            <a:r>
              <a:rPr lang="en-GB" sz="3200" dirty="0" err="1" smtClean="0"/>
              <a:t>EXecution</a:t>
            </a:r>
            <a:r>
              <a:rPr lang="en-GB" sz="3200" dirty="0" smtClean="0"/>
              <a:t> service)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7"/>
            <a:ext cx="10515600" cy="2091465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The ARC Execution Service handles everything related to the execution of a job.</a:t>
            </a:r>
          </a:p>
          <a:p>
            <a:r>
              <a:rPr lang="en-GB" dirty="0" smtClean="0"/>
              <a:t>Once a job is picked up by A-REX it:</a:t>
            </a:r>
          </a:p>
          <a:p>
            <a:pPr lvl="1"/>
            <a:r>
              <a:rPr lang="en-GB" dirty="0" smtClean="0"/>
              <a:t>downloads necessary input-files according to </a:t>
            </a:r>
            <a:r>
              <a:rPr lang="en-GB" dirty="0" err="1" smtClean="0"/>
              <a:t>jobdescription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ubmits job to the underlying batch system</a:t>
            </a:r>
          </a:p>
          <a:p>
            <a:pPr lvl="1"/>
            <a:r>
              <a:rPr lang="en-GB" dirty="0"/>
              <a:t>u</a:t>
            </a:r>
            <a:r>
              <a:rPr lang="en-GB" dirty="0" smtClean="0"/>
              <a:t>ploads output files according to </a:t>
            </a:r>
            <a:r>
              <a:rPr lang="en-GB" dirty="0" err="1" smtClean="0"/>
              <a:t>jobdescription</a:t>
            </a:r>
            <a:endParaRPr lang="en-GB" dirty="0" smtClean="0"/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45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 smtClean="0"/>
              <a:t>How are jobs handled? </a:t>
            </a:r>
            <a:br>
              <a:rPr lang="en-GB" sz="3200" dirty="0" smtClean="0"/>
            </a:br>
            <a:r>
              <a:rPr lang="en-GB" sz="3200" dirty="0" smtClean="0"/>
              <a:t>ARC-CE and A-REX (ARC Resource-coupled </a:t>
            </a:r>
            <a:r>
              <a:rPr lang="en-GB" sz="3200" dirty="0" err="1" smtClean="0"/>
              <a:t>EXecution</a:t>
            </a:r>
            <a:r>
              <a:rPr lang="en-GB" sz="3200" dirty="0" smtClean="0"/>
              <a:t> service)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The ARC Execution Service handles everything related to the execution of a job.</a:t>
            </a:r>
          </a:p>
          <a:p>
            <a:r>
              <a:rPr lang="en-GB" dirty="0" smtClean="0"/>
              <a:t>Once a job is picked up by A-REX it:</a:t>
            </a:r>
          </a:p>
          <a:p>
            <a:pPr lvl="1"/>
            <a:r>
              <a:rPr lang="en-GB" dirty="0" smtClean="0"/>
              <a:t>downloads necessary input-files according to </a:t>
            </a:r>
            <a:r>
              <a:rPr lang="en-GB" dirty="0" err="1" smtClean="0"/>
              <a:t>jobdescription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ubmits job to the underlying batch system</a:t>
            </a:r>
          </a:p>
          <a:p>
            <a:pPr lvl="1"/>
            <a:r>
              <a:rPr lang="en-GB" dirty="0"/>
              <a:t>u</a:t>
            </a:r>
            <a:r>
              <a:rPr lang="en-GB" dirty="0" smtClean="0"/>
              <a:t>ploads output files according to </a:t>
            </a:r>
            <a:r>
              <a:rPr lang="en-GB" dirty="0" err="1" smtClean="0"/>
              <a:t>jobdescription</a:t>
            </a:r>
            <a:endParaRPr lang="en-GB" dirty="0" smtClean="0"/>
          </a:p>
          <a:p>
            <a:pPr lvl="1"/>
            <a:endParaRPr lang="en-GB" dirty="0"/>
          </a:p>
          <a:p>
            <a:r>
              <a:rPr lang="en-GB" dirty="0" smtClean="0"/>
              <a:t>The job is picked up by A-REX once there exists a job.&lt;</a:t>
            </a:r>
            <a:r>
              <a:rPr lang="en-GB" dirty="0" err="1" smtClean="0"/>
              <a:t>jobid</a:t>
            </a:r>
            <a:r>
              <a:rPr lang="en-GB" dirty="0" smtClean="0"/>
              <a:t>&gt;.status file in the </a:t>
            </a:r>
            <a:r>
              <a:rPr lang="en-GB" dirty="0" err="1" smtClean="0"/>
              <a:t>controldir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The </a:t>
            </a:r>
            <a:r>
              <a:rPr lang="en-GB" dirty="0" err="1" smtClean="0"/>
              <a:t>controldir</a:t>
            </a:r>
            <a:r>
              <a:rPr lang="en-GB" dirty="0" smtClean="0"/>
              <a:t> holds the metadata about a job (status, job description, list of input files and so on)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The new LOCAL plugin must therefore prepare the job up until the stage that A-REX picks it up</a:t>
            </a:r>
          </a:p>
          <a:p>
            <a:pPr lvl="1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98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Submitting a job using the LOCAL submission interface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756937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The job is submitted specifying the </a:t>
            </a:r>
            <a:r>
              <a:rPr lang="en-GB" dirty="0" err="1" smtClean="0"/>
              <a:t>submissioninterface</a:t>
            </a:r>
            <a:endParaRPr lang="en-GB" dirty="0" smtClean="0"/>
          </a:p>
          <a:p>
            <a:pPr lvl="1"/>
            <a:r>
              <a:rPr lang="en-GB" dirty="0" err="1" smtClean="0"/>
              <a:t>org.nordugrid.local</a:t>
            </a:r>
            <a:endParaRPr lang="en-GB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55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Submitting a job using the LOCAL submission interface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846126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The job is submitted specifying the </a:t>
            </a:r>
            <a:r>
              <a:rPr lang="en-GB" dirty="0" err="1" smtClean="0"/>
              <a:t>submissioninterface</a:t>
            </a:r>
            <a:endParaRPr lang="en-GB" dirty="0" smtClean="0"/>
          </a:p>
          <a:p>
            <a:pPr lvl="1"/>
            <a:r>
              <a:rPr lang="en-GB" dirty="0" err="1" smtClean="0"/>
              <a:t>org.nordugrid.local</a:t>
            </a:r>
            <a:endParaRPr lang="en-GB" dirty="0" smtClean="0"/>
          </a:p>
          <a:p>
            <a:r>
              <a:rPr lang="en-GB" dirty="0" smtClean="0"/>
              <a:t>The LOCAL job-submission plugin </a:t>
            </a:r>
            <a:r>
              <a:rPr lang="en-GB" sz="2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(which is part of the ARC Client Components)</a:t>
            </a:r>
            <a:r>
              <a:rPr lang="en-GB" dirty="0" smtClean="0"/>
              <a:t> receives the </a:t>
            </a:r>
            <a:r>
              <a:rPr lang="en-GB" dirty="0" err="1" smtClean="0"/>
              <a:t>jobdescription</a:t>
            </a:r>
            <a:r>
              <a:rPr lang="en-GB" dirty="0" smtClean="0"/>
              <a:t> passed on by the submission client </a:t>
            </a:r>
          </a:p>
          <a:p>
            <a:pPr lvl="1"/>
            <a:r>
              <a:rPr lang="en-GB" dirty="0" smtClean="0"/>
              <a:t>converts it to ARC readable format</a:t>
            </a:r>
          </a:p>
          <a:p>
            <a:pPr lvl="1"/>
            <a:r>
              <a:rPr lang="en-GB" dirty="0"/>
              <a:t>c</a:t>
            </a:r>
            <a:r>
              <a:rPr lang="en-GB" dirty="0" smtClean="0"/>
              <a:t>reates a job-id 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</a:rPr>
              <a:t>places the </a:t>
            </a:r>
            <a:r>
              <a:rPr lang="en-GB" dirty="0" err="1" smtClean="0">
                <a:solidFill>
                  <a:srgbClr val="0070C0"/>
                </a:solidFill>
              </a:rPr>
              <a:t>jobdescription</a:t>
            </a:r>
            <a:r>
              <a:rPr lang="en-GB" dirty="0" smtClean="0">
                <a:solidFill>
                  <a:srgbClr val="0070C0"/>
                </a:solidFill>
              </a:rPr>
              <a:t> directly onto the site’s </a:t>
            </a:r>
            <a:r>
              <a:rPr lang="en-GB" dirty="0" err="1" smtClean="0">
                <a:solidFill>
                  <a:srgbClr val="0070C0"/>
                </a:solidFill>
              </a:rPr>
              <a:t>controldir</a:t>
            </a:r>
            <a:endParaRPr lang="en-GB" dirty="0">
              <a:solidFill>
                <a:srgbClr val="0070C0"/>
              </a:solidFill>
            </a:endParaRPr>
          </a:p>
          <a:p>
            <a:pPr lvl="1"/>
            <a:r>
              <a:rPr lang="en-GB" dirty="0" smtClean="0">
                <a:solidFill>
                  <a:srgbClr val="0070C0"/>
                </a:solidFill>
              </a:rPr>
              <a:t>creates the jobs </a:t>
            </a:r>
            <a:r>
              <a:rPr lang="en-GB" dirty="0" err="1" smtClean="0">
                <a:solidFill>
                  <a:srgbClr val="0070C0"/>
                </a:solidFill>
              </a:rPr>
              <a:t>sessiondir</a:t>
            </a:r>
            <a:r>
              <a:rPr lang="en-GB" dirty="0">
                <a:solidFill>
                  <a:srgbClr val="0070C0"/>
                </a:solidFill>
              </a:rPr>
              <a:t> </a:t>
            </a:r>
            <a:r>
              <a:rPr lang="en-GB" dirty="0" smtClean="0">
                <a:solidFill>
                  <a:srgbClr val="0070C0"/>
                </a:solidFill>
              </a:rPr>
              <a:t>directly </a:t>
            </a:r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en-GB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sessiondir</a:t>
            </a:r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holds all input and </a:t>
            </a:r>
            <a:r>
              <a:rPr lang="en-GB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outputfiles</a:t>
            </a:r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needed/produced by the job)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</a:rPr>
              <a:t>produces all other necessary files (.proxy, .local, .status) and places  them directly in the </a:t>
            </a:r>
            <a:r>
              <a:rPr lang="en-GB" dirty="0" err="1" smtClean="0">
                <a:solidFill>
                  <a:srgbClr val="0070C0"/>
                </a:solidFill>
              </a:rPr>
              <a:t>controldir</a:t>
            </a:r>
            <a:endParaRPr lang="en-GB" dirty="0" smtClean="0">
              <a:solidFill>
                <a:srgbClr val="0070C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13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Submitting a job using the LOCAL submission interface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The job is submitted specifying the </a:t>
            </a:r>
            <a:r>
              <a:rPr lang="en-GB" dirty="0" err="1" smtClean="0"/>
              <a:t>submissioninterface</a:t>
            </a:r>
            <a:endParaRPr lang="en-GB" dirty="0" smtClean="0"/>
          </a:p>
          <a:p>
            <a:pPr lvl="1"/>
            <a:r>
              <a:rPr lang="en-GB" dirty="0" err="1" smtClean="0"/>
              <a:t>org.nordugrid.local</a:t>
            </a:r>
            <a:endParaRPr lang="en-GB" dirty="0" smtClean="0"/>
          </a:p>
          <a:p>
            <a:r>
              <a:rPr lang="en-GB" dirty="0" smtClean="0"/>
              <a:t>The LOCAL job-submission plugin </a:t>
            </a:r>
            <a:r>
              <a:rPr lang="en-GB" sz="2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(which is part of the ARC Client Components)</a:t>
            </a:r>
            <a:r>
              <a:rPr lang="en-GB" dirty="0" smtClean="0"/>
              <a:t> receives the </a:t>
            </a:r>
            <a:r>
              <a:rPr lang="en-GB" dirty="0" err="1" smtClean="0"/>
              <a:t>jobdescription</a:t>
            </a:r>
            <a:r>
              <a:rPr lang="en-GB" dirty="0" smtClean="0"/>
              <a:t> passed on by the submission client </a:t>
            </a:r>
          </a:p>
          <a:p>
            <a:pPr lvl="1"/>
            <a:r>
              <a:rPr lang="en-GB" dirty="0" smtClean="0"/>
              <a:t>converts it to ARC readable format</a:t>
            </a:r>
          </a:p>
          <a:p>
            <a:pPr lvl="1"/>
            <a:r>
              <a:rPr lang="en-GB" dirty="0"/>
              <a:t>c</a:t>
            </a:r>
            <a:r>
              <a:rPr lang="en-GB" dirty="0" smtClean="0"/>
              <a:t>reates a job-id 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</a:rPr>
              <a:t>places the </a:t>
            </a:r>
            <a:r>
              <a:rPr lang="en-GB" dirty="0" err="1" smtClean="0">
                <a:solidFill>
                  <a:srgbClr val="0070C0"/>
                </a:solidFill>
              </a:rPr>
              <a:t>jobdescription</a:t>
            </a:r>
            <a:r>
              <a:rPr lang="en-GB" dirty="0" smtClean="0">
                <a:solidFill>
                  <a:srgbClr val="0070C0"/>
                </a:solidFill>
              </a:rPr>
              <a:t> directly onto the site’s </a:t>
            </a:r>
            <a:r>
              <a:rPr lang="en-GB" dirty="0" err="1" smtClean="0">
                <a:solidFill>
                  <a:srgbClr val="0070C0"/>
                </a:solidFill>
              </a:rPr>
              <a:t>controldir</a:t>
            </a:r>
            <a:endParaRPr lang="en-GB" dirty="0">
              <a:solidFill>
                <a:srgbClr val="0070C0"/>
              </a:solidFill>
            </a:endParaRPr>
          </a:p>
          <a:p>
            <a:pPr lvl="1"/>
            <a:r>
              <a:rPr lang="en-GB" dirty="0" smtClean="0">
                <a:solidFill>
                  <a:srgbClr val="0070C0"/>
                </a:solidFill>
              </a:rPr>
              <a:t>creates the jobs </a:t>
            </a:r>
            <a:r>
              <a:rPr lang="en-GB" dirty="0" err="1" smtClean="0">
                <a:solidFill>
                  <a:srgbClr val="0070C0"/>
                </a:solidFill>
              </a:rPr>
              <a:t>sessiondir</a:t>
            </a:r>
            <a:r>
              <a:rPr lang="en-GB" dirty="0">
                <a:solidFill>
                  <a:srgbClr val="0070C0"/>
                </a:solidFill>
              </a:rPr>
              <a:t> </a:t>
            </a:r>
            <a:r>
              <a:rPr lang="en-GB" dirty="0" smtClean="0">
                <a:solidFill>
                  <a:srgbClr val="0070C0"/>
                </a:solidFill>
              </a:rPr>
              <a:t>directly </a:t>
            </a:r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en-GB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sessiondir</a:t>
            </a:r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holds all input and </a:t>
            </a:r>
            <a:r>
              <a:rPr lang="en-GB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outputfiles</a:t>
            </a:r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needed/produced by the job)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</a:rPr>
              <a:t>produces all other necessary files (.proxy, .local, .status) and places  them directly in the </a:t>
            </a:r>
            <a:r>
              <a:rPr lang="en-GB" dirty="0" err="1" smtClean="0">
                <a:solidFill>
                  <a:srgbClr val="0070C0"/>
                </a:solidFill>
              </a:rPr>
              <a:t>controldir</a:t>
            </a:r>
            <a:endParaRPr lang="en-GB" dirty="0" smtClean="0">
              <a:solidFill>
                <a:srgbClr val="0070C0"/>
              </a:solidFill>
            </a:endParaRPr>
          </a:p>
          <a:p>
            <a:r>
              <a:rPr lang="en-GB" dirty="0" smtClean="0"/>
              <a:t>From here on A-REX can pick up the job for execution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3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Extending ARC with LOCAL-plugin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Handles (or will handle) all expected job-manipulation requests</a:t>
            </a:r>
          </a:p>
          <a:p>
            <a:pPr lvl="1"/>
            <a:r>
              <a:rPr lang="en-GB" dirty="0" smtClean="0"/>
              <a:t>submission (e.g. from </a:t>
            </a:r>
            <a:r>
              <a:rPr lang="en-GB" dirty="0" err="1" smtClean="0"/>
              <a:t>arcsub</a:t>
            </a:r>
            <a:r>
              <a:rPr lang="en-GB" dirty="0" smtClean="0"/>
              <a:t>) </a:t>
            </a:r>
            <a:r>
              <a:rPr lang="en-GB" dirty="0" smtClean="0">
                <a:sym typeface="Wingdings"/>
              </a:rPr>
              <a:t> works</a:t>
            </a:r>
            <a:endParaRPr lang="en-GB" dirty="0" smtClean="0"/>
          </a:p>
          <a:p>
            <a:pPr lvl="1"/>
            <a:r>
              <a:rPr lang="en-GB" dirty="0" smtClean="0"/>
              <a:t>killing (</a:t>
            </a:r>
            <a:r>
              <a:rPr lang="en-GB" dirty="0" err="1" smtClean="0"/>
              <a:t>arckill</a:t>
            </a:r>
            <a:r>
              <a:rPr lang="en-GB" dirty="0" smtClean="0"/>
              <a:t>) </a:t>
            </a:r>
            <a:r>
              <a:rPr lang="en-GB" dirty="0" smtClean="0">
                <a:sym typeface="Wingdings"/>
              </a:rPr>
              <a:t> </a:t>
            </a:r>
            <a:r>
              <a:rPr lang="en-GB" dirty="0" smtClean="0"/>
              <a:t> works partially</a:t>
            </a:r>
          </a:p>
          <a:p>
            <a:pPr lvl="1"/>
            <a:r>
              <a:rPr lang="en-GB" dirty="0" smtClean="0"/>
              <a:t>cleaning (</a:t>
            </a:r>
            <a:r>
              <a:rPr lang="en-GB" dirty="0" err="1" smtClean="0"/>
              <a:t>arcclean</a:t>
            </a:r>
            <a:r>
              <a:rPr lang="en-GB" dirty="0" smtClean="0"/>
              <a:t>) </a:t>
            </a:r>
            <a:r>
              <a:rPr lang="en-GB" dirty="0" smtClean="0">
                <a:sym typeface="Wingdings"/>
              </a:rPr>
              <a:t> works</a:t>
            </a:r>
            <a:endParaRPr lang="en-GB" dirty="0" smtClean="0"/>
          </a:p>
          <a:p>
            <a:pPr lvl="1"/>
            <a:r>
              <a:rPr lang="en-GB" dirty="0" smtClean="0"/>
              <a:t>information (</a:t>
            </a:r>
            <a:r>
              <a:rPr lang="en-GB" dirty="0" err="1" smtClean="0"/>
              <a:t>arcstat</a:t>
            </a:r>
            <a:r>
              <a:rPr lang="en-GB" dirty="0" smtClean="0"/>
              <a:t>) </a:t>
            </a:r>
            <a:r>
              <a:rPr lang="en-GB" dirty="0" smtClean="0">
                <a:sym typeface="Wingdings"/>
              </a:rPr>
              <a:t> works</a:t>
            </a:r>
            <a:endParaRPr lang="en-GB" dirty="0" smtClean="0"/>
          </a:p>
          <a:p>
            <a:pPr lvl="1"/>
            <a:r>
              <a:rPr lang="en-GB" dirty="0" smtClean="0"/>
              <a:t>getting finished job (</a:t>
            </a:r>
            <a:r>
              <a:rPr lang="en-GB" dirty="0" err="1" smtClean="0"/>
              <a:t>arcget</a:t>
            </a:r>
            <a:r>
              <a:rPr lang="en-GB" dirty="0" smtClean="0"/>
              <a:t>) </a:t>
            </a:r>
            <a:r>
              <a:rPr lang="en-GB" dirty="0" smtClean="0">
                <a:sym typeface="Wingdings"/>
              </a:rPr>
              <a:t> works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24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Extending ARC with LOCAL-plugin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Handles (or will handle) all expected job-manipulation requests</a:t>
            </a:r>
          </a:p>
          <a:p>
            <a:pPr lvl="1"/>
            <a:r>
              <a:rPr lang="en-GB" dirty="0"/>
              <a:t>d</a:t>
            </a:r>
            <a:r>
              <a:rPr lang="en-GB" dirty="0" smtClean="0"/>
              <a:t>irect submission (e.g. from </a:t>
            </a:r>
            <a:r>
              <a:rPr lang="en-GB" dirty="0" err="1" smtClean="0"/>
              <a:t>arcsub</a:t>
            </a:r>
            <a:r>
              <a:rPr lang="en-GB" dirty="0" smtClean="0"/>
              <a:t>) </a:t>
            </a:r>
            <a:r>
              <a:rPr lang="en-GB" dirty="0" smtClean="0">
                <a:sym typeface="Wingdings"/>
              </a:rPr>
              <a:t> works</a:t>
            </a:r>
            <a:endParaRPr lang="en-GB" dirty="0" smtClean="0"/>
          </a:p>
          <a:p>
            <a:pPr lvl="1"/>
            <a:r>
              <a:rPr lang="en-GB" dirty="0" smtClean="0"/>
              <a:t>killing (</a:t>
            </a:r>
            <a:r>
              <a:rPr lang="en-GB" dirty="0" err="1" smtClean="0"/>
              <a:t>arckill</a:t>
            </a:r>
            <a:r>
              <a:rPr lang="en-GB" dirty="0" smtClean="0"/>
              <a:t>) </a:t>
            </a:r>
            <a:r>
              <a:rPr lang="en-GB" dirty="0" smtClean="0">
                <a:sym typeface="Wingdings"/>
              </a:rPr>
              <a:t> </a:t>
            </a:r>
            <a:r>
              <a:rPr lang="en-GB" dirty="0" smtClean="0"/>
              <a:t> works</a:t>
            </a:r>
          </a:p>
          <a:p>
            <a:pPr lvl="1"/>
            <a:r>
              <a:rPr lang="en-GB" dirty="0" smtClean="0"/>
              <a:t>cleaning (</a:t>
            </a:r>
            <a:r>
              <a:rPr lang="en-GB" dirty="0" err="1" smtClean="0"/>
              <a:t>arcclean</a:t>
            </a:r>
            <a:r>
              <a:rPr lang="en-GB" dirty="0" smtClean="0"/>
              <a:t>) </a:t>
            </a:r>
            <a:r>
              <a:rPr lang="en-GB" dirty="0" smtClean="0">
                <a:sym typeface="Wingdings"/>
              </a:rPr>
              <a:t> works</a:t>
            </a:r>
            <a:endParaRPr lang="en-GB" dirty="0" smtClean="0"/>
          </a:p>
          <a:p>
            <a:pPr lvl="1"/>
            <a:r>
              <a:rPr lang="en-GB" dirty="0" smtClean="0"/>
              <a:t>information (</a:t>
            </a:r>
            <a:r>
              <a:rPr lang="en-GB" dirty="0" err="1" smtClean="0"/>
              <a:t>arcstat</a:t>
            </a:r>
            <a:r>
              <a:rPr lang="en-GB" dirty="0" smtClean="0"/>
              <a:t>) </a:t>
            </a:r>
            <a:r>
              <a:rPr lang="en-GB" dirty="0" smtClean="0">
                <a:sym typeface="Wingdings"/>
              </a:rPr>
              <a:t> works</a:t>
            </a:r>
            <a:endParaRPr lang="en-GB" dirty="0" smtClean="0"/>
          </a:p>
          <a:p>
            <a:pPr lvl="1"/>
            <a:r>
              <a:rPr lang="en-GB" dirty="0" smtClean="0"/>
              <a:t>getting finished job (</a:t>
            </a:r>
            <a:r>
              <a:rPr lang="en-GB" dirty="0" err="1" smtClean="0"/>
              <a:t>arcget</a:t>
            </a:r>
            <a:r>
              <a:rPr lang="en-GB" dirty="0" smtClean="0"/>
              <a:t>) </a:t>
            </a:r>
            <a:r>
              <a:rPr lang="en-GB" dirty="0" smtClean="0">
                <a:sym typeface="Wingdings"/>
              </a:rPr>
              <a:t> works</a:t>
            </a:r>
          </a:p>
          <a:p>
            <a:pPr lvl="1"/>
            <a:r>
              <a:rPr lang="en-GB" dirty="0" smtClean="0"/>
              <a:t>renewing proxy (</a:t>
            </a:r>
            <a:r>
              <a:rPr lang="en-GB" dirty="0" err="1" smtClean="0"/>
              <a:t>arcrenew</a:t>
            </a:r>
            <a:r>
              <a:rPr lang="en-GB" dirty="0" smtClean="0"/>
              <a:t>) </a:t>
            </a:r>
            <a:r>
              <a:rPr lang="en-GB" dirty="0" smtClean="0">
                <a:sym typeface="Wingdings"/>
              </a:rPr>
              <a:t> under construction</a:t>
            </a:r>
            <a:endParaRPr lang="en-GB" dirty="0" smtClean="0"/>
          </a:p>
          <a:p>
            <a:pPr lvl="1"/>
            <a:r>
              <a:rPr lang="en-GB" dirty="0" smtClean="0"/>
              <a:t>resuming (</a:t>
            </a:r>
            <a:r>
              <a:rPr lang="en-GB" dirty="0" err="1" smtClean="0"/>
              <a:t>arcresume</a:t>
            </a:r>
            <a:r>
              <a:rPr lang="en-GB" dirty="0" smtClean="0"/>
              <a:t>) </a:t>
            </a:r>
            <a:r>
              <a:rPr lang="en-GB" dirty="0" smtClean="0">
                <a:sym typeface="Wingdings"/>
              </a:rPr>
              <a:t> under construction</a:t>
            </a:r>
            <a:endParaRPr lang="en-GB" dirty="0" smtClean="0"/>
          </a:p>
          <a:p>
            <a:pPr lvl="1"/>
            <a:r>
              <a:rPr lang="en-GB" dirty="0" smtClean="0"/>
              <a:t>resubmitting (</a:t>
            </a:r>
            <a:r>
              <a:rPr lang="en-GB" dirty="0" err="1" smtClean="0"/>
              <a:t>arcresub</a:t>
            </a:r>
            <a:r>
              <a:rPr lang="en-GB" dirty="0" smtClean="0"/>
              <a:t>) </a:t>
            </a:r>
            <a:r>
              <a:rPr lang="en-GB" dirty="0" smtClean="0">
                <a:sym typeface="Wingdings"/>
              </a:rPr>
              <a:t> under construction</a:t>
            </a:r>
          </a:p>
          <a:p>
            <a:pPr lvl="1"/>
            <a:r>
              <a:rPr lang="en-GB" dirty="0">
                <a:sym typeface="Wingdings"/>
              </a:rPr>
              <a:t>b</a:t>
            </a:r>
            <a:r>
              <a:rPr lang="en-GB" dirty="0" smtClean="0">
                <a:sym typeface="Wingdings"/>
              </a:rPr>
              <a:t>rokered submit </a:t>
            </a:r>
            <a:r>
              <a:rPr lang="mr-IN" dirty="0" smtClean="0">
                <a:sym typeface="Wingdings"/>
              </a:rPr>
              <a:t>–</a:t>
            </a:r>
            <a:r>
              <a:rPr lang="en-GB" dirty="0" smtClean="0">
                <a:sym typeface="Wingdings"/>
              </a:rPr>
              <a:t> where resource must be matched with submission interface  under </a:t>
            </a:r>
            <a:r>
              <a:rPr lang="en-GB" dirty="0" smtClean="0">
                <a:sym typeface="Wingdings"/>
              </a:rPr>
              <a:t>construction</a:t>
            </a:r>
          </a:p>
          <a:p>
            <a:pPr lvl="1"/>
            <a:r>
              <a:rPr lang="en-GB" dirty="0" smtClean="0">
                <a:sym typeface="Wingdings"/>
              </a:rPr>
              <a:t> However, not all of the “under construction” necessarily needed</a:t>
            </a:r>
            <a:endParaRPr lang="en-GB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76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User job-handling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1341" y="1825625"/>
            <a:ext cx="11660659" cy="4351338"/>
          </a:xfrm>
        </p:spPr>
        <p:txBody>
          <a:bodyPr/>
          <a:lstStyle/>
          <a:p>
            <a:r>
              <a:rPr lang="en-GB" dirty="0" smtClean="0"/>
              <a:t>Once the job is submitted, the full </a:t>
            </a:r>
            <a:r>
              <a:rPr lang="en-GB" dirty="0" err="1" smtClean="0"/>
              <a:t>jobid</a:t>
            </a:r>
            <a:r>
              <a:rPr lang="en-GB" dirty="0" smtClean="0"/>
              <a:t> is used for other job-manipulation like resubmit or kill</a:t>
            </a:r>
          </a:p>
          <a:p>
            <a:endParaRPr lang="en-GB" dirty="0" smtClean="0"/>
          </a:p>
          <a:p>
            <a:r>
              <a:rPr lang="en-GB" dirty="0" err="1" smtClean="0"/>
              <a:t>Jobid</a:t>
            </a:r>
            <a:r>
              <a:rPr lang="en-GB" dirty="0" smtClean="0"/>
              <a:t> for local submission looks like: </a:t>
            </a:r>
          </a:p>
          <a:p>
            <a:pPr lvl="1"/>
            <a:r>
              <a:rPr lang="en-GB" sz="1600" dirty="0" smtClean="0">
                <a:latin typeface="Consolas" charset="0"/>
                <a:ea typeface="Consolas" charset="0"/>
                <a:cs typeface="Consolas" charset="0"/>
              </a:rPr>
              <a:t>local://arctest1.hpc.uio.no/78WNDm3iHSqnb4dOcqtdQWPmABFKDmABFKDmUtPKDmABFKDmb4DZEo</a:t>
            </a:r>
          </a:p>
          <a:p>
            <a:pPr lvl="1"/>
            <a:endParaRPr lang="en-GB" sz="1600" dirty="0" smtClean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GB" sz="2400" dirty="0" smtClean="0"/>
              <a:t>Instead of </a:t>
            </a:r>
            <a:r>
              <a:rPr lang="en-GB" sz="2400" dirty="0" err="1" smtClean="0"/>
              <a:t>e.g</a:t>
            </a:r>
            <a:r>
              <a:rPr lang="en-GB" sz="2400" dirty="0" smtClean="0"/>
              <a:t> for </a:t>
            </a:r>
            <a:r>
              <a:rPr lang="en-GB" sz="2400" dirty="0" err="1" smtClean="0"/>
              <a:t>gridftp</a:t>
            </a:r>
            <a:r>
              <a:rPr lang="en-GB" sz="2400" dirty="0" smtClean="0"/>
              <a:t> submission:</a:t>
            </a:r>
            <a:endParaRPr lang="en-GB" sz="1600" dirty="0">
              <a:latin typeface="Consolas" charset="0"/>
              <a:ea typeface="Consolas" charset="0"/>
              <a:cs typeface="Consolas" charset="0"/>
            </a:endParaRPr>
          </a:p>
          <a:p>
            <a:pPr lvl="1"/>
            <a:endParaRPr lang="en-GB" sz="1600" dirty="0" smtClean="0">
              <a:latin typeface="Consolas" charset="0"/>
              <a:ea typeface="Consolas" charset="0"/>
              <a:cs typeface="Consolas" charset="0"/>
            </a:endParaRPr>
          </a:p>
          <a:p>
            <a:pPr lvl="1"/>
            <a:r>
              <a:rPr lang="en-GB" sz="1600" dirty="0" err="1" smtClean="0">
                <a:latin typeface="Consolas" charset="0"/>
                <a:ea typeface="Consolas" charset="0"/>
                <a:cs typeface="Consolas" charset="0"/>
              </a:rPr>
              <a:t>gsiftp</a:t>
            </a:r>
            <a:r>
              <a:rPr lang="en-GB" sz="1600" dirty="0" smtClean="0">
                <a:latin typeface="Consolas" charset="0"/>
                <a:ea typeface="Consolas" charset="0"/>
                <a:cs typeface="Consolas" charset="0"/>
              </a:rPr>
              <a:t>://arctest1.hpc.uio.no:2811/jobs/jd8NDmEeHSqn7Up18nGEh2Sq9vMignABFKDmorGKDmABFKDmQUWvIn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9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3125942" cy="4530725"/>
          </a:xfrm>
        </p:spPr>
        <p:txBody>
          <a:bodyPr>
            <a:normAutofit fontScale="92500" lnSpcReduction="20000"/>
          </a:bodyPr>
          <a:lstStyle/>
          <a:p>
            <a:r>
              <a:rPr lang="en-GB" dirty="0" err="1" smtClean="0"/>
              <a:t>PanDA</a:t>
            </a:r>
            <a:r>
              <a:rPr lang="en-GB" dirty="0" smtClean="0"/>
              <a:t> uses pilot jobs that run directly on a sites worker nodes </a:t>
            </a:r>
            <a:r>
              <a:rPr lang="en-GB" dirty="0" smtClean="0">
                <a:solidFill>
                  <a:srgbClr val="0070C0"/>
                </a:solidFill>
              </a:rPr>
              <a:t>(left)</a:t>
            </a:r>
          </a:p>
          <a:p>
            <a:r>
              <a:rPr lang="en-GB" dirty="0" err="1" smtClean="0"/>
              <a:t>aCT</a:t>
            </a:r>
            <a:r>
              <a:rPr lang="en-GB" dirty="0" smtClean="0"/>
              <a:t> is the layer between </a:t>
            </a:r>
            <a:r>
              <a:rPr lang="en-GB" dirty="0" err="1" smtClean="0"/>
              <a:t>PanDA</a:t>
            </a:r>
            <a:r>
              <a:rPr lang="en-GB" dirty="0" smtClean="0"/>
              <a:t> and </a:t>
            </a:r>
            <a:r>
              <a:rPr lang="en-GB" dirty="0" err="1" smtClean="0"/>
              <a:t>NorduGrid</a:t>
            </a:r>
            <a:r>
              <a:rPr lang="en-GB" dirty="0" smtClean="0"/>
              <a:t>, runs at CERN</a:t>
            </a:r>
          </a:p>
          <a:p>
            <a:r>
              <a:rPr lang="en-GB" dirty="0" err="1" smtClean="0"/>
              <a:t>aCT</a:t>
            </a:r>
            <a:r>
              <a:rPr lang="en-GB" dirty="0" smtClean="0"/>
              <a:t> originally created for </a:t>
            </a:r>
            <a:r>
              <a:rPr lang="en-GB" dirty="0" err="1" smtClean="0"/>
              <a:t>NorduGrid</a:t>
            </a:r>
            <a:r>
              <a:rPr lang="en-GB" dirty="0" smtClean="0"/>
              <a:t> sites (and other HPC sites) that do not allow pilot jobs </a:t>
            </a:r>
            <a:r>
              <a:rPr lang="en-GB" dirty="0" smtClean="0">
                <a:solidFill>
                  <a:srgbClr val="0070C0"/>
                </a:solidFill>
              </a:rPr>
              <a:t>(right)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98696" cy="1325563"/>
          </a:xfrm>
        </p:spPr>
        <p:txBody>
          <a:bodyPr>
            <a:normAutofit/>
          </a:bodyPr>
          <a:lstStyle/>
          <a:p>
            <a:r>
              <a:rPr lang="en-GB" dirty="0" err="1" smtClean="0"/>
              <a:t>PanDA</a:t>
            </a:r>
            <a:r>
              <a:rPr lang="en-GB" dirty="0" smtClean="0"/>
              <a:t>, ARC control Tower (</a:t>
            </a:r>
            <a:r>
              <a:rPr lang="en-GB" dirty="0" err="1" smtClean="0"/>
              <a:t>aCT</a:t>
            </a:r>
            <a:r>
              <a:rPr lang="en-GB" dirty="0" smtClean="0"/>
              <a:t>), and ARC Compute Element (ARC-CE)</a:t>
            </a:r>
            <a:endParaRPr lang="en-GB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1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 dirty="0"/>
          </a:p>
        </p:txBody>
      </p:sp>
      <p:grpSp>
        <p:nvGrpSpPr>
          <p:cNvPr id="15" name="Group 14"/>
          <p:cNvGrpSpPr/>
          <p:nvPr/>
        </p:nvGrpSpPr>
        <p:grpSpPr>
          <a:xfrm>
            <a:off x="8303743" y="1421028"/>
            <a:ext cx="3650236" cy="4576508"/>
            <a:chOff x="3885827" y="1719280"/>
            <a:chExt cx="3561678" cy="4290788"/>
          </a:xfrm>
        </p:grpSpPr>
        <p:sp>
          <p:nvSpPr>
            <p:cNvPr id="16" name="Rectangle 15"/>
            <p:cNvSpPr/>
            <p:nvPr/>
          </p:nvSpPr>
          <p:spPr bwMode="auto">
            <a:xfrm>
              <a:off x="4993438" y="4159171"/>
              <a:ext cx="2454067" cy="1850897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9525" cap="flat" cmpd="sng" algn="ctr">
              <a:solidFill>
                <a:schemeClr val="tx1"/>
              </a:solidFill>
              <a:prstDash val="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b" anchorCtr="0" compatLnSpc="1">
              <a:prstTxWarp prst="textNoShape">
                <a:avLst/>
              </a:prstTxWarp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2000" dirty="0">
                  <a:latin typeface="Arial" charset="0"/>
                  <a:ea typeface="ヒラギノ角ゴ Pro W3" charset="-128"/>
                  <a:cs typeface="ヒラギノ角ゴ Pro W3" charset="-128"/>
                </a:rPr>
                <a:t>Site</a:t>
              </a: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3885827" y="1719280"/>
              <a:ext cx="3483315" cy="4114552"/>
              <a:chOff x="3898184" y="1719280"/>
              <a:chExt cx="3483315" cy="4114552"/>
            </a:xfrm>
          </p:grpSpPr>
          <p:sp>
            <p:nvSpPr>
              <p:cNvPr id="18" name="Rounded Rectangle 17"/>
              <p:cNvSpPr/>
              <p:nvPr/>
            </p:nvSpPr>
            <p:spPr bwMode="auto">
              <a:xfrm>
                <a:off x="5271885" y="2121300"/>
                <a:ext cx="1551711" cy="435152"/>
              </a:xfrm>
              <a:prstGeom prst="roundRect">
                <a:avLst/>
              </a:prstGeom>
              <a:solidFill>
                <a:schemeClr val="accent1"/>
              </a:solidFill>
              <a:ln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dirty="0">
                    <a:solidFill>
                      <a:schemeClr val="tx1"/>
                    </a:solidFill>
                    <a:latin typeface="Arial" charset="0"/>
                    <a:ea typeface="ヒラギノ角ゴ Pro W3" charset="-128"/>
                    <a:cs typeface="ヒラギノ角ゴ Pro W3" charset="-128"/>
                  </a:rPr>
                  <a:t>Panda</a:t>
                </a:r>
              </a:p>
            </p:txBody>
          </p:sp>
          <p:sp>
            <p:nvSpPr>
              <p:cNvPr id="19" name="Rounded Rectangle 18"/>
              <p:cNvSpPr/>
              <p:nvPr/>
            </p:nvSpPr>
            <p:spPr bwMode="auto">
              <a:xfrm>
                <a:off x="5271885" y="4277327"/>
                <a:ext cx="1551711" cy="435152"/>
              </a:xfrm>
              <a:prstGeom prst="round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dirty="0">
                    <a:solidFill>
                      <a:schemeClr val="tx1"/>
                    </a:solidFill>
                    <a:latin typeface="Arial" charset="0"/>
                    <a:ea typeface="ヒラギノ角ゴ Pro W3" charset="-128"/>
                    <a:cs typeface="ヒラギノ角ゴ Pro W3" charset="-128"/>
                  </a:rPr>
                  <a:t>ARC CE</a:t>
                </a:r>
              </a:p>
            </p:txBody>
          </p:sp>
          <p:sp>
            <p:nvSpPr>
              <p:cNvPr id="20" name="Rounded Rectangle 19"/>
              <p:cNvSpPr/>
              <p:nvPr/>
            </p:nvSpPr>
            <p:spPr bwMode="auto">
              <a:xfrm>
                <a:off x="5271885" y="5398680"/>
                <a:ext cx="1551711" cy="435152"/>
              </a:xfrm>
              <a:prstGeom prst="roundRect">
                <a:avLst/>
              </a:prstGeom>
              <a:solidFill>
                <a:schemeClr val="accent3">
                  <a:lumMod val="50000"/>
                </a:schemeClr>
              </a:solidFill>
              <a:ln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dirty="0">
                    <a:solidFill>
                      <a:schemeClr val="tx1"/>
                    </a:solidFill>
                    <a:latin typeface="Arial" charset="0"/>
                    <a:ea typeface="ヒラギノ角ゴ Pro W3" charset="-128"/>
                    <a:cs typeface="ヒラギノ角ゴ Pro W3" charset="-128"/>
                  </a:rPr>
                  <a:t>WN</a:t>
                </a:r>
              </a:p>
            </p:txBody>
          </p:sp>
          <p:sp>
            <p:nvSpPr>
              <p:cNvPr id="21" name="Rounded Rectangle 20"/>
              <p:cNvSpPr/>
              <p:nvPr/>
            </p:nvSpPr>
            <p:spPr bwMode="auto">
              <a:xfrm>
                <a:off x="5271885" y="3307601"/>
                <a:ext cx="1551711" cy="435152"/>
              </a:xfrm>
              <a:prstGeom prst="roundRect">
                <a:avLst/>
              </a:prstGeom>
              <a:solidFill>
                <a:srgbClr val="FF6600"/>
              </a:solidFill>
              <a:ln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dirty="0" err="1">
                    <a:solidFill>
                      <a:schemeClr val="tx1"/>
                    </a:solidFill>
                    <a:latin typeface="Arial" charset="0"/>
                    <a:ea typeface="ヒラギノ角ゴ Pro W3" charset="-128"/>
                    <a:cs typeface="ヒラギノ角ゴ Pro W3" charset="-128"/>
                  </a:rPr>
                  <a:t>aCT</a:t>
                </a:r>
                <a:endParaRPr lang="en-GB" dirty="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ヒラギノ角ゴ Pro W3" charset="-128"/>
                </a:endParaRPr>
              </a:p>
            </p:txBody>
          </p:sp>
          <p:sp>
            <p:nvSpPr>
              <p:cNvPr id="22" name="Can 21"/>
              <p:cNvSpPr/>
              <p:nvPr/>
            </p:nvSpPr>
            <p:spPr bwMode="auto">
              <a:xfrm>
                <a:off x="3898184" y="4192643"/>
                <a:ext cx="763545" cy="604517"/>
              </a:xfrm>
              <a:prstGeom prst="can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dirty="0">
                    <a:latin typeface="Arial" charset="0"/>
                    <a:ea typeface="ヒラギノ角ゴ Pro W3" charset="-128"/>
                    <a:cs typeface="ヒラギノ角ゴ Pro W3" charset="-128"/>
                  </a:rPr>
                  <a:t>Data</a:t>
                </a:r>
              </a:p>
            </p:txBody>
          </p:sp>
          <p:cxnSp>
            <p:nvCxnSpPr>
              <p:cNvPr id="23" name="Straight Arrow Connector 22"/>
              <p:cNvCxnSpPr/>
              <p:nvPr/>
            </p:nvCxnSpPr>
            <p:spPr bwMode="auto">
              <a:xfrm>
                <a:off x="4661730" y="4494901"/>
                <a:ext cx="610157" cy="2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arrow" w="med" len="med"/>
                <a:tailEnd type="arrow"/>
              </a:ln>
              <a:effectLst/>
            </p:spPr>
          </p:cxnSp>
          <p:cxnSp>
            <p:nvCxnSpPr>
              <p:cNvPr id="24" name="Straight Arrow Connector 23"/>
              <p:cNvCxnSpPr/>
              <p:nvPr/>
            </p:nvCxnSpPr>
            <p:spPr bwMode="auto">
              <a:xfrm flipV="1">
                <a:off x="6047741" y="2556453"/>
                <a:ext cx="0" cy="751149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25" name="Straight Arrow Connector 24"/>
              <p:cNvCxnSpPr/>
              <p:nvPr/>
            </p:nvCxnSpPr>
            <p:spPr bwMode="auto">
              <a:xfrm>
                <a:off x="6047741" y="3742753"/>
                <a:ext cx="0" cy="534574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26" name="Straight Arrow Connector 25"/>
              <p:cNvCxnSpPr/>
              <p:nvPr/>
            </p:nvCxnSpPr>
            <p:spPr bwMode="auto">
              <a:xfrm>
                <a:off x="6047741" y="4712479"/>
                <a:ext cx="0" cy="686201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pic>
            <p:nvPicPr>
              <p:cNvPr id="27" name="Picture 2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29657" y="2970318"/>
                <a:ext cx="484456" cy="517386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  <p:sp>
            <p:nvSpPr>
              <p:cNvPr id="28" name="Rectangle 27"/>
              <p:cNvSpPr/>
              <p:nvPr/>
            </p:nvSpPr>
            <p:spPr bwMode="auto">
              <a:xfrm>
                <a:off x="4396038" y="1719280"/>
                <a:ext cx="2985461" cy="2174103"/>
              </a:xfrm>
              <a:prstGeom prst="rect">
                <a:avLst/>
              </a:prstGeom>
              <a:solidFill>
                <a:schemeClr val="accent1">
                  <a:alpha val="0"/>
                </a:schemeClr>
              </a:solidFill>
              <a:ln w="9525" cap="flat" cmpd="sng" algn="ctr">
                <a:solidFill>
                  <a:schemeClr val="tx1"/>
                </a:solidFill>
                <a:prstDash val="dot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2000" dirty="0">
                    <a:latin typeface="Arial" charset="0"/>
                    <a:ea typeface="ヒラギノ角ゴ Pro W3" charset="-128"/>
                    <a:cs typeface="ヒラギノ角ゴ Pro W3" charset="-128"/>
                  </a:rPr>
                  <a:t>CERN</a:t>
                </a:r>
              </a:p>
            </p:txBody>
          </p:sp>
          <p:pic>
            <p:nvPicPr>
              <p:cNvPr id="29" name="Picture 2" descr="mage result for heartbeat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28423" y="2747732"/>
                <a:ext cx="636259" cy="50101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48" name="Group 47"/>
          <p:cNvGrpSpPr/>
          <p:nvPr/>
        </p:nvGrpSpPr>
        <p:grpSpPr>
          <a:xfrm>
            <a:off x="4089182" y="1982887"/>
            <a:ext cx="3989256" cy="4081263"/>
            <a:chOff x="3743191" y="1982887"/>
            <a:chExt cx="3989256" cy="4081263"/>
          </a:xfrm>
        </p:grpSpPr>
        <p:grpSp>
          <p:nvGrpSpPr>
            <p:cNvPr id="30" name="Group 29"/>
            <p:cNvGrpSpPr/>
            <p:nvPr/>
          </p:nvGrpSpPr>
          <p:grpSpPr>
            <a:xfrm>
              <a:off x="3743191" y="1982887"/>
              <a:ext cx="3947667" cy="4081263"/>
              <a:chOff x="467544" y="2263756"/>
              <a:chExt cx="3947667" cy="4081263"/>
            </a:xfrm>
          </p:grpSpPr>
          <p:sp>
            <p:nvSpPr>
              <p:cNvPr id="31" name="Rounded Rectangle 30"/>
              <p:cNvSpPr/>
              <p:nvPr/>
            </p:nvSpPr>
            <p:spPr bwMode="auto">
              <a:xfrm>
                <a:off x="1995121" y="2744266"/>
                <a:ext cx="1699214" cy="446188"/>
              </a:xfrm>
              <a:prstGeom prst="roundRect">
                <a:avLst/>
              </a:prstGeom>
              <a:solidFill>
                <a:schemeClr val="accent1"/>
              </a:solidFill>
              <a:ln>
                <a:headEnd type="none" w="med" len="med"/>
                <a:tailEnd type="none" w="med" len="med"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ヒラギノ角ゴ Pro W3" charset="-128"/>
                    <a:cs typeface="ヒラギノ角ゴ Pro W3" charset="-128"/>
                  </a:rPr>
                  <a:t>Panda</a:t>
                </a:r>
                <a:endParaRPr kumimoji="0" lang="en-GB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ヒラギノ角ゴ Pro W3" charset="-128"/>
                  <a:cs typeface="ヒラギノ角ゴ Pro W3" charset="-128"/>
                </a:endParaRPr>
              </a:p>
            </p:txBody>
          </p:sp>
          <p:sp>
            <p:nvSpPr>
              <p:cNvPr id="32" name="Rounded Rectangle 31"/>
              <p:cNvSpPr/>
              <p:nvPr/>
            </p:nvSpPr>
            <p:spPr bwMode="auto">
              <a:xfrm>
                <a:off x="1995121" y="3977814"/>
                <a:ext cx="1699214" cy="446188"/>
              </a:xfrm>
              <a:prstGeom prst="roundRect">
                <a:avLst/>
              </a:prstGeom>
              <a:solidFill>
                <a:srgbClr val="FFFF00"/>
              </a:solidFill>
              <a:ln>
                <a:headEnd type="none" w="med" len="med"/>
                <a:tailEnd type="none" w="med" len="med"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ヒラギノ角ゴ Pro W3" charset="-128"/>
                    <a:cs typeface="ヒラギノ角ゴ Pro W3" charset="-128"/>
                  </a:rPr>
                  <a:t>ARC CE</a:t>
                </a:r>
                <a:endParaRPr kumimoji="0" lang="en-GB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ヒラギノ角ゴ Pro W3" charset="-128"/>
                  <a:cs typeface="ヒラギノ角ゴ Pro W3" charset="-128"/>
                </a:endParaRPr>
              </a:p>
            </p:txBody>
          </p:sp>
          <p:sp>
            <p:nvSpPr>
              <p:cNvPr id="33" name="Rounded Rectangle 32"/>
              <p:cNvSpPr/>
              <p:nvPr/>
            </p:nvSpPr>
            <p:spPr bwMode="auto">
              <a:xfrm>
                <a:off x="1995121" y="5282058"/>
                <a:ext cx="1699214" cy="446188"/>
              </a:xfrm>
              <a:prstGeom prst="roundRect">
                <a:avLst/>
              </a:prstGeom>
              <a:solidFill>
                <a:schemeClr val="accent3">
                  <a:lumMod val="50000"/>
                </a:schemeClr>
              </a:solidFill>
              <a:ln>
                <a:headEnd type="none" w="med" len="med"/>
                <a:tailEnd type="none" w="med" len="med"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ヒラギノ角ゴ Pro W3" charset="-128"/>
                    <a:cs typeface="ヒラギノ角ゴ Pro W3" charset="-128"/>
                  </a:rPr>
                  <a:t>WN</a:t>
                </a:r>
                <a:endParaRPr kumimoji="0" lang="en-GB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ヒラギノ角ゴ Pro W3" charset="-128"/>
                  <a:cs typeface="ヒラギノ角ゴ Pro W3" charset="-128"/>
                </a:endParaRPr>
              </a:p>
            </p:txBody>
          </p:sp>
          <p:sp>
            <p:nvSpPr>
              <p:cNvPr id="34" name="Can 33"/>
              <p:cNvSpPr/>
              <p:nvPr/>
            </p:nvSpPr>
            <p:spPr bwMode="auto">
              <a:xfrm>
                <a:off x="587692" y="5195228"/>
                <a:ext cx="836126" cy="619848"/>
              </a:xfrm>
              <a:prstGeom prst="can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ヒラギノ角ゴ Pro W3" charset="-128"/>
                    <a:cs typeface="ヒラギノ角ゴ Pro W3" charset="-128"/>
                  </a:rPr>
                  <a:t>Data</a:t>
                </a:r>
                <a:endParaRPr kumimoji="0" lang="en-GB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ヒラギノ角ゴ Pro W3" charset="-128"/>
                  <a:cs typeface="ヒラギノ角ゴ Pro W3" charset="-128"/>
                </a:endParaRPr>
              </a:p>
            </p:txBody>
          </p:sp>
          <p:sp>
            <p:nvSpPr>
              <p:cNvPr id="35" name="Rectangle 34"/>
              <p:cNvSpPr/>
              <p:nvPr/>
            </p:nvSpPr>
            <p:spPr bwMode="auto">
              <a:xfrm>
                <a:off x="617121" y="2710323"/>
                <a:ext cx="836126" cy="531994"/>
              </a:xfrm>
              <a:prstGeom prst="rect">
                <a:avLst/>
              </a:prstGeom>
              <a:solidFill>
                <a:srgbClr val="3366FF"/>
              </a:solidFill>
              <a:ln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ヒラギノ角ゴ Pro W3" charset="-128"/>
                    <a:cs typeface="ヒラギノ角ゴ Pro W3" charset="-128"/>
                  </a:rPr>
                  <a:t>APF</a:t>
                </a:r>
                <a:endParaRPr kumimoji="0" lang="en-GB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ヒラギノ角ゴ Pro W3" charset="-128"/>
                  <a:cs typeface="ヒラギノ角ゴ Pro W3" charset="-128"/>
                </a:endParaRPr>
              </a:p>
            </p:txBody>
          </p:sp>
          <p:cxnSp>
            <p:nvCxnSpPr>
              <p:cNvPr id="36" name="Straight Arrow Connector 35"/>
              <p:cNvCxnSpPr>
                <a:stCxn id="43" idx="2"/>
                <a:endCxn id="40" idx="1"/>
              </p:cNvCxnSpPr>
              <p:nvPr/>
            </p:nvCxnSpPr>
            <p:spPr bwMode="auto">
              <a:xfrm>
                <a:off x="1035184" y="3242317"/>
                <a:ext cx="959937" cy="958591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37" name="Straight Arrow Connector 36"/>
              <p:cNvCxnSpPr>
                <a:stCxn id="40" idx="2"/>
                <a:endCxn id="41" idx="0"/>
              </p:cNvCxnSpPr>
              <p:nvPr/>
            </p:nvCxnSpPr>
            <p:spPr bwMode="auto">
              <a:xfrm>
                <a:off x="2844728" y="4424002"/>
                <a:ext cx="0" cy="858056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38" name="Straight Arrow Connector 37"/>
              <p:cNvCxnSpPr>
                <a:stCxn id="42" idx="4"/>
                <a:endCxn id="41" idx="1"/>
              </p:cNvCxnSpPr>
              <p:nvPr/>
            </p:nvCxnSpPr>
            <p:spPr bwMode="auto">
              <a:xfrm>
                <a:off x="1423818" y="5505152"/>
                <a:ext cx="571303" cy="0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arrow" w="med" len="med"/>
                <a:tailEnd type="arrow"/>
              </a:ln>
              <a:effectLst/>
            </p:spPr>
          </p:cxnSp>
          <p:cxnSp>
            <p:nvCxnSpPr>
              <p:cNvPr id="39" name="Straight Connector 38"/>
              <p:cNvCxnSpPr/>
              <p:nvPr/>
            </p:nvCxnSpPr>
            <p:spPr bwMode="auto">
              <a:xfrm flipV="1">
                <a:off x="3694335" y="5043850"/>
                <a:ext cx="446258" cy="461302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" name="Straight Connector 39"/>
              <p:cNvCxnSpPr/>
              <p:nvPr/>
            </p:nvCxnSpPr>
            <p:spPr bwMode="auto">
              <a:xfrm flipV="1">
                <a:off x="4140593" y="3190454"/>
                <a:ext cx="0" cy="188771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" name="Straight Arrow Connector 40"/>
              <p:cNvCxnSpPr>
                <a:endCxn id="39" idx="3"/>
              </p:cNvCxnSpPr>
              <p:nvPr/>
            </p:nvCxnSpPr>
            <p:spPr bwMode="auto">
              <a:xfrm flipH="1" flipV="1">
                <a:off x="3694335" y="2967360"/>
                <a:ext cx="446258" cy="206313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pic>
            <p:nvPicPr>
              <p:cNvPr id="42" name="Picture 4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259473" y="4929974"/>
                <a:ext cx="530508" cy="530508"/>
              </a:xfrm>
              <a:prstGeom prst="rect">
                <a:avLst/>
              </a:prstGeom>
            </p:spPr>
          </p:pic>
          <p:sp>
            <p:nvSpPr>
              <p:cNvPr id="43" name="Rectangle 42"/>
              <p:cNvSpPr/>
              <p:nvPr/>
            </p:nvSpPr>
            <p:spPr bwMode="auto">
              <a:xfrm>
                <a:off x="467544" y="2263756"/>
                <a:ext cx="3947667" cy="1304242"/>
              </a:xfrm>
              <a:prstGeom prst="rect">
                <a:avLst/>
              </a:prstGeom>
              <a:solidFill>
                <a:schemeClr val="accent1">
                  <a:alpha val="0"/>
                </a:schemeClr>
              </a:solidFill>
              <a:ln w="9525" cap="flat" cmpd="sng" algn="ctr">
                <a:solidFill>
                  <a:schemeClr val="tx1"/>
                </a:solidFill>
                <a:prstDash val="dot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ヒラギノ角ゴ Pro W3" charset="-128"/>
                    <a:cs typeface="ヒラギノ角ゴ Pro W3" charset="-128"/>
                  </a:rPr>
                  <a:t>CERN</a:t>
                </a:r>
                <a:endParaRPr kumimoji="0" lang="en-GB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ヒラギノ角ゴ Pro W3" charset="-128"/>
                  <a:cs typeface="ヒラギノ角ゴ Pro W3" charset="-128"/>
                </a:endParaRPr>
              </a:p>
            </p:txBody>
          </p:sp>
          <p:sp>
            <p:nvSpPr>
              <p:cNvPr id="44" name="Rectangle 43"/>
              <p:cNvSpPr/>
              <p:nvPr/>
            </p:nvSpPr>
            <p:spPr bwMode="auto">
              <a:xfrm>
                <a:off x="1619672" y="3789040"/>
                <a:ext cx="2687346" cy="2555979"/>
              </a:xfrm>
              <a:prstGeom prst="rect">
                <a:avLst/>
              </a:prstGeom>
              <a:solidFill>
                <a:schemeClr val="accent1">
                  <a:alpha val="0"/>
                </a:schemeClr>
              </a:solidFill>
              <a:ln w="9525" cap="flat" cmpd="sng" algn="ctr">
                <a:solidFill>
                  <a:schemeClr val="tx1"/>
                </a:solidFill>
                <a:prstDash val="dot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b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ヒラギノ角ゴ Pro W3" charset="-128"/>
                    <a:cs typeface="ヒラギノ角ゴ Pro W3" charset="-128"/>
                  </a:rPr>
                  <a:t>Site</a:t>
                </a:r>
                <a:endParaRPr kumimoji="0" lang="en-GB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ヒラギノ角ゴ Pro W3" charset="-128"/>
                  <a:cs typeface="ヒラギノ角ゴ Pro W3" charset="-128"/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683568" y="3631908"/>
                <a:ext cx="65517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/>
                  <a:t>pilot</a:t>
                </a:r>
                <a:endParaRPr lang="en-GB" dirty="0"/>
              </a:p>
            </p:txBody>
          </p:sp>
        </p:grpSp>
        <p:pic>
          <p:nvPicPr>
            <p:cNvPr id="47" name="Picture 2" descr="mage result for heartbeat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0368" y="3240982"/>
              <a:ext cx="652079" cy="5343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9687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aCT</a:t>
            </a:r>
            <a:r>
              <a:rPr lang="en-GB" dirty="0" smtClean="0"/>
              <a:t> and the LOCAL plugin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Since </a:t>
            </a:r>
            <a:r>
              <a:rPr lang="en-GB" dirty="0" err="1" smtClean="0"/>
              <a:t>aCT</a:t>
            </a:r>
            <a:r>
              <a:rPr lang="en-GB" dirty="0" smtClean="0"/>
              <a:t> uses the ARC client, using local submission is transparent </a:t>
            </a:r>
            <a:endParaRPr lang="nb-NO" dirty="0"/>
          </a:p>
          <a:p>
            <a:pPr lvl="1"/>
            <a:r>
              <a:rPr lang="en-GB" dirty="0" smtClean="0"/>
              <a:t>the ARC client has a well defined API and plugins implement the API. This means a new plugin (e.g. the LOCAL-plugin) can be used without changing any </a:t>
            </a:r>
            <a:r>
              <a:rPr lang="en-GB" dirty="0" err="1" smtClean="0"/>
              <a:t>aCT</a:t>
            </a:r>
            <a:r>
              <a:rPr lang="en-GB" dirty="0" smtClean="0"/>
              <a:t> code</a:t>
            </a:r>
          </a:p>
          <a:p>
            <a:r>
              <a:rPr lang="en-GB" dirty="0" smtClean="0"/>
              <a:t>To-be-done: Implement changes in order for multiple </a:t>
            </a:r>
            <a:r>
              <a:rPr lang="en-GB" dirty="0" err="1" smtClean="0"/>
              <a:t>aCTs</a:t>
            </a:r>
            <a:r>
              <a:rPr lang="en-GB" dirty="0" smtClean="0"/>
              <a:t> to serve queues</a:t>
            </a:r>
          </a:p>
          <a:p>
            <a:endParaRPr lang="en-GB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5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access </a:t>
            </a:r>
            <a:r>
              <a:rPr lang="en-GB" dirty="0" err="1" smtClean="0"/>
              <a:t>computingresource</a:t>
            </a:r>
            <a:r>
              <a:rPr lang="en-GB" dirty="0" smtClean="0"/>
              <a:t> information from the </a:t>
            </a:r>
            <a:r>
              <a:rPr lang="en-GB" dirty="0" err="1" smtClean="0"/>
              <a:t>infoprovider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computingresource</a:t>
            </a:r>
            <a:r>
              <a:rPr lang="en-GB" dirty="0" smtClean="0"/>
              <a:t> info </a:t>
            </a:r>
            <a:r>
              <a:rPr lang="mr-IN" dirty="0" smtClean="0"/>
              <a:t>–</a:t>
            </a:r>
            <a:r>
              <a:rPr lang="en-GB" dirty="0" smtClean="0"/>
              <a:t> xml-file from </a:t>
            </a:r>
            <a:r>
              <a:rPr lang="en-GB" dirty="0" err="1" smtClean="0"/>
              <a:t>infoprovider</a:t>
            </a:r>
            <a:r>
              <a:rPr lang="en-GB" dirty="0" smtClean="0"/>
              <a:t> has been made available in </a:t>
            </a:r>
            <a:r>
              <a:rPr lang="en-GB" dirty="0" err="1" smtClean="0"/>
              <a:t>controldir</a:t>
            </a:r>
            <a:r>
              <a:rPr lang="en-GB" dirty="0" smtClean="0"/>
              <a:t>/xml </a:t>
            </a:r>
          </a:p>
          <a:p>
            <a:pPr lvl="1"/>
            <a:r>
              <a:rPr lang="en-GB" dirty="0"/>
              <a:t>u</a:t>
            </a:r>
            <a:r>
              <a:rPr lang="en-GB" dirty="0" smtClean="0"/>
              <a:t>sed to be a </a:t>
            </a:r>
            <a:r>
              <a:rPr lang="en-GB" dirty="0"/>
              <a:t>hidden file in /</a:t>
            </a:r>
            <a:r>
              <a:rPr lang="en-GB" dirty="0" err="1"/>
              <a:t>tmp</a:t>
            </a:r>
            <a:r>
              <a:rPr lang="en-GB" dirty="0"/>
              <a:t>/ with random 6-char name, changed </a:t>
            </a:r>
            <a:r>
              <a:rPr lang="en-GB" dirty="0" smtClean="0"/>
              <a:t>frequently (</a:t>
            </a:r>
            <a:r>
              <a:rPr lang="en-GB" dirty="0"/>
              <a:t>depending on site configuration and number of </a:t>
            </a:r>
            <a:r>
              <a:rPr lang="en-GB" dirty="0" smtClean="0"/>
              <a:t>jobs)</a:t>
            </a:r>
            <a:endParaRPr lang="en-GB" dirty="0"/>
          </a:p>
          <a:p>
            <a:pPr lvl="1"/>
            <a:r>
              <a:rPr lang="en-GB" dirty="0">
                <a:solidFill>
                  <a:srgbClr val="0070C0"/>
                </a:solidFill>
              </a:rPr>
              <a:t>n</a:t>
            </a:r>
            <a:r>
              <a:rPr lang="en-GB" dirty="0" smtClean="0">
                <a:solidFill>
                  <a:srgbClr val="0070C0"/>
                </a:solidFill>
              </a:rPr>
              <a:t>ow: </a:t>
            </a:r>
            <a:r>
              <a:rPr lang="en-GB" dirty="0" err="1" smtClean="0">
                <a:solidFill>
                  <a:srgbClr val="0070C0"/>
                </a:solidFill>
              </a:rPr>
              <a:t>info.xml</a:t>
            </a:r>
            <a:r>
              <a:rPr lang="en-GB" dirty="0" smtClean="0">
                <a:solidFill>
                  <a:srgbClr val="0070C0"/>
                </a:solidFill>
              </a:rPr>
              <a:t> in </a:t>
            </a:r>
            <a:r>
              <a:rPr lang="en-GB" dirty="0" err="1" smtClean="0">
                <a:solidFill>
                  <a:srgbClr val="0070C0"/>
                </a:solidFill>
              </a:rPr>
              <a:t>controldir</a:t>
            </a:r>
            <a:endParaRPr lang="en-GB" dirty="0" smtClean="0">
              <a:solidFill>
                <a:srgbClr val="0070C0"/>
              </a:solidFill>
            </a:endParaRPr>
          </a:p>
          <a:p>
            <a:pPr lvl="1"/>
            <a:r>
              <a:rPr lang="en-GB" dirty="0" smtClean="0"/>
              <a:t>Should not need to be updated so frequently, as the computing resource is semi-stable (not as jobs that continuously change status)</a:t>
            </a:r>
          </a:p>
          <a:p>
            <a:pPr lvl="1"/>
            <a:r>
              <a:rPr lang="en-GB" dirty="0" err="1" smtClean="0"/>
              <a:t>LOCALPlugin</a:t>
            </a:r>
            <a:r>
              <a:rPr lang="en-GB" dirty="0" smtClean="0"/>
              <a:t> will access the xml document created by </a:t>
            </a:r>
            <a:r>
              <a:rPr lang="en-GB" dirty="0" err="1" smtClean="0"/>
              <a:t>infoprovider</a:t>
            </a:r>
            <a:r>
              <a:rPr lang="en-GB" dirty="0" smtClean="0"/>
              <a:t> in order to check status of the site (like the </a:t>
            </a:r>
            <a:r>
              <a:rPr lang="en-GB" dirty="0" err="1" smtClean="0"/>
              <a:t>sstat</a:t>
            </a:r>
            <a:r>
              <a:rPr lang="en-GB" dirty="0" smtClean="0"/>
              <a:t> method in the EMI-ES plugin)</a:t>
            </a:r>
          </a:p>
          <a:p>
            <a:pPr lvl="1"/>
            <a:r>
              <a:rPr lang="en-GB" dirty="0" smtClean="0"/>
              <a:t>As the plugin is a client component, would like to avoid direct interaction with a-rex</a:t>
            </a:r>
          </a:p>
          <a:p>
            <a:pPr lvl="1"/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1653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Milestones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1. design and implement "local" job submission and management protocol in arc client and server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2. allow minimal </a:t>
            </a:r>
            <a:r>
              <a:rPr lang="en-US" dirty="0" err="1"/>
              <a:t>aCT</a:t>
            </a:r>
            <a:r>
              <a:rPr lang="en-US" dirty="0"/>
              <a:t> using </a:t>
            </a:r>
            <a:r>
              <a:rPr lang="en-US" dirty="0" err="1"/>
              <a:t>sqlite</a:t>
            </a:r>
            <a:r>
              <a:rPr lang="en-US" dirty="0"/>
              <a:t> and the local arc protocol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3. deployment on Oslo </a:t>
            </a:r>
            <a:r>
              <a:rPr lang="en-US" dirty="0" smtClean="0"/>
              <a:t>HPC/ARC-CE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60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6830"/>
            <a:ext cx="10515600" cy="1325563"/>
          </a:xfrm>
        </p:spPr>
        <p:txBody>
          <a:bodyPr/>
          <a:lstStyle/>
          <a:p>
            <a:r>
              <a:rPr lang="en-GB" dirty="0" smtClean="0"/>
              <a:t>ARC on an HPC (</a:t>
            </a:r>
            <a:r>
              <a:rPr lang="en-GB" dirty="0" err="1" smtClean="0"/>
              <a:t>Abel@UiO</a:t>
            </a:r>
            <a:r>
              <a:rPr lang="en-GB" dirty="0" smtClean="0"/>
              <a:t> as example)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404731"/>
            <a:ext cx="9153304" cy="1214902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ARC-CE is installed on a </a:t>
            </a:r>
            <a:r>
              <a:rPr lang="en-GB" b="1" dirty="0" smtClean="0">
                <a:solidFill>
                  <a:srgbClr val="0070C0"/>
                </a:solidFill>
              </a:rPr>
              <a:t>frontend that communicates with the outside world and with the underlying batch system</a:t>
            </a:r>
          </a:p>
          <a:p>
            <a:r>
              <a:rPr lang="en-GB" dirty="0" smtClean="0"/>
              <a:t>Grid functionality on frontend only. Batch cluster (worker nodes) non-</a:t>
            </a:r>
            <a:r>
              <a:rPr lang="en-GB" dirty="0" err="1" smtClean="0"/>
              <a:t>gridified</a:t>
            </a:r>
            <a:r>
              <a:rPr lang="en-GB" dirty="0" smtClean="0"/>
              <a:t>. </a:t>
            </a:r>
          </a:p>
          <a:p>
            <a:r>
              <a:rPr lang="en-GB" dirty="0" smtClean="0"/>
              <a:t>We use SLURM queuing system.</a:t>
            </a:r>
          </a:p>
          <a:p>
            <a:endParaRPr lang="en-GB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>
            <a:off x="9747422" y="86830"/>
            <a:ext cx="2444578" cy="3267242"/>
            <a:chOff x="3885827" y="1719280"/>
            <a:chExt cx="3561678" cy="4290788"/>
          </a:xfrm>
        </p:grpSpPr>
        <p:sp>
          <p:nvSpPr>
            <p:cNvPr id="11" name="Rectangle 10"/>
            <p:cNvSpPr/>
            <p:nvPr/>
          </p:nvSpPr>
          <p:spPr bwMode="auto">
            <a:xfrm>
              <a:off x="4993438" y="4159171"/>
              <a:ext cx="2454067" cy="1850897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9525" cap="flat" cmpd="sng" algn="ctr">
              <a:solidFill>
                <a:schemeClr val="tx1"/>
              </a:solidFill>
              <a:prstDash val="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b" anchorCtr="0" compatLnSpc="1">
              <a:prstTxWarp prst="textNoShape">
                <a:avLst/>
              </a:prstTxWarp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400" dirty="0">
                  <a:latin typeface="Arial" charset="0"/>
                  <a:ea typeface="ヒラギノ角ゴ Pro W3" charset="-128"/>
                  <a:cs typeface="ヒラギノ角ゴ Pro W3" charset="-128"/>
                </a:rPr>
                <a:t>Site</a:t>
              </a: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3885827" y="1719280"/>
              <a:ext cx="3483315" cy="4114552"/>
              <a:chOff x="3898184" y="1719280"/>
              <a:chExt cx="3483315" cy="4114552"/>
            </a:xfrm>
          </p:grpSpPr>
          <p:sp>
            <p:nvSpPr>
              <p:cNvPr id="13" name="Rounded Rectangle 12"/>
              <p:cNvSpPr/>
              <p:nvPr/>
            </p:nvSpPr>
            <p:spPr bwMode="auto">
              <a:xfrm>
                <a:off x="5271885" y="2121300"/>
                <a:ext cx="1551711" cy="435152"/>
              </a:xfrm>
              <a:prstGeom prst="roundRect">
                <a:avLst/>
              </a:prstGeom>
              <a:solidFill>
                <a:schemeClr val="accent1"/>
              </a:solidFill>
              <a:ln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dirty="0">
                    <a:solidFill>
                      <a:schemeClr val="tx1"/>
                    </a:solidFill>
                    <a:latin typeface="Arial" charset="0"/>
                    <a:ea typeface="ヒラギノ角ゴ Pro W3" charset="-128"/>
                    <a:cs typeface="ヒラギノ角ゴ Pro W3" charset="-128"/>
                  </a:rPr>
                  <a:t>Panda</a:t>
                </a:r>
              </a:p>
            </p:txBody>
          </p:sp>
          <p:sp>
            <p:nvSpPr>
              <p:cNvPr id="14" name="Rounded Rectangle 13"/>
              <p:cNvSpPr/>
              <p:nvPr/>
            </p:nvSpPr>
            <p:spPr bwMode="auto">
              <a:xfrm>
                <a:off x="5325896" y="4363886"/>
                <a:ext cx="1419831" cy="348594"/>
              </a:xfrm>
              <a:prstGeom prst="round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400" dirty="0">
                    <a:solidFill>
                      <a:schemeClr val="tx1"/>
                    </a:solidFill>
                    <a:latin typeface="Arial" charset="0"/>
                    <a:ea typeface="ヒラギノ角ゴ Pro W3" charset="-128"/>
                    <a:cs typeface="ヒラギノ角ゴ Pro W3" charset="-128"/>
                  </a:rPr>
                  <a:t>ARC CE</a:t>
                </a:r>
              </a:p>
            </p:txBody>
          </p:sp>
          <p:sp>
            <p:nvSpPr>
              <p:cNvPr id="15" name="Rounded Rectangle 14"/>
              <p:cNvSpPr/>
              <p:nvPr/>
            </p:nvSpPr>
            <p:spPr bwMode="auto">
              <a:xfrm>
                <a:off x="5325896" y="5398680"/>
                <a:ext cx="1419831" cy="435152"/>
              </a:xfrm>
              <a:prstGeom prst="roundRect">
                <a:avLst/>
              </a:prstGeom>
              <a:solidFill>
                <a:schemeClr val="accent3">
                  <a:lumMod val="50000"/>
                </a:schemeClr>
              </a:solidFill>
              <a:ln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600" dirty="0">
                    <a:solidFill>
                      <a:schemeClr val="tx1"/>
                    </a:solidFill>
                    <a:latin typeface="Arial" charset="0"/>
                    <a:ea typeface="ヒラギノ角ゴ Pro W3" charset="-128"/>
                    <a:cs typeface="ヒラギノ角ゴ Pro W3" charset="-128"/>
                  </a:rPr>
                  <a:t>WN</a:t>
                </a:r>
              </a:p>
            </p:txBody>
          </p:sp>
          <p:sp>
            <p:nvSpPr>
              <p:cNvPr id="16" name="Rounded Rectangle 15"/>
              <p:cNvSpPr/>
              <p:nvPr/>
            </p:nvSpPr>
            <p:spPr bwMode="auto">
              <a:xfrm>
                <a:off x="5271885" y="3307601"/>
                <a:ext cx="1551711" cy="435152"/>
              </a:xfrm>
              <a:prstGeom prst="roundRect">
                <a:avLst/>
              </a:prstGeom>
              <a:solidFill>
                <a:srgbClr val="FF6600"/>
              </a:solidFill>
              <a:ln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dirty="0" err="1">
                    <a:solidFill>
                      <a:schemeClr val="tx1"/>
                    </a:solidFill>
                    <a:latin typeface="Arial" charset="0"/>
                    <a:ea typeface="ヒラギノ角ゴ Pro W3" charset="-128"/>
                    <a:cs typeface="ヒラギノ角ゴ Pro W3" charset="-128"/>
                  </a:rPr>
                  <a:t>aCT</a:t>
                </a:r>
                <a:endParaRPr lang="en-GB" dirty="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ヒラギノ角ゴ Pro W3" charset="-128"/>
                </a:endParaRPr>
              </a:p>
            </p:txBody>
          </p:sp>
          <p:sp>
            <p:nvSpPr>
              <p:cNvPr id="17" name="Can 16"/>
              <p:cNvSpPr/>
              <p:nvPr/>
            </p:nvSpPr>
            <p:spPr bwMode="auto">
              <a:xfrm>
                <a:off x="3898184" y="4192643"/>
                <a:ext cx="763545" cy="604517"/>
              </a:xfrm>
              <a:prstGeom prst="can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200" dirty="0">
                    <a:latin typeface="Arial" charset="0"/>
                    <a:ea typeface="ヒラギノ角ゴ Pro W3" charset="-128"/>
                    <a:cs typeface="ヒラギノ角ゴ Pro W3" charset="-128"/>
                  </a:rPr>
                  <a:t>Data</a:t>
                </a:r>
              </a:p>
            </p:txBody>
          </p:sp>
          <p:cxnSp>
            <p:nvCxnSpPr>
              <p:cNvPr id="18" name="Straight Arrow Connector 17"/>
              <p:cNvCxnSpPr/>
              <p:nvPr/>
            </p:nvCxnSpPr>
            <p:spPr bwMode="auto">
              <a:xfrm>
                <a:off x="4631221" y="4494901"/>
                <a:ext cx="671174" cy="3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arrow" w="med" len="med"/>
                <a:tailEnd type="arrow"/>
              </a:ln>
              <a:effectLst/>
            </p:spPr>
          </p:cxnSp>
          <p:cxnSp>
            <p:nvCxnSpPr>
              <p:cNvPr id="19" name="Straight Arrow Connector 18"/>
              <p:cNvCxnSpPr/>
              <p:nvPr/>
            </p:nvCxnSpPr>
            <p:spPr bwMode="auto">
              <a:xfrm flipV="1">
                <a:off x="6047741" y="2556453"/>
                <a:ext cx="0" cy="751149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20" name="Straight Arrow Connector 19"/>
              <p:cNvCxnSpPr/>
              <p:nvPr/>
            </p:nvCxnSpPr>
            <p:spPr bwMode="auto">
              <a:xfrm>
                <a:off x="6047741" y="3742753"/>
                <a:ext cx="0" cy="534574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21" name="Straight Arrow Connector 20"/>
              <p:cNvCxnSpPr/>
              <p:nvPr/>
            </p:nvCxnSpPr>
            <p:spPr bwMode="auto">
              <a:xfrm>
                <a:off x="6047741" y="4712479"/>
                <a:ext cx="0" cy="686201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pic>
            <p:nvPicPr>
              <p:cNvPr id="22" name="Picture 2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29657" y="2970318"/>
                <a:ext cx="484456" cy="517386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  <p:sp>
            <p:nvSpPr>
              <p:cNvPr id="23" name="Rectangle 22"/>
              <p:cNvSpPr/>
              <p:nvPr/>
            </p:nvSpPr>
            <p:spPr bwMode="auto">
              <a:xfrm>
                <a:off x="4396038" y="1719280"/>
                <a:ext cx="2985461" cy="2174103"/>
              </a:xfrm>
              <a:prstGeom prst="rect">
                <a:avLst/>
              </a:prstGeom>
              <a:solidFill>
                <a:schemeClr val="accent1">
                  <a:alpha val="0"/>
                </a:schemeClr>
              </a:solidFill>
              <a:ln w="9525" cap="flat" cmpd="sng" algn="ctr">
                <a:solidFill>
                  <a:schemeClr val="tx1"/>
                </a:solidFill>
                <a:prstDash val="dot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600" dirty="0">
                    <a:latin typeface="Arial" charset="0"/>
                    <a:ea typeface="ヒラギノ角ゴ Pro W3" charset="-128"/>
                    <a:cs typeface="ヒラギノ角ゴ Pro W3" charset="-128"/>
                  </a:rPr>
                  <a:t>CERN</a:t>
                </a:r>
              </a:p>
            </p:txBody>
          </p:sp>
          <p:pic>
            <p:nvPicPr>
              <p:cNvPr id="24" name="Picture 2" descr="mage result for heartbeat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00438" y="2806011"/>
                <a:ext cx="541638" cy="426506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166760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6830"/>
            <a:ext cx="10515600" cy="1325563"/>
          </a:xfrm>
        </p:spPr>
        <p:txBody>
          <a:bodyPr/>
          <a:lstStyle/>
          <a:p>
            <a:r>
              <a:rPr lang="en-GB" dirty="0" smtClean="0"/>
              <a:t>ARC on an HPC (</a:t>
            </a:r>
            <a:r>
              <a:rPr lang="en-GB" dirty="0" err="1" smtClean="0"/>
              <a:t>Abel@UiO</a:t>
            </a:r>
            <a:r>
              <a:rPr lang="en-GB" dirty="0" smtClean="0"/>
              <a:t> as example)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404730"/>
            <a:ext cx="9153304" cy="5062331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ARC-CE is installed on a </a:t>
            </a:r>
            <a:r>
              <a:rPr lang="en-GB" b="1" dirty="0" smtClean="0">
                <a:solidFill>
                  <a:srgbClr val="0070C0"/>
                </a:solidFill>
              </a:rPr>
              <a:t>frontend that communicates with the outside world and with the underlying batch system</a:t>
            </a:r>
          </a:p>
          <a:p>
            <a:r>
              <a:rPr lang="en-GB" dirty="0" smtClean="0"/>
              <a:t>Grid functionality on frontend only. Batch cluster (worker nodes) non-</a:t>
            </a:r>
            <a:r>
              <a:rPr lang="en-GB" dirty="0" err="1" smtClean="0"/>
              <a:t>gridified</a:t>
            </a:r>
            <a:r>
              <a:rPr lang="en-GB" dirty="0" smtClean="0"/>
              <a:t>. </a:t>
            </a:r>
          </a:p>
          <a:p>
            <a:r>
              <a:rPr lang="en-GB" dirty="0" smtClean="0"/>
              <a:t>We use SLURM queuing system.</a:t>
            </a:r>
          </a:p>
          <a:p>
            <a:endParaRPr lang="en-GB" dirty="0" smtClean="0"/>
          </a:p>
          <a:p>
            <a:r>
              <a:rPr lang="en-GB" dirty="0" err="1" smtClean="0"/>
              <a:t>aCT</a:t>
            </a:r>
            <a:r>
              <a:rPr lang="en-GB" dirty="0" smtClean="0"/>
              <a:t> distributes jobs to </a:t>
            </a:r>
            <a:r>
              <a:rPr lang="en-GB" dirty="0" err="1" smtClean="0"/>
              <a:t>Nordugrid</a:t>
            </a:r>
            <a:r>
              <a:rPr lang="en-GB" dirty="0" smtClean="0"/>
              <a:t> ARC-CE sites through </a:t>
            </a:r>
            <a:r>
              <a:rPr lang="en-GB" dirty="0" err="1" smtClean="0"/>
              <a:t>gridftp</a:t>
            </a:r>
            <a:endParaRPr lang="en-GB" dirty="0" smtClean="0"/>
          </a:p>
          <a:p>
            <a:r>
              <a:rPr lang="en-GB" dirty="0" smtClean="0"/>
              <a:t>ARC picks up jobs (</a:t>
            </a:r>
            <a:r>
              <a:rPr lang="en-GB" dirty="0" err="1" smtClean="0"/>
              <a:t>jobdescription</a:t>
            </a:r>
            <a:r>
              <a:rPr lang="en-GB" dirty="0" smtClean="0"/>
              <a:t>) by </a:t>
            </a:r>
            <a:r>
              <a:rPr lang="en-GB" b="1" dirty="0" smtClean="0"/>
              <a:t>listening</a:t>
            </a:r>
            <a:r>
              <a:rPr lang="en-GB" dirty="0" smtClean="0"/>
              <a:t> to the designated ports for incoming jobs (2811 for </a:t>
            </a:r>
            <a:r>
              <a:rPr lang="en-GB" dirty="0" err="1" smtClean="0"/>
              <a:t>gridftp</a:t>
            </a:r>
            <a:r>
              <a:rPr lang="en-GB" dirty="0" smtClean="0"/>
              <a:t>, can also use 443 web-service, but </a:t>
            </a:r>
            <a:r>
              <a:rPr lang="en-GB" dirty="0" err="1" smtClean="0"/>
              <a:t>aCT</a:t>
            </a:r>
            <a:r>
              <a:rPr lang="en-GB" dirty="0" smtClean="0"/>
              <a:t> currently not set up for this)</a:t>
            </a:r>
          </a:p>
          <a:p>
            <a:r>
              <a:rPr lang="en-GB" dirty="0" smtClean="0"/>
              <a:t>ARC then takes care of all stages of the job-handling like</a:t>
            </a:r>
          </a:p>
          <a:p>
            <a:pPr lvl="2"/>
            <a:r>
              <a:rPr lang="en-GB" dirty="0" smtClean="0"/>
              <a:t>downloads necessary input files</a:t>
            </a:r>
          </a:p>
          <a:p>
            <a:pPr lvl="2"/>
            <a:r>
              <a:rPr lang="en-GB" dirty="0" smtClean="0"/>
              <a:t>translates the </a:t>
            </a:r>
            <a:r>
              <a:rPr lang="en-GB" dirty="0" err="1" smtClean="0"/>
              <a:t>jobdescription</a:t>
            </a:r>
            <a:r>
              <a:rPr lang="en-GB" dirty="0" smtClean="0"/>
              <a:t> to suit the local batch cluster</a:t>
            </a:r>
          </a:p>
          <a:p>
            <a:r>
              <a:rPr lang="en-GB" dirty="0" smtClean="0"/>
              <a:t>Once job is prepared, ARC submits the job directly to the computing clusters queuing system (SLURM, </a:t>
            </a:r>
            <a:r>
              <a:rPr lang="en-GB" dirty="0" err="1" smtClean="0"/>
              <a:t>sbatch</a:t>
            </a:r>
            <a:r>
              <a:rPr lang="en-GB" dirty="0" smtClean="0"/>
              <a:t>)</a:t>
            </a:r>
          </a:p>
          <a:p>
            <a:r>
              <a:rPr lang="en-GB" dirty="0" smtClean="0"/>
              <a:t>When job is finished ARC picks it up again and uploads any resulting files to predefined destination according to </a:t>
            </a:r>
            <a:r>
              <a:rPr lang="en-GB" dirty="0" err="1" smtClean="0"/>
              <a:t>jobdescription</a:t>
            </a:r>
            <a:endParaRPr lang="en-GB" dirty="0" smtClean="0"/>
          </a:p>
          <a:p>
            <a:r>
              <a:rPr lang="en-GB" dirty="0" err="1" smtClean="0"/>
              <a:t>aCT</a:t>
            </a:r>
            <a:r>
              <a:rPr lang="en-GB" dirty="0" smtClean="0"/>
              <a:t> keeps checking state of job (heartbeat), and reports back to </a:t>
            </a:r>
            <a:r>
              <a:rPr lang="en-GB" dirty="0" err="1" smtClean="0"/>
              <a:t>PanDA</a:t>
            </a:r>
            <a:r>
              <a:rPr lang="en-GB" dirty="0" smtClean="0"/>
              <a:t>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>
            <a:off x="9747422" y="86830"/>
            <a:ext cx="2444578" cy="3267242"/>
            <a:chOff x="3885827" y="1719280"/>
            <a:chExt cx="3561678" cy="4290788"/>
          </a:xfrm>
        </p:grpSpPr>
        <p:sp>
          <p:nvSpPr>
            <p:cNvPr id="11" name="Rectangle 10"/>
            <p:cNvSpPr/>
            <p:nvPr/>
          </p:nvSpPr>
          <p:spPr bwMode="auto">
            <a:xfrm>
              <a:off x="4993438" y="4159171"/>
              <a:ext cx="2454067" cy="1850897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9525" cap="flat" cmpd="sng" algn="ctr">
              <a:solidFill>
                <a:schemeClr val="tx1"/>
              </a:solidFill>
              <a:prstDash val="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b" anchorCtr="0" compatLnSpc="1">
              <a:prstTxWarp prst="textNoShape">
                <a:avLst/>
              </a:prstTxWarp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400" dirty="0">
                  <a:latin typeface="Arial" charset="0"/>
                  <a:ea typeface="ヒラギノ角ゴ Pro W3" charset="-128"/>
                  <a:cs typeface="ヒラギノ角ゴ Pro W3" charset="-128"/>
                </a:rPr>
                <a:t>Site</a:t>
              </a: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3885827" y="1719280"/>
              <a:ext cx="3483315" cy="4114552"/>
              <a:chOff x="3898184" y="1719280"/>
              <a:chExt cx="3483315" cy="4114552"/>
            </a:xfrm>
          </p:grpSpPr>
          <p:sp>
            <p:nvSpPr>
              <p:cNvPr id="13" name="Rounded Rectangle 12"/>
              <p:cNvSpPr/>
              <p:nvPr/>
            </p:nvSpPr>
            <p:spPr bwMode="auto">
              <a:xfrm>
                <a:off x="5271885" y="2121300"/>
                <a:ext cx="1551711" cy="435152"/>
              </a:xfrm>
              <a:prstGeom prst="roundRect">
                <a:avLst/>
              </a:prstGeom>
              <a:solidFill>
                <a:schemeClr val="accent1"/>
              </a:solidFill>
              <a:ln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dirty="0">
                    <a:solidFill>
                      <a:schemeClr val="tx1"/>
                    </a:solidFill>
                    <a:latin typeface="Arial" charset="0"/>
                    <a:ea typeface="ヒラギノ角ゴ Pro W3" charset="-128"/>
                    <a:cs typeface="ヒラギノ角ゴ Pro W3" charset="-128"/>
                  </a:rPr>
                  <a:t>Panda</a:t>
                </a:r>
              </a:p>
            </p:txBody>
          </p:sp>
          <p:sp>
            <p:nvSpPr>
              <p:cNvPr id="14" name="Rounded Rectangle 13"/>
              <p:cNvSpPr/>
              <p:nvPr/>
            </p:nvSpPr>
            <p:spPr bwMode="auto">
              <a:xfrm>
                <a:off x="5325896" y="4363886"/>
                <a:ext cx="1419831" cy="348594"/>
              </a:xfrm>
              <a:prstGeom prst="round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400" dirty="0">
                    <a:solidFill>
                      <a:schemeClr val="tx1"/>
                    </a:solidFill>
                    <a:latin typeface="Arial" charset="0"/>
                    <a:ea typeface="ヒラギノ角ゴ Pro W3" charset="-128"/>
                    <a:cs typeface="ヒラギノ角ゴ Pro W3" charset="-128"/>
                  </a:rPr>
                  <a:t>ARC CE</a:t>
                </a:r>
              </a:p>
            </p:txBody>
          </p:sp>
          <p:sp>
            <p:nvSpPr>
              <p:cNvPr id="15" name="Rounded Rectangle 14"/>
              <p:cNvSpPr/>
              <p:nvPr/>
            </p:nvSpPr>
            <p:spPr bwMode="auto">
              <a:xfrm>
                <a:off x="5325896" y="5398680"/>
                <a:ext cx="1419831" cy="435152"/>
              </a:xfrm>
              <a:prstGeom prst="roundRect">
                <a:avLst/>
              </a:prstGeom>
              <a:solidFill>
                <a:schemeClr val="accent3">
                  <a:lumMod val="50000"/>
                </a:schemeClr>
              </a:solidFill>
              <a:ln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600" dirty="0">
                    <a:solidFill>
                      <a:schemeClr val="tx1"/>
                    </a:solidFill>
                    <a:latin typeface="Arial" charset="0"/>
                    <a:ea typeface="ヒラギノ角ゴ Pro W3" charset="-128"/>
                    <a:cs typeface="ヒラギノ角ゴ Pro W3" charset="-128"/>
                  </a:rPr>
                  <a:t>WN</a:t>
                </a:r>
              </a:p>
            </p:txBody>
          </p:sp>
          <p:sp>
            <p:nvSpPr>
              <p:cNvPr id="16" name="Rounded Rectangle 15"/>
              <p:cNvSpPr/>
              <p:nvPr/>
            </p:nvSpPr>
            <p:spPr bwMode="auto">
              <a:xfrm>
                <a:off x="5271885" y="3307601"/>
                <a:ext cx="1551711" cy="435152"/>
              </a:xfrm>
              <a:prstGeom prst="roundRect">
                <a:avLst/>
              </a:prstGeom>
              <a:solidFill>
                <a:srgbClr val="FF6600"/>
              </a:solidFill>
              <a:ln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dirty="0" err="1">
                    <a:solidFill>
                      <a:schemeClr val="tx1"/>
                    </a:solidFill>
                    <a:latin typeface="Arial" charset="0"/>
                    <a:ea typeface="ヒラギノ角ゴ Pro W3" charset="-128"/>
                    <a:cs typeface="ヒラギノ角ゴ Pro W3" charset="-128"/>
                  </a:rPr>
                  <a:t>aCT</a:t>
                </a:r>
                <a:endParaRPr lang="en-GB" dirty="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ヒラギノ角ゴ Pro W3" charset="-128"/>
                </a:endParaRPr>
              </a:p>
            </p:txBody>
          </p:sp>
          <p:sp>
            <p:nvSpPr>
              <p:cNvPr id="17" name="Can 16"/>
              <p:cNvSpPr/>
              <p:nvPr/>
            </p:nvSpPr>
            <p:spPr bwMode="auto">
              <a:xfrm>
                <a:off x="3898184" y="4192643"/>
                <a:ext cx="763545" cy="604517"/>
              </a:xfrm>
              <a:prstGeom prst="can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200" dirty="0">
                    <a:latin typeface="Arial" charset="0"/>
                    <a:ea typeface="ヒラギノ角ゴ Pro W3" charset="-128"/>
                    <a:cs typeface="ヒラギノ角ゴ Pro W3" charset="-128"/>
                  </a:rPr>
                  <a:t>Data</a:t>
                </a:r>
              </a:p>
            </p:txBody>
          </p:sp>
          <p:cxnSp>
            <p:nvCxnSpPr>
              <p:cNvPr id="18" name="Straight Arrow Connector 17"/>
              <p:cNvCxnSpPr/>
              <p:nvPr/>
            </p:nvCxnSpPr>
            <p:spPr bwMode="auto">
              <a:xfrm>
                <a:off x="4631221" y="4494901"/>
                <a:ext cx="671174" cy="3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arrow" w="med" len="med"/>
                <a:tailEnd type="arrow"/>
              </a:ln>
              <a:effectLst/>
            </p:spPr>
          </p:cxnSp>
          <p:cxnSp>
            <p:nvCxnSpPr>
              <p:cNvPr id="19" name="Straight Arrow Connector 18"/>
              <p:cNvCxnSpPr/>
              <p:nvPr/>
            </p:nvCxnSpPr>
            <p:spPr bwMode="auto">
              <a:xfrm flipV="1">
                <a:off x="6047741" y="2556453"/>
                <a:ext cx="0" cy="751149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20" name="Straight Arrow Connector 19"/>
              <p:cNvCxnSpPr/>
              <p:nvPr/>
            </p:nvCxnSpPr>
            <p:spPr bwMode="auto">
              <a:xfrm>
                <a:off x="6047741" y="3742753"/>
                <a:ext cx="0" cy="534574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21" name="Straight Arrow Connector 20"/>
              <p:cNvCxnSpPr/>
              <p:nvPr/>
            </p:nvCxnSpPr>
            <p:spPr bwMode="auto">
              <a:xfrm>
                <a:off x="6047741" y="4712479"/>
                <a:ext cx="0" cy="686201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pic>
            <p:nvPicPr>
              <p:cNvPr id="22" name="Picture 2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29657" y="2970318"/>
                <a:ext cx="484456" cy="517386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  <p:sp>
            <p:nvSpPr>
              <p:cNvPr id="23" name="Rectangle 22"/>
              <p:cNvSpPr/>
              <p:nvPr/>
            </p:nvSpPr>
            <p:spPr bwMode="auto">
              <a:xfrm>
                <a:off x="4396038" y="1719280"/>
                <a:ext cx="2985461" cy="2174103"/>
              </a:xfrm>
              <a:prstGeom prst="rect">
                <a:avLst/>
              </a:prstGeom>
              <a:solidFill>
                <a:schemeClr val="accent1">
                  <a:alpha val="0"/>
                </a:schemeClr>
              </a:solidFill>
              <a:ln w="9525" cap="flat" cmpd="sng" algn="ctr">
                <a:solidFill>
                  <a:schemeClr val="tx1"/>
                </a:solidFill>
                <a:prstDash val="dot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600" dirty="0">
                    <a:latin typeface="Arial" charset="0"/>
                    <a:ea typeface="ヒラギノ角ゴ Pro W3" charset="-128"/>
                    <a:cs typeface="ヒラギノ角ゴ Pro W3" charset="-128"/>
                  </a:rPr>
                  <a:t>CERN</a:t>
                </a:r>
              </a:p>
            </p:txBody>
          </p:sp>
          <p:pic>
            <p:nvPicPr>
              <p:cNvPr id="24" name="Picture 2" descr="mage result for heartbeat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00438" y="2806011"/>
                <a:ext cx="541638" cy="426506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12943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16"/>
            <a:ext cx="10515600" cy="1325563"/>
          </a:xfrm>
        </p:spPr>
        <p:txBody>
          <a:bodyPr/>
          <a:lstStyle/>
          <a:p>
            <a:r>
              <a:rPr lang="en-GB" dirty="0" smtClean="0"/>
              <a:t>ARC on HPCs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2881"/>
            <a:ext cx="5258831" cy="9531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 smtClean="0">
                <a:solidFill>
                  <a:srgbClr val="0070C0"/>
                </a:solidFill>
              </a:rPr>
              <a:t>Some HPC sites are very restrictive</a:t>
            </a:r>
            <a:r>
              <a:rPr lang="en-GB" dirty="0"/>
              <a:t> </a:t>
            </a:r>
            <a:r>
              <a:rPr lang="en-GB" dirty="0" smtClean="0"/>
              <a:t>not allowing any communication with outside world.  </a:t>
            </a:r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47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16"/>
            <a:ext cx="10515600" cy="1325563"/>
          </a:xfrm>
        </p:spPr>
        <p:txBody>
          <a:bodyPr/>
          <a:lstStyle/>
          <a:p>
            <a:r>
              <a:rPr lang="en-GB" dirty="0" smtClean="0"/>
              <a:t>ARC on HPCs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2878"/>
            <a:ext cx="5258831" cy="23247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 smtClean="0">
                <a:solidFill>
                  <a:srgbClr val="0070C0"/>
                </a:solidFill>
              </a:rPr>
              <a:t>Some HPC sites are very restrictive</a:t>
            </a:r>
            <a:r>
              <a:rPr lang="en-GB" dirty="0"/>
              <a:t> </a:t>
            </a:r>
            <a:r>
              <a:rPr lang="en-GB" dirty="0" smtClean="0"/>
              <a:t>not allowing any communication with outside world. 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Grid jobs can still run on these sites in various ways. E.g. with ARC-CE </a:t>
            </a:r>
            <a:r>
              <a:rPr lang="en-GB" dirty="0" err="1" smtClean="0"/>
              <a:t>ssh-ing</a:t>
            </a:r>
            <a:r>
              <a:rPr lang="en-GB" dirty="0" smtClean="0"/>
              <a:t> to sites login-node.</a:t>
            </a:r>
          </a:p>
          <a:p>
            <a:pPr marL="0" indent="0">
              <a:buNone/>
            </a:pPr>
            <a:endParaRPr lang="en-GB" dirty="0" smtClean="0">
              <a:solidFill>
                <a:srgbClr val="0070C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319019"/>
            <a:ext cx="5472545" cy="397421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210059" y="2299006"/>
            <a:ext cx="206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ARC through </a:t>
            </a:r>
            <a:r>
              <a:rPr lang="en-GB" b="1" dirty="0" err="1" smtClean="0">
                <a:solidFill>
                  <a:srgbClr val="0070C0"/>
                </a:solidFill>
              </a:rPr>
              <a:t>ssh</a:t>
            </a:r>
            <a:endParaRPr lang="en-GB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50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38199" y="706915"/>
            <a:ext cx="3932237" cy="92057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ARC and HPC: </a:t>
            </a:r>
            <a:r>
              <a:rPr lang="en-GB" dirty="0" err="1" smtClean="0"/>
              <a:t>ssh</a:t>
            </a:r>
            <a:r>
              <a:rPr lang="en-GB" dirty="0" smtClean="0"/>
              <a:t> connection to site</a:t>
            </a:r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5" r="2525"/>
          <a:stretch>
            <a:fillRect/>
          </a:stretch>
        </p:blipFill>
        <p:spPr>
          <a:xfrm>
            <a:off x="4787766" y="358668"/>
            <a:ext cx="7218880" cy="5700093"/>
          </a:xfrm>
        </p:spPr>
      </p:pic>
      <p:sp>
        <p:nvSpPr>
          <p:cNvPr id="11" name="Text Placeholder 10"/>
          <p:cNvSpPr>
            <a:spLocks noGrp="1"/>
          </p:cNvSpPr>
          <p:nvPr>
            <p:ph type="body" sz="half" idx="2"/>
          </p:nvPr>
        </p:nvSpPr>
        <p:spPr>
          <a:xfrm>
            <a:off x="838200" y="1776287"/>
            <a:ext cx="3932237" cy="1278924"/>
          </a:xfrm>
        </p:spPr>
        <p:txBody>
          <a:bodyPr>
            <a:norm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GB" sz="1800" dirty="0" smtClean="0"/>
              <a:t>Several sites have ACT on server outside the cluster</a:t>
            </a:r>
          </a:p>
          <a:p>
            <a:pPr marL="285750" indent="-285750">
              <a:buFont typeface="Arial" charset="0"/>
              <a:buChar char="•"/>
            </a:pPr>
            <a:r>
              <a:rPr lang="en-GB" sz="1800" dirty="0" smtClean="0"/>
              <a:t>ARC-CE connects to login-node through </a:t>
            </a:r>
            <a:r>
              <a:rPr lang="en-GB" sz="1800" dirty="0" err="1" smtClean="0"/>
              <a:t>ssh</a:t>
            </a:r>
            <a:endParaRPr lang="en-GB" sz="1800" dirty="0" smtClean="0"/>
          </a:p>
          <a:p>
            <a:pPr marL="285750" indent="-285750">
              <a:buFont typeface="Arial" charset="0"/>
              <a:buChar char="•"/>
            </a:pPr>
            <a:endParaRPr lang="en-GB" sz="1800" dirty="0" smtClean="0"/>
          </a:p>
          <a:p>
            <a:pPr marL="285750" indent="-285750">
              <a:buFont typeface="Arial" charset="0"/>
              <a:buChar char="•"/>
            </a:pPr>
            <a:endParaRPr lang="en-GB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8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38199" y="706915"/>
            <a:ext cx="3932237" cy="92057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ARC and HPC: </a:t>
            </a:r>
            <a:r>
              <a:rPr lang="en-GB" dirty="0" err="1" smtClean="0"/>
              <a:t>ssh</a:t>
            </a:r>
            <a:r>
              <a:rPr lang="en-GB" dirty="0" smtClean="0"/>
              <a:t> connection to site</a:t>
            </a:r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5" r="2525"/>
          <a:stretch>
            <a:fillRect/>
          </a:stretch>
        </p:blipFill>
        <p:spPr>
          <a:xfrm>
            <a:off x="4787766" y="358668"/>
            <a:ext cx="7218880" cy="5700093"/>
          </a:xfrm>
        </p:spPr>
      </p:pic>
      <p:sp>
        <p:nvSpPr>
          <p:cNvPr id="11" name="Text Placeholder 10"/>
          <p:cNvSpPr>
            <a:spLocks noGrp="1"/>
          </p:cNvSpPr>
          <p:nvPr>
            <p:ph type="body" sz="half" idx="2"/>
          </p:nvPr>
        </p:nvSpPr>
        <p:spPr>
          <a:xfrm>
            <a:off x="838200" y="1776287"/>
            <a:ext cx="3932237" cy="1278924"/>
          </a:xfrm>
        </p:spPr>
        <p:txBody>
          <a:bodyPr>
            <a:norm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GB" sz="1800" dirty="0" smtClean="0"/>
              <a:t>Several sites have ACT on server outside the cluster</a:t>
            </a:r>
          </a:p>
          <a:p>
            <a:pPr marL="285750" indent="-285750">
              <a:buFont typeface="Arial" charset="0"/>
              <a:buChar char="•"/>
            </a:pPr>
            <a:r>
              <a:rPr lang="en-GB" sz="1800" dirty="0" smtClean="0"/>
              <a:t>ARC-CE connects to login-node through </a:t>
            </a:r>
            <a:r>
              <a:rPr lang="en-GB" sz="1800" dirty="0" err="1" smtClean="0"/>
              <a:t>ssh</a:t>
            </a:r>
            <a:endParaRPr lang="en-GB" sz="1800" dirty="0" smtClean="0"/>
          </a:p>
          <a:p>
            <a:pPr marL="285750" indent="-285750">
              <a:buFont typeface="Arial" charset="0"/>
              <a:buChar char="•"/>
            </a:pPr>
            <a:endParaRPr lang="en-GB" sz="1800" dirty="0" smtClean="0"/>
          </a:p>
          <a:p>
            <a:pPr marL="285750" indent="-285750">
              <a:buFont typeface="Arial" charset="0"/>
              <a:buChar char="•"/>
            </a:pPr>
            <a:endParaRPr lang="en-GB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7</a:t>
            </a:fld>
            <a:endParaRPr lang="en-GB"/>
          </a:p>
        </p:txBody>
      </p:sp>
      <p:sp>
        <p:nvSpPr>
          <p:cNvPr id="13" name="Title 9"/>
          <p:cNvSpPr txBox="1">
            <a:spLocks/>
          </p:cNvSpPr>
          <p:nvPr/>
        </p:nvSpPr>
        <p:spPr>
          <a:xfrm>
            <a:off x="838199" y="3055211"/>
            <a:ext cx="3932237" cy="12258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900" dirty="0" smtClean="0"/>
              <a:t>ARC and HPC: </a:t>
            </a:r>
            <a:r>
              <a:rPr lang="en-GB" sz="2900" dirty="0" err="1" smtClean="0"/>
              <a:t>aCT</a:t>
            </a:r>
            <a:r>
              <a:rPr lang="en-GB" sz="2900" dirty="0" smtClean="0"/>
              <a:t> @site</a:t>
            </a:r>
            <a:endParaRPr lang="en-GB" sz="2900" dirty="0"/>
          </a:p>
        </p:txBody>
      </p:sp>
      <p:sp>
        <p:nvSpPr>
          <p:cNvPr id="14" name="Text Placeholder 10"/>
          <p:cNvSpPr txBox="1">
            <a:spLocks/>
          </p:cNvSpPr>
          <p:nvPr/>
        </p:nvSpPr>
        <p:spPr>
          <a:xfrm>
            <a:off x="838200" y="4334136"/>
            <a:ext cx="3949566" cy="19918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dirty="0" smtClean="0">
                <a:solidFill>
                  <a:srgbClr val="0070C0"/>
                </a:solidFill>
              </a:rPr>
              <a:t>Qualification task implements a new way: </a:t>
            </a:r>
          </a:p>
          <a:p>
            <a:r>
              <a:rPr lang="en-GB" sz="1800" dirty="0" smtClean="0">
                <a:solidFill>
                  <a:srgbClr val="0070C0"/>
                </a:solidFill>
              </a:rPr>
              <a:t>Installing an own instance of </a:t>
            </a:r>
            <a:r>
              <a:rPr lang="en-GB" sz="1800" dirty="0" err="1" smtClean="0">
                <a:solidFill>
                  <a:srgbClr val="0070C0"/>
                </a:solidFill>
              </a:rPr>
              <a:t>aCT</a:t>
            </a:r>
            <a:r>
              <a:rPr lang="en-GB" sz="1800" dirty="0" smtClean="0">
                <a:solidFill>
                  <a:srgbClr val="0070C0"/>
                </a:solidFill>
              </a:rPr>
              <a:t> on the site, with filesystem shared by ARC-CE. </a:t>
            </a:r>
            <a:endParaRPr lang="en-GB" sz="1800" dirty="0" smtClean="0"/>
          </a:p>
          <a:p>
            <a:pPr marL="285750" indent="-285750">
              <a:buFont typeface="Arial" charset="0"/>
              <a:buChar char="•"/>
            </a:pPr>
            <a:r>
              <a:rPr lang="en-GB" sz="1800" dirty="0" smtClean="0"/>
              <a:t>Solution to same problem</a:t>
            </a:r>
          </a:p>
          <a:p>
            <a:pPr marL="285750" indent="-285750">
              <a:buFont typeface="Arial" charset="0"/>
              <a:buChar char="•"/>
            </a:pPr>
            <a:r>
              <a:rPr lang="en-GB" sz="1800" dirty="0" smtClean="0"/>
              <a:t>Faster as everything will be direct</a:t>
            </a:r>
          </a:p>
          <a:p>
            <a:pPr marL="285750" indent="-285750">
              <a:buFont typeface="Arial" charset="0"/>
              <a:buChar char="•"/>
            </a:pPr>
            <a:r>
              <a:rPr lang="en-GB" sz="1800" dirty="0" smtClean="0"/>
              <a:t>Given preliminary name: LOCAL plugin</a:t>
            </a:r>
          </a:p>
          <a:p>
            <a:pPr marL="285750" indent="-285750">
              <a:buFont typeface="Arial" charset="0"/>
              <a:buChar char="•"/>
            </a:pPr>
            <a:endParaRPr lang="en-GB" sz="1800" dirty="0" smtClean="0"/>
          </a:p>
          <a:p>
            <a:pPr marL="285750" indent="-285750">
              <a:buFont typeface="Arial" charset="0"/>
              <a:buChar char="•"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58246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375" y="7316"/>
            <a:ext cx="10515600" cy="1325563"/>
          </a:xfrm>
        </p:spPr>
        <p:txBody>
          <a:bodyPr/>
          <a:lstStyle/>
          <a:p>
            <a:r>
              <a:rPr lang="en-GB" dirty="0" smtClean="0"/>
              <a:t>Qualification task: Local </a:t>
            </a:r>
            <a:r>
              <a:rPr lang="en-GB" dirty="0" err="1" smtClean="0"/>
              <a:t>aCT+ARC-CE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375" y="1113183"/>
            <a:ext cx="7772400" cy="188950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 smtClean="0"/>
              <a:t>With </a:t>
            </a:r>
            <a:r>
              <a:rPr lang="en-GB" dirty="0" err="1" smtClean="0"/>
              <a:t>aCT</a:t>
            </a:r>
            <a:r>
              <a:rPr lang="en-GB" dirty="0" smtClean="0"/>
              <a:t> and ARC-CE installed at site, sharing filesystem</a:t>
            </a:r>
          </a:p>
          <a:p>
            <a:r>
              <a:rPr lang="en-GB" dirty="0" err="1" smtClean="0"/>
              <a:t>aCT</a:t>
            </a:r>
            <a:r>
              <a:rPr lang="en-GB" dirty="0" smtClean="0"/>
              <a:t> grabs jobs from </a:t>
            </a:r>
            <a:r>
              <a:rPr lang="en-GB" dirty="0" err="1" smtClean="0"/>
              <a:t>PanDA</a:t>
            </a:r>
            <a:r>
              <a:rPr lang="en-GB" dirty="0" smtClean="0"/>
              <a:t> server, and locally feeds them to ARC-CE</a:t>
            </a:r>
          </a:p>
          <a:p>
            <a:pPr lvl="1"/>
            <a:r>
              <a:rPr lang="en-GB" dirty="0" smtClean="0"/>
              <a:t>no need to publish site information externally </a:t>
            </a:r>
            <a:r>
              <a:rPr lang="en-GB" dirty="0" smtClean="0">
                <a:sym typeface="Wingdings"/>
              </a:rPr>
              <a:t> </a:t>
            </a:r>
            <a:r>
              <a:rPr lang="en-GB" dirty="0" err="1" smtClean="0">
                <a:sym typeface="Wingdings"/>
              </a:rPr>
              <a:t>ldap</a:t>
            </a:r>
            <a:r>
              <a:rPr lang="en-GB" dirty="0" smtClean="0">
                <a:sym typeface="Wingdings"/>
              </a:rPr>
              <a:t> information system not needed</a:t>
            </a:r>
          </a:p>
          <a:p>
            <a:pPr lvl="1"/>
            <a:r>
              <a:rPr lang="en-GB" dirty="0" err="1">
                <a:sym typeface="Wingdings"/>
              </a:rPr>
              <a:t>g</a:t>
            </a:r>
            <a:r>
              <a:rPr lang="en-GB" dirty="0" err="1" smtClean="0">
                <a:sym typeface="Wingdings"/>
              </a:rPr>
              <a:t>ridftp</a:t>
            </a:r>
            <a:r>
              <a:rPr lang="en-GB" dirty="0" smtClean="0">
                <a:sym typeface="Wingdings"/>
              </a:rPr>
              <a:t> server </a:t>
            </a:r>
            <a:r>
              <a:rPr lang="en-GB" dirty="0" smtClean="0">
                <a:sym typeface="Wingdings"/>
              </a:rPr>
              <a:t>not needed as jobs are fed from </a:t>
            </a:r>
            <a:r>
              <a:rPr lang="en-GB" dirty="0" err="1" smtClean="0">
                <a:sym typeface="Wingdings"/>
              </a:rPr>
              <a:t>aCT</a:t>
            </a:r>
            <a:r>
              <a:rPr lang="en-GB" dirty="0" smtClean="0">
                <a:sym typeface="Wingdings"/>
              </a:rPr>
              <a:t> to ARC internally </a:t>
            </a:r>
            <a:endParaRPr lang="en-GB" dirty="0" smtClean="0"/>
          </a:p>
          <a:p>
            <a:pPr lvl="1"/>
            <a:r>
              <a:rPr lang="en-GB" dirty="0" smtClean="0"/>
              <a:t>no need to require host certificate as </a:t>
            </a:r>
            <a:r>
              <a:rPr lang="en-GB" dirty="0" err="1" smtClean="0"/>
              <a:t>aCT</a:t>
            </a:r>
            <a:r>
              <a:rPr lang="en-GB" dirty="0" smtClean="0"/>
              <a:t> and ARC-CE are on the same host</a:t>
            </a:r>
          </a:p>
          <a:p>
            <a:pPr marL="0" indent="0">
              <a:buNone/>
            </a:pPr>
            <a:endParaRPr lang="en-GB" dirty="0" smtClean="0">
              <a:sym typeface="Wingdings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E86C9-D899-A545-8909-EC37D788E6B5}" type="slidenum">
              <a:rPr lang="en-GB" smtClean="0"/>
              <a:t>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Nordugrid conference 2017 26.05-30.05</a:t>
            </a:r>
            <a:endParaRPr lang="en-GB"/>
          </a:p>
        </p:txBody>
      </p:sp>
      <p:grpSp>
        <p:nvGrpSpPr>
          <p:cNvPr id="9" name="Group 8"/>
          <p:cNvGrpSpPr/>
          <p:nvPr/>
        </p:nvGrpSpPr>
        <p:grpSpPr>
          <a:xfrm>
            <a:off x="7827491" y="890747"/>
            <a:ext cx="4309418" cy="5465603"/>
            <a:chOff x="8133836" y="1247305"/>
            <a:chExt cx="3827505" cy="5126638"/>
          </a:xfrm>
        </p:grpSpPr>
        <p:sp>
          <p:nvSpPr>
            <p:cNvPr id="10" name="Rounded Rectangle 9"/>
            <p:cNvSpPr/>
            <p:nvPr/>
          </p:nvSpPr>
          <p:spPr bwMode="auto">
            <a:xfrm>
              <a:off x="9638119" y="1719279"/>
              <a:ext cx="1699214" cy="446188"/>
            </a:xfrm>
            <a:prstGeom prst="roundRect">
              <a:avLst/>
            </a:prstGeom>
            <a:solidFill>
              <a:schemeClr val="accent1"/>
            </a:solidFill>
            <a:ln>
              <a:headEnd type="none" w="med" len="med"/>
              <a:tailEnd type="none" w="med" len="med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dirty="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ヒラギノ角ゴ Pro W3" charset="-128"/>
                </a:rPr>
                <a:t>Panda</a:t>
              </a:r>
            </a:p>
          </p:txBody>
        </p:sp>
        <p:sp>
          <p:nvSpPr>
            <p:cNvPr id="11" name="Rounded Rectangle 10"/>
            <p:cNvSpPr/>
            <p:nvPr/>
          </p:nvSpPr>
          <p:spPr bwMode="auto">
            <a:xfrm>
              <a:off x="9638119" y="4325406"/>
              <a:ext cx="1699214" cy="446188"/>
            </a:xfrm>
            <a:prstGeom prst="roundRect">
              <a:avLst/>
            </a:prstGeom>
            <a:solidFill>
              <a:srgbClr val="FFFF00"/>
            </a:solidFill>
            <a:ln>
              <a:headEnd type="none" w="med" len="med"/>
              <a:tailEnd type="none" w="med" len="med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dirty="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ヒラギノ角ゴ Pro W3" charset="-128"/>
                </a:rPr>
                <a:t>ARC CE</a:t>
              </a:r>
            </a:p>
          </p:txBody>
        </p:sp>
        <p:sp>
          <p:nvSpPr>
            <p:cNvPr id="12" name="Rounded Rectangle 11"/>
            <p:cNvSpPr/>
            <p:nvPr/>
          </p:nvSpPr>
          <p:spPr bwMode="auto">
            <a:xfrm>
              <a:off x="9638119" y="5475198"/>
              <a:ext cx="1699214" cy="446188"/>
            </a:xfrm>
            <a:prstGeom prst="roundRect">
              <a:avLst/>
            </a:prstGeom>
            <a:solidFill>
              <a:schemeClr val="accent3">
                <a:lumMod val="50000"/>
              </a:schemeClr>
            </a:solidFill>
            <a:ln>
              <a:headEnd type="none" w="med" len="med"/>
              <a:tailEnd type="none" w="med" len="med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dirty="0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ヒラギノ角ゴ Pro W3" charset="-128"/>
                </a:rPr>
                <a:t>WN</a:t>
              </a:r>
            </a:p>
          </p:txBody>
        </p:sp>
        <p:sp>
          <p:nvSpPr>
            <p:cNvPr id="13" name="Rounded Rectangle 12"/>
            <p:cNvSpPr/>
            <p:nvPr/>
          </p:nvSpPr>
          <p:spPr bwMode="auto">
            <a:xfrm>
              <a:off x="9638119" y="3331086"/>
              <a:ext cx="1699214" cy="446188"/>
            </a:xfrm>
            <a:prstGeom prst="roundRect">
              <a:avLst/>
            </a:prstGeom>
            <a:solidFill>
              <a:srgbClr val="FF6600"/>
            </a:solidFill>
            <a:ln>
              <a:headEnd type="none" w="med" len="med"/>
              <a:tailEnd type="none" w="med" len="med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dirty="0" err="1">
                  <a:solidFill>
                    <a:schemeClr val="tx1"/>
                  </a:solidFill>
                  <a:latin typeface="Arial" charset="0"/>
                  <a:ea typeface="ヒラギノ角ゴ Pro W3" charset="-128"/>
                  <a:cs typeface="ヒラギノ角ゴ Pro W3" charset="-128"/>
                </a:rPr>
                <a:t>aCT</a:t>
              </a:r>
              <a:endParaRPr lang="en-GB" dirty="0">
                <a:solidFill>
                  <a:schemeClr val="tx1"/>
                </a:solidFill>
                <a:latin typeface="Arial" charset="0"/>
                <a:ea typeface="ヒラギノ角ゴ Pro W3" charset="-128"/>
                <a:cs typeface="ヒラギノ角ゴ Pro W3" charset="-128"/>
              </a:endParaRPr>
            </a:p>
          </p:txBody>
        </p:sp>
        <p:sp>
          <p:nvSpPr>
            <p:cNvPr id="14" name="Can 13"/>
            <p:cNvSpPr/>
            <p:nvPr/>
          </p:nvSpPr>
          <p:spPr bwMode="auto">
            <a:xfrm>
              <a:off x="8133836" y="4238574"/>
              <a:ext cx="836126" cy="619848"/>
            </a:xfrm>
            <a:prstGeom prst="can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dirty="0">
                  <a:latin typeface="Arial" charset="0"/>
                  <a:ea typeface="ヒラギノ角ゴ Pro W3" charset="-128"/>
                  <a:cs typeface="ヒラギノ角ゴ Pro W3" charset="-128"/>
                </a:rPr>
                <a:t>Data</a:t>
              </a: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>
              <a:off x="8969963" y="4548498"/>
              <a:ext cx="668157" cy="2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 flipV="1">
              <a:off x="10487726" y="2172094"/>
              <a:ext cx="0" cy="1127649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Straight Arrow Connector 16"/>
            <p:cNvCxnSpPr/>
            <p:nvPr/>
          </p:nvCxnSpPr>
          <p:spPr bwMode="auto">
            <a:xfrm>
              <a:off x="10487726" y="3777274"/>
              <a:ext cx="0" cy="548132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" name="Straight Arrow Connector 17"/>
            <p:cNvCxnSpPr/>
            <p:nvPr/>
          </p:nvCxnSpPr>
          <p:spPr bwMode="auto">
            <a:xfrm>
              <a:off x="10487726" y="4771594"/>
              <a:ext cx="0" cy="70360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372865" y="2985249"/>
              <a:ext cx="530508" cy="530508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auto">
            <a:xfrm>
              <a:off x="8679015" y="1247305"/>
              <a:ext cx="3022834" cy="1213959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9525" cap="flat" cmpd="sng" algn="ctr">
              <a:solidFill>
                <a:schemeClr val="tx1"/>
              </a:solidFill>
              <a:prstDash val="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2000" dirty="0">
                  <a:latin typeface="Arial" charset="0"/>
                  <a:ea typeface="ヒラギノ角ゴ Pro W3" charset="-128"/>
                  <a:cs typeface="ヒラギノ角ゴ Pro W3" charset="-128"/>
                </a:rPr>
                <a:t>CERN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9168714" y="3042816"/>
              <a:ext cx="2792627" cy="3331127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9525" cap="flat" cmpd="sng" algn="ctr">
              <a:solidFill>
                <a:schemeClr val="tx1"/>
              </a:solidFill>
              <a:prstDash val="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b" anchorCtr="0" compatLnSpc="1">
              <a:prstTxWarp prst="textNoShape">
                <a:avLst/>
              </a:prstTxWarp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2000" dirty="0">
                  <a:latin typeface="Arial" charset="0"/>
                  <a:ea typeface="ヒラギノ角ゴ Pro W3" charset="-128"/>
                  <a:cs typeface="ヒラギノ角ゴ Pro W3" charset="-128"/>
                </a:rPr>
                <a:t>Site</a:t>
              </a:r>
            </a:p>
          </p:txBody>
        </p:sp>
        <p:pic>
          <p:nvPicPr>
            <p:cNvPr id="22" name="Picture 2" descr="mage result for heartbeat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94310" y="2495818"/>
              <a:ext cx="636259" cy="5010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5133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16110</TotalTime>
  <Words>2205</Words>
  <Application>Microsoft Macintosh PowerPoint</Application>
  <PresentationFormat>Widescreen</PresentationFormat>
  <Paragraphs>305</Paragraphs>
  <Slides>22</Slides>
  <Notes>15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Calibri</vt:lpstr>
      <vt:lpstr>Calibri Light</vt:lpstr>
      <vt:lpstr>Consolas</vt:lpstr>
      <vt:lpstr>Mangal</vt:lpstr>
      <vt:lpstr>Wingdings</vt:lpstr>
      <vt:lpstr>ヒラギノ角ゴ Pro W3</vt:lpstr>
      <vt:lpstr>Arial</vt:lpstr>
      <vt:lpstr>Office Theme</vt:lpstr>
      <vt:lpstr>Integrating the HPCs into the ATLAS production system via aCT+ARC-CE</vt:lpstr>
      <vt:lpstr>PanDA, ARC control Tower (aCT), and ARC Compute Element (ARC-CE)</vt:lpstr>
      <vt:lpstr>ARC on an HPC (Abel@UiO as example)</vt:lpstr>
      <vt:lpstr>ARC on an HPC (Abel@UiO as example)</vt:lpstr>
      <vt:lpstr>ARC on HPCs</vt:lpstr>
      <vt:lpstr>ARC on HPCs</vt:lpstr>
      <vt:lpstr>ARC and HPC: ssh connection to site</vt:lpstr>
      <vt:lpstr>ARC and HPC: ssh connection to site</vt:lpstr>
      <vt:lpstr>Qualification task: Local aCT+ARC-CE</vt:lpstr>
      <vt:lpstr>Qualification task: Local aCT+ARC-CE</vt:lpstr>
      <vt:lpstr>Qualification task: Local aCT+ARC-CE</vt:lpstr>
      <vt:lpstr>How are jobs handled?  ARC-CE and A-REX (ARC Resource-coupled EXecution service)</vt:lpstr>
      <vt:lpstr>How are jobs handled?  ARC-CE and A-REX (ARC Resource-coupled EXecution service)</vt:lpstr>
      <vt:lpstr>Submitting a job using the LOCAL submission interface</vt:lpstr>
      <vt:lpstr>Submitting a job using the LOCAL submission interface</vt:lpstr>
      <vt:lpstr>Submitting a job using the LOCAL submission interface</vt:lpstr>
      <vt:lpstr>Extending ARC with LOCAL-plugin</vt:lpstr>
      <vt:lpstr>Extending ARC with LOCAL-plugin</vt:lpstr>
      <vt:lpstr>User job-handling</vt:lpstr>
      <vt:lpstr>aCT and the LOCAL plugin</vt:lpstr>
      <vt:lpstr>How to access computingresource information from the infoprovider?</vt:lpstr>
      <vt:lpstr>Milestones</vt:lpstr>
    </vt:vector>
  </TitlesOfParts>
  <Company/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 Control Tower  and  ARC Compute Element  on-site</dc:title>
  <dc:creator>maiken.pedersen@usit.uio.no</dc:creator>
  <cp:lastModifiedBy>maiken.pedersen@usit.uio.no</cp:lastModifiedBy>
  <cp:revision>332</cp:revision>
  <cp:lastPrinted>2017-05-16T11:06:57Z</cp:lastPrinted>
  <dcterms:created xsi:type="dcterms:W3CDTF">2017-05-07T17:50:11Z</dcterms:created>
  <dcterms:modified xsi:type="dcterms:W3CDTF">2017-06-28T14:51:14Z</dcterms:modified>
</cp:coreProperties>
</file>