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15"/>
  </p:notesMasterIdLst>
  <p:sldIdLst>
    <p:sldId id="256" r:id="rId2"/>
    <p:sldId id="392" r:id="rId3"/>
    <p:sldId id="393" r:id="rId4"/>
    <p:sldId id="383" r:id="rId5"/>
    <p:sldId id="396" r:id="rId6"/>
    <p:sldId id="384" r:id="rId7"/>
    <p:sldId id="386" r:id="rId8"/>
    <p:sldId id="388" r:id="rId9"/>
    <p:sldId id="395" r:id="rId10"/>
    <p:sldId id="394" r:id="rId11"/>
    <p:sldId id="389" r:id="rId12"/>
    <p:sldId id="390" r:id="rId13"/>
    <p:sldId id="39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73" autoAdjust="0"/>
    <p:restoredTop sz="94553" autoAdjust="0"/>
  </p:normalViewPr>
  <p:slideViewPr>
    <p:cSldViewPr>
      <p:cViewPr varScale="1">
        <p:scale>
          <a:sx n="70" d="100"/>
          <a:sy n="70" d="100"/>
        </p:scale>
        <p:origin x="13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85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862049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804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4873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979613" cy="6858000"/>
          </a:xfrm>
          <a:prstGeom prst="rect">
            <a:avLst/>
          </a:prstGeom>
          <a:pattFill prst="dkHorz">
            <a:fgClr>
              <a:schemeClr val="accent2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95513" y="2130425"/>
            <a:ext cx="6262687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843213" y="4292600"/>
            <a:ext cx="4929187" cy="1346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CC533B6-DB29-4D3B-B8AE-BC31AC783B4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728" name="Picture 8" descr="logo-ng-shear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404813"/>
            <a:ext cx="3887787" cy="14636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12726F-9494-4111-B9D7-79999C92D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381000"/>
            <a:ext cx="2041525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7376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8C77A-F1E9-419F-A2CC-E28E350E75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AD7C4-BBDA-42E5-A351-0264996418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4D521-C443-46BD-B393-4AF5CB72D3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31F31-4010-488B-BB4A-3047FA044B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C219A-8869-4DBB-AC26-890D9019EC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D185A-87FB-40AE-A2B0-6B8B4A6FBE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9E436-2C34-4E29-B543-783DD34813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13E6B-A243-449E-8D96-0BA31DFB80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8B635-9ECA-4FA5-B2C0-7C063E36DE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381000"/>
            <a:ext cx="671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0C511D-C383-4DBD-A0E8-BAA16D6428C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9703" name="Picture 7" descr="logo-ng-sheared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44475" y="304800"/>
            <a:ext cx="1584325" cy="596900"/>
          </a:xfrm>
          <a:prstGeom prst="rect">
            <a:avLst/>
          </a:prstGeom>
          <a:noFill/>
        </p:spPr>
      </p:pic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0" y="1524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52400" y="0"/>
            <a:ext cx="0" cy="68580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0" y="61722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8991600" y="152400"/>
            <a:ext cx="152400" cy="6019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0"/>
            <a:ext cx="152400" cy="1066800"/>
          </a:xfrm>
          <a:prstGeom prst="rect">
            <a:avLst/>
          </a:prstGeom>
          <a:solidFill>
            <a:srgbClr val="C8004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0" y="6172200"/>
            <a:ext cx="152400" cy="685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304800" y="0"/>
            <a:ext cx="0" cy="152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304800" y="1066800"/>
            <a:ext cx="0" cy="57912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52400" y="0"/>
            <a:ext cx="152400" cy="152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152400" y="1066800"/>
            <a:ext cx="152400" cy="5105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00009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09800" y="2438400"/>
            <a:ext cx="6262687" cy="1470025"/>
          </a:xfrm>
        </p:spPr>
        <p:txBody>
          <a:bodyPr/>
          <a:lstStyle/>
          <a:p>
            <a:r>
              <a:rPr lang="hu-HU" dirty="0" smtClean="0"/>
              <a:t>The NEW </a:t>
            </a:r>
            <a:r>
              <a:rPr lang="sv-SE" dirty="0" smtClean="0"/>
              <a:t>ARC.CONF: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we are almost there!</a:t>
            </a:r>
            <a:endParaRPr lang="ru-RU" sz="2800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572000"/>
            <a:ext cx="5943600" cy="965200"/>
          </a:xfrm>
        </p:spPr>
        <p:txBody>
          <a:bodyPr/>
          <a:lstStyle/>
          <a:p>
            <a:pPr algn="ctr"/>
            <a:r>
              <a:rPr lang="sv-SE" i="1" dirty="0" smtClean="0"/>
              <a:t>NorduGrid Technical meeting, </a:t>
            </a:r>
          </a:p>
          <a:p>
            <a:pPr algn="ctr"/>
            <a:r>
              <a:rPr lang="sv-SE" i="1" dirty="0" smtClean="0"/>
              <a:t>June 201</a:t>
            </a:r>
            <a:r>
              <a:rPr lang="hu-HU" i="1" dirty="0" smtClean="0"/>
              <a:t>7</a:t>
            </a:r>
            <a:r>
              <a:rPr lang="sv-SE" i="1" dirty="0" smtClean="0"/>
              <a:t>, </a:t>
            </a:r>
            <a:r>
              <a:rPr lang="hu-HU" i="1" dirty="0" smtClean="0"/>
              <a:t>Troms</a:t>
            </a:r>
            <a:r>
              <a:rPr lang="hu-HU" dirty="0" smtClean="0"/>
              <a:t>ø</a:t>
            </a:r>
            <a:r>
              <a:rPr lang="hu-HU" dirty="0"/>
              <a:t>,</a:t>
            </a:r>
            <a:endParaRPr lang="hu-HU" i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910" y="104775"/>
            <a:ext cx="2466975" cy="1847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/>
              <a:t>u</a:t>
            </a:r>
            <a:r>
              <a:rPr lang="hu-HU" dirty="0" smtClean="0"/>
              <a:t>nboxing arc.conf.reference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smtClean="0"/>
              <a:t>It is </a:t>
            </a:r>
            <a:r>
              <a:rPr lang="hu-HU" sz="2400" u="sng" dirty="0" smtClean="0"/>
              <a:t>reference file</a:t>
            </a:r>
            <a:r>
              <a:rPr lang="hu-HU" sz="2400" dirty="0" smtClean="0"/>
              <a:t>: </a:t>
            </a:r>
          </a:p>
          <a:p>
            <a:pPr lvl="1"/>
            <a:r>
              <a:rPr lang="hu-HU" sz="2000" dirty="0" smtClean="0"/>
              <a:t>definition of syntax (e.g. </a:t>
            </a:r>
            <a:r>
              <a:rPr lang="hu-HU" sz="2000" dirty="0"/>
              <a:t>n</a:t>
            </a:r>
            <a:r>
              <a:rPr lang="hu-HU" sz="2000" dirty="0" smtClean="0"/>
              <a:t>o quotes any longer)</a:t>
            </a:r>
          </a:p>
          <a:p>
            <a:pPr lvl="1"/>
            <a:r>
              <a:rPr lang="hu-HU" sz="2000" dirty="0"/>
              <a:t>d</a:t>
            </a:r>
            <a:r>
              <a:rPr lang="hu-HU" sz="2000" dirty="0" smtClean="0"/>
              <a:t>efines blocks, config </a:t>
            </a:r>
            <a:r>
              <a:rPr lang="en-GB" sz="2000" dirty="0" smtClean="0"/>
              <a:t>options</a:t>
            </a:r>
            <a:r>
              <a:rPr lang="hu-HU" sz="2000" dirty="0" smtClean="0"/>
              <a:t> </a:t>
            </a:r>
            <a:r>
              <a:rPr lang="hu-HU" sz="2000" dirty="0" smtClean="0"/>
              <a:t>(incl. </a:t>
            </a:r>
            <a:r>
              <a:rPr lang="hu-HU" sz="2000" dirty="0"/>
              <a:t>d</a:t>
            </a:r>
            <a:r>
              <a:rPr lang="hu-HU" sz="2000" dirty="0" smtClean="0"/>
              <a:t>efaults)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r>
              <a:rPr lang="hu-HU" sz="2400" dirty="0" smtClean="0"/>
              <a:t>It is a </a:t>
            </a:r>
            <a:r>
              <a:rPr lang="hu-HU" sz="2400" u="sng" dirty="0" smtClean="0"/>
              <a:t>tracking file</a:t>
            </a:r>
            <a:r>
              <a:rPr lang="hu-HU" sz="2400" dirty="0" smtClean="0"/>
              <a:t>: </a:t>
            </a:r>
          </a:p>
          <a:p>
            <a:pPr lvl="1"/>
            <a:r>
              <a:rPr lang="hu-HU" sz="2000" dirty="0" smtClean="0"/>
              <a:t>All config changes are described. Every modified config object has a numbered CHANGE tag with explanation</a:t>
            </a:r>
          </a:p>
          <a:p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27/6/2017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www.nordugrid.org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5501" y="2398852"/>
            <a:ext cx="4131259" cy="86177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Bodoni MT" panose="02070603080606020203" pitchFamily="18" charset="0"/>
              </a:rPr>
              <a:t>## *</a:t>
            </a:r>
            <a:r>
              <a:rPr lang="en-US" sz="1000" dirty="0" err="1">
                <a:latin typeface="Bodoni MT" panose="02070603080606020203" pitchFamily="18" charset="0"/>
              </a:rPr>
              <a:t>remote_cachedir</a:t>
            </a:r>
            <a:r>
              <a:rPr lang="en-US" sz="1000" dirty="0">
                <a:latin typeface="Bodoni MT" panose="02070603080606020203" pitchFamily="18" charset="0"/>
              </a:rPr>
              <a:t> = path - Cache directory on cluster frontend to be</a:t>
            </a:r>
          </a:p>
          <a:p>
            <a:r>
              <a:rPr lang="en-US" sz="1000" dirty="0">
                <a:latin typeface="Bodoni MT" panose="02070603080606020203" pitchFamily="18" charset="0"/>
              </a:rPr>
              <a:t>## mounted (</a:t>
            </a:r>
            <a:r>
              <a:rPr lang="en-US" sz="1000" dirty="0" err="1">
                <a:latin typeface="Bodoni MT" panose="02070603080606020203" pitchFamily="18" charset="0"/>
              </a:rPr>
              <a:t>sshfs</a:t>
            </a:r>
            <a:r>
              <a:rPr lang="en-US" sz="1000" dirty="0">
                <a:latin typeface="Bodoni MT" panose="02070603080606020203" pitchFamily="18" charset="0"/>
              </a:rPr>
              <a:t>) on CE machine at directory specified by the '</a:t>
            </a:r>
            <a:r>
              <a:rPr lang="en-US" sz="1000" dirty="0" err="1">
                <a:latin typeface="Bodoni MT" panose="02070603080606020203" pitchFamily="18" charset="0"/>
              </a:rPr>
              <a:t>cachedir</a:t>
            </a:r>
            <a:r>
              <a:rPr lang="en-US" sz="1000" dirty="0">
                <a:latin typeface="Bodoni MT" panose="02070603080606020203" pitchFamily="18" charset="0"/>
              </a:rPr>
              <a:t>'</a:t>
            </a:r>
          </a:p>
          <a:p>
            <a:r>
              <a:rPr lang="en-US" sz="1000" dirty="0">
                <a:latin typeface="Bodoni MT" panose="02070603080606020203" pitchFamily="18" charset="0"/>
              </a:rPr>
              <a:t>## attribute in the [</a:t>
            </a:r>
            <a:r>
              <a:rPr lang="en-US" sz="1000" dirty="0" err="1">
                <a:latin typeface="Bodoni MT" panose="02070603080606020203" pitchFamily="18" charset="0"/>
              </a:rPr>
              <a:t>arex</a:t>
            </a:r>
            <a:r>
              <a:rPr lang="en-US" sz="1000" dirty="0">
                <a:latin typeface="Bodoni MT" panose="02070603080606020203" pitchFamily="18" charset="0"/>
              </a:rPr>
              <a:t>] block.</a:t>
            </a:r>
          </a:p>
          <a:p>
            <a:r>
              <a:rPr lang="en-US" sz="1000" dirty="0">
                <a:latin typeface="Bodoni MT" panose="02070603080606020203" pitchFamily="18" charset="0"/>
              </a:rPr>
              <a:t>## default: not set</a:t>
            </a:r>
          </a:p>
          <a:p>
            <a:r>
              <a:rPr lang="en-US" sz="1000" dirty="0">
                <a:latin typeface="Bodoni MT" panose="02070603080606020203" pitchFamily="18" charset="0"/>
              </a:rPr>
              <a:t>#</a:t>
            </a:r>
            <a:r>
              <a:rPr lang="en-US" sz="1000" dirty="0" err="1">
                <a:latin typeface="Bodoni MT" panose="02070603080606020203" pitchFamily="18" charset="0"/>
              </a:rPr>
              <a:t>remote_cachedir</a:t>
            </a:r>
            <a:r>
              <a:rPr lang="en-US" sz="1000" dirty="0">
                <a:latin typeface="Bodoni MT" panose="02070603080606020203" pitchFamily="18" charset="0"/>
              </a:rPr>
              <a:t>=/scratch/cache</a:t>
            </a:r>
            <a:endParaRPr lang="hu-HU" sz="1000" dirty="0">
              <a:latin typeface="Bodoni MT" panose="020706030806060202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38438" y="2809598"/>
            <a:ext cx="5985510" cy="11695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Bodoni MT" panose="02070603080606020203" pitchFamily="18" charset="0"/>
              </a:rPr>
              <a:t>### The [common] block </a:t>
            </a:r>
            <a:r>
              <a:rPr lang="en-US" sz="1000" dirty="0" smtClean="0">
                <a:latin typeface="Bodoni MT" panose="02070603080606020203" pitchFamily="18" charset="0"/>
              </a:rPr>
              <a:t>##############################################</a:t>
            </a:r>
            <a:endParaRPr lang="en-US" sz="1000" dirty="0">
              <a:latin typeface="Bodoni MT" panose="02070603080606020203" pitchFamily="18" charset="0"/>
            </a:endParaRPr>
          </a:p>
          <a:p>
            <a:r>
              <a:rPr lang="en-US" sz="1000" dirty="0">
                <a:latin typeface="Bodoni MT" panose="02070603080606020203" pitchFamily="18" charset="0"/>
              </a:rPr>
              <a:t>## Common configuration affecting all ARC components, usually related to networking or security </a:t>
            </a:r>
          </a:p>
          <a:p>
            <a:r>
              <a:rPr lang="en-US" sz="1000" dirty="0">
                <a:latin typeface="Bodoni MT" panose="02070603080606020203" pitchFamily="18" charset="0"/>
              </a:rPr>
              <a:t>## or service </a:t>
            </a:r>
            <a:r>
              <a:rPr lang="en-US" sz="1000" dirty="0" err="1">
                <a:latin typeface="Bodoni MT" panose="02070603080606020203" pitchFamily="18" charset="0"/>
              </a:rPr>
              <a:t>behaviour</a:t>
            </a:r>
            <a:r>
              <a:rPr lang="en-US" sz="1000" dirty="0">
                <a:latin typeface="Bodoni MT" panose="02070603080606020203" pitchFamily="18" charset="0"/>
              </a:rPr>
              <a:t>.</a:t>
            </a:r>
          </a:p>
          <a:p>
            <a:r>
              <a:rPr lang="en-US" sz="1000" dirty="0">
                <a:latin typeface="Bodoni MT" panose="02070603080606020203" pitchFamily="18" charset="0"/>
              </a:rPr>
              <a:t>## The common block options may be overridden by the specific sections of the components later.</a:t>
            </a:r>
          </a:p>
          <a:p>
            <a:r>
              <a:rPr lang="en-US" sz="1000" dirty="0">
                <a:latin typeface="Bodoni MT" panose="02070603080606020203" pitchFamily="18" charset="0"/>
              </a:rPr>
              <a:t>## The [common] always appears at the beginning of the </a:t>
            </a:r>
            <a:r>
              <a:rPr lang="en-US" sz="1000" dirty="0" err="1">
                <a:latin typeface="Bodoni MT" panose="02070603080606020203" pitchFamily="18" charset="0"/>
              </a:rPr>
              <a:t>config</a:t>
            </a:r>
            <a:r>
              <a:rPr lang="en-US" sz="1000" dirty="0">
                <a:latin typeface="Bodoni MT" panose="02070603080606020203" pitchFamily="18" charset="0"/>
              </a:rPr>
              <a:t> file. The </a:t>
            </a:r>
            <a:r>
              <a:rPr lang="en-US" sz="1000" dirty="0" err="1">
                <a:latin typeface="Bodoni MT" panose="02070603080606020203" pitchFamily="18" charset="0"/>
              </a:rPr>
              <a:t>config</a:t>
            </a:r>
            <a:r>
              <a:rPr lang="en-US" sz="1000" dirty="0">
                <a:latin typeface="Bodoni MT" panose="02070603080606020203" pitchFamily="18" charset="0"/>
              </a:rPr>
              <a:t> options set within this block</a:t>
            </a:r>
          </a:p>
          <a:p>
            <a:r>
              <a:rPr lang="en-US" sz="1000" dirty="0">
                <a:latin typeface="Bodoni MT" panose="02070603080606020203" pitchFamily="18" charset="0"/>
              </a:rPr>
              <a:t>## are available for all the other blocks thus shared by the different components of ARC.</a:t>
            </a:r>
          </a:p>
          <a:p>
            <a:r>
              <a:rPr lang="en-US" sz="1000" dirty="0">
                <a:latin typeface="Bodoni MT" panose="02070603080606020203" pitchFamily="18" charset="0"/>
              </a:rPr>
              <a:t>#[common]</a:t>
            </a:r>
            <a:endParaRPr lang="hu-HU" sz="1000" dirty="0">
              <a:latin typeface="Bodoni MT" panose="020706030806060202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1020" y="5001061"/>
            <a:ext cx="5553123" cy="116955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hu-HU" sz="1000" dirty="0">
                <a:latin typeface="Bodoni MT" panose="02070603080606020203" pitchFamily="18" charset="0"/>
              </a:rPr>
              <a:t>## loglevel = number - (previously debug) Sets the log level for transfer logging in job.id.errors files,</a:t>
            </a:r>
          </a:p>
          <a:p>
            <a:r>
              <a:rPr lang="hu-HU" sz="1000" dirty="0">
                <a:latin typeface="Bodoni MT" panose="02070603080606020203" pitchFamily="18" charset="0"/>
              </a:rPr>
              <a:t>## between 0 (FATAL) and 5 (DEBUG). Default is to use value set by loglevel option in</a:t>
            </a:r>
          </a:p>
          <a:p>
            <a:r>
              <a:rPr lang="hu-HU" sz="1000" dirty="0">
                <a:latin typeface="Bodoni MT" panose="02070603080606020203" pitchFamily="18" charset="0"/>
              </a:rPr>
              <a:t>## [arex] section.</a:t>
            </a:r>
          </a:p>
          <a:p>
            <a:r>
              <a:rPr lang="hu-HU" sz="1000" dirty="0">
                <a:latin typeface="Bodoni MT" panose="02070603080606020203" pitchFamily="18" charset="0"/>
              </a:rPr>
              <a:t>## allowedvalues: 0 1 2 3 4 5</a:t>
            </a:r>
          </a:p>
          <a:p>
            <a:r>
              <a:rPr lang="hu-HU" sz="1000" dirty="0">
                <a:latin typeface="Bodoni MT" panose="02070603080606020203" pitchFamily="18" charset="0"/>
              </a:rPr>
              <a:t>## default: loglevel in [arex]</a:t>
            </a:r>
          </a:p>
          <a:p>
            <a:r>
              <a:rPr lang="hu-HU" sz="1000" dirty="0">
                <a:latin typeface="Bodoni MT" panose="02070603080606020203" pitchFamily="18" charset="0"/>
              </a:rPr>
              <a:t>#loglevel=4</a:t>
            </a:r>
          </a:p>
          <a:p>
            <a:r>
              <a:rPr lang="hu-HU" sz="1000" dirty="0">
                <a:latin typeface="Bodoni MT" panose="02070603080606020203" pitchFamily="18" charset="0"/>
              </a:rPr>
              <a:t>## CHANGE56: renamed as loglevel.</a:t>
            </a:r>
          </a:p>
        </p:txBody>
      </p:sp>
    </p:spTree>
    <p:extLst>
      <p:ext uri="{BB962C8B-B14F-4D97-AF65-F5344CB8AC3E}">
        <p14:creationId xmlns:p14="http://schemas.microsoft.com/office/powerpoint/2010/main" val="289599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Next steps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i="1" dirty="0" smtClean="0"/>
              <a:t>Now that we arrived at the arc.conf FREEZE</a:t>
            </a:r>
          </a:p>
          <a:p>
            <a:r>
              <a:rPr lang="hu-HU" sz="2400" dirty="0" smtClean="0"/>
              <a:t>Finish coding (already on 80% completion level)</a:t>
            </a:r>
          </a:p>
          <a:p>
            <a:r>
              <a:rPr lang="hu-HU" sz="2400" dirty="0" smtClean="0"/>
              <a:t>Testing, Testing, Testing </a:t>
            </a:r>
          </a:p>
          <a:p>
            <a:r>
              <a:rPr lang="hu-HU" sz="2400" dirty="0" smtClean="0"/>
              <a:t>Merge the arc_conf_restructuring branch with trunk</a:t>
            </a:r>
          </a:p>
          <a:p>
            <a:r>
              <a:rPr lang="hu-HU" sz="2400" dirty="0" smtClean="0"/>
              <a:t>Testing, Testing, Testing</a:t>
            </a:r>
          </a:p>
          <a:p>
            <a:r>
              <a:rPr lang="hu-HU" sz="2400" dirty="0" smtClean="0"/>
              <a:t>Update (rewrite) sysadmin documentation</a:t>
            </a:r>
          </a:p>
          <a:p>
            <a:r>
              <a:rPr lang="hu-HU" sz="2400" dirty="0" smtClean="0"/>
              <a:t>Provide example configs for the most typical deployments</a:t>
            </a:r>
          </a:p>
          <a:p>
            <a:r>
              <a:rPr lang="hu-HU" sz="2400" dirty="0" smtClean="0"/>
              <a:t>Release the new arc.conf in the next major ARC release (v6).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Questions?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How do i know what has changed?</a:t>
            </a:r>
          </a:p>
          <a:p>
            <a:r>
              <a:rPr lang="hu-HU" dirty="0" smtClean="0"/>
              <a:t>Where do i find the syntax?</a:t>
            </a:r>
          </a:p>
          <a:p>
            <a:r>
              <a:rPr lang="hu-HU" dirty="0" smtClean="0"/>
              <a:t>What are the defaults?</a:t>
            </a:r>
          </a:p>
          <a:p>
            <a:r>
              <a:rPr lang="hu-HU" dirty="0" smtClean="0"/>
              <a:t>What are the mandatory blocks or configuration options?</a:t>
            </a:r>
          </a:p>
          <a:p>
            <a:r>
              <a:rPr lang="hu-HU" dirty="0" smtClean="0"/>
              <a:t>Any migration tool?</a:t>
            </a:r>
          </a:p>
          <a:p>
            <a:r>
              <a:rPr lang="hu-HU" dirty="0" smtClean="0"/>
              <a:t>Templates, examples?</a:t>
            </a:r>
          </a:p>
          <a:p>
            <a:r>
              <a:rPr lang="hu-HU" dirty="0" smtClean="0"/>
              <a:t>Is it backward compatible?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43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References, more info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Dedicated wiki page pointing to:</a:t>
            </a:r>
          </a:p>
          <a:p>
            <a:pPr lvl="1"/>
            <a:r>
              <a:rPr lang="hu-HU" dirty="0" smtClean="0"/>
              <a:t>meeting notes</a:t>
            </a:r>
          </a:p>
          <a:p>
            <a:pPr lvl="1"/>
            <a:r>
              <a:rPr lang="hu-HU" dirty="0" smtClean="0"/>
              <a:t>various drafts, early ideas</a:t>
            </a:r>
          </a:p>
          <a:p>
            <a:pPr lvl="1"/>
            <a:r>
              <a:rPr lang="hu-HU" dirty="0" smtClean="0"/>
              <a:t>THE reference configuration file</a:t>
            </a:r>
          </a:p>
          <a:p>
            <a:pPr lvl="1"/>
            <a:r>
              <a:rPr lang="hu-HU" dirty="0"/>
              <a:t>i</a:t>
            </a:r>
            <a:r>
              <a:rPr lang="hu-HU" dirty="0" smtClean="0"/>
              <a:t>mplementation tracking (google sheet) </a:t>
            </a:r>
          </a:p>
          <a:p>
            <a:pPr lvl="1"/>
            <a:r>
              <a:rPr lang="hu-HU" dirty="0" smtClean="0"/>
              <a:t>SVN area for the code</a:t>
            </a:r>
          </a:p>
          <a:p>
            <a:pPr lvl="1"/>
            <a:endParaRPr lang="hu-HU" dirty="0" smtClean="0"/>
          </a:p>
          <a:p>
            <a:pPr marL="457200" lvl="1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https</a:t>
            </a:r>
            <a:r>
              <a:rPr lang="hu-HU" dirty="0">
                <a:solidFill>
                  <a:srgbClr val="FF0000"/>
                </a:solidFill>
              </a:rPr>
              <a:t>://</a:t>
            </a:r>
            <a:r>
              <a:rPr lang="hu-HU" dirty="0" smtClean="0">
                <a:solidFill>
                  <a:srgbClr val="FF0000"/>
                </a:solidFill>
              </a:rPr>
              <a:t>wiki.nordugrid.org/wiki/Arc.conf_review</a:t>
            </a:r>
          </a:p>
          <a:p>
            <a:pPr lvl="1"/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01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NEW arc.conf: FREEZE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46" y="1219200"/>
            <a:ext cx="7334707" cy="4876800"/>
          </a:xfrm>
        </p:spPr>
      </p:pic>
      <p:sp>
        <p:nvSpPr>
          <p:cNvPr id="11" name="TextBox 10"/>
          <p:cNvSpPr txBox="1"/>
          <p:nvPr/>
        </p:nvSpPr>
        <p:spPr>
          <a:xfrm>
            <a:off x="1286597" y="1447800"/>
            <a:ext cx="36407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Fixed structure!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Fixed syntax!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Fixed set of config parameters!</a:t>
            </a:r>
            <a:endParaRPr lang="hu-HU" dirty="0"/>
          </a:p>
        </p:txBody>
      </p:sp>
      <p:sp>
        <p:nvSpPr>
          <p:cNvPr id="12" name="Rectangle 11"/>
          <p:cNvSpPr/>
          <p:nvPr/>
        </p:nvSpPr>
        <p:spPr>
          <a:xfrm>
            <a:off x="1047264" y="5334000"/>
            <a:ext cx="64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http://svn.nordugrid.org/trac/nordugrid/browser/arc1/branches/arcconf_restructuring/src/doc/</a:t>
            </a:r>
            <a:r>
              <a:rPr lang="hu-HU" dirty="0">
                <a:solidFill>
                  <a:srgbClr val="FF0000"/>
                </a:solidFill>
              </a:rPr>
              <a:t>arc.conf.reference</a:t>
            </a:r>
          </a:p>
        </p:txBody>
      </p:sp>
    </p:spTree>
    <p:extLst>
      <p:ext uri="{BB962C8B-B14F-4D97-AF65-F5344CB8AC3E}">
        <p14:creationId xmlns:p14="http://schemas.microsoft.com/office/powerpoint/2010/main" val="130973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081405"/>
            <a:ext cx="4696178" cy="26978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How did we get here?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" y="3896982"/>
            <a:ext cx="8633460" cy="4876800"/>
          </a:xfrm>
        </p:spPr>
        <p:txBody>
          <a:bodyPr/>
          <a:lstStyle/>
          <a:p>
            <a:r>
              <a:rPr lang="hu-HU" sz="1800" dirty="0" smtClean="0"/>
              <a:t>2015.07.02: </a:t>
            </a:r>
            <a:r>
              <a:rPr lang="en-US" sz="1800" i="1" dirty="0"/>
              <a:t>[NG-disc] important community feedback: please send your </a:t>
            </a:r>
            <a:r>
              <a:rPr lang="en-US" sz="1800" i="1" dirty="0" err="1" smtClean="0"/>
              <a:t>arc.conf</a:t>
            </a:r>
            <a:endParaRPr lang="hu-HU" sz="1800" i="1" dirty="0" smtClean="0"/>
          </a:p>
          <a:p>
            <a:r>
              <a:rPr lang="hu-HU" sz="1800" dirty="0" smtClean="0"/>
              <a:t>January 2016: 3 days F2F meeting at Bodroki Kuria, reviewed the config line by line!</a:t>
            </a:r>
          </a:p>
          <a:p>
            <a:r>
              <a:rPr lang="hu-HU" sz="1800" dirty="0" smtClean="0"/>
              <a:t>2016-2017: Continuous iterations, code camp, weekly calls</a:t>
            </a:r>
          </a:p>
          <a:p>
            <a:r>
              <a:rPr lang="hu-HU" sz="1800" dirty="0" smtClean="0"/>
              <a:t>2017.06.15: the skype call where we resolved the last pending item and declared the ARC.CONF FREEZE</a:t>
            </a:r>
            <a:endParaRPr lang="hu-HU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1470" y="1844675"/>
            <a:ext cx="396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Self-growing configuration since 2002 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Several failed redesign attempts (xml, modularize, ini...)</a:t>
            </a:r>
          </a:p>
        </p:txBody>
      </p:sp>
    </p:spTree>
    <p:extLst>
      <p:ext uri="{BB962C8B-B14F-4D97-AF65-F5344CB8AC3E}">
        <p14:creationId xmlns:p14="http://schemas.microsoft.com/office/powerpoint/2010/main" val="90517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52400"/>
            <a:ext cx="2386584" cy="304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ARC.CONF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smtClean="0"/>
              <a:t>THE server-side configuration file of </a:t>
            </a:r>
            <a:r>
              <a:rPr lang="hu-HU" sz="2000" dirty="0" smtClean="0"/>
              <a:t>an </a:t>
            </a:r>
            <a:r>
              <a:rPr lang="sv-SE" sz="2000" dirty="0" smtClean="0"/>
              <a:t>ARC</a:t>
            </a:r>
            <a:r>
              <a:rPr lang="hu-HU" sz="2000" dirty="0" smtClean="0"/>
              <a:t> CE.</a:t>
            </a:r>
            <a:endParaRPr lang="sv-SE" sz="2000" dirty="0" smtClean="0"/>
          </a:p>
          <a:p>
            <a:r>
              <a:rPr lang="sv-SE" sz="2000" u="sng" dirty="0" smtClean="0"/>
              <a:t>One </a:t>
            </a:r>
            <a:r>
              <a:rPr lang="hu-HU" sz="2000" u="sng" dirty="0" smtClean="0"/>
              <a:t>common single</a:t>
            </a:r>
            <a:r>
              <a:rPr lang="sv-SE" sz="2000" u="sng" dirty="0" smtClean="0"/>
              <a:t> file </a:t>
            </a:r>
            <a:r>
              <a:rPr lang="sv-SE" sz="2000" dirty="0" smtClean="0"/>
              <a:t>for all server-side </a:t>
            </a:r>
            <a:r>
              <a:rPr lang="hu-HU" sz="2000" dirty="0" smtClean="0"/>
              <a:t>services and </a:t>
            </a:r>
            <a:r>
              <a:rPr lang="sv-SE" sz="2000" dirty="0" smtClean="0"/>
              <a:t>components</a:t>
            </a:r>
            <a:r>
              <a:rPr lang="hu-HU" sz="2000" dirty="0" smtClean="0"/>
              <a:t>:</a:t>
            </a:r>
            <a:endParaRPr lang="sv-SE" sz="2000" dirty="0" smtClean="0"/>
          </a:p>
          <a:p>
            <a:pPr lvl="1"/>
            <a:r>
              <a:rPr lang="sv-SE" sz="1600" dirty="0" smtClean="0"/>
              <a:t>Several services use arc.conf to generate other config files</a:t>
            </a:r>
          </a:p>
          <a:p>
            <a:r>
              <a:rPr lang="sv-SE" sz="2000" dirty="0" smtClean="0"/>
              <a:t>Composed of blocks </a:t>
            </a:r>
            <a:r>
              <a:rPr lang="sv-SE" sz="2000" i="1" dirty="0" smtClean="0"/>
              <a:t>[common] </a:t>
            </a:r>
            <a:r>
              <a:rPr lang="sv-SE" sz="2000" dirty="0" smtClean="0"/>
              <a:t>and sub-blocks </a:t>
            </a:r>
            <a:r>
              <a:rPr lang="sv-SE" sz="2000" i="1" dirty="0" smtClean="0"/>
              <a:t>[</a:t>
            </a:r>
            <a:r>
              <a:rPr lang="sv-SE" sz="2000" i="1" dirty="0" smtClean="0"/>
              <a:t>common</a:t>
            </a:r>
            <a:r>
              <a:rPr lang="sv-SE" sz="2000" i="1" dirty="0" smtClean="0"/>
              <a:t>/mapping]  </a:t>
            </a:r>
            <a:r>
              <a:rPr lang="sv-SE" sz="2000" dirty="0" smtClean="0"/>
              <a:t>containing </a:t>
            </a:r>
            <a:r>
              <a:rPr lang="hu-HU" sz="2000" dirty="0" smtClean="0"/>
              <a:t>config </a:t>
            </a:r>
            <a:r>
              <a:rPr lang="hu-HU" sz="2000" dirty="0" smtClean="0"/>
              <a:t>option &amp; config value pairs.</a:t>
            </a:r>
          </a:p>
          <a:p>
            <a:r>
              <a:rPr lang="sv-SE" sz="2000" dirty="0" smtClean="0"/>
              <a:t>Described in the sysadmin guide and documented in the arc.conf.reference</a:t>
            </a:r>
          </a:p>
          <a:p>
            <a:r>
              <a:rPr lang="sv-SE" sz="2000" dirty="0" smtClean="0"/>
              <a:t>Grown organically:  </a:t>
            </a:r>
            <a:r>
              <a:rPr lang="hu-HU" sz="2000" u="sng" dirty="0" smtClean="0"/>
              <a:t>more than 400</a:t>
            </a:r>
            <a:r>
              <a:rPr lang="sv-SE" sz="2000" u="sng" dirty="0" smtClean="0"/>
              <a:t> configuration objects</a:t>
            </a:r>
            <a:r>
              <a:rPr lang="sv-SE" sz="2000" dirty="0" smtClean="0"/>
              <a:t>! (block headers &amp; </a:t>
            </a:r>
            <a:r>
              <a:rPr lang="hu-HU" sz="2000" dirty="0" smtClean="0"/>
              <a:t>config options</a:t>
            </a:r>
            <a:r>
              <a:rPr lang="sv-SE" sz="2000" dirty="0" smtClean="0"/>
              <a:t>)</a:t>
            </a:r>
          </a:p>
          <a:p>
            <a:pPr lvl="1"/>
            <a:r>
              <a:rPr lang="sv-SE" sz="1600" dirty="0" smtClean="0"/>
              <a:t>Some parameters are inherited from 3rd party software (</a:t>
            </a:r>
            <a:r>
              <a:rPr lang="hu-HU" sz="1600" dirty="0" smtClean="0"/>
              <a:t>see e.g. The bdii block, or the globus x509 </a:t>
            </a:r>
            <a:r>
              <a:rPr lang="sv-SE" sz="1600" dirty="0" smtClean="0"/>
              <a:t>related </a:t>
            </a:r>
            <a:r>
              <a:rPr lang="hu-HU" sz="1600" dirty="0" smtClean="0"/>
              <a:t>options</a:t>
            </a:r>
            <a:r>
              <a:rPr lang="sv-SE" sz="1600" dirty="0" smtClean="0"/>
              <a:t>)</a:t>
            </a:r>
            <a:endParaRPr lang="sv-SE" sz="2000" dirty="0" smtClean="0"/>
          </a:p>
          <a:p>
            <a:endParaRPr lang="sv-SE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9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What </a:t>
            </a:r>
            <a:r>
              <a:rPr lang="hu-HU" dirty="0"/>
              <a:t>was</a:t>
            </a:r>
            <a:r>
              <a:rPr lang="sv-SE" dirty="0"/>
              <a:t> wrong with </a:t>
            </a:r>
            <a:r>
              <a:rPr lang="hu-HU" dirty="0"/>
              <a:t>the old config</a:t>
            </a:r>
            <a:r>
              <a:rPr lang="sv-SE" dirty="0" smtClean="0"/>
              <a:t>?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1149112"/>
            <a:ext cx="8881470" cy="50475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>
                <a:latin typeface="Bodoni MT" panose="02070603080606020203" pitchFamily="18" charset="0"/>
              </a:rPr>
              <a:t>#maxjobs="1000 500"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maxjobs="10000 3000 2000"</a:t>
            </a:r>
          </a:p>
          <a:p>
            <a:r>
              <a:rPr lang="hu-HU" sz="1400" dirty="0">
                <a:solidFill>
                  <a:srgbClr val="FF0000"/>
                </a:solidFill>
                <a:latin typeface="Bodoni MT" panose="02070603080606020203" pitchFamily="18" charset="0"/>
              </a:rPr>
              <a:t>#maxload="" According to D.Cameron, since we define maxdelivery=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maxload=""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##maxload="10 5 10"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#maxload="30 5 2"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#maxloadshare="7 dn"</a:t>
            </a:r>
          </a:p>
          <a:p>
            <a:r>
              <a:rPr lang="hu-HU" sz="1400" dirty="0">
                <a:solidFill>
                  <a:srgbClr val="FF0000"/>
                </a:solidFill>
                <a:latin typeface="Bodoni MT" panose="02070603080606020203" pitchFamily="18" charset="0"/>
              </a:rPr>
              <a:t>#maxloadshare="15 voms:role" According to D.Cameron replace with sharelimit=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defaultttl="259200 518400"</a:t>
            </a:r>
          </a:p>
          <a:p>
            <a:r>
              <a:rPr lang="hu-HU" sz="1400" dirty="0">
                <a:solidFill>
                  <a:srgbClr val="FF0000"/>
                </a:solidFill>
                <a:latin typeface="Bodoni MT" panose="02070603080606020203" pitchFamily="18" charset="0"/>
              </a:rPr>
              <a:t># Caching will not work properly if this is not set (I think it is the default value anyway)</a:t>
            </a:r>
          </a:p>
          <a:p>
            <a:r>
              <a:rPr lang="hu-HU" sz="1400" dirty="0">
                <a:solidFill>
                  <a:srgbClr val="FF0000"/>
                </a:solidFill>
                <a:latin typeface="Bodoni MT" panose="02070603080606020203" pitchFamily="18" charset="0"/>
              </a:rPr>
              <a:t>#norootpower="no" OBSOLETE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cachesize="40 25"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tmpdir="/tmp"</a:t>
            </a:r>
          </a:p>
          <a:p>
            <a:r>
              <a:rPr lang="hu-HU" sz="1400" dirty="0">
                <a:solidFill>
                  <a:srgbClr val="FF0000"/>
                </a:solidFill>
                <a:latin typeface="Bodoni MT" panose="02070603080606020203" pitchFamily="18" charset="0"/>
              </a:rPr>
              <a:t># Not sure what the previous one does, the following will evaluate to tmpdir as set in GE for all.q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scratchdir="$TMPDIR"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maxrerun="2"</a:t>
            </a:r>
          </a:p>
          <a:p>
            <a:endParaRPr lang="hu-HU" sz="1400" dirty="0">
              <a:latin typeface="Bodoni MT" panose="02070603080606020203" pitchFamily="18" charset="0"/>
            </a:endParaRPr>
          </a:p>
          <a:p>
            <a:r>
              <a:rPr lang="hu-HU" sz="1400" dirty="0">
                <a:latin typeface="Bodoni MT" panose="02070603080606020203" pitchFamily="18" charset="0"/>
              </a:rPr>
              <a:t>jobreport_publisher="jura"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jobreport="APEL:https://mq.afroditi.hellasgrid.gr:6162"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jobreport_credentials="/etc/grid-security/hostkey.pem /etc/grid-security/hostcert.pem /etc/grid-security/certificates"</a:t>
            </a:r>
          </a:p>
          <a:p>
            <a:r>
              <a:rPr lang="hu-HU" sz="1400" dirty="0">
                <a:solidFill>
                  <a:srgbClr val="FF0000"/>
                </a:solidFill>
                <a:latin typeface="Bodoni MT" panose="02070603080606020203" pitchFamily="18" charset="0"/>
              </a:rPr>
              <a:t>jobreport_options="urbatch:500,archiving:/var/spool/nordugrid/urs-archive-jura,topic:/</a:t>
            </a:r>
            <a:r>
              <a:rPr lang="hu-HU" sz="1400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queue/global.accounting</a:t>
            </a:r>
          </a:p>
          <a:p>
            <a:r>
              <a:rPr lang="hu-HU" sz="1400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.</a:t>
            </a:r>
            <a:r>
              <a:rPr lang="hu-HU" sz="1400" dirty="0">
                <a:solidFill>
                  <a:srgbClr val="FF0000"/>
                </a:solidFill>
                <a:latin typeface="Bodoni MT" panose="02070603080606020203" pitchFamily="18" charset="0"/>
              </a:rPr>
              <a:t>cpu.central,gocdb_name:UNIBE-LHEP,benchmark_type:HEPSPEC,benchmark_value:9.77,use_ssl:true"</a:t>
            </a:r>
          </a:p>
          <a:p>
            <a:r>
              <a:rPr lang="hu-HU" sz="1400" dirty="0">
                <a:latin typeface="Bodoni MT" panose="02070603080606020203" pitchFamily="18" charset="0"/>
              </a:rPr>
              <a:t>jobreport_logfile="/var/log/arc/jobreport.log"</a:t>
            </a:r>
          </a:p>
        </p:txBody>
      </p:sp>
    </p:spTree>
    <p:extLst>
      <p:ext uri="{BB962C8B-B14F-4D97-AF65-F5344CB8AC3E}">
        <p14:creationId xmlns:p14="http://schemas.microsoft.com/office/powerpoint/2010/main" val="90341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What </a:t>
            </a:r>
            <a:r>
              <a:rPr lang="hu-HU" dirty="0" smtClean="0"/>
              <a:t>was</a:t>
            </a:r>
            <a:r>
              <a:rPr lang="sv-SE" dirty="0" smtClean="0"/>
              <a:t> wrong with </a:t>
            </a:r>
            <a:r>
              <a:rPr lang="hu-HU" dirty="0" smtClean="0"/>
              <a:t>the old config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1800" dirty="0"/>
              <a:t>I</a:t>
            </a:r>
            <a:r>
              <a:rPr lang="hu-HU" sz="1800" dirty="0" smtClean="0"/>
              <a:t>t is impossible to configure an ARC CE from scratch...</a:t>
            </a:r>
          </a:p>
          <a:p>
            <a:pPr lvl="1"/>
            <a:r>
              <a:rPr lang="sv-SE" sz="1400" dirty="0" smtClean="0"/>
              <a:t>We noticed sysadmin blindly copying files from each other...</a:t>
            </a:r>
          </a:p>
          <a:p>
            <a:r>
              <a:rPr lang="sv-SE" sz="1800" dirty="0" smtClean="0"/>
              <a:t>Unclear scope of the blocks, confusing block headers, parameters affecting cross-block behaviour</a:t>
            </a:r>
          </a:p>
          <a:p>
            <a:pPr lvl="1"/>
            <a:r>
              <a:rPr lang="sv-SE" sz="1400" dirty="0"/>
              <a:t>You don’t know which block you need to configure for certain service or functionality</a:t>
            </a:r>
          </a:p>
          <a:p>
            <a:r>
              <a:rPr lang="sv-SE" sz="1800" dirty="0"/>
              <a:t>Difficult if not impossible to grasp </a:t>
            </a:r>
            <a:r>
              <a:rPr lang="sv-SE" sz="1800" dirty="0" smtClean="0"/>
              <a:t>blocks</a:t>
            </a:r>
            <a:r>
              <a:rPr lang="hu-HU" sz="1800" dirty="0" smtClean="0"/>
              <a:t> or some parameters</a:t>
            </a:r>
            <a:r>
              <a:rPr lang="sv-SE" sz="1800" dirty="0" smtClean="0"/>
              <a:t>: </a:t>
            </a:r>
            <a:endParaRPr lang="hu-HU" sz="1800" dirty="0" smtClean="0"/>
          </a:p>
          <a:p>
            <a:pPr lvl="1"/>
            <a:r>
              <a:rPr lang="sv-SE" sz="1400" dirty="0" smtClean="0"/>
              <a:t>the </a:t>
            </a:r>
            <a:r>
              <a:rPr lang="sv-SE" sz="1400" dirty="0"/>
              <a:t>famous [vo] block</a:t>
            </a:r>
            <a:r>
              <a:rPr lang="sv-SE" sz="1400" dirty="0" smtClean="0"/>
              <a:t>!</a:t>
            </a:r>
            <a:endParaRPr lang="hu-HU" sz="1400" dirty="0" smtClean="0"/>
          </a:p>
          <a:p>
            <a:pPr lvl="1"/>
            <a:r>
              <a:rPr lang="hu-HU" sz="1400" dirty="0" smtClean="0"/>
              <a:t>the famous jura jobreport mess!</a:t>
            </a:r>
            <a:endParaRPr lang="sv-SE" sz="1400" dirty="0"/>
          </a:p>
          <a:p>
            <a:r>
              <a:rPr lang="sv-SE" sz="1800" dirty="0" smtClean="0"/>
              <a:t>Inconsistent, non-intuitive, sometimes contradicting parameter</a:t>
            </a:r>
            <a:r>
              <a:rPr lang="hu-HU" sz="1800" dirty="0" smtClean="0"/>
              <a:t>s</a:t>
            </a:r>
            <a:endParaRPr lang="sv-SE" sz="1800" dirty="0" smtClean="0"/>
          </a:p>
          <a:p>
            <a:pPr lvl="1"/>
            <a:r>
              <a:rPr lang="sv-SE" sz="1400" dirty="0" smtClean="0"/>
              <a:t>Terrible parameter overloading </a:t>
            </a:r>
            <a:r>
              <a:rPr lang="sv-SE" sz="1400" i="1" dirty="0" smtClean="0"/>
              <a:t>parameter=”varA 12, varB 24”</a:t>
            </a:r>
          </a:p>
          <a:p>
            <a:pPr lvl="1"/>
            <a:r>
              <a:rPr lang="sv-SE" sz="1400" dirty="0" smtClean="0"/>
              <a:t>unclear defaults, mandatory parameters, multivalue options</a:t>
            </a:r>
            <a:endParaRPr lang="hu-HU" sz="1400" dirty="0" smtClean="0"/>
          </a:p>
          <a:p>
            <a:pPr lvl="1"/>
            <a:r>
              <a:rPr lang="sv-SE" sz="1400" dirty="0"/>
              <a:t>Lots of ”dead parameters</a:t>
            </a:r>
            <a:r>
              <a:rPr lang="sv-SE" sz="1400" dirty="0" smtClean="0"/>
              <a:t>”</a:t>
            </a:r>
          </a:p>
          <a:p>
            <a:r>
              <a:rPr lang="sv-SE" sz="1800" dirty="0" smtClean="0"/>
              <a:t>Syntactical sloopiness: case sensitive or not, order depenent or not...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dirty="0" smtClean="0"/>
              <a:t>27/6/2017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 smtClean="0"/>
              <a:t>Proposed changes</a:t>
            </a:r>
            <a:endParaRPr lang="sv-SE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1800" dirty="0" smtClean="0"/>
              <a:t>Every block and </a:t>
            </a:r>
            <a:r>
              <a:rPr lang="hu-HU" sz="1800" dirty="0" smtClean="0"/>
              <a:t>configuration option</a:t>
            </a:r>
            <a:r>
              <a:rPr lang="sv-SE" sz="1800" dirty="0" smtClean="0"/>
              <a:t> </a:t>
            </a:r>
            <a:r>
              <a:rPr lang="hu-HU" sz="1800" dirty="0" smtClean="0"/>
              <a:t>must be</a:t>
            </a:r>
            <a:r>
              <a:rPr lang="sv-SE" sz="1800" dirty="0" smtClean="0"/>
              <a:t> properly defined in the arc.conf.reference!</a:t>
            </a:r>
          </a:p>
          <a:p>
            <a:pPr lvl="1"/>
            <a:r>
              <a:rPr lang="hu-HU" sz="1400" dirty="0" smtClean="0"/>
              <a:t>definition, d</a:t>
            </a:r>
            <a:r>
              <a:rPr lang="sv-SE" sz="1400" dirty="0" smtClean="0"/>
              <a:t>efault value, </a:t>
            </a:r>
            <a:r>
              <a:rPr lang="hu-HU" sz="1400" dirty="0" smtClean="0"/>
              <a:t>m</a:t>
            </a:r>
            <a:r>
              <a:rPr lang="sv-SE" sz="1400" dirty="0" smtClean="0"/>
              <a:t>andatory, </a:t>
            </a:r>
            <a:r>
              <a:rPr lang="hu-HU" sz="1400" dirty="0" smtClean="0"/>
              <a:t>m</a:t>
            </a:r>
            <a:r>
              <a:rPr lang="sv-SE" sz="1400" dirty="0" smtClean="0"/>
              <a:t>ultivalued</a:t>
            </a:r>
          </a:p>
          <a:p>
            <a:r>
              <a:rPr lang="sv-SE" sz="1800" dirty="0" smtClean="0"/>
              <a:t>Drop the ”” around </a:t>
            </a:r>
            <a:r>
              <a:rPr lang="hu-HU" sz="1800" dirty="0" smtClean="0"/>
              <a:t>config</a:t>
            </a:r>
            <a:r>
              <a:rPr lang="sv-SE" sz="1800" dirty="0" smtClean="0"/>
              <a:t> values:  </a:t>
            </a:r>
            <a:r>
              <a:rPr lang="hu-HU" sz="1800" i="1" dirty="0" smtClean="0"/>
              <a:t>config_option</a:t>
            </a:r>
            <a:r>
              <a:rPr lang="sv-SE" sz="1800" i="1" dirty="0" smtClean="0"/>
              <a:t>= value value value</a:t>
            </a:r>
          </a:p>
          <a:p>
            <a:r>
              <a:rPr lang="sv-SE" sz="1800" dirty="0" smtClean="0"/>
              <a:t>Revise </a:t>
            </a:r>
            <a:r>
              <a:rPr lang="hu-HU" sz="1800" dirty="0" smtClean="0"/>
              <a:t>the </a:t>
            </a:r>
            <a:r>
              <a:rPr lang="sv-SE" sz="1800" dirty="0" smtClean="0"/>
              <a:t>block structure. Every major service/interface/functionality </a:t>
            </a:r>
            <a:r>
              <a:rPr lang="hu-HU" sz="1800" dirty="0" smtClean="0"/>
              <a:t>to be </a:t>
            </a:r>
            <a:r>
              <a:rPr lang="sv-SE" sz="1800" dirty="0" smtClean="0"/>
              <a:t>defined in its own block.</a:t>
            </a:r>
          </a:p>
          <a:p>
            <a:r>
              <a:rPr lang="sv-SE" sz="1800" dirty="0" smtClean="0"/>
              <a:t>Enabling a service</a:t>
            </a:r>
            <a:r>
              <a:rPr lang="hu-HU" sz="1800" dirty="0" smtClean="0"/>
              <a:t> or </a:t>
            </a:r>
            <a:r>
              <a:rPr lang="sv-SE" sz="1800" dirty="0" smtClean="0"/>
              <a:t>functionality </a:t>
            </a:r>
            <a:r>
              <a:rPr lang="hu-HU" sz="1800" dirty="0" smtClean="0"/>
              <a:t>should be</a:t>
            </a:r>
            <a:r>
              <a:rPr lang="sv-SE" sz="1800" dirty="0" smtClean="0"/>
              <a:t> via having the corresponding block in the config file</a:t>
            </a:r>
          </a:p>
          <a:p>
            <a:r>
              <a:rPr lang="sv-SE" sz="1800" dirty="0" smtClean="0"/>
              <a:t>Consistent block and </a:t>
            </a:r>
            <a:r>
              <a:rPr lang="hu-HU" sz="1800" dirty="0" smtClean="0"/>
              <a:t>config option</a:t>
            </a:r>
            <a:r>
              <a:rPr lang="sv-SE" sz="1800" dirty="0" smtClean="0"/>
              <a:t> naming</a:t>
            </a:r>
            <a:endParaRPr lang="hu-HU" sz="1800" dirty="0"/>
          </a:p>
          <a:p>
            <a:pPr lvl="1"/>
            <a:r>
              <a:rPr lang="hu-HU" sz="1400" dirty="0" smtClean="0"/>
              <a:t>[queue:long] and [gridftp/jobs] </a:t>
            </a:r>
          </a:p>
          <a:p>
            <a:r>
              <a:rPr lang="hu-HU" sz="1800" dirty="0" smtClean="0"/>
              <a:t>give up on legacy, historic naming </a:t>
            </a:r>
            <a:r>
              <a:rPr lang="sv-SE" sz="1800" dirty="0" smtClean="0"/>
              <a:t> </a:t>
            </a:r>
            <a:r>
              <a:rPr lang="hu-HU" sz="1800" dirty="0" smtClean="0"/>
              <a:t>(</a:t>
            </a:r>
            <a:r>
              <a:rPr lang="sv-SE" sz="1800" dirty="0" smtClean="0"/>
              <a:t>x509_user_cert</a:t>
            </a:r>
            <a:r>
              <a:rPr lang="sv-SE" sz="1800" dirty="0"/>
              <a:t>, </a:t>
            </a:r>
            <a:r>
              <a:rPr lang="sv-SE" sz="1800" dirty="0" smtClean="0"/>
              <a:t>x509_user_key</a:t>
            </a:r>
            <a:r>
              <a:rPr lang="hu-HU" sz="1800" dirty="0"/>
              <a:t>)</a:t>
            </a:r>
            <a:endParaRPr lang="hu-HU" sz="1800" dirty="0" smtClean="0"/>
          </a:p>
          <a:p>
            <a:r>
              <a:rPr lang="hu-HU" sz="1800" dirty="0" smtClean="0"/>
              <a:t>Introduce</a:t>
            </a:r>
            <a:r>
              <a:rPr lang="sv-SE" sz="1800" dirty="0" smtClean="0"/>
              <a:t> new blocks and config </a:t>
            </a:r>
            <a:r>
              <a:rPr lang="hu-HU" sz="1800" dirty="0" smtClean="0"/>
              <a:t>options</a:t>
            </a:r>
            <a:r>
              <a:rPr lang="sv-SE" sz="1800" dirty="0" smtClean="0"/>
              <a:t> where it was needed </a:t>
            </a:r>
            <a:endParaRPr lang="hu-HU" sz="1800" dirty="0" smtClean="0"/>
          </a:p>
          <a:p>
            <a:r>
              <a:rPr lang="sv-SE" sz="1800" dirty="0" smtClean="0"/>
              <a:t>DELETE</a:t>
            </a:r>
            <a:r>
              <a:rPr lang="hu-HU" sz="1800" dirty="0" smtClean="0"/>
              <a:t> not used blocks and config options, hide internals from sysadmins</a:t>
            </a:r>
            <a:endParaRPr lang="sv-SE" sz="1800" dirty="0" smtClean="0"/>
          </a:p>
          <a:p>
            <a:endParaRPr lang="sv-SE" sz="1800" dirty="0" smtClean="0"/>
          </a:p>
          <a:p>
            <a:endParaRPr lang="sv-SE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7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Config blocks</a:t>
            </a:r>
            <a:endParaRPr lang="hu-HU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OLD:</a:t>
            </a:r>
            <a:endParaRPr lang="hu-HU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NEW: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22353" y="2286000"/>
            <a:ext cx="4129657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common]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#[vo]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#[group]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#[grid-manager]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#[data-staging]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#[gridftpd]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#[gridftpd/filedir]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#[gridftpd/jobs]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#[infosys]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#[infosys/glue12]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#[infosys/site/sitename]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#[infosys/admindomain]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#[infosys/index/indexname]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#[infosys/index/indexname/registration/registrationname]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#[cluster]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#[infosys/cluster/registration/registrationname]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#[queue/gridlong]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#[registration/emir]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#[nordugridmap]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#[acix/cacheserver] </a:t>
            </a:r>
            <a:br>
              <a:rPr lang="hu-HU" sz="1000" dirty="0">
                <a:latin typeface="Bodoni MT Black" panose="02070A03080606020203" pitchFamily="18" charset="0"/>
              </a:rPr>
            </a:br>
            <a:r>
              <a:rPr lang="hu-HU" sz="1000" dirty="0">
                <a:latin typeface="Bodoni MT Black" panose="02070A03080606020203" pitchFamily="18" charset="0"/>
              </a:rPr>
              <a:t>#[acix/indexserver]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78297" y="2165866"/>
            <a:ext cx="2047355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common]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common/mapping]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userlist:biousers]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authgroup:allowedusers]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lrms]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lrms/ssh]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arex]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arex/cache]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arex/data-staging]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arex/ws]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arex/ws/emies]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arex/ws/cache]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arex/ws/candypond]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arex/ws/argus]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arex/jura]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arex/jura/archiving]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arex/jura/sgas:neic_sgas]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#[arex/jura/apel:prod_apel</a:t>
            </a:r>
            <a:r>
              <a:rPr lang="hu-HU" sz="1000" dirty="0">
                <a:latin typeface="Bodoni MT Black" panose="02070A03080606020203" pitchFamily="18" charset="0"/>
              </a:rPr>
              <a:t>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gridftpd]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gridftpd/jobs]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gridftpd/filedir</a:t>
            </a:r>
            <a:r>
              <a:rPr lang="hu-HU" sz="1000" dirty="0" smtClean="0">
                <a:latin typeface="Bodoni MT Black" panose="02070A03080606020203" pitchFamily="18" charset="0"/>
              </a:rPr>
              <a:t>]</a:t>
            </a:r>
            <a:endParaRPr lang="hu-HU" sz="1000" dirty="0">
              <a:latin typeface="Bodoni MT Black" panose="02070A03080606020203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17649" y="3308291"/>
            <a:ext cx="210346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infosys]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infosys/ldap]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infosys/ldap/bdii]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infosys/nordugrid]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infosys/glue2]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infosys/glue2/ldap]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infosys/glue1]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infosys/glue1/site:name]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cluster]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#[cluster/registration:name</a:t>
            </a:r>
            <a:r>
              <a:rPr lang="hu-HU" sz="1000" dirty="0">
                <a:latin typeface="Bodoni MT Black" panose="02070A03080606020203" pitchFamily="18" charset="0"/>
              </a:rPr>
              <a:t>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queue:gridlong]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datadelivery-service]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acix-scanner]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acix-index]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monitoring]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monitoring/perflog]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monitoring/ganglia]</a:t>
            </a:r>
          </a:p>
          <a:p>
            <a:r>
              <a:rPr lang="hu-HU" sz="1000" dirty="0" smtClean="0">
                <a:latin typeface="Bodoni MT Black" panose="02070A03080606020203" pitchFamily="18" charset="0"/>
              </a:rPr>
              <a:t>#[</a:t>
            </a:r>
            <a:r>
              <a:rPr lang="hu-HU" sz="1000" dirty="0">
                <a:latin typeface="Bodoni MT Black" panose="02070A03080606020203" pitchFamily="18" charset="0"/>
              </a:rPr>
              <a:t>nordugridmap]</a:t>
            </a:r>
            <a:endParaRPr lang="hu-HU" sz="10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78058"/>
            <a:ext cx="2952750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87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/>
              <a:t>a</a:t>
            </a:r>
            <a:r>
              <a:rPr lang="hu-HU" dirty="0" smtClean="0"/>
              <a:t>rc.conf.reference</a:t>
            </a:r>
            <a:endParaRPr lang="hu-HU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sz="2000" dirty="0" smtClean="0"/>
              <a:t>OLD (arc v4,5): </a:t>
            </a:r>
          </a:p>
          <a:p>
            <a:pPr lvl="1"/>
            <a:r>
              <a:rPr lang="hu-HU" sz="2000" dirty="0" smtClean="0"/>
              <a:t>2325 lines</a:t>
            </a:r>
          </a:p>
          <a:p>
            <a:pPr lvl="1"/>
            <a:r>
              <a:rPr lang="hu-HU" sz="2000" dirty="0" smtClean="0"/>
              <a:t>410 config objects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sz="2000" dirty="0" smtClean="0"/>
              <a:t>NEW (arc 6): </a:t>
            </a:r>
          </a:p>
          <a:p>
            <a:pPr lvl="1"/>
            <a:r>
              <a:rPr lang="hu-HU" sz="2000" dirty="0" smtClean="0"/>
              <a:t>3334 lines</a:t>
            </a:r>
          </a:p>
          <a:p>
            <a:pPr lvl="1"/>
            <a:r>
              <a:rPr lang="hu-HU" sz="2000" dirty="0" smtClean="0"/>
              <a:t>415 config objects</a:t>
            </a:r>
          </a:p>
          <a:p>
            <a:r>
              <a:rPr lang="hu-HU" sz="2000" dirty="0"/>
              <a:t>d</a:t>
            </a:r>
            <a:r>
              <a:rPr lang="hu-HU" sz="2000" dirty="0" smtClean="0"/>
              <a:t>on’t worry because:</a:t>
            </a:r>
          </a:p>
          <a:p>
            <a:pPr lvl="1"/>
            <a:r>
              <a:rPr lang="hu-HU" sz="2000" dirty="0" smtClean="0"/>
              <a:t>Most of the new text is CHANGE description</a:t>
            </a:r>
          </a:p>
          <a:p>
            <a:pPr lvl="1"/>
            <a:r>
              <a:rPr lang="hu-HU" sz="2000" dirty="0" smtClean="0"/>
              <a:t>216 objects were changed!</a:t>
            </a:r>
          </a:p>
          <a:p>
            <a:pPr lvl="1"/>
            <a:r>
              <a:rPr lang="hu-HU" sz="2000" dirty="0" smtClean="0"/>
              <a:t>74 objects tagged as DELETED and still kept in the file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 smtClean="0"/>
              <a:t>27/6/2017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34112"/>
            <a:ext cx="3352800" cy="140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58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g-template">
  <a:themeElements>
    <a:clrScheme name="1_nordugrid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1_nordugrid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nordugri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ng-template</Template>
  <TotalTime>11105</TotalTime>
  <Words>1233</Words>
  <Application>Microsoft Office PowerPoint</Application>
  <PresentationFormat>On-screen Show (4:3)</PresentationFormat>
  <Paragraphs>219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Bodoni MT</vt:lpstr>
      <vt:lpstr>Bodoni MT Black</vt:lpstr>
      <vt:lpstr>Lucida Sans Unicode</vt:lpstr>
      <vt:lpstr>Times New Roman</vt:lpstr>
      <vt:lpstr>Wingdings</vt:lpstr>
      <vt:lpstr>ng-template</vt:lpstr>
      <vt:lpstr>The NEW ARC.CONF:  we are almost there!</vt:lpstr>
      <vt:lpstr>The NEW arc.conf: FREEZE</vt:lpstr>
      <vt:lpstr>How did we get here?</vt:lpstr>
      <vt:lpstr>ARC.CONF</vt:lpstr>
      <vt:lpstr>What was wrong with the old config?</vt:lpstr>
      <vt:lpstr>What was wrong with the old config?</vt:lpstr>
      <vt:lpstr>Proposed changes</vt:lpstr>
      <vt:lpstr>Config blocks</vt:lpstr>
      <vt:lpstr>arc.conf.reference</vt:lpstr>
      <vt:lpstr>unboxing arc.conf.reference</vt:lpstr>
      <vt:lpstr>Next steps</vt:lpstr>
      <vt:lpstr>Questions?</vt:lpstr>
      <vt:lpstr>References, more info</vt:lpstr>
    </vt:vector>
  </TitlesOfParts>
  <Company>Acer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 status</dc:title>
  <dc:creator>Balazs Konya</dc:creator>
  <cp:lastModifiedBy>balazs</cp:lastModifiedBy>
  <cp:revision>750</cp:revision>
  <dcterms:created xsi:type="dcterms:W3CDTF">2010-04-30T12:57:51Z</dcterms:created>
  <dcterms:modified xsi:type="dcterms:W3CDTF">2017-06-27T18:29:58Z</dcterms:modified>
</cp:coreProperties>
</file>