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 id="2147483663" r:id="rId2"/>
    <p:sldMasterId id="2147483667" r:id="rId3"/>
    <p:sldMasterId id="2147483670" r:id="rId4"/>
    <p:sldMasterId id="2147483672" r:id="rId5"/>
  </p:sldMasterIdLst>
  <p:notesMasterIdLst>
    <p:notesMasterId r:id="rId94"/>
  </p:notesMasterIdLst>
  <p:handoutMasterIdLst>
    <p:handoutMasterId r:id="rId95"/>
  </p:handoutMasterIdLst>
  <p:sldIdLst>
    <p:sldId id="434" r:id="rId6"/>
    <p:sldId id="514" r:id="rId7"/>
    <p:sldId id="437" r:id="rId8"/>
    <p:sldId id="522" r:id="rId9"/>
    <p:sldId id="438" r:id="rId10"/>
    <p:sldId id="499" r:id="rId11"/>
    <p:sldId id="500" r:id="rId12"/>
    <p:sldId id="501" r:id="rId13"/>
    <p:sldId id="460" r:id="rId14"/>
    <p:sldId id="463" r:id="rId15"/>
    <p:sldId id="440" r:id="rId16"/>
    <p:sldId id="503" r:id="rId17"/>
    <p:sldId id="465" r:id="rId18"/>
    <p:sldId id="498" r:id="rId19"/>
    <p:sldId id="327" r:id="rId20"/>
    <p:sldId id="452" r:id="rId21"/>
    <p:sldId id="504" r:id="rId22"/>
    <p:sldId id="510" r:id="rId23"/>
    <p:sldId id="425" r:id="rId24"/>
    <p:sldId id="468" r:id="rId25"/>
    <p:sldId id="424" r:id="rId26"/>
    <p:sldId id="523" r:id="rId27"/>
    <p:sldId id="444" r:id="rId28"/>
    <p:sldId id="415" r:id="rId29"/>
    <p:sldId id="441" r:id="rId30"/>
    <p:sldId id="469" r:id="rId31"/>
    <p:sldId id="442" r:id="rId32"/>
    <p:sldId id="528" r:id="rId33"/>
    <p:sldId id="443" r:id="rId34"/>
    <p:sldId id="446" r:id="rId35"/>
    <p:sldId id="447" r:id="rId36"/>
    <p:sldId id="592" r:id="rId37"/>
    <p:sldId id="423" r:id="rId38"/>
    <p:sldId id="294" r:id="rId39"/>
    <p:sldId id="421" r:id="rId40"/>
    <p:sldId id="459" r:id="rId41"/>
    <p:sldId id="462" r:id="rId42"/>
    <p:sldId id="628" r:id="rId43"/>
    <p:sldId id="531" r:id="rId44"/>
    <p:sldId id="380" r:id="rId45"/>
    <p:sldId id="533" r:id="rId46"/>
    <p:sldId id="271" r:id="rId47"/>
    <p:sldId id="588" r:id="rId48"/>
    <p:sldId id="535" r:id="rId49"/>
    <p:sldId id="537" r:id="rId50"/>
    <p:sldId id="538" r:id="rId51"/>
    <p:sldId id="539" r:id="rId52"/>
    <p:sldId id="540" r:id="rId53"/>
    <p:sldId id="541" r:id="rId54"/>
    <p:sldId id="542" r:id="rId55"/>
    <p:sldId id="543" r:id="rId56"/>
    <p:sldId id="529" r:id="rId57"/>
    <p:sldId id="451" r:id="rId58"/>
    <p:sldId id="548" r:id="rId59"/>
    <p:sldId id="550" r:id="rId60"/>
    <p:sldId id="551" r:id="rId61"/>
    <p:sldId id="552" r:id="rId62"/>
    <p:sldId id="555" r:id="rId63"/>
    <p:sldId id="554" r:id="rId64"/>
    <p:sldId id="556" r:id="rId65"/>
    <p:sldId id="557" r:id="rId66"/>
    <p:sldId id="593" r:id="rId67"/>
    <p:sldId id="595" r:id="rId68"/>
    <p:sldId id="596" r:id="rId69"/>
    <p:sldId id="597" r:id="rId70"/>
    <p:sldId id="598" r:id="rId71"/>
    <p:sldId id="594" r:id="rId72"/>
    <p:sldId id="599" r:id="rId73"/>
    <p:sldId id="600" r:id="rId74"/>
    <p:sldId id="601" r:id="rId75"/>
    <p:sldId id="602" r:id="rId76"/>
    <p:sldId id="603" r:id="rId77"/>
    <p:sldId id="604" r:id="rId78"/>
    <p:sldId id="605" r:id="rId79"/>
    <p:sldId id="606" r:id="rId80"/>
    <p:sldId id="607" r:id="rId81"/>
    <p:sldId id="608" r:id="rId82"/>
    <p:sldId id="609" r:id="rId83"/>
    <p:sldId id="610" r:id="rId84"/>
    <p:sldId id="611" r:id="rId85"/>
    <p:sldId id="612" r:id="rId86"/>
    <p:sldId id="561" r:id="rId87"/>
    <p:sldId id="560" r:id="rId88"/>
    <p:sldId id="558" r:id="rId89"/>
    <p:sldId id="525" r:id="rId90"/>
    <p:sldId id="505" r:id="rId91"/>
    <p:sldId id="512" r:id="rId92"/>
    <p:sldId id="627" r:id="rId93"/>
  </p:sldIdLst>
  <p:sldSz cx="9144000" cy="6858000" type="screen4x3"/>
  <p:notesSz cx="6662738" cy="9906000"/>
  <p:embeddedFontLst>
    <p:embeddedFont>
      <p:font typeface="Arial Unicode MS" panose="020B0604020202020204" pitchFamily="34" charset="-128"/>
      <p:regular r:id="rId96"/>
    </p:embeddedFont>
    <p:embeddedFont>
      <p:font typeface="MS PGothic" panose="020B0600070205080204" pitchFamily="34" charset="-128"/>
      <p:regular r:id="rId97"/>
    </p:embeddedFont>
    <p:embeddedFont>
      <p:font typeface="Book Antiqua" panose="02040602050305030304" pitchFamily="18" charset="0"/>
      <p:regular r:id="rId98"/>
      <p:bold r:id="rId99"/>
      <p:italic r:id="rId100"/>
      <p:boldItalic r:id="rId101"/>
    </p:embeddedFont>
    <p:embeddedFont>
      <p:font typeface="Cambria Math" panose="02040503050406030204" pitchFamily="18" charset="0"/>
      <p:regular r:id="rId102"/>
    </p:embeddedFont>
    <p:embeddedFont>
      <p:font typeface="Baskerville Old Face" panose="02020602080505020303" pitchFamily="18" charset="0"/>
      <p:regular r:id="rId103"/>
    </p:embeddedFont>
    <p:embeddedFont>
      <p:font typeface="MS PGothic" panose="020B0600070205080204" pitchFamily="34" charset="-128"/>
      <p:regular r:id="rId97"/>
    </p:embeddedFont>
    <p:embeddedFont>
      <p:font typeface="Comic Sans MS" panose="030F0702030302020204" pitchFamily="66" charset="0"/>
      <p:regular r:id="rId104"/>
      <p:bold r:id="rId105"/>
      <p:italic r:id="rId106"/>
      <p:boldItalic r:id="rId107"/>
    </p:embeddedFont>
    <p:embeddedFont>
      <p:font typeface="Calibri" panose="020F0502020204030204" pitchFamily="34" charset="0"/>
      <p:regular r:id="rId108"/>
      <p:bold r:id="rId109"/>
      <p:italic r:id="rId110"/>
      <p:boldItalic r:id="rId111"/>
    </p:embeddedFont>
  </p:embeddedFontLst>
  <p:defaultTextStyle>
    <a:defPPr>
      <a:defRPr lang="en-GB"/>
    </a:defPPr>
    <a:lvl1pPr algn="l" rtl="0" eaLnBrk="0" fontAlgn="base" hangingPunct="0">
      <a:spcBef>
        <a:spcPct val="0"/>
      </a:spcBef>
      <a:spcAft>
        <a:spcPct val="0"/>
      </a:spcAft>
      <a:defRPr sz="1400" b="1" kern="1200">
        <a:solidFill>
          <a:schemeClr val="tx1"/>
        </a:solidFill>
        <a:latin typeface="Arial" charset="0"/>
        <a:ea typeface="+mn-ea"/>
        <a:cs typeface="+mn-cs"/>
      </a:defRPr>
    </a:lvl1pPr>
    <a:lvl2pPr marL="457200" algn="l" rtl="0" eaLnBrk="0" fontAlgn="base" hangingPunct="0">
      <a:spcBef>
        <a:spcPct val="0"/>
      </a:spcBef>
      <a:spcAft>
        <a:spcPct val="0"/>
      </a:spcAft>
      <a:defRPr sz="1400" b="1" kern="1200">
        <a:solidFill>
          <a:schemeClr val="tx1"/>
        </a:solidFill>
        <a:latin typeface="Arial" charset="0"/>
        <a:ea typeface="+mn-ea"/>
        <a:cs typeface="+mn-cs"/>
      </a:defRPr>
    </a:lvl2pPr>
    <a:lvl3pPr marL="914400" algn="l" rtl="0" eaLnBrk="0" fontAlgn="base" hangingPunct="0">
      <a:spcBef>
        <a:spcPct val="0"/>
      </a:spcBef>
      <a:spcAft>
        <a:spcPct val="0"/>
      </a:spcAft>
      <a:defRPr sz="1400" b="1" kern="1200">
        <a:solidFill>
          <a:schemeClr val="tx1"/>
        </a:solidFill>
        <a:latin typeface="Arial" charset="0"/>
        <a:ea typeface="+mn-ea"/>
        <a:cs typeface="+mn-cs"/>
      </a:defRPr>
    </a:lvl3pPr>
    <a:lvl4pPr marL="1371600" algn="l" rtl="0" eaLnBrk="0" fontAlgn="base" hangingPunct="0">
      <a:spcBef>
        <a:spcPct val="0"/>
      </a:spcBef>
      <a:spcAft>
        <a:spcPct val="0"/>
      </a:spcAft>
      <a:defRPr sz="1400" b="1" kern="1200">
        <a:solidFill>
          <a:schemeClr val="tx1"/>
        </a:solidFill>
        <a:latin typeface="Arial" charset="0"/>
        <a:ea typeface="+mn-ea"/>
        <a:cs typeface="+mn-cs"/>
      </a:defRPr>
    </a:lvl4pPr>
    <a:lvl5pPr marL="1828800" algn="l" rtl="0" eaLnBrk="0" fontAlgn="base" hangingPunct="0">
      <a:spcBef>
        <a:spcPct val="0"/>
      </a:spcBef>
      <a:spcAft>
        <a:spcPct val="0"/>
      </a:spcAft>
      <a:defRPr sz="1400" b="1" kern="1200">
        <a:solidFill>
          <a:schemeClr val="tx1"/>
        </a:solidFill>
        <a:latin typeface="Arial" charset="0"/>
        <a:ea typeface="+mn-ea"/>
        <a:cs typeface="+mn-cs"/>
      </a:defRPr>
    </a:lvl5pPr>
    <a:lvl6pPr marL="2286000" algn="l" defTabSz="914400" rtl="0" eaLnBrk="1" latinLnBrk="0" hangingPunct="1">
      <a:defRPr sz="1400" b="1" kern="1200">
        <a:solidFill>
          <a:schemeClr val="tx1"/>
        </a:solidFill>
        <a:latin typeface="Arial" charset="0"/>
        <a:ea typeface="+mn-ea"/>
        <a:cs typeface="+mn-cs"/>
      </a:defRPr>
    </a:lvl6pPr>
    <a:lvl7pPr marL="2743200" algn="l" defTabSz="914400" rtl="0" eaLnBrk="1" latinLnBrk="0" hangingPunct="1">
      <a:defRPr sz="1400" b="1" kern="1200">
        <a:solidFill>
          <a:schemeClr val="tx1"/>
        </a:solidFill>
        <a:latin typeface="Arial" charset="0"/>
        <a:ea typeface="+mn-ea"/>
        <a:cs typeface="+mn-cs"/>
      </a:defRPr>
    </a:lvl7pPr>
    <a:lvl8pPr marL="3200400" algn="l" defTabSz="914400" rtl="0" eaLnBrk="1" latinLnBrk="0" hangingPunct="1">
      <a:defRPr sz="1400" b="1" kern="1200">
        <a:solidFill>
          <a:schemeClr val="tx1"/>
        </a:solidFill>
        <a:latin typeface="Arial" charset="0"/>
        <a:ea typeface="+mn-ea"/>
        <a:cs typeface="+mn-cs"/>
      </a:defRPr>
    </a:lvl8pPr>
    <a:lvl9pPr marL="3657600" algn="l" defTabSz="914400" rtl="0" eaLnBrk="1" latinLnBrk="0" hangingPunct="1">
      <a:defRPr sz="14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1">
          <p15:clr>
            <a:srgbClr val="A4A3A4"/>
          </p15:clr>
        </p15:guide>
        <p15:guide id="2" pos="209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800080"/>
    <a:srgbClr val="FF99FF"/>
    <a:srgbClr val="EAEAEA"/>
    <a:srgbClr val="FFFFFF"/>
    <a:srgbClr val="FFFFF7"/>
    <a:srgbClr val="F3FDFF"/>
    <a:srgbClr val="FFFFEF"/>
    <a:srgbClr val="E5FB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0" autoAdjust="0"/>
    <p:restoredTop sz="89014" autoAdjust="0"/>
  </p:normalViewPr>
  <p:slideViewPr>
    <p:cSldViewPr>
      <p:cViewPr varScale="1">
        <p:scale>
          <a:sx n="100" d="100"/>
          <a:sy n="100" d="100"/>
        </p:scale>
        <p:origin x="2616" y="84"/>
      </p:cViewPr>
      <p:guideLst>
        <p:guide orient="horz" pos="2160"/>
        <p:guide pos="2880"/>
      </p:guideLst>
    </p:cSldViewPr>
  </p:slideViewPr>
  <p:notesTextViewPr>
    <p:cViewPr>
      <p:scale>
        <a:sx n="1" d="1"/>
        <a:sy n="1" d="1"/>
      </p:scale>
      <p:origin x="0" y="0"/>
    </p:cViewPr>
  </p:notesTextViewPr>
  <p:sorterViewPr>
    <p:cViewPr>
      <p:scale>
        <a:sx n="50" d="100"/>
        <a:sy n="50" d="100"/>
      </p:scale>
      <p:origin x="0" y="6558"/>
    </p:cViewPr>
  </p:sorterViewPr>
  <p:notesViewPr>
    <p:cSldViewPr>
      <p:cViewPr varScale="1">
        <p:scale>
          <a:sx n="93" d="100"/>
          <a:sy n="93" d="100"/>
        </p:scale>
        <p:origin x="-396" y="-108"/>
      </p:cViewPr>
      <p:guideLst>
        <p:guide orient="horz" pos="3121"/>
        <p:guide pos="2099"/>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font" Target="fonts/font12.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font" Target="fonts/font7.fntdata"/><Relationship Id="rId110" Type="http://schemas.openxmlformats.org/officeDocument/2006/relationships/font" Target="fonts/font15.fntdata"/><Relationship Id="rId115"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handoutMaster" Target="handoutMasters/handout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font" Target="fonts/font5.fntdata"/><Relationship Id="rId105" Type="http://schemas.openxmlformats.org/officeDocument/2006/relationships/font" Target="fonts/font10.fntdata"/><Relationship Id="rId113"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font" Target="fonts/font8.fntdata"/><Relationship Id="rId108" Type="http://schemas.openxmlformats.org/officeDocument/2006/relationships/font" Target="fonts/font13.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font" Target="fonts/font1.fntdata"/><Relationship Id="rId11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font" Target="fonts/font11.fntdata"/><Relationship Id="rId114"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notesMaster" Target="notesMasters/notesMaster1.xml"/><Relationship Id="rId99" Type="http://schemas.openxmlformats.org/officeDocument/2006/relationships/font" Target="fonts/font4.fntdata"/><Relationship Id="rId101"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14.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2.fntdata"/><Relationship Id="rId104" Type="http://schemas.openxmlformats.org/officeDocument/2006/relationships/font" Target="fonts/font9.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1" Type="http://schemas.openxmlformats.org/officeDocument/2006/relationships/oleObject" Target="file:///\\physics.ox.ac.uk\dfs\users\Particle\PeachK\Adams%20Institute\BASROC\PTCRi\Medical%20Ethics\Consensus%20Document\Centres-Yea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1"/>
          <c:order val="1"/>
          <c:spPr>
            <a:ln w="63500"/>
          </c:spPr>
          <c:marker>
            <c:symbol val="none"/>
          </c:marker>
          <c:xVal>
            <c:numRef>
              <c:f>Sheet1!$B$1:$B$10</c:f>
              <c:numCache>
                <c:formatCode>General</c:formatCode>
                <c:ptCount val="10"/>
                <c:pt idx="0">
                  <c:v>1970</c:v>
                </c:pt>
                <c:pt idx="1">
                  <c:v>1975</c:v>
                </c:pt>
                <c:pt idx="2">
                  <c:v>1980</c:v>
                </c:pt>
                <c:pt idx="3">
                  <c:v>1985</c:v>
                </c:pt>
                <c:pt idx="4">
                  <c:v>1990</c:v>
                </c:pt>
                <c:pt idx="5">
                  <c:v>1995</c:v>
                </c:pt>
                <c:pt idx="6">
                  <c:v>2000</c:v>
                </c:pt>
                <c:pt idx="7">
                  <c:v>2005</c:v>
                </c:pt>
                <c:pt idx="8">
                  <c:v>2010</c:v>
                </c:pt>
                <c:pt idx="9">
                  <c:v>2015</c:v>
                </c:pt>
              </c:numCache>
            </c:numRef>
          </c:xVal>
          <c:yVal>
            <c:numRef>
              <c:f>Sheet1!$C$1:$C$10</c:f>
              <c:numCache>
                <c:formatCode>General</c:formatCode>
                <c:ptCount val="10"/>
                <c:pt idx="0">
                  <c:v>1</c:v>
                </c:pt>
                <c:pt idx="1">
                  <c:v>2</c:v>
                </c:pt>
                <c:pt idx="2">
                  <c:v>2</c:v>
                </c:pt>
                <c:pt idx="3">
                  <c:v>4</c:v>
                </c:pt>
                <c:pt idx="4">
                  <c:v>6</c:v>
                </c:pt>
                <c:pt idx="5">
                  <c:v>12</c:v>
                </c:pt>
                <c:pt idx="6">
                  <c:v>17</c:v>
                </c:pt>
                <c:pt idx="7">
                  <c:v>26</c:v>
                </c:pt>
                <c:pt idx="8">
                  <c:v>39</c:v>
                </c:pt>
                <c:pt idx="9">
                  <c:v>62</c:v>
                </c:pt>
              </c:numCache>
            </c:numRef>
          </c:yVal>
          <c:smooth val="1"/>
        </c:ser>
        <c:dLbls>
          <c:showLegendKey val="0"/>
          <c:showVal val="0"/>
          <c:showCatName val="0"/>
          <c:showSerName val="0"/>
          <c:showPercent val="0"/>
          <c:showBubbleSize val="0"/>
        </c:dLbls>
        <c:axId val="239221424"/>
        <c:axId val="239221816"/>
      </c:scatterChart>
      <c:scatterChart>
        <c:scatterStyle val="smoothMarker"/>
        <c:varyColors val="0"/>
        <c:ser>
          <c:idx val="0"/>
          <c:order val="0"/>
          <c:spPr>
            <a:ln w="63500">
              <a:solidFill>
                <a:srgbClr val="FF0000"/>
              </a:solidFill>
            </a:ln>
          </c:spPr>
          <c:marker>
            <c:symbol val="none"/>
          </c:marker>
          <c:xVal>
            <c:numRef>
              <c:f>Sheet2!$A$9:$A$19</c:f>
              <c:numCache>
                <c:formatCode>General</c:formatCode>
                <c:ptCount val="11"/>
                <c:pt idx="0">
                  <c:v>1955</c:v>
                </c:pt>
                <c:pt idx="1">
                  <c:v>1960</c:v>
                </c:pt>
                <c:pt idx="2">
                  <c:v>1970</c:v>
                </c:pt>
                <c:pt idx="3">
                  <c:v>1980</c:v>
                </c:pt>
                <c:pt idx="4">
                  <c:v>1990</c:v>
                </c:pt>
                <c:pt idx="5">
                  <c:v>2001</c:v>
                </c:pt>
                <c:pt idx="6">
                  <c:v>2007</c:v>
                </c:pt>
                <c:pt idx="7">
                  <c:v>2008</c:v>
                </c:pt>
                <c:pt idx="8">
                  <c:v>2009</c:v>
                </c:pt>
                <c:pt idx="9">
                  <c:v>2010</c:v>
                </c:pt>
                <c:pt idx="10">
                  <c:v>2011</c:v>
                </c:pt>
              </c:numCache>
            </c:numRef>
          </c:xVal>
          <c:yVal>
            <c:numRef>
              <c:f>Sheet2!$B$9:$B$19</c:f>
              <c:numCache>
                <c:formatCode>General</c:formatCode>
                <c:ptCount val="11"/>
                <c:pt idx="0">
                  <c:v>1</c:v>
                </c:pt>
                <c:pt idx="1">
                  <c:v>10</c:v>
                </c:pt>
                <c:pt idx="2">
                  <c:v>1000</c:v>
                </c:pt>
                <c:pt idx="3">
                  <c:v>3000</c:v>
                </c:pt>
                <c:pt idx="4">
                  <c:v>9500</c:v>
                </c:pt>
                <c:pt idx="5">
                  <c:v>36494</c:v>
                </c:pt>
                <c:pt idx="6">
                  <c:v>61855</c:v>
                </c:pt>
                <c:pt idx="7">
                  <c:v>70051</c:v>
                </c:pt>
                <c:pt idx="8">
                  <c:v>76266</c:v>
                </c:pt>
                <c:pt idx="9">
                  <c:v>84492</c:v>
                </c:pt>
                <c:pt idx="10">
                  <c:v>96537</c:v>
                </c:pt>
              </c:numCache>
            </c:numRef>
          </c:yVal>
          <c:smooth val="1"/>
        </c:ser>
        <c:dLbls>
          <c:showLegendKey val="0"/>
          <c:showVal val="0"/>
          <c:showCatName val="0"/>
          <c:showSerName val="0"/>
          <c:showPercent val="0"/>
          <c:showBubbleSize val="0"/>
        </c:dLbls>
        <c:axId val="239222600"/>
        <c:axId val="239222208"/>
      </c:scatterChart>
      <c:valAx>
        <c:axId val="239221424"/>
        <c:scaling>
          <c:orientation val="minMax"/>
          <c:max val="2012"/>
          <c:min val="1950"/>
        </c:scaling>
        <c:delete val="0"/>
        <c:axPos val="b"/>
        <c:numFmt formatCode="General" sourceLinked="1"/>
        <c:majorTickMark val="out"/>
        <c:minorTickMark val="none"/>
        <c:tickLblPos val="nextTo"/>
        <c:spPr>
          <a:ln w="63500">
            <a:solidFill>
              <a:schemeClr val="tx1"/>
            </a:solidFill>
          </a:ln>
        </c:spPr>
        <c:txPr>
          <a:bodyPr/>
          <a:lstStyle/>
          <a:p>
            <a:pPr>
              <a:defRPr sz="1600" b="1" i="0" baseline="0"/>
            </a:pPr>
            <a:endParaRPr lang="en-US"/>
          </a:p>
        </c:txPr>
        <c:crossAx val="239221816"/>
        <c:crosses val="autoZero"/>
        <c:crossBetween val="midCat"/>
      </c:valAx>
      <c:valAx>
        <c:axId val="239221816"/>
        <c:scaling>
          <c:orientation val="minMax"/>
          <c:max val="40"/>
          <c:min val="0"/>
        </c:scaling>
        <c:delete val="0"/>
        <c:axPos val="l"/>
        <c:majorGridlines/>
        <c:numFmt formatCode="General" sourceLinked="1"/>
        <c:majorTickMark val="out"/>
        <c:minorTickMark val="none"/>
        <c:tickLblPos val="nextTo"/>
        <c:spPr>
          <a:ln w="63500" cmpd="sng">
            <a:solidFill>
              <a:schemeClr val="tx1"/>
            </a:solidFill>
          </a:ln>
        </c:spPr>
        <c:txPr>
          <a:bodyPr/>
          <a:lstStyle/>
          <a:p>
            <a:pPr>
              <a:defRPr sz="1400" b="1" i="0" baseline="0">
                <a:solidFill>
                  <a:schemeClr val="accent6"/>
                </a:solidFill>
              </a:defRPr>
            </a:pPr>
            <a:endParaRPr lang="en-US"/>
          </a:p>
        </c:txPr>
        <c:crossAx val="239221424"/>
        <c:crosses val="autoZero"/>
        <c:crossBetween val="midCat"/>
      </c:valAx>
      <c:valAx>
        <c:axId val="239222208"/>
        <c:scaling>
          <c:orientation val="minMax"/>
          <c:max val="100000"/>
          <c:min val="0"/>
        </c:scaling>
        <c:delete val="0"/>
        <c:axPos val="r"/>
        <c:numFmt formatCode="General" sourceLinked="1"/>
        <c:majorTickMark val="out"/>
        <c:minorTickMark val="none"/>
        <c:tickLblPos val="nextTo"/>
        <c:spPr>
          <a:ln w="63500">
            <a:solidFill>
              <a:schemeClr val="tx1"/>
            </a:solidFill>
          </a:ln>
        </c:spPr>
        <c:txPr>
          <a:bodyPr/>
          <a:lstStyle/>
          <a:p>
            <a:pPr>
              <a:defRPr sz="1600" b="1" i="0" baseline="0">
                <a:solidFill>
                  <a:srgbClr val="FF0000"/>
                </a:solidFill>
              </a:defRPr>
            </a:pPr>
            <a:endParaRPr lang="en-US"/>
          </a:p>
        </c:txPr>
        <c:crossAx val="239222600"/>
        <c:crosses val="max"/>
        <c:crossBetween val="midCat"/>
      </c:valAx>
      <c:valAx>
        <c:axId val="239222600"/>
        <c:scaling>
          <c:orientation val="minMax"/>
        </c:scaling>
        <c:delete val="1"/>
        <c:axPos val="b"/>
        <c:numFmt formatCode="General" sourceLinked="1"/>
        <c:majorTickMark val="out"/>
        <c:minorTickMark val="none"/>
        <c:tickLblPos val="nextTo"/>
        <c:crossAx val="239222208"/>
        <c:crosses val="autoZero"/>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15.png"/><Relationship Id="rId7" Type="http://schemas.openxmlformats.org/officeDocument/2006/relationships/image" Target="../media/image19.wmf"/><Relationship Id="rId2" Type="http://schemas.openxmlformats.org/officeDocument/2006/relationships/image" Target="../media/image14.png"/><Relationship Id="rId1" Type="http://schemas.openxmlformats.org/officeDocument/2006/relationships/image" Target="../media/image13.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image" Target="../media/image134.wmf"/><Relationship Id="rId1" Type="http://schemas.openxmlformats.org/officeDocument/2006/relationships/image" Target="../media/image13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66.wmf"/><Relationship Id="rId1" Type="http://schemas.openxmlformats.org/officeDocument/2006/relationships/image" Target="../media/image16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2" y="1"/>
            <a:ext cx="2887186"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79" tIns="45290" rIns="90579" bIns="45290" numCol="1" anchor="t" anchorCtr="0" compatLnSpc="1">
            <a:prstTxWarp prst="textNoShape">
              <a:avLst/>
            </a:prstTxWarp>
          </a:bodyPr>
          <a:lstStyle>
            <a:lvl1pPr>
              <a:defRPr sz="1100" b="0"/>
            </a:lvl1pPr>
          </a:lstStyle>
          <a:p>
            <a:endParaRPr lang="en-GB"/>
          </a:p>
        </p:txBody>
      </p:sp>
      <p:sp>
        <p:nvSpPr>
          <p:cNvPr id="46083" name="Rectangle 3"/>
          <p:cNvSpPr>
            <a:spLocks noGrp="1" noChangeArrowheads="1"/>
          </p:cNvSpPr>
          <p:nvPr>
            <p:ph type="dt" sz="quarter" idx="1"/>
          </p:nvPr>
        </p:nvSpPr>
        <p:spPr bwMode="auto">
          <a:xfrm>
            <a:off x="3775552" y="1"/>
            <a:ext cx="2887186"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79" tIns="45290" rIns="90579" bIns="45290" numCol="1" anchor="t" anchorCtr="0" compatLnSpc="1">
            <a:prstTxWarp prst="textNoShape">
              <a:avLst/>
            </a:prstTxWarp>
          </a:bodyPr>
          <a:lstStyle>
            <a:lvl1pPr algn="r">
              <a:defRPr sz="1100" b="0"/>
            </a:lvl1pPr>
          </a:lstStyle>
          <a:p>
            <a:endParaRPr lang="en-GB"/>
          </a:p>
        </p:txBody>
      </p:sp>
      <p:sp>
        <p:nvSpPr>
          <p:cNvPr id="46084" name="Rectangle 4"/>
          <p:cNvSpPr>
            <a:spLocks noGrp="1" noChangeArrowheads="1"/>
          </p:cNvSpPr>
          <p:nvPr>
            <p:ph type="ftr" sz="quarter" idx="2"/>
          </p:nvPr>
        </p:nvSpPr>
        <p:spPr bwMode="auto">
          <a:xfrm>
            <a:off x="2" y="9410702"/>
            <a:ext cx="2887186"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79" tIns="45290" rIns="90579" bIns="45290" numCol="1" anchor="b" anchorCtr="0" compatLnSpc="1">
            <a:prstTxWarp prst="textNoShape">
              <a:avLst/>
            </a:prstTxWarp>
          </a:bodyPr>
          <a:lstStyle>
            <a:lvl1pPr>
              <a:defRPr sz="1100" b="0"/>
            </a:lvl1pPr>
          </a:lstStyle>
          <a:p>
            <a:endParaRPr lang="en-GB"/>
          </a:p>
        </p:txBody>
      </p:sp>
      <p:sp>
        <p:nvSpPr>
          <p:cNvPr id="46085" name="Rectangle 5"/>
          <p:cNvSpPr>
            <a:spLocks noGrp="1" noChangeArrowheads="1"/>
          </p:cNvSpPr>
          <p:nvPr>
            <p:ph type="sldNum" sz="quarter" idx="3"/>
          </p:nvPr>
        </p:nvSpPr>
        <p:spPr bwMode="auto">
          <a:xfrm>
            <a:off x="3775552" y="9410702"/>
            <a:ext cx="2887186"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79" tIns="45290" rIns="90579" bIns="45290" numCol="1" anchor="b" anchorCtr="0" compatLnSpc="1">
            <a:prstTxWarp prst="textNoShape">
              <a:avLst/>
            </a:prstTxWarp>
          </a:bodyPr>
          <a:lstStyle>
            <a:lvl1pPr algn="r">
              <a:defRPr sz="1100" b="0"/>
            </a:lvl1pPr>
          </a:lstStyle>
          <a:p>
            <a:fld id="{4B1AB344-2E22-4B6C-991F-4112A9997269}" type="slidenum">
              <a:rPr lang="en-GB"/>
              <a:pPr/>
              <a:t>‹#›</a:t>
            </a:fld>
            <a:endParaRPr lang="en-GB"/>
          </a:p>
        </p:txBody>
      </p:sp>
    </p:spTree>
    <p:extLst>
      <p:ext uri="{BB962C8B-B14F-4D97-AF65-F5344CB8AC3E}">
        <p14:creationId xmlns:p14="http://schemas.microsoft.com/office/powerpoint/2010/main" val="3626255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887186" cy="495300"/>
          </a:xfrm>
          <a:prstGeom prst="rect">
            <a:avLst/>
          </a:prstGeom>
        </p:spPr>
        <p:txBody>
          <a:bodyPr vert="horz" lIns="90579" tIns="45290" rIns="90579" bIns="45290" rtlCol="0"/>
          <a:lstStyle>
            <a:lvl1pPr algn="l">
              <a:defRPr sz="1100"/>
            </a:lvl1pPr>
          </a:lstStyle>
          <a:p>
            <a:endParaRPr lang="en-GB"/>
          </a:p>
        </p:txBody>
      </p:sp>
      <p:sp>
        <p:nvSpPr>
          <p:cNvPr id="3" name="Date Placeholder 2"/>
          <p:cNvSpPr>
            <a:spLocks noGrp="1"/>
          </p:cNvSpPr>
          <p:nvPr>
            <p:ph type="dt" idx="1"/>
          </p:nvPr>
        </p:nvSpPr>
        <p:spPr>
          <a:xfrm>
            <a:off x="3774012" y="1"/>
            <a:ext cx="2887186" cy="495300"/>
          </a:xfrm>
          <a:prstGeom prst="rect">
            <a:avLst/>
          </a:prstGeom>
        </p:spPr>
        <p:txBody>
          <a:bodyPr vert="horz" lIns="90579" tIns="45290" rIns="90579" bIns="45290" rtlCol="0"/>
          <a:lstStyle>
            <a:lvl1pPr algn="r">
              <a:defRPr sz="1100"/>
            </a:lvl1pPr>
          </a:lstStyle>
          <a:p>
            <a:fld id="{C48CED11-2753-46FC-9CD2-558C3119BACD}" type="datetimeFigureOut">
              <a:rPr lang="en-GB" smtClean="0"/>
              <a:t>2017-01-25</a:t>
            </a:fld>
            <a:endParaRPr lang="en-GB"/>
          </a:p>
        </p:txBody>
      </p:sp>
      <p:sp>
        <p:nvSpPr>
          <p:cNvPr id="4" name="Slide Image Placeholder 3"/>
          <p:cNvSpPr>
            <a:spLocks noGrp="1" noRot="1" noChangeAspect="1"/>
          </p:cNvSpPr>
          <p:nvPr>
            <p:ph type="sldImg" idx="2"/>
          </p:nvPr>
        </p:nvSpPr>
        <p:spPr>
          <a:xfrm>
            <a:off x="857250" y="742950"/>
            <a:ext cx="4948238" cy="3713163"/>
          </a:xfrm>
          <a:prstGeom prst="rect">
            <a:avLst/>
          </a:prstGeom>
          <a:noFill/>
          <a:ln w="12700">
            <a:solidFill>
              <a:prstClr val="black"/>
            </a:solidFill>
          </a:ln>
        </p:spPr>
        <p:txBody>
          <a:bodyPr vert="horz" lIns="90579" tIns="45290" rIns="90579" bIns="45290" rtlCol="0" anchor="ctr"/>
          <a:lstStyle/>
          <a:p>
            <a:endParaRPr lang="en-GB"/>
          </a:p>
        </p:txBody>
      </p:sp>
      <p:sp>
        <p:nvSpPr>
          <p:cNvPr id="5" name="Notes Placeholder 4"/>
          <p:cNvSpPr>
            <a:spLocks noGrp="1"/>
          </p:cNvSpPr>
          <p:nvPr>
            <p:ph type="body" sz="quarter" idx="3"/>
          </p:nvPr>
        </p:nvSpPr>
        <p:spPr>
          <a:xfrm>
            <a:off x="666275" y="4705352"/>
            <a:ext cx="5330190" cy="4457700"/>
          </a:xfrm>
          <a:prstGeom prst="rect">
            <a:avLst/>
          </a:prstGeom>
        </p:spPr>
        <p:txBody>
          <a:bodyPr vert="horz" lIns="90579" tIns="45290" rIns="90579" bIns="4529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2" y="9408982"/>
            <a:ext cx="2887186" cy="495300"/>
          </a:xfrm>
          <a:prstGeom prst="rect">
            <a:avLst/>
          </a:prstGeom>
        </p:spPr>
        <p:txBody>
          <a:bodyPr vert="horz" lIns="90579" tIns="45290" rIns="90579" bIns="45290" rtlCol="0" anchor="b"/>
          <a:lstStyle>
            <a:lvl1pPr algn="l">
              <a:defRPr sz="1100"/>
            </a:lvl1pPr>
          </a:lstStyle>
          <a:p>
            <a:endParaRPr lang="en-GB"/>
          </a:p>
        </p:txBody>
      </p:sp>
      <p:sp>
        <p:nvSpPr>
          <p:cNvPr id="7" name="Slide Number Placeholder 6"/>
          <p:cNvSpPr>
            <a:spLocks noGrp="1"/>
          </p:cNvSpPr>
          <p:nvPr>
            <p:ph type="sldNum" sz="quarter" idx="5"/>
          </p:nvPr>
        </p:nvSpPr>
        <p:spPr>
          <a:xfrm>
            <a:off x="3774012" y="9408982"/>
            <a:ext cx="2887186" cy="495300"/>
          </a:xfrm>
          <a:prstGeom prst="rect">
            <a:avLst/>
          </a:prstGeom>
        </p:spPr>
        <p:txBody>
          <a:bodyPr vert="horz" lIns="90579" tIns="45290" rIns="90579" bIns="45290" rtlCol="0" anchor="b"/>
          <a:lstStyle>
            <a:lvl1pPr algn="r">
              <a:defRPr sz="1100"/>
            </a:lvl1pPr>
          </a:lstStyle>
          <a:p>
            <a:fld id="{88F893C0-628D-46FD-98BE-0E14BD298B23}" type="slidenum">
              <a:rPr lang="en-GB" smtClean="0"/>
              <a:t>‹#›</a:t>
            </a:fld>
            <a:endParaRPr lang="en-GB"/>
          </a:p>
        </p:txBody>
      </p:sp>
    </p:spTree>
    <p:extLst>
      <p:ext uri="{BB962C8B-B14F-4D97-AF65-F5344CB8AC3E}">
        <p14:creationId xmlns:p14="http://schemas.microsoft.com/office/powerpoint/2010/main" val="4086047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xfrm>
            <a:off x="869950" y="738188"/>
            <a:ext cx="4927600" cy="3697287"/>
          </a:xfr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6323" name="Rectangle 3"/>
          <p:cNvSpPr>
            <a:spLocks noGrp="1"/>
          </p:cNvSpPr>
          <p:nvPr>
            <p:ph type="body" idx="1"/>
          </p:nvPr>
        </p:nvSpPr>
        <p:spPr bwMode="auto">
          <a:xfrm>
            <a:off x="887969" y="4598833"/>
            <a:ext cx="4886802" cy="44590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98" tIns="45349" rIns="90698" bIns="45349" numCol="1" anchor="t" anchorCtr="0" compatLnSpc="1">
            <a:prstTxWarp prst="textNoShape">
              <a:avLst/>
            </a:prstTxWarp>
          </a:bodyPr>
          <a:lstStyle/>
          <a:p>
            <a:r>
              <a:rPr lang="en-US" smtClean="0"/>
              <a:t>Key points to make:</a:t>
            </a:r>
          </a:p>
          <a:p>
            <a:r>
              <a:rPr lang="en-US" smtClean="0"/>
              <a:t>Completely new carriage and leaf design to </a:t>
            </a:r>
          </a:p>
          <a:p>
            <a:endParaRPr lang="en-US" smtClean="0"/>
          </a:p>
          <a:p>
            <a:endParaRPr lang="en-US" smtClean="0"/>
          </a:p>
          <a:p>
            <a:endParaRPr lang="en-US" smtClean="0"/>
          </a:p>
          <a:p>
            <a:r>
              <a:rPr lang="en-US" smtClean="0"/>
              <a:t>Other improvements  made:</a:t>
            </a:r>
          </a:p>
          <a:p>
            <a:r>
              <a:rPr lang="en-US" smtClean="0"/>
              <a:t>Reduced Head Diameter by 10 cm from previous “Standard” MLC </a:t>
            </a:r>
          </a:p>
        </p:txBody>
      </p:sp>
    </p:spTree>
    <p:extLst>
      <p:ext uri="{BB962C8B-B14F-4D97-AF65-F5344CB8AC3E}">
        <p14:creationId xmlns:p14="http://schemas.microsoft.com/office/powerpoint/2010/main" val="2914672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900">
                <a:solidFill>
                  <a:schemeClr val="tx1"/>
                </a:solidFill>
                <a:latin typeface="Arial" pitchFamily="34" charset="0"/>
                <a:ea typeface="ＭＳ Ｐゴシック" pitchFamily="34" charset="-128"/>
              </a:defRPr>
            </a:lvl1pPr>
            <a:lvl2pPr marL="710112" indent="-273120" eaLnBrk="0" hangingPunct="0">
              <a:defRPr sz="1900">
                <a:solidFill>
                  <a:schemeClr val="tx1"/>
                </a:solidFill>
                <a:latin typeface="Arial" pitchFamily="34" charset="0"/>
                <a:ea typeface="ＭＳ Ｐゴシック" pitchFamily="34" charset="-128"/>
              </a:defRPr>
            </a:lvl2pPr>
            <a:lvl3pPr marL="1092479" indent="-218496" eaLnBrk="0" hangingPunct="0">
              <a:defRPr sz="1900">
                <a:solidFill>
                  <a:schemeClr val="tx1"/>
                </a:solidFill>
                <a:latin typeface="Arial" pitchFamily="34" charset="0"/>
                <a:ea typeface="ＭＳ Ｐゴシック" pitchFamily="34" charset="-128"/>
              </a:defRPr>
            </a:lvl3pPr>
            <a:lvl4pPr marL="1529471" indent="-218496" eaLnBrk="0" hangingPunct="0">
              <a:defRPr sz="1900">
                <a:solidFill>
                  <a:schemeClr val="tx1"/>
                </a:solidFill>
                <a:latin typeface="Arial" pitchFamily="34" charset="0"/>
                <a:ea typeface="ＭＳ Ｐゴシック" pitchFamily="34" charset="-128"/>
              </a:defRPr>
            </a:lvl4pPr>
            <a:lvl5pPr marL="1966463" indent="-218496" eaLnBrk="0" hangingPunct="0">
              <a:defRPr sz="1900">
                <a:solidFill>
                  <a:schemeClr val="tx1"/>
                </a:solidFill>
                <a:latin typeface="Arial" pitchFamily="34" charset="0"/>
                <a:ea typeface="ＭＳ Ｐゴシック" pitchFamily="34" charset="-128"/>
              </a:defRPr>
            </a:lvl5pPr>
            <a:lvl6pPr marL="2403455" indent="-218496" eaLnBrk="0" fontAlgn="base" hangingPunct="0">
              <a:spcBef>
                <a:spcPct val="0"/>
              </a:spcBef>
              <a:spcAft>
                <a:spcPct val="0"/>
              </a:spcAft>
              <a:defRPr sz="1900">
                <a:solidFill>
                  <a:schemeClr val="tx1"/>
                </a:solidFill>
                <a:latin typeface="Arial" pitchFamily="34" charset="0"/>
                <a:ea typeface="ＭＳ Ｐゴシック" pitchFamily="34" charset="-128"/>
              </a:defRPr>
            </a:lvl6pPr>
            <a:lvl7pPr marL="2840446" indent="-218496" eaLnBrk="0" fontAlgn="base" hangingPunct="0">
              <a:spcBef>
                <a:spcPct val="0"/>
              </a:spcBef>
              <a:spcAft>
                <a:spcPct val="0"/>
              </a:spcAft>
              <a:defRPr sz="1900">
                <a:solidFill>
                  <a:schemeClr val="tx1"/>
                </a:solidFill>
                <a:latin typeface="Arial" pitchFamily="34" charset="0"/>
                <a:ea typeface="ＭＳ Ｐゴシック" pitchFamily="34" charset="-128"/>
              </a:defRPr>
            </a:lvl7pPr>
            <a:lvl8pPr marL="3277438" indent="-218496" eaLnBrk="0" fontAlgn="base" hangingPunct="0">
              <a:spcBef>
                <a:spcPct val="0"/>
              </a:spcBef>
              <a:spcAft>
                <a:spcPct val="0"/>
              </a:spcAft>
              <a:defRPr sz="1900">
                <a:solidFill>
                  <a:schemeClr val="tx1"/>
                </a:solidFill>
                <a:latin typeface="Arial" pitchFamily="34" charset="0"/>
                <a:ea typeface="ＭＳ Ｐゴシック" pitchFamily="34" charset="-128"/>
              </a:defRPr>
            </a:lvl8pPr>
            <a:lvl9pPr marL="3714430" indent="-218496" eaLnBrk="0" fontAlgn="base" hangingPunct="0">
              <a:spcBef>
                <a:spcPct val="0"/>
              </a:spcBef>
              <a:spcAft>
                <a:spcPct val="0"/>
              </a:spcAft>
              <a:defRPr sz="1900">
                <a:solidFill>
                  <a:schemeClr val="tx1"/>
                </a:solidFill>
                <a:latin typeface="Arial" pitchFamily="34" charset="0"/>
                <a:ea typeface="ＭＳ Ｐゴシック" pitchFamily="34" charset="-128"/>
              </a:defRPr>
            </a:lvl9pPr>
          </a:lstStyle>
          <a:p>
            <a:pPr eaLnBrk="1" hangingPunct="1"/>
            <a:fld id="{D0E02194-39E9-4863-A393-2CC465101C82}" type="slidenum">
              <a:rPr lang="en-US" sz="1100">
                <a:solidFill>
                  <a:srgbClr val="000000"/>
                </a:solidFill>
              </a:rPr>
              <a:pPr eaLnBrk="1" hangingPunct="1"/>
              <a:t>26</a:t>
            </a:fld>
            <a:endParaRPr lang="en-US" sz="1100">
              <a:solidFill>
                <a:srgbClr val="000000"/>
              </a:solidFill>
            </a:endParaRPr>
          </a:p>
        </p:txBody>
      </p:sp>
      <p:sp>
        <p:nvSpPr>
          <p:cNvPr id="68610" name="Rectangle 2"/>
          <p:cNvSpPr>
            <a:spLocks noGrp="1" noRot="1" noChangeAspect="1" noChangeArrowheads="1" noTextEdit="1"/>
          </p:cNvSpPr>
          <p:nvPr>
            <p:ph type="sldImg"/>
          </p:nvPr>
        </p:nvSpPr>
        <p:spPr>
          <a:xfrm>
            <a:off x="854075" y="741363"/>
            <a:ext cx="4954588" cy="3717925"/>
          </a:xfrm>
          <a:ln/>
        </p:spPr>
      </p:sp>
      <p:sp>
        <p:nvSpPr>
          <p:cNvPr id="68611" name="Rectangle 3"/>
          <p:cNvSpPr>
            <a:spLocks noGrp="1" noChangeArrowheads="1"/>
          </p:cNvSpPr>
          <p:nvPr>
            <p:ph type="body" idx="1"/>
          </p:nvPr>
        </p:nvSpPr>
        <p:spPr>
          <a:xfrm>
            <a:off x="888365" y="4705351"/>
            <a:ext cx="4886008" cy="44559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687502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178951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50000"/>
              </a:spcBef>
              <a:buFontTx/>
              <a:buChar char="•"/>
            </a:pPr>
            <a:r>
              <a:rPr lang="en-GB" dirty="0" smtClean="0"/>
              <a:t> </a:t>
            </a:r>
            <a:r>
              <a:rPr lang="en-GB" b="1" dirty="0"/>
              <a:t>parallel proton pencil beams are used (~3mm </a:t>
            </a:r>
            <a:r>
              <a:rPr lang="el-GR" b="1" dirty="0">
                <a:cs typeface="Arial" pitchFamily="34" charset="0"/>
              </a:rPr>
              <a:t>σ</a:t>
            </a:r>
            <a:r>
              <a:rPr lang="en-GB" b="1" dirty="0">
                <a:cs typeface="Arial" pitchFamily="34" charset="0"/>
              </a:rPr>
              <a:t> )</a:t>
            </a:r>
            <a:endParaRPr lang="el-GR" b="1" dirty="0">
              <a:cs typeface="Arial" pitchFamily="34" charset="0"/>
            </a:endParaRPr>
          </a:p>
          <a:p>
            <a:pPr>
              <a:spcBef>
                <a:spcPct val="50000"/>
              </a:spcBef>
              <a:buFontTx/>
              <a:buChar char="•"/>
            </a:pPr>
            <a:r>
              <a:rPr lang="en-GB" b="1" dirty="0"/>
              <a:t>position and dose of each spot is chosen by the computer in the treatment planning system, individually for each spot </a:t>
            </a:r>
            <a:endParaRPr lang="en-GB" b="1" dirty="0">
              <a:cs typeface="Arial" pitchFamily="34" charset="0"/>
            </a:endParaRPr>
          </a:p>
          <a:p>
            <a:pPr>
              <a:spcBef>
                <a:spcPct val="50000"/>
              </a:spcBef>
              <a:buFontTx/>
              <a:buChar char="•"/>
            </a:pPr>
            <a:r>
              <a:rPr lang="en-GB" b="1" dirty="0">
                <a:cs typeface="Arial" pitchFamily="34" charset="0"/>
              </a:rPr>
              <a:t>sweeper magnets are used to scan the target volume in transverse plane (steps of 4mm) </a:t>
            </a:r>
          </a:p>
          <a:p>
            <a:pPr>
              <a:spcBef>
                <a:spcPct val="50000"/>
              </a:spcBef>
              <a:buFontTx/>
              <a:buChar char="•"/>
            </a:pPr>
            <a:r>
              <a:rPr lang="en-GB" b="1" dirty="0">
                <a:cs typeface="Arial" pitchFamily="34" charset="0"/>
              </a:rPr>
              <a:t>scanning depth is controlled by changing beam energies.</a:t>
            </a:r>
          </a:p>
          <a:p>
            <a:pPr>
              <a:spcBef>
                <a:spcPct val="50000"/>
              </a:spcBef>
              <a:buFontTx/>
              <a:buChar char="•"/>
            </a:pPr>
            <a:r>
              <a:rPr lang="en-GB" b="1" dirty="0">
                <a:cs typeface="Arial" pitchFamily="34" charset="0"/>
              </a:rPr>
              <a:t>for one litre target volume typically 10000 spots are deposited in less than 5min.</a:t>
            </a:r>
          </a:p>
          <a:p>
            <a:pPr>
              <a:spcBef>
                <a:spcPct val="50000"/>
              </a:spcBef>
              <a:buFontTx/>
              <a:buChar char="•"/>
            </a:pPr>
            <a:r>
              <a:rPr lang="en-GB" b="1" dirty="0"/>
              <a:t>dose distributions of complex shapes can be constructed with less entrance dose</a:t>
            </a:r>
            <a:endParaRPr lang="en-GB" b="1" dirty="0">
              <a:cs typeface="Arial" pitchFamily="34" charset="0"/>
            </a:endParaRPr>
          </a:p>
          <a:p>
            <a:endParaRPr lang="en-GB" dirty="0"/>
          </a:p>
        </p:txBody>
      </p:sp>
      <p:sp>
        <p:nvSpPr>
          <p:cNvPr id="4" name="Slide Number Placeholder 3"/>
          <p:cNvSpPr>
            <a:spLocks noGrp="1"/>
          </p:cNvSpPr>
          <p:nvPr>
            <p:ph type="sldNum" sz="quarter" idx="10"/>
          </p:nvPr>
        </p:nvSpPr>
        <p:spPr/>
        <p:txBody>
          <a:bodyPr/>
          <a:lstStyle/>
          <a:p>
            <a:fld id="{76336E3D-F150-425A-A465-2134AE4A9C6E}" type="slidenum">
              <a:rPr lang="en-GB" smtClean="0"/>
              <a:pPr/>
              <a:t>31</a:t>
            </a:fld>
            <a:endParaRPr lang="en-GB" dirty="0"/>
          </a:p>
        </p:txBody>
      </p:sp>
    </p:spTree>
    <p:extLst>
      <p:ext uri="{BB962C8B-B14F-4D97-AF65-F5344CB8AC3E}">
        <p14:creationId xmlns:p14="http://schemas.microsoft.com/office/powerpoint/2010/main" val="33090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F893C0-628D-46FD-98BE-0E14BD298B23}" type="slidenum">
              <a:rPr lang="en-GB" smtClean="0"/>
              <a:t>40</a:t>
            </a:fld>
            <a:endParaRPr lang="en-GB"/>
          </a:p>
        </p:txBody>
      </p:sp>
    </p:spTree>
    <p:extLst>
      <p:ext uri="{BB962C8B-B14F-4D97-AF65-F5344CB8AC3E}">
        <p14:creationId xmlns:p14="http://schemas.microsoft.com/office/powerpoint/2010/main" val="4259542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F893C0-628D-46FD-98BE-0E14BD298B23}" type="slidenum">
              <a:rPr lang="en-GB" smtClean="0"/>
              <a:t>43</a:t>
            </a:fld>
            <a:endParaRPr lang="en-GB"/>
          </a:p>
        </p:txBody>
      </p:sp>
    </p:spTree>
    <p:extLst>
      <p:ext uri="{BB962C8B-B14F-4D97-AF65-F5344CB8AC3E}">
        <p14:creationId xmlns:p14="http://schemas.microsoft.com/office/powerpoint/2010/main" val="2937232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C343321-BF16-44FE-8D95-C6183917D2E3}" type="slidenum">
              <a:rPr lang="en-GB"/>
              <a:pPr/>
              <a:t>54</a:t>
            </a:fld>
            <a:endParaRPr lang="en-GB"/>
          </a:p>
        </p:txBody>
      </p:sp>
      <p:sp>
        <p:nvSpPr>
          <p:cNvPr id="409602" name="Segnaposto immagine diapositiva 1"/>
          <p:cNvSpPr>
            <a:spLocks noGrp="1" noRot="1" noChangeAspect="1" noTextEdit="1"/>
          </p:cNvSpPr>
          <p:nvPr>
            <p:ph type="sldImg"/>
          </p:nvPr>
        </p:nvSpPr>
        <p:spPr>
          <a:xfrm>
            <a:off x="857250" y="744538"/>
            <a:ext cx="4948238" cy="3711575"/>
          </a:xfrm>
          <a:ln/>
          <a:extLst>
            <a:ext uri="{909E8E84-426E-40DD-AFC4-6F175D3DCCD1}">
              <a14:hiddenFill xmlns:a14="http://schemas.microsoft.com/office/drawing/2010/main">
                <a:noFill/>
              </a14:hiddenFill>
            </a:ext>
          </a:extLst>
        </p:spPr>
      </p:sp>
      <p:sp>
        <p:nvSpPr>
          <p:cNvPr id="409603" name="Segnaposto note 2"/>
          <p:cNvSpPr>
            <a:spLocks noGrp="1"/>
          </p:cNvSpPr>
          <p:nvPr>
            <p:ph type="body" idx="1"/>
          </p:nvPr>
        </p:nvSpPr>
        <p:spPr>
          <a:xfrm>
            <a:off x="665964" y="4705074"/>
            <a:ext cx="5330812" cy="4457937"/>
          </a:xfrm>
        </p:spPr>
        <p:txBody>
          <a:bodyPr lIns="94768" tIns="47384" rIns="94768" bIns="47384"/>
          <a:lstStyle/>
          <a:p>
            <a:r>
              <a:rPr lang="en-GB">
                <a:ea typeface="MS PGothic" pitchFamily="34" charset="-128"/>
              </a:rPr>
              <a:t>By switching off the 18 klystrons, the cyclotron-linac complex produces - in eighteen </a:t>
            </a:r>
            <a:r>
              <a:rPr lang="en-GB" b="1">
                <a:ea typeface="MS PGothic" pitchFamily="34" charset="-128"/>
              </a:rPr>
              <a:t>15-16 MeV/u steps </a:t>
            </a:r>
            <a:r>
              <a:rPr lang="en-GB">
                <a:ea typeface="MS PGothic" pitchFamily="34" charset="-128"/>
              </a:rPr>
              <a:t>– beams with energies in the range 120 - 400 MeV/u, </a:t>
            </a:r>
            <a:r>
              <a:rPr lang="en-GB" b="1">
                <a:ea typeface="MS PGothic" pitchFamily="34" charset="-128"/>
              </a:rPr>
              <a:t>without using an Energy Selection System</a:t>
            </a:r>
            <a:r>
              <a:rPr lang="en-GB">
                <a:ea typeface="MS PGothic" pitchFamily="34" charset="-128"/>
              </a:rPr>
              <a:t>. </a:t>
            </a:r>
          </a:p>
          <a:p>
            <a:endParaRPr lang="it-IT"/>
          </a:p>
        </p:txBody>
      </p:sp>
      <p:sp>
        <p:nvSpPr>
          <p:cNvPr id="4" name="Segnaposto numero diapositiva 3"/>
          <p:cNvSpPr txBox="1">
            <a:spLocks noGrp="1"/>
          </p:cNvSpPr>
          <p:nvPr/>
        </p:nvSpPr>
        <p:spPr>
          <a:xfrm>
            <a:off x="3773271" y="9408562"/>
            <a:ext cx="2887912" cy="495854"/>
          </a:xfrm>
          <a:prstGeom prst="rect">
            <a:avLst/>
          </a:prstGeom>
          <a:noFill/>
        </p:spPr>
        <p:txBody>
          <a:bodyPr lIns="94768" tIns="47384" rIns="94768" bIns="47384" anchor="b"/>
          <a:lstStyle/>
          <a:p>
            <a:pPr algn="r" eaLnBrk="1" fontAlgn="auto" hangingPunct="1">
              <a:spcBef>
                <a:spcPts val="0"/>
              </a:spcBef>
              <a:spcAft>
                <a:spcPts val="0"/>
              </a:spcAft>
              <a:defRPr/>
            </a:pPr>
            <a:fld id="{574641B3-2B06-42ED-AE52-94DBF9081AB2}" type="slidenum">
              <a:rPr lang="en-US" sz="1200">
                <a:latin typeface="+mn-lt"/>
              </a:rPr>
              <a:pPr algn="r" eaLnBrk="1" fontAlgn="auto" hangingPunct="1">
                <a:spcBef>
                  <a:spcPts val="0"/>
                </a:spcBef>
                <a:spcAft>
                  <a:spcPts val="0"/>
                </a:spcAft>
                <a:defRPr/>
              </a:pPr>
              <a:t>54</a:t>
            </a:fld>
            <a:endParaRPr lang="en-US" sz="1200">
              <a:latin typeface="+mn-lt"/>
            </a:endParaRPr>
          </a:p>
        </p:txBody>
      </p:sp>
    </p:spTree>
    <p:extLst>
      <p:ext uri="{BB962C8B-B14F-4D97-AF65-F5344CB8AC3E}">
        <p14:creationId xmlns:p14="http://schemas.microsoft.com/office/powerpoint/2010/main" val="3028562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848A28-526F-403F-B1A4-C9D8C6097857}" type="slidenum">
              <a:rPr lang="en-GB"/>
              <a:pPr/>
              <a:t>60</a:t>
            </a:fld>
            <a:endParaRPr lang="en-GB"/>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p:txBody>
          <a:bodyPr/>
          <a:lstStyle/>
          <a:p>
            <a:pPr>
              <a:lnSpc>
                <a:spcPct val="80000"/>
              </a:lnSpc>
            </a:pPr>
            <a:r>
              <a:rPr lang="en-GB" b="1">
                <a:latin typeface="Times New Roman" pitchFamily="18" charset="0"/>
              </a:rPr>
              <a:t>New equipment and new technology for the mass treatment of the oncological diseases by the proton beam</a:t>
            </a:r>
          </a:p>
          <a:p>
            <a:pPr>
              <a:lnSpc>
                <a:spcPct val="80000"/>
              </a:lnSpc>
            </a:pPr>
            <a:r>
              <a:rPr lang="en-GB" i="1">
                <a:latin typeface="Times New Roman" pitchFamily="18" charset="0"/>
              </a:rPr>
              <a:t>Primary author: </a:t>
            </a:r>
            <a:r>
              <a:rPr lang="en-GB" b="1">
                <a:latin typeface="Times New Roman" pitchFamily="18" charset="0"/>
              </a:rPr>
              <a:t>Prof. BALAKIN*, Vladimir (Protom)</a:t>
            </a:r>
          </a:p>
          <a:p>
            <a:pPr>
              <a:lnSpc>
                <a:spcPct val="80000"/>
              </a:lnSpc>
            </a:pPr>
            <a:r>
              <a:rPr lang="en-GB" b="1">
                <a:latin typeface="Times New Roman" pitchFamily="18" charset="0"/>
              </a:rPr>
              <a:t>* e-mail: balakin@protom.ru</a:t>
            </a:r>
          </a:p>
          <a:p>
            <a:pPr>
              <a:lnSpc>
                <a:spcPct val="80000"/>
              </a:lnSpc>
            </a:pPr>
            <a:r>
              <a:rPr lang="en-GB" i="1">
                <a:latin typeface="Times New Roman" pitchFamily="18" charset="0"/>
              </a:rPr>
              <a:t>Co-authors: Mr. ALEXANDROV, Victor (Protom); Mr. BAZHAN, Anatoly (Protom); Mr. LUNEV, Pavel (Protom); VALYAEV, Yury (Protom)</a:t>
            </a:r>
          </a:p>
          <a:p>
            <a:pPr>
              <a:lnSpc>
                <a:spcPct val="80000"/>
              </a:lnSpc>
            </a:pPr>
            <a:r>
              <a:rPr lang="en-GB">
                <a:latin typeface="Times New Roman" pitchFamily="18" charset="0"/>
              </a:rPr>
              <a:t>The proton radiation of the oncological diseases will be always more preferable in comparison with the Υ-rays therapy on electron accelerators (even in the case of IMRT), if the proton radiation technology is similar to the IMRT technology. In other words, the proton  radiation should be carried out from many directions and it intensity should be modulated (IMPT). In order that the proton therapy becomes as mass applicable as the Υ-rays therapy on electron accelerators, its installation and operation cost should be comparable with the cost of the equipment based on the electron accelerators, which are basically using for the treatment of human cancer diseases now. We have designed and created the proton therapy facility, which solves this problem. Its cost and operating expenses are lower than all worldwide operating centers have. The irradiation is carrying out from many directions (multi-field irradiation) and the dose distribution and the beam energy can be fitted for each irradiation field, according to the algorithm, provided by the special optimization program. In present time several samples of installation are creating. One of them is installed in the municipal hospital of Protvino city for the clinical testing which is scheduled on 2010. Another one will be installed in Pushino (Moscow region) in 2010. In 2009 the accelerator has been delivered to MIT (Boston, USA) for the testing and receiving of the FDA approval, and another one is assembling now in the hospital of Ruzomberok (Slovakia) for the medical certification according to the European Union rules.</a:t>
            </a:r>
          </a:p>
        </p:txBody>
      </p:sp>
    </p:spTree>
    <p:extLst>
      <p:ext uri="{BB962C8B-B14F-4D97-AF65-F5344CB8AC3E}">
        <p14:creationId xmlns:p14="http://schemas.microsoft.com/office/powerpoint/2010/main" val="855651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C55F514-3295-40E3-8DF0-C0261ADEE18F}" type="slidenum">
              <a:rPr lang="en-GB"/>
              <a:pPr/>
              <a:t>73</a:t>
            </a:fld>
            <a:endParaRPr lang="en-GB"/>
          </a:p>
        </p:txBody>
      </p:sp>
      <p:sp>
        <p:nvSpPr>
          <p:cNvPr id="78850" name="Slide Image Placeholder 1"/>
          <p:cNvSpPr>
            <a:spLocks noGrp="1" noRot="1" noChangeAspect="1" noTextEdit="1"/>
          </p:cNvSpPr>
          <p:nvPr>
            <p:ph type="sldImg"/>
          </p:nvPr>
        </p:nvSpPr>
        <p:spPr>
          <a:xfrm>
            <a:off x="855663" y="742950"/>
            <a:ext cx="4953000" cy="3716338"/>
          </a:xfrm>
          <a:ln/>
        </p:spPr>
      </p:sp>
      <p:sp>
        <p:nvSpPr>
          <p:cNvPr id="78851" name="Notes Placeholder 2"/>
          <p:cNvSpPr>
            <a:spLocks noGrp="1"/>
          </p:cNvSpPr>
          <p:nvPr>
            <p:ph type="body" idx="1"/>
          </p:nvPr>
        </p:nvSpPr>
        <p:spPr>
          <a:xfrm>
            <a:off x="666274" y="4707071"/>
            <a:ext cx="5330190" cy="4455980"/>
          </a:xfrm>
        </p:spPr>
        <p:txBody>
          <a:bodyPr lIns="91047" tIns="45524" rIns="91047" bIns="45524"/>
          <a:lstStyle/>
          <a:p>
            <a:endParaRPr lang="en-US"/>
          </a:p>
        </p:txBody>
      </p:sp>
      <p:sp>
        <p:nvSpPr>
          <p:cNvPr id="78852" name="Slide Number Placeholder 3"/>
          <p:cNvSpPr txBox="1">
            <a:spLocks noGrp="1"/>
          </p:cNvSpPr>
          <p:nvPr/>
        </p:nvSpPr>
        <p:spPr bwMode="auto">
          <a:xfrm>
            <a:off x="3774010" y="9408981"/>
            <a:ext cx="28871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47" tIns="45524" rIns="91047" bIns="45524" anchor="b"/>
          <a:lstStyle>
            <a:lvl1pPr defTabSz="844550">
              <a:defRPr sz="2400">
                <a:solidFill>
                  <a:schemeClr val="tx1"/>
                </a:solidFill>
                <a:latin typeface="Arial" charset="0"/>
              </a:defRPr>
            </a:lvl1pPr>
            <a:lvl2pPr marL="685800" indent="-263525" defTabSz="844550">
              <a:defRPr sz="2400">
                <a:solidFill>
                  <a:schemeClr val="tx1"/>
                </a:solidFill>
                <a:latin typeface="Arial" charset="0"/>
              </a:defRPr>
            </a:lvl2pPr>
            <a:lvl3pPr marL="1055688" indent="-211138" defTabSz="844550">
              <a:defRPr sz="2400">
                <a:solidFill>
                  <a:schemeClr val="tx1"/>
                </a:solidFill>
                <a:latin typeface="Arial" charset="0"/>
              </a:defRPr>
            </a:lvl3pPr>
            <a:lvl4pPr marL="1476375" indent="-209550" defTabSz="844550">
              <a:defRPr sz="2400">
                <a:solidFill>
                  <a:schemeClr val="tx1"/>
                </a:solidFill>
                <a:latin typeface="Arial" charset="0"/>
              </a:defRPr>
            </a:lvl4pPr>
            <a:lvl5pPr marL="1898650" indent="-211138" defTabSz="844550">
              <a:defRPr sz="2400">
                <a:solidFill>
                  <a:schemeClr val="tx1"/>
                </a:solidFill>
                <a:latin typeface="Arial" charset="0"/>
              </a:defRPr>
            </a:lvl5pPr>
            <a:lvl6pPr marL="2355850" indent="-211138" defTabSz="844550" eaLnBrk="0" fontAlgn="base" hangingPunct="0">
              <a:spcBef>
                <a:spcPct val="0"/>
              </a:spcBef>
              <a:spcAft>
                <a:spcPct val="0"/>
              </a:spcAft>
              <a:defRPr sz="2400">
                <a:solidFill>
                  <a:schemeClr val="tx1"/>
                </a:solidFill>
                <a:latin typeface="Arial" charset="0"/>
              </a:defRPr>
            </a:lvl6pPr>
            <a:lvl7pPr marL="2813050" indent="-211138" defTabSz="844550" eaLnBrk="0" fontAlgn="base" hangingPunct="0">
              <a:spcBef>
                <a:spcPct val="0"/>
              </a:spcBef>
              <a:spcAft>
                <a:spcPct val="0"/>
              </a:spcAft>
              <a:defRPr sz="2400">
                <a:solidFill>
                  <a:schemeClr val="tx1"/>
                </a:solidFill>
                <a:latin typeface="Arial" charset="0"/>
              </a:defRPr>
            </a:lvl7pPr>
            <a:lvl8pPr marL="3270250" indent="-211138" defTabSz="844550" eaLnBrk="0" fontAlgn="base" hangingPunct="0">
              <a:spcBef>
                <a:spcPct val="0"/>
              </a:spcBef>
              <a:spcAft>
                <a:spcPct val="0"/>
              </a:spcAft>
              <a:defRPr sz="2400">
                <a:solidFill>
                  <a:schemeClr val="tx1"/>
                </a:solidFill>
                <a:latin typeface="Arial" charset="0"/>
              </a:defRPr>
            </a:lvl8pPr>
            <a:lvl9pPr marL="3727450" indent="-211138" defTabSz="844550" eaLnBrk="0" fontAlgn="base" hangingPunct="0">
              <a:spcBef>
                <a:spcPct val="0"/>
              </a:spcBef>
              <a:spcAft>
                <a:spcPct val="0"/>
              </a:spcAft>
              <a:defRPr sz="2400">
                <a:solidFill>
                  <a:schemeClr val="tx1"/>
                </a:solidFill>
                <a:latin typeface="Arial" charset="0"/>
              </a:defRPr>
            </a:lvl9pPr>
          </a:lstStyle>
          <a:p>
            <a:pPr algn="r" eaLnBrk="1" hangingPunct="1"/>
            <a:fld id="{95AAEEA2-43F7-4FC3-86C8-C7E58C178A09}" type="slidenum">
              <a:rPr lang="en-US" sz="1300"/>
              <a:pPr algn="r" eaLnBrk="1" hangingPunct="1"/>
              <a:t>73</a:t>
            </a:fld>
            <a:endParaRPr lang="en-US" sz="1300"/>
          </a:p>
        </p:txBody>
      </p:sp>
    </p:spTree>
    <p:extLst>
      <p:ext uri="{BB962C8B-B14F-4D97-AF65-F5344CB8AC3E}">
        <p14:creationId xmlns:p14="http://schemas.microsoft.com/office/powerpoint/2010/main" val="10511538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mailto:Ken.Peach@ptcri.ox.ac.uk" TargetMode="External"/><Relationship Id="rId2" Type="http://schemas.openxmlformats.org/officeDocument/2006/relationships/hyperlink" Target="http://www.ptcri.ox.ac.uk/" TargetMode="External"/><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1" name="Rectangle 3"/>
          <p:cNvSpPr>
            <a:spLocks noGrp="1" noChangeArrowheads="1"/>
          </p:cNvSpPr>
          <p:nvPr>
            <p:ph type="ctrTitle"/>
          </p:nvPr>
        </p:nvSpPr>
        <p:spPr>
          <a:xfrm>
            <a:off x="685800" y="2286000"/>
            <a:ext cx="7772400" cy="1143000"/>
          </a:xfrm>
        </p:spPr>
        <p:txBody>
          <a:bodyPr/>
          <a:lstStyle>
            <a:lvl1pPr>
              <a:defRPr sz="3200"/>
            </a:lvl1pPr>
          </a:lstStyle>
          <a:p>
            <a:pPr lvl="0"/>
            <a:r>
              <a:rPr lang="en-US" noProof="0" smtClean="0"/>
              <a:t>Click to edit Master title style</a:t>
            </a:r>
            <a:endParaRPr lang="en-GB" noProof="0" smtClean="0"/>
          </a:p>
        </p:txBody>
      </p:sp>
      <p:sp>
        <p:nvSpPr>
          <p:cNvPr id="58372" name="Rectangle 4"/>
          <p:cNvSpPr>
            <a:spLocks noGrp="1" noChangeArrowheads="1"/>
          </p:cNvSpPr>
          <p:nvPr>
            <p:ph type="subTitle" idx="1"/>
          </p:nvPr>
        </p:nvSpPr>
        <p:spPr>
          <a:xfrm>
            <a:off x="1371600" y="3886200"/>
            <a:ext cx="6400800" cy="1752600"/>
          </a:xfrm>
        </p:spPr>
        <p:txBody>
          <a:bodyPr/>
          <a:lstStyle>
            <a:lvl1pPr marL="0" indent="0" algn="ctr">
              <a:buFontTx/>
              <a:buNone/>
              <a:defRPr sz="2800"/>
            </a:lvl1pPr>
          </a:lstStyle>
          <a:p>
            <a:pPr lvl="0"/>
            <a:r>
              <a:rPr lang="en-US" noProof="0" smtClean="0"/>
              <a:t>Click to edit Master subtitle style</a:t>
            </a:r>
            <a:endParaRPr lang="en-GB" noProof="0" smtClean="0"/>
          </a:p>
        </p:txBody>
      </p:sp>
      <p:sp>
        <p:nvSpPr>
          <p:cNvPr id="58378" name="Text Box 10"/>
          <p:cNvSpPr txBox="1">
            <a:spLocks noChangeArrowheads="1"/>
          </p:cNvSpPr>
          <p:nvPr/>
        </p:nvSpPr>
        <p:spPr bwMode="auto">
          <a:xfrm>
            <a:off x="0" y="6381750"/>
            <a:ext cx="2987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hlinkClick r:id="rId2"/>
              </a:rPr>
              <a:t>http://www.ptcri.ox.ac.uk</a:t>
            </a:r>
            <a:endParaRPr lang="en-GB"/>
          </a:p>
        </p:txBody>
      </p:sp>
      <p:sp>
        <p:nvSpPr>
          <p:cNvPr id="58379" name="Text Box 11"/>
          <p:cNvSpPr txBox="1">
            <a:spLocks noChangeArrowheads="1"/>
          </p:cNvSpPr>
          <p:nvPr/>
        </p:nvSpPr>
        <p:spPr bwMode="auto">
          <a:xfrm>
            <a:off x="5795963" y="6437313"/>
            <a:ext cx="3203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GB">
                <a:hlinkClick r:id="rId3"/>
              </a:rPr>
              <a:t>Ken.Peach@ptcri.ox.ac.uk</a:t>
            </a:r>
            <a:endParaRPr lang="en-GB"/>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0332" y="80629"/>
            <a:ext cx="1451774" cy="822996"/>
          </a:xfrm>
          <a:prstGeom prst="rect">
            <a:avLst/>
          </a:prstGeom>
        </p:spPr>
      </p:pic>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1"/>
            <a:ext cx="1979712" cy="683900"/>
          </a:xfrm>
          <a:prstGeom prst="rect">
            <a:avLst/>
          </a:prstGeom>
        </p:spPr>
      </p:pic>
    </p:spTree>
  </p:cSld>
  <p:clrMapOvr>
    <a:masterClrMapping/>
  </p:clrMapOvr>
  <p:transition>
    <p:pull dir="l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44098280"/>
      </p:ext>
    </p:extLst>
  </p:cSld>
  <p:clrMapOvr>
    <a:masterClrMapping/>
  </p:clrMapOvr>
  <p:transition>
    <p:pull dir="l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513" y="0"/>
            <a:ext cx="1943100" cy="65976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4213" y="0"/>
            <a:ext cx="5676900" cy="6597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389527850"/>
      </p:ext>
    </p:extLst>
  </p:cSld>
  <p:clrMapOvr>
    <a:masterClrMapping/>
  </p:clrMapOvr>
  <p:transition>
    <p:pull dir="l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58888" y="0"/>
            <a:ext cx="7129462" cy="54927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4213" y="692150"/>
            <a:ext cx="3810000" cy="590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6613" y="692150"/>
            <a:ext cx="3810000" cy="2876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6613" y="3721100"/>
            <a:ext cx="3810000" cy="2876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816979758"/>
      </p:ext>
    </p:extLst>
  </p:cSld>
  <p:clrMapOvr>
    <a:masterClrMapping/>
  </p:clrMapOvr>
  <p:transition>
    <p:pull dir="l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3600" b="1">
                <a:solidFill>
                  <a:schemeClr val="accent2">
                    <a:lumMod val="75000"/>
                  </a:schemeClr>
                </a:solidFill>
                <a:latin typeface="+mj-lt"/>
                <a:ea typeface="ＭＳ Ｐゴシック" charset="-128"/>
                <a:cs typeface="ＭＳ Ｐゴシック" charset="-128"/>
              </a:defRPr>
            </a:lvl1pPr>
          </a:lstStyle>
          <a:p>
            <a:r>
              <a:rPr lang="en-US" dirty="0" smtClean="0"/>
              <a:t>Click to edit Master title style</a:t>
            </a:r>
            <a:endParaRPr 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7"/>
          <p:cNvSpPr/>
          <p:nvPr userDrawn="1"/>
        </p:nvSpPr>
        <p:spPr>
          <a:xfrm>
            <a:off x="0" y="6308725"/>
            <a:ext cx="9144000" cy="54927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b="0">
              <a:solidFill>
                <a:prstClr val="white"/>
              </a:solidFill>
            </a:endParaRPr>
          </a:p>
        </p:txBody>
      </p:sp>
      <p:pic>
        <p:nvPicPr>
          <p:cNvPr id="5" name="Picture 6"/>
          <p:cNvPicPr>
            <a:picLocks noChangeAspect="1"/>
          </p:cNvPicPr>
          <p:nvPr userDrawn="1"/>
        </p:nvPicPr>
        <p:blipFill>
          <a:blip r:embed="rId2"/>
          <a:srcRect/>
          <a:stretch>
            <a:fillRect/>
          </a:stretch>
        </p:blipFill>
        <p:spPr bwMode="auto">
          <a:xfrm>
            <a:off x="323850" y="260350"/>
            <a:ext cx="1535113" cy="541338"/>
          </a:xfrm>
          <a:prstGeom prst="rect">
            <a:avLst/>
          </a:prstGeom>
          <a:noFill/>
          <a:ln w="9525">
            <a:noFill/>
            <a:miter lim="800000"/>
            <a:headEnd/>
            <a:tailEnd/>
          </a:ln>
        </p:spPr>
      </p:pic>
      <p:sp>
        <p:nvSpPr>
          <p:cNvPr id="6" name="Rectangle 8"/>
          <p:cNvSpPr/>
          <p:nvPr userDrawn="1"/>
        </p:nvSpPr>
        <p:spPr>
          <a:xfrm>
            <a:off x="2411413" y="-3175"/>
            <a:ext cx="6732587" cy="260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b="0">
              <a:solidFill>
                <a:prstClr val="white"/>
              </a:solidFill>
            </a:endParaRPr>
          </a:p>
        </p:txBody>
      </p:sp>
      <p:sp>
        <p:nvSpPr>
          <p:cNvPr id="2" name="Title 1"/>
          <p:cNvSpPr>
            <a:spLocks noGrp="1"/>
          </p:cNvSpPr>
          <p:nvPr>
            <p:ph type="title"/>
          </p:nvPr>
        </p:nvSpPr>
        <p:spPr>
          <a:xfrm>
            <a:off x="2483768" y="274638"/>
            <a:ext cx="6203032" cy="634082"/>
          </a:xfrm>
        </p:spPr>
        <p:txBody>
          <a:bodyPr>
            <a:normAutofit/>
          </a:bodyPr>
          <a:lstStyle>
            <a:lvl1pPr>
              <a:defRPr sz="2800"/>
            </a:lvl1pPr>
          </a:lstStyle>
          <a:p>
            <a:r>
              <a:rPr lang="en-US" dirty="0" smtClean="0"/>
              <a:t>Click to edit Master title style</a:t>
            </a:r>
            <a:endParaRPr lang="en-GB" dirty="0"/>
          </a:p>
        </p:txBody>
      </p:sp>
      <p:sp>
        <p:nvSpPr>
          <p:cNvPr id="3" name="Content Placeholder 2"/>
          <p:cNvSpPr>
            <a:spLocks noGrp="1"/>
          </p:cNvSpPr>
          <p:nvPr>
            <p:ph idx="1"/>
          </p:nvPr>
        </p:nvSpPr>
        <p:spPr>
          <a:xfrm>
            <a:off x="457200" y="980728"/>
            <a:ext cx="8229600" cy="5145435"/>
          </a:xfrm>
        </p:spPr>
        <p:txBody>
          <a:bodyPr/>
          <a:lstStyle>
            <a:lvl1pPr marL="342900" indent="-342900">
              <a:buClr>
                <a:schemeClr val="tx2">
                  <a:lumMod val="75000"/>
                </a:schemeClr>
              </a:buClr>
              <a:buFont typeface="Wingdings" pitchFamily="2" charset="2"/>
              <a:buChar char="§"/>
              <a:defRPr sz="2400"/>
            </a:lvl1pPr>
            <a:lvl2pPr marL="800100" indent="-342900">
              <a:buClr>
                <a:schemeClr val="accent2">
                  <a:lumMod val="75000"/>
                </a:schemeClr>
              </a:buClr>
              <a:buSzPct val="150000"/>
              <a:buFont typeface="Calibri" pitchFamily="34" charset="0"/>
              <a:buChar char="•"/>
              <a:defRPr sz="2000"/>
            </a:lvl2pPr>
            <a:lvl3pPr marL="1143000" indent="-228600">
              <a:buClr>
                <a:schemeClr val="accent5">
                  <a:lumMod val="75000"/>
                </a:schemeClr>
              </a:buClr>
              <a:buFont typeface="Courier New" pitchFamily="49" charset="0"/>
              <a:buChar char="o"/>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Date Placeholder 3"/>
          <p:cNvSpPr>
            <a:spLocks noGrp="1"/>
          </p:cNvSpPr>
          <p:nvPr>
            <p:ph type="dt" sz="half" idx="10"/>
          </p:nvPr>
        </p:nvSpPr>
        <p:spPr/>
        <p:txBody>
          <a:bodyPr/>
          <a:lstStyle>
            <a:lvl1pPr>
              <a:defRPr>
                <a:solidFill>
                  <a:schemeClr val="bg1"/>
                </a:solidFill>
              </a:defRPr>
            </a:lvl1pPr>
          </a:lstStyle>
          <a:p>
            <a:pPr>
              <a:defRPr/>
            </a:pPr>
            <a:r>
              <a:rPr lang="en-US">
                <a:solidFill>
                  <a:prstClr val="white"/>
                </a:solidFill>
              </a:rPr>
              <a:t>23/Jan/2012</a:t>
            </a:r>
            <a:endParaRPr lang="en-GB" dirty="0">
              <a:solidFill>
                <a:prstClr val="white"/>
              </a:solidFill>
            </a:endParaRPr>
          </a:p>
        </p:txBody>
      </p:sp>
      <p:sp>
        <p:nvSpPr>
          <p:cNvPr id="8" name="Footer Placeholder 4"/>
          <p:cNvSpPr>
            <a:spLocks noGrp="1"/>
          </p:cNvSpPr>
          <p:nvPr>
            <p:ph type="ftr" sz="quarter" idx="11"/>
          </p:nvPr>
        </p:nvSpPr>
        <p:spPr/>
        <p:txBody>
          <a:bodyPr/>
          <a:lstStyle>
            <a:lvl1pPr>
              <a:defRPr>
                <a:solidFill>
                  <a:schemeClr val="bg1"/>
                </a:solidFill>
              </a:defRPr>
            </a:lvl1pPr>
          </a:lstStyle>
          <a:p>
            <a:pPr>
              <a:defRPr/>
            </a:pPr>
            <a:r>
              <a:rPr lang="en-US">
                <a:solidFill>
                  <a:prstClr val="white"/>
                </a:solidFill>
              </a:rPr>
              <a:t>PTCRi Meeting</a:t>
            </a:r>
            <a:endParaRPr lang="en-GB">
              <a:solidFill>
                <a:prstClr val="white"/>
              </a:solidFill>
            </a:endParaRPr>
          </a:p>
        </p:txBody>
      </p:sp>
      <p:sp>
        <p:nvSpPr>
          <p:cNvPr id="9" name="Slide Number Placeholder 5"/>
          <p:cNvSpPr>
            <a:spLocks noGrp="1"/>
          </p:cNvSpPr>
          <p:nvPr>
            <p:ph type="sldNum" sz="quarter" idx="12"/>
          </p:nvPr>
        </p:nvSpPr>
        <p:spPr/>
        <p:txBody>
          <a:bodyPr/>
          <a:lstStyle>
            <a:lvl1pPr>
              <a:defRPr>
                <a:solidFill>
                  <a:schemeClr val="bg1"/>
                </a:solidFill>
              </a:defRPr>
            </a:lvl1pPr>
          </a:lstStyle>
          <a:p>
            <a:pPr>
              <a:defRPr/>
            </a:pPr>
            <a:fld id="{498CBCCE-D825-4335-9CC3-3E2E86B8F18A}" type="slidenum">
              <a:rPr lang="en-GB">
                <a:solidFill>
                  <a:prstClr val="white"/>
                </a:solidFill>
              </a:rPr>
              <a:pPr>
                <a:defRPr/>
              </a:pPr>
              <a:t>‹#›</a:t>
            </a:fld>
            <a:endParaRPr lang="en-GB" dirty="0">
              <a:solidFill>
                <a:prstClr val="white"/>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7"/>
          <p:cNvSpPr/>
          <p:nvPr userDrawn="1"/>
        </p:nvSpPr>
        <p:spPr>
          <a:xfrm>
            <a:off x="0" y="6308725"/>
            <a:ext cx="9144000" cy="54927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b="0">
              <a:solidFill>
                <a:prstClr val="white"/>
              </a:solidFill>
            </a:endParaRPr>
          </a:p>
        </p:txBody>
      </p:sp>
      <p:pic>
        <p:nvPicPr>
          <p:cNvPr id="5" name="Picture 6"/>
          <p:cNvPicPr>
            <a:picLocks noChangeAspect="1"/>
          </p:cNvPicPr>
          <p:nvPr userDrawn="1"/>
        </p:nvPicPr>
        <p:blipFill>
          <a:blip r:embed="rId2"/>
          <a:srcRect/>
          <a:stretch>
            <a:fillRect/>
          </a:stretch>
        </p:blipFill>
        <p:spPr bwMode="auto">
          <a:xfrm>
            <a:off x="323850" y="260350"/>
            <a:ext cx="1535113" cy="541338"/>
          </a:xfrm>
          <a:prstGeom prst="rect">
            <a:avLst/>
          </a:prstGeom>
          <a:noFill/>
          <a:ln w="9525">
            <a:noFill/>
            <a:miter lim="800000"/>
            <a:headEnd/>
            <a:tailEnd/>
          </a:ln>
        </p:spPr>
      </p:pic>
      <p:sp>
        <p:nvSpPr>
          <p:cNvPr id="6" name="Rectangle 8"/>
          <p:cNvSpPr/>
          <p:nvPr userDrawn="1"/>
        </p:nvSpPr>
        <p:spPr>
          <a:xfrm>
            <a:off x="2411413" y="-3175"/>
            <a:ext cx="6732587" cy="260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b="0">
              <a:solidFill>
                <a:prstClr val="white"/>
              </a:solidFill>
            </a:endParaRPr>
          </a:p>
        </p:txBody>
      </p:sp>
      <p:sp>
        <p:nvSpPr>
          <p:cNvPr id="2" name="Title 1"/>
          <p:cNvSpPr>
            <a:spLocks noGrp="1"/>
          </p:cNvSpPr>
          <p:nvPr>
            <p:ph type="title"/>
          </p:nvPr>
        </p:nvSpPr>
        <p:spPr>
          <a:xfrm>
            <a:off x="2483768" y="274638"/>
            <a:ext cx="6203032" cy="634082"/>
          </a:xfrm>
        </p:spPr>
        <p:txBody>
          <a:bodyPr>
            <a:normAutofit/>
          </a:bodyPr>
          <a:lstStyle>
            <a:lvl1pPr>
              <a:defRPr sz="2800"/>
            </a:lvl1pPr>
          </a:lstStyle>
          <a:p>
            <a:r>
              <a:rPr lang="en-US" dirty="0" smtClean="0"/>
              <a:t>Click to edit Master title style</a:t>
            </a:r>
            <a:endParaRPr lang="en-GB" dirty="0"/>
          </a:p>
        </p:txBody>
      </p:sp>
      <p:sp>
        <p:nvSpPr>
          <p:cNvPr id="3" name="Content Placeholder 2"/>
          <p:cNvSpPr>
            <a:spLocks noGrp="1"/>
          </p:cNvSpPr>
          <p:nvPr>
            <p:ph idx="1"/>
          </p:nvPr>
        </p:nvSpPr>
        <p:spPr>
          <a:xfrm>
            <a:off x="457200" y="980728"/>
            <a:ext cx="8229600" cy="5145435"/>
          </a:xfrm>
        </p:spPr>
        <p:txBody>
          <a:bodyPr/>
          <a:lstStyle>
            <a:lvl1pPr marL="342900" indent="-342900">
              <a:buClr>
                <a:schemeClr val="tx2">
                  <a:lumMod val="75000"/>
                </a:schemeClr>
              </a:buClr>
              <a:buFont typeface="Wingdings" pitchFamily="2" charset="2"/>
              <a:buChar char="§"/>
              <a:defRPr sz="2400"/>
            </a:lvl1pPr>
            <a:lvl2pPr marL="800100" indent="-342900">
              <a:buClr>
                <a:schemeClr val="accent2">
                  <a:lumMod val="75000"/>
                </a:schemeClr>
              </a:buClr>
              <a:buSzPct val="150000"/>
              <a:buFont typeface="Calibri" pitchFamily="34" charset="0"/>
              <a:buChar char="•"/>
              <a:defRPr sz="2000"/>
            </a:lvl2pPr>
            <a:lvl3pPr marL="1143000" indent="-228600">
              <a:buClr>
                <a:schemeClr val="accent5">
                  <a:lumMod val="75000"/>
                </a:schemeClr>
              </a:buClr>
              <a:buFont typeface="Courier New" pitchFamily="49" charset="0"/>
              <a:buChar char="o"/>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Date Placeholder 3"/>
          <p:cNvSpPr>
            <a:spLocks noGrp="1"/>
          </p:cNvSpPr>
          <p:nvPr>
            <p:ph type="dt" sz="half" idx="10"/>
          </p:nvPr>
        </p:nvSpPr>
        <p:spPr/>
        <p:txBody>
          <a:bodyPr/>
          <a:lstStyle>
            <a:lvl1pPr>
              <a:defRPr>
                <a:solidFill>
                  <a:schemeClr val="bg1"/>
                </a:solidFill>
              </a:defRPr>
            </a:lvl1pPr>
          </a:lstStyle>
          <a:p>
            <a:pPr>
              <a:defRPr/>
            </a:pPr>
            <a:r>
              <a:rPr lang="en-US">
                <a:solidFill>
                  <a:prstClr val="white"/>
                </a:solidFill>
              </a:rPr>
              <a:t>23/Jan/2012</a:t>
            </a:r>
            <a:endParaRPr lang="en-GB" dirty="0">
              <a:solidFill>
                <a:prstClr val="white"/>
              </a:solidFill>
            </a:endParaRPr>
          </a:p>
        </p:txBody>
      </p:sp>
      <p:sp>
        <p:nvSpPr>
          <p:cNvPr id="8" name="Footer Placeholder 4"/>
          <p:cNvSpPr>
            <a:spLocks noGrp="1"/>
          </p:cNvSpPr>
          <p:nvPr>
            <p:ph type="ftr" sz="quarter" idx="11"/>
          </p:nvPr>
        </p:nvSpPr>
        <p:spPr/>
        <p:txBody>
          <a:bodyPr/>
          <a:lstStyle>
            <a:lvl1pPr>
              <a:defRPr>
                <a:solidFill>
                  <a:schemeClr val="bg1"/>
                </a:solidFill>
              </a:defRPr>
            </a:lvl1pPr>
          </a:lstStyle>
          <a:p>
            <a:pPr>
              <a:defRPr/>
            </a:pPr>
            <a:r>
              <a:rPr lang="en-US">
                <a:solidFill>
                  <a:prstClr val="white"/>
                </a:solidFill>
              </a:rPr>
              <a:t>PTCRi Meeting</a:t>
            </a:r>
            <a:endParaRPr lang="en-GB">
              <a:solidFill>
                <a:prstClr val="white"/>
              </a:solidFill>
            </a:endParaRPr>
          </a:p>
        </p:txBody>
      </p:sp>
      <p:sp>
        <p:nvSpPr>
          <p:cNvPr id="9" name="Slide Number Placeholder 5"/>
          <p:cNvSpPr>
            <a:spLocks noGrp="1"/>
          </p:cNvSpPr>
          <p:nvPr>
            <p:ph type="sldNum" sz="quarter" idx="12"/>
          </p:nvPr>
        </p:nvSpPr>
        <p:spPr/>
        <p:txBody>
          <a:bodyPr/>
          <a:lstStyle>
            <a:lvl1pPr>
              <a:defRPr>
                <a:solidFill>
                  <a:schemeClr val="bg1"/>
                </a:solidFill>
              </a:defRPr>
            </a:lvl1pPr>
          </a:lstStyle>
          <a:p>
            <a:pPr>
              <a:defRPr/>
            </a:pPr>
            <a:fld id="{498CBCCE-D825-4335-9CC3-3E2E86B8F18A}" type="slidenum">
              <a:rPr lang="en-GB">
                <a:solidFill>
                  <a:prstClr val="white"/>
                </a:solidFill>
              </a:rPr>
              <a:pPr>
                <a:defRPr/>
              </a:pPr>
              <a:t>‹#›</a:t>
            </a:fld>
            <a:endParaRPr lang="en-GB" dirty="0">
              <a:solidFill>
                <a:prstClr val="white"/>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09A6B158-967D-4779-B9AC-7540D859D52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08051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EC1B483D-2532-46C3-8663-F9672DCAB08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05515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95614401"/>
      </p:ext>
    </p:extLst>
  </p:cSld>
  <p:clrMapOvr>
    <a:masterClrMapping/>
  </p:clrMapOvr>
  <p:transition>
    <p:pull dir="l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35361888"/>
      </p:ext>
    </p:extLst>
  </p:cSld>
  <p:clrMapOvr>
    <a:masterClrMapping/>
  </p:clrMapOvr>
  <p:transition>
    <p:pull dir="l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4213" y="908050"/>
            <a:ext cx="3810000" cy="568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908050"/>
            <a:ext cx="3810000" cy="568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943950821"/>
      </p:ext>
    </p:extLst>
  </p:cSld>
  <p:clrMapOvr>
    <a:masterClrMapping/>
  </p:clrMapOvr>
  <p:transition>
    <p:pull dir="l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481273695"/>
      </p:ext>
    </p:extLst>
  </p:cSld>
  <p:clrMapOvr>
    <a:masterClrMapping/>
  </p:clrMapOvr>
  <p:transition>
    <p:pull dir="l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415751293"/>
      </p:ext>
    </p:extLst>
  </p:cSld>
  <p:clrMapOvr>
    <a:masterClrMapping/>
  </p:clrMapOvr>
  <p:transition>
    <p:pull dir="l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194137"/>
      </p:ext>
    </p:extLst>
  </p:cSld>
  <p:clrMapOvr>
    <a:masterClrMapping/>
  </p:clrMapOvr>
  <p:transition>
    <p:pull dir="l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04071738"/>
      </p:ext>
    </p:extLst>
  </p:cSld>
  <p:clrMapOvr>
    <a:masterClrMapping/>
  </p:clrMapOvr>
  <p:transition>
    <p:pull dir="l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55867822"/>
      </p:ext>
    </p:extLst>
  </p:cSld>
  <p:clrMapOvr>
    <a:masterClrMapping/>
  </p:clrMapOvr>
  <p:transition>
    <p:pull dir="l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7"/>
            </a:gs>
            <a:gs pos="100000">
              <a:srgbClr val="F3FD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3508" y="1"/>
            <a:ext cx="8820980" cy="6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GB" dirty="0" smtClean="0"/>
              <a:t>Click to edit Master title style</a:t>
            </a:r>
            <a:endParaRPr lang="en-GB" altLang="en-GB" dirty="0" smtClean="0"/>
          </a:p>
        </p:txBody>
      </p:sp>
      <p:sp>
        <p:nvSpPr>
          <p:cNvPr id="1027" name="Rectangle 3"/>
          <p:cNvSpPr>
            <a:spLocks noGrp="1" noChangeArrowheads="1"/>
          </p:cNvSpPr>
          <p:nvPr>
            <p:ph type="body" idx="1"/>
          </p:nvPr>
        </p:nvSpPr>
        <p:spPr bwMode="auto">
          <a:xfrm>
            <a:off x="724036" y="907752"/>
            <a:ext cx="7772400" cy="568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GB" dirty="0" smtClean="0"/>
              <a:t>Click to edit Master text styles</a:t>
            </a:r>
          </a:p>
          <a:p>
            <a:pPr lvl="1"/>
            <a:r>
              <a:rPr lang="en-US" altLang="en-GB" dirty="0" smtClean="0"/>
              <a:t>Second level</a:t>
            </a:r>
          </a:p>
          <a:p>
            <a:pPr lvl="2"/>
            <a:r>
              <a:rPr lang="en-US" altLang="en-GB" dirty="0" smtClean="0"/>
              <a:t>Third level</a:t>
            </a:r>
          </a:p>
          <a:p>
            <a:pPr lvl="3"/>
            <a:r>
              <a:rPr lang="en-US" altLang="en-GB" dirty="0" smtClean="0"/>
              <a:t>Fourth level</a:t>
            </a:r>
          </a:p>
          <a:p>
            <a:pPr lvl="4"/>
            <a:r>
              <a:rPr lang="en-US" altLang="en-GB" dirty="0" smtClean="0"/>
              <a:t>Fifth level</a:t>
            </a:r>
            <a:endParaRPr lang="en-GB" altLang="en-GB" dirty="0" smtClean="0"/>
          </a:p>
        </p:txBody>
      </p:sp>
      <p:sp>
        <p:nvSpPr>
          <p:cNvPr id="1034" name="Text Box 10"/>
          <p:cNvSpPr txBox="1">
            <a:spLocks noChangeArrowheads="1"/>
          </p:cNvSpPr>
          <p:nvPr/>
        </p:nvSpPr>
        <p:spPr bwMode="auto">
          <a:xfrm>
            <a:off x="0" y="6658446"/>
            <a:ext cx="9144000" cy="2308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lang="en-GB" sz="900" b="0" dirty="0"/>
              <a:t>Ken Peach	</a:t>
            </a:r>
            <a:r>
              <a:rPr lang="en-GB" sz="900" b="0" dirty="0" smtClean="0"/>
              <a:t>Cancer: A Medical Challenge</a:t>
            </a:r>
            <a:r>
              <a:rPr lang="en-GB" sz="900" b="0" baseline="0" dirty="0" smtClean="0"/>
              <a:t> for Physics	</a:t>
            </a:r>
            <a:r>
              <a:rPr lang="en-GB" sz="900" b="0" dirty="0"/>
              <a:t>	</a:t>
            </a:r>
            <a:r>
              <a:rPr lang="en-GB" sz="900" b="0" dirty="0" smtClean="0"/>
              <a:t>	Lund April 9</a:t>
            </a:r>
            <a:r>
              <a:rPr lang="en-GB" sz="900" b="0" baseline="30000" dirty="0" smtClean="0"/>
              <a:t>th</a:t>
            </a:r>
            <a:r>
              <a:rPr lang="en-GB" sz="900" b="0" dirty="0" smtClean="0"/>
              <a:t> 2013</a:t>
            </a:r>
            <a:r>
              <a:rPr lang="en-GB" sz="900" b="0" dirty="0"/>
              <a:t>	</a:t>
            </a:r>
            <a:r>
              <a:rPr lang="en-GB" sz="900" b="0" dirty="0" smtClean="0"/>
              <a:t>	</a:t>
            </a:r>
            <a:fld id="{4D3B1F95-A093-4C00-8070-9F0171E69676}" type="slidenum">
              <a:rPr lang="en-GB" sz="900" b="0" smtClean="0"/>
              <a:pPr>
                <a:spcBef>
                  <a:spcPct val="50000"/>
                </a:spcBef>
              </a:pPr>
              <a:t>‹#›</a:t>
            </a:fld>
            <a:endParaRPr lang="en-GB" sz="900" b="0" dirty="0"/>
          </a:p>
        </p:txBody>
      </p:sp>
      <p:sp>
        <p:nvSpPr>
          <p:cNvPr id="1037" name="Line 13"/>
          <p:cNvSpPr>
            <a:spLocks noChangeShapeType="1"/>
          </p:cNvSpPr>
          <p:nvPr/>
        </p:nvSpPr>
        <p:spPr bwMode="auto">
          <a:xfrm>
            <a:off x="0" y="620688"/>
            <a:ext cx="91440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1045" name="Group 21"/>
          <p:cNvGrpSpPr>
            <a:grpSpLocks/>
          </p:cNvGrpSpPr>
          <p:nvPr/>
        </p:nvGrpSpPr>
        <p:grpSpPr bwMode="auto">
          <a:xfrm>
            <a:off x="0" y="5961063"/>
            <a:ext cx="9144000" cy="781050"/>
            <a:chOff x="0" y="3824"/>
            <a:chExt cx="5760" cy="492"/>
          </a:xfrm>
        </p:grpSpPr>
        <p:pic>
          <p:nvPicPr>
            <p:cNvPr id="1046" name="Picture 3" descr="H:\PTCRi Logo Vector\PTCRI_bottom_long.emf"/>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916" y="3824"/>
              <a:ext cx="3844"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3" descr="H:\PTCRi Logo Vector\PTCRI_bottom_long.emf"/>
            <p:cNvPicPr>
              <a:picLocks noChangeAspect="1" noChangeArrowheads="1"/>
            </p:cNvPicPr>
            <p:nvPr userDrawn="1"/>
          </p:nvPicPr>
          <p:blipFill>
            <a:blip r:embed="rId15">
              <a:extLst>
                <a:ext uri="{28A0092B-C50C-407E-A947-70E740481C1C}">
                  <a14:useLocalDpi xmlns:a14="http://schemas.microsoft.com/office/drawing/2010/main" val="0"/>
                </a:ext>
              </a:extLst>
            </a:blip>
            <a:srcRect r="65559"/>
            <a:stretch>
              <a:fillRect/>
            </a:stretch>
          </p:blipFill>
          <p:spPr bwMode="auto">
            <a:xfrm>
              <a:off x="0" y="3824"/>
              <a:ext cx="1935"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 id="2147483677" r:id="rId13"/>
  </p:sldLayoutIdLst>
  <p:transition>
    <p:pull dir="lu"/>
  </p:transition>
  <p:timing>
    <p:tnLst>
      <p:par>
        <p:cTn id="1" dur="indefinite" restart="never" nodeType="tmRoot"/>
      </p:par>
    </p:tnLst>
  </p:timing>
  <p:txStyles>
    <p:titleStyle>
      <a:lvl1pPr algn="ctr" rtl="0" eaLnBrk="1" fontAlgn="base" hangingPunct="1">
        <a:spcBef>
          <a:spcPct val="0"/>
        </a:spcBef>
        <a:spcAft>
          <a:spcPct val="0"/>
        </a:spcAft>
        <a:defRPr sz="2800" b="1">
          <a:solidFill>
            <a:srgbClr val="FF3300"/>
          </a:solidFill>
          <a:latin typeface="+mj-lt"/>
          <a:ea typeface="+mj-ea"/>
          <a:cs typeface="+mj-cs"/>
        </a:defRPr>
      </a:lvl1pPr>
      <a:lvl2pPr algn="ctr" rtl="0" eaLnBrk="1" fontAlgn="base" hangingPunct="1">
        <a:spcBef>
          <a:spcPct val="0"/>
        </a:spcBef>
        <a:spcAft>
          <a:spcPct val="0"/>
        </a:spcAft>
        <a:defRPr sz="2800" b="1">
          <a:solidFill>
            <a:srgbClr val="FF3300"/>
          </a:solidFill>
          <a:latin typeface="Arial" charset="0"/>
        </a:defRPr>
      </a:lvl2pPr>
      <a:lvl3pPr algn="ctr" rtl="0" eaLnBrk="1" fontAlgn="base" hangingPunct="1">
        <a:spcBef>
          <a:spcPct val="0"/>
        </a:spcBef>
        <a:spcAft>
          <a:spcPct val="0"/>
        </a:spcAft>
        <a:defRPr sz="2800" b="1">
          <a:solidFill>
            <a:srgbClr val="FF3300"/>
          </a:solidFill>
          <a:latin typeface="Arial" charset="0"/>
        </a:defRPr>
      </a:lvl3pPr>
      <a:lvl4pPr algn="ctr" rtl="0" eaLnBrk="1" fontAlgn="base" hangingPunct="1">
        <a:spcBef>
          <a:spcPct val="0"/>
        </a:spcBef>
        <a:spcAft>
          <a:spcPct val="0"/>
        </a:spcAft>
        <a:defRPr sz="2800" b="1">
          <a:solidFill>
            <a:srgbClr val="FF3300"/>
          </a:solidFill>
          <a:latin typeface="Arial" charset="0"/>
        </a:defRPr>
      </a:lvl4pPr>
      <a:lvl5pPr algn="ctr" rtl="0" eaLnBrk="1" fontAlgn="base" hangingPunct="1">
        <a:spcBef>
          <a:spcPct val="0"/>
        </a:spcBef>
        <a:spcAft>
          <a:spcPct val="0"/>
        </a:spcAft>
        <a:defRPr sz="2800" b="1">
          <a:solidFill>
            <a:srgbClr val="FF3300"/>
          </a:solidFill>
          <a:latin typeface="Arial" charset="0"/>
        </a:defRPr>
      </a:lvl5pPr>
      <a:lvl6pPr marL="457200" algn="ctr" rtl="0" eaLnBrk="1" fontAlgn="base" hangingPunct="1">
        <a:spcBef>
          <a:spcPct val="0"/>
        </a:spcBef>
        <a:spcAft>
          <a:spcPct val="0"/>
        </a:spcAft>
        <a:defRPr sz="2800" b="1">
          <a:solidFill>
            <a:srgbClr val="FF3300"/>
          </a:solidFill>
          <a:latin typeface="Arial" charset="0"/>
        </a:defRPr>
      </a:lvl6pPr>
      <a:lvl7pPr marL="914400" algn="ctr" rtl="0" eaLnBrk="1" fontAlgn="base" hangingPunct="1">
        <a:spcBef>
          <a:spcPct val="0"/>
        </a:spcBef>
        <a:spcAft>
          <a:spcPct val="0"/>
        </a:spcAft>
        <a:defRPr sz="2800" b="1">
          <a:solidFill>
            <a:srgbClr val="FF3300"/>
          </a:solidFill>
          <a:latin typeface="Arial" charset="0"/>
        </a:defRPr>
      </a:lvl7pPr>
      <a:lvl8pPr marL="1371600" algn="ctr" rtl="0" eaLnBrk="1" fontAlgn="base" hangingPunct="1">
        <a:spcBef>
          <a:spcPct val="0"/>
        </a:spcBef>
        <a:spcAft>
          <a:spcPct val="0"/>
        </a:spcAft>
        <a:defRPr sz="2800" b="1">
          <a:solidFill>
            <a:srgbClr val="FF3300"/>
          </a:solidFill>
          <a:latin typeface="Arial" charset="0"/>
        </a:defRPr>
      </a:lvl8pPr>
      <a:lvl9pPr marL="1828800" algn="ctr" rtl="0" eaLnBrk="1" fontAlgn="base" hangingPunct="1">
        <a:spcBef>
          <a:spcPct val="0"/>
        </a:spcBef>
        <a:spcAft>
          <a:spcPct val="0"/>
        </a:spcAft>
        <a:defRPr sz="2800" b="1">
          <a:solidFill>
            <a:srgbClr val="FF3300"/>
          </a:solidFill>
          <a:latin typeface="Arial" charset="0"/>
        </a:defRPr>
      </a:lvl9pPr>
    </p:titleStyle>
    <p:bodyStyle>
      <a:lvl1pPr marL="342900" indent="-342900" algn="l" rtl="0" eaLnBrk="1" fontAlgn="base" hangingPunct="1">
        <a:spcBef>
          <a:spcPct val="20000"/>
        </a:spcBef>
        <a:spcAft>
          <a:spcPct val="0"/>
        </a:spcAft>
        <a:buChar char="•"/>
        <a:defRPr sz="3200" b="1">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b="1">
          <a:solidFill>
            <a:srgbClr val="FF3300"/>
          </a:solidFill>
          <a:latin typeface="+mn-lt"/>
        </a:defRPr>
      </a:lvl2pPr>
      <a:lvl3pPr marL="1143000" indent="-228600" algn="l" rtl="0" eaLnBrk="1" fontAlgn="base" hangingPunct="1">
        <a:spcBef>
          <a:spcPct val="20000"/>
        </a:spcBef>
        <a:spcAft>
          <a:spcPct val="0"/>
        </a:spcAft>
        <a:buChar char="•"/>
        <a:defRPr sz="2400" b="1">
          <a:solidFill>
            <a:srgbClr val="000000"/>
          </a:solidFill>
          <a:latin typeface="+mn-lt"/>
        </a:defRPr>
      </a:lvl3pPr>
      <a:lvl4pPr marL="1600200" indent="-228600" algn="l" rtl="0" eaLnBrk="1" fontAlgn="base" hangingPunct="1">
        <a:spcBef>
          <a:spcPct val="20000"/>
        </a:spcBef>
        <a:spcAft>
          <a:spcPct val="0"/>
        </a:spcAft>
        <a:buChar char="–"/>
        <a:defRPr sz="2000" b="1">
          <a:solidFill>
            <a:srgbClr val="800080"/>
          </a:solidFill>
          <a:latin typeface="+mn-lt"/>
        </a:defRPr>
      </a:lvl4pPr>
      <a:lvl5pPr marL="2057400" indent="-228600" algn="l" rtl="0" eaLnBrk="1" fontAlgn="base" hangingPunct="1">
        <a:spcBef>
          <a:spcPct val="20000"/>
        </a:spcBef>
        <a:spcAft>
          <a:spcPct val="0"/>
        </a:spcAft>
        <a:buChar char="»"/>
        <a:defRPr sz="2000" b="1">
          <a:solidFill>
            <a:srgbClr val="00CC00"/>
          </a:solidFill>
          <a:latin typeface="+mn-lt"/>
        </a:defRPr>
      </a:lvl5pPr>
      <a:lvl6pPr marL="2514600" indent="-228600" algn="l" rtl="0" eaLnBrk="1" fontAlgn="base" hangingPunct="1">
        <a:spcBef>
          <a:spcPct val="20000"/>
        </a:spcBef>
        <a:spcAft>
          <a:spcPct val="0"/>
        </a:spcAft>
        <a:buChar char="»"/>
        <a:defRPr sz="2000" b="1">
          <a:solidFill>
            <a:srgbClr val="00CC00"/>
          </a:solidFill>
          <a:latin typeface="+mn-lt"/>
        </a:defRPr>
      </a:lvl6pPr>
      <a:lvl7pPr marL="2971800" indent="-228600" algn="l" rtl="0" eaLnBrk="1" fontAlgn="base" hangingPunct="1">
        <a:spcBef>
          <a:spcPct val="20000"/>
        </a:spcBef>
        <a:spcAft>
          <a:spcPct val="0"/>
        </a:spcAft>
        <a:buChar char="»"/>
        <a:defRPr sz="2000" b="1">
          <a:solidFill>
            <a:srgbClr val="00CC00"/>
          </a:solidFill>
          <a:latin typeface="+mn-lt"/>
        </a:defRPr>
      </a:lvl7pPr>
      <a:lvl8pPr marL="3429000" indent="-228600" algn="l" rtl="0" eaLnBrk="1" fontAlgn="base" hangingPunct="1">
        <a:spcBef>
          <a:spcPct val="20000"/>
        </a:spcBef>
        <a:spcAft>
          <a:spcPct val="0"/>
        </a:spcAft>
        <a:buChar char="»"/>
        <a:defRPr sz="2000" b="1">
          <a:solidFill>
            <a:srgbClr val="00CC00"/>
          </a:solidFill>
          <a:latin typeface="+mn-lt"/>
        </a:defRPr>
      </a:lvl8pPr>
      <a:lvl9pPr marL="3886200" indent="-228600" algn="l" rtl="0" eaLnBrk="1" fontAlgn="base" hangingPunct="1">
        <a:spcBef>
          <a:spcPct val="20000"/>
        </a:spcBef>
        <a:spcAft>
          <a:spcPct val="0"/>
        </a:spcAft>
        <a:buChar char="»"/>
        <a:defRPr sz="2000" b="1">
          <a:solidFill>
            <a:srgbClr val="00CC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endParaRPr lang="en-GB" altLang="ja-JP"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GB" altLang="ja-JP"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eaLnBrk="1" hangingPunct="1">
              <a:defRPr/>
            </a:pPr>
            <a:r>
              <a:rPr lang="en-US" b="0">
                <a:solidFill>
                  <a:prstClr val="black">
                    <a:tint val="75000"/>
                  </a:prstClr>
                </a:solidFill>
              </a:rPr>
              <a:t>23/Jan/2012</a:t>
            </a:r>
            <a:endParaRPr lang="en-GB" b="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eaLnBrk="1" hangingPunct="1">
              <a:defRPr/>
            </a:pPr>
            <a:r>
              <a:rPr lang="en-GB" b="0">
                <a:solidFill>
                  <a:prstClr val="black">
                    <a:tint val="75000"/>
                  </a:prstClr>
                </a:solidFill>
              </a:rPr>
              <a:t>PTCRi Meeting</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eaLnBrk="1" hangingPunct="1">
              <a:defRPr/>
            </a:pPr>
            <a:fld id="{1C03AFC5-4183-45BC-AD6B-C05F35CFB055}" type="slidenum">
              <a:rPr lang="en-GB" b="0">
                <a:solidFill>
                  <a:prstClr val="black">
                    <a:tint val="75000"/>
                  </a:prstClr>
                </a:solidFill>
              </a:rPr>
              <a:pPr eaLnBrk="1" hangingPunct="1">
                <a:defRPr/>
              </a:pPr>
              <a:t>‹#›</a:t>
            </a:fld>
            <a:endParaRPr lang="en-GB" b="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4" r:id="rId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endParaRPr lang="en-GB" altLang="ja-JP"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GB" altLang="ja-JP"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eaLnBrk="1" hangingPunct="1">
              <a:defRPr/>
            </a:pPr>
            <a:r>
              <a:rPr lang="en-US" b="0">
                <a:solidFill>
                  <a:prstClr val="black">
                    <a:tint val="75000"/>
                  </a:prstClr>
                </a:solidFill>
              </a:rPr>
              <a:t>23/Jan/2012</a:t>
            </a:r>
            <a:endParaRPr lang="en-GB" b="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eaLnBrk="1" hangingPunct="1">
              <a:defRPr/>
            </a:pPr>
            <a:r>
              <a:rPr lang="en-GB" b="0">
                <a:solidFill>
                  <a:prstClr val="black">
                    <a:tint val="75000"/>
                  </a:prstClr>
                </a:solidFill>
              </a:rPr>
              <a:t>PTCRi Meeting</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eaLnBrk="1" hangingPunct="1">
              <a:defRPr/>
            </a:pPr>
            <a:fld id="{1C03AFC5-4183-45BC-AD6B-C05F35CFB055}" type="slidenum">
              <a:rPr lang="en-GB" b="0">
                <a:solidFill>
                  <a:prstClr val="black">
                    <a:tint val="75000"/>
                  </a:prstClr>
                </a:solidFill>
              </a:rPr>
              <a:pPr eaLnBrk="1" hangingPunct="1">
                <a:defRPr/>
              </a:pPr>
              <a:t>‹#›</a:t>
            </a:fld>
            <a:endParaRPr lang="en-GB" b="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8" r:id="rId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274638"/>
            <a:ext cx="7467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mn-lt"/>
                <a:ea typeface="+mn-ea"/>
                <a:cs typeface="+mn-cs"/>
              </a:defRPr>
            </a:lvl1pPr>
          </a:lstStyle>
          <a:p>
            <a:pPr eaLnBrk="1" hangingPunct="1">
              <a:defRPr/>
            </a:pPr>
            <a:endParaRPr lang="en-US" b="0">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mn-lt"/>
                <a:ea typeface="+mn-ea"/>
                <a:cs typeface="+mn-cs"/>
              </a:defRPr>
            </a:lvl1pPr>
          </a:lstStyle>
          <a:p>
            <a:pPr eaLnBrk="1" hangingPunct="1">
              <a:defRPr/>
            </a:pPr>
            <a:endParaRPr lang="en-US" b="0">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Book Antiqua" pitchFamily="18" charset="0"/>
              </a:defRPr>
            </a:lvl1pPr>
          </a:lstStyle>
          <a:p>
            <a:pPr eaLnBrk="1" hangingPunct="1"/>
            <a:fld id="{8ACE3E33-2E29-40B3-BB3B-67348F0D743C}" type="slidenum">
              <a:rPr lang="en-US" b="0" smtClean="0">
                <a:solidFill>
                  <a:srgbClr val="FFFFFF"/>
                </a:solidFill>
                <a:ea typeface="ＭＳ Ｐゴシック" pitchFamily="34" charset="-128"/>
              </a:rPr>
              <a:pPr eaLnBrk="1" hangingPunct="1"/>
              <a:t>‹#›</a:t>
            </a:fld>
            <a:endParaRPr lang="en-US" b="0" smtClean="0">
              <a:solidFill>
                <a:srgbClr val="FFFFFF"/>
              </a:solidFill>
              <a:ea typeface="ＭＳ Ｐゴシック" pitchFamily="34" charset="-128"/>
            </a:endParaRPr>
          </a:p>
        </p:txBody>
      </p:sp>
      <p:grpSp>
        <p:nvGrpSpPr>
          <p:cNvPr id="1031" name="Group 11"/>
          <p:cNvGrpSpPr>
            <a:grpSpLocks/>
          </p:cNvGrpSpPr>
          <p:nvPr/>
        </p:nvGrpSpPr>
        <p:grpSpPr bwMode="auto">
          <a:xfrm>
            <a:off x="228600" y="155575"/>
            <a:ext cx="8610600" cy="1139825"/>
            <a:chOff x="144" y="98"/>
            <a:chExt cx="5424" cy="718"/>
          </a:xfrm>
        </p:grpSpPr>
        <p:pic>
          <p:nvPicPr>
            <p:cNvPr id="103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 y="98"/>
              <a:ext cx="550" cy="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13"/>
            <p:cNvSpPr txBox="1">
              <a:spLocks noChangeArrowheads="1"/>
            </p:cNvSpPr>
            <p:nvPr/>
          </p:nvSpPr>
          <p:spPr bwMode="auto">
            <a:xfrm>
              <a:off x="768" y="335"/>
              <a:ext cx="475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endParaRPr lang="en-US" sz="3200" smtClean="0">
                <a:solidFill>
                  <a:srgbClr val="FFFF00"/>
                </a:solidFill>
              </a:endParaRPr>
            </a:p>
          </p:txBody>
        </p:sp>
        <p:sp>
          <p:nvSpPr>
            <p:cNvPr id="1034" name="Line 14"/>
            <p:cNvSpPr>
              <a:spLocks noChangeShapeType="1"/>
            </p:cNvSpPr>
            <p:nvPr/>
          </p:nvSpPr>
          <p:spPr bwMode="auto">
            <a:xfrm>
              <a:off x="144" y="816"/>
              <a:ext cx="5424"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1" hangingPunct="1"/>
              <a:endParaRPr lang="en-GB" sz="2000" b="0" smtClean="0">
                <a:solidFill>
                  <a:srgbClr val="000000"/>
                </a:solidFill>
                <a:latin typeface="Arial" pitchFamily="34" charset="0"/>
                <a:ea typeface="ＭＳ Ｐゴシック" pitchFamily="34" charset="-128"/>
              </a:endParaRPr>
            </a:p>
          </p:txBody>
        </p:sp>
      </p:grpSp>
    </p:spTree>
  </p:cSld>
  <p:clrMap bg1="lt1" tx1="dk1" bg2="lt2" tx2="dk2" accent1="accent1" accent2="accent2" accent3="accent3" accent4="accent4" accent5="accent5" accent6="accent6" hlink="hlink" folHlink="folHlink"/>
  <p:sldLayoutIdLst>
    <p:sldLayoutId id="2147483671" r:id="rId1"/>
  </p:sldLayoutIdLst>
  <p:txStyles>
    <p:titleStyle>
      <a:lvl1pPr algn="ctr" rtl="0" eaLnBrk="0" fontAlgn="base" hangingPunct="0">
        <a:spcBef>
          <a:spcPct val="0"/>
        </a:spcBef>
        <a:spcAft>
          <a:spcPct val="0"/>
        </a:spcAft>
        <a:defRPr sz="4400">
          <a:solidFill>
            <a:srgbClr val="FFFF00"/>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00"/>
          </a:solidFill>
          <a:latin typeface="Book Antiqua" pitchFamily="18" charset="0"/>
          <a:ea typeface="ＭＳ Ｐゴシック" charset="0"/>
          <a:cs typeface="ＭＳ Ｐゴシック" charset="0"/>
        </a:defRPr>
      </a:lvl2pPr>
      <a:lvl3pPr algn="ctr" rtl="0" eaLnBrk="0" fontAlgn="base" hangingPunct="0">
        <a:spcBef>
          <a:spcPct val="0"/>
        </a:spcBef>
        <a:spcAft>
          <a:spcPct val="0"/>
        </a:spcAft>
        <a:defRPr sz="4400">
          <a:solidFill>
            <a:srgbClr val="FFFF00"/>
          </a:solidFill>
          <a:latin typeface="Book Antiqua" pitchFamily="18" charset="0"/>
          <a:ea typeface="ＭＳ Ｐゴシック" charset="0"/>
          <a:cs typeface="ＭＳ Ｐゴシック" charset="0"/>
        </a:defRPr>
      </a:lvl3pPr>
      <a:lvl4pPr algn="ctr" rtl="0" eaLnBrk="0" fontAlgn="base" hangingPunct="0">
        <a:spcBef>
          <a:spcPct val="0"/>
        </a:spcBef>
        <a:spcAft>
          <a:spcPct val="0"/>
        </a:spcAft>
        <a:defRPr sz="4400">
          <a:solidFill>
            <a:srgbClr val="FFFF00"/>
          </a:solidFill>
          <a:latin typeface="Book Antiqua" pitchFamily="18" charset="0"/>
          <a:ea typeface="ＭＳ Ｐゴシック" charset="0"/>
          <a:cs typeface="ＭＳ Ｐゴシック" charset="0"/>
        </a:defRPr>
      </a:lvl4pPr>
      <a:lvl5pPr algn="ctr" rtl="0" eaLnBrk="0" fontAlgn="base" hangingPunct="0">
        <a:spcBef>
          <a:spcPct val="0"/>
        </a:spcBef>
        <a:spcAft>
          <a:spcPct val="0"/>
        </a:spcAft>
        <a:defRPr sz="4400">
          <a:solidFill>
            <a:srgbClr val="FFFF00"/>
          </a:solidFill>
          <a:latin typeface="Book Antiqua" pitchFamily="18" charset="0"/>
          <a:ea typeface="ＭＳ Ｐゴシック" charset="0"/>
          <a:cs typeface="ＭＳ Ｐゴシック" charset="0"/>
        </a:defRPr>
      </a:lvl5pPr>
      <a:lvl6pPr marL="457200" algn="ctr" rtl="0" fontAlgn="base">
        <a:spcBef>
          <a:spcPct val="0"/>
        </a:spcBef>
        <a:spcAft>
          <a:spcPct val="0"/>
        </a:spcAft>
        <a:defRPr sz="4400">
          <a:solidFill>
            <a:srgbClr val="FFFF00"/>
          </a:solidFill>
          <a:latin typeface="Book Antiqua" pitchFamily="18" charset="0"/>
        </a:defRPr>
      </a:lvl6pPr>
      <a:lvl7pPr marL="914400" algn="ctr" rtl="0" fontAlgn="base">
        <a:spcBef>
          <a:spcPct val="0"/>
        </a:spcBef>
        <a:spcAft>
          <a:spcPct val="0"/>
        </a:spcAft>
        <a:defRPr sz="4400">
          <a:solidFill>
            <a:srgbClr val="FFFF00"/>
          </a:solidFill>
          <a:latin typeface="Book Antiqua" pitchFamily="18" charset="0"/>
        </a:defRPr>
      </a:lvl7pPr>
      <a:lvl8pPr marL="1371600" algn="ctr" rtl="0" fontAlgn="base">
        <a:spcBef>
          <a:spcPct val="0"/>
        </a:spcBef>
        <a:spcAft>
          <a:spcPct val="0"/>
        </a:spcAft>
        <a:defRPr sz="4400">
          <a:solidFill>
            <a:srgbClr val="FFFF00"/>
          </a:solidFill>
          <a:latin typeface="Book Antiqua" pitchFamily="18" charset="0"/>
        </a:defRPr>
      </a:lvl8pPr>
      <a:lvl9pPr marL="1828800" algn="ctr" rtl="0" fontAlgn="base">
        <a:spcBef>
          <a:spcPct val="0"/>
        </a:spcBef>
        <a:spcAft>
          <a:spcPct val="0"/>
        </a:spcAft>
        <a:defRPr sz="4400">
          <a:solidFill>
            <a:srgbClr val="FFFF00"/>
          </a:solidFill>
          <a:latin typeface="Book Antiqua"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274638"/>
            <a:ext cx="7467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mn-lt"/>
                <a:ea typeface="+mn-ea"/>
                <a:cs typeface="+mn-cs"/>
              </a:defRPr>
            </a:lvl1pPr>
          </a:lstStyle>
          <a:p>
            <a:pPr eaLnBrk="1" hangingPunct="1">
              <a:defRPr/>
            </a:pPr>
            <a:endParaRPr lang="en-US" b="0">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mn-lt"/>
                <a:ea typeface="+mn-ea"/>
                <a:cs typeface="+mn-cs"/>
              </a:defRPr>
            </a:lvl1pPr>
          </a:lstStyle>
          <a:p>
            <a:pPr eaLnBrk="1" hangingPunct="1">
              <a:defRPr/>
            </a:pPr>
            <a:endParaRPr lang="en-US" b="0">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Book Antiqua" pitchFamily="18" charset="0"/>
              </a:defRPr>
            </a:lvl1pPr>
          </a:lstStyle>
          <a:p>
            <a:pPr eaLnBrk="1" hangingPunct="1"/>
            <a:fld id="{8ACE3E33-2E29-40B3-BB3B-67348F0D743C}" type="slidenum">
              <a:rPr lang="en-US" b="0" smtClean="0">
                <a:solidFill>
                  <a:srgbClr val="FFFFFF"/>
                </a:solidFill>
                <a:ea typeface="ＭＳ Ｐゴシック" pitchFamily="34" charset="-128"/>
              </a:rPr>
              <a:pPr eaLnBrk="1" hangingPunct="1"/>
              <a:t>‹#›</a:t>
            </a:fld>
            <a:endParaRPr lang="en-US" b="0" smtClean="0">
              <a:solidFill>
                <a:srgbClr val="FFFFFF"/>
              </a:solidFill>
              <a:ea typeface="ＭＳ Ｐゴシック" pitchFamily="34" charset="-128"/>
            </a:endParaRPr>
          </a:p>
        </p:txBody>
      </p:sp>
      <p:grpSp>
        <p:nvGrpSpPr>
          <p:cNvPr id="1031" name="Group 11"/>
          <p:cNvGrpSpPr>
            <a:grpSpLocks/>
          </p:cNvGrpSpPr>
          <p:nvPr/>
        </p:nvGrpSpPr>
        <p:grpSpPr bwMode="auto">
          <a:xfrm>
            <a:off x="228600" y="155575"/>
            <a:ext cx="8610600" cy="1139825"/>
            <a:chOff x="144" y="98"/>
            <a:chExt cx="5424" cy="718"/>
          </a:xfrm>
        </p:grpSpPr>
        <p:pic>
          <p:nvPicPr>
            <p:cNvPr id="103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 y="98"/>
              <a:ext cx="550" cy="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13"/>
            <p:cNvSpPr txBox="1">
              <a:spLocks noChangeArrowheads="1"/>
            </p:cNvSpPr>
            <p:nvPr/>
          </p:nvSpPr>
          <p:spPr bwMode="auto">
            <a:xfrm>
              <a:off x="768" y="335"/>
              <a:ext cx="475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endParaRPr lang="en-US" sz="3200" smtClean="0">
                <a:solidFill>
                  <a:srgbClr val="FFFF00"/>
                </a:solidFill>
              </a:endParaRPr>
            </a:p>
          </p:txBody>
        </p:sp>
        <p:sp>
          <p:nvSpPr>
            <p:cNvPr id="1034" name="Line 14"/>
            <p:cNvSpPr>
              <a:spLocks noChangeShapeType="1"/>
            </p:cNvSpPr>
            <p:nvPr/>
          </p:nvSpPr>
          <p:spPr bwMode="auto">
            <a:xfrm>
              <a:off x="144" y="816"/>
              <a:ext cx="5424"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1" hangingPunct="1"/>
              <a:endParaRPr lang="en-GB" sz="2000" b="0" smtClean="0">
                <a:solidFill>
                  <a:srgbClr val="000000"/>
                </a:solidFill>
                <a:latin typeface="Arial" pitchFamily="34" charset="0"/>
                <a:ea typeface="ＭＳ Ｐゴシック" pitchFamily="34" charset="-128"/>
              </a:endParaRPr>
            </a:p>
          </p:txBody>
        </p:sp>
      </p:grpSp>
    </p:spTree>
  </p:cSld>
  <p:clrMap bg1="lt1" tx1="dk1" bg2="lt2" tx2="dk2" accent1="accent1" accent2="accent2" accent3="accent3" accent4="accent4" accent5="accent5" accent6="accent6" hlink="hlink" folHlink="folHlink"/>
  <p:sldLayoutIdLst>
    <p:sldLayoutId id="2147483673" r:id="rId1"/>
  </p:sldLayoutIdLst>
  <p:txStyles>
    <p:titleStyle>
      <a:lvl1pPr algn="ctr" rtl="0" eaLnBrk="0" fontAlgn="base" hangingPunct="0">
        <a:spcBef>
          <a:spcPct val="0"/>
        </a:spcBef>
        <a:spcAft>
          <a:spcPct val="0"/>
        </a:spcAft>
        <a:defRPr sz="4400">
          <a:solidFill>
            <a:srgbClr val="FFFF00"/>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00"/>
          </a:solidFill>
          <a:latin typeface="Book Antiqua" pitchFamily="18" charset="0"/>
          <a:ea typeface="ＭＳ Ｐゴシック" charset="0"/>
          <a:cs typeface="ＭＳ Ｐゴシック" charset="0"/>
        </a:defRPr>
      </a:lvl2pPr>
      <a:lvl3pPr algn="ctr" rtl="0" eaLnBrk="0" fontAlgn="base" hangingPunct="0">
        <a:spcBef>
          <a:spcPct val="0"/>
        </a:spcBef>
        <a:spcAft>
          <a:spcPct val="0"/>
        </a:spcAft>
        <a:defRPr sz="4400">
          <a:solidFill>
            <a:srgbClr val="FFFF00"/>
          </a:solidFill>
          <a:latin typeface="Book Antiqua" pitchFamily="18" charset="0"/>
          <a:ea typeface="ＭＳ Ｐゴシック" charset="0"/>
          <a:cs typeface="ＭＳ Ｐゴシック" charset="0"/>
        </a:defRPr>
      </a:lvl3pPr>
      <a:lvl4pPr algn="ctr" rtl="0" eaLnBrk="0" fontAlgn="base" hangingPunct="0">
        <a:spcBef>
          <a:spcPct val="0"/>
        </a:spcBef>
        <a:spcAft>
          <a:spcPct val="0"/>
        </a:spcAft>
        <a:defRPr sz="4400">
          <a:solidFill>
            <a:srgbClr val="FFFF00"/>
          </a:solidFill>
          <a:latin typeface="Book Antiqua" pitchFamily="18" charset="0"/>
          <a:ea typeface="ＭＳ Ｐゴシック" charset="0"/>
          <a:cs typeface="ＭＳ Ｐゴシック" charset="0"/>
        </a:defRPr>
      </a:lvl4pPr>
      <a:lvl5pPr algn="ctr" rtl="0" eaLnBrk="0" fontAlgn="base" hangingPunct="0">
        <a:spcBef>
          <a:spcPct val="0"/>
        </a:spcBef>
        <a:spcAft>
          <a:spcPct val="0"/>
        </a:spcAft>
        <a:defRPr sz="4400">
          <a:solidFill>
            <a:srgbClr val="FFFF00"/>
          </a:solidFill>
          <a:latin typeface="Book Antiqua" pitchFamily="18" charset="0"/>
          <a:ea typeface="ＭＳ Ｐゴシック" charset="0"/>
          <a:cs typeface="ＭＳ Ｐゴシック" charset="0"/>
        </a:defRPr>
      </a:lvl5pPr>
      <a:lvl6pPr marL="457200" algn="ctr" rtl="0" fontAlgn="base">
        <a:spcBef>
          <a:spcPct val="0"/>
        </a:spcBef>
        <a:spcAft>
          <a:spcPct val="0"/>
        </a:spcAft>
        <a:defRPr sz="4400">
          <a:solidFill>
            <a:srgbClr val="FFFF00"/>
          </a:solidFill>
          <a:latin typeface="Book Antiqua" pitchFamily="18" charset="0"/>
        </a:defRPr>
      </a:lvl6pPr>
      <a:lvl7pPr marL="914400" algn="ctr" rtl="0" fontAlgn="base">
        <a:spcBef>
          <a:spcPct val="0"/>
        </a:spcBef>
        <a:spcAft>
          <a:spcPct val="0"/>
        </a:spcAft>
        <a:defRPr sz="4400">
          <a:solidFill>
            <a:srgbClr val="FFFF00"/>
          </a:solidFill>
          <a:latin typeface="Book Antiqua" pitchFamily="18" charset="0"/>
        </a:defRPr>
      </a:lvl7pPr>
      <a:lvl8pPr marL="1371600" algn="ctr" rtl="0" fontAlgn="base">
        <a:spcBef>
          <a:spcPct val="0"/>
        </a:spcBef>
        <a:spcAft>
          <a:spcPct val="0"/>
        </a:spcAft>
        <a:defRPr sz="4400">
          <a:solidFill>
            <a:srgbClr val="FFFF00"/>
          </a:solidFill>
          <a:latin typeface="Book Antiqua" pitchFamily="18" charset="0"/>
        </a:defRPr>
      </a:lvl8pPr>
      <a:lvl9pPr marL="1828800" algn="ctr" rtl="0" fontAlgn="base">
        <a:spcBef>
          <a:spcPct val="0"/>
        </a:spcBef>
        <a:spcAft>
          <a:spcPct val="0"/>
        </a:spcAft>
        <a:defRPr sz="4400">
          <a:solidFill>
            <a:srgbClr val="FFFF00"/>
          </a:solidFill>
          <a:latin typeface="Book Antiqua"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3.png"/><Relationship Id="rId3" Type="http://schemas.openxmlformats.org/officeDocument/2006/relationships/notesSlide" Target="../notesSlides/notesSlide1.xml"/><Relationship Id="rId7" Type="http://schemas.openxmlformats.org/officeDocument/2006/relationships/oleObject" Target="../embeddings/oleObject12.bin"/><Relationship Id="rId12"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8.jpeg"/><Relationship Id="rId11" Type="http://schemas.openxmlformats.org/officeDocument/2006/relationships/image" Target="../media/image31.png"/><Relationship Id="rId5" Type="http://schemas.openxmlformats.org/officeDocument/2006/relationships/image" Target="../media/image27.jpeg"/><Relationship Id="rId15" Type="http://schemas.openxmlformats.org/officeDocument/2006/relationships/image" Target="../media/image35.jpeg"/><Relationship Id="rId10" Type="http://schemas.openxmlformats.org/officeDocument/2006/relationships/image" Target="../media/image30.jpeg"/><Relationship Id="rId4" Type="http://schemas.openxmlformats.org/officeDocument/2006/relationships/image" Target="../media/image26.png"/><Relationship Id="rId9" Type="http://schemas.openxmlformats.org/officeDocument/2006/relationships/image" Target="../media/image29.png"/><Relationship Id="rId1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hyperlink" Target="http://www.uhb.nhs.uk/ProtonsBirmingham/background/facilities.ht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6.jpeg"/><Relationship Id="rId1" Type="http://schemas.openxmlformats.org/officeDocument/2006/relationships/slideLayout" Target="../slideLayouts/slideLayout6.xml"/><Relationship Id="rId5" Type="http://schemas.openxmlformats.org/officeDocument/2006/relationships/image" Target="../media/image55.jpe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image" Target="../media/image73.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4.bin"/><Relationship Id="rId5" Type="http://schemas.openxmlformats.org/officeDocument/2006/relationships/image" Target="../media/image74.png"/><Relationship Id="rId4" Type="http://schemas.openxmlformats.org/officeDocument/2006/relationships/image" Target="../media/image72.wmf"/></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5.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 Id="rId4" Type="http://schemas.openxmlformats.org/officeDocument/2006/relationships/image" Target="../media/image85.jpe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0.w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w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2.bin"/><Relationship Id="rId10" Type="http://schemas.openxmlformats.org/officeDocument/2006/relationships/image" Target="../media/image12.png"/><Relationship Id="rId4" Type="http://schemas.openxmlformats.org/officeDocument/2006/relationships/image" Target="../media/image8.wmf"/><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18.jpeg"/><Relationship Id="rId4" Type="http://schemas.openxmlformats.org/officeDocument/2006/relationships/image" Target="../media/image11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0.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18" Type="http://schemas.openxmlformats.org/officeDocument/2006/relationships/oleObject" Target="../embeddings/oleObject11.bin"/><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oleObject" Target="../embeddings/oleObject8.bin"/><Relationship Id="rId17" Type="http://schemas.openxmlformats.org/officeDocument/2006/relationships/image" Target="../media/image19.wmf"/><Relationship Id="rId2" Type="http://schemas.openxmlformats.org/officeDocument/2006/relationships/slideLayout" Target="../slideLayouts/slideLayout2.xml"/><Relationship Id="rId16" Type="http://schemas.openxmlformats.org/officeDocument/2006/relationships/oleObject" Target="../embeddings/oleObject10.bin"/><Relationship Id="rId1" Type="http://schemas.openxmlformats.org/officeDocument/2006/relationships/vmlDrawing" Target="../drawings/vmlDrawing2.v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oleObject" Target="../embeddings/oleObject5.bin"/><Relationship Id="rId15" Type="http://schemas.openxmlformats.org/officeDocument/2006/relationships/image" Target="../media/image18.png"/><Relationship Id="rId10" Type="http://schemas.openxmlformats.org/officeDocument/2006/relationships/oleObject" Target="../embeddings/oleObject7.bin"/><Relationship Id="rId19" Type="http://schemas.openxmlformats.org/officeDocument/2006/relationships/image" Target="../media/image20.wmf"/><Relationship Id="rId4" Type="http://schemas.openxmlformats.org/officeDocument/2006/relationships/image" Target="../media/image13.png"/><Relationship Id="rId9" Type="http://schemas.openxmlformats.org/officeDocument/2006/relationships/image" Target="../media/image21.jpeg"/><Relationship Id="rId14" Type="http://schemas.openxmlformats.org/officeDocument/2006/relationships/oleObject" Target="../embeddings/oleObject9.bin"/></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6.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7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9.xml"/><Relationship Id="rId7" Type="http://schemas.openxmlformats.org/officeDocument/2006/relationships/image" Target="../media/image134.wmf"/><Relationship Id="rId12" Type="http://schemas.openxmlformats.org/officeDocument/2006/relationships/image" Target="../media/image138.jp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6.bin"/><Relationship Id="rId11" Type="http://schemas.openxmlformats.org/officeDocument/2006/relationships/image" Target="../media/image137.png"/><Relationship Id="rId5" Type="http://schemas.openxmlformats.org/officeDocument/2006/relationships/image" Target="../media/image133.wmf"/><Relationship Id="rId10" Type="http://schemas.openxmlformats.org/officeDocument/2006/relationships/image" Target="../media/image136.jpg"/><Relationship Id="rId4" Type="http://schemas.openxmlformats.org/officeDocument/2006/relationships/oleObject" Target="../embeddings/oleObject15.bin"/><Relationship Id="rId9" Type="http://schemas.openxmlformats.org/officeDocument/2006/relationships/image" Target="../media/image135.wmf"/></Relationships>
</file>

<file path=ppt/slides/_rels/slide74.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2.xml"/><Relationship Id="rId4" Type="http://schemas.openxmlformats.org/officeDocument/2006/relationships/image" Target="../media/image141.jpg"/></Relationships>
</file>

<file path=ppt/slides/_rels/slide7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jpg"/><Relationship Id="rId7" Type="http://schemas.openxmlformats.org/officeDocument/2006/relationships/image" Target="../media/image147.jpg"/><Relationship Id="rId2" Type="http://schemas.openxmlformats.org/officeDocument/2006/relationships/image" Target="../media/image142.png"/><Relationship Id="rId1" Type="http://schemas.openxmlformats.org/officeDocument/2006/relationships/slideLayout" Target="../slideLayouts/slideLayout6.xml"/><Relationship Id="rId6" Type="http://schemas.openxmlformats.org/officeDocument/2006/relationships/image" Target="../media/image146.jpg"/><Relationship Id="rId5" Type="http://schemas.openxmlformats.org/officeDocument/2006/relationships/image" Target="../media/image145.jpg"/><Relationship Id="rId4" Type="http://schemas.openxmlformats.org/officeDocument/2006/relationships/image" Target="../media/image144.jpg"/></Relationships>
</file>

<file path=ppt/slides/_rels/slide76.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g"/><Relationship Id="rId1" Type="http://schemas.openxmlformats.org/officeDocument/2006/relationships/slideLayout" Target="../slideLayouts/slideLayout6.xml"/><Relationship Id="rId5" Type="http://schemas.openxmlformats.org/officeDocument/2006/relationships/image" Target="../media/image152.jpg"/><Relationship Id="rId4" Type="http://schemas.openxmlformats.org/officeDocument/2006/relationships/image" Target="../media/image151.jpg"/></Relationships>
</file>

<file path=ppt/slides/_rels/slide7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0.png"/><Relationship Id="rId1" Type="http://schemas.openxmlformats.org/officeDocument/2006/relationships/slideLayout" Target="../slideLayouts/slideLayout6.xml"/><Relationship Id="rId5" Type="http://schemas.openxmlformats.org/officeDocument/2006/relationships/image" Target="../media/image640.png"/><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6.xml"/><Relationship Id="rId5" Type="http://schemas.openxmlformats.org/officeDocument/2006/relationships/image" Target="../media/image162.jpeg"/><Relationship Id="rId4" Type="http://schemas.openxmlformats.org/officeDocument/2006/relationships/image" Target="../media/image161.png"/></Relationships>
</file>

<file path=ppt/slides/_rels/slide8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66.wmf"/><Relationship Id="rId3" Type="http://schemas.openxmlformats.org/officeDocument/2006/relationships/image" Target="../media/image167.png"/><Relationship Id="rId7"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9.bin"/><Relationship Id="rId5" Type="http://schemas.openxmlformats.org/officeDocument/2006/relationships/image" Target="../media/image165.wmf"/><Relationship Id="rId4" Type="http://schemas.openxmlformats.org/officeDocument/2006/relationships/oleObject" Target="../embeddings/oleObject18.bin"/></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15516" y="1304764"/>
            <a:ext cx="8712968" cy="1143000"/>
          </a:xfrm>
        </p:spPr>
        <p:txBody>
          <a:bodyPr/>
          <a:lstStyle/>
          <a:p>
            <a:r>
              <a:rPr lang="en-GB" dirty="0" smtClean="0"/>
              <a:t>Cancer: A Medical </a:t>
            </a:r>
            <a:r>
              <a:rPr lang="en-GB" dirty="0"/>
              <a:t>C</a:t>
            </a:r>
            <a:r>
              <a:rPr lang="en-GB" dirty="0" smtClean="0"/>
              <a:t>hallenge for Physics</a:t>
            </a:r>
            <a:endParaRPr lang="en-GB" u="sng" dirty="0" smtClean="0"/>
          </a:p>
        </p:txBody>
      </p:sp>
      <p:sp>
        <p:nvSpPr>
          <p:cNvPr id="3075" name="Rectangle 3"/>
          <p:cNvSpPr>
            <a:spLocks noGrp="1" noChangeArrowheads="1"/>
          </p:cNvSpPr>
          <p:nvPr>
            <p:ph type="subTitle" idx="1"/>
          </p:nvPr>
        </p:nvSpPr>
        <p:spPr>
          <a:xfrm>
            <a:off x="287524" y="2888940"/>
            <a:ext cx="8532948" cy="2844316"/>
          </a:xfrm>
        </p:spPr>
        <p:txBody>
          <a:bodyPr/>
          <a:lstStyle/>
          <a:p>
            <a:pPr>
              <a:lnSpc>
                <a:spcPct val="90000"/>
              </a:lnSpc>
            </a:pPr>
            <a:endParaRPr lang="en-GB" sz="900" dirty="0" smtClean="0"/>
          </a:p>
          <a:p>
            <a:pPr>
              <a:lnSpc>
                <a:spcPct val="90000"/>
              </a:lnSpc>
            </a:pPr>
            <a:r>
              <a:rPr lang="en-GB" dirty="0" smtClean="0"/>
              <a:t>Ken Peach</a:t>
            </a:r>
          </a:p>
          <a:p>
            <a:pPr>
              <a:lnSpc>
                <a:spcPct val="90000"/>
              </a:lnSpc>
            </a:pPr>
            <a:endParaRPr lang="en-GB" sz="600" dirty="0" smtClean="0"/>
          </a:p>
          <a:p>
            <a:pPr>
              <a:lnSpc>
                <a:spcPct val="90000"/>
              </a:lnSpc>
            </a:pPr>
            <a:r>
              <a:rPr lang="en-GB" sz="2000" dirty="0" smtClean="0">
                <a:solidFill>
                  <a:srgbClr val="3399FF"/>
                </a:solidFill>
              </a:rPr>
              <a:t>Particle Therapy Cancer Research Institute (Oxford Martin School)</a:t>
            </a:r>
          </a:p>
          <a:p>
            <a:pPr>
              <a:lnSpc>
                <a:spcPct val="90000"/>
              </a:lnSpc>
            </a:pPr>
            <a:r>
              <a:rPr lang="en-GB" sz="2000" dirty="0" smtClean="0">
                <a:solidFill>
                  <a:srgbClr val="3399FF"/>
                </a:solidFill>
              </a:rPr>
              <a:t>&amp;</a:t>
            </a:r>
          </a:p>
          <a:p>
            <a:pPr>
              <a:lnSpc>
                <a:spcPct val="90000"/>
              </a:lnSpc>
            </a:pPr>
            <a:r>
              <a:rPr lang="en-GB" sz="2000" dirty="0" smtClean="0">
                <a:solidFill>
                  <a:srgbClr val="3399FF"/>
                </a:solidFill>
              </a:rPr>
              <a:t>John Adams Institute for Accelerator Science, University of Oxford</a:t>
            </a:r>
          </a:p>
          <a:p>
            <a:pPr>
              <a:lnSpc>
                <a:spcPct val="90000"/>
              </a:lnSpc>
            </a:pPr>
            <a:endParaRPr lang="en-GB" sz="2000" dirty="0">
              <a:solidFill>
                <a:srgbClr val="3399FF"/>
              </a:solidFill>
            </a:endParaRPr>
          </a:p>
          <a:p>
            <a:pPr>
              <a:lnSpc>
                <a:spcPct val="90000"/>
              </a:lnSpc>
            </a:pPr>
            <a:r>
              <a:rPr lang="en-GB" sz="2000" dirty="0" smtClean="0">
                <a:solidFill>
                  <a:schemeClr val="tx1"/>
                </a:solidFill>
              </a:rPr>
              <a:t>Lund, April 9</a:t>
            </a:r>
            <a:r>
              <a:rPr lang="en-GB" sz="2000" baseline="30000" dirty="0" smtClean="0">
                <a:solidFill>
                  <a:schemeClr val="tx1"/>
                </a:solidFill>
              </a:rPr>
              <a:t>th</a:t>
            </a:r>
            <a:r>
              <a:rPr lang="en-GB" sz="2000" dirty="0" smtClean="0">
                <a:solidFill>
                  <a:schemeClr val="tx1"/>
                </a:solidFill>
              </a:rPr>
              <a:t> 2013</a:t>
            </a:r>
          </a:p>
          <a:p>
            <a:pPr>
              <a:lnSpc>
                <a:spcPct val="90000"/>
              </a:lnSpc>
            </a:pPr>
            <a:endParaRPr lang="en-GB" sz="2000" dirty="0" smtClean="0">
              <a:solidFill>
                <a:srgbClr val="3399FF"/>
              </a:solidFill>
            </a:endParaRPr>
          </a:p>
        </p:txBody>
      </p:sp>
    </p:spTree>
    <p:extLst>
      <p:ext uri="{BB962C8B-B14F-4D97-AF65-F5344CB8AC3E}">
        <p14:creationId xmlns:p14="http://schemas.microsoft.com/office/powerpoint/2010/main" val="1246879879"/>
      </p:ext>
    </p:extLst>
  </p:cSld>
  <p:clrMapOvr>
    <a:masterClrMapping/>
  </p:clrMapOvr>
  <p:transition>
    <p:pull dir="l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546100" y="165100"/>
            <a:ext cx="77724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4" tIns="42667" rIns="85334" bIns="42667"/>
          <a:lstStyle/>
          <a:p>
            <a:pPr defTabSz="852488" eaLnBrk="0" hangingPunct="0"/>
            <a:endParaRPr lang="en-US" sz="2300">
              <a:latin typeface="Times New Roman" pitchFamily="18" charset="0"/>
            </a:endParaRPr>
          </a:p>
        </p:txBody>
      </p:sp>
      <p:sp>
        <p:nvSpPr>
          <p:cNvPr id="55299" name="Rectangle 3"/>
          <p:cNvSpPr>
            <a:spLocks noGrp="1" noChangeArrowheads="1"/>
          </p:cNvSpPr>
          <p:nvPr>
            <p:ph type="title"/>
          </p:nvPr>
        </p:nvSpPr>
        <p:spPr>
          <a:xfrm>
            <a:off x="395288" y="0"/>
            <a:ext cx="8534400" cy="836613"/>
          </a:xfrm>
          <a:ln/>
        </p:spPr>
        <p:txBody>
          <a:bodyPr lIns="80006" tIns="40003" rIns="80006" bIns="40003" anchor="t"/>
          <a:lstStyle/>
          <a:p>
            <a:r>
              <a:rPr lang="en-US" sz="3600" b="1" smtClean="0">
                <a:effectLst>
                  <a:outerShdw blurRad="38100" dist="38100" dir="2700000" algn="tl">
                    <a:srgbClr val="C0C0C0"/>
                  </a:outerShdw>
                </a:effectLst>
                <a:latin typeface="Arial Unicode MS" pitchFamily="34" charset="-128"/>
              </a:rPr>
              <a:t>The Evolution of Radiation Therapy</a:t>
            </a:r>
            <a:endParaRPr lang="en-US" sz="1800" b="1" smtClean="0">
              <a:effectLst>
                <a:outerShdw blurRad="38100" dist="38100" dir="2700000" algn="tl">
                  <a:srgbClr val="C0C0C0"/>
                </a:outerShdw>
              </a:effectLst>
              <a:latin typeface="Arial Unicode MS" pitchFamily="34" charset="-128"/>
            </a:endParaRPr>
          </a:p>
        </p:txBody>
      </p:sp>
      <p:sp>
        <p:nvSpPr>
          <p:cNvPr id="55300" name="Text Box 4"/>
          <p:cNvSpPr txBox="1">
            <a:spLocks noChangeArrowheads="1"/>
          </p:cNvSpPr>
          <p:nvPr/>
        </p:nvSpPr>
        <p:spPr bwMode="auto">
          <a:xfrm>
            <a:off x="22225" y="6542088"/>
            <a:ext cx="17145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334" tIns="42667" rIns="85334" bIns="42667" anchor="b">
            <a:spAutoFit/>
          </a:bodyPr>
          <a:lstStyle>
            <a:lvl1pPr defTabSz="852488" eaLnBrk="0" hangingPunct="0">
              <a:defRPr>
                <a:solidFill>
                  <a:schemeClr val="tx1"/>
                </a:solidFill>
                <a:latin typeface="Arial" pitchFamily="34" charset="0"/>
                <a:cs typeface="Arial" pitchFamily="34" charset="0"/>
              </a:defRPr>
            </a:lvl1pPr>
            <a:lvl2pPr marL="427038" defTabSz="852488" eaLnBrk="0" hangingPunct="0">
              <a:defRPr>
                <a:solidFill>
                  <a:schemeClr val="tx1"/>
                </a:solidFill>
                <a:latin typeface="Arial" pitchFamily="34" charset="0"/>
                <a:cs typeface="Arial" pitchFamily="34" charset="0"/>
              </a:defRPr>
            </a:lvl2pPr>
            <a:lvl3pPr marL="852488" defTabSz="852488" eaLnBrk="0" hangingPunct="0">
              <a:defRPr>
                <a:solidFill>
                  <a:schemeClr val="tx1"/>
                </a:solidFill>
                <a:latin typeface="Arial" pitchFamily="34" charset="0"/>
                <a:cs typeface="Arial" pitchFamily="34" charset="0"/>
              </a:defRPr>
            </a:lvl3pPr>
            <a:lvl4pPr marL="1281113" defTabSz="852488" eaLnBrk="0" hangingPunct="0">
              <a:defRPr>
                <a:solidFill>
                  <a:schemeClr val="tx1"/>
                </a:solidFill>
                <a:latin typeface="Arial" pitchFamily="34" charset="0"/>
                <a:cs typeface="Arial" pitchFamily="34" charset="0"/>
              </a:defRPr>
            </a:lvl4pPr>
            <a:lvl5pPr marL="1706563" defTabSz="852488" eaLnBrk="0" hangingPunct="0">
              <a:defRPr>
                <a:solidFill>
                  <a:schemeClr val="tx1"/>
                </a:solidFill>
                <a:latin typeface="Arial" pitchFamily="34" charset="0"/>
                <a:cs typeface="Arial" pitchFamily="34" charset="0"/>
              </a:defRPr>
            </a:lvl5pPr>
            <a:lvl6pPr marL="2163763" defTabSz="852488" eaLnBrk="0" fontAlgn="base" hangingPunct="0">
              <a:spcBef>
                <a:spcPct val="0"/>
              </a:spcBef>
              <a:spcAft>
                <a:spcPct val="0"/>
              </a:spcAft>
              <a:defRPr>
                <a:solidFill>
                  <a:schemeClr val="tx1"/>
                </a:solidFill>
                <a:latin typeface="Arial" pitchFamily="34" charset="0"/>
                <a:cs typeface="Arial" pitchFamily="34" charset="0"/>
              </a:defRPr>
            </a:lvl6pPr>
            <a:lvl7pPr marL="2620963" defTabSz="852488" eaLnBrk="0" fontAlgn="base" hangingPunct="0">
              <a:spcBef>
                <a:spcPct val="0"/>
              </a:spcBef>
              <a:spcAft>
                <a:spcPct val="0"/>
              </a:spcAft>
              <a:defRPr>
                <a:solidFill>
                  <a:schemeClr val="tx1"/>
                </a:solidFill>
                <a:latin typeface="Arial" pitchFamily="34" charset="0"/>
                <a:cs typeface="Arial" pitchFamily="34" charset="0"/>
              </a:defRPr>
            </a:lvl7pPr>
            <a:lvl8pPr marL="3078163" defTabSz="852488" eaLnBrk="0" fontAlgn="base" hangingPunct="0">
              <a:spcBef>
                <a:spcPct val="0"/>
              </a:spcBef>
              <a:spcAft>
                <a:spcPct val="0"/>
              </a:spcAft>
              <a:defRPr>
                <a:solidFill>
                  <a:schemeClr val="tx1"/>
                </a:solidFill>
                <a:latin typeface="Arial" pitchFamily="34" charset="0"/>
                <a:cs typeface="Arial" pitchFamily="34" charset="0"/>
              </a:defRPr>
            </a:lvl8pPr>
            <a:lvl9pPr marL="3535363" defTabSz="852488" eaLnBrk="0" fontAlgn="base" hangingPunct="0">
              <a:spcBef>
                <a:spcPct val="0"/>
              </a:spcBef>
              <a:spcAft>
                <a:spcPct val="0"/>
              </a:spcAft>
              <a:defRPr>
                <a:solidFill>
                  <a:schemeClr val="tx1"/>
                </a:solidFill>
                <a:latin typeface="Arial" pitchFamily="34" charset="0"/>
                <a:cs typeface="Arial" pitchFamily="34" charset="0"/>
              </a:defRPr>
            </a:lvl9pPr>
          </a:lstStyle>
          <a:p>
            <a:endParaRPr lang="en-US" sz="1000" b="1">
              <a:effectLst>
                <a:outerShdw blurRad="38100" dist="38100" dir="2700000" algn="tl">
                  <a:srgbClr val="C0C0C0"/>
                </a:outerShdw>
              </a:effectLst>
            </a:endParaRPr>
          </a:p>
        </p:txBody>
      </p:sp>
      <p:sp>
        <p:nvSpPr>
          <p:cNvPr id="55301" name="Line 5"/>
          <p:cNvSpPr>
            <a:spLocks noChangeShapeType="1"/>
          </p:cNvSpPr>
          <p:nvPr/>
        </p:nvSpPr>
        <p:spPr bwMode="auto">
          <a:xfrm>
            <a:off x="4275138" y="2809875"/>
            <a:ext cx="43592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en-GB"/>
          </a:p>
        </p:txBody>
      </p:sp>
      <p:sp>
        <p:nvSpPr>
          <p:cNvPr id="55302" name="Rectangle 6"/>
          <p:cNvSpPr>
            <a:spLocks noChangeArrowheads="1"/>
          </p:cNvSpPr>
          <p:nvPr/>
        </p:nvSpPr>
        <p:spPr bwMode="auto">
          <a:xfrm>
            <a:off x="-965200" y="4840288"/>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55303" name="Rectangle 7"/>
          <p:cNvSpPr>
            <a:spLocks noChangeArrowheads="1"/>
          </p:cNvSpPr>
          <p:nvPr/>
        </p:nvSpPr>
        <p:spPr bwMode="auto">
          <a:xfrm>
            <a:off x="5943600" y="5410200"/>
            <a:ext cx="1900238"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334" tIns="42667" rIns="85334" bIns="42667" anchor="b">
            <a:spAutoFit/>
          </a:bodyPr>
          <a:lstStyle/>
          <a:p>
            <a:pPr algn="ctr" defTabSz="852488" eaLnBrk="0" hangingPunct="0"/>
            <a:r>
              <a:rPr lang="en-US" sz="1700" b="1">
                <a:solidFill>
                  <a:srgbClr val="800080"/>
                </a:solidFill>
                <a:latin typeface="Comic Sans MS" pitchFamily="66" charset="0"/>
              </a:rPr>
              <a:t>High resolution  IGRT</a:t>
            </a:r>
          </a:p>
        </p:txBody>
      </p:sp>
      <p:pic>
        <p:nvPicPr>
          <p:cNvPr id="55304" name="Picture 8" descr="reg-no-contour"/>
          <p:cNvPicPr>
            <a:picLocks noChangeAspect="1" noChangeArrowheads="1"/>
          </p:cNvPicPr>
          <p:nvPr/>
        </p:nvPicPr>
        <p:blipFill>
          <a:blip r:embed="rId4">
            <a:extLst>
              <a:ext uri="{28A0092B-C50C-407E-A947-70E740481C1C}">
                <a14:useLocalDpi xmlns:a14="http://schemas.microsoft.com/office/drawing/2010/main" val="0"/>
              </a:ext>
            </a:extLst>
          </a:blip>
          <a:srcRect l="74542" t="18713" r="13818" b="60901"/>
          <a:stretch>
            <a:fillRect/>
          </a:stretch>
        </p:blipFill>
        <p:spPr bwMode="auto">
          <a:xfrm>
            <a:off x="7916863" y="3228975"/>
            <a:ext cx="1087437" cy="1079500"/>
          </a:xfrm>
          <a:prstGeom prst="rect">
            <a:avLst/>
          </a:prstGeom>
          <a:noFill/>
          <a:extLst>
            <a:ext uri="{909E8E84-426E-40DD-AFC4-6F175D3DCCD1}">
              <a14:hiddenFill xmlns:a14="http://schemas.microsoft.com/office/drawing/2010/main">
                <a:solidFill>
                  <a:srgbClr val="FFFFFF"/>
                </a:solidFill>
              </a14:hiddenFill>
            </a:ext>
          </a:extLst>
        </p:spPr>
      </p:pic>
      <p:sp>
        <p:nvSpPr>
          <p:cNvPr id="55305" name="Rectangle 9"/>
          <p:cNvSpPr>
            <a:spLocks noChangeArrowheads="1"/>
          </p:cNvSpPr>
          <p:nvPr/>
        </p:nvSpPr>
        <p:spPr bwMode="auto">
          <a:xfrm>
            <a:off x="906463" y="1357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4" tIns="42667" rIns="85334" bIns="42667"/>
          <a:lstStyle/>
          <a:p>
            <a:pPr defTabSz="852488" eaLnBrk="0" hangingPunct="0"/>
            <a:endParaRPr lang="en-US" sz="2300">
              <a:latin typeface="Times New Roman" pitchFamily="18" charset="0"/>
            </a:endParaRPr>
          </a:p>
        </p:txBody>
      </p:sp>
      <p:pic>
        <p:nvPicPr>
          <p:cNvPr id="55306" name="Picture 10" descr="MLC120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8913" y="3346450"/>
            <a:ext cx="1243012" cy="9858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5307" name="Picture 11" descr="21G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2150" y="2051050"/>
            <a:ext cx="1190625" cy="11874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55308" name="Object 12"/>
          <p:cNvGraphicFramePr>
            <a:graphicFrameLocks noChangeAspect="1"/>
          </p:cNvGraphicFramePr>
          <p:nvPr/>
        </p:nvGraphicFramePr>
        <p:xfrm>
          <a:off x="471488" y="3375025"/>
          <a:ext cx="1235075" cy="1317625"/>
        </p:xfrm>
        <a:graphic>
          <a:graphicData uri="http://schemas.openxmlformats.org/presentationml/2006/ole">
            <mc:AlternateContent xmlns:mc="http://schemas.openxmlformats.org/markup-compatibility/2006">
              <mc:Choice xmlns:v="urn:schemas-microsoft-com:vml" Requires="v">
                <p:oleObj spid="_x0000_s11316" name="Bitmap Image" r:id="rId7" imgW="3093988" imgH="3299746" progId="Paint.Picture">
                  <p:embed/>
                </p:oleObj>
              </mc:Choice>
              <mc:Fallback>
                <p:oleObj name="Bitmap Image" r:id="rId7" imgW="3093988" imgH="3299746"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488" y="3375025"/>
                        <a:ext cx="1235075" cy="13176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5309" name="Text Box 13"/>
          <p:cNvSpPr txBox="1">
            <a:spLocks noChangeArrowheads="1"/>
          </p:cNvSpPr>
          <p:nvPr/>
        </p:nvSpPr>
        <p:spPr bwMode="auto">
          <a:xfrm>
            <a:off x="3852863" y="4559300"/>
            <a:ext cx="2232025" cy="3444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334" tIns="42667" rIns="85334" bIns="42667">
            <a:spAutoFit/>
          </a:bodyPr>
          <a:lstStyle>
            <a:lvl1pPr defTabSz="852488" eaLnBrk="0" hangingPunct="0">
              <a:defRPr>
                <a:solidFill>
                  <a:schemeClr val="tx1"/>
                </a:solidFill>
                <a:latin typeface="Arial" pitchFamily="34" charset="0"/>
                <a:cs typeface="Arial" pitchFamily="34" charset="0"/>
              </a:defRPr>
            </a:lvl1pPr>
            <a:lvl2pPr marL="427038" defTabSz="852488" eaLnBrk="0" hangingPunct="0">
              <a:defRPr>
                <a:solidFill>
                  <a:schemeClr val="tx1"/>
                </a:solidFill>
                <a:latin typeface="Arial" pitchFamily="34" charset="0"/>
                <a:cs typeface="Arial" pitchFamily="34" charset="0"/>
              </a:defRPr>
            </a:lvl2pPr>
            <a:lvl3pPr marL="852488" defTabSz="852488" eaLnBrk="0" hangingPunct="0">
              <a:defRPr>
                <a:solidFill>
                  <a:schemeClr val="tx1"/>
                </a:solidFill>
                <a:latin typeface="Arial" pitchFamily="34" charset="0"/>
                <a:cs typeface="Arial" pitchFamily="34" charset="0"/>
              </a:defRPr>
            </a:lvl3pPr>
            <a:lvl4pPr marL="1281113" defTabSz="852488" eaLnBrk="0" hangingPunct="0">
              <a:defRPr>
                <a:solidFill>
                  <a:schemeClr val="tx1"/>
                </a:solidFill>
                <a:latin typeface="Arial" pitchFamily="34" charset="0"/>
                <a:cs typeface="Arial" pitchFamily="34" charset="0"/>
              </a:defRPr>
            </a:lvl4pPr>
            <a:lvl5pPr marL="1706563" defTabSz="852488" eaLnBrk="0" hangingPunct="0">
              <a:defRPr>
                <a:solidFill>
                  <a:schemeClr val="tx1"/>
                </a:solidFill>
                <a:latin typeface="Arial" pitchFamily="34" charset="0"/>
                <a:cs typeface="Arial" pitchFamily="34" charset="0"/>
              </a:defRPr>
            </a:lvl5pPr>
            <a:lvl6pPr marL="2163763" defTabSz="852488" eaLnBrk="0" fontAlgn="base" hangingPunct="0">
              <a:spcBef>
                <a:spcPct val="0"/>
              </a:spcBef>
              <a:spcAft>
                <a:spcPct val="0"/>
              </a:spcAft>
              <a:defRPr>
                <a:solidFill>
                  <a:schemeClr val="tx1"/>
                </a:solidFill>
                <a:latin typeface="Arial" pitchFamily="34" charset="0"/>
                <a:cs typeface="Arial" pitchFamily="34" charset="0"/>
              </a:defRPr>
            </a:lvl6pPr>
            <a:lvl7pPr marL="2620963" defTabSz="852488" eaLnBrk="0" fontAlgn="base" hangingPunct="0">
              <a:spcBef>
                <a:spcPct val="0"/>
              </a:spcBef>
              <a:spcAft>
                <a:spcPct val="0"/>
              </a:spcAft>
              <a:defRPr>
                <a:solidFill>
                  <a:schemeClr val="tx1"/>
                </a:solidFill>
                <a:latin typeface="Arial" pitchFamily="34" charset="0"/>
                <a:cs typeface="Arial" pitchFamily="34" charset="0"/>
              </a:defRPr>
            </a:lvl7pPr>
            <a:lvl8pPr marL="3078163" defTabSz="852488" eaLnBrk="0" fontAlgn="base" hangingPunct="0">
              <a:spcBef>
                <a:spcPct val="0"/>
              </a:spcBef>
              <a:spcAft>
                <a:spcPct val="0"/>
              </a:spcAft>
              <a:defRPr>
                <a:solidFill>
                  <a:schemeClr val="tx1"/>
                </a:solidFill>
                <a:latin typeface="Arial" pitchFamily="34" charset="0"/>
                <a:cs typeface="Arial" pitchFamily="34" charset="0"/>
              </a:defRPr>
            </a:lvl8pPr>
            <a:lvl9pPr marL="3535363" defTabSz="852488" eaLnBrk="0" fontAlgn="base" hangingPunct="0">
              <a:spcBef>
                <a:spcPct val="0"/>
              </a:spcBef>
              <a:spcAft>
                <a:spcPct val="0"/>
              </a:spcAft>
              <a:defRPr>
                <a:solidFill>
                  <a:schemeClr val="tx1"/>
                </a:solidFill>
                <a:latin typeface="Arial" pitchFamily="34" charset="0"/>
                <a:cs typeface="Arial" pitchFamily="34" charset="0"/>
              </a:defRPr>
            </a:lvl9pPr>
          </a:lstStyle>
          <a:p>
            <a:r>
              <a:rPr lang="en-US" sz="1700" b="1">
                <a:solidFill>
                  <a:srgbClr val="800080"/>
                </a:solidFill>
                <a:latin typeface="Comic Sans MS" pitchFamily="66" charset="0"/>
              </a:rPr>
              <a:t>Multileaf Collimator</a:t>
            </a:r>
          </a:p>
        </p:txBody>
      </p:sp>
      <p:sp>
        <p:nvSpPr>
          <p:cNvPr id="55310" name="Text Box 14"/>
          <p:cNvSpPr txBox="1">
            <a:spLocks noChangeArrowheads="1"/>
          </p:cNvSpPr>
          <p:nvPr/>
        </p:nvSpPr>
        <p:spPr bwMode="auto">
          <a:xfrm>
            <a:off x="5853113" y="4857750"/>
            <a:ext cx="1555750" cy="603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334" tIns="42667" rIns="85334" bIns="42667">
            <a:spAutoFit/>
          </a:bodyPr>
          <a:lstStyle>
            <a:lvl1pPr defTabSz="852488" eaLnBrk="0" hangingPunct="0">
              <a:defRPr>
                <a:solidFill>
                  <a:schemeClr val="tx1"/>
                </a:solidFill>
                <a:latin typeface="Arial" pitchFamily="34" charset="0"/>
                <a:cs typeface="Arial" pitchFamily="34" charset="0"/>
              </a:defRPr>
            </a:lvl1pPr>
            <a:lvl2pPr marL="427038" defTabSz="852488" eaLnBrk="0" hangingPunct="0">
              <a:defRPr>
                <a:solidFill>
                  <a:schemeClr val="tx1"/>
                </a:solidFill>
                <a:latin typeface="Arial" pitchFamily="34" charset="0"/>
                <a:cs typeface="Arial" pitchFamily="34" charset="0"/>
              </a:defRPr>
            </a:lvl2pPr>
            <a:lvl3pPr marL="852488" defTabSz="852488" eaLnBrk="0" hangingPunct="0">
              <a:defRPr>
                <a:solidFill>
                  <a:schemeClr val="tx1"/>
                </a:solidFill>
                <a:latin typeface="Arial" pitchFamily="34" charset="0"/>
                <a:cs typeface="Arial" pitchFamily="34" charset="0"/>
              </a:defRPr>
            </a:lvl3pPr>
            <a:lvl4pPr marL="1281113" defTabSz="852488" eaLnBrk="0" hangingPunct="0">
              <a:defRPr>
                <a:solidFill>
                  <a:schemeClr val="tx1"/>
                </a:solidFill>
                <a:latin typeface="Arial" pitchFamily="34" charset="0"/>
                <a:cs typeface="Arial" pitchFamily="34" charset="0"/>
              </a:defRPr>
            </a:lvl4pPr>
            <a:lvl5pPr marL="1706563" defTabSz="852488" eaLnBrk="0" hangingPunct="0">
              <a:defRPr>
                <a:solidFill>
                  <a:schemeClr val="tx1"/>
                </a:solidFill>
                <a:latin typeface="Arial" pitchFamily="34" charset="0"/>
                <a:cs typeface="Arial" pitchFamily="34" charset="0"/>
              </a:defRPr>
            </a:lvl5pPr>
            <a:lvl6pPr marL="2163763" defTabSz="852488" eaLnBrk="0" fontAlgn="base" hangingPunct="0">
              <a:spcBef>
                <a:spcPct val="0"/>
              </a:spcBef>
              <a:spcAft>
                <a:spcPct val="0"/>
              </a:spcAft>
              <a:defRPr>
                <a:solidFill>
                  <a:schemeClr val="tx1"/>
                </a:solidFill>
                <a:latin typeface="Arial" pitchFamily="34" charset="0"/>
                <a:cs typeface="Arial" pitchFamily="34" charset="0"/>
              </a:defRPr>
            </a:lvl6pPr>
            <a:lvl7pPr marL="2620963" defTabSz="852488" eaLnBrk="0" fontAlgn="base" hangingPunct="0">
              <a:spcBef>
                <a:spcPct val="0"/>
              </a:spcBef>
              <a:spcAft>
                <a:spcPct val="0"/>
              </a:spcAft>
              <a:defRPr>
                <a:solidFill>
                  <a:schemeClr val="tx1"/>
                </a:solidFill>
                <a:latin typeface="Arial" pitchFamily="34" charset="0"/>
                <a:cs typeface="Arial" pitchFamily="34" charset="0"/>
              </a:defRPr>
            </a:lvl7pPr>
            <a:lvl8pPr marL="3078163" defTabSz="852488" eaLnBrk="0" fontAlgn="base" hangingPunct="0">
              <a:spcBef>
                <a:spcPct val="0"/>
              </a:spcBef>
              <a:spcAft>
                <a:spcPct val="0"/>
              </a:spcAft>
              <a:defRPr>
                <a:solidFill>
                  <a:schemeClr val="tx1"/>
                </a:solidFill>
                <a:latin typeface="Arial" pitchFamily="34" charset="0"/>
                <a:cs typeface="Arial" pitchFamily="34" charset="0"/>
              </a:defRPr>
            </a:lvl8pPr>
            <a:lvl9pPr marL="3535363" defTabSz="852488"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1700" b="1">
                <a:solidFill>
                  <a:srgbClr val="800080"/>
                </a:solidFill>
                <a:latin typeface="Comic Sans MS" pitchFamily="66" charset="0"/>
              </a:rPr>
              <a:t>Dynamic MLC</a:t>
            </a:r>
          </a:p>
          <a:p>
            <a:pPr algn="ctr"/>
            <a:r>
              <a:rPr lang="en-US" sz="1700" b="1">
                <a:solidFill>
                  <a:srgbClr val="800080"/>
                </a:solidFill>
                <a:latin typeface="Comic Sans MS" pitchFamily="66" charset="0"/>
              </a:rPr>
              <a:t>and  IMRT</a:t>
            </a:r>
          </a:p>
        </p:txBody>
      </p:sp>
      <p:sp>
        <p:nvSpPr>
          <p:cNvPr id="55311" name="Text Box 15"/>
          <p:cNvSpPr txBox="1">
            <a:spLocks noChangeArrowheads="1"/>
          </p:cNvSpPr>
          <p:nvPr/>
        </p:nvSpPr>
        <p:spPr bwMode="auto">
          <a:xfrm>
            <a:off x="174625" y="1562100"/>
            <a:ext cx="852488" cy="34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334" tIns="42667" rIns="85334" bIns="42667" anchor="b">
            <a:spAutoFit/>
          </a:bodyPr>
          <a:lstStyle>
            <a:lvl1pPr defTabSz="852488" eaLnBrk="0" hangingPunct="0">
              <a:defRPr>
                <a:solidFill>
                  <a:schemeClr val="tx1"/>
                </a:solidFill>
                <a:latin typeface="Arial" pitchFamily="34" charset="0"/>
                <a:cs typeface="Arial" pitchFamily="34" charset="0"/>
              </a:defRPr>
            </a:lvl1pPr>
            <a:lvl2pPr marL="427038" defTabSz="852488" eaLnBrk="0" hangingPunct="0">
              <a:defRPr>
                <a:solidFill>
                  <a:schemeClr val="tx1"/>
                </a:solidFill>
                <a:latin typeface="Arial" pitchFamily="34" charset="0"/>
                <a:cs typeface="Arial" pitchFamily="34" charset="0"/>
              </a:defRPr>
            </a:lvl2pPr>
            <a:lvl3pPr marL="852488" defTabSz="852488" eaLnBrk="0" hangingPunct="0">
              <a:defRPr>
                <a:solidFill>
                  <a:schemeClr val="tx1"/>
                </a:solidFill>
                <a:latin typeface="Arial" pitchFamily="34" charset="0"/>
                <a:cs typeface="Arial" pitchFamily="34" charset="0"/>
              </a:defRPr>
            </a:lvl3pPr>
            <a:lvl4pPr marL="1281113" defTabSz="852488" eaLnBrk="0" hangingPunct="0">
              <a:defRPr>
                <a:solidFill>
                  <a:schemeClr val="tx1"/>
                </a:solidFill>
                <a:latin typeface="Arial" pitchFamily="34" charset="0"/>
                <a:cs typeface="Arial" pitchFamily="34" charset="0"/>
              </a:defRPr>
            </a:lvl4pPr>
            <a:lvl5pPr marL="1706563" defTabSz="852488" eaLnBrk="0" hangingPunct="0">
              <a:defRPr>
                <a:solidFill>
                  <a:schemeClr val="tx1"/>
                </a:solidFill>
                <a:latin typeface="Arial" pitchFamily="34" charset="0"/>
                <a:cs typeface="Arial" pitchFamily="34" charset="0"/>
              </a:defRPr>
            </a:lvl5pPr>
            <a:lvl6pPr marL="2163763" defTabSz="852488" eaLnBrk="0" fontAlgn="base" hangingPunct="0">
              <a:spcBef>
                <a:spcPct val="0"/>
              </a:spcBef>
              <a:spcAft>
                <a:spcPct val="0"/>
              </a:spcAft>
              <a:defRPr>
                <a:solidFill>
                  <a:schemeClr val="tx1"/>
                </a:solidFill>
                <a:latin typeface="Arial" pitchFamily="34" charset="0"/>
                <a:cs typeface="Arial" pitchFamily="34" charset="0"/>
              </a:defRPr>
            </a:lvl6pPr>
            <a:lvl7pPr marL="2620963" defTabSz="852488" eaLnBrk="0" fontAlgn="base" hangingPunct="0">
              <a:spcBef>
                <a:spcPct val="0"/>
              </a:spcBef>
              <a:spcAft>
                <a:spcPct val="0"/>
              </a:spcAft>
              <a:defRPr>
                <a:solidFill>
                  <a:schemeClr val="tx1"/>
                </a:solidFill>
                <a:latin typeface="Arial" pitchFamily="34" charset="0"/>
                <a:cs typeface="Arial" pitchFamily="34" charset="0"/>
              </a:defRPr>
            </a:lvl7pPr>
            <a:lvl8pPr marL="3078163" defTabSz="852488" eaLnBrk="0" fontAlgn="base" hangingPunct="0">
              <a:spcBef>
                <a:spcPct val="0"/>
              </a:spcBef>
              <a:spcAft>
                <a:spcPct val="0"/>
              </a:spcAft>
              <a:defRPr>
                <a:solidFill>
                  <a:schemeClr val="tx1"/>
                </a:solidFill>
                <a:latin typeface="Arial" pitchFamily="34" charset="0"/>
                <a:cs typeface="Arial" pitchFamily="34" charset="0"/>
              </a:defRPr>
            </a:lvl8pPr>
            <a:lvl9pPr marL="3535363" defTabSz="852488" eaLnBrk="0" fontAlgn="base" hangingPunct="0">
              <a:spcBef>
                <a:spcPct val="0"/>
              </a:spcBef>
              <a:spcAft>
                <a:spcPct val="0"/>
              </a:spcAft>
              <a:defRPr>
                <a:solidFill>
                  <a:schemeClr val="tx1"/>
                </a:solidFill>
                <a:latin typeface="Arial" pitchFamily="34" charset="0"/>
                <a:cs typeface="Arial" pitchFamily="34" charset="0"/>
              </a:defRPr>
            </a:lvl9pPr>
          </a:lstStyle>
          <a:p>
            <a:r>
              <a:rPr lang="en-US" sz="1700" b="1">
                <a:solidFill>
                  <a:srgbClr val="008000"/>
                </a:solidFill>
                <a:effectLst>
                  <a:outerShdw blurRad="38100" dist="38100" dir="2700000" algn="tl">
                    <a:srgbClr val="C0C0C0"/>
                  </a:outerShdw>
                </a:effectLst>
                <a:latin typeface="Comic Sans MS" pitchFamily="66" charset="0"/>
              </a:rPr>
              <a:t>1960’s</a:t>
            </a:r>
          </a:p>
        </p:txBody>
      </p:sp>
      <p:sp>
        <p:nvSpPr>
          <p:cNvPr id="55312" name="Rectangle 16"/>
          <p:cNvSpPr>
            <a:spLocks noChangeArrowheads="1"/>
          </p:cNvSpPr>
          <p:nvPr/>
        </p:nvSpPr>
        <p:spPr bwMode="auto">
          <a:xfrm>
            <a:off x="2314575" y="1603375"/>
            <a:ext cx="852488" cy="34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334" tIns="42667" rIns="85334" bIns="42667" anchor="b">
            <a:spAutoFit/>
          </a:bodyPr>
          <a:lstStyle/>
          <a:p>
            <a:pPr defTabSz="852488" eaLnBrk="0" hangingPunct="0"/>
            <a:r>
              <a:rPr lang="en-US" sz="1700" b="1">
                <a:solidFill>
                  <a:srgbClr val="008000"/>
                </a:solidFill>
                <a:effectLst>
                  <a:outerShdw blurRad="38100" dist="38100" dir="2700000" algn="tl">
                    <a:srgbClr val="C0C0C0"/>
                  </a:outerShdw>
                </a:effectLst>
                <a:latin typeface="Comic Sans MS" pitchFamily="66" charset="0"/>
              </a:rPr>
              <a:t>1970’s</a:t>
            </a:r>
          </a:p>
        </p:txBody>
      </p:sp>
      <p:sp>
        <p:nvSpPr>
          <p:cNvPr id="55313" name="Rectangle 17"/>
          <p:cNvSpPr>
            <a:spLocks noChangeArrowheads="1"/>
          </p:cNvSpPr>
          <p:nvPr/>
        </p:nvSpPr>
        <p:spPr bwMode="auto">
          <a:xfrm>
            <a:off x="4327525" y="1503363"/>
            <a:ext cx="852488"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334" tIns="42667" rIns="85334" bIns="42667" anchor="b">
            <a:spAutoFit/>
          </a:bodyPr>
          <a:lstStyle/>
          <a:p>
            <a:pPr defTabSz="852488" eaLnBrk="0" hangingPunct="0"/>
            <a:r>
              <a:rPr lang="en-US" sz="1700" b="1">
                <a:solidFill>
                  <a:srgbClr val="008000"/>
                </a:solidFill>
                <a:effectLst>
                  <a:outerShdw blurRad="38100" dist="38100" dir="2700000" algn="tl">
                    <a:srgbClr val="C0C0C0"/>
                  </a:outerShdw>
                </a:effectLst>
                <a:latin typeface="Comic Sans MS" pitchFamily="66" charset="0"/>
              </a:rPr>
              <a:t>1980’s</a:t>
            </a:r>
          </a:p>
        </p:txBody>
      </p:sp>
      <p:sp>
        <p:nvSpPr>
          <p:cNvPr id="55314" name="Text Box 18"/>
          <p:cNvSpPr txBox="1">
            <a:spLocks noChangeArrowheads="1"/>
          </p:cNvSpPr>
          <p:nvPr/>
        </p:nvSpPr>
        <p:spPr bwMode="auto">
          <a:xfrm>
            <a:off x="6969125" y="1427163"/>
            <a:ext cx="852488"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334" tIns="42667" rIns="85334" bIns="42667" anchor="b">
            <a:spAutoFit/>
          </a:bodyPr>
          <a:lstStyle>
            <a:lvl1pPr defTabSz="852488" eaLnBrk="0" hangingPunct="0">
              <a:defRPr>
                <a:solidFill>
                  <a:schemeClr val="tx1"/>
                </a:solidFill>
                <a:latin typeface="Arial" pitchFamily="34" charset="0"/>
                <a:cs typeface="Arial" pitchFamily="34" charset="0"/>
              </a:defRPr>
            </a:lvl1pPr>
            <a:lvl2pPr marL="427038" defTabSz="852488" eaLnBrk="0" hangingPunct="0">
              <a:defRPr>
                <a:solidFill>
                  <a:schemeClr val="tx1"/>
                </a:solidFill>
                <a:latin typeface="Arial" pitchFamily="34" charset="0"/>
                <a:cs typeface="Arial" pitchFamily="34" charset="0"/>
              </a:defRPr>
            </a:lvl2pPr>
            <a:lvl3pPr marL="852488" defTabSz="852488" eaLnBrk="0" hangingPunct="0">
              <a:defRPr>
                <a:solidFill>
                  <a:schemeClr val="tx1"/>
                </a:solidFill>
                <a:latin typeface="Arial" pitchFamily="34" charset="0"/>
                <a:cs typeface="Arial" pitchFamily="34" charset="0"/>
              </a:defRPr>
            </a:lvl3pPr>
            <a:lvl4pPr marL="1281113" defTabSz="852488" eaLnBrk="0" hangingPunct="0">
              <a:defRPr>
                <a:solidFill>
                  <a:schemeClr val="tx1"/>
                </a:solidFill>
                <a:latin typeface="Arial" pitchFamily="34" charset="0"/>
                <a:cs typeface="Arial" pitchFamily="34" charset="0"/>
              </a:defRPr>
            </a:lvl4pPr>
            <a:lvl5pPr marL="1706563" defTabSz="852488" eaLnBrk="0" hangingPunct="0">
              <a:defRPr>
                <a:solidFill>
                  <a:schemeClr val="tx1"/>
                </a:solidFill>
                <a:latin typeface="Arial" pitchFamily="34" charset="0"/>
                <a:cs typeface="Arial" pitchFamily="34" charset="0"/>
              </a:defRPr>
            </a:lvl5pPr>
            <a:lvl6pPr marL="2163763" defTabSz="852488" eaLnBrk="0" fontAlgn="base" hangingPunct="0">
              <a:spcBef>
                <a:spcPct val="0"/>
              </a:spcBef>
              <a:spcAft>
                <a:spcPct val="0"/>
              </a:spcAft>
              <a:defRPr>
                <a:solidFill>
                  <a:schemeClr val="tx1"/>
                </a:solidFill>
                <a:latin typeface="Arial" pitchFamily="34" charset="0"/>
                <a:cs typeface="Arial" pitchFamily="34" charset="0"/>
              </a:defRPr>
            </a:lvl6pPr>
            <a:lvl7pPr marL="2620963" defTabSz="852488" eaLnBrk="0" fontAlgn="base" hangingPunct="0">
              <a:spcBef>
                <a:spcPct val="0"/>
              </a:spcBef>
              <a:spcAft>
                <a:spcPct val="0"/>
              </a:spcAft>
              <a:defRPr>
                <a:solidFill>
                  <a:schemeClr val="tx1"/>
                </a:solidFill>
                <a:latin typeface="Arial" pitchFamily="34" charset="0"/>
                <a:cs typeface="Arial" pitchFamily="34" charset="0"/>
              </a:defRPr>
            </a:lvl7pPr>
            <a:lvl8pPr marL="3078163" defTabSz="852488" eaLnBrk="0" fontAlgn="base" hangingPunct="0">
              <a:spcBef>
                <a:spcPct val="0"/>
              </a:spcBef>
              <a:spcAft>
                <a:spcPct val="0"/>
              </a:spcAft>
              <a:defRPr>
                <a:solidFill>
                  <a:schemeClr val="tx1"/>
                </a:solidFill>
                <a:latin typeface="Arial" pitchFamily="34" charset="0"/>
                <a:cs typeface="Arial" pitchFamily="34" charset="0"/>
              </a:defRPr>
            </a:lvl8pPr>
            <a:lvl9pPr marL="3535363" defTabSz="852488" eaLnBrk="0" fontAlgn="base" hangingPunct="0">
              <a:spcBef>
                <a:spcPct val="0"/>
              </a:spcBef>
              <a:spcAft>
                <a:spcPct val="0"/>
              </a:spcAft>
              <a:defRPr>
                <a:solidFill>
                  <a:schemeClr val="tx1"/>
                </a:solidFill>
                <a:latin typeface="Arial" pitchFamily="34" charset="0"/>
                <a:cs typeface="Arial" pitchFamily="34" charset="0"/>
              </a:defRPr>
            </a:lvl9pPr>
          </a:lstStyle>
          <a:p>
            <a:r>
              <a:rPr lang="en-US" sz="1700" b="1">
                <a:solidFill>
                  <a:srgbClr val="008000"/>
                </a:solidFill>
                <a:effectLst>
                  <a:outerShdw blurRad="38100" dist="38100" dir="2700000" algn="tl">
                    <a:srgbClr val="C0C0C0"/>
                  </a:outerShdw>
                </a:effectLst>
                <a:latin typeface="Comic Sans MS" pitchFamily="66" charset="0"/>
              </a:rPr>
              <a:t>1990’s</a:t>
            </a:r>
          </a:p>
        </p:txBody>
      </p:sp>
      <p:sp>
        <p:nvSpPr>
          <p:cNvPr id="55315" name="Text Box 19"/>
          <p:cNvSpPr txBox="1">
            <a:spLocks noChangeArrowheads="1"/>
          </p:cNvSpPr>
          <p:nvPr/>
        </p:nvSpPr>
        <p:spPr bwMode="auto">
          <a:xfrm>
            <a:off x="8234363" y="1404938"/>
            <a:ext cx="974725"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334" tIns="42667" rIns="85334" bIns="42667" anchor="b">
            <a:spAutoFit/>
          </a:bodyPr>
          <a:lstStyle>
            <a:lvl1pPr defTabSz="852488" eaLnBrk="0" hangingPunct="0">
              <a:defRPr>
                <a:solidFill>
                  <a:schemeClr val="tx1"/>
                </a:solidFill>
                <a:latin typeface="Arial" pitchFamily="34" charset="0"/>
                <a:cs typeface="Arial" pitchFamily="34" charset="0"/>
              </a:defRPr>
            </a:lvl1pPr>
            <a:lvl2pPr marL="427038" defTabSz="852488" eaLnBrk="0" hangingPunct="0">
              <a:defRPr>
                <a:solidFill>
                  <a:schemeClr val="tx1"/>
                </a:solidFill>
                <a:latin typeface="Arial" pitchFamily="34" charset="0"/>
                <a:cs typeface="Arial" pitchFamily="34" charset="0"/>
              </a:defRPr>
            </a:lvl2pPr>
            <a:lvl3pPr marL="852488" defTabSz="852488" eaLnBrk="0" hangingPunct="0">
              <a:defRPr>
                <a:solidFill>
                  <a:schemeClr val="tx1"/>
                </a:solidFill>
                <a:latin typeface="Arial" pitchFamily="34" charset="0"/>
                <a:cs typeface="Arial" pitchFamily="34" charset="0"/>
              </a:defRPr>
            </a:lvl3pPr>
            <a:lvl4pPr marL="1281113" defTabSz="852488" eaLnBrk="0" hangingPunct="0">
              <a:defRPr>
                <a:solidFill>
                  <a:schemeClr val="tx1"/>
                </a:solidFill>
                <a:latin typeface="Arial" pitchFamily="34" charset="0"/>
                <a:cs typeface="Arial" pitchFamily="34" charset="0"/>
              </a:defRPr>
            </a:lvl4pPr>
            <a:lvl5pPr marL="1706563" defTabSz="852488" eaLnBrk="0" hangingPunct="0">
              <a:defRPr>
                <a:solidFill>
                  <a:schemeClr val="tx1"/>
                </a:solidFill>
                <a:latin typeface="Arial" pitchFamily="34" charset="0"/>
                <a:cs typeface="Arial" pitchFamily="34" charset="0"/>
              </a:defRPr>
            </a:lvl5pPr>
            <a:lvl6pPr marL="2163763" defTabSz="852488" eaLnBrk="0" fontAlgn="base" hangingPunct="0">
              <a:spcBef>
                <a:spcPct val="0"/>
              </a:spcBef>
              <a:spcAft>
                <a:spcPct val="0"/>
              </a:spcAft>
              <a:defRPr>
                <a:solidFill>
                  <a:schemeClr val="tx1"/>
                </a:solidFill>
                <a:latin typeface="Arial" pitchFamily="34" charset="0"/>
                <a:cs typeface="Arial" pitchFamily="34" charset="0"/>
              </a:defRPr>
            </a:lvl6pPr>
            <a:lvl7pPr marL="2620963" defTabSz="852488" eaLnBrk="0" fontAlgn="base" hangingPunct="0">
              <a:spcBef>
                <a:spcPct val="0"/>
              </a:spcBef>
              <a:spcAft>
                <a:spcPct val="0"/>
              </a:spcAft>
              <a:defRPr>
                <a:solidFill>
                  <a:schemeClr val="tx1"/>
                </a:solidFill>
                <a:latin typeface="Arial" pitchFamily="34" charset="0"/>
                <a:cs typeface="Arial" pitchFamily="34" charset="0"/>
              </a:defRPr>
            </a:lvl7pPr>
            <a:lvl8pPr marL="3078163" defTabSz="852488" eaLnBrk="0" fontAlgn="base" hangingPunct="0">
              <a:spcBef>
                <a:spcPct val="0"/>
              </a:spcBef>
              <a:spcAft>
                <a:spcPct val="0"/>
              </a:spcAft>
              <a:defRPr>
                <a:solidFill>
                  <a:schemeClr val="tx1"/>
                </a:solidFill>
                <a:latin typeface="Arial" pitchFamily="34" charset="0"/>
                <a:cs typeface="Arial" pitchFamily="34" charset="0"/>
              </a:defRPr>
            </a:lvl8pPr>
            <a:lvl9pPr marL="3535363" defTabSz="852488" eaLnBrk="0" fontAlgn="base" hangingPunct="0">
              <a:spcBef>
                <a:spcPct val="0"/>
              </a:spcBef>
              <a:spcAft>
                <a:spcPct val="0"/>
              </a:spcAft>
              <a:defRPr>
                <a:solidFill>
                  <a:schemeClr val="tx1"/>
                </a:solidFill>
                <a:latin typeface="Arial" pitchFamily="34" charset="0"/>
                <a:cs typeface="Arial" pitchFamily="34" charset="0"/>
              </a:defRPr>
            </a:lvl9pPr>
          </a:lstStyle>
          <a:p>
            <a:r>
              <a:rPr lang="en-US" sz="1700" b="1">
                <a:solidFill>
                  <a:srgbClr val="008000"/>
                </a:solidFill>
                <a:effectLst>
                  <a:outerShdw blurRad="38100" dist="38100" dir="2700000" algn="tl">
                    <a:srgbClr val="C0C0C0"/>
                  </a:outerShdw>
                </a:effectLst>
                <a:latin typeface="Comic Sans MS" pitchFamily="66" charset="0"/>
              </a:rPr>
              <a:t>2000’s?</a:t>
            </a:r>
          </a:p>
        </p:txBody>
      </p:sp>
      <p:pic>
        <p:nvPicPr>
          <p:cNvPr id="55316" name="Picture 20"/>
          <p:cNvPicPr>
            <a:picLocks noChangeAspect="1" noChangeArrowheads="1"/>
          </p:cNvPicPr>
          <p:nvPr/>
        </p:nvPicPr>
        <p:blipFill>
          <a:blip r:embed="rId9">
            <a:extLst>
              <a:ext uri="{28A0092B-C50C-407E-A947-70E740481C1C}">
                <a14:useLocalDpi xmlns:a14="http://schemas.microsoft.com/office/drawing/2010/main" val="0"/>
              </a:ext>
            </a:extLst>
          </a:blip>
          <a:srcRect l="26814" t="29684" r="38643" b="19579"/>
          <a:stretch>
            <a:fillRect/>
          </a:stretch>
        </p:blipFill>
        <p:spPr bwMode="auto">
          <a:xfrm>
            <a:off x="2325688" y="3184525"/>
            <a:ext cx="1065212"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7" name="Picture 21" descr="child with early clina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6075" y="2122488"/>
            <a:ext cx="1190625" cy="136683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pic>
      <p:sp>
        <p:nvSpPr>
          <p:cNvPr id="55318" name="Rectangle 22"/>
          <p:cNvSpPr>
            <a:spLocks noChangeArrowheads="1"/>
          </p:cNvSpPr>
          <p:nvPr/>
        </p:nvSpPr>
        <p:spPr bwMode="auto">
          <a:xfrm>
            <a:off x="2024063" y="4454525"/>
            <a:ext cx="1970087"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334" tIns="42667" rIns="85334" bIns="42667" anchor="b">
            <a:spAutoFit/>
          </a:bodyPr>
          <a:lstStyle/>
          <a:p>
            <a:pPr defTabSz="852488" eaLnBrk="0" hangingPunct="0"/>
            <a:r>
              <a:rPr lang="en-US" sz="1700" b="1">
                <a:solidFill>
                  <a:srgbClr val="800080"/>
                </a:solidFill>
                <a:latin typeface="Comic Sans MS" pitchFamily="66" charset="0"/>
              </a:rPr>
              <a:t>Cerrobend Blocks</a:t>
            </a:r>
          </a:p>
          <a:p>
            <a:pPr defTabSz="852488" eaLnBrk="0" hangingPunct="0"/>
            <a:r>
              <a:rPr lang="en-US" sz="1700" b="1">
                <a:solidFill>
                  <a:srgbClr val="800080"/>
                </a:solidFill>
                <a:latin typeface="Comic Sans MS" pitchFamily="66" charset="0"/>
              </a:rPr>
              <a:t>Electron Blocks</a:t>
            </a:r>
          </a:p>
        </p:txBody>
      </p:sp>
      <p:pic>
        <p:nvPicPr>
          <p:cNvPr id="55319" name="Picture 23" descr="sw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54788" y="3157538"/>
            <a:ext cx="1314450" cy="148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20" name="Picture 24" descr="sw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54788" y="3157538"/>
            <a:ext cx="1312862" cy="1484312"/>
          </a:xfrm>
          <a:prstGeom prst="rect">
            <a:avLst/>
          </a:prstGeom>
          <a:noFill/>
          <a:extLst>
            <a:ext uri="{909E8E84-426E-40DD-AFC4-6F175D3DCCD1}">
              <a14:hiddenFill xmlns:a14="http://schemas.microsoft.com/office/drawing/2010/main">
                <a:solidFill>
                  <a:srgbClr val="FFFFFF"/>
                </a:solidFill>
              </a14:hiddenFill>
            </a:ext>
          </a:extLst>
        </p:spPr>
      </p:pic>
      <p:pic>
        <p:nvPicPr>
          <p:cNvPr id="55321" name="Picture 25" descr="CTSim"/>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49638" y="1863725"/>
            <a:ext cx="1782762" cy="12287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pic>
      <p:pic>
        <p:nvPicPr>
          <p:cNvPr id="55322" name="Picture 26" descr="Img02 - SV Registratio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45088" y="2252663"/>
            <a:ext cx="15113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3" name="Text Box 27"/>
          <p:cNvSpPr txBox="1">
            <a:spLocks noChangeArrowheads="1"/>
          </p:cNvSpPr>
          <p:nvPr/>
        </p:nvSpPr>
        <p:spPr bwMode="auto">
          <a:xfrm>
            <a:off x="7874000" y="4267200"/>
            <a:ext cx="127000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334" tIns="42667" rIns="85334" bIns="42667" anchor="b">
            <a:spAutoFit/>
          </a:bodyPr>
          <a:lstStyle>
            <a:lvl1pPr defTabSz="852488" eaLnBrk="0" hangingPunct="0">
              <a:defRPr>
                <a:solidFill>
                  <a:schemeClr val="tx1"/>
                </a:solidFill>
                <a:latin typeface="Arial" pitchFamily="34" charset="0"/>
                <a:cs typeface="Arial" pitchFamily="34" charset="0"/>
              </a:defRPr>
            </a:lvl1pPr>
            <a:lvl2pPr marL="427038" defTabSz="852488" eaLnBrk="0" hangingPunct="0">
              <a:defRPr>
                <a:solidFill>
                  <a:schemeClr val="tx1"/>
                </a:solidFill>
                <a:latin typeface="Arial" pitchFamily="34" charset="0"/>
                <a:cs typeface="Arial" pitchFamily="34" charset="0"/>
              </a:defRPr>
            </a:lvl2pPr>
            <a:lvl3pPr marL="852488" defTabSz="852488" eaLnBrk="0" hangingPunct="0">
              <a:defRPr>
                <a:solidFill>
                  <a:schemeClr val="tx1"/>
                </a:solidFill>
                <a:latin typeface="Arial" pitchFamily="34" charset="0"/>
                <a:cs typeface="Arial" pitchFamily="34" charset="0"/>
              </a:defRPr>
            </a:lvl3pPr>
            <a:lvl4pPr marL="1281113" defTabSz="852488" eaLnBrk="0" hangingPunct="0">
              <a:defRPr>
                <a:solidFill>
                  <a:schemeClr val="tx1"/>
                </a:solidFill>
                <a:latin typeface="Arial" pitchFamily="34" charset="0"/>
                <a:cs typeface="Arial" pitchFamily="34" charset="0"/>
              </a:defRPr>
            </a:lvl4pPr>
            <a:lvl5pPr marL="1706563" defTabSz="852488" eaLnBrk="0" hangingPunct="0">
              <a:defRPr>
                <a:solidFill>
                  <a:schemeClr val="tx1"/>
                </a:solidFill>
                <a:latin typeface="Arial" pitchFamily="34" charset="0"/>
                <a:cs typeface="Arial" pitchFamily="34" charset="0"/>
              </a:defRPr>
            </a:lvl5pPr>
            <a:lvl6pPr marL="2163763" defTabSz="852488" eaLnBrk="0" fontAlgn="base" hangingPunct="0">
              <a:spcBef>
                <a:spcPct val="0"/>
              </a:spcBef>
              <a:spcAft>
                <a:spcPct val="0"/>
              </a:spcAft>
              <a:defRPr>
                <a:solidFill>
                  <a:schemeClr val="tx1"/>
                </a:solidFill>
                <a:latin typeface="Arial" pitchFamily="34" charset="0"/>
                <a:cs typeface="Arial" pitchFamily="34" charset="0"/>
              </a:defRPr>
            </a:lvl6pPr>
            <a:lvl7pPr marL="2620963" defTabSz="852488" eaLnBrk="0" fontAlgn="base" hangingPunct="0">
              <a:spcBef>
                <a:spcPct val="0"/>
              </a:spcBef>
              <a:spcAft>
                <a:spcPct val="0"/>
              </a:spcAft>
              <a:defRPr>
                <a:solidFill>
                  <a:schemeClr val="tx1"/>
                </a:solidFill>
                <a:latin typeface="Arial" pitchFamily="34" charset="0"/>
                <a:cs typeface="Arial" pitchFamily="34" charset="0"/>
              </a:defRPr>
            </a:lvl7pPr>
            <a:lvl8pPr marL="3078163" defTabSz="852488" eaLnBrk="0" fontAlgn="base" hangingPunct="0">
              <a:spcBef>
                <a:spcPct val="0"/>
              </a:spcBef>
              <a:spcAft>
                <a:spcPct val="0"/>
              </a:spcAft>
              <a:defRPr>
                <a:solidFill>
                  <a:schemeClr val="tx1"/>
                </a:solidFill>
                <a:latin typeface="Arial" pitchFamily="34" charset="0"/>
                <a:cs typeface="Arial" pitchFamily="34" charset="0"/>
              </a:defRPr>
            </a:lvl8pPr>
            <a:lvl9pPr marL="3535363" defTabSz="852488"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solidFill>
                  <a:srgbClr val="CC0408"/>
                </a:solidFill>
                <a:effectLst>
                  <a:outerShdw blurRad="38100" dist="38100" dir="2700000" algn="tl">
                    <a:srgbClr val="C0C0C0"/>
                  </a:outerShdw>
                </a:effectLst>
                <a:latin typeface="Comic Sans MS" pitchFamily="66" charset="0"/>
              </a:rPr>
              <a:t>Functional</a:t>
            </a:r>
          </a:p>
          <a:p>
            <a:pPr algn="ctr"/>
            <a:r>
              <a:rPr lang="en-US">
                <a:solidFill>
                  <a:srgbClr val="CC0408"/>
                </a:solidFill>
                <a:effectLst>
                  <a:outerShdw blurRad="38100" dist="38100" dir="2700000" algn="tl">
                    <a:srgbClr val="C0C0C0"/>
                  </a:outerShdw>
                </a:effectLst>
                <a:latin typeface="Comic Sans MS" pitchFamily="66" charset="0"/>
              </a:rPr>
              <a:t>Imaging</a:t>
            </a:r>
          </a:p>
        </p:txBody>
      </p:sp>
      <p:pic>
        <p:nvPicPr>
          <p:cNvPr id="55324" name="Picture 28" descr="EX Beauty sh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67575" y="1870075"/>
            <a:ext cx="995363" cy="1095375"/>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55325" name="Rectangle 29"/>
          <p:cNvSpPr>
            <a:spLocks noChangeArrowheads="1"/>
          </p:cNvSpPr>
          <p:nvPr/>
        </p:nvSpPr>
        <p:spPr bwMode="auto">
          <a:xfrm>
            <a:off x="147638" y="1822450"/>
            <a:ext cx="1655762"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334" tIns="42667" rIns="85334" bIns="42667" anchor="b">
            <a:spAutoFit/>
          </a:bodyPr>
          <a:lstStyle/>
          <a:p>
            <a:pPr defTabSz="852488" eaLnBrk="0" hangingPunct="0"/>
            <a:r>
              <a:rPr lang="en-US" sz="1500" b="1">
                <a:solidFill>
                  <a:srgbClr val="CC3399"/>
                </a:solidFill>
                <a:latin typeface="Comic Sans MS" pitchFamily="66" charset="0"/>
              </a:rPr>
              <a:t>The First Clinac</a:t>
            </a:r>
          </a:p>
        </p:txBody>
      </p:sp>
      <p:sp>
        <p:nvSpPr>
          <p:cNvPr id="55326" name="Rectangle 30"/>
          <p:cNvSpPr>
            <a:spLocks noChangeArrowheads="1"/>
          </p:cNvSpPr>
          <p:nvPr/>
        </p:nvSpPr>
        <p:spPr bwMode="auto">
          <a:xfrm>
            <a:off x="5143500" y="1449388"/>
            <a:ext cx="1965325"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334" tIns="42667" rIns="85334" bIns="42667" anchor="b">
            <a:spAutoFit/>
          </a:bodyPr>
          <a:lstStyle/>
          <a:p>
            <a:pPr defTabSz="852488" eaLnBrk="0" hangingPunct="0"/>
            <a:r>
              <a:rPr lang="en-US" sz="1500" b="1">
                <a:solidFill>
                  <a:srgbClr val="800080"/>
                </a:solidFill>
                <a:latin typeface="Comic Sans MS" pitchFamily="66" charset="0"/>
              </a:rPr>
              <a:t>Computerized 3D CT Treatment Planning</a:t>
            </a:r>
          </a:p>
        </p:txBody>
      </p:sp>
      <p:sp>
        <p:nvSpPr>
          <p:cNvPr id="55327" name="Text Box 31"/>
          <p:cNvSpPr txBox="1">
            <a:spLocks noChangeArrowheads="1"/>
          </p:cNvSpPr>
          <p:nvPr/>
        </p:nvSpPr>
        <p:spPr bwMode="auto">
          <a:xfrm>
            <a:off x="0" y="4929188"/>
            <a:ext cx="2259013"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334" tIns="42667" rIns="85334" bIns="42667">
            <a:spAutoFit/>
          </a:bodyPr>
          <a:lstStyle>
            <a:lvl1pPr defTabSz="852488" eaLnBrk="0" hangingPunct="0">
              <a:defRPr>
                <a:solidFill>
                  <a:schemeClr val="tx1"/>
                </a:solidFill>
                <a:latin typeface="Arial" pitchFamily="34" charset="0"/>
                <a:cs typeface="Arial" pitchFamily="34" charset="0"/>
              </a:defRPr>
            </a:lvl1pPr>
            <a:lvl2pPr marL="427038" defTabSz="852488" eaLnBrk="0" hangingPunct="0">
              <a:defRPr>
                <a:solidFill>
                  <a:schemeClr val="tx1"/>
                </a:solidFill>
                <a:latin typeface="Arial" pitchFamily="34" charset="0"/>
                <a:cs typeface="Arial" pitchFamily="34" charset="0"/>
              </a:defRPr>
            </a:lvl2pPr>
            <a:lvl3pPr marL="852488" defTabSz="852488" eaLnBrk="0" hangingPunct="0">
              <a:defRPr>
                <a:solidFill>
                  <a:schemeClr val="tx1"/>
                </a:solidFill>
                <a:latin typeface="Arial" pitchFamily="34" charset="0"/>
                <a:cs typeface="Arial" pitchFamily="34" charset="0"/>
              </a:defRPr>
            </a:lvl3pPr>
            <a:lvl4pPr marL="1281113" defTabSz="852488" eaLnBrk="0" hangingPunct="0">
              <a:defRPr>
                <a:solidFill>
                  <a:schemeClr val="tx1"/>
                </a:solidFill>
                <a:latin typeface="Arial" pitchFamily="34" charset="0"/>
                <a:cs typeface="Arial" pitchFamily="34" charset="0"/>
              </a:defRPr>
            </a:lvl4pPr>
            <a:lvl5pPr marL="1706563" defTabSz="852488" eaLnBrk="0" hangingPunct="0">
              <a:defRPr>
                <a:solidFill>
                  <a:schemeClr val="tx1"/>
                </a:solidFill>
                <a:latin typeface="Arial" pitchFamily="34" charset="0"/>
                <a:cs typeface="Arial" pitchFamily="34" charset="0"/>
              </a:defRPr>
            </a:lvl5pPr>
            <a:lvl6pPr marL="2163763" defTabSz="852488" eaLnBrk="0" fontAlgn="base" hangingPunct="0">
              <a:spcBef>
                <a:spcPct val="0"/>
              </a:spcBef>
              <a:spcAft>
                <a:spcPct val="0"/>
              </a:spcAft>
              <a:defRPr>
                <a:solidFill>
                  <a:schemeClr val="tx1"/>
                </a:solidFill>
                <a:latin typeface="Arial" pitchFamily="34" charset="0"/>
                <a:cs typeface="Arial" pitchFamily="34" charset="0"/>
              </a:defRPr>
            </a:lvl6pPr>
            <a:lvl7pPr marL="2620963" defTabSz="852488" eaLnBrk="0" fontAlgn="base" hangingPunct="0">
              <a:spcBef>
                <a:spcPct val="0"/>
              </a:spcBef>
              <a:spcAft>
                <a:spcPct val="0"/>
              </a:spcAft>
              <a:defRPr>
                <a:solidFill>
                  <a:schemeClr val="tx1"/>
                </a:solidFill>
                <a:latin typeface="Arial" pitchFamily="34" charset="0"/>
                <a:cs typeface="Arial" pitchFamily="34" charset="0"/>
              </a:defRPr>
            </a:lvl7pPr>
            <a:lvl8pPr marL="3078163" defTabSz="852488" eaLnBrk="0" fontAlgn="base" hangingPunct="0">
              <a:spcBef>
                <a:spcPct val="0"/>
              </a:spcBef>
              <a:spcAft>
                <a:spcPct val="0"/>
              </a:spcAft>
              <a:defRPr>
                <a:solidFill>
                  <a:schemeClr val="tx1"/>
                </a:solidFill>
                <a:latin typeface="Arial" pitchFamily="34" charset="0"/>
                <a:cs typeface="Arial" pitchFamily="34" charset="0"/>
              </a:defRPr>
            </a:lvl8pPr>
            <a:lvl9pPr marL="3535363" defTabSz="852488" eaLnBrk="0" fontAlgn="base" hangingPunct="0">
              <a:spcBef>
                <a:spcPct val="0"/>
              </a:spcBef>
              <a:spcAft>
                <a:spcPct val="0"/>
              </a:spcAft>
              <a:defRPr>
                <a:solidFill>
                  <a:schemeClr val="tx1"/>
                </a:solidFill>
                <a:latin typeface="Arial" pitchFamily="34" charset="0"/>
                <a:cs typeface="Arial" pitchFamily="34" charset="0"/>
              </a:defRPr>
            </a:lvl9pPr>
          </a:lstStyle>
          <a:p>
            <a:r>
              <a:rPr lang="en-US" sz="1700" b="1">
                <a:solidFill>
                  <a:srgbClr val="800080"/>
                </a:solidFill>
                <a:latin typeface="Comic Sans MS" pitchFamily="66" charset="0"/>
              </a:rPr>
              <a:t>Standard Collimator</a:t>
            </a:r>
          </a:p>
        </p:txBody>
      </p:sp>
      <p:sp>
        <p:nvSpPr>
          <p:cNvPr id="2" name="TextBox 1"/>
          <p:cNvSpPr txBox="1"/>
          <p:nvPr/>
        </p:nvSpPr>
        <p:spPr>
          <a:xfrm>
            <a:off x="546100" y="6013450"/>
            <a:ext cx="2620963" cy="307777"/>
          </a:xfrm>
          <a:prstGeom prst="rect">
            <a:avLst/>
          </a:prstGeom>
          <a:noFill/>
        </p:spPr>
        <p:txBody>
          <a:bodyPr wrap="square" rtlCol="0">
            <a:spAutoFit/>
          </a:bodyPr>
          <a:lstStyle/>
          <a:p>
            <a:r>
              <a:rPr lang="en-GB" dirty="0" smtClean="0"/>
              <a:t>After Gillies McKenna</a:t>
            </a:r>
            <a:endParaRPr lang="en-GB" dirty="0"/>
          </a:p>
        </p:txBody>
      </p:sp>
    </p:spTree>
    <p:extLst>
      <p:ext uri="{BB962C8B-B14F-4D97-AF65-F5344CB8AC3E}">
        <p14:creationId xmlns:p14="http://schemas.microsoft.com/office/powerpoint/2010/main" val="3800843484"/>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02" name="Oval 82" descr="Pink tissue paper"/>
          <p:cNvSpPr>
            <a:spLocks noChangeArrowheads="1"/>
          </p:cNvSpPr>
          <p:nvPr/>
        </p:nvSpPr>
        <p:spPr bwMode="auto">
          <a:xfrm>
            <a:off x="1835150" y="3105162"/>
            <a:ext cx="4681538" cy="2016125"/>
          </a:xfrm>
          <a:prstGeom prst="ellipse">
            <a:avLst/>
          </a:prstGeom>
          <a:blipFill dpi="0" rotWithShape="1">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1923" name="Rectangle 3"/>
          <p:cNvSpPr>
            <a:spLocks noGrp="1" noChangeArrowheads="1"/>
          </p:cNvSpPr>
          <p:nvPr>
            <p:ph type="title"/>
          </p:nvPr>
        </p:nvSpPr>
        <p:spPr/>
        <p:txBody>
          <a:bodyPr/>
          <a:lstStyle/>
          <a:p>
            <a:r>
              <a:rPr lang="en-GB" dirty="0"/>
              <a:t>Curing Cancer with </a:t>
            </a:r>
            <a:r>
              <a:rPr lang="en-GB" dirty="0" smtClean="0"/>
              <a:t>MV X-rays</a:t>
            </a:r>
            <a:endParaRPr lang="en-GB" dirty="0"/>
          </a:p>
        </p:txBody>
      </p:sp>
      <p:sp>
        <p:nvSpPr>
          <p:cNvPr id="81931" name="Oval 11"/>
          <p:cNvSpPr>
            <a:spLocks noChangeArrowheads="1"/>
          </p:cNvSpPr>
          <p:nvPr/>
        </p:nvSpPr>
        <p:spPr bwMode="auto">
          <a:xfrm>
            <a:off x="3492500" y="3897325"/>
            <a:ext cx="217488" cy="217487"/>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82010" name="Group 90"/>
          <p:cNvGrpSpPr>
            <a:grpSpLocks/>
          </p:cNvGrpSpPr>
          <p:nvPr/>
        </p:nvGrpSpPr>
        <p:grpSpPr bwMode="auto">
          <a:xfrm>
            <a:off x="971550" y="1447812"/>
            <a:ext cx="5832475" cy="2184400"/>
            <a:chOff x="612" y="572"/>
            <a:chExt cx="3674" cy="1376"/>
          </a:xfrm>
        </p:grpSpPr>
        <p:sp>
          <p:nvSpPr>
            <p:cNvPr id="82007" name="Line 87"/>
            <p:cNvSpPr>
              <a:spLocks noChangeShapeType="1"/>
            </p:cNvSpPr>
            <p:nvPr/>
          </p:nvSpPr>
          <p:spPr bwMode="auto">
            <a:xfrm>
              <a:off x="1202" y="1933"/>
              <a:ext cx="3084"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005" name="Freeform 85"/>
            <p:cNvSpPr>
              <a:spLocks/>
            </p:cNvSpPr>
            <p:nvPr/>
          </p:nvSpPr>
          <p:spPr bwMode="auto">
            <a:xfrm>
              <a:off x="1202" y="572"/>
              <a:ext cx="2767" cy="1376"/>
            </a:xfrm>
            <a:custGeom>
              <a:avLst/>
              <a:gdLst>
                <a:gd name="T0" fmla="*/ 0 w 4354"/>
                <a:gd name="T1" fmla="*/ 1376 h 1376"/>
                <a:gd name="T2" fmla="*/ 181 w 4354"/>
                <a:gd name="T3" fmla="*/ 604 h 1376"/>
                <a:gd name="T4" fmla="*/ 499 w 4354"/>
                <a:gd name="T5" fmla="*/ 151 h 1376"/>
                <a:gd name="T6" fmla="*/ 907 w 4354"/>
                <a:gd name="T7" fmla="*/ 15 h 1376"/>
                <a:gd name="T8" fmla="*/ 1451 w 4354"/>
                <a:gd name="T9" fmla="*/ 60 h 1376"/>
                <a:gd name="T10" fmla="*/ 2358 w 4354"/>
                <a:gd name="T11" fmla="*/ 287 h 1376"/>
                <a:gd name="T12" fmla="*/ 3356 w 4354"/>
                <a:gd name="T13" fmla="*/ 468 h 1376"/>
                <a:gd name="T14" fmla="*/ 4127 w 4354"/>
                <a:gd name="T15" fmla="*/ 604 h 1376"/>
                <a:gd name="T16" fmla="*/ 4354 w 4354"/>
                <a:gd name="T17" fmla="*/ 65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54" h="1376">
                  <a:moveTo>
                    <a:pt x="0" y="1376"/>
                  </a:moveTo>
                  <a:cubicBezTo>
                    <a:pt x="49" y="1092"/>
                    <a:pt x="98" y="808"/>
                    <a:pt x="181" y="604"/>
                  </a:cubicBezTo>
                  <a:cubicBezTo>
                    <a:pt x="264" y="400"/>
                    <a:pt x="378" y="249"/>
                    <a:pt x="499" y="151"/>
                  </a:cubicBezTo>
                  <a:cubicBezTo>
                    <a:pt x="620" y="53"/>
                    <a:pt x="748" y="30"/>
                    <a:pt x="907" y="15"/>
                  </a:cubicBezTo>
                  <a:cubicBezTo>
                    <a:pt x="1066" y="0"/>
                    <a:pt x="1209" y="15"/>
                    <a:pt x="1451" y="60"/>
                  </a:cubicBezTo>
                  <a:cubicBezTo>
                    <a:pt x="1693" y="105"/>
                    <a:pt x="2041" y="219"/>
                    <a:pt x="2358" y="287"/>
                  </a:cubicBezTo>
                  <a:cubicBezTo>
                    <a:pt x="2675" y="355"/>
                    <a:pt x="3061" y="415"/>
                    <a:pt x="3356" y="468"/>
                  </a:cubicBezTo>
                  <a:cubicBezTo>
                    <a:pt x="3651" y="521"/>
                    <a:pt x="3961" y="574"/>
                    <a:pt x="4127" y="604"/>
                  </a:cubicBezTo>
                  <a:cubicBezTo>
                    <a:pt x="4293" y="634"/>
                    <a:pt x="4323" y="642"/>
                    <a:pt x="4354" y="650"/>
                  </a:cubicBezTo>
                </a:path>
              </a:pathLst>
            </a:custGeom>
            <a:noFill/>
            <a:ln w="38100" cmpd="sng">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006" name="Line 86"/>
            <p:cNvSpPr>
              <a:spLocks noChangeShapeType="1"/>
            </p:cNvSpPr>
            <p:nvPr/>
          </p:nvSpPr>
          <p:spPr bwMode="auto">
            <a:xfrm flipV="1">
              <a:off x="1202" y="572"/>
              <a:ext cx="0" cy="136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008" name="Text Box 88"/>
            <p:cNvSpPr txBox="1">
              <a:spLocks noChangeArrowheads="1"/>
            </p:cNvSpPr>
            <p:nvPr/>
          </p:nvSpPr>
          <p:spPr bwMode="auto">
            <a:xfrm>
              <a:off x="612" y="709"/>
              <a:ext cx="45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GB"/>
                <a:t>Dose</a:t>
              </a:r>
            </a:p>
          </p:txBody>
        </p:sp>
      </p:grpSp>
      <p:grpSp>
        <p:nvGrpSpPr>
          <p:cNvPr id="82011" name="Group 91"/>
          <p:cNvGrpSpPr>
            <a:grpSpLocks/>
          </p:cNvGrpSpPr>
          <p:nvPr/>
        </p:nvGrpSpPr>
        <p:grpSpPr bwMode="auto">
          <a:xfrm>
            <a:off x="0" y="3824300"/>
            <a:ext cx="6840538" cy="304800"/>
            <a:chOff x="0" y="3057"/>
            <a:chExt cx="4309" cy="192"/>
          </a:xfrm>
        </p:grpSpPr>
        <p:sp>
          <p:nvSpPr>
            <p:cNvPr id="81925" name="AutoShape 5"/>
            <p:cNvSpPr>
              <a:spLocks noChangeArrowheads="1"/>
            </p:cNvSpPr>
            <p:nvPr/>
          </p:nvSpPr>
          <p:spPr bwMode="auto">
            <a:xfrm rot="5400000">
              <a:off x="409" y="2705"/>
              <a:ext cx="90" cy="907"/>
            </a:xfrm>
            <a:prstGeom prst="can">
              <a:avLst>
                <a:gd name="adj" fmla="val 251944"/>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1930" name="Text Box 10"/>
            <p:cNvSpPr txBox="1">
              <a:spLocks noChangeArrowheads="1"/>
            </p:cNvSpPr>
            <p:nvPr/>
          </p:nvSpPr>
          <p:spPr bwMode="auto">
            <a:xfrm>
              <a:off x="135" y="3057"/>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Linac</a:t>
              </a:r>
            </a:p>
          </p:txBody>
        </p:sp>
        <p:sp>
          <p:nvSpPr>
            <p:cNvPr id="82003" name="Rectangle 83"/>
            <p:cNvSpPr>
              <a:spLocks noChangeArrowheads="1"/>
            </p:cNvSpPr>
            <p:nvPr/>
          </p:nvSpPr>
          <p:spPr bwMode="auto">
            <a:xfrm>
              <a:off x="726" y="3125"/>
              <a:ext cx="3583" cy="68"/>
            </a:xfrm>
            <a:prstGeom prst="rect">
              <a:avLst/>
            </a:prstGeom>
            <a:gradFill rotWithShape="1">
              <a:gsLst>
                <a:gs pos="0">
                  <a:schemeClr val="bg2">
                    <a:alpha val="80000"/>
                  </a:schemeClr>
                </a:gs>
                <a:gs pos="100000">
                  <a:schemeClr val="bg2">
                    <a:gamma/>
                    <a:shade val="46275"/>
                    <a:invGamma/>
                    <a:alpha val="10001"/>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82012" name="Group 92"/>
          <p:cNvGrpSpPr>
            <a:grpSpLocks/>
          </p:cNvGrpSpPr>
          <p:nvPr/>
        </p:nvGrpSpPr>
        <p:grpSpPr bwMode="auto">
          <a:xfrm rot="540000">
            <a:off x="34925" y="3824300"/>
            <a:ext cx="6840538" cy="304800"/>
            <a:chOff x="0" y="3057"/>
            <a:chExt cx="4309" cy="192"/>
          </a:xfrm>
        </p:grpSpPr>
        <p:sp>
          <p:nvSpPr>
            <p:cNvPr id="82013" name="AutoShape 93"/>
            <p:cNvSpPr>
              <a:spLocks noChangeArrowheads="1"/>
            </p:cNvSpPr>
            <p:nvPr/>
          </p:nvSpPr>
          <p:spPr bwMode="auto">
            <a:xfrm rot="5400000">
              <a:off x="409" y="2705"/>
              <a:ext cx="90" cy="907"/>
            </a:xfrm>
            <a:prstGeom prst="can">
              <a:avLst>
                <a:gd name="adj" fmla="val 251944"/>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14" name="Text Box 94"/>
            <p:cNvSpPr txBox="1">
              <a:spLocks noChangeArrowheads="1"/>
            </p:cNvSpPr>
            <p:nvPr/>
          </p:nvSpPr>
          <p:spPr bwMode="auto">
            <a:xfrm>
              <a:off x="135" y="3057"/>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Linac</a:t>
              </a:r>
            </a:p>
          </p:txBody>
        </p:sp>
        <p:sp>
          <p:nvSpPr>
            <p:cNvPr id="82015" name="Rectangle 95"/>
            <p:cNvSpPr>
              <a:spLocks noChangeArrowheads="1"/>
            </p:cNvSpPr>
            <p:nvPr/>
          </p:nvSpPr>
          <p:spPr bwMode="auto">
            <a:xfrm>
              <a:off x="726" y="3125"/>
              <a:ext cx="3583" cy="68"/>
            </a:xfrm>
            <a:prstGeom prst="rect">
              <a:avLst/>
            </a:prstGeom>
            <a:gradFill rotWithShape="1">
              <a:gsLst>
                <a:gs pos="0">
                  <a:schemeClr val="bg2">
                    <a:alpha val="80000"/>
                  </a:schemeClr>
                </a:gs>
                <a:gs pos="100000">
                  <a:schemeClr val="bg2">
                    <a:gamma/>
                    <a:shade val="46275"/>
                    <a:invGamma/>
                    <a:alpha val="10001"/>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82016" name="Group 96"/>
          <p:cNvGrpSpPr>
            <a:grpSpLocks/>
          </p:cNvGrpSpPr>
          <p:nvPr/>
        </p:nvGrpSpPr>
        <p:grpSpPr bwMode="auto">
          <a:xfrm rot="21060000">
            <a:off x="34925" y="3879862"/>
            <a:ext cx="6840538" cy="304800"/>
            <a:chOff x="0" y="3057"/>
            <a:chExt cx="4309" cy="192"/>
          </a:xfrm>
        </p:grpSpPr>
        <p:sp>
          <p:nvSpPr>
            <p:cNvPr id="82017" name="AutoShape 97"/>
            <p:cNvSpPr>
              <a:spLocks noChangeArrowheads="1"/>
            </p:cNvSpPr>
            <p:nvPr/>
          </p:nvSpPr>
          <p:spPr bwMode="auto">
            <a:xfrm rot="5400000">
              <a:off x="409" y="2705"/>
              <a:ext cx="90" cy="907"/>
            </a:xfrm>
            <a:prstGeom prst="can">
              <a:avLst>
                <a:gd name="adj" fmla="val 251944"/>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18" name="Text Box 98"/>
            <p:cNvSpPr txBox="1">
              <a:spLocks noChangeArrowheads="1"/>
            </p:cNvSpPr>
            <p:nvPr/>
          </p:nvSpPr>
          <p:spPr bwMode="auto">
            <a:xfrm>
              <a:off x="135" y="3057"/>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Linac</a:t>
              </a:r>
            </a:p>
          </p:txBody>
        </p:sp>
        <p:sp>
          <p:nvSpPr>
            <p:cNvPr id="82019" name="Rectangle 99"/>
            <p:cNvSpPr>
              <a:spLocks noChangeArrowheads="1"/>
            </p:cNvSpPr>
            <p:nvPr/>
          </p:nvSpPr>
          <p:spPr bwMode="auto">
            <a:xfrm>
              <a:off x="726" y="3125"/>
              <a:ext cx="3583" cy="68"/>
            </a:xfrm>
            <a:prstGeom prst="rect">
              <a:avLst/>
            </a:prstGeom>
            <a:gradFill rotWithShape="1">
              <a:gsLst>
                <a:gs pos="0">
                  <a:schemeClr val="bg2">
                    <a:alpha val="80000"/>
                  </a:schemeClr>
                </a:gs>
                <a:gs pos="100000">
                  <a:schemeClr val="bg2">
                    <a:gamma/>
                    <a:shade val="46275"/>
                    <a:invGamma/>
                    <a:alpha val="10001"/>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82020" name="Group 100"/>
          <p:cNvGrpSpPr>
            <a:grpSpLocks/>
          </p:cNvGrpSpPr>
          <p:nvPr/>
        </p:nvGrpSpPr>
        <p:grpSpPr bwMode="auto">
          <a:xfrm rot="1080000">
            <a:off x="34925" y="3808425"/>
            <a:ext cx="6840538" cy="304800"/>
            <a:chOff x="0" y="3057"/>
            <a:chExt cx="4309" cy="192"/>
          </a:xfrm>
        </p:grpSpPr>
        <p:sp>
          <p:nvSpPr>
            <p:cNvPr id="82021" name="AutoShape 101"/>
            <p:cNvSpPr>
              <a:spLocks noChangeArrowheads="1"/>
            </p:cNvSpPr>
            <p:nvPr/>
          </p:nvSpPr>
          <p:spPr bwMode="auto">
            <a:xfrm rot="5400000">
              <a:off x="409" y="2705"/>
              <a:ext cx="90" cy="907"/>
            </a:xfrm>
            <a:prstGeom prst="can">
              <a:avLst>
                <a:gd name="adj" fmla="val 251944"/>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22" name="Text Box 102"/>
            <p:cNvSpPr txBox="1">
              <a:spLocks noChangeArrowheads="1"/>
            </p:cNvSpPr>
            <p:nvPr/>
          </p:nvSpPr>
          <p:spPr bwMode="auto">
            <a:xfrm>
              <a:off x="135" y="3057"/>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Linac</a:t>
              </a:r>
            </a:p>
          </p:txBody>
        </p:sp>
        <p:sp>
          <p:nvSpPr>
            <p:cNvPr id="82023" name="Rectangle 103"/>
            <p:cNvSpPr>
              <a:spLocks noChangeArrowheads="1"/>
            </p:cNvSpPr>
            <p:nvPr/>
          </p:nvSpPr>
          <p:spPr bwMode="auto">
            <a:xfrm>
              <a:off x="726" y="3125"/>
              <a:ext cx="3583" cy="68"/>
            </a:xfrm>
            <a:prstGeom prst="rect">
              <a:avLst/>
            </a:prstGeom>
            <a:gradFill rotWithShape="1">
              <a:gsLst>
                <a:gs pos="0">
                  <a:schemeClr val="bg2">
                    <a:alpha val="80000"/>
                  </a:schemeClr>
                </a:gs>
                <a:gs pos="100000">
                  <a:schemeClr val="bg2">
                    <a:gamma/>
                    <a:shade val="46275"/>
                    <a:invGamma/>
                    <a:alpha val="10001"/>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82024" name="Group 104"/>
          <p:cNvGrpSpPr>
            <a:grpSpLocks/>
          </p:cNvGrpSpPr>
          <p:nvPr/>
        </p:nvGrpSpPr>
        <p:grpSpPr bwMode="auto">
          <a:xfrm rot="1620000">
            <a:off x="34925" y="3752862"/>
            <a:ext cx="6840538" cy="304800"/>
            <a:chOff x="0" y="3057"/>
            <a:chExt cx="4309" cy="192"/>
          </a:xfrm>
        </p:grpSpPr>
        <p:sp>
          <p:nvSpPr>
            <p:cNvPr id="82025" name="AutoShape 105"/>
            <p:cNvSpPr>
              <a:spLocks noChangeArrowheads="1"/>
            </p:cNvSpPr>
            <p:nvPr/>
          </p:nvSpPr>
          <p:spPr bwMode="auto">
            <a:xfrm rot="5400000">
              <a:off x="409" y="2705"/>
              <a:ext cx="90" cy="907"/>
            </a:xfrm>
            <a:prstGeom prst="can">
              <a:avLst>
                <a:gd name="adj" fmla="val 251944"/>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26" name="Text Box 106"/>
            <p:cNvSpPr txBox="1">
              <a:spLocks noChangeArrowheads="1"/>
            </p:cNvSpPr>
            <p:nvPr/>
          </p:nvSpPr>
          <p:spPr bwMode="auto">
            <a:xfrm>
              <a:off x="135" y="3057"/>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Linac</a:t>
              </a:r>
            </a:p>
          </p:txBody>
        </p:sp>
        <p:sp>
          <p:nvSpPr>
            <p:cNvPr id="82027" name="Rectangle 107"/>
            <p:cNvSpPr>
              <a:spLocks noChangeArrowheads="1"/>
            </p:cNvSpPr>
            <p:nvPr/>
          </p:nvSpPr>
          <p:spPr bwMode="auto">
            <a:xfrm>
              <a:off x="726" y="3125"/>
              <a:ext cx="3583" cy="68"/>
            </a:xfrm>
            <a:prstGeom prst="rect">
              <a:avLst/>
            </a:prstGeom>
            <a:gradFill rotWithShape="1">
              <a:gsLst>
                <a:gs pos="0">
                  <a:schemeClr val="bg2">
                    <a:alpha val="80000"/>
                  </a:schemeClr>
                </a:gs>
                <a:gs pos="100000">
                  <a:schemeClr val="bg2">
                    <a:gamma/>
                    <a:shade val="46275"/>
                    <a:invGamma/>
                    <a:alpha val="10001"/>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82028" name="Group 108"/>
          <p:cNvGrpSpPr>
            <a:grpSpLocks/>
          </p:cNvGrpSpPr>
          <p:nvPr/>
        </p:nvGrpSpPr>
        <p:grpSpPr bwMode="auto">
          <a:xfrm rot="2160000">
            <a:off x="107950" y="3752862"/>
            <a:ext cx="6840538" cy="304800"/>
            <a:chOff x="0" y="3057"/>
            <a:chExt cx="4309" cy="192"/>
          </a:xfrm>
        </p:grpSpPr>
        <p:sp>
          <p:nvSpPr>
            <p:cNvPr id="82029" name="AutoShape 109"/>
            <p:cNvSpPr>
              <a:spLocks noChangeArrowheads="1"/>
            </p:cNvSpPr>
            <p:nvPr/>
          </p:nvSpPr>
          <p:spPr bwMode="auto">
            <a:xfrm rot="5400000">
              <a:off x="409" y="2705"/>
              <a:ext cx="90" cy="907"/>
            </a:xfrm>
            <a:prstGeom prst="can">
              <a:avLst>
                <a:gd name="adj" fmla="val 251944"/>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30" name="Text Box 110"/>
            <p:cNvSpPr txBox="1">
              <a:spLocks noChangeArrowheads="1"/>
            </p:cNvSpPr>
            <p:nvPr/>
          </p:nvSpPr>
          <p:spPr bwMode="auto">
            <a:xfrm>
              <a:off x="135" y="3057"/>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Linac</a:t>
              </a:r>
            </a:p>
          </p:txBody>
        </p:sp>
        <p:sp>
          <p:nvSpPr>
            <p:cNvPr id="82031" name="Rectangle 111"/>
            <p:cNvSpPr>
              <a:spLocks noChangeArrowheads="1"/>
            </p:cNvSpPr>
            <p:nvPr/>
          </p:nvSpPr>
          <p:spPr bwMode="auto">
            <a:xfrm>
              <a:off x="726" y="3125"/>
              <a:ext cx="3583" cy="68"/>
            </a:xfrm>
            <a:prstGeom prst="rect">
              <a:avLst/>
            </a:prstGeom>
            <a:gradFill rotWithShape="1">
              <a:gsLst>
                <a:gs pos="0">
                  <a:schemeClr val="bg2">
                    <a:alpha val="80000"/>
                  </a:schemeClr>
                </a:gs>
                <a:gs pos="100000">
                  <a:schemeClr val="bg2">
                    <a:gamma/>
                    <a:shade val="46275"/>
                    <a:invGamma/>
                    <a:alpha val="10001"/>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82032" name="Group 112"/>
          <p:cNvGrpSpPr>
            <a:grpSpLocks/>
          </p:cNvGrpSpPr>
          <p:nvPr/>
        </p:nvGrpSpPr>
        <p:grpSpPr bwMode="auto">
          <a:xfrm rot="2700000">
            <a:off x="135731" y="3709206"/>
            <a:ext cx="6840538" cy="304800"/>
            <a:chOff x="0" y="3057"/>
            <a:chExt cx="4309" cy="192"/>
          </a:xfrm>
        </p:grpSpPr>
        <p:sp>
          <p:nvSpPr>
            <p:cNvPr id="82033" name="AutoShape 113"/>
            <p:cNvSpPr>
              <a:spLocks noChangeArrowheads="1"/>
            </p:cNvSpPr>
            <p:nvPr/>
          </p:nvSpPr>
          <p:spPr bwMode="auto">
            <a:xfrm rot="5400000">
              <a:off x="409" y="2705"/>
              <a:ext cx="90" cy="907"/>
            </a:xfrm>
            <a:prstGeom prst="can">
              <a:avLst>
                <a:gd name="adj" fmla="val 251944"/>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34" name="Text Box 114"/>
            <p:cNvSpPr txBox="1">
              <a:spLocks noChangeArrowheads="1"/>
            </p:cNvSpPr>
            <p:nvPr/>
          </p:nvSpPr>
          <p:spPr bwMode="auto">
            <a:xfrm>
              <a:off x="135" y="3057"/>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Linac</a:t>
              </a:r>
            </a:p>
          </p:txBody>
        </p:sp>
        <p:sp>
          <p:nvSpPr>
            <p:cNvPr id="82035" name="Rectangle 115"/>
            <p:cNvSpPr>
              <a:spLocks noChangeArrowheads="1"/>
            </p:cNvSpPr>
            <p:nvPr/>
          </p:nvSpPr>
          <p:spPr bwMode="auto">
            <a:xfrm>
              <a:off x="726" y="3125"/>
              <a:ext cx="3583" cy="68"/>
            </a:xfrm>
            <a:prstGeom prst="rect">
              <a:avLst/>
            </a:prstGeom>
            <a:gradFill rotWithShape="1">
              <a:gsLst>
                <a:gs pos="0">
                  <a:schemeClr val="bg2">
                    <a:alpha val="80000"/>
                  </a:schemeClr>
                </a:gs>
                <a:gs pos="100000">
                  <a:schemeClr val="bg2">
                    <a:gamma/>
                    <a:shade val="46275"/>
                    <a:invGamma/>
                    <a:alpha val="10001"/>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82036" name="Group 116"/>
          <p:cNvGrpSpPr>
            <a:grpSpLocks/>
          </p:cNvGrpSpPr>
          <p:nvPr/>
        </p:nvGrpSpPr>
        <p:grpSpPr bwMode="auto">
          <a:xfrm rot="20520000">
            <a:off x="0" y="3879862"/>
            <a:ext cx="6840538" cy="304800"/>
            <a:chOff x="0" y="3057"/>
            <a:chExt cx="4309" cy="192"/>
          </a:xfrm>
        </p:grpSpPr>
        <p:sp>
          <p:nvSpPr>
            <p:cNvPr id="82037" name="AutoShape 117"/>
            <p:cNvSpPr>
              <a:spLocks noChangeArrowheads="1"/>
            </p:cNvSpPr>
            <p:nvPr/>
          </p:nvSpPr>
          <p:spPr bwMode="auto">
            <a:xfrm rot="5400000">
              <a:off x="409" y="2705"/>
              <a:ext cx="90" cy="907"/>
            </a:xfrm>
            <a:prstGeom prst="can">
              <a:avLst>
                <a:gd name="adj" fmla="val 251944"/>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38" name="Text Box 118"/>
            <p:cNvSpPr txBox="1">
              <a:spLocks noChangeArrowheads="1"/>
            </p:cNvSpPr>
            <p:nvPr/>
          </p:nvSpPr>
          <p:spPr bwMode="auto">
            <a:xfrm>
              <a:off x="135" y="3057"/>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Linac</a:t>
              </a:r>
            </a:p>
          </p:txBody>
        </p:sp>
        <p:sp>
          <p:nvSpPr>
            <p:cNvPr id="82039" name="Rectangle 119"/>
            <p:cNvSpPr>
              <a:spLocks noChangeArrowheads="1"/>
            </p:cNvSpPr>
            <p:nvPr/>
          </p:nvSpPr>
          <p:spPr bwMode="auto">
            <a:xfrm>
              <a:off x="726" y="3125"/>
              <a:ext cx="3583" cy="68"/>
            </a:xfrm>
            <a:prstGeom prst="rect">
              <a:avLst/>
            </a:prstGeom>
            <a:gradFill rotWithShape="1">
              <a:gsLst>
                <a:gs pos="0">
                  <a:schemeClr val="bg2">
                    <a:alpha val="80000"/>
                  </a:schemeClr>
                </a:gs>
                <a:gs pos="100000">
                  <a:schemeClr val="bg2">
                    <a:gamma/>
                    <a:shade val="46275"/>
                    <a:invGamma/>
                    <a:alpha val="10001"/>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82040" name="Group 120"/>
          <p:cNvGrpSpPr>
            <a:grpSpLocks/>
          </p:cNvGrpSpPr>
          <p:nvPr/>
        </p:nvGrpSpPr>
        <p:grpSpPr bwMode="auto">
          <a:xfrm rot="19980000">
            <a:off x="107950" y="3824300"/>
            <a:ext cx="6840538" cy="304800"/>
            <a:chOff x="0" y="3057"/>
            <a:chExt cx="4309" cy="192"/>
          </a:xfrm>
        </p:grpSpPr>
        <p:sp>
          <p:nvSpPr>
            <p:cNvPr id="82041" name="AutoShape 121"/>
            <p:cNvSpPr>
              <a:spLocks noChangeArrowheads="1"/>
            </p:cNvSpPr>
            <p:nvPr/>
          </p:nvSpPr>
          <p:spPr bwMode="auto">
            <a:xfrm rot="5400000">
              <a:off x="409" y="2705"/>
              <a:ext cx="90" cy="907"/>
            </a:xfrm>
            <a:prstGeom prst="can">
              <a:avLst>
                <a:gd name="adj" fmla="val 251944"/>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42" name="Text Box 122"/>
            <p:cNvSpPr txBox="1">
              <a:spLocks noChangeArrowheads="1"/>
            </p:cNvSpPr>
            <p:nvPr/>
          </p:nvSpPr>
          <p:spPr bwMode="auto">
            <a:xfrm>
              <a:off x="135" y="3057"/>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Linac</a:t>
              </a:r>
            </a:p>
          </p:txBody>
        </p:sp>
        <p:sp>
          <p:nvSpPr>
            <p:cNvPr id="82043" name="Rectangle 123"/>
            <p:cNvSpPr>
              <a:spLocks noChangeArrowheads="1"/>
            </p:cNvSpPr>
            <p:nvPr/>
          </p:nvSpPr>
          <p:spPr bwMode="auto">
            <a:xfrm>
              <a:off x="726" y="3125"/>
              <a:ext cx="3583" cy="68"/>
            </a:xfrm>
            <a:prstGeom prst="rect">
              <a:avLst/>
            </a:prstGeom>
            <a:gradFill rotWithShape="1">
              <a:gsLst>
                <a:gs pos="0">
                  <a:schemeClr val="bg2">
                    <a:alpha val="80000"/>
                  </a:schemeClr>
                </a:gs>
                <a:gs pos="100000">
                  <a:schemeClr val="bg2">
                    <a:gamma/>
                    <a:shade val="46275"/>
                    <a:invGamma/>
                    <a:alpha val="10001"/>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82044" name="Group 124"/>
          <p:cNvGrpSpPr>
            <a:grpSpLocks/>
          </p:cNvGrpSpPr>
          <p:nvPr/>
        </p:nvGrpSpPr>
        <p:grpSpPr bwMode="auto">
          <a:xfrm rot="19440000">
            <a:off x="107950" y="3951300"/>
            <a:ext cx="6840538" cy="304800"/>
            <a:chOff x="0" y="3057"/>
            <a:chExt cx="4309" cy="192"/>
          </a:xfrm>
        </p:grpSpPr>
        <p:sp>
          <p:nvSpPr>
            <p:cNvPr id="82045" name="AutoShape 125"/>
            <p:cNvSpPr>
              <a:spLocks noChangeArrowheads="1"/>
            </p:cNvSpPr>
            <p:nvPr/>
          </p:nvSpPr>
          <p:spPr bwMode="auto">
            <a:xfrm rot="5400000">
              <a:off x="409" y="2705"/>
              <a:ext cx="90" cy="907"/>
            </a:xfrm>
            <a:prstGeom prst="can">
              <a:avLst>
                <a:gd name="adj" fmla="val 251944"/>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46" name="Text Box 126"/>
            <p:cNvSpPr txBox="1">
              <a:spLocks noChangeArrowheads="1"/>
            </p:cNvSpPr>
            <p:nvPr/>
          </p:nvSpPr>
          <p:spPr bwMode="auto">
            <a:xfrm>
              <a:off x="135" y="3057"/>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Linac</a:t>
              </a:r>
            </a:p>
          </p:txBody>
        </p:sp>
        <p:sp>
          <p:nvSpPr>
            <p:cNvPr id="82047" name="Rectangle 127"/>
            <p:cNvSpPr>
              <a:spLocks noChangeArrowheads="1"/>
            </p:cNvSpPr>
            <p:nvPr/>
          </p:nvSpPr>
          <p:spPr bwMode="auto">
            <a:xfrm>
              <a:off x="726" y="3125"/>
              <a:ext cx="3583" cy="68"/>
            </a:xfrm>
            <a:prstGeom prst="rect">
              <a:avLst/>
            </a:prstGeom>
            <a:gradFill rotWithShape="1">
              <a:gsLst>
                <a:gs pos="0">
                  <a:schemeClr val="bg2">
                    <a:alpha val="80000"/>
                  </a:schemeClr>
                </a:gs>
                <a:gs pos="100000">
                  <a:schemeClr val="bg2">
                    <a:gamma/>
                    <a:shade val="46275"/>
                    <a:invGamma/>
                    <a:alpha val="10001"/>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82048" name="Group 128"/>
          <p:cNvGrpSpPr>
            <a:grpSpLocks/>
          </p:cNvGrpSpPr>
          <p:nvPr/>
        </p:nvGrpSpPr>
        <p:grpSpPr bwMode="auto">
          <a:xfrm rot="18900000">
            <a:off x="252413" y="3824300"/>
            <a:ext cx="6840537" cy="304800"/>
            <a:chOff x="0" y="3057"/>
            <a:chExt cx="4309" cy="192"/>
          </a:xfrm>
        </p:grpSpPr>
        <p:sp>
          <p:nvSpPr>
            <p:cNvPr id="82049" name="AutoShape 129"/>
            <p:cNvSpPr>
              <a:spLocks noChangeArrowheads="1"/>
            </p:cNvSpPr>
            <p:nvPr/>
          </p:nvSpPr>
          <p:spPr bwMode="auto">
            <a:xfrm rot="5400000">
              <a:off x="409" y="2705"/>
              <a:ext cx="90" cy="907"/>
            </a:xfrm>
            <a:prstGeom prst="can">
              <a:avLst>
                <a:gd name="adj" fmla="val 251944"/>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50" name="Text Box 130"/>
            <p:cNvSpPr txBox="1">
              <a:spLocks noChangeArrowheads="1"/>
            </p:cNvSpPr>
            <p:nvPr/>
          </p:nvSpPr>
          <p:spPr bwMode="auto">
            <a:xfrm>
              <a:off x="135" y="3057"/>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Linac</a:t>
              </a:r>
            </a:p>
          </p:txBody>
        </p:sp>
        <p:sp>
          <p:nvSpPr>
            <p:cNvPr id="82051" name="Rectangle 131"/>
            <p:cNvSpPr>
              <a:spLocks noChangeArrowheads="1"/>
            </p:cNvSpPr>
            <p:nvPr/>
          </p:nvSpPr>
          <p:spPr bwMode="auto">
            <a:xfrm>
              <a:off x="726" y="3125"/>
              <a:ext cx="3583" cy="68"/>
            </a:xfrm>
            <a:prstGeom prst="rect">
              <a:avLst/>
            </a:prstGeom>
            <a:gradFill rotWithShape="1">
              <a:gsLst>
                <a:gs pos="0">
                  <a:schemeClr val="bg2">
                    <a:alpha val="80000"/>
                  </a:schemeClr>
                </a:gs>
                <a:gs pos="100000">
                  <a:schemeClr val="bg2">
                    <a:gamma/>
                    <a:shade val="46275"/>
                    <a:invGamma/>
                    <a:alpha val="10001"/>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82055" name="Group 135"/>
          <p:cNvGrpSpPr>
            <a:grpSpLocks/>
          </p:cNvGrpSpPr>
          <p:nvPr/>
        </p:nvGrpSpPr>
        <p:grpSpPr bwMode="auto">
          <a:xfrm>
            <a:off x="2124075" y="3752862"/>
            <a:ext cx="2447925" cy="792163"/>
            <a:chOff x="1338" y="2024"/>
            <a:chExt cx="1542" cy="499"/>
          </a:xfrm>
        </p:grpSpPr>
        <p:sp>
          <p:nvSpPr>
            <p:cNvPr id="82052" name="AutoShape 132"/>
            <p:cNvSpPr>
              <a:spLocks noChangeArrowheads="1"/>
            </p:cNvSpPr>
            <p:nvPr/>
          </p:nvSpPr>
          <p:spPr bwMode="auto">
            <a:xfrm>
              <a:off x="1338" y="2251"/>
              <a:ext cx="272" cy="272"/>
            </a:xfrm>
            <a:prstGeom prst="star4">
              <a:avLst>
                <a:gd name="adj" fmla="val 1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53" name="AutoShape 133"/>
            <p:cNvSpPr>
              <a:spLocks noChangeArrowheads="1"/>
            </p:cNvSpPr>
            <p:nvPr/>
          </p:nvSpPr>
          <p:spPr bwMode="auto">
            <a:xfrm>
              <a:off x="2608" y="2024"/>
              <a:ext cx="272" cy="272"/>
            </a:xfrm>
            <a:prstGeom prst="star4">
              <a:avLst>
                <a:gd name="adj" fmla="val 1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pic>
        <p:nvPicPr>
          <p:cNvPr id="82057" name="Picture 137" descr="Varian-clinac_2123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942" y="2348880"/>
            <a:ext cx="2087562" cy="266382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pull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31"/>
                                        </p:tgtEl>
                                        <p:attrNameLst>
                                          <p:attrName>style.visibility</p:attrName>
                                        </p:attrNameLst>
                                      </p:cBhvr>
                                      <p:to>
                                        <p:strVal val="visible"/>
                                      </p:to>
                                    </p:set>
                                    <p:animEffect transition="in" filter="dissolve">
                                      <p:cBhvr>
                                        <p:cTn id="7" dur="500"/>
                                        <p:tgtEl>
                                          <p:spTgt spid="819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82011"/>
                                        </p:tgtEl>
                                        <p:attrNameLst>
                                          <p:attrName>style.visibility</p:attrName>
                                        </p:attrNameLst>
                                      </p:cBhvr>
                                      <p:to>
                                        <p:strVal val="visible"/>
                                      </p:to>
                                    </p:set>
                                    <p:animEffect transition="in" filter="wipe(left)">
                                      <p:cBhvr>
                                        <p:cTn id="12" dur="500"/>
                                        <p:tgtEl>
                                          <p:spTgt spid="82011"/>
                                        </p:tgtEl>
                                      </p:cBhvr>
                                    </p:animEffect>
                                  </p:childTnLst>
                                </p:cTn>
                              </p:par>
                              <p:par>
                                <p:cTn id="13" presetID="22" presetClass="entr" presetSubtype="8" fill="hold" nodeType="withEffect">
                                  <p:stCondLst>
                                    <p:cond delay="0"/>
                                  </p:stCondLst>
                                  <p:childTnLst>
                                    <p:set>
                                      <p:cBhvr>
                                        <p:cTn id="14" dur="1" fill="hold">
                                          <p:stCondLst>
                                            <p:cond delay="0"/>
                                          </p:stCondLst>
                                        </p:cTn>
                                        <p:tgtEl>
                                          <p:spTgt spid="82010"/>
                                        </p:tgtEl>
                                        <p:attrNameLst>
                                          <p:attrName>style.visibility</p:attrName>
                                        </p:attrNameLst>
                                      </p:cBhvr>
                                      <p:to>
                                        <p:strVal val="visible"/>
                                      </p:to>
                                    </p:set>
                                    <p:animEffect transition="in" filter="wipe(left)">
                                      <p:cBhvr>
                                        <p:cTn id="15" dur="500"/>
                                        <p:tgtEl>
                                          <p:spTgt spid="820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xit" presetSubtype="0" fill="hold" nodeType="clickEffect">
                                  <p:stCondLst>
                                    <p:cond delay="0"/>
                                  </p:stCondLst>
                                  <p:childTnLst>
                                    <p:animEffect transition="out" filter="dissolve">
                                      <p:cBhvr>
                                        <p:cTn id="19" dur="500"/>
                                        <p:tgtEl>
                                          <p:spTgt spid="82010"/>
                                        </p:tgtEl>
                                      </p:cBhvr>
                                    </p:animEffect>
                                    <p:set>
                                      <p:cBhvr>
                                        <p:cTn id="20" dur="1" fill="hold">
                                          <p:stCondLst>
                                            <p:cond delay="499"/>
                                          </p:stCondLst>
                                        </p:cTn>
                                        <p:tgtEl>
                                          <p:spTgt spid="82010"/>
                                        </p:tgtEl>
                                        <p:attrNameLst>
                                          <p:attrName>style.visibility</p:attrName>
                                        </p:attrNameLst>
                                      </p:cBhvr>
                                      <p:to>
                                        <p:strVal val="hidden"/>
                                      </p:to>
                                    </p:set>
                                  </p:childTnLst>
                                </p:cTn>
                              </p:par>
                              <p:par>
                                <p:cTn id="21" presetID="22" presetClass="entr" presetSubtype="8" fill="hold" nodeType="withEffect">
                                  <p:stCondLst>
                                    <p:cond delay="0"/>
                                  </p:stCondLst>
                                  <p:childTnLst>
                                    <p:set>
                                      <p:cBhvr>
                                        <p:cTn id="22" dur="1" fill="hold">
                                          <p:stCondLst>
                                            <p:cond delay="0"/>
                                          </p:stCondLst>
                                        </p:cTn>
                                        <p:tgtEl>
                                          <p:spTgt spid="82012"/>
                                        </p:tgtEl>
                                        <p:attrNameLst>
                                          <p:attrName>style.visibility</p:attrName>
                                        </p:attrNameLst>
                                      </p:cBhvr>
                                      <p:to>
                                        <p:strVal val="visible"/>
                                      </p:to>
                                    </p:set>
                                    <p:animEffect transition="in" filter="wipe(left)">
                                      <p:cBhvr>
                                        <p:cTn id="23" dur="500"/>
                                        <p:tgtEl>
                                          <p:spTgt spid="8201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82016"/>
                                        </p:tgtEl>
                                        <p:attrNameLst>
                                          <p:attrName>style.visibility</p:attrName>
                                        </p:attrNameLst>
                                      </p:cBhvr>
                                      <p:to>
                                        <p:strVal val="visible"/>
                                      </p:to>
                                    </p:set>
                                    <p:animEffect transition="in" filter="wipe(left)">
                                      <p:cBhvr>
                                        <p:cTn id="28" dur="500"/>
                                        <p:tgtEl>
                                          <p:spTgt spid="82016"/>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82020"/>
                                        </p:tgtEl>
                                        <p:attrNameLst>
                                          <p:attrName>style.visibility</p:attrName>
                                        </p:attrNameLst>
                                      </p:cBhvr>
                                      <p:to>
                                        <p:strVal val="visible"/>
                                      </p:to>
                                    </p:set>
                                    <p:animEffect transition="in" filter="wipe(left)">
                                      <p:cBhvr>
                                        <p:cTn id="32" dur="500"/>
                                        <p:tgtEl>
                                          <p:spTgt spid="82020"/>
                                        </p:tgtEl>
                                      </p:cBhvr>
                                    </p:animEffect>
                                  </p:childTnLst>
                                </p:cTn>
                              </p:par>
                            </p:childTnLst>
                          </p:cTn>
                        </p:par>
                        <p:par>
                          <p:cTn id="33" fill="hold" nodeType="afterGroup">
                            <p:stCondLst>
                              <p:cond delay="1000"/>
                            </p:stCondLst>
                            <p:childTnLst>
                              <p:par>
                                <p:cTn id="34" presetID="22" presetClass="entr" presetSubtype="8" fill="hold" nodeType="afterEffect">
                                  <p:stCondLst>
                                    <p:cond delay="0"/>
                                  </p:stCondLst>
                                  <p:childTnLst>
                                    <p:set>
                                      <p:cBhvr>
                                        <p:cTn id="35" dur="1" fill="hold">
                                          <p:stCondLst>
                                            <p:cond delay="0"/>
                                          </p:stCondLst>
                                        </p:cTn>
                                        <p:tgtEl>
                                          <p:spTgt spid="82024"/>
                                        </p:tgtEl>
                                        <p:attrNameLst>
                                          <p:attrName>style.visibility</p:attrName>
                                        </p:attrNameLst>
                                      </p:cBhvr>
                                      <p:to>
                                        <p:strVal val="visible"/>
                                      </p:to>
                                    </p:set>
                                    <p:animEffect transition="in" filter="wipe(left)">
                                      <p:cBhvr>
                                        <p:cTn id="36" dur="500"/>
                                        <p:tgtEl>
                                          <p:spTgt spid="82024"/>
                                        </p:tgtEl>
                                      </p:cBhvr>
                                    </p:animEffect>
                                  </p:childTnLst>
                                </p:cTn>
                              </p:par>
                            </p:childTnLst>
                          </p:cTn>
                        </p:par>
                        <p:par>
                          <p:cTn id="37" fill="hold" nodeType="afterGroup">
                            <p:stCondLst>
                              <p:cond delay="1500"/>
                            </p:stCondLst>
                            <p:childTnLst>
                              <p:par>
                                <p:cTn id="38" presetID="22" presetClass="entr" presetSubtype="8" fill="hold" nodeType="afterEffect">
                                  <p:stCondLst>
                                    <p:cond delay="0"/>
                                  </p:stCondLst>
                                  <p:childTnLst>
                                    <p:set>
                                      <p:cBhvr>
                                        <p:cTn id="39" dur="1" fill="hold">
                                          <p:stCondLst>
                                            <p:cond delay="0"/>
                                          </p:stCondLst>
                                        </p:cTn>
                                        <p:tgtEl>
                                          <p:spTgt spid="82028"/>
                                        </p:tgtEl>
                                        <p:attrNameLst>
                                          <p:attrName>style.visibility</p:attrName>
                                        </p:attrNameLst>
                                      </p:cBhvr>
                                      <p:to>
                                        <p:strVal val="visible"/>
                                      </p:to>
                                    </p:set>
                                    <p:animEffect transition="in" filter="wipe(left)">
                                      <p:cBhvr>
                                        <p:cTn id="40" dur="500"/>
                                        <p:tgtEl>
                                          <p:spTgt spid="82028"/>
                                        </p:tgtEl>
                                      </p:cBhvr>
                                    </p:animEffect>
                                  </p:childTnLst>
                                </p:cTn>
                              </p:par>
                            </p:childTnLst>
                          </p:cTn>
                        </p:par>
                        <p:par>
                          <p:cTn id="41" fill="hold" nodeType="afterGroup">
                            <p:stCondLst>
                              <p:cond delay="2000"/>
                            </p:stCondLst>
                            <p:childTnLst>
                              <p:par>
                                <p:cTn id="42" presetID="22" presetClass="entr" presetSubtype="8" fill="hold" nodeType="afterEffect">
                                  <p:stCondLst>
                                    <p:cond delay="0"/>
                                  </p:stCondLst>
                                  <p:childTnLst>
                                    <p:set>
                                      <p:cBhvr>
                                        <p:cTn id="43" dur="1" fill="hold">
                                          <p:stCondLst>
                                            <p:cond delay="0"/>
                                          </p:stCondLst>
                                        </p:cTn>
                                        <p:tgtEl>
                                          <p:spTgt spid="82032"/>
                                        </p:tgtEl>
                                        <p:attrNameLst>
                                          <p:attrName>style.visibility</p:attrName>
                                        </p:attrNameLst>
                                      </p:cBhvr>
                                      <p:to>
                                        <p:strVal val="visible"/>
                                      </p:to>
                                    </p:set>
                                    <p:animEffect transition="in" filter="wipe(left)">
                                      <p:cBhvr>
                                        <p:cTn id="44" dur="500"/>
                                        <p:tgtEl>
                                          <p:spTgt spid="82032"/>
                                        </p:tgtEl>
                                      </p:cBhvr>
                                    </p:animEffect>
                                  </p:childTnLst>
                                </p:cTn>
                              </p:par>
                            </p:childTnLst>
                          </p:cTn>
                        </p:par>
                        <p:par>
                          <p:cTn id="45" fill="hold" nodeType="afterGroup">
                            <p:stCondLst>
                              <p:cond delay="2500"/>
                            </p:stCondLst>
                            <p:childTnLst>
                              <p:par>
                                <p:cTn id="46" presetID="22" presetClass="entr" presetSubtype="8" fill="hold" nodeType="afterEffect">
                                  <p:stCondLst>
                                    <p:cond delay="0"/>
                                  </p:stCondLst>
                                  <p:childTnLst>
                                    <p:set>
                                      <p:cBhvr>
                                        <p:cTn id="47" dur="1" fill="hold">
                                          <p:stCondLst>
                                            <p:cond delay="0"/>
                                          </p:stCondLst>
                                        </p:cTn>
                                        <p:tgtEl>
                                          <p:spTgt spid="82036"/>
                                        </p:tgtEl>
                                        <p:attrNameLst>
                                          <p:attrName>style.visibility</p:attrName>
                                        </p:attrNameLst>
                                      </p:cBhvr>
                                      <p:to>
                                        <p:strVal val="visible"/>
                                      </p:to>
                                    </p:set>
                                    <p:animEffect transition="in" filter="wipe(left)">
                                      <p:cBhvr>
                                        <p:cTn id="48" dur="500"/>
                                        <p:tgtEl>
                                          <p:spTgt spid="82036"/>
                                        </p:tgtEl>
                                      </p:cBhvr>
                                    </p:animEffect>
                                  </p:childTnLst>
                                </p:cTn>
                              </p:par>
                            </p:childTnLst>
                          </p:cTn>
                        </p:par>
                        <p:par>
                          <p:cTn id="49" fill="hold" nodeType="afterGroup">
                            <p:stCondLst>
                              <p:cond delay="3000"/>
                            </p:stCondLst>
                            <p:childTnLst>
                              <p:par>
                                <p:cTn id="50" presetID="22" presetClass="entr" presetSubtype="8" fill="hold" nodeType="afterEffect">
                                  <p:stCondLst>
                                    <p:cond delay="0"/>
                                  </p:stCondLst>
                                  <p:childTnLst>
                                    <p:set>
                                      <p:cBhvr>
                                        <p:cTn id="51" dur="1" fill="hold">
                                          <p:stCondLst>
                                            <p:cond delay="0"/>
                                          </p:stCondLst>
                                        </p:cTn>
                                        <p:tgtEl>
                                          <p:spTgt spid="82040"/>
                                        </p:tgtEl>
                                        <p:attrNameLst>
                                          <p:attrName>style.visibility</p:attrName>
                                        </p:attrNameLst>
                                      </p:cBhvr>
                                      <p:to>
                                        <p:strVal val="visible"/>
                                      </p:to>
                                    </p:set>
                                    <p:animEffect transition="in" filter="wipe(left)">
                                      <p:cBhvr>
                                        <p:cTn id="52" dur="500"/>
                                        <p:tgtEl>
                                          <p:spTgt spid="82040"/>
                                        </p:tgtEl>
                                      </p:cBhvr>
                                    </p:animEffect>
                                  </p:childTnLst>
                                </p:cTn>
                              </p:par>
                            </p:childTnLst>
                          </p:cTn>
                        </p:par>
                        <p:par>
                          <p:cTn id="53" fill="hold" nodeType="afterGroup">
                            <p:stCondLst>
                              <p:cond delay="3500"/>
                            </p:stCondLst>
                            <p:childTnLst>
                              <p:par>
                                <p:cTn id="54" presetID="22" presetClass="entr" presetSubtype="8" fill="hold" nodeType="afterEffect">
                                  <p:stCondLst>
                                    <p:cond delay="0"/>
                                  </p:stCondLst>
                                  <p:childTnLst>
                                    <p:set>
                                      <p:cBhvr>
                                        <p:cTn id="55" dur="1" fill="hold">
                                          <p:stCondLst>
                                            <p:cond delay="0"/>
                                          </p:stCondLst>
                                        </p:cTn>
                                        <p:tgtEl>
                                          <p:spTgt spid="82044"/>
                                        </p:tgtEl>
                                        <p:attrNameLst>
                                          <p:attrName>style.visibility</p:attrName>
                                        </p:attrNameLst>
                                      </p:cBhvr>
                                      <p:to>
                                        <p:strVal val="visible"/>
                                      </p:to>
                                    </p:set>
                                    <p:animEffect transition="in" filter="wipe(left)">
                                      <p:cBhvr>
                                        <p:cTn id="56" dur="500"/>
                                        <p:tgtEl>
                                          <p:spTgt spid="82044"/>
                                        </p:tgtEl>
                                      </p:cBhvr>
                                    </p:animEffect>
                                  </p:childTnLst>
                                </p:cTn>
                              </p:par>
                            </p:childTnLst>
                          </p:cTn>
                        </p:par>
                        <p:par>
                          <p:cTn id="57" fill="hold" nodeType="afterGroup">
                            <p:stCondLst>
                              <p:cond delay="4000"/>
                            </p:stCondLst>
                            <p:childTnLst>
                              <p:par>
                                <p:cTn id="58" presetID="22" presetClass="entr" presetSubtype="8" fill="hold" nodeType="afterEffect">
                                  <p:stCondLst>
                                    <p:cond delay="0"/>
                                  </p:stCondLst>
                                  <p:childTnLst>
                                    <p:set>
                                      <p:cBhvr>
                                        <p:cTn id="59" dur="1" fill="hold">
                                          <p:stCondLst>
                                            <p:cond delay="0"/>
                                          </p:stCondLst>
                                        </p:cTn>
                                        <p:tgtEl>
                                          <p:spTgt spid="82048"/>
                                        </p:tgtEl>
                                        <p:attrNameLst>
                                          <p:attrName>style.visibility</p:attrName>
                                        </p:attrNameLst>
                                      </p:cBhvr>
                                      <p:to>
                                        <p:strVal val="visible"/>
                                      </p:to>
                                    </p:set>
                                    <p:animEffect transition="in" filter="wipe(left)">
                                      <p:cBhvr>
                                        <p:cTn id="60" dur="500"/>
                                        <p:tgtEl>
                                          <p:spTgt spid="8204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9" presetClass="entr" presetSubtype="0" fill="hold" nodeType="clickEffect">
                                  <p:stCondLst>
                                    <p:cond delay="0"/>
                                  </p:stCondLst>
                                  <p:childTnLst>
                                    <p:set>
                                      <p:cBhvr>
                                        <p:cTn id="64" dur="1" fill="hold">
                                          <p:stCondLst>
                                            <p:cond delay="0"/>
                                          </p:stCondLst>
                                        </p:cTn>
                                        <p:tgtEl>
                                          <p:spTgt spid="82055"/>
                                        </p:tgtEl>
                                        <p:attrNameLst>
                                          <p:attrName>style.visibility</p:attrName>
                                        </p:attrNameLst>
                                      </p:cBhvr>
                                      <p:to>
                                        <p:strVal val="visible"/>
                                      </p:to>
                                    </p:set>
                                    <p:animEffect transition="in" filter="dissolve">
                                      <p:cBhvr>
                                        <p:cTn id="65" dur="500"/>
                                        <p:tgtEl>
                                          <p:spTgt spid="8205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xit" presetSubtype="0" fill="hold" nodeType="clickEffect">
                                  <p:stCondLst>
                                    <p:cond delay="0"/>
                                  </p:stCondLst>
                                  <p:childTnLst>
                                    <p:animEffect transition="out" filter="dissolve">
                                      <p:cBhvr>
                                        <p:cTn id="69" dur="500"/>
                                        <p:tgtEl>
                                          <p:spTgt spid="82036"/>
                                        </p:tgtEl>
                                      </p:cBhvr>
                                    </p:animEffect>
                                    <p:set>
                                      <p:cBhvr>
                                        <p:cTn id="70" dur="1" fill="hold">
                                          <p:stCondLst>
                                            <p:cond delay="499"/>
                                          </p:stCondLst>
                                        </p:cTn>
                                        <p:tgtEl>
                                          <p:spTgt spid="82036"/>
                                        </p:tgtEl>
                                        <p:attrNameLst>
                                          <p:attrName>style.visibility</p:attrName>
                                        </p:attrNameLst>
                                      </p:cBhvr>
                                      <p:to>
                                        <p:strVal val="hidden"/>
                                      </p:to>
                                    </p:set>
                                  </p:childTnLst>
                                </p:cTn>
                              </p:par>
                              <p:par>
                                <p:cTn id="71" presetID="9" presetClass="exit" presetSubtype="0" fill="hold" nodeType="withEffect">
                                  <p:stCondLst>
                                    <p:cond delay="0"/>
                                  </p:stCondLst>
                                  <p:childTnLst>
                                    <p:animEffect transition="out" filter="dissolve">
                                      <p:cBhvr>
                                        <p:cTn id="72" dur="500"/>
                                        <p:tgtEl>
                                          <p:spTgt spid="82011"/>
                                        </p:tgtEl>
                                      </p:cBhvr>
                                    </p:animEffect>
                                    <p:set>
                                      <p:cBhvr>
                                        <p:cTn id="73" dur="1" fill="hold">
                                          <p:stCondLst>
                                            <p:cond delay="499"/>
                                          </p:stCondLst>
                                        </p:cTn>
                                        <p:tgtEl>
                                          <p:spTgt spid="82011"/>
                                        </p:tgtEl>
                                        <p:attrNameLst>
                                          <p:attrName>style.visibility</p:attrName>
                                        </p:attrNameLst>
                                      </p:cBhvr>
                                      <p:to>
                                        <p:strVal val="hidden"/>
                                      </p:to>
                                    </p:set>
                                  </p:childTnLst>
                                </p:cTn>
                              </p:par>
                              <p:par>
                                <p:cTn id="74" presetID="9" presetClass="exit" presetSubtype="0" fill="hold" nodeType="withEffect">
                                  <p:stCondLst>
                                    <p:cond delay="0"/>
                                  </p:stCondLst>
                                  <p:childTnLst>
                                    <p:animEffect transition="out" filter="dissolve">
                                      <p:cBhvr>
                                        <p:cTn id="75" dur="500"/>
                                        <p:tgtEl>
                                          <p:spTgt spid="82016"/>
                                        </p:tgtEl>
                                      </p:cBhvr>
                                    </p:animEffect>
                                    <p:set>
                                      <p:cBhvr>
                                        <p:cTn id="76" dur="1" fill="hold">
                                          <p:stCondLst>
                                            <p:cond delay="499"/>
                                          </p:stCondLst>
                                        </p:cTn>
                                        <p:tgtEl>
                                          <p:spTgt spid="82016"/>
                                        </p:tgtEl>
                                        <p:attrNameLst>
                                          <p:attrName>style.visibility</p:attrName>
                                        </p:attrNameLst>
                                      </p:cBhvr>
                                      <p:to>
                                        <p:strVal val="hidden"/>
                                      </p:to>
                                    </p:set>
                                  </p:childTnLst>
                                </p:cTn>
                              </p:par>
                              <p:par>
                                <p:cTn id="77" presetID="9" presetClass="exit" presetSubtype="0" fill="hold" nodeType="withEffect">
                                  <p:stCondLst>
                                    <p:cond delay="0"/>
                                  </p:stCondLst>
                                  <p:childTnLst>
                                    <p:animEffect transition="out" filter="dissolve">
                                      <p:cBhvr>
                                        <p:cTn id="78" dur="500"/>
                                        <p:tgtEl>
                                          <p:spTgt spid="82012"/>
                                        </p:tgtEl>
                                      </p:cBhvr>
                                    </p:animEffect>
                                    <p:set>
                                      <p:cBhvr>
                                        <p:cTn id="79" dur="1" fill="hold">
                                          <p:stCondLst>
                                            <p:cond delay="499"/>
                                          </p:stCondLst>
                                        </p:cTn>
                                        <p:tgtEl>
                                          <p:spTgt spid="82012"/>
                                        </p:tgtEl>
                                        <p:attrNameLst>
                                          <p:attrName>style.visibility</p:attrName>
                                        </p:attrNameLst>
                                      </p:cBhvr>
                                      <p:to>
                                        <p:strVal val="hidden"/>
                                      </p:to>
                                    </p:set>
                                  </p:childTnLst>
                                </p:cTn>
                              </p:par>
                            </p:childTnLst>
                          </p:cTn>
                        </p:par>
                        <p:par>
                          <p:cTn id="80" fill="hold" nodeType="afterGroup">
                            <p:stCondLst>
                              <p:cond delay="500"/>
                            </p:stCondLst>
                            <p:childTnLst>
                              <p:par>
                                <p:cTn id="81" presetID="1" presetClass="entr" presetSubtype="0" fill="hold" nodeType="afterEffect">
                                  <p:stCondLst>
                                    <p:cond delay="0"/>
                                  </p:stCondLst>
                                  <p:childTnLst>
                                    <p:set>
                                      <p:cBhvr>
                                        <p:cTn id="82" dur="1" fill="hold">
                                          <p:stCondLst>
                                            <p:cond delay="0"/>
                                          </p:stCondLst>
                                        </p:cTn>
                                        <p:tgtEl>
                                          <p:spTgt spid="82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MV x-ray treatment plans</a:t>
            </a:r>
            <a:endParaRPr lang="en-GB" dirty="0"/>
          </a:p>
        </p:txBody>
      </p:sp>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51666" t="10001" r="2499" b="36667"/>
          <a:stretch>
            <a:fillRect/>
          </a:stretch>
        </p:blipFill>
        <p:spPr bwMode="auto">
          <a:xfrm>
            <a:off x="31749" y="1271972"/>
            <a:ext cx="2925535" cy="255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37364" y="872716"/>
            <a:ext cx="2869696" cy="461665"/>
          </a:xfrm>
          <a:prstGeom prst="rect">
            <a:avLst/>
          </a:prstGeom>
        </p:spPr>
        <p:txBody>
          <a:bodyPr wrap="none">
            <a:spAutoFit/>
          </a:bodyPr>
          <a:lstStyle/>
          <a:p>
            <a:pPr algn="ctr"/>
            <a:r>
              <a:rPr lang="en-US" altLang="zh-CN" sz="2400" dirty="0" err="1" smtClean="0">
                <a:latin typeface="Times New Roman" pitchFamily="18" charset="0"/>
                <a:cs typeface="Times New Roman" pitchFamily="18" charset="0"/>
              </a:rPr>
              <a:t>Craniopharyngioma</a:t>
            </a:r>
            <a:endParaRPr lang="en-GB" sz="1800" dirty="0"/>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52174" t="10435" r="4349" b="10435"/>
          <a:stretch>
            <a:fillRect/>
          </a:stretch>
        </p:blipFill>
        <p:spPr bwMode="auto">
          <a:xfrm>
            <a:off x="3115481" y="1289533"/>
            <a:ext cx="2860675"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959145" y="872716"/>
            <a:ext cx="3125023" cy="461665"/>
          </a:xfrm>
          <a:prstGeom prst="rect">
            <a:avLst/>
          </a:prstGeom>
        </p:spPr>
        <p:txBody>
          <a:bodyPr wrap="none">
            <a:spAutoFit/>
          </a:bodyPr>
          <a:lstStyle/>
          <a:p>
            <a:pPr algn="ctr"/>
            <a:r>
              <a:rPr lang="en-US" altLang="zh-CN" sz="2400" dirty="0" smtClean="0">
                <a:latin typeface="Times New Roman" pitchFamily="18" charset="0"/>
                <a:cs typeface="Times New Roman" pitchFamily="18" charset="0"/>
              </a:rPr>
              <a:t>Hodgkin’s Lymphoma</a:t>
            </a:r>
            <a:endParaRPr lang="en-GB" sz="1800" dirty="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50877" t="9348" r="3511" b="35677"/>
          <a:stretch>
            <a:fillRect/>
          </a:stretch>
        </p:blipFill>
        <p:spPr bwMode="auto">
          <a:xfrm>
            <a:off x="6156176" y="1256758"/>
            <a:ext cx="2880320" cy="260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l="76041" t="67833" r="1756" b="6435"/>
          <a:stretch>
            <a:fillRect/>
          </a:stretch>
        </p:blipFill>
        <p:spPr bwMode="auto">
          <a:xfrm>
            <a:off x="6156175" y="3861048"/>
            <a:ext cx="2880321" cy="250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053698" y="872716"/>
            <a:ext cx="3128613" cy="461665"/>
          </a:xfrm>
          <a:prstGeom prst="rect">
            <a:avLst/>
          </a:prstGeom>
        </p:spPr>
        <p:txBody>
          <a:bodyPr wrap="none">
            <a:spAutoFit/>
          </a:bodyPr>
          <a:lstStyle/>
          <a:p>
            <a:pPr algn="ctr"/>
            <a:r>
              <a:rPr lang="en-US" altLang="zh-CN" sz="2400" dirty="0" smtClean="0">
                <a:latin typeface="Times New Roman" pitchFamily="18" charset="0"/>
                <a:cs typeface="Times New Roman" pitchFamily="18" charset="0"/>
              </a:rPr>
              <a:t>Base of Skull Sarcoma</a:t>
            </a:r>
            <a:endParaRPr lang="en-GB" sz="1800" dirty="0"/>
          </a:p>
        </p:txBody>
      </p:sp>
    </p:spTree>
    <p:extLst>
      <p:ext uri="{BB962C8B-B14F-4D97-AF65-F5344CB8AC3E}">
        <p14:creationId xmlns:p14="http://schemas.microsoft.com/office/powerpoint/2010/main" val="1611170111"/>
      </p:ext>
    </p:extLst>
  </p:cSld>
  <p:clrMapOvr>
    <a:masterClrMapping/>
  </p:clrMapOvr>
  <p:transition>
    <p:pull dir="l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Conventional Radiotherapy</a:t>
            </a:r>
            <a:endParaRPr lang="en-GB" dirty="0"/>
          </a:p>
        </p:txBody>
      </p:sp>
      <p:sp>
        <p:nvSpPr>
          <p:cNvPr id="3" name="Content Placeholder 2"/>
          <p:cNvSpPr>
            <a:spLocks noGrp="1"/>
          </p:cNvSpPr>
          <p:nvPr>
            <p:ph idx="1"/>
          </p:nvPr>
        </p:nvSpPr>
        <p:spPr>
          <a:xfrm>
            <a:off x="724036" y="907752"/>
            <a:ext cx="7772400" cy="1657152"/>
          </a:xfrm>
        </p:spPr>
        <p:txBody>
          <a:bodyPr/>
          <a:lstStyle/>
          <a:p>
            <a:r>
              <a:rPr lang="en-GB" dirty="0" smtClean="0"/>
              <a:t>Millions of people have benefited from x-radiation therapy</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2024844"/>
            <a:ext cx="7668852" cy="4166072"/>
          </a:xfrm>
          <a:prstGeom prst="rect">
            <a:avLst/>
          </a:prstGeom>
        </p:spPr>
      </p:pic>
      <p:sp>
        <p:nvSpPr>
          <p:cNvPr id="5" name="Rectangle 4"/>
          <p:cNvSpPr/>
          <p:nvPr/>
        </p:nvSpPr>
        <p:spPr>
          <a:xfrm>
            <a:off x="2468" y="6190916"/>
            <a:ext cx="3821687" cy="276999"/>
          </a:xfrm>
          <a:prstGeom prst="rect">
            <a:avLst/>
          </a:prstGeom>
        </p:spPr>
        <p:txBody>
          <a:bodyPr wrap="none">
            <a:spAutoFit/>
          </a:bodyPr>
          <a:lstStyle/>
          <a:p>
            <a:r>
              <a:rPr lang="pt-BR" sz="1200" b="0" dirty="0" smtClean="0"/>
              <a:t>From Vale et al, Clinical </a:t>
            </a:r>
            <a:r>
              <a:rPr lang="pt-BR" sz="1200" b="0" dirty="0"/>
              <a:t>Oncology 22 (2010) 590e601</a:t>
            </a:r>
          </a:p>
        </p:txBody>
      </p:sp>
      <p:sp>
        <p:nvSpPr>
          <p:cNvPr id="6" name="TextBox 5"/>
          <p:cNvSpPr txBox="1"/>
          <p:nvPr/>
        </p:nvSpPr>
        <p:spPr>
          <a:xfrm>
            <a:off x="4103948" y="6130461"/>
            <a:ext cx="5040052" cy="430887"/>
          </a:xfrm>
          <a:prstGeom prst="rect">
            <a:avLst/>
          </a:prstGeom>
          <a:noFill/>
        </p:spPr>
        <p:txBody>
          <a:bodyPr wrap="square" rtlCol="0">
            <a:spAutoFit/>
          </a:bodyPr>
          <a:lstStyle/>
          <a:p>
            <a:r>
              <a:rPr lang="en-GB" sz="1100" dirty="0" smtClean="0"/>
              <a:t>Survival curves for Radiotherapy (RT) and </a:t>
            </a:r>
            <a:r>
              <a:rPr lang="en-GB" sz="1100" dirty="0" err="1" smtClean="0"/>
              <a:t>chemo+radiotherapy</a:t>
            </a:r>
            <a:r>
              <a:rPr lang="en-GB" sz="1100" dirty="0" smtClean="0"/>
              <a:t> (CTRT)</a:t>
            </a:r>
          </a:p>
          <a:p>
            <a:r>
              <a:rPr lang="en-GB" sz="1100" dirty="0" smtClean="0"/>
              <a:t>(locally advanced cervical cancer)</a:t>
            </a:r>
            <a:endParaRPr lang="en-GB" sz="1100" dirty="0"/>
          </a:p>
        </p:txBody>
      </p:sp>
    </p:spTree>
    <p:extLst>
      <p:ext uri="{BB962C8B-B14F-4D97-AF65-F5344CB8AC3E}">
        <p14:creationId xmlns:p14="http://schemas.microsoft.com/office/powerpoint/2010/main" val="2996367094"/>
      </p:ext>
    </p:extLst>
  </p:cSld>
  <p:clrMapOvr>
    <a:masterClrMapping/>
  </p:clrMapOvr>
  <p:transition>
    <p:pull dir="l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Inside the </a:t>
            </a:r>
            <a:r>
              <a:rPr lang="en-GB" dirty="0" err="1" smtClean="0"/>
              <a:t>Linac</a:t>
            </a:r>
            <a:endParaRPr lang="en-GB" dirty="0"/>
          </a:p>
        </p:txBody>
      </p:sp>
      <p:sp>
        <p:nvSpPr>
          <p:cNvPr id="6" name="Content Placeholder 5"/>
          <p:cNvSpPr>
            <a:spLocks noGrp="1"/>
          </p:cNvSpPr>
          <p:nvPr>
            <p:ph idx="1"/>
          </p:nvPr>
        </p:nvSpPr>
        <p:spPr>
          <a:xfrm>
            <a:off x="179512" y="907752"/>
            <a:ext cx="4248472" cy="5689600"/>
          </a:xfrm>
        </p:spPr>
        <p:txBody>
          <a:bodyPr/>
          <a:lstStyle/>
          <a:p>
            <a:r>
              <a:rPr lang="en-GB" sz="2400" dirty="0" smtClean="0"/>
              <a:t>The conceptual design of the radiotherapy </a:t>
            </a:r>
            <a:r>
              <a:rPr lang="en-GB" sz="2400" dirty="0" err="1" smtClean="0"/>
              <a:t>linac</a:t>
            </a:r>
            <a:r>
              <a:rPr lang="en-GB" sz="2400" dirty="0" smtClean="0"/>
              <a:t> is </a:t>
            </a:r>
            <a:r>
              <a:rPr lang="en-GB" sz="2400" i="1" dirty="0" smtClean="0"/>
              <a:t>relatively</a:t>
            </a:r>
            <a:r>
              <a:rPr lang="en-GB" sz="2400" dirty="0" smtClean="0"/>
              <a:t> si</a:t>
            </a:r>
            <a:r>
              <a:rPr lang="en-GB" sz="2000" dirty="0" smtClean="0"/>
              <a:t>mple</a:t>
            </a:r>
          </a:p>
          <a:p>
            <a:pPr marL="457200" lvl="1" indent="0">
              <a:buNone/>
            </a:pPr>
            <a:r>
              <a:rPr lang="en-GB" sz="2000" dirty="0"/>
              <a:t>b</a:t>
            </a:r>
            <a:r>
              <a:rPr lang="en-GB" sz="2000" dirty="0" smtClean="0"/>
              <a:t>ut performance is crucial</a:t>
            </a:r>
          </a:p>
          <a:p>
            <a:pPr lvl="2"/>
            <a:r>
              <a:rPr lang="en-GB" sz="1600" dirty="0" smtClean="0"/>
              <a:t>Accuracy</a:t>
            </a:r>
          </a:p>
          <a:p>
            <a:pPr lvl="3"/>
            <a:r>
              <a:rPr lang="en-GB" sz="1400" dirty="0" smtClean="0"/>
              <a:t>Position, dose</a:t>
            </a:r>
          </a:p>
          <a:p>
            <a:pPr lvl="2"/>
            <a:r>
              <a:rPr lang="en-GB" sz="1600" dirty="0" smtClean="0"/>
              <a:t>Reliability</a:t>
            </a:r>
          </a:p>
          <a:p>
            <a:pPr lvl="3"/>
            <a:r>
              <a:rPr lang="en-GB" sz="1200" dirty="0" smtClean="0"/>
              <a:t>Interrupting treatment is very bad</a:t>
            </a:r>
          </a:p>
          <a:p>
            <a:pPr lvl="2"/>
            <a:r>
              <a:rPr lang="en-GB" sz="1600" dirty="0" smtClean="0"/>
              <a:t>Maintainability</a:t>
            </a:r>
          </a:p>
          <a:p>
            <a:pPr lvl="3"/>
            <a:r>
              <a:rPr lang="en-GB" sz="1200" dirty="0" smtClean="0"/>
              <a:t>Simple set-up and diagnostics</a:t>
            </a:r>
          </a:p>
          <a:p>
            <a:pPr marL="457200" lvl="1" indent="0">
              <a:buNone/>
            </a:pPr>
            <a:r>
              <a:rPr lang="en-GB" sz="2000" dirty="0" smtClean="0"/>
              <a:t>and affordability</a:t>
            </a:r>
          </a:p>
          <a:p>
            <a:pPr marL="57150" indent="0">
              <a:buNone/>
            </a:pPr>
            <a:r>
              <a:rPr lang="en-GB" sz="2400" dirty="0"/>
              <a:t>c</a:t>
            </a:r>
            <a:r>
              <a:rPr lang="en-GB" sz="2400" dirty="0" smtClean="0"/>
              <a:t>hallenges for physics</a:t>
            </a:r>
          </a:p>
          <a:p>
            <a:pPr marL="57150" indent="0">
              <a:buNone/>
            </a:pPr>
            <a:endParaRPr lang="en-GB" sz="2400" dirty="0" smtClean="0"/>
          </a:p>
          <a:p>
            <a:pPr lvl="3"/>
            <a:endParaRPr lang="en-GB" sz="800" dirty="0"/>
          </a:p>
        </p:txBody>
      </p:sp>
      <p:pic>
        <p:nvPicPr>
          <p:cNvPr id="5" name="Picture 5" descr="Medical lin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914073"/>
            <a:ext cx="4464496" cy="5395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17220"/>
      </p:ext>
    </p:extLst>
  </p:cSld>
  <p:clrMapOvr>
    <a:masterClrMapping/>
  </p:clrMapOvr>
  <p:transition>
    <p:pull dir="l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lstStyle/>
          <a:p>
            <a:r>
              <a:rPr lang="en-GB" dirty="0" err="1"/>
              <a:t>Linacs</a:t>
            </a:r>
            <a:r>
              <a:rPr lang="en-GB" dirty="0"/>
              <a:t> with on-Board Imaging</a:t>
            </a:r>
            <a:endParaRPr lang="en-US" dirty="0"/>
          </a:p>
        </p:txBody>
      </p:sp>
      <p:grpSp>
        <p:nvGrpSpPr>
          <p:cNvPr id="4" name="Group 3"/>
          <p:cNvGrpSpPr/>
          <p:nvPr/>
        </p:nvGrpSpPr>
        <p:grpSpPr>
          <a:xfrm>
            <a:off x="323528" y="1016732"/>
            <a:ext cx="7466013" cy="5580918"/>
            <a:chOff x="323528" y="1016732"/>
            <a:chExt cx="7466013" cy="5580918"/>
          </a:xfrm>
        </p:grpSpPr>
        <p:pic>
          <p:nvPicPr>
            <p:cNvPr id="337923" name="Picture 3" descr="IG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41" y="1016732"/>
              <a:ext cx="7416800" cy="5580918"/>
            </a:xfrm>
            <a:prstGeom prst="rect">
              <a:avLst/>
            </a:prstGeom>
            <a:noFill/>
            <a:extLst>
              <a:ext uri="{909E8E84-426E-40DD-AFC4-6F175D3DCCD1}">
                <a14:hiddenFill xmlns:a14="http://schemas.microsoft.com/office/drawing/2010/main">
                  <a:solidFill>
                    <a:srgbClr val="FFFFFF"/>
                  </a:solidFill>
                </a14:hiddenFill>
              </a:ext>
            </a:extLst>
          </p:spPr>
        </p:pic>
        <p:sp>
          <p:nvSpPr>
            <p:cNvPr id="337924" name="Text Box 4"/>
            <p:cNvSpPr txBox="1">
              <a:spLocks noChangeArrowheads="1"/>
            </p:cNvSpPr>
            <p:nvPr/>
          </p:nvSpPr>
          <p:spPr bwMode="auto">
            <a:xfrm>
              <a:off x="3828728" y="5384800"/>
              <a:ext cx="1436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GB" sz="2400">
                  <a:solidFill>
                    <a:srgbClr val="FFFF00"/>
                  </a:solidFill>
                </a:rPr>
                <a:t>MV EPID</a:t>
              </a:r>
              <a:endParaRPr lang="en-US" sz="2400">
                <a:solidFill>
                  <a:srgbClr val="FFFF00"/>
                </a:solidFill>
              </a:endParaRPr>
            </a:p>
          </p:txBody>
        </p:sp>
        <p:sp>
          <p:nvSpPr>
            <p:cNvPr id="337925" name="Text Box 5"/>
            <p:cNvSpPr txBox="1">
              <a:spLocks noChangeArrowheads="1"/>
            </p:cNvSpPr>
            <p:nvPr/>
          </p:nvSpPr>
          <p:spPr bwMode="auto">
            <a:xfrm>
              <a:off x="4362128" y="3633788"/>
              <a:ext cx="1557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GB" sz="2400">
                  <a:solidFill>
                    <a:srgbClr val="FFFF00"/>
                  </a:solidFill>
                </a:rPr>
                <a:t>kV imager</a:t>
              </a:r>
              <a:endParaRPr lang="en-US" sz="2400">
                <a:solidFill>
                  <a:srgbClr val="FFFF00"/>
                </a:solidFill>
              </a:endParaRPr>
            </a:p>
          </p:txBody>
        </p:sp>
        <p:sp>
          <p:nvSpPr>
            <p:cNvPr id="337926" name="Text Box 6"/>
            <p:cNvSpPr txBox="1">
              <a:spLocks noChangeArrowheads="1"/>
            </p:cNvSpPr>
            <p:nvPr/>
          </p:nvSpPr>
          <p:spPr bwMode="auto">
            <a:xfrm>
              <a:off x="323528" y="4318000"/>
              <a:ext cx="203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GB" sz="2400">
                  <a:solidFill>
                    <a:srgbClr val="FFFF00"/>
                  </a:solidFill>
                </a:rPr>
                <a:t>kV X-ray tube</a:t>
              </a:r>
              <a:endParaRPr lang="en-US" sz="2400">
                <a:solidFill>
                  <a:srgbClr val="FFFF00"/>
                </a:solidFill>
              </a:endParaRPr>
            </a:p>
          </p:txBody>
        </p:sp>
        <p:sp>
          <p:nvSpPr>
            <p:cNvPr id="337927" name="Text Box 7"/>
            <p:cNvSpPr txBox="1">
              <a:spLocks noChangeArrowheads="1"/>
            </p:cNvSpPr>
            <p:nvPr/>
          </p:nvSpPr>
          <p:spPr bwMode="auto">
            <a:xfrm>
              <a:off x="1923728" y="2489200"/>
              <a:ext cx="1522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GB" sz="2400">
                  <a:solidFill>
                    <a:srgbClr val="FFFF00"/>
                  </a:solidFill>
                </a:rPr>
                <a:t>MV Beam</a:t>
              </a:r>
              <a:endParaRPr lang="en-US" sz="2400">
                <a:solidFill>
                  <a:srgbClr val="FFFF00"/>
                </a:solidFill>
              </a:endParaRPr>
            </a:p>
          </p:txBody>
        </p:sp>
        <p:sp>
          <p:nvSpPr>
            <p:cNvPr id="337928" name="Line 8"/>
            <p:cNvSpPr>
              <a:spLocks noChangeShapeType="1"/>
            </p:cNvSpPr>
            <p:nvPr/>
          </p:nvSpPr>
          <p:spPr bwMode="auto">
            <a:xfrm flipV="1">
              <a:off x="2304728" y="4929188"/>
              <a:ext cx="914400" cy="9144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37929" name="Text Box 9"/>
            <p:cNvSpPr txBox="1">
              <a:spLocks noChangeArrowheads="1"/>
            </p:cNvSpPr>
            <p:nvPr/>
          </p:nvSpPr>
          <p:spPr bwMode="auto">
            <a:xfrm>
              <a:off x="2203128" y="4808538"/>
              <a:ext cx="125253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GB" sz="2400">
                  <a:solidFill>
                    <a:srgbClr val="FFFF00"/>
                  </a:solidFill>
                </a:rPr>
                <a:t>Remote</a:t>
              </a:r>
            </a:p>
            <a:p>
              <a:pPr algn="ctr" eaLnBrk="1" hangingPunct="1"/>
              <a:r>
                <a:rPr lang="en-GB" sz="2400">
                  <a:solidFill>
                    <a:srgbClr val="FFFF00"/>
                  </a:solidFill>
                </a:rPr>
                <a:t>couch</a:t>
              </a:r>
            </a:p>
            <a:p>
              <a:pPr algn="ctr" eaLnBrk="1" hangingPunct="1"/>
              <a:r>
                <a:rPr lang="en-GB" sz="2400">
                  <a:solidFill>
                    <a:srgbClr val="FFFF00"/>
                  </a:solidFill>
                </a:rPr>
                <a:t>control</a:t>
              </a:r>
              <a:endParaRPr lang="en-US" sz="2400">
                <a:solidFill>
                  <a:srgbClr val="FFFF00"/>
                </a:solidFill>
              </a:endParaRPr>
            </a:p>
          </p:txBody>
        </p:sp>
        <p:sp>
          <p:nvSpPr>
            <p:cNvPr id="337930" name="Text Box 10"/>
            <p:cNvSpPr txBox="1">
              <a:spLocks noChangeArrowheads="1"/>
            </p:cNvSpPr>
            <p:nvPr/>
          </p:nvSpPr>
          <p:spPr bwMode="auto">
            <a:xfrm>
              <a:off x="5738491" y="6268357"/>
              <a:ext cx="2051050" cy="3048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b="1" dirty="0"/>
                <a:t>Liz </a:t>
              </a:r>
              <a:r>
                <a:rPr lang="en-GB" b="1" dirty="0" err="1"/>
                <a:t>Macauley</a:t>
              </a:r>
              <a:r>
                <a:rPr lang="en-GB" b="1" dirty="0"/>
                <a:t>/ORHT</a:t>
              </a:r>
            </a:p>
          </p:txBody>
        </p:sp>
        <p:grpSp>
          <p:nvGrpSpPr>
            <p:cNvPr id="3" name="Group 2"/>
            <p:cNvGrpSpPr/>
            <p:nvPr/>
          </p:nvGrpSpPr>
          <p:grpSpPr>
            <a:xfrm>
              <a:off x="4830898" y="1071548"/>
              <a:ext cx="2909454" cy="1061308"/>
              <a:chOff x="4830898" y="791997"/>
              <a:chExt cx="2909454" cy="1061308"/>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81" t="73611" r="61989" b="8594"/>
              <a:stretch/>
            </p:blipFill>
            <p:spPr bwMode="auto">
              <a:xfrm>
                <a:off x="4830898" y="791997"/>
                <a:ext cx="2909454" cy="1061308"/>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99658" y="1484784"/>
                <a:ext cx="640694" cy="338554"/>
              </a:xfrm>
              <a:prstGeom prst="rect">
                <a:avLst/>
              </a:prstGeom>
              <a:solidFill>
                <a:schemeClr val="bg1"/>
              </a:solidFill>
            </p:spPr>
            <p:txBody>
              <a:bodyPr wrap="square" rtlCol="0">
                <a:spAutoFit/>
              </a:bodyPr>
              <a:lstStyle/>
              <a:p>
                <a:pPr algn="ctr"/>
                <a:r>
                  <a:rPr lang="en-GB" sz="1600" dirty="0" smtClean="0">
                    <a:solidFill>
                      <a:srgbClr val="FF0000"/>
                    </a:solidFill>
                  </a:rPr>
                  <a:t>MLC</a:t>
                </a:r>
              </a:p>
            </p:txBody>
          </p:sp>
        </p:grpSp>
      </p:grpSp>
    </p:spTree>
    <p:extLst>
      <p:ext uri="{BB962C8B-B14F-4D97-AF65-F5344CB8AC3E}">
        <p14:creationId xmlns:p14="http://schemas.microsoft.com/office/powerpoint/2010/main" val="1128712066"/>
      </p:ext>
    </p:extLst>
  </p:cSld>
  <p:clrMapOvr>
    <a:masterClrMapping/>
  </p:clrMapOvr>
  <p:transition>
    <p:pull dir="l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GB" dirty="0"/>
              <a:t>Imaging &amp; Tumour Definition</a:t>
            </a:r>
          </a:p>
        </p:txBody>
      </p:sp>
      <p:sp>
        <p:nvSpPr>
          <p:cNvPr id="2" name="Content Placeholder 1"/>
          <p:cNvSpPr>
            <a:spLocks noGrp="1"/>
          </p:cNvSpPr>
          <p:nvPr>
            <p:ph sz="half" idx="4294967295"/>
          </p:nvPr>
        </p:nvSpPr>
        <p:spPr>
          <a:xfrm>
            <a:off x="5334000" y="1146175"/>
            <a:ext cx="3810000" cy="1865313"/>
          </a:xfrm>
        </p:spPr>
        <p:txBody>
          <a:bodyPr/>
          <a:lstStyle/>
          <a:p>
            <a:r>
              <a:rPr lang="en-GB" dirty="0"/>
              <a:t>Imaging is crucial to better diagnosis</a:t>
            </a:r>
          </a:p>
          <a:p>
            <a:pPr lvl="1"/>
            <a:r>
              <a:rPr lang="en-GB" dirty="0"/>
              <a:t>and treatment</a:t>
            </a:r>
          </a:p>
          <a:p>
            <a:endParaRPr lang="en-GB" dirty="0"/>
          </a:p>
        </p:txBody>
      </p:sp>
      <p:pic>
        <p:nvPicPr>
          <p:cNvPr id="1126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0748"/>
            <a:ext cx="4932846" cy="3699940"/>
          </a:xfrm>
          <a:prstGeom prst="rect">
            <a:avLst/>
          </a:prstGeom>
          <a:noFill/>
          <a:ln w="9525">
            <a:solidFill>
              <a:srgbClr val="C0C0C0"/>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112645" name="Text Box 5"/>
          <p:cNvSpPr txBox="1">
            <a:spLocks noChangeArrowheads="1"/>
          </p:cNvSpPr>
          <p:nvPr/>
        </p:nvSpPr>
        <p:spPr bwMode="auto">
          <a:xfrm>
            <a:off x="0" y="6381750"/>
            <a:ext cx="1331913" cy="2444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000" b="1"/>
              <a:t>Credit: Neil Burnet</a:t>
            </a:r>
          </a:p>
        </p:txBody>
      </p:sp>
      <p:pic>
        <p:nvPicPr>
          <p:cNvPr id="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t="7614" b="18701"/>
          <a:stretch>
            <a:fillRect/>
          </a:stretch>
        </p:blipFill>
        <p:spPr bwMode="auto">
          <a:xfrm>
            <a:off x="5219700" y="4437112"/>
            <a:ext cx="3779838" cy="2089150"/>
          </a:xfrm>
          <a:prstGeom prst="rect">
            <a:avLst/>
          </a:prstGeom>
          <a:noFill/>
          <a:ln w="9525">
            <a:solidFill>
              <a:schemeClr val="bg2"/>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2"/>
          <p:cNvSpPr txBox="1">
            <a:spLocks noChangeArrowheads="1"/>
          </p:cNvSpPr>
          <p:nvPr/>
        </p:nvSpPr>
        <p:spPr bwMode="auto">
          <a:xfrm>
            <a:off x="209550" y="6310313"/>
            <a:ext cx="5154613" cy="214312"/>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571500">
              <a:defRPr sz="2400">
                <a:solidFill>
                  <a:schemeClr val="tx1"/>
                </a:solidFill>
                <a:latin typeface="Arial" charset="0"/>
              </a:defRPr>
            </a:lvl2pPr>
            <a:lvl3pPr marL="1143000">
              <a:defRPr sz="2400">
                <a:solidFill>
                  <a:schemeClr val="tx1"/>
                </a:solidFill>
                <a:latin typeface="Arial" charset="0"/>
              </a:defRPr>
            </a:lvl3pPr>
            <a:lvl4pPr marL="1714500">
              <a:defRPr sz="2400">
                <a:solidFill>
                  <a:schemeClr val="tx1"/>
                </a:solidFill>
                <a:latin typeface="Arial" charset="0"/>
              </a:defRPr>
            </a:lvl4pPr>
            <a:lvl5pPr marL="2286000">
              <a:defRPr sz="2400">
                <a:solidFill>
                  <a:schemeClr val="tx1"/>
                </a:solidFill>
                <a:latin typeface="Arial" charset="0"/>
              </a:defRPr>
            </a:lvl5pPr>
            <a:lvl6pPr marL="2743200" eaLnBrk="0" fontAlgn="base" hangingPunct="0">
              <a:spcBef>
                <a:spcPct val="0"/>
              </a:spcBef>
              <a:spcAft>
                <a:spcPct val="0"/>
              </a:spcAft>
              <a:defRPr sz="2400">
                <a:solidFill>
                  <a:schemeClr val="tx1"/>
                </a:solidFill>
                <a:latin typeface="Arial" charset="0"/>
              </a:defRPr>
            </a:lvl6pPr>
            <a:lvl7pPr marL="3200400" eaLnBrk="0" fontAlgn="base" hangingPunct="0">
              <a:spcBef>
                <a:spcPct val="0"/>
              </a:spcBef>
              <a:spcAft>
                <a:spcPct val="0"/>
              </a:spcAft>
              <a:defRPr sz="2400">
                <a:solidFill>
                  <a:schemeClr val="tx1"/>
                </a:solidFill>
                <a:latin typeface="Arial" charset="0"/>
              </a:defRPr>
            </a:lvl7pPr>
            <a:lvl8pPr marL="3657600" eaLnBrk="0" fontAlgn="base" hangingPunct="0">
              <a:spcBef>
                <a:spcPct val="0"/>
              </a:spcBef>
              <a:spcAft>
                <a:spcPct val="0"/>
              </a:spcAft>
              <a:defRPr sz="2400">
                <a:solidFill>
                  <a:schemeClr val="tx1"/>
                </a:solidFill>
                <a:latin typeface="Arial" charset="0"/>
              </a:defRPr>
            </a:lvl8pPr>
            <a:lvl9pPr marL="4114800" eaLnBrk="0" fontAlgn="base" hangingPunct="0">
              <a:spcBef>
                <a:spcPct val="0"/>
              </a:spcBef>
              <a:spcAft>
                <a:spcPct val="0"/>
              </a:spcAft>
              <a:defRPr sz="2400">
                <a:solidFill>
                  <a:schemeClr val="tx1"/>
                </a:solidFill>
                <a:latin typeface="Arial" charset="0"/>
              </a:defRPr>
            </a:lvl9pPr>
          </a:lstStyle>
          <a:p>
            <a:pPr algn="ctr">
              <a:spcBef>
                <a:spcPct val="50000"/>
              </a:spcBef>
            </a:pPr>
            <a:r>
              <a:rPr lang="en-US" sz="800"/>
              <a:t>After Martin von Siebenthal, Phillipe Cattin, Gabor Szekely, Tony Lomax, ETH, Zurich and PSI, Villigen</a:t>
            </a:r>
          </a:p>
        </p:txBody>
      </p:sp>
      <p:pic>
        <p:nvPicPr>
          <p:cNvPr id="167939" name="Picture 3" descr="OrganMo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81933" y="1114425"/>
            <a:ext cx="4754563" cy="4821238"/>
          </a:xfrm>
          <a:prstGeom prst="rect">
            <a:avLst/>
          </a:prstGeom>
          <a:noFill/>
          <a:extLst>
            <a:ext uri="{909E8E84-426E-40DD-AFC4-6F175D3DCCD1}">
              <a14:hiddenFill xmlns:a14="http://schemas.microsoft.com/office/drawing/2010/main">
                <a:solidFill>
                  <a:srgbClr val="FFFFFF"/>
                </a:solidFill>
              </a14:hiddenFill>
            </a:ext>
          </a:extLst>
        </p:spPr>
      </p:pic>
      <p:sp>
        <p:nvSpPr>
          <p:cNvPr id="167944" name="Text Box 8"/>
          <p:cNvSpPr txBox="1">
            <a:spLocks noChangeArrowheads="1"/>
          </p:cNvSpPr>
          <p:nvPr/>
        </p:nvSpPr>
        <p:spPr bwMode="auto">
          <a:xfrm>
            <a:off x="4565848" y="5429250"/>
            <a:ext cx="429062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dirty="0">
                <a:solidFill>
                  <a:schemeClr val="bg1"/>
                </a:solidFill>
              </a:rPr>
              <a:t>4D-CT derived from 4D-MRI</a:t>
            </a:r>
          </a:p>
        </p:txBody>
      </p:sp>
      <p:sp>
        <p:nvSpPr>
          <p:cNvPr id="167947" name="Rectangle 11"/>
          <p:cNvSpPr>
            <a:spLocks noGrp="1" noChangeArrowheads="1"/>
          </p:cNvSpPr>
          <p:nvPr>
            <p:ph type="title"/>
          </p:nvPr>
        </p:nvSpPr>
        <p:spPr/>
        <p:txBody>
          <a:bodyPr/>
          <a:lstStyle/>
          <a:p>
            <a:r>
              <a:rPr lang="en-US">
                <a:solidFill>
                  <a:schemeClr val="folHlink"/>
                </a:solidFill>
              </a:rPr>
              <a:t>Organ motion: the problem</a:t>
            </a:r>
            <a:endParaRPr lang="en-GB">
              <a:solidFill>
                <a:schemeClr val="folHlink"/>
              </a:solidFill>
            </a:endParaRPr>
          </a:p>
        </p:txBody>
      </p:sp>
      <p:sp>
        <p:nvSpPr>
          <p:cNvPr id="2" name="Content Placeholder 1"/>
          <p:cNvSpPr>
            <a:spLocks noGrp="1"/>
          </p:cNvSpPr>
          <p:nvPr>
            <p:ph idx="1"/>
          </p:nvPr>
        </p:nvSpPr>
        <p:spPr>
          <a:xfrm>
            <a:off x="63574" y="907752"/>
            <a:ext cx="4035910" cy="5689600"/>
          </a:xfrm>
        </p:spPr>
        <p:txBody>
          <a:bodyPr/>
          <a:lstStyle/>
          <a:p>
            <a:r>
              <a:rPr lang="en-GB" dirty="0" smtClean="0"/>
              <a:t>Patients breathe!</a:t>
            </a:r>
          </a:p>
          <a:p>
            <a:r>
              <a:rPr lang="en-GB" dirty="0" smtClean="0"/>
              <a:t>Solutions?</a:t>
            </a:r>
          </a:p>
          <a:p>
            <a:pPr lvl="1"/>
            <a:r>
              <a:rPr lang="en-GB" dirty="0" smtClean="0"/>
              <a:t>Motion tracking</a:t>
            </a:r>
          </a:p>
          <a:p>
            <a:pPr lvl="2"/>
            <a:r>
              <a:rPr lang="en-GB" dirty="0" smtClean="0"/>
              <a:t>Complicated</a:t>
            </a:r>
          </a:p>
          <a:p>
            <a:pPr lvl="1"/>
            <a:r>
              <a:rPr lang="en-GB" dirty="0" smtClean="0"/>
              <a:t>Active breathing</a:t>
            </a:r>
          </a:p>
          <a:p>
            <a:pPr lvl="2"/>
            <a:r>
              <a:rPr lang="en-GB" dirty="0" smtClean="0"/>
              <a:t>May be difficult</a:t>
            </a:r>
          </a:p>
          <a:p>
            <a:pPr lvl="1"/>
            <a:r>
              <a:rPr lang="en-GB" dirty="0" smtClean="0"/>
              <a:t>Gating</a:t>
            </a:r>
          </a:p>
          <a:p>
            <a:pPr lvl="1"/>
            <a:endParaRPr lang="en-GB" dirty="0"/>
          </a:p>
          <a:p>
            <a:pPr lvl="1"/>
            <a:endParaRPr lang="en-GB" dirty="0" smtClean="0"/>
          </a:p>
          <a:p>
            <a:pPr lvl="2"/>
            <a:r>
              <a:rPr lang="en-GB" dirty="0" smtClean="0"/>
              <a:t>Long treatment</a:t>
            </a:r>
            <a:endParaRPr lang="en-GB" dirty="0"/>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4" y="4439890"/>
            <a:ext cx="3716338" cy="114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2182557"/>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and much more</a:t>
            </a:r>
            <a:endParaRPr lang="en-GB" dirty="0"/>
          </a:p>
        </p:txBody>
      </p:sp>
      <p:sp>
        <p:nvSpPr>
          <p:cNvPr id="3" name="Content Placeholder 2"/>
          <p:cNvSpPr>
            <a:spLocks noGrp="1"/>
          </p:cNvSpPr>
          <p:nvPr>
            <p:ph idx="1"/>
          </p:nvPr>
        </p:nvSpPr>
        <p:spPr>
          <a:xfrm>
            <a:off x="143508" y="907752"/>
            <a:ext cx="8820980" cy="5689600"/>
          </a:xfrm>
        </p:spPr>
        <p:txBody>
          <a:bodyPr/>
          <a:lstStyle/>
          <a:p>
            <a:r>
              <a:rPr lang="en-GB" dirty="0" smtClean="0"/>
              <a:t>Diagnosis</a:t>
            </a:r>
          </a:p>
          <a:p>
            <a:pPr lvl="1"/>
            <a:r>
              <a:rPr lang="en-GB" dirty="0" smtClean="0"/>
              <a:t>Early diagnosis leads to better outcomes</a:t>
            </a:r>
          </a:p>
          <a:p>
            <a:r>
              <a:rPr lang="en-GB" dirty="0" smtClean="0"/>
              <a:t>Tumour (and Organs </a:t>
            </a:r>
            <a:r>
              <a:rPr lang="en-GB" dirty="0"/>
              <a:t>A</a:t>
            </a:r>
            <a:r>
              <a:rPr lang="en-GB" dirty="0" smtClean="0"/>
              <a:t>t Risk)</a:t>
            </a:r>
          </a:p>
          <a:p>
            <a:pPr lvl="1"/>
            <a:r>
              <a:rPr lang="en-GB" dirty="0" smtClean="0"/>
              <a:t> identification and delineation</a:t>
            </a:r>
          </a:p>
          <a:p>
            <a:r>
              <a:rPr lang="en-GB" dirty="0" smtClean="0"/>
              <a:t>Treatment planning</a:t>
            </a:r>
          </a:p>
          <a:p>
            <a:pPr lvl="1"/>
            <a:r>
              <a:rPr lang="en-GB" dirty="0" smtClean="0"/>
              <a:t>Optimising the therapeutic ratio</a:t>
            </a:r>
          </a:p>
          <a:p>
            <a:pPr lvl="1"/>
            <a:r>
              <a:rPr lang="en-GB" dirty="0" smtClean="0"/>
              <a:t>Fractionation strategies</a:t>
            </a:r>
          </a:p>
          <a:p>
            <a:r>
              <a:rPr lang="en-GB" dirty="0"/>
              <a:t>Calibration and </a:t>
            </a:r>
            <a:r>
              <a:rPr lang="en-GB" dirty="0" err="1" smtClean="0"/>
              <a:t>dosimetry</a:t>
            </a:r>
            <a:endParaRPr lang="en-GB" dirty="0" smtClean="0"/>
          </a:p>
          <a:p>
            <a:pPr lvl="1"/>
            <a:r>
              <a:rPr lang="en-GB" dirty="0" smtClean="0"/>
              <a:t>Deliver the prescribed dose – no more, no less</a:t>
            </a:r>
          </a:p>
          <a:p>
            <a:r>
              <a:rPr lang="en-GB" dirty="0" smtClean="0"/>
              <a:t>Follow-up</a:t>
            </a:r>
          </a:p>
          <a:p>
            <a:endParaRPr lang="en-GB" dirty="0"/>
          </a:p>
          <a:p>
            <a:endParaRPr lang="en-GB" dirty="0"/>
          </a:p>
        </p:txBody>
      </p:sp>
    </p:spTree>
    <p:extLst>
      <p:ext uri="{BB962C8B-B14F-4D97-AF65-F5344CB8AC3E}">
        <p14:creationId xmlns:p14="http://schemas.microsoft.com/office/powerpoint/2010/main" val="2550719260"/>
      </p:ext>
    </p:extLst>
  </p:cSld>
  <p:clrMapOvr>
    <a:masterClrMapping/>
  </p:clrMapOvr>
  <p:transition>
    <p:pull dir="l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GB" dirty="0" smtClean="0"/>
              <a:t>The need for caution: Calibration &amp; </a:t>
            </a:r>
            <a:r>
              <a:rPr lang="en-GB" dirty="0" err="1" smtClean="0"/>
              <a:t>Dosimetry</a:t>
            </a:r>
            <a:endParaRPr lang="en-GB" dirty="0" smtClean="0"/>
          </a:p>
        </p:txBody>
      </p:sp>
      <p:pic>
        <p:nvPicPr>
          <p:cNvPr id="30723" name="Picture 5"/>
          <p:cNvPicPr>
            <a:picLocks noChangeAspect="1" noChangeArrowheads="1"/>
          </p:cNvPicPr>
          <p:nvPr/>
        </p:nvPicPr>
        <p:blipFill>
          <a:blip r:embed="rId2">
            <a:extLst>
              <a:ext uri="{28A0092B-C50C-407E-A947-70E740481C1C}">
                <a14:useLocalDpi xmlns:a14="http://schemas.microsoft.com/office/drawing/2010/main" val="0"/>
              </a:ext>
            </a:extLst>
          </a:blip>
          <a:srcRect l="27116" t="6683" r="27849" b="7683"/>
          <a:stretch>
            <a:fillRect/>
          </a:stretch>
        </p:blipFill>
        <p:spPr bwMode="auto">
          <a:xfrm>
            <a:off x="323850" y="765175"/>
            <a:ext cx="3987800" cy="5688013"/>
          </a:xfrm>
          <a:prstGeom prst="rect">
            <a:avLst/>
          </a:prstGeom>
          <a:noFill/>
          <a:ln w="9525">
            <a:solidFill>
              <a:srgbClr val="C0C0C0"/>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pic>
        <p:nvPicPr>
          <p:cNvPr id="30724" name="Picture 6"/>
          <p:cNvPicPr>
            <a:picLocks noChangeAspect="1" noChangeArrowheads="1"/>
          </p:cNvPicPr>
          <p:nvPr/>
        </p:nvPicPr>
        <p:blipFill>
          <a:blip r:embed="rId3">
            <a:extLst>
              <a:ext uri="{28A0092B-C50C-407E-A947-70E740481C1C}">
                <a14:useLocalDpi xmlns:a14="http://schemas.microsoft.com/office/drawing/2010/main" val="0"/>
              </a:ext>
            </a:extLst>
          </a:blip>
          <a:srcRect l="27849" t="5707" r="26367" b="7683"/>
          <a:stretch>
            <a:fillRect/>
          </a:stretch>
        </p:blipFill>
        <p:spPr bwMode="auto">
          <a:xfrm>
            <a:off x="4760913" y="765175"/>
            <a:ext cx="4008437" cy="5688013"/>
          </a:xfrm>
          <a:prstGeom prst="rect">
            <a:avLst/>
          </a:prstGeom>
          <a:noFill/>
          <a:ln w="9525">
            <a:solidFill>
              <a:srgbClr val="C0C0C0"/>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30725" name="Line 7"/>
          <p:cNvSpPr>
            <a:spLocks noChangeShapeType="1"/>
          </p:cNvSpPr>
          <p:nvPr/>
        </p:nvSpPr>
        <p:spPr bwMode="auto">
          <a:xfrm>
            <a:off x="468313" y="1844675"/>
            <a:ext cx="79057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26" name="Line 8"/>
          <p:cNvSpPr>
            <a:spLocks noChangeShapeType="1"/>
          </p:cNvSpPr>
          <p:nvPr/>
        </p:nvSpPr>
        <p:spPr bwMode="auto">
          <a:xfrm>
            <a:off x="4787900" y="1844675"/>
            <a:ext cx="79057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ransition>
    <p:pull dir="l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dirty="0" smtClean="0"/>
              <a:t>Outline</a:t>
            </a:r>
            <a:endParaRPr lang="en-GB" dirty="0"/>
          </a:p>
        </p:txBody>
      </p:sp>
      <p:sp>
        <p:nvSpPr>
          <p:cNvPr id="5" name="Text Placeholder 4"/>
          <p:cNvSpPr>
            <a:spLocks noGrp="1"/>
          </p:cNvSpPr>
          <p:nvPr>
            <p:ph idx="1"/>
          </p:nvPr>
        </p:nvSpPr>
        <p:spPr>
          <a:xfrm>
            <a:off x="724036" y="907752"/>
            <a:ext cx="7772400" cy="2773276"/>
          </a:xfrm>
        </p:spPr>
        <p:txBody>
          <a:bodyPr/>
          <a:lstStyle/>
          <a:p>
            <a:r>
              <a:rPr lang="en-GB" sz="3600" dirty="0" smtClean="0"/>
              <a:t>Cancer and radiotherapy</a:t>
            </a:r>
          </a:p>
          <a:p>
            <a:r>
              <a:rPr lang="en-GB" sz="3600" dirty="0" smtClean="0"/>
              <a:t>Charged Particle Therapy</a:t>
            </a:r>
          </a:p>
          <a:p>
            <a:r>
              <a:rPr lang="en-GB" sz="3600" dirty="0" smtClean="0"/>
              <a:t>Research</a:t>
            </a:r>
          </a:p>
          <a:p>
            <a:r>
              <a:rPr lang="en-GB" sz="3600" dirty="0" smtClean="0"/>
              <a:t>Summary and Conclusions </a:t>
            </a:r>
          </a:p>
          <a:p>
            <a:endParaRPr lang="en-GB" sz="3600" dirty="0" smtClean="0"/>
          </a:p>
          <a:p>
            <a:endParaRPr lang="en-GB" sz="36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12" y="3789040"/>
            <a:ext cx="6667500" cy="2476500"/>
          </a:xfrm>
          <a:prstGeom prst="rect">
            <a:avLst/>
          </a:prstGeom>
        </p:spPr>
      </p:pic>
    </p:spTree>
    <p:extLst>
      <p:ext uri="{BB962C8B-B14F-4D97-AF65-F5344CB8AC3E}">
        <p14:creationId xmlns:p14="http://schemas.microsoft.com/office/powerpoint/2010/main" val="2540281849"/>
      </p:ext>
    </p:extLst>
  </p:cSld>
  <p:clrMapOvr>
    <a:masterClrMapping/>
  </p:clrMapOvr>
  <p:transition>
    <p:pull dir="l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1219200" y="274638"/>
            <a:ext cx="7848600" cy="944562"/>
          </a:xfrm>
        </p:spPr>
        <p:txBody>
          <a:bodyPr/>
          <a:lstStyle/>
          <a:p>
            <a:pPr eaLnBrk="1" hangingPunct="1"/>
            <a:r>
              <a:rPr lang="en-US" sz="3600" b="1" smtClean="0">
                <a:solidFill>
                  <a:schemeClr val="bg1"/>
                </a:solidFill>
                <a:effectLst>
                  <a:outerShdw blurRad="38100" dist="38100" dir="2700000" algn="tl">
                    <a:srgbClr val="000000"/>
                  </a:outerShdw>
                </a:effectLst>
                <a:ea typeface="ＭＳ Ｐゴシック" pitchFamily="34" charset="-128"/>
              </a:rPr>
              <a:t>Therapeutic Ratio:  A Juggling Act </a:t>
            </a:r>
          </a:p>
        </p:txBody>
      </p:sp>
      <p:sp>
        <p:nvSpPr>
          <p:cNvPr id="28674" name="Text Box 3"/>
          <p:cNvSpPr txBox="1">
            <a:spLocks noChangeArrowheads="1"/>
          </p:cNvSpPr>
          <p:nvPr/>
        </p:nvSpPr>
        <p:spPr bwMode="auto">
          <a:xfrm>
            <a:off x="2651125" y="3008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endParaRPr lang="en-US" sz="1800" smtClean="0">
              <a:solidFill>
                <a:srgbClr val="000000"/>
              </a:solidFill>
            </a:endParaRPr>
          </a:p>
        </p:txBody>
      </p:sp>
      <p:pic>
        <p:nvPicPr>
          <p:cNvPr id="28675" name="Picture 4" descr="Jugg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638" y="1371600"/>
            <a:ext cx="3632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109" name="Text Box 5"/>
          <p:cNvSpPr txBox="1">
            <a:spLocks noChangeArrowheads="1"/>
          </p:cNvSpPr>
          <p:nvPr/>
        </p:nvSpPr>
        <p:spPr bwMode="auto">
          <a:xfrm>
            <a:off x="5029200" y="1447800"/>
            <a:ext cx="3810000" cy="5287601"/>
          </a:xfrm>
          <a:prstGeom prst="rect">
            <a:avLst/>
          </a:prstGeom>
          <a:noFill/>
          <a:ln w="9525">
            <a:noFill/>
            <a:miter lim="800000"/>
            <a:headEnd/>
            <a:tailEnd/>
          </a:ln>
          <a:effectLst/>
        </p:spPr>
        <p:txBody>
          <a:bodyPr>
            <a:spAutoFit/>
          </a:bodyPr>
          <a:lstStyle>
            <a:lvl1pPr eaLnBrk="0" hangingPunct="0">
              <a:defRPr sz="2000">
                <a:solidFill>
                  <a:schemeClr val="tx1"/>
                </a:solidFill>
                <a:latin typeface="Arial" charset="0"/>
                <a:ea typeface="ＭＳ Ｐゴシック" charset="0"/>
              </a:defRPr>
            </a:lvl1pPr>
            <a:lvl2pPr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173038" indent="-173038">
              <a:lnSpc>
                <a:spcPct val="80000"/>
              </a:lnSpc>
              <a:spcBef>
                <a:spcPct val="20000"/>
              </a:spcBef>
              <a:buClr>
                <a:srgbClr val="00FF00"/>
              </a:buClr>
              <a:buFontTx/>
              <a:buChar char="•"/>
              <a:defRPr/>
            </a:pPr>
            <a:r>
              <a:rPr lang="en-US" sz="2800" dirty="0" smtClean="0">
                <a:solidFill>
                  <a:srgbClr val="FFF5A1"/>
                </a:solidFill>
                <a:effectLst>
                  <a:outerShdw blurRad="38100" dist="38100" dir="2700000" algn="tl">
                    <a:srgbClr val="000000"/>
                  </a:outerShdw>
                </a:effectLst>
                <a:latin typeface="Book Antiqua" charset="0"/>
                <a:cs typeface="ＭＳ Ｐゴシック" charset="0"/>
              </a:rPr>
              <a:t>The goal is:</a:t>
            </a:r>
          </a:p>
          <a:p>
            <a:pPr>
              <a:lnSpc>
                <a:spcPct val="80000"/>
              </a:lnSpc>
              <a:spcBef>
                <a:spcPct val="20000"/>
              </a:spcBef>
              <a:buClr>
                <a:srgbClr val="00FF00"/>
              </a:buClr>
              <a:defRPr/>
            </a:pPr>
            <a:r>
              <a:rPr lang="en-US" sz="2800" dirty="0" smtClean="0">
                <a:solidFill>
                  <a:srgbClr val="79E4E4"/>
                </a:solidFill>
                <a:effectLst>
                  <a:outerShdw blurRad="38100" dist="38100" dir="2700000" algn="tl">
                    <a:srgbClr val="000000"/>
                  </a:outerShdw>
                </a:effectLst>
                <a:latin typeface="Book Antiqua" charset="0"/>
                <a:cs typeface="ＭＳ Ｐゴシック" charset="0"/>
              </a:rPr>
              <a:t> </a:t>
            </a:r>
            <a:r>
              <a:rPr lang="en-US" sz="2800" i="1" dirty="0" smtClean="0">
                <a:solidFill>
                  <a:srgbClr val="79E4E4"/>
                </a:solidFill>
                <a:effectLst>
                  <a:outerShdw blurRad="38100" dist="38100" dir="2700000" algn="tl">
                    <a:srgbClr val="000000"/>
                  </a:outerShdw>
                </a:effectLst>
                <a:latin typeface="Book Antiqua" charset="0"/>
                <a:cs typeface="ＭＳ Ｐゴシック" charset="0"/>
              </a:rPr>
              <a:t>the highest therapeutic ratio</a:t>
            </a:r>
          </a:p>
          <a:p>
            <a:pPr marL="630238" lvl="1" indent="-173038">
              <a:lnSpc>
                <a:spcPct val="80000"/>
              </a:lnSpc>
              <a:spcBef>
                <a:spcPct val="20000"/>
              </a:spcBef>
              <a:buClr>
                <a:srgbClr val="00FF00"/>
              </a:buClr>
              <a:buFontTx/>
              <a:buChar char="•"/>
              <a:defRPr/>
            </a:pPr>
            <a:r>
              <a:rPr lang="en-US" sz="1600" dirty="0" smtClean="0">
                <a:solidFill>
                  <a:srgbClr val="FFFFFF"/>
                </a:solidFill>
                <a:effectLst>
                  <a:outerShdw blurRad="38100" dist="38100" dir="2700000" algn="tl">
                    <a:srgbClr val="000000"/>
                  </a:outerShdw>
                </a:effectLst>
                <a:latin typeface="Book Antiqua" charset="0"/>
                <a:cs typeface="ＭＳ Ｐゴシック" charset="0"/>
              </a:rPr>
              <a:t>the greatest chance of cure</a:t>
            </a:r>
          </a:p>
          <a:p>
            <a:pPr marL="630238" lvl="1" indent="-173038">
              <a:lnSpc>
                <a:spcPct val="80000"/>
              </a:lnSpc>
              <a:spcBef>
                <a:spcPct val="20000"/>
              </a:spcBef>
              <a:buClr>
                <a:srgbClr val="00FF00"/>
              </a:buClr>
              <a:buFontTx/>
              <a:buChar char="•"/>
              <a:defRPr/>
            </a:pPr>
            <a:r>
              <a:rPr lang="en-US" sz="1600" dirty="0" smtClean="0">
                <a:solidFill>
                  <a:srgbClr val="FFFFFF"/>
                </a:solidFill>
                <a:effectLst>
                  <a:outerShdw blurRad="38100" dist="38100" dir="2700000" algn="tl">
                    <a:srgbClr val="000000"/>
                  </a:outerShdw>
                </a:effectLst>
                <a:latin typeface="Book Antiqua" charset="0"/>
                <a:cs typeface="ＭＳ Ｐゴシック" charset="0"/>
              </a:rPr>
              <a:t>the least chance of serious toxicity</a:t>
            </a:r>
            <a:endParaRPr lang="en-US" sz="1600" i="1" dirty="0" smtClean="0">
              <a:solidFill>
                <a:srgbClr val="79E4E4"/>
              </a:solidFill>
              <a:effectLst>
                <a:outerShdw blurRad="38100" dist="38100" dir="2700000" algn="tl">
                  <a:srgbClr val="000000"/>
                </a:outerShdw>
              </a:effectLst>
              <a:latin typeface="Book Antiqua" charset="0"/>
              <a:cs typeface="ＭＳ Ｐゴシック" charset="0"/>
            </a:endParaRPr>
          </a:p>
          <a:p>
            <a:pPr marL="342900" indent="-342900">
              <a:lnSpc>
                <a:spcPct val="80000"/>
              </a:lnSpc>
              <a:spcBef>
                <a:spcPct val="20000"/>
              </a:spcBef>
              <a:buClr>
                <a:srgbClr val="00FF00"/>
              </a:buClr>
              <a:buFont typeface="Arial"/>
              <a:buChar char="•"/>
              <a:defRPr/>
            </a:pPr>
            <a:endParaRPr lang="en-US" sz="2400" i="1" dirty="0" smtClean="0">
              <a:solidFill>
                <a:srgbClr val="79E4E4"/>
              </a:solidFill>
              <a:effectLst>
                <a:outerShdw blurRad="38100" dist="38100" dir="2700000" algn="tl">
                  <a:srgbClr val="000000"/>
                </a:outerShdw>
              </a:effectLst>
              <a:latin typeface="Book Antiqua" charset="0"/>
              <a:cs typeface="ＭＳ Ｐゴシック" charset="0"/>
            </a:endParaRPr>
          </a:p>
          <a:p>
            <a:pPr marL="457200" indent="-457200">
              <a:lnSpc>
                <a:spcPct val="80000"/>
              </a:lnSpc>
              <a:spcBef>
                <a:spcPct val="20000"/>
              </a:spcBef>
              <a:buClr>
                <a:srgbClr val="00FF00"/>
              </a:buClr>
              <a:buFont typeface="Arial"/>
              <a:buChar char="•"/>
              <a:defRPr/>
            </a:pPr>
            <a:r>
              <a:rPr lang="en-US" sz="2800" i="1" dirty="0" smtClean="0">
                <a:solidFill>
                  <a:srgbClr val="FFF5A1"/>
                </a:solidFill>
                <a:effectLst>
                  <a:outerShdw blurRad="38100" dist="38100" dir="2700000" algn="tl">
                    <a:srgbClr val="000000"/>
                  </a:outerShdw>
                </a:effectLst>
                <a:latin typeface="Book Antiqua" charset="0"/>
                <a:cs typeface="ＭＳ Ｐゴシック" charset="0"/>
              </a:rPr>
              <a:t>Oftentimes</a:t>
            </a:r>
            <a:r>
              <a:rPr lang="en-US" sz="2800" dirty="0" smtClean="0">
                <a:solidFill>
                  <a:srgbClr val="FFF5A1"/>
                </a:solidFill>
                <a:effectLst>
                  <a:outerShdw blurRad="38100" dist="38100" dir="2700000" algn="tl">
                    <a:srgbClr val="000000"/>
                  </a:outerShdw>
                </a:effectLst>
                <a:latin typeface="Book Antiqua" charset="0"/>
                <a:cs typeface="ＭＳ Ｐゴシック" charset="0"/>
              </a:rPr>
              <a:t> </a:t>
            </a:r>
            <a:r>
              <a:rPr lang="en-US" sz="2800" dirty="0" smtClean="0">
                <a:solidFill>
                  <a:srgbClr val="FFFFFF"/>
                </a:solidFill>
                <a:effectLst>
                  <a:outerShdw blurRad="38100" dist="38100" dir="2700000" algn="tl">
                    <a:srgbClr val="000000"/>
                  </a:outerShdw>
                </a:effectLst>
                <a:latin typeface="Book Antiqua" charset="0"/>
                <a:cs typeface="ＭＳ Ｐゴシック" charset="0"/>
              </a:rPr>
              <a:t>radiation doses are limited to avoid toxicity.</a:t>
            </a:r>
          </a:p>
          <a:p>
            <a:pPr marL="457200" indent="-457200">
              <a:lnSpc>
                <a:spcPct val="80000"/>
              </a:lnSpc>
              <a:spcBef>
                <a:spcPct val="20000"/>
              </a:spcBef>
              <a:buClr>
                <a:srgbClr val="00FF00"/>
              </a:buClr>
              <a:buFont typeface="Arial"/>
              <a:buChar char="•"/>
              <a:defRPr/>
            </a:pPr>
            <a:endParaRPr lang="en-US" sz="2800" i="1" dirty="0" smtClean="0">
              <a:solidFill>
                <a:srgbClr val="FFFFFF"/>
              </a:solidFill>
              <a:effectLst>
                <a:outerShdw blurRad="38100" dist="38100" dir="2700000" algn="tl">
                  <a:srgbClr val="000000"/>
                </a:outerShdw>
              </a:effectLst>
              <a:latin typeface="Book Antiqua" charset="0"/>
              <a:cs typeface="ＭＳ Ｐゴシック" charset="0"/>
            </a:endParaRPr>
          </a:p>
          <a:p>
            <a:pPr marL="457200" indent="-457200">
              <a:lnSpc>
                <a:spcPct val="80000"/>
              </a:lnSpc>
              <a:spcBef>
                <a:spcPct val="20000"/>
              </a:spcBef>
              <a:buClr>
                <a:srgbClr val="00FF00"/>
              </a:buClr>
              <a:buFont typeface="Arial"/>
              <a:buChar char="•"/>
              <a:defRPr/>
            </a:pPr>
            <a:r>
              <a:rPr lang="en-US" sz="2800" i="1" dirty="0" smtClean="0">
                <a:solidFill>
                  <a:srgbClr val="FFF5A1"/>
                </a:solidFill>
                <a:effectLst>
                  <a:outerShdw blurRad="38100" dist="38100" dir="2700000" algn="tl">
                    <a:srgbClr val="000000"/>
                  </a:outerShdw>
                </a:effectLst>
                <a:latin typeface="Book Antiqua" charset="0"/>
                <a:cs typeface="ＭＳ Ｐゴシック" charset="0"/>
              </a:rPr>
              <a:t>Sometimes</a:t>
            </a:r>
            <a:r>
              <a:rPr lang="en-US" sz="2800" dirty="0" smtClean="0">
                <a:solidFill>
                  <a:srgbClr val="FFFFFF"/>
                </a:solidFill>
                <a:effectLst>
                  <a:outerShdw blurRad="38100" dist="38100" dir="2700000" algn="tl">
                    <a:srgbClr val="000000"/>
                  </a:outerShdw>
                </a:effectLst>
                <a:latin typeface="Book Antiqua" charset="0"/>
                <a:cs typeface="ＭＳ Ｐゴシック" charset="0"/>
              </a:rPr>
              <a:t>             the price of cure is a complication.</a:t>
            </a:r>
            <a:endParaRPr lang="en-US" sz="1800" dirty="0" smtClean="0">
              <a:solidFill>
                <a:srgbClr val="000000"/>
              </a:solidFill>
              <a:cs typeface="ＭＳ Ｐゴシック" charset="0"/>
            </a:endParaRPr>
          </a:p>
        </p:txBody>
      </p:sp>
      <p:sp>
        <p:nvSpPr>
          <p:cNvPr id="6" name="TextBox 5"/>
          <p:cNvSpPr txBox="1"/>
          <p:nvPr/>
        </p:nvSpPr>
        <p:spPr>
          <a:xfrm>
            <a:off x="7763516" y="6572040"/>
            <a:ext cx="1388666" cy="307777"/>
          </a:xfrm>
          <a:prstGeom prst="rect">
            <a:avLst/>
          </a:prstGeom>
          <a:noFill/>
        </p:spPr>
        <p:txBody>
          <a:bodyPr wrap="square" rtlCol="0">
            <a:spAutoFit/>
          </a:bodyPr>
          <a:lstStyle/>
          <a:p>
            <a:pPr algn="r"/>
            <a:r>
              <a:rPr lang="en-GB" dirty="0" smtClean="0">
                <a:solidFill>
                  <a:schemeClr val="bg1"/>
                </a:solidFill>
              </a:rPr>
              <a:t>Mendenhall</a:t>
            </a:r>
            <a:endParaRPr lang="en-GB"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GB" smtClean="0"/>
              <a:t>What do the clinicians </a:t>
            </a:r>
            <a:r>
              <a:rPr lang="en-GB" i="1" smtClean="0"/>
              <a:t>want?</a:t>
            </a:r>
            <a:endParaRPr lang="en-GB" smtClean="0"/>
          </a:p>
        </p:txBody>
      </p:sp>
      <p:sp>
        <p:nvSpPr>
          <p:cNvPr id="28675" name="Rectangle 3"/>
          <p:cNvSpPr>
            <a:spLocks noGrp="1" noChangeArrowheads="1"/>
          </p:cNvSpPr>
          <p:nvPr>
            <p:ph type="body" idx="1"/>
          </p:nvPr>
        </p:nvSpPr>
        <p:spPr>
          <a:xfrm>
            <a:off x="724036" y="764704"/>
            <a:ext cx="7772400" cy="5689600"/>
          </a:xfrm>
        </p:spPr>
        <p:txBody>
          <a:bodyPr/>
          <a:lstStyle/>
          <a:p>
            <a:pPr>
              <a:lnSpc>
                <a:spcPct val="90000"/>
              </a:lnSpc>
            </a:pPr>
            <a:r>
              <a:rPr lang="en-GB" dirty="0" smtClean="0"/>
              <a:t>Technology can provide many things</a:t>
            </a:r>
          </a:p>
          <a:p>
            <a:pPr lvl="1">
              <a:lnSpc>
                <a:spcPct val="90000"/>
              </a:lnSpc>
            </a:pPr>
            <a:r>
              <a:rPr lang="en-GB" dirty="0" smtClean="0"/>
              <a:t>but clinical practice is conservative</a:t>
            </a:r>
          </a:p>
          <a:p>
            <a:pPr>
              <a:lnSpc>
                <a:spcPct val="90000"/>
              </a:lnSpc>
            </a:pPr>
            <a:r>
              <a:rPr lang="en-GB" dirty="0" smtClean="0"/>
              <a:t>New ideas must satisfy clinical need</a:t>
            </a:r>
          </a:p>
          <a:p>
            <a:pPr lvl="1">
              <a:lnSpc>
                <a:spcPct val="90000"/>
              </a:lnSpc>
            </a:pPr>
            <a:r>
              <a:rPr lang="en-GB" dirty="0" smtClean="0"/>
              <a:t>and be effective, reliable and affordable</a:t>
            </a:r>
          </a:p>
          <a:p>
            <a:pPr>
              <a:lnSpc>
                <a:spcPct val="90000"/>
              </a:lnSpc>
            </a:pPr>
            <a:r>
              <a:rPr lang="en-GB" dirty="0" smtClean="0"/>
              <a:t>If we are lucky</a:t>
            </a:r>
          </a:p>
          <a:p>
            <a:pPr lvl="1">
              <a:lnSpc>
                <a:spcPct val="90000"/>
              </a:lnSpc>
            </a:pPr>
            <a:r>
              <a:rPr lang="en-GB" dirty="0" smtClean="0"/>
              <a:t>we make life better for thousands</a:t>
            </a:r>
          </a:p>
          <a:p>
            <a:pPr lvl="2">
              <a:lnSpc>
                <a:spcPct val="90000"/>
              </a:lnSpc>
              <a:buFontTx/>
              <a:buNone/>
            </a:pPr>
            <a:r>
              <a:rPr lang="en-GB" dirty="0" smtClean="0"/>
              <a:t>or millions</a:t>
            </a:r>
          </a:p>
          <a:p>
            <a:pPr>
              <a:lnSpc>
                <a:spcPct val="90000"/>
              </a:lnSpc>
            </a:pPr>
            <a:r>
              <a:rPr lang="en-GB" dirty="0" smtClean="0"/>
              <a:t>If we get it wrong</a:t>
            </a:r>
          </a:p>
          <a:p>
            <a:pPr lvl="1">
              <a:lnSpc>
                <a:spcPct val="90000"/>
              </a:lnSpc>
            </a:pPr>
            <a:r>
              <a:rPr lang="en-GB" dirty="0" smtClean="0"/>
              <a:t>we do damage, perhaps only to a few</a:t>
            </a:r>
          </a:p>
          <a:p>
            <a:pPr>
              <a:lnSpc>
                <a:spcPct val="90000"/>
              </a:lnSpc>
            </a:pPr>
            <a:r>
              <a:rPr lang="en-GB" dirty="0" smtClean="0"/>
              <a:t>Remember the Hippocratic Corpus</a:t>
            </a:r>
          </a:p>
          <a:p>
            <a:pPr lvl="1">
              <a:lnSpc>
                <a:spcPct val="90000"/>
              </a:lnSpc>
              <a:buFontTx/>
              <a:buNone/>
            </a:pPr>
            <a:r>
              <a:rPr lang="en-GB" i="1" dirty="0" smtClean="0"/>
              <a:t>“</a:t>
            </a:r>
            <a:r>
              <a:rPr lang="en-GB" i="1" dirty="0" err="1" smtClean="0">
                <a:latin typeface="Symbol" pitchFamily="18" charset="2"/>
              </a:rPr>
              <a:t>epi</a:t>
            </a:r>
            <a:r>
              <a:rPr lang="en-GB" i="1" dirty="0" smtClean="0">
                <a:latin typeface="Symbol" pitchFamily="18" charset="2"/>
              </a:rPr>
              <a:t> </a:t>
            </a:r>
            <a:r>
              <a:rPr lang="en-GB" i="1" dirty="0" err="1" smtClean="0">
                <a:latin typeface="Symbol" pitchFamily="18" charset="2"/>
              </a:rPr>
              <a:t>dhlhsei</a:t>
            </a:r>
            <a:r>
              <a:rPr lang="en-GB" i="1" dirty="0" smtClean="0">
                <a:latin typeface="Symbol" pitchFamily="18" charset="2"/>
              </a:rPr>
              <a:t> de </a:t>
            </a:r>
            <a:r>
              <a:rPr lang="en-GB" i="1" dirty="0" err="1" smtClean="0">
                <a:latin typeface="Symbol" pitchFamily="18" charset="2"/>
              </a:rPr>
              <a:t>kai</a:t>
            </a:r>
            <a:r>
              <a:rPr lang="en-GB" i="1" dirty="0" smtClean="0">
                <a:latin typeface="Symbol" pitchFamily="18" charset="2"/>
              </a:rPr>
              <a:t> </a:t>
            </a:r>
            <a:r>
              <a:rPr lang="en-GB" i="1" dirty="0" err="1" smtClean="0">
                <a:latin typeface="Symbol" pitchFamily="18" charset="2"/>
              </a:rPr>
              <a:t>adikihi</a:t>
            </a:r>
            <a:r>
              <a:rPr lang="en-GB" i="1" dirty="0" smtClean="0">
                <a:latin typeface="Symbol" pitchFamily="18" charset="2"/>
              </a:rPr>
              <a:t> </a:t>
            </a:r>
            <a:r>
              <a:rPr lang="en-GB" i="1" dirty="0" err="1" smtClean="0">
                <a:latin typeface="Symbol" pitchFamily="18" charset="2"/>
              </a:rPr>
              <a:t>eirxein</a:t>
            </a:r>
            <a:r>
              <a:rPr lang="en-GB" i="1" dirty="0" smtClean="0"/>
              <a:t>”</a:t>
            </a:r>
          </a:p>
          <a:p>
            <a:pPr lvl="2">
              <a:lnSpc>
                <a:spcPct val="90000"/>
              </a:lnSpc>
              <a:buFontTx/>
              <a:buNone/>
            </a:pPr>
            <a:r>
              <a:rPr lang="en-GB" i="1" dirty="0" smtClean="0"/>
              <a:t>“First, do no harm”</a:t>
            </a:r>
          </a:p>
        </p:txBody>
      </p:sp>
    </p:spTree>
  </p:cSld>
  <p:clrMapOvr>
    <a:masterClrMapping/>
  </p:clrMapOvr>
  <p:transition>
    <p:pull dir="l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9572" y="1124744"/>
            <a:ext cx="8098159" cy="1362075"/>
          </a:xfrm>
        </p:spPr>
        <p:txBody>
          <a:bodyPr/>
          <a:lstStyle/>
          <a:p>
            <a:r>
              <a:rPr lang="en-GB" dirty="0" smtClean="0"/>
              <a:t>Charged Particle Therapy</a:t>
            </a:r>
            <a:endParaRPr lang="en-GB" dirty="0"/>
          </a:p>
        </p:txBody>
      </p:sp>
      <p:sp>
        <p:nvSpPr>
          <p:cNvPr id="5" name="Text Placeholder 4"/>
          <p:cNvSpPr>
            <a:spLocks noGrp="1"/>
          </p:cNvSpPr>
          <p:nvPr>
            <p:ph type="body" idx="1"/>
          </p:nvPr>
        </p:nvSpPr>
        <p:spPr>
          <a:xfrm>
            <a:off x="722312" y="2906713"/>
            <a:ext cx="8098159" cy="1500187"/>
          </a:xfrm>
        </p:spPr>
        <p:txBody>
          <a:bodyPr/>
          <a:lstStyle/>
          <a:p>
            <a:r>
              <a:rPr lang="en-GB" dirty="0"/>
              <a:t>U</a:t>
            </a:r>
            <a:r>
              <a:rPr lang="en-GB" dirty="0" smtClean="0"/>
              <a:t>sing protons and other light ions (e.g. carbon) to treat cancer</a:t>
            </a:r>
            <a:endParaRPr lang="en-GB" dirty="0"/>
          </a:p>
        </p:txBody>
      </p:sp>
    </p:spTree>
    <p:extLst>
      <p:ext uri="{BB962C8B-B14F-4D97-AF65-F5344CB8AC3E}">
        <p14:creationId xmlns:p14="http://schemas.microsoft.com/office/powerpoint/2010/main" val="585812984"/>
      </p:ext>
    </p:extLst>
  </p:cSld>
  <p:clrMapOvr>
    <a:masterClrMapping/>
  </p:clrMapOvr>
  <p:transition>
    <p:pull dir="l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59632" y="1183812"/>
            <a:ext cx="6804756" cy="46934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1259632" y="1124744"/>
            <a:ext cx="6804756"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59632" y="1340768"/>
            <a:ext cx="6804756"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1268084" y="1899923"/>
            <a:ext cx="5326476" cy="3948785"/>
          </a:xfrm>
          <a:custGeom>
            <a:avLst/>
            <a:gdLst>
              <a:gd name="connsiteX0" fmla="*/ 0 w 5805577"/>
              <a:gd name="connsiteY0" fmla="*/ 1263771 h 4628072"/>
              <a:gd name="connsiteX1" fmla="*/ 526211 w 5805577"/>
              <a:gd name="connsiteY1" fmla="*/ 1177506 h 4628072"/>
              <a:gd name="connsiteX2" fmla="*/ 948906 w 5805577"/>
              <a:gd name="connsiteY2" fmla="*/ 1065363 h 4628072"/>
              <a:gd name="connsiteX3" fmla="*/ 1509623 w 5805577"/>
              <a:gd name="connsiteY3" fmla="*/ 884208 h 4628072"/>
              <a:gd name="connsiteX4" fmla="*/ 1811547 w 5805577"/>
              <a:gd name="connsiteY4" fmla="*/ 720306 h 4628072"/>
              <a:gd name="connsiteX5" fmla="*/ 2078966 w 5805577"/>
              <a:gd name="connsiteY5" fmla="*/ 556405 h 4628072"/>
              <a:gd name="connsiteX6" fmla="*/ 2329132 w 5805577"/>
              <a:gd name="connsiteY6" fmla="*/ 263106 h 4628072"/>
              <a:gd name="connsiteX7" fmla="*/ 2475781 w 5805577"/>
              <a:gd name="connsiteY7" fmla="*/ 56072 h 4628072"/>
              <a:gd name="connsiteX8" fmla="*/ 2544792 w 5805577"/>
              <a:gd name="connsiteY8" fmla="*/ 30193 h 4628072"/>
              <a:gd name="connsiteX9" fmla="*/ 4339087 w 5805577"/>
              <a:gd name="connsiteY9" fmla="*/ 30193 h 4628072"/>
              <a:gd name="connsiteX10" fmla="*/ 5158596 w 5805577"/>
              <a:gd name="connsiteY10" fmla="*/ 12940 h 4628072"/>
              <a:gd name="connsiteX11" fmla="*/ 5253487 w 5805577"/>
              <a:gd name="connsiteY11" fmla="*/ 107831 h 4628072"/>
              <a:gd name="connsiteX12" fmla="*/ 5305245 w 5805577"/>
              <a:gd name="connsiteY12" fmla="*/ 487393 h 4628072"/>
              <a:gd name="connsiteX13" fmla="*/ 5357004 w 5805577"/>
              <a:gd name="connsiteY13" fmla="*/ 1212012 h 4628072"/>
              <a:gd name="connsiteX14" fmla="*/ 5451894 w 5805577"/>
              <a:gd name="connsiteY14" fmla="*/ 2342072 h 4628072"/>
              <a:gd name="connsiteX15" fmla="*/ 5538159 w 5805577"/>
              <a:gd name="connsiteY15" fmla="*/ 3653288 h 4628072"/>
              <a:gd name="connsiteX16" fmla="*/ 5624423 w 5805577"/>
              <a:gd name="connsiteY16" fmla="*/ 4403786 h 4628072"/>
              <a:gd name="connsiteX17" fmla="*/ 5684808 w 5805577"/>
              <a:gd name="connsiteY17" fmla="*/ 4533182 h 4628072"/>
              <a:gd name="connsiteX18" fmla="*/ 5736566 w 5805577"/>
              <a:gd name="connsiteY18" fmla="*/ 4576314 h 4628072"/>
              <a:gd name="connsiteX19" fmla="*/ 5805577 w 5805577"/>
              <a:gd name="connsiteY19" fmla="*/ 4628072 h 4628072"/>
              <a:gd name="connsiteX0" fmla="*/ 0 w 5805577"/>
              <a:gd name="connsiteY0" fmla="*/ 1300596 h 4664897"/>
              <a:gd name="connsiteX1" fmla="*/ 526211 w 5805577"/>
              <a:gd name="connsiteY1" fmla="*/ 1214331 h 4664897"/>
              <a:gd name="connsiteX2" fmla="*/ 948906 w 5805577"/>
              <a:gd name="connsiteY2" fmla="*/ 1102188 h 4664897"/>
              <a:gd name="connsiteX3" fmla="*/ 1509623 w 5805577"/>
              <a:gd name="connsiteY3" fmla="*/ 921033 h 4664897"/>
              <a:gd name="connsiteX4" fmla="*/ 1811547 w 5805577"/>
              <a:gd name="connsiteY4" fmla="*/ 757131 h 4664897"/>
              <a:gd name="connsiteX5" fmla="*/ 2078966 w 5805577"/>
              <a:gd name="connsiteY5" fmla="*/ 593230 h 4664897"/>
              <a:gd name="connsiteX6" fmla="*/ 2329132 w 5805577"/>
              <a:gd name="connsiteY6" fmla="*/ 299931 h 4664897"/>
              <a:gd name="connsiteX7" fmla="*/ 2475781 w 5805577"/>
              <a:gd name="connsiteY7" fmla="*/ 92897 h 4664897"/>
              <a:gd name="connsiteX8" fmla="*/ 2544792 w 5805577"/>
              <a:gd name="connsiteY8" fmla="*/ 67018 h 4664897"/>
              <a:gd name="connsiteX9" fmla="*/ 4339087 w 5805577"/>
              <a:gd name="connsiteY9" fmla="*/ 67018 h 4664897"/>
              <a:gd name="connsiteX10" fmla="*/ 5032109 w 5805577"/>
              <a:gd name="connsiteY10" fmla="*/ 12940 h 4664897"/>
              <a:gd name="connsiteX11" fmla="*/ 5253487 w 5805577"/>
              <a:gd name="connsiteY11" fmla="*/ 144656 h 4664897"/>
              <a:gd name="connsiteX12" fmla="*/ 5305245 w 5805577"/>
              <a:gd name="connsiteY12" fmla="*/ 524218 h 4664897"/>
              <a:gd name="connsiteX13" fmla="*/ 5357004 w 5805577"/>
              <a:gd name="connsiteY13" fmla="*/ 1248837 h 4664897"/>
              <a:gd name="connsiteX14" fmla="*/ 5451894 w 5805577"/>
              <a:gd name="connsiteY14" fmla="*/ 2378897 h 4664897"/>
              <a:gd name="connsiteX15" fmla="*/ 5538159 w 5805577"/>
              <a:gd name="connsiteY15" fmla="*/ 3690113 h 4664897"/>
              <a:gd name="connsiteX16" fmla="*/ 5624423 w 5805577"/>
              <a:gd name="connsiteY16" fmla="*/ 4440611 h 4664897"/>
              <a:gd name="connsiteX17" fmla="*/ 5684808 w 5805577"/>
              <a:gd name="connsiteY17" fmla="*/ 4570007 h 4664897"/>
              <a:gd name="connsiteX18" fmla="*/ 5736566 w 5805577"/>
              <a:gd name="connsiteY18" fmla="*/ 4613139 h 4664897"/>
              <a:gd name="connsiteX19" fmla="*/ 5805577 w 5805577"/>
              <a:gd name="connsiteY19" fmla="*/ 4664897 h 4664897"/>
              <a:gd name="connsiteX0" fmla="*/ 0 w 5805577"/>
              <a:gd name="connsiteY0" fmla="*/ 1300595 h 4664896"/>
              <a:gd name="connsiteX1" fmla="*/ 526211 w 5805577"/>
              <a:gd name="connsiteY1" fmla="*/ 1214330 h 4664896"/>
              <a:gd name="connsiteX2" fmla="*/ 948906 w 5805577"/>
              <a:gd name="connsiteY2" fmla="*/ 1102187 h 4664896"/>
              <a:gd name="connsiteX3" fmla="*/ 1509623 w 5805577"/>
              <a:gd name="connsiteY3" fmla="*/ 921032 h 4664896"/>
              <a:gd name="connsiteX4" fmla="*/ 1811547 w 5805577"/>
              <a:gd name="connsiteY4" fmla="*/ 757130 h 4664896"/>
              <a:gd name="connsiteX5" fmla="*/ 2078966 w 5805577"/>
              <a:gd name="connsiteY5" fmla="*/ 593229 h 4664896"/>
              <a:gd name="connsiteX6" fmla="*/ 2329132 w 5805577"/>
              <a:gd name="connsiteY6" fmla="*/ 299930 h 4664896"/>
              <a:gd name="connsiteX7" fmla="*/ 2475781 w 5805577"/>
              <a:gd name="connsiteY7" fmla="*/ 92896 h 4664896"/>
              <a:gd name="connsiteX8" fmla="*/ 2544792 w 5805577"/>
              <a:gd name="connsiteY8" fmla="*/ 67017 h 4664896"/>
              <a:gd name="connsiteX9" fmla="*/ 4339087 w 5805577"/>
              <a:gd name="connsiteY9" fmla="*/ 67017 h 4664896"/>
              <a:gd name="connsiteX10" fmla="*/ 5032109 w 5805577"/>
              <a:gd name="connsiteY10" fmla="*/ 12940 h 4664896"/>
              <a:gd name="connsiteX11" fmla="*/ 5253487 w 5805577"/>
              <a:gd name="connsiteY11" fmla="*/ 144655 h 4664896"/>
              <a:gd name="connsiteX12" fmla="*/ 5305245 w 5805577"/>
              <a:gd name="connsiteY12" fmla="*/ 524217 h 4664896"/>
              <a:gd name="connsiteX13" fmla="*/ 5357004 w 5805577"/>
              <a:gd name="connsiteY13" fmla="*/ 1248836 h 4664896"/>
              <a:gd name="connsiteX14" fmla="*/ 5451894 w 5805577"/>
              <a:gd name="connsiteY14" fmla="*/ 2378896 h 4664896"/>
              <a:gd name="connsiteX15" fmla="*/ 5538159 w 5805577"/>
              <a:gd name="connsiteY15" fmla="*/ 3690112 h 4664896"/>
              <a:gd name="connsiteX16" fmla="*/ 5624423 w 5805577"/>
              <a:gd name="connsiteY16" fmla="*/ 4440610 h 4664896"/>
              <a:gd name="connsiteX17" fmla="*/ 5684808 w 5805577"/>
              <a:gd name="connsiteY17" fmla="*/ 4570006 h 4664896"/>
              <a:gd name="connsiteX18" fmla="*/ 5736566 w 5805577"/>
              <a:gd name="connsiteY18" fmla="*/ 4613138 h 4664896"/>
              <a:gd name="connsiteX19" fmla="*/ 5805577 w 5805577"/>
              <a:gd name="connsiteY19" fmla="*/ 4664896 h 4664896"/>
              <a:gd name="connsiteX0" fmla="*/ 0 w 5805577"/>
              <a:gd name="connsiteY0" fmla="*/ 1300595 h 4664896"/>
              <a:gd name="connsiteX1" fmla="*/ 526211 w 5805577"/>
              <a:gd name="connsiteY1" fmla="*/ 1214330 h 4664896"/>
              <a:gd name="connsiteX2" fmla="*/ 948906 w 5805577"/>
              <a:gd name="connsiteY2" fmla="*/ 1102187 h 4664896"/>
              <a:gd name="connsiteX3" fmla="*/ 1509623 w 5805577"/>
              <a:gd name="connsiteY3" fmla="*/ 921032 h 4664896"/>
              <a:gd name="connsiteX4" fmla="*/ 1811547 w 5805577"/>
              <a:gd name="connsiteY4" fmla="*/ 757130 h 4664896"/>
              <a:gd name="connsiteX5" fmla="*/ 2078966 w 5805577"/>
              <a:gd name="connsiteY5" fmla="*/ 593229 h 4664896"/>
              <a:gd name="connsiteX6" fmla="*/ 2329132 w 5805577"/>
              <a:gd name="connsiteY6" fmla="*/ 299930 h 4664896"/>
              <a:gd name="connsiteX7" fmla="*/ 2475781 w 5805577"/>
              <a:gd name="connsiteY7" fmla="*/ 92896 h 4664896"/>
              <a:gd name="connsiteX8" fmla="*/ 3303917 w 5805577"/>
              <a:gd name="connsiteY8" fmla="*/ 12939 h 4664896"/>
              <a:gd name="connsiteX9" fmla="*/ 4339087 w 5805577"/>
              <a:gd name="connsiteY9" fmla="*/ 67017 h 4664896"/>
              <a:gd name="connsiteX10" fmla="*/ 5032109 w 5805577"/>
              <a:gd name="connsiteY10" fmla="*/ 12940 h 4664896"/>
              <a:gd name="connsiteX11" fmla="*/ 5253487 w 5805577"/>
              <a:gd name="connsiteY11" fmla="*/ 144655 h 4664896"/>
              <a:gd name="connsiteX12" fmla="*/ 5305245 w 5805577"/>
              <a:gd name="connsiteY12" fmla="*/ 524217 h 4664896"/>
              <a:gd name="connsiteX13" fmla="*/ 5357004 w 5805577"/>
              <a:gd name="connsiteY13" fmla="*/ 1248836 h 4664896"/>
              <a:gd name="connsiteX14" fmla="*/ 5451894 w 5805577"/>
              <a:gd name="connsiteY14" fmla="*/ 2378896 h 4664896"/>
              <a:gd name="connsiteX15" fmla="*/ 5538159 w 5805577"/>
              <a:gd name="connsiteY15" fmla="*/ 3690112 h 4664896"/>
              <a:gd name="connsiteX16" fmla="*/ 5624423 w 5805577"/>
              <a:gd name="connsiteY16" fmla="*/ 4440610 h 4664896"/>
              <a:gd name="connsiteX17" fmla="*/ 5684808 w 5805577"/>
              <a:gd name="connsiteY17" fmla="*/ 4570006 h 4664896"/>
              <a:gd name="connsiteX18" fmla="*/ 5736566 w 5805577"/>
              <a:gd name="connsiteY18" fmla="*/ 4613138 h 4664896"/>
              <a:gd name="connsiteX19" fmla="*/ 5805577 w 5805577"/>
              <a:gd name="connsiteY19" fmla="*/ 4664896 h 4664896"/>
              <a:gd name="connsiteX0" fmla="*/ 0 w 5805577"/>
              <a:gd name="connsiteY0" fmla="*/ 1300595 h 4664896"/>
              <a:gd name="connsiteX1" fmla="*/ 526211 w 5805577"/>
              <a:gd name="connsiteY1" fmla="*/ 1214330 h 4664896"/>
              <a:gd name="connsiteX2" fmla="*/ 948906 w 5805577"/>
              <a:gd name="connsiteY2" fmla="*/ 1102187 h 4664896"/>
              <a:gd name="connsiteX3" fmla="*/ 1509623 w 5805577"/>
              <a:gd name="connsiteY3" fmla="*/ 921032 h 4664896"/>
              <a:gd name="connsiteX4" fmla="*/ 1811547 w 5805577"/>
              <a:gd name="connsiteY4" fmla="*/ 757130 h 4664896"/>
              <a:gd name="connsiteX5" fmla="*/ 2078966 w 5805577"/>
              <a:gd name="connsiteY5" fmla="*/ 593229 h 4664896"/>
              <a:gd name="connsiteX6" fmla="*/ 2329132 w 5805577"/>
              <a:gd name="connsiteY6" fmla="*/ 299930 h 4664896"/>
              <a:gd name="connsiteX7" fmla="*/ 2475781 w 5805577"/>
              <a:gd name="connsiteY7" fmla="*/ 92896 h 4664896"/>
              <a:gd name="connsiteX8" fmla="*/ 3303917 w 5805577"/>
              <a:gd name="connsiteY8" fmla="*/ 84947 h 4664896"/>
              <a:gd name="connsiteX9" fmla="*/ 4339087 w 5805577"/>
              <a:gd name="connsiteY9" fmla="*/ 67017 h 4664896"/>
              <a:gd name="connsiteX10" fmla="*/ 5032109 w 5805577"/>
              <a:gd name="connsiteY10" fmla="*/ 12940 h 4664896"/>
              <a:gd name="connsiteX11" fmla="*/ 5253487 w 5805577"/>
              <a:gd name="connsiteY11" fmla="*/ 144655 h 4664896"/>
              <a:gd name="connsiteX12" fmla="*/ 5305245 w 5805577"/>
              <a:gd name="connsiteY12" fmla="*/ 524217 h 4664896"/>
              <a:gd name="connsiteX13" fmla="*/ 5357004 w 5805577"/>
              <a:gd name="connsiteY13" fmla="*/ 1248836 h 4664896"/>
              <a:gd name="connsiteX14" fmla="*/ 5451894 w 5805577"/>
              <a:gd name="connsiteY14" fmla="*/ 2378896 h 4664896"/>
              <a:gd name="connsiteX15" fmla="*/ 5538159 w 5805577"/>
              <a:gd name="connsiteY15" fmla="*/ 3690112 h 4664896"/>
              <a:gd name="connsiteX16" fmla="*/ 5624423 w 5805577"/>
              <a:gd name="connsiteY16" fmla="*/ 4440610 h 4664896"/>
              <a:gd name="connsiteX17" fmla="*/ 5684808 w 5805577"/>
              <a:gd name="connsiteY17" fmla="*/ 4570006 h 4664896"/>
              <a:gd name="connsiteX18" fmla="*/ 5736566 w 5805577"/>
              <a:gd name="connsiteY18" fmla="*/ 4613138 h 4664896"/>
              <a:gd name="connsiteX19" fmla="*/ 5805577 w 5805577"/>
              <a:gd name="connsiteY19" fmla="*/ 4664896 h 4664896"/>
              <a:gd name="connsiteX0" fmla="*/ 0 w 5805577"/>
              <a:gd name="connsiteY0" fmla="*/ 1300595 h 4664896"/>
              <a:gd name="connsiteX1" fmla="*/ 526211 w 5805577"/>
              <a:gd name="connsiteY1" fmla="*/ 1214330 h 4664896"/>
              <a:gd name="connsiteX2" fmla="*/ 948906 w 5805577"/>
              <a:gd name="connsiteY2" fmla="*/ 1102187 h 4664896"/>
              <a:gd name="connsiteX3" fmla="*/ 1509623 w 5805577"/>
              <a:gd name="connsiteY3" fmla="*/ 921032 h 4664896"/>
              <a:gd name="connsiteX4" fmla="*/ 1811547 w 5805577"/>
              <a:gd name="connsiteY4" fmla="*/ 757130 h 4664896"/>
              <a:gd name="connsiteX5" fmla="*/ 2078966 w 5805577"/>
              <a:gd name="connsiteY5" fmla="*/ 593229 h 4664896"/>
              <a:gd name="connsiteX6" fmla="*/ 2295805 w 5805577"/>
              <a:gd name="connsiteY6" fmla="*/ 372979 h 4664896"/>
              <a:gd name="connsiteX7" fmla="*/ 2475781 w 5805577"/>
              <a:gd name="connsiteY7" fmla="*/ 92896 h 4664896"/>
              <a:gd name="connsiteX8" fmla="*/ 3303917 w 5805577"/>
              <a:gd name="connsiteY8" fmla="*/ 84947 h 4664896"/>
              <a:gd name="connsiteX9" fmla="*/ 4339087 w 5805577"/>
              <a:gd name="connsiteY9" fmla="*/ 67017 h 4664896"/>
              <a:gd name="connsiteX10" fmla="*/ 5032109 w 5805577"/>
              <a:gd name="connsiteY10" fmla="*/ 12940 h 4664896"/>
              <a:gd name="connsiteX11" fmla="*/ 5253487 w 5805577"/>
              <a:gd name="connsiteY11" fmla="*/ 144655 h 4664896"/>
              <a:gd name="connsiteX12" fmla="*/ 5305245 w 5805577"/>
              <a:gd name="connsiteY12" fmla="*/ 524217 h 4664896"/>
              <a:gd name="connsiteX13" fmla="*/ 5357004 w 5805577"/>
              <a:gd name="connsiteY13" fmla="*/ 1248836 h 4664896"/>
              <a:gd name="connsiteX14" fmla="*/ 5451894 w 5805577"/>
              <a:gd name="connsiteY14" fmla="*/ 2378896 h 4664896"/>
              <a:gd name="connsiteX15" fmla="*/ 5538159 w 5805577"/>
              <a:gd name="connsiteY15" fmla="*/ 3690112 h 4664896"/>
              <a:gd name="connsiteX16" fmla="*/ 5624423 w 5805577"/>
              <a:gd name="connsiteY16" fmla="*/ 4440610 h 4664896"/>
              <a:gd name="connsiteX17" fmla="*/ 5684808 w 5805577"/>
              <a:gd name="connsiteY17" fmla="*/ 4570006 h 4664896"/>
              <a:gd name="connsiteX18" fmla="*/ 5736566 w 5805577"/>
              <a:gd name="connsiteY18" fmla="*/ 4613138 h 4664896"/>
              <a:gd name="connsiteX19" fmla="*/ 5805577 w 5805577"/>
              <a:gd name="connsiteY19" fmla="*/ 4664896 h 4664896"/>
              <a:gd name="connsiteX0" fmla="*/ 0 w 5805577"/>
              <a:gd name="connsiteY0" fmla="*/ 1300595 h 4664896"/>
              <a:gd name="connsiteX1" fmla="*/ 526211 w 5805577"/>
              <a:gd name="connsiteY1" fmla="*/ 1214330 h 4664896"/>
              <a:gd name="connsiteX2" fmla="*/ 948906 w 5805577"/>
              <a:gd name="connsiteY2" fmla="*/ 1102187 h 4664896"/>
              <a:gd name="connsiteX3" fmla="*/ 1509623 w 5805577"/>
              <a:gd name="connsiteY3" fmla="*/ 921032 h 4664896"/>
              <a:gd name="connsiteX4" fmla="*/ 1811547 w 5805577"/>
              <a:gd name="connsiteY4" fmla="*/ 757130 h 4664896"/>
              <a:gd name="connsiteX5" fmla="*/ 2078966 w 5805577"/>
              <a:gd name="connsiteY5" fmla="*/ 593229 h 4664896"/>
              <a:gd name="connsiteX6" fmla="*/ 2295805 w 5805577"/>
              <a:gd name="connsiteY6" fmla="*/ 372979 h 4664896"/>
              <a:gd name="connsiteX7" fmla="*/ 2347607 w 5805577"/>
              <a:gd name="connsiteY7" fmla="*/ 222077 h 4664896"/>
              <a:gd name="connsiteX8" fmla="*/ 2475781 w 5805577"/>
              <a:gd name="connsiteY8" fmla="*/ 92896 h 4664896"/>
              <a:gd name="connsiteX9" fmla="*/ 3303917 w 5805577"/>
              <a:gd name="connsiteY9" fmla="*/ 84947 h 4664896"/>
              <a:gd name="connsiteX10" fmla="*/ 4339087 w 5805577"/>
              <a:gd name="connsiteY10" fmla="*/ 67017 h 4664896"/>
              <a:gd name="connsiteX11" fmla="*/ 5032109 w 5805577"/>
              <a:gd name="connsiteY11" fmla="*/ 12940 h 4664896"/>
              <a:gd name="connsiteX12" fmla="*/ 5253487 w 5805577"/>
              <a:gd name="connsiteY12" fmla="*/ 144655 h 4664896"/>
              <a:gd name="connsiteX13" fmla="*/ 5305245 w 5805577"/>
              <a:gd name="connsiteY13" fmla="*/ 524217 h 4664896"/>
              <a:gd name="connsiteX14" fmla="*/ 5357004 w 5805577"/>
              <a:gd name="connsiteY14" fmla="*/ 1248836 h 4664896"/>
              <a:gd name="connsiteX15" fmla="*/ 5451894 w 5805577"/>
              <a:gd name="connsiteY15" fmla="*/ 2378896 h 4664896"/>
              <a:gd name="connsiteX16" fmla="*/ 5538159 w 5805577"/>
              <a:gd name="connsiteY16" fmla="*/ 3690112 h 4664896"/>
              <a:gd name="connsiteX17" fmla="*/ 5624423 w 5805577"/>
              <a:gd name="connsiteY17" fmla="*/ 4440610 h 4664896"/>
              <a:gd name="connsiteX18" fmla="*/ 5684808 w 5805577"/>
              <a:gd name="connsiteY18" fmla="*/ 4570006 h 4664896"/>
              <a:gd name="connsiteX19" fmla="*/ 5736566 w 5805577"/>
              <a:gd name="connsiteY19" fmla="*/ 4613138 h 4664896"/>
              <a:gd name="connsiteX20" fmla="*/ 5805577 w 5805577"/>
              <a:gd name="connsiteY20" fmla="*/ 4664896 h 4664896"/>
              <a:gd name="connsiteX0" fmla="*/ 0 w 5805577"/>
              <a:gd name="connsiteY0" fmla="*/ 1300595 h 4664896"/>
              <a:gd name="connsiteX1" fmla="*/ 526211 w 5805577"/>
              <a:gd name="connsiteY1" fmla="*/ 1214330 h 4664896"/>
              <a:gd name="connsiteX2" fmla="*/ 948906 w 5805577"/>
              <a:gd name="connsiteY2" fmla="*/ 1102187 h 4664896"/>
              <a:gd name="connsiteX3" fmla="*/ 1509623 w 5805577"/>
              <a:gd name="connsiteY3" fmla="*/ 921032 h 4664896"/>
              <a:gd name="connsiteX4" fmla="*/ 1811547 w 5805577"/>
              <a:gd name="connsiteY4" fmla="*/ 757130 h 4664896"/>
              <a:gd name="connsiteX5" fmla="*/ 2078966 w 5805577"/>
              <a:gd name="connsiteY5" fmla="*/ 593229 h 4664896"/>
              <a:gd name="connsiteX6" fmla="*/ 2295805 w 5805577"/>
              <a:gd name="connsiteY6" fmla="*/ 372979 h 4664896"/>
              <a:gd name="connsiteX7" fmla="*/ 2347607 w 5805577"/>
              <a:gd name="connsiteY7" fmla="*/ 222077 h 4664896"/>
              <a:gd name="connsiteX8" fmla="*/ 2475781 w 5805577"/>
              <a:gd name="connsiteY8" fmla="*/ 92896 h 4664896"/>
              <a:gd name="connsiteX9" fmla="*/ 3303917 w 5805577"/>
              <a:gd name="connsiteY9" fmla="*/ 84947 h 4664896"/>
              <a:gd name="connsiteX10" fmla="*/ 4339087 w 5805577"/>
              <a:gd name="connsiteY10" fmla="*/ 67017 h 4664896"/>
              <a:gd name="connsiteX11" fmla="*/ 5032109 w 5805577"/>
              <a:gd name="connsiteY11" fmla="*/ 12940 h 4664896"/>
              <a:gd name="connsiteX12" fmla="*/ 5253487 w 5805577"/>
              <a:gd name="connsiteY12" fmla="*/ 144655 h 4664896"/>
              <a:gd name="connsiteX13" fmla="*/ 5305245 w 5805577"/>
              <a:gd name="connsiteY13" fmla="*/ 524217 h 4664896"/>
              <a:gd name="connsiteX14" fmla="*/ 5357004 w 5805577"/>
              <a:gd name="connsiteY14" fmla="*/ 1248836 h 4664896"/>
              <a:gd name="connsiteX15" fmla="*/ 5451894 w 5805577"/>
              <a:gd name="connsiteY15" fmla="*/ 2378896 h 4664896"/>
              <a:gd name="connsiteX16" fmla="*/ 5538159 w 5805577"/>
              <a:gd name="connsiteY16" fmla="*/ 3690112 h 4664896"/>
              <a:gd name="connsiteX17" fmla="*/ 5624423 w 5805577"/>
              <a:gd name="connsiteY17" fmla="*/ 4440610 h 4664896"/>
              <a:gd name="connsiteX18" fmla="*/ 5684808 w 5805577"/>
              <a:gd name="connsiteY18" fmla="*/ 4570006 h 4664896"/>
              <a:gd name="connsiteX19" fmla="*/ 5736566 w 5805577"/>
              <a:gd name="connsiteY19" fmla="*/ 4613138 h 4664896"/>
              <a:gd name="connsiteX20" fmla="*/ 5805577 w 5805577"/>
              <a:gd name="connsiteY20" fmla="*/ 4664896 h 4664896"/>
              <a:gd name="connsiteX0" fmla="*/ 0 w 5805577"/>
              <a:gd name="connsiteY0" fmla="*/ 1300595 h 4664896"/>
              <a:gd name="connsiteX1" fmla="*/ 526211 w 5805577"/>
              <a:gd name="connsiteY1" fmla="*/ 1214330 h 4664896"/>
              <a:gd name="connsiteX2" fmla="*/ 948906 w 5805577"/>
              <a:gd name="connsiteY2" fmla="*/ 1102187 h 4664896"/>
              <a:gd name="connsiteX3" fmla="*/ 1509623 w 5805577"/>
              <a:gd name="connsiteY3" fmla="*/ 921032 h 4664896"/>
              <a:gd name="connsiteX4" fmla="*/ 1811547 w 5805577"/>
              <a:gd name="connsiteY4" fmla="*/ 757130 h 4664896"/>
              <a:gd name="connsiteX5" fmla="*/ 2078966 w 5805577"/>
              <a:gd name="connsiteY5" fmla="*/ 593229 h 4664896"/>
              <a:gd name="connsiteX6" fmla="*/ 2295805 w 5805577"/>
              <a:gd name="connsiteY6" fmla="*/ 372979 h 4664896"/>
              <a:gd name="connsiteX7" fmla="*/ 2347607 w 5805577"/>
              <a:gd name="connsiteY7" fmla="*/ 222077 h 4664896"/>
              <a:gd name="connsiteX8" fmla="*/ 2475781 w 5805577"/>
              <a:gd name="connsiteY8" fmla="*/ 92896 h 4664896"/>
              <a:gd name="connsiteX9" fmla="*/ 3303917 w 5805577"/>
              <a:gd name="connsiteY9" fmla="*/ 84947 h 4664896"/>
              <a:gd name="connsiteX10" fmla="*/ 4339087 w 5805577"/>
              <a:gd name="connsiteY10" fmla="*/ 67017 h 4664896"/>
              <a:gd name="connsiteX11" fmla="*/ 5032109 w 5805577"/>
              <a:gd name="connsiteY11" fmla="*/ 12940 h 4664896"/>
              <a:gd name="connsiteX12" fmla="*/ 5253487 w 5805577"/>
              <a:gd name="connsiteY12" fmla="*/ 144655 h 4664896"/>
              <a:gd name="connsiteX13" fmla="*/ 5305245 w 5805577"/>
              <a:gd name="connsiteY13" fmla="*/ 524217 h 4664896"/>
              <a:gd name="connsiteX14" fmla="*/ 5357004 w 5805577"/>
              <a:gd name="connsiteY14" fmla="*/ 1248836 h 4664896"/>
              <a:gd name="connsiteX15" fmla="*/ 5451894 w 5805577"/>
              <a:gd name="connsiteY15" fmla="*/ 2378896 h 4664896"/>
              <a:gd name="connsiteX16" fmla="*/ 5538159 w 5805577"/>
              <a:gd name="connsiteY16" fmla="*/ 3690112 h 4664896"/>
              <a:gd name="connsiteX17" fmla="*/ 5624423 w 5805577"/>
              <a:gd name="connsiteY17" fmla="*/ 4440610 h 4664896"/>
              <a:gd name="connsiteX18" fmla="*/ 5684808 w 5805577"/>
              <a:gd name="connsiteY18" fmla="*/ 4570006 h 4664896"/>
              <a:gd name="connsiteX19" fmla="*/ 5736566 w 5805577"/>
              <a:gd name="connsiteY19" fmla="*/ 4613138 h 4664896"/>
              <a:gd name="connsiteX20" fmla="*/ 5805577 w 5805577"/>
              <a:gd name="connsiteY20" fmla="*/ 4664896 h 4664896"/>
              <a:gd name="connsiteX0" fmla="*/ 0 w 5805577"/>
              <a:gd name="connsiteY0" fmla="*/ 1300595 h 4664896"/>
              <a:gd name="connsiteX1" fmla="*/ 526211 w 5805577"/>
              <a:gd name="connsiteY1" fmla="*/ 1214330 h 4664896"/>
              <a:gd name="connsiteX2" fmla="*/ 948906 w 5805577"/>
              <a:gd name="connsiteY2" fmla="*/ 1102187 h 4664896"/>
              <a:gd name="connsiteX3" fmla="*/ 1509623 w 5805577"/>
              <a:gd name="connsiteY3" fmla="*/ 921032 h 4664896"/>
              <a:gd name="connsiteX4" fmla="*/ 1811547 w 5805577"/>
              <a:gd name="connsiteY4" fmla="*/ 757130 h 4664896"/>
              <a:gd name="connsiteX5" fmla="*/ 2078966 w 5805577"/>
              <a:gd name="connsiteY5" fmla="*/ 593229 h 4664896"/>
              <a:gd name="connsiteX6" fmla="*/ 2295805 w 5805577"/>
              <a:gd name="connsiteY6" fmla="*/ 372979 h 4664896"/>
              <a:gd name="connsiteX7" fmla="*/ 2347607 w 5805577"/>
              <a:gd name="connsiteY7" fmla="*/ 222077 h 4664896"/>
              <a:gd name="connsiteX8" fmla="*/ 2475781 w 5805577"/>
              <a:gd name="connsiteY8" fmla="*/ 92896 h 4664896"/>
              <a:gd name="connsiteX9" fmla="*/ 3303917 w 5805577"/>
              <a:gd name="connsiteY9" fmla="*/ 84947 h 4664896"/>
              <a:gd name="connsiteX10" fmla="*/ 4339087 w 5805577"/>
              <a:gd name="connsiteY10" fmla="*/ 67017 h 4664896"/>
              <a:gd name="connsiteX11" fmla="*/ 5032109 w 5805577"/>
              <a:gd name="connsiteY11" fmla="*/ 12940 h 4664896"/>
              <a:gd name="connsiteX12" fmla="*/ 5253487 w 5805577"/>
              <a:gd name="connsiteY12" fmla="*/ 144655 h 4664896"/>
              <a:gd name="connsiteX13" fmla="*/ 5305245 w 5805577"/>
              <a:gd name="connsiteY13" fmla="*/ 524217 h 4664896"/>
              <a:gd name="connsiteX14" fmla="*/ 5357004 w 5805577"/>
              <a:gd name="connsiteY14" fmla="*/ 1248836 h 4664896"/>
              <a:gd name="connsiteX15" fmla="*/ 5451894 w 5805577"/>
              <a:gd name="connsiteY15" fmla="*/ 2378896 h 4664896"/>
              <a:gd name="connsiteX16" fmla="*/ 5538159 w 5805577"/>
              <a:gd name="connsiteY16" fmla="*/ 3690112 h 4664896"/>
              <a:gd name="connsiteX17" fmla="*/ 5624423 w 5805577"/>
              <a:gd name="connsiteY17" fmla="*/ 4440610 h 4664896"/>
              <a:gd name="connsiteX18" fmla="*/ 5684808 w 5805577"/>
              <a:gd name="connsiteY18" fmla="*/ 4570006 h 4664896"/>
              <a:gd name="connsiteX19" fmla="*/ 5736566 w 5805577"/>
              <a:gd name="connsiteY19" fmla="*/ 4613138 h 4664896"/>
              <a:gd name="connsiteX20" fmla="*/ 5805577 w 5805577"/>
              <a:gd name="connsiteY20" fmla="*/ 4664896 h 4664896"/>
              <a:gd name="connsiteX0" fmla="*/ 0 w 5805577"/>
              <a:gd name="connsiteY0" fmla="*/ 1300595 h 4664896"/>
              <a:gd name="connsiteX1" fmla="*/ 526211 w 5805577"/>
              <a:gd name="connsiteY1" fmla="*/ 1214330 h 4664896"/>
              <a:gd name="connsiteX2" fmla="*/ 948906 w 5805577"/>
              <a:gd name="connsiteY2" fmla="*/ 1102187 h 4664896"/>
              <a:gd name="connsiteX3" fmla="*/ 1509623 w 5805577"/>
              <a:gd name="connsiteY3" fmla="*/ 921032 h 4664896"/>
              <a:gd name="connsiteX4" fmla="*/ 1811547 w 5805577"/>
              <a:gd name="connsiteY4" fmla="*/ 757130 h 4664896"/>
              <a:gd name="connsiteX5" fmla="*/ 2078966 w 5805577"/>
              <a:gd name="connsiteY5" fmla="*/ 593229 h 4664896"/>
              <a:gd name="connsiteX6" fmla="*/ 2295805 w 5805577"/>
              <a:gd name="connsiteY6" fmla="*/ 372979 h 4664896"/>
              <a:gd name="connsiteX7" fmla="*/ 2347607 w 5805577"/>
              <a:gd name="connsiteY7" fmla="*/ 222077 h 4664896"/>
              <a:gd name="connsiteX8" fmla="*/ 2583837 w 5805577"/>
              <a:gd name="connsiteY8" fmla="*/ 84947 h 4664896"/>
              <a:gd name="connsiteX9" fmla="*/ 3303917 w 5805577"/>
              <a:gd name="connsiteY9" fmla="*/ 84947 h 4664896"/>
              <a:gd name="connsiteX10" fmla="*/ 4339087 w 5805577"/>
              <a:gd name="connsiteY10" fmla="*/ 67017 h 4664896"/>
              <a:gd name="connsiteX11" fmla="*/ 5032109 w 5805577"/>
              <a:gd name="connsiteY11" fmla="*/ 12940 h 4664896"/>
              <a:gd name="connsiteX12" fmla="*/ 5253487 w 5805577"/>
              <a:gd name="connsiteY12" fmla="*/ 144655 h 4664896"/>
              <a:gd name="connsiteX13" fmla="*/ 5305245 w 5805577"/>
              <a:gd name="connsiteY13" fmla="*/ 524217 h 4664896"/>
              <a:gd name="connsiteX14" fmla="*/ 5357004 w 5805577"/>
              <a:gd name="connsiteY14" fmla="*/ 1248836 h 4664896"/>
              <a:gd name="connsiteX15" fmla="*/ 5451894 w 5805577"/>
              <a:gd name="connsiteY15" fmla="*/ 2378896 h 4664896"/>
              <a:gd name="connsiteX16" fmla="*/ 5538159 w 5805577"/>
              <a:gd name="connsiteY16" fmla="*/ 3690112 h 4664896"/>
              <a:gd name="connsiteX17" fmla="*/ 5624423 w 5805577"/>
              <a:gd name="connsiteY17" fmla="*/ 4440610 h 4664896"/>
              <a:gd name="connsiteX18" fmla="*/ 5684808 w 5805577"/>
              <a:gd name="connsiteY18" fmla="*/ 4570006 h 4664896"/>
              <a:gd name="connsiteX19" fmla="*/ 5736566 w 5805577"/>
              <a:gd name="connsiteY19" fmla="*/ 4613138 h 4664896"/>
              <a:gd name="connsiteX20" fmla="*/ 5805577 w 5805577"/>
              <a:gd name="connsiteY20" fmla="*/ 4664896 h 4664896"/>
              <a:gd name="connsiteX0" fmla="*/ 0 w 5805577"/>
              <a:gd name="connsiteY0" fmla="*/ 1300595 h 4664896"/>
              <a:gd name="connsiteX1" fmla="*/ 526211 w 5805577"/>
              <a:gd name="connsiteY1" fmla="*/ 1214330 h 4664896"/>
              <a:gd name="connsiteX2" fmla="*/ 948906 w 5805577"/>
              <a:gd name="connsiteY2" fmla="*/ 1102187 h 4664896"/>
              <a:gd name="connsiteX3" fmla="*/ 1509623 w 5805577"/>
              <a:gd name="connsiteY3" fmla="*/ 921032 h 4664896"/>
              <a:gd name="connsiteX4" fmla="*/ 1811547 w 5805577"/>
              <a:gd name="connsiteY4" fmla="*/ 757130 h 4664896"/>
              <a:gd name="connsiteX5" fmla="*/ 2078966 w 5805577"/>
              <a:gd name="connsiteY5" fmla="*/ 593229 h 4664896"/>
              <a:gd name="connsiteX6" fmla="*/ 2223797 w 5805577"/>
              <a:gd name="connsiteY6" fmla="*/ 444987 h 4664896"/>
              <a:gd name="connsiteX7" fmla="*/ 2347607 w 5805577"/>
              <a:gd name="connsiteY7" fmla="*/ 222077 h 4664896"/>
              <a:gd name="connsiteX8" fmla="*/ 2583837 w 5805577"/>
              <a:gd name="connsiteY8" fmla="*/ 84947 h 4664896"/>
              <a:gd name="connsiteX9" fmla="*/ 3303917 w 5805577"/>
              <a:gd name="connsiteY9" fmla="*/ 84947 h 4664896"/>
              <a:gd name="connsiteX10" fmla="*/ 4339087 w 5805577"/>
              <a:gd name="connsiteY10" fmla="*/ 67017 h 4664896"/>
              <a:gd name="connsiteX11" fmla="*/ 5032109 w 5805577"/>
              <a:gd name="connsiteY11" fmla="*/ 12940 h 4664896"/>
              <a:gd name="connsiteX12" fmla="*/ 5253487 w 5805577"/>
              <a:gd name="connsiteY12" fmla="*/ 144655 h 4664896"/>
              <a:gd name="connsiteX13" fmla="*/ 5305245 w 5805577"/>
              <a:gd name="connsiteY13" fmla="*/ 524217 h 4664896"/>
              <a:gd name="connsiteX14" fmla="*/ 5357004 w 5805577"/>
              <a:gd name="connsiteY14" fmla="*/ 1248836 h 4664896"/>
              <a:gd name="connsiteX15" fmla="*/ 5451894 w 5805577"/>
              <a:gd name="connsiteY15" fmla="*/ 2378896 h 4664896"/>
              <a:gd name="connsiteX16" fmla="*/ 5538159 w 5805577"/>
              <a:gd name="connsiteY16" fmla="*/ 3690112 h 4664896"/>
              <a:gd name="connsiteX17" fmla="*/ 5624423 w 5805577"/>
              <a:gd name="connsiteY17" fmla="*/ 4440610 h 4664896"/>
              <a:gd name="connsiteX18" fmla="*/ 5684808 w 5805577"/>
              <a:gd name="connsiteY18" fmla="*/ 4570006 h 4664896"/>
              <a:gd name="connsiteX19" fmla="*/ 5736566 w 5805577"/>
              <a:gd name="connsiteY19" fmla="*/ 4613138 h 4664896"/>
              <a:gd name="connsiteX20" fmla="*/ 5805577 w 5805577"/>
              <a:gd name="connsiteY20" fmla="*/ 4664896 h 4664896"/>
              <a:gd name="connsiteX0" fmla="*/ 0 w 5805577"/>
              <a:gd name="connsiteY0" fmla="*/ 1300595 h 4664896"/>
              <a:gd name="connsiteX1" fmla="*/ 526211 w 5805577"/>
              <a:gd name="connsiteY1" fmla="*/ 1214330 h 4664896"/>
              <a:gd name="connsiteX2" fmla="*/ 948906 w 5805577"/>
              <a:gd name="connsiteY2" fmla="*/ 1102187 h 4664896"/>
              <a:gd name="connsiteX3" fmla="*/ 1509623 w 5805577"/>
              <a:gd name="connsiteY3" fmla="*/ 921032 h 4664896"/>
              <a:gd name="connsiteX4" fmla="*/ 1811547 w 5805577"/>
              <a:gd name="connsiteY4" fmla="*/ 757130 h 4664896"/>
              <a:gd name="connsiteX5" fmla="*/ 2078966 w 5805577"/>
              <a:gd name="connsiteY5" fmla="*/ 593229 h 4664896"/>
              <a:gd name="connsiteX6" fmla="*/ 2223797 w 5805577"/>
              <a:gd name="connsiteY6" fmla="*/ 444987 h 4664896"/>
              <a:gd name="connsiteX7" fmla="*/ 2367813 w 5805577"/>
              <a:gd name="connsiteY7" fmla="*/ 228963 h 4664896"/>
              <a:gd name="connsiteX8" fmla="*/ 2583837 w 5805577"/>
              <a:gd name="connsiteY8" fmla="*/ 84947 h 4664896"/>
              <a:gd name="connsiteX9" fmla="*/ 3303917 w 5805577"/>
              <a:gd name="connsiteY9" fmla="*/ 84947 h 4664896"/>
              <a:gd name="connsiteX10" fmla="*/ 4339087 w 5805577"/>
              <a:gd name="connsiteY10" fmla="*/ 67017 h 4664896"/>
              <a:gd name="connsiteX11" fmla="*/ 5032109 w 5805577"/>
              <a:gd name="connsiteY11" fmla="*/ 12940 h 4664896"/>
              <a:gd name="connsiteX12" fmla="*/ 5253487 w 5805577"/>
              <a:gd name="connsiteY12" fmla="*/ 144655 h 4664896"/>
              <a:gd name="connsiteX13" fmla="*/ 5305245 w 5805577"/>
              <a:gd name="connsiteY13" fmla="*/ 524217 h 4664896"/>
              <a:gd name="connsiteX14" fmla="*/ 5357004 w 5805577"/>
              <a:gd name="connsiteY14" fmla="*/ 1248836 h 4664896"/>
              <a:gd name="connsiteX15" fmla="*/ 5451894 w 5805577"/>
              <a:gd name="connsiteY15" fmla="*/ 2378896 h 4664896"/>
              <a:gd name="connsiteX16" fmla="*/ 5538159 w 5805577"/>
              <a:gd name="connsiteY16" fmla="*/ 3690112 h 4664896"/>
              <a:gd name="connsiteX17" fmla="*/ 5624423 w 5805577"/>
              <a:gd name="connsiteY17" fmla="*/ 4440610 h 4664896"/>
              <a:gd name="connsiteX18" fmla="*/ 5684808 w 5805577"/>
              <a:gd name="connsiteY18" fmla="*/ 4570006 h 4664896"/>
              <a:gd name="connsiteX19" fmla="*/ 5736566 w 5805577"/>
              <a:gd name="connsiteY19" fmla="*/ 4613138 h 4664896"/>
              <a:gd name="connsiteX20" fmla="*/ 5805577 w 5805577"/>
              <a:gd name="connsiteY20" fmla="*/ 4664896 h 466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05577" h="4664896">
                <a:moveTo>
                  <a:pt x="0" y="1300595"/>
                </a:moveTo>
                <a:cubicBezTo>
                  <a:pt x="184030" y="1273996"/>
                  <a:pt x="368060" y="1247398"/>
                  <a:pt x="526211" y="1214330"/>
                </a:cubicBezTo>
                <a:cubicBezTo>
                  <a:pt x="684362" y="1181262"/>
                  <a:pt x="785004" y="1151070"/>
                  <a:pt x="948906" y="1102187"/>
                </a:cubicBezTo>
                <a:cubicBezTo>
                  <a:pt x="1112808" y="1053304"/>
                  <a:pt x="1365850" y="978541"/>
                  <a:pt x="1509623" y="921032"/>
                </a:cubicBezTo>
                <a:cubicBezTo>
                  <a:pt x="1653396" y="863523"/>
                  <a:pt x="1716657" y="811764"/>
                  <a:pt x="1811547" y="757130"/>
                </a:cubicBezTo>
                <a:cubicBezTo>
                  <a:pt x="1906437" y="702496"/>
                  <a:pt x="2010258" y="645253"/>
                  <a:pt x="2078966" y="593229"/>
                </a:cubicBezTo>
                <a:cubicBezTo>
                  <a:pt x="2147674" y="541205"/>
                  <a:pt x="2175656" y="505698"/>
                  <a:pt x="2223797" y="444987"/>
                </a:cubicBezTo>
                <a:cubicBezTo>
                  <a:pt x="2271938" y="384276"/>
                  <a:pt x="2366759" y="272950"/>
                  <a:pt x="2367813" y="228963"/>
                </a:cubicBezTo>
                <a:cubicBezTo>
                  <a:pt x="2399307" y="148697"/>
                  <a:pt x="2427820" y="108950"/>
                  <a:pt x="2583837" y="84947"/>
                </a:cubicBezTo>
                <a:cubicBezTo>
                  <a:pt x="2739854" y="60944"/>
                  <a:pt x="2993366" y="89260"/>
                  <a:pt x="3303917" y="84947"/>
                </a:cubicBezTo>
                <a:lnTo>
                  <a:pt x="4339087" y="67017"/>
                </a:lnTo>
                <a:cubicBezTo>
                  <a:pt x="4627119" y="55016"/>
                  <a:pt x="4879709" y="0"/>
                  <a:pt x="5032109" y="12940"/>
                </a:cubicBezTo>
                <a:cubicBezTo>
                  <a:pt x="5184509" y="25880"/>
                  <a:pt x="5207964" y="59442"/>
                  <a:pt x="5253487" y="144655"/>
                </a:cubicBezTo>
                <a:cubicBezTo>
                  <a:pt x="5299010" y="229868"/>
                  <a:pt x="5287992" y="340187"/>
                  <a:pt x="5305245" y="524217"/>
                </a:cubicBezTo>
                <a:cubicBezTo>
                  <a:pt x="5322498" y="708247"/>
                  <a:pt x="5332563" y="939723"/>
                  <a:pt x="5357004" y="1248836"/>
                </a:cubicBezTo>
                <a:cubicBezTo>
                  <a:pt x="5381445" y="1557949"/>
                  <a:pt x="5421702" y="1972017"/>
                  <a:pt x="5451894" y="2378896"/>
                </a:cubicBezTo>
                <a:cubicBezTo>
                  <a:pt x="5482086" y="2785775"/>
                  <a:pt x="5509404" y="3346493"/>
                  <a:pt x="5538159" y="3690112"/>
                </a:cubicBezTo>
                <a:cubicBezTo>
                  <a:pt x="5566914" y="4033731"/>
                  <a:pt x="5599982" y="4293961"/>
                  <a:pt x="5624423" y="4440610"/>
                </a:cubicBezTo>
                <a:cubicBezTo>
                  <a:pt x="5648864" y="4587259"/>
                  <a:pt x="5666118" y="4541251"/>
                  <a:pt x="5684808" y="4570006"/>
                </a:cubicBezTo>
                <a:cubicBezTo>
                  <a:pt x="5703499" y="4598761"/>
                  <a:pt x="5716438" y="4597323"/>
                  <a:pt x="5736566" y="4613138"/>
                </a:cubicBezTo>
                <a:cubicBezTo>
                  <a:pt x="5756694" y="4628953"/>
                  <a:pt x="5781135" y="4646924"/>
                  <a:pt x="5805577" y="4664896"/>
                </a:cubicBezTo>
              </a:path>
            </a:pathLst>
          </a:custGeom>
          <a:ln w="38100">
            <a:solidFill>
              <a:srgbClr val="92D05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23" name="Freeform 22"/>
          <p:cNvSpPr/>
          <p:nvPr/>
        </p:nvSpPr>
        <p:spPr>
          <a:xfrm>
            <a:off x="1259632" y="1808918"/>
            <a:ext cx="6794460" cy="3204258"/>
          </a:xfrm>
          <a:custGeom>
            <a:avLst/>
            <a:gdLst>
              <a:gd name="connsiteX0" fmla="*/ 0 w 7354019"/>
              <a:gd name="connsiteY0" fmla="*/ 3433313 h 3433313"/>
              <a:gd name="connsiteX1" fmla="*/ 129396 w 7354019"/>
              <a:gd name="connsiteY1" fmla="*/ 2432649 h 3433313"/>
              <a:gd name="connsiteX2" fmla="*/ 250166 w 7354019"/>
              <a:gd name="connsiteY2" fmla="*/ 1397479 h 3433313"/>
              <a:gd name="connsiteX3" fmla="*/ 379562 w 7354019"/>
              <a:gd name="connsiteY3" fmla="*/ 733245 h 3433313"/>
              <a:gd name="connsiteX4" fmla="*/ 457200 w 7354019"/>
              <a:gd name="connsiteY4" fmla="*/ 448574 h 3433313"/>
              <a:gd name="connsiteX5" fmla="*/ 526211 w 7354019"/>
              <a:gd name="connsiteY5" fmla="*/ 301924 h 3433313"/>
              <a:gd name="connsiteX6" fmla="*/ 577970 w 7354019"/>
              <a:gd name="connsiteY6" fmla="*/ 163902 h 3433313"/>
              <a:gd name="connsiteX7" fmla="*/ 733245 w 7354019"/>
              <a:gd name="connsiteY7" fmla="*/ 25879 h 3433313"/>
              <a:gd name="connsiteX8" fmla="*/ 948906 w 7354019"/>
              <a:gd name="connsiteY8" fmla="*/ 8626 h 3433313"/>
              <a:gd name="connsiteX9" fmla="*/ 1138687 w 7354019"/>
              <a:gd name="connsiteY9" fmla="*/ 60385 h 3433313"/>
              <a:gd name="connsiteX10" fmla="*/ 1561381 w 7354019"/>
              <a:gd name="connsiteY10" fmla="*/ 232913 h 3433313"/>
              <a:gd name="connsiteX11" fmla="*/ 2053087 w 7354019"/>
              <a:gd name="connsiteY11" fmla="*/ 500332 h 3433313"/>
              <a:gd name="connsiteX12" fmla="*/ 2656936 w 7354019"/>
              <a:gd name="connsiteY12" fmla="*/ 776377 h 3433313"/>
              <a:gd name="connsiteX13" fmla="*/ 3355676 w 7354019"/>
              <a:gd name="connsiteY13" fmla="*/ 1095555 h 3433313"/>
              <a:gd name="connsiteX14" fmla="*/ 4157932 w 7354019"/>
              <a:gd name="connsiteY14" fmla="*/ 1414732 h 3433313"/>
              <a:gd name="connsiteX15" fmla="*/ 4994694 w 7354019"/>
              <a:gd name="connsiteY15" fmla="*/ 1742536 h 3433313"/>
              <a:gd name="connsiteX16" fmla="*/ 5702060 w 7354019"/>
              <a:gd name="connsiteY16" fmla="*/ 1992702 h 3433313"/>
              <a:gd name="connsiteX17" fmla="*/ 6280030 w 7354019"/>
              <a:gd name="connsiteY17" fmla="*/ 2173857 h 3433313"/>
              <a:gd name="connsiteX18" fmla="*/ 6797615 w 7354019"/>
              <a:gd name="connsiteY18" fmla="*/ 2337758 h 3433313"/>
              <a:gd name="connsiteX19" fmla="*/ 7263442 w 7354019"/>
              <a:gd name="connsiteY19" fmla="*/ 2458528 h 3433313"/>
              <a:gd name="connsiteX20" fmla="*/ 7341079 w 7354019"/>
              <a:gd name="connsiteY20" fmla="*/ 2484407 h 3433313"/>
              <a:gd name="connsiteX0" fmla="*/ 0 w 7354019"/>
              <a:gd name="connsiteY0" fmla="*/ 3433313 h 3433313"/>
              <a:gd name="connsiteX1" fmla="*/ 129396 w 7354019"/>
              <a:gd name="connsiteY1" fmla="*/ 2432649 h 3433313"/>
              <a:gd name="connsiteX2" fmla="*/ 250166 w 7354019"/>
              <a:gd name="connsiteY2" fmla="*/ 1397479 h 3433313"/>
              <a:gd name="connsiteX3" fmla="*/ 379562 w 7354019"/>
              <a:gd name="connsiteY3" fmla="*/ 733245 h 3433313"/>
              <a:gd name="connsiteX4" fmla="*/ 457200 w 7354019"/>
              <a:gd name="connsiteY4" fmla="*/ 448574 h 3433313"/>
              <a:gd name="connsiteX5" fmla="*/ 524481 w 7354019"/>
              <a:gd name="connsiteY5" fmla="*/ 259833 h 3433313"/>
              <a:gd name="connsiteX6" fmla="*/ 577970 w 7354019"/>
              <a:gd name="connsiteY6" fmla="*/ 163902 h 3433313"/>
              <a:gd name="connsiteX7" fmla="*/ 733245 w 7354019"/>
              <a:gd name="connsiteY7" fmla="*/ 25879 h 3433313"/>
              <a:gd name="connsiteX8" fmla="*/ 948906 w 7354019"/>
              <a:gd name="connsiteY8" fmla="*/ 8626 h 3433313"/>
              <a:gd name="connsiteX9" fmla="*/ 1138687 w 7354019"/>
              <a:gd name="connsiteY9" fmla="*/ 60385 h 3433313"/>
              <a:gd name="connsiteX10" fmla="*/ 1561381 w 7354019"/>
              <a:gd name="connsiteY10" fmla="*/ 232913 h 3433313"/>
              <a:gd name="connsiteX11" fmla="*/ 2053087 w 7354019"/>
              <a:gd name="connsiteY11" fmla="*/ 500332 h 3433313"/>
              <a:gd name="connsiteX12" fmla="*/ 2656936 w 7354019"/>
              <a:gd name="connsiteY12" fmla="*/ 776377 h 3433313"/>
              <a:gd name="connsiteX13" fmla="*/ 3355676 w 7354019"/>
              <a:gd name="connsiteY13" fmla="*/ 1095555 h 3433313"/>
              <a:gd name="connsiteX14" fmla="*/ 4157932 w 7354019"/>
              <a:gd name="connsiteY14" fmla="*/ 1414732 h 3433313"/>
              <a:gd name="connsiteX15" fmla="*/ 4994694 w 7354019"/>
              <a:gd name="connsiteY15" fmla="*/ 1742536 h 3433313"/>
              <a:gd name="connsiteX16" fmla="*/ 5702060 w 7354019"/>
              <a:gd name="connsiteY16" fmla="*/ 1992702 h 3433313"/>
              <a:gd name="connsiteX17" fmla="*/ 6280030 w 7354019"/>
              <a:gd name="connsiteY17" fmla="*/ 2173857 h 3433313"/>
              <a:gd name="connsiteX18" fmla="*/ 6797615 w 7354019"/>
              <a:gd name="connsiteY18" fmla="*/ 2337758 h 3433313"/>
              <a:gd name="connsiteX19" fmla="*/ 7263442 w 7354019"/>
              <a:gd name="connsiteY19" fmla="*/ 2458528 h 3433313"/>
              <a:gd name="connsiteX20" fmla="*/ 7341079 w 7354019"/>
              <a:gd name="connsiteY20" fmla="*/ 2484407 h 3433313"/>
              <a:gd name="connsiteX0" fmla="*/ 0 w 7354019"/>
              <a:gd name="connsiteY0" fmla="*/ 3430438 h 3430438"/>
              <a:gd name="connsiteX1" fmla="*/ 129396 w 7354019"/>
              <a:gd name="connsiteY1" fmla="*/ 2429774 h 3430438"/>
              <a:gd name="connsiteX2" fmla="*/ 250166 w 7354019"/>
              <a:gd name="connsiteY2" fmla="*/ 1394604 h 3430438"/>
              <a:gd name="connsiteX3" fmla="*/ 379562 w 7354019"/>
              <a:gd name="connsiteY3" fmla="*/ 730370 h 3430438"/>
              <a:gd name="connsiteX4" fmla="*/ 457200 w 7354019"/>
              <a:gd name="connsiteY4" fmla="*/ 445699 h 3430438"/>
              <a:gd name="connsiteX5" fmla="*/ 524481 w 7354019"/>
              <a:gd name="connsiteY5" fmla="*/ 256958 h 3430438"/>
              <a:gd name="connsiteX6" fmla="*/ 596489 w 7354019"/>
              <a:gd name="connsiteY6" fmla="*/ 112942 h 3430438"/>
              <a:gd name="connsiteX7" fmla="*/ 733245 w 7354019"/>
              <a:gd name="connsiteY7" fmla="*/ 23004 h 3430438"/>
              <a:gd name="connsiteX8" fmla="*/ 948906 w 7354019"/>
              <a:gd name="connsiteY8" fmla="*/ 5751 h 3430438"/>
              <a:gd name="connsiteX9" fmla="*/ 1138687 w 7354019"/>
              <a:gd name="connsiteY9" fmla="*/ 57510 h 3430438"/>
              <a:gd name="connsiteX10" fmla="*/ 1561381 w 7354019"/>
              <a:gd name="connsiteY10" fmla="*/ 230038 h 3430438"/>
              <a:gd name="connsiteX11" fmla="*/ 2053087 w 7354019"/>
              <a:gd name="connsiteY11" fmla="*/ 497457 h 3430438"/>
              <a:gd name="connsiteX12" fmla="*/ 2656936 w 7354019"/>
              <a:gd name="connsiteY12" fmla="*/ 773502 h 3430438"/>
              <a:gd name="connsiteX13" fmla="*/ 3355676 w 7354019"/>
              <a:gd name="connsiteY13" fmla="*/ 1092680 h 3430438"/>
              <a:gd name="connsiteX14" fmla="*/ 4157932 w 7354019"/>
              <a:gd name="connsiteY14" fmla="*/ 1411857 h 3430438"/>
              <a:gd name="connsiteX15" fmla="*/ 4994694 w 7354019"/>
              <a:gd name="connsiteY15" fmla="*/ 1739661 h 3430438"/>
              <a:gd name="connsiteX16" fmla="*/ 5702060 w 7354019"/>
              <a:gd name="connsiteY16" fmla="*/ 1989827 h 3430438"/>
              <a:gd name="connsiteX17" fmla="*/ 6280030 w 7354019"/>
              <a:gd name="connsiteY17" fmla="*/ 2170982 h 3430438"/>
              <a:gd name="connsiteX18" fmla="*/ 6797615 w 7354019"/>
              <a:gd name="connsiteY18" fmla="*/ 2334883 h 3430438"/>
              <a:gd name="connsiteX19" fmla="*/ 7263442 w 7354019"/>
              <a:gd name="connsiteY19" fmla="*/ 2455653 h 3430438"/>
              <a:gd name="connsiteX20" fmla="*/ 7341079 w 7354019"/>
              <a:gd name="connsiteY20" fmla="*/ 2481532 h 3430438"/>
              <a:gd name="connsiteX0" fmla="*/ 0 w 7354019"/>
              <a:gd name="connsiteY0" fmla="*/ 3430438 h 3430438"/>
              <a:gd name="connsiteX1" fmla="*/ 129396 w 7354019"/>
              <a:gd name="connsiteY1" fmla="*/ 2429774 h 3430438"/>
              <a:gd name="connsiteX2" fmla="*/ 250166 w 7354019"/>
              <a:gd name="connsiteY2" fmla="*/ 1394604 h 3430438"/>
              <a:gd name="connsiteX3" fmla="*/ 379562 w 7354019"/>
              <a:gd name="connsiteY3" fmla="*/ 730370 h 3430438"/>
              <a:gd name="connsiteX4" fmla="*/ 457200 w 7354019"/>
              <a:gd name="connsiteY4" fmla="*/ 445699 h 3430438"/>
              <a:gd name="connsiteX5" fmla="*/ 524481 w 7354019"/>
              <a:gd name="connsiteY5" fmla="*/ 256957 h 3430438"/>
              <a:gd name="connsiteX6" fmla="*/ 596489 w 7354019"/>
              <a:gd name="connsiteY6" fmla="*/ 112942 h 3430438"/>
              <a:gd name="connsiteX7" fmla="*/ 733245 w 7354019"/>
              <a:gd name="connsiteY7" fmla="*/ 23004 h 3430438"/>
              <a:gd name="connsiteX8" fmla="*/ 948906 w 7354019"/>
              <a:gd name="connsiteY8" fmla="*/ 5751 h 3430438"/>
              <a:gd name="connsiteX9" fmla="*/ 1138687 w 7354019"/>
              <a:gd name="connsiteY9" fmla="*/ 57510 h 3430438"/>
              <a:gd name="connsiteX10" fmla="*/ 1561381 w 7354019"/>
              <a:gd name="connsiteY10" fmla="*/ 230038 h 3430438"/>
              <a:gd name="connsiteX11" fmla="*/ 2053087 w 7354019"/>
              <a:gd name="connsiteY11" fmla="*/ 497457 h 3430438"/>
              <a:gd name="connsiteX12" fmla="*/ 2656936 w 7354019"/>
              <a:gd name="connsiteY12" fmla="*/ 773502 h 3430438"/>
              <a:gd name="connsiteX13" fmla="*/ 3355676 w 7354019"/>
              <a:gd name="connsiteY13" fmla="*/ 1092680 h 3430438"/>
              <a:gd name="connsiteX14" fmla="*/ 4157932 w 7354019"/>
              <a:gd name="connsiteY14" fmla="*/ 1411857 h 3430438"/>
              <a:gd name="connsiteX15" fmla="*/ 4994694 w 7354019"/>
              <a:gd name="connsiteY15" fmla="*/ 1739661 h 3430438"/>
              <a:gd name="connsiteX16" fmla="*/ 5702060 w 7354019"/>
              <a:gd name="connsiteY16" fmla="*/ 1989827 h 3430438"/>
              <a:gd name="connsiteX17" fmla="*/ 6280030 w 7354019"/>
              <a:gd name="connsiteY17" fmla="*/ 2170982 h 3430438"/>
              <a:gd name="connsiteX18" fmla="*/ 6797615 w 7354019"/>
              <a:gd name="connsiteY18" fmla="*/ 2334883 h 3430438"/>
              <a:gd name="connsiteX19" fmla="*/ 7263442 w 7354019"/>
              <a:gd name="connsiteY19" fmla="*/ 2455653 h 3430438"/>
              <a:gd name="connsiteX20" fmla="*/ 7341079 w 7354019"/>
              <a:gd name="connsiteY20" fmla="*/ 2481532 h 3430438"/>
              <a:gd name="connsiteX0" fmla="*/ 0 w 7405602"/>
              <a:gd name="connsiteY0" fmla="*/ 3785349 h 3785349"/>
              <a:gd name="connsiteX1" fmla="*/ 180979 w 7405602"/>
              <a:gd name="connsiteY1" fmla="*/ 2429774 h 3785349"/>
              <a:gd name="connsiteX2" fmla="*/ 301749 w 7405602"/>
              <a:gd name="connsiteY2" fmla="*/ 1394604 h 3785349"/>
              <a:gd name="connsiteX3" fmla="*/ 431145 w 7405602"/>
              <a:gd name="connsiteY3" fmla="*/ 730370 h 3785349"/>
              <a:gd name="connsiteX4" fmla="*/ 508783 w 7405602"/>
              <a:gd name="connsiteY4" fmla="*/ 445699 h 3785349"/>
              <a:gd name="connsiteX5" fmla="*/ 576064 w 7405602"/>
              <a:gd name="connsiteY5" fmla="*/ 256957 h 3785349"/>
              <a:gd name="connsiteX6" fmla="*/ 648072 w 7405602"/>
              <a:gd name="connsiteY6" fmla="*/ 112942 h 3785349"/>
              <a:gd name="connsiteX7" fmla="*/ 784828 w 7405602"/>
              <a:gd name="connsiteY7" fmla="*/ 23004 h 3785349"/>
              <a:gd name="connsiteX8" fmla="*/ 1000489 w 7405602"/>
              <a:gd name="connsiteY8" fmla="*/ 5751 h 3785349"/>
              <a:gd name="connsiteX9" fmla="*/ 1190270 w 7405602"/>
              <a:gd name="connsiteY9" fmla="*/ 57510 h 3785349"/>
              <a:gd name="connsiteX10" fmla="*/ 1612964 w 7405602"/>
              <a:gd name="connsiteY10" fmla="*/ 230038 h 3785349"/>
              <a:gd name="connsiteX11" fmla="*/ 2104670 w 7405602"/>
              <a:gd name="connsiteY11" fmla="*/ 497457 h 3785349"/>
              <a:gd name="connsiteX12" fmla="*/ 2708519 w 7405602"/>
              <a:gd name="connsiteY12" fmla="*/ 773502 h 3785349"/>
              <a:gd name="connsiteX13" fmla="*/ 3407259 w 7405602"/>
              <a:gd name="connsiteY13" fmla="*/ 1092680 h 3785349"/>
              <a:gd name="connsiteX14" fmla="*/ 4209515 w 7405602"/>
              <a:gd name="connsiteY14" fmla="*/ 1411857 h 3785349"/>
              <a:gd name="connsiteX15" fmla="*/ 5046277 w 7405602"/>
              <a:gd name="connsiteY15" fmla="*/ 1739661 h 3785349"/>
              <a:gd name="connsiteX16" fmla="*/ 5753643 w 7405602"/>
              <a:gd name="connsiteY16" fmla="*/ 1989827 h 3785349"/>
              <a:gd name="connsiteX17" fmla="*/ 6331613 w 7405602"/>
              <a:gd name="connsiteY17" fmla="*/ 2170982 h 3785349"/>
              <a:gd name="connsiteX18" fmla="*/ 6849198 w 7405602"/>
              <a:gd name="connsiteY18" fmla="*/ 2334883 h 3785349"/>
              <a:gd name="connsiteX19" fmla="*/ 7315025 w 7405602"/>
              <a:gd name="connsiteY19" fmla="*/ 2455653 h 3785349"/>
              <a:gd name="connsiteX20" fmla="*/ 7392662 w 7405602"/>
              <a:gd name="connsiteY20" fmla="*/ 2481532 h 378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05602" h="3785349">
                <a:moveTo>
                  <a:pt x="0" y="3785349"/>
                </a:moveTo>
                <a:cubicBezTo>
                  <a:pt x="43851" y="3454670"/>
                  <a:pt x="130688" y="2828232"/>
                  <a:pt x="180979" y="2429774"/>
                </a:cubicBezTo>
                <a:cubicBezTo>
                  <a:pt x="231271" y="2031317"/>
                  <a:pt x="260055" y="1677838"/>
                  <a:pt x="301749" y="1394604"/>
                </a:cubicBezTo>
                <a:cubicBezTo>
                  <a:pt x="343443" y="1111370"/>
                  <a:pt x="396639" y="888521"/>
                  <a:pt x="431145" y="730370"/>
                </a:cubicBezTo>
                <a:cubicBezTo>
                  <a:pt x="465651" y="572219"/>
                  <a:pt x="484630" y="524601"/>
                  <a:pt x="508783" y="445699"/>
                </a:cubicBezTo>
                <a:cubicBezTo>
                  <a:pt x="532936" y="366797"/>
                  <a:pt x="552849" y="312417"/>
                  <a:pt x="576064" y="256957"/>
                </a:cubicBezTo>
                <a:cubicBezTo>
                  <a:pt x="599279" y="201498"/>
                  <a:pt x="613278" y="151934"/>
                  <a:pt x="648072" y="112942"/>
                </a:cubicBezTo>
                <a:cubicBezTo>
                  <a:pt x="682866" y="73950"/>
                  <a:pt x="726092" y="40869"/>
                  <a:pt x="784828" y="23004"/>
                </a:cubicBezTo>
                <a:cubicBezTo>
                  <a:pt x="843564" y="5139"/>
                  <a:pt x="932915" y="0"/>
                  <a:pt x="1000489" y="5751"/>
                </a:cubicBezTo>
                <a:cubicBezTo>
                  <a:pt x="1068063" y="11502"/>
                  <a:pt x="1088191" y="20129"/>
                  <a:pt x="1190270" y="57510"/>
                </a:cubicBezTo>
                <a:cubicBezTo>
                  <a:pt x="1292349" y="94891"/>
                  <a:pt x="1460564" y="156714"/>
                  <a:pt x="1612964" y="230038"/>
                </a:cubicBezTo>
                <a:cubicBezTo>
                  <a:pt x="1765364" y="303362"/>
                  <a:pt x="1922078" y="406880"/>
                  <a:pt x="2104670" y="497457"/>
                </a:cubicBezTo>
                <a:cubicBezTo>
                  <a:pt x="2287263" y="588034"/>
                  <a:pt x="2708519" y="773502"/>
                  <a:pt x="2708519" y="773502"/>
                </a:cubicBezTo>
                <a:cubicBezTo>
                  <a:pt x="2925617" y="872706"/>
                  <a:pt x="3157093" y="986288"/>
                  <a:pt x="3407259" y="1092680"/>
                </a:cubicBezTo>
                <a:cubicBezTo>
                  <a:pt x="3657425" y="1199073"/>
                  <a:pt x="4209515" y="1411857"/>
                  <a:pt x="4209515" y="1411857"/>
                </a:cubicBezTo>
                <a:lnTo>
                  <a:pt x="5046277" y="1739661"/>
                </a:lnTo>
                <a:cubicBezTo>
                  <a:pt x="5303632" y="1835989"/>
                  <a:pt x="5539420" y="1917940"/>
                  <a:pt x="5753643" y="1989827"/>
                </a:cubicBezTo>
                <a:cubicBezTo>
                  <a:pt x="5967866" y="2061714"/>
                  <a:pt x="6331613" y="2170982"/>
                  <a:pt x="6331613" y="2170982"/>
                </a:cubicBezTo>
                <a:cubicBezTo>
                  <a:pt x="6514205" y="2228491"/>
                  <a:pt x="6685296" y="2287438"/>
                  <a:pt x="6849198" y="2334883"/>
                </a:cubicBezTo>
                <a:cubicBezTo>
                  <a:pt x="7013100" y="2382328"/>
                  <a:pt x="7224448" y="2431212"/>
                  <a:pt x="7315025" y="2455653"/>
                </a:cubicBezTo>
                <a:cubicBezTo>
                  <a:pt x="7405602" y="2480094"/>
                  <a:pt x="7310711" y="2458528"/>
                  <a:pt x="7392662" y="2481532"/>
                </a:cubicBezTo>
              </a:path>
            </a:pathLst>
          </a:cu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Freeform 23"/>
          <p:cNvSpPr/>
          <p:nvPr/>
        </p:nvSpPr>
        <p:spPr>
          <a:xfrm>
            <a:off x="1285336" y="2220031"/>
            <a:ext cx="5327730" cy="3657242"/>
          </a:xfrm>
          <a:custGeom>
            <a:avLst/>
            <a:gdLst>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03653 w 5771072"/>
              <a:gd name="connsiteY25" fmla="*/ 3035061 h 4001219"/>
              <a:gd name="connsiteX26" fmla="*/ 5538158 w 5771072"/>
              <a:gd name="connsiteY26" fmla="*/ 3526766 h 4001219"/>
              <a:gd name="connsiteX27" fmla="*/ 5581290 w 5771072"/>
              <a:gd name="connsiteY27" fmla="*/ 3802811 h 4001219"/>
              <a:gd name="connsiteX28" fmla="*/ 5624422 w 5771072"/>
              <a:gd name="connsiteY28" fmla="*/ 3940834 h 4001219"/>
              <a:gd name="connsiteX29" fmla="*/ 5771072 w 5771072"/>
              <a:gd name="connsiteY29"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03653 w 5771072"/>
              <a:gd name="connsiteY25" fmla="*/ 3035061 h 4001219"/>
              <a:gd name="connsiteX26" fmla="*/ 5538158 w 5771072"/>
              <a:gd name="connsiteY26" fmla="*/ 3526766 h 4001219"/>
              <a:gd name="connsiteX27" fmla="*/ 5581290 w 5771072"/>
              <a:gd name="connsiteY27" fmla="*/ 3802811 h 4001219"/>
              <a:gd name="connsiteX28" fmla="*/ 5662928 w 5771072"/>
              <a:gd name="connsiteY28" fmla="*/ 3894392 h 4001219"/>
              <a:gd name="connsiteX29" fmla="*/ 5771072 w 5771072"/>
              <a:gd name="connsiteY29" fmla="*/ 4001219 h 4001219"/>
              <a:gd name="connsiteX0" fmla="*/ 0 w 5771072"/>
              <a:gd name="connsiteY0" fmla="*/ 2892724 h 3996905"/>
              <a:gd name="connsiteX1" fmla="*/ 621102 w 5771072"/>
              <a:gd name="connsiteY1" fmla="*/ 2866845 h 3996905"/>
              <a:gd name="connsiteX2" fmla="*/ 1423358 w 5771072"/>
              <a:gd name="connsiteY2" fmla="*/ 2832339 h 3996905"/>
              <a:gd name="connsiteX3" fmla="*/ 2216989 w 5771072"/>
              <a:gd name="connsiteY3" fmla="*/ 2763328 h 3996905"/>
              <a:gd name="connsiteX4" fmla="*/ 3019245 w 5771072"/>
              <a:gd name="connsiteY4" fmla="*/ 2651184 h 3996905"/>
              <a:gd name="connsiteX5" fmla="*/ 3692106 w 5771072"/>
              <a:gd name="connsiteY5" fmla="*/ 2495909 h 3996905"/>
              <a:gd name="connsiteX6" fmla="*/ 4149306 w 5771072"/>
              <a:gd name="connsiteY6" fmla="*/ 2323380 h 3996905"/>
              <a:gd name="connsiteX7" fmla="*/ 4546121 w 5771072"/>
              <a:gd name="connsiteY7" fmla="*/ 2030082 h 3996905"/>
              <a:gd name="connsiteX8" fmla="*/ 4787660 w 5771072"/>
              <a:gd name="connsiteY8" fmla="*/ 1728158 h 3996905"/>
              <a:gd name="connsiteX9" fmla="*/ 4951562 w 5771072"/>
              <a:gd name="connsiteY9" fmla="*/ 1339969 h 3996905"/>
              <a:gd name="connsiteX10" fmla="*/ 5037826 w 5771072"/>
              <a:gd name="connsiteY10" fmla="*/ 925901 h 3996905"/>
              <a:gd name="connsiteX11" fmla="*/ 5106838 w 5771072"/>
              <a:gd name="connsiteY11" fmla="*/ 606724 h 3996905"/>
              <a:gd name="connsiteX12" fmla="*/ 5149970 w 5771072"/>
              <a:gd name="connsiteY12" fmla="*/ 356558 h 3996905"/>
              <a:gd name="connsiteX13" fmla="*/ 5175849 w 5771072"/>
              <a:gd name="connsiteY13" fmla="*/ 175403 h 3996905"/>
              <a:gd name="connsiteX14" fmla="*/ 5201728 w 5771072"/>
              <a:gd name="connsiteY14" fmla="*/ 89139 h 3996905"/>
              <a:gd name="connsiteX15" fmla="*/ 5201728 w 5771072"/>
              <a:gd name="connsiteY15" fmla="*/ 54633 h 3996905"/>
              <a:gd name="connsiteX16" fmla="*/ 5244860 w 5771072"/>
              <a:gd name="connsiteY16" fmla="*/ 2875 h 3996905"/>
              <a:gd name="connsiteX17" fmla="*/ 5296619 w 5771072"/>
              <a:gd name="connsiteY17" fmla="*/ 71886 h 3996905"/>
              <a:gd name="connsiteX18" fmla="*/ 5296619 w 5771072"/>
              <a:gd name="connsiteY18" fmla="*/ 132271 h 3996905"/>
              <a:gd name="connsiteX19" fmla="*/ 5313872 w 5771072"/>
              <a:gd name="connsiteY19" fmla="*/ 347931 h 3996905"/>
              <a:gd name="connsiteX20" fmla="*/ 5331124 w 5771072"/>
              <a:gd name="connsiteY20" fmla="*/ 658482 h 3996905"/>
              <a:gd name="connsiteX21" fmla="*/ 5357004 w 5771072"/>
              <a:gd name="connsiteY21" fmla="*/ 1020792 h 3996905"/>
              <a:gd name="connsiteX22" fmla="*/ 5417389 w 5771072"/>
              <a:gd name="connsiteY22" fmla="*/ 1900686 h 3996905"/>
              <a:gd name="connsiteX23" fmla="*/ 5451894 w 5771072"/>
              <a:gd name="connsiteY23" fmla="*/ 2547667 h 3996905"/>
              <a:gd name="connsiteX24" fmla="*/ 5503653 w 5771072"/>
              <a:gd name="connsiteY24" fmla="*/ 3030747 h 3996905"/>
              <a:gd name="connsiteX25" fmla="*/ 5538158 w 5771072"/>
              <a:gd name="connsiteY25" fmla="*/ 3522452 h 3996905"/>
              <a:gd name="connsiteX26" fmla="*/ 5581290 w 5771072"/>
              <a:gd name="connsiteY26" fmla="*/ 3798497 h 3996905"/>
              <a:gd name="connsiteX27" fmla="*/ 5662928 w 5771072"/>
              <a:gd name="connsiteY27" fmla="*/ 3890078 h 3996905"/>
              <a:gd name="connsiteX28" fmla="*/ 5771072 w 5771072"/>
              <a:gd name="connsiteY28" fmla="*/ 3996905 h 3996905"/>
              <a:gd name="connsiteX0" fmla="*/ 0 w 5771072"/>
              <a:gd name="connsiteY0" fmla="*/ 2892724 h 3996905"/>
              <a:gd name="connsiteX1" fmla="*/ 621102 w 5771072"/>
              <a:gd name="connsiteY1" fmla="*/ 2866845 h 3996905"/>
              <a:gd name="connsiteX2" fmla="*/ 1423358 w 5771072"/>
              <a:gd name="connsiteY2" fmla="*/ 2832339 h 3996905"/>
              <a:gd name="connsiteX3" fmla="*/ 2216989 w 5771072"/>
              <a:gd name="connsiteY3" fmla="*/ 2763328 h 3996905"/>
              <a:gd name="connsiteX4" fmla="*/ 3019245 w 5771072"/>
              <a:gd name="connsiteY4" fmla="*/ 2651184 h 3996905"/>
              <a:gd name="connsiteX5" fmla="*/ 3692106 w 5771072"/>
              <a:gd name="connsiteY5" fmla="*/ 2495909 h 3996905"/>
              <a:gd name="connsiteX6" fmla="*/ 4149306 w 5771072"/>
              <a:gd name="connsiteY6" fmla="*/ 2323380 h 3996905"/>
              <a:gd name="connsiteX7" fmla="*/ 4546121 w 5771072"/>
              <a:gd name="connsiteY7" fmla="*/ 2030082 h 3996905"/>
              <a:gd name="connsiteX8" fmla="*/ 4787660 w 5771072"/>
              <a:gd name="connsiteY8" fmla="*/ 1728158 h 3996905"/>
              <a:gd name="connsiteX9" fmla="*/ 4951562 w 5771072"/>
              <a:gd name="connsiteY9" fmla="*/ 1339969 h 3996905"/>
              <a:gd name="connsiteX10" fmla="*/ 5037826 w 5771072"/>
              <a:gd name="connsiteY10" fmla="*/ 925901 h 3996905"/>
              <a:gd name="connsiteX11" fmla="*/ 5106838 w 5771072"/>
              <a:gd name="connsiteY11" fmla="*/ 606724 h 3996905"/>
              <a:gd name="connsiteX12" fmla="*/ 5149970 w 5771072"/>
              <a:gd name="connsiteY12" fmla="*/ 356558 h 3996905"/>
              <a:gd name="connsiteX13" fmla="*/ 5175849 w 5771072"/>
              <a:gd name="connsiteY13" fmla="*/ 175403 h 3996905"/>
              <a:gd name="connsiteX14" fmla="*/ 5201728 w 5771072"/>
              <a:gd name="connsiteY14" fmla="*/ 54633 h 3996905"/>
              <a:gd name="connsiteX15" fmla="*/ 5244860 w 5771072"/>
              <a:gd name="connsiteY15" fmla="*/ 2875 h 3996905"/>
              <a:gd name="connsiteX16" fmla="*/ 5296619 w 5771072"/>
              <a:gd name="connsiteY16" fmla="*/ 71886 h 3996905"/>
              <a:gd name="connsiteX17" fmla="*/ 5296619 w 5771072"/>
              <a:gd name="connsiteY17" fmla="*/ 132271 h 3996905"/>
              <a:gd name="connsiteX18" fmla="*/ 5313872 w 5771072"/>
              <a:gd name="connsiteY18" fmla="*/ 347931 h 3996905"/>
              <a:gd name="connsiteX19" fmla="*/ 5331124 w 5771072"/>
              <a:gd name="connsiteY19" fmla="*/ 658482 h 3996905"/>
              <a:gd name="connsiteX20" fmla="*/ 5357004 w 5771072"/>
              <a:gd name="connsiteY20" fmla="*/ 1020792 h 3996905"/>
              <a:gd name="connsiteX21" fmla="*/ 5417389 w 5771072"/>
              <a:gd name="connsiteY21" fmla="*/ 1900686 h 3996905"/>
              <a:gd name="connsiteX22" fmla="*/ 5451894 w 5771072"/>
              <a:gd name="connsiteY22" fmla="*/ 2547667 h 3996905"/>
              <a:gd name="connsiteX23" fmla="*/ 5503653 w 5771072"/>
              <a:gd name="connsiteY23" fmla="*/ 3030747 h 3996905"/>
              <a:gd name="connsiteX24" fmla="*/ 5538158 w 5771072"/>
              <a:gd name="connsiteY24" fmla="*/ 3522452 h 3996905"/>
              <a:gd name="connsiteX25" fmla="*/ 5581290 w 5771072"/>
              <a:gd name="connsiteY25" fmla="*/ 3798497 h 3996905"/>
              <a:gd name="connsiteX26" fmla="*/ 5662928 w 5771072"/>
              <a:gd name="connsiteY26" fmla="*/ 3890078 h 3996905"/>
              <a:gd name="connsiteX27" fmla="*/ 5771072 w 5771072"/>
              <a:gd name="connsiteY27" fmla="*/ 3996905 h 3996905"/>
              <a:gd name="connsiteX0" fmla="*/ 0 w 5771072"/>
              <a:gd name="connsiteY0" fmla="*/ 2893019 h 3997200"/>
              <a:gd name="connsiteX1" fmla="*/ 621102 w 5771072"/>
              <a:gd name="connsiteY1" fmla="*/ 2867140 h 3997200"/>
              <a:gd name="connsiteX2" fmla="*/ 1423358 w 5771072"/>
              <a:gd name="connsiteY2" fmla="*/ 2832634 h 3997200"/>
              <a:gd name="connsiteX3" fmla="*/ 2216989 w 5771072"/>
              <a:gd name="connsiteY3" fmla="*/ 2763623 h 3997200"/>
              <a:gd name="connsiteX4" fmla="*/ 3019245 w 5771072"/>
              <a:gd name="connsiteY4" fmla="*/ 2651479 h 3997200"/>
              <a:gd name="connsiteX5" fmla="*/ 3692106 w 5771072"/>
              <a:gd name="connsiteY5" fmla="*/ 2496204 h 3997200"/>
              <a:gd name="connsiteX6" fmla="*/ 4149306 w 5771072"/>
              <a:gd name="connsiteY6" fmla="*/ 2323675 h 3997200"/>
              <a:gd name="connsiteX7" fmla="*/ 4546121 w 5771072"/>
              <a:gd name="connsiteY7" fmla="*/ 2030377 h 3997200"/>
              <a:gd name="connsiteX8" fmla="*/ 4787660 w 5771072"/>
              <a:gd name="connsiteY8" fmla="*/ 1728453 h 3997200"/>
              <a:gd name="connsiteX9" fmla="*/ 4951562 w 5771072"/>
              <a:gd name="connsiteY9" fmla="*/ 1340264 h 3997200"/>
              <a:gd name="connsiteX10" fmla="*/ 5037826 w 5771072"/>
              <a:gd name="connsiteY10" fmla="*/ 926196 h 3997200"/>
              <a:gd name="connsiteX11" fmla="*/ 5106838 w 5771072"/>
              <a:gd name="connsiteY11" fmla="*/ 607019 h 3997200"/>
              <a:gd name="connsiteX12" fmla="*/ 5149970 w 5771072"/>
              <a:gd name="connsiteY12" fmla="*/ 356853 h 3997200"/>
              <a:gd name="connsiteX13" fmla="*/ 5175849 w 5771072"/>
              <a:gd name="connsiteY13" fmla="*/ 175698 h 3997200"/>
              <a:gd name="connsiteX14" fmla="*/ 5201728 w 5771072"/>
              <a:gd name="connsiteY14" fmla="*/ 54928 h 3997200"/>
              <a:gd name="connsiteX15" fmla="*/ 5244860 w 5771072"/>
              <a:gd name="connsiteY15" fmla="*/ 3170 h 3997200"/>
              <a:gd name="connsiteX16" fmla="*/ 5302888 w 5771072"/>
              <a:gd name="connsiteY16" fmla="*/ 73949 h 3997200"/>
              <a:gd name="connsiteX17" fmla="*/ 5296619 w 5771072"/>
              <a:gd name="connsiteY17" fmla="*/ 132566 h 3997200"/>
              <a:gd name="connsiteX18" fmla="*/ 5313872 w 5771072"/>
              <a:gd name="connsiteY18" fmla="*/ 348226 h 3997200"/>
              <a:gd name="connsiteX19" fmla="*/ 5331124 w 5771072"/>
              <a:gd name="connsiteY19" fmla="*/ 658777 h 3997200"/>
              <a:gd name="connsiteX20" fmla="*/ 5357004 w 5771072"/>
              <a:gd name="connsiteY20" fmla="*/ 1021087 h 3997200"/>
              <a:gd name="connsiteX21" fmla="*/ 5417389 w 5771072"/>
              <a:gd name="connsiteY21" fmla="*/ 1900981 h 3997200"/>
              <a:gd name="connsiteX22" fmla="*/ 5451894 w 5771072"/>
              <a:gd name="connsiteY22" fmla="*/ 2547962 h 3997200"/>
              <a:gd name="connsiteX23" fmla="*/ 5503653 w 5771072"/>
              <a:gd name="connsiteY23" fmla="*/ 3031042 h 3997200"/>
              <a:gd name="connsiteX24" fmla="*/ 5538158 w 5771072"/>
              <a:gd name="connsiteY24" fmla="*/ 3522747 h 3997200"/>
              <a:gd name="connsiteX25" fmla="*/ 5581290 w 5771072"/>
              <a:gd name="connsiteY25" fmla="*/ 3798792 h 3997200"/>
              <a:gd name="connsiteX26" fmla="*/ 5662928 w 5771072"/>
              <a:gd name="connsiteY26" fmla="*/ 3890373 h 3997200"/>
              <a:gd name="connsiteX27" fmla="*/ 5771072 w 5771072"/>
              <a:gd name="connsiteY27" fmla="*/ 3997200 h 3997200"/>
              <a:gd name="connsiteX0" fmla="*/ 0 w 5771072"/>
              <a:gd name="connsiteY0" fmla="*/ 2893019 h 3997200"/>
              <a:gd name="connsiteX1" fmla="*/ 621102 w 5771072"/>
              <a:gd name="connsiteY1" fmla="*/ 2867140 h 3997200"/>
              <a:gd name="connsiteX2" fmla="*/ 1423358 w 5771072"/>
              <a:gd name="connsiteY2" fmla="*/ 2832634 h 3997200"/>
              <a:gd name="connsiteX3" fmla="*/ 2216989 w 5771072"/>
              <a:gd name="connsiteY3" fmla="*/ 2763623 h 3997200"/>
              <a:gd name="connsiteX4" fmla="*/ 3019245 w 5771072"/>
              <a:gd name="connsiteY4" fmla="*/ 2651479 h 3997200"/>
              <a:gd name="connsiteX5" fmla="*/ 3692106 w 5771072"/>
              <a:gd name="connsiteY5" fmla="*/ 2496204 h 3997200"/>
              <a:gd name="connsiteX6" fmla="*/ 4149306 w 5771072"/>
              <a:gd name="connsiteY6" fmla="*/ 2323675 h 3997200"/>
              <a:gd name="connsiteX7" fmla="*/ 4546121 w 5771072"/>
              <a:gd name="connsiteY7" fmla="*/ 2030377 h 3997200"/>
              <a:gd name="connsiteX8" fmla="*/ 4787660 w 5771072"/>
              <a:gd name="connsiteY8" fmla="*/ 1728453 h 3997200"/>
              <a:gd name="connsiteX9" fmla="*/ 4951562 w 5771072"/>
              <a:gd name="connsiteY9" fmla="*/ 1340264 h 3997200"/>
              <a:gd name="connsiteX10" fmla="*/ 5037826 w 5771072"/>
              <a:gd name="connsiteY10" fmla="*/ 926196 h 3997200"/>
              <a:gd name="connsiteX11" fmla="*/ 5106838 w 5771072"/>
              <a:gd name="connsiteY11" fmla="*/ 607019 h 3997200"/>
              <a:gd name="connsiteX12" fmla="*/ 5149970 w 5771072"/>
              <a:gd name="connsiteY12" fmla="*/ 356853 h 3997200"/>
              <a:gd name="connsiteX13" fmla="*/ 5175849 w 5771072"/>
              <a:gd name="connsiteY13" fmla="*/ 175698 h 3997200"/>
              <a:gd name="connsiteX14" fmla="*/ 5201728 w 5771072"/>
              <a:gd name="connsiteY14" fmla="*/ 54928 h 3997200"/>
              <a:gd name="connsiteX15" fmla="*/ 5244860 w 5771072"/>
              <a:gd name="connsiteY15" fmla="*/ 3170 h 3997200"/>
              <a:gd name="connsiteX16" fmla="*/ 5302888 w 5771072"/>
              <a:gd name="connsiteY16" fmla="*/ 73949 h 3997200"/>
              <a:gd name="connsiteX17" fmla="*/ 5313872 w 5771072"/>
              <a:gd name="connsiteY17" fmla="*/ 348226 h 3997200"/>
              <a:gd name="connsiteX18" fmla="*/ 5331124 w 5771072"/>
              <a:gd name="connsiteY18" fmla="*/ 658777 h 3997200"/>
              <a:gd name="connsiteX19" fmla="*/ 5357004 w 5771072"/>
              <a:gd name="connsiteY19" fmla="*/ 1021087 h 3997200"/>
              <a:gd name="connsiteX20" fmla="*/ 5417389 w 5771072"/>
              <a:gd name="connsiteY20" fmla="*/ 1900981 h 3997200"/>
              <a:gd name="connsiteX21" fmla="*/ 5451894 w 5771072"/>
              <a:gd name="connsiteY21" fmla="*/ 2547962 h 3997200"/>
              <a:gd name="connsiteX22" fmla="*/ 5503653 w 5771072"/>
              <a:gd name="connsiteY22" fmla="*/ 3031042 h 3997200"/>
              <a:gd name="connsiteX23" fmla="*/ 5538158 w 5771072"/>
              <a:gd name="connsiteY23" fmla="*/ 3522747 h 3997200"/>
              <a:gd name="connsiteX24" fmla="*/ 5581290 w 5771072"/>
              <a:gd name="connsiteY24" fmla="*/ 3798792 h 3997200"/>
              <a:gd name="connsiteX25" fmla="*/ 5662928 w 5771072"/>
              <a:gd name="connsiteY25" fmla="*/ 3890373 h 3997200"/>
              <a:gd name="connsiteX26" fmla="*/ 5771072 w 5771072"/>
              <a:gd name="connsiteY26" fmla="*/ 3997200 h 3997200"/>
              <a:gd name="connsiteX0" fmla="*/ 0 w 5771072"/>
              <a:gd name="connsiteY0" fmla="*/ 2893019 h 3997200"/>
              <a:gd name="connsiteX1" fmla="*/ 621102 w 5771072"/>
              <a:gd name="connsiteY1" fmla="*/ 2867140 h 3997200"/>
              <a:gd name="connsiteX2" fmla="*/ 1423358 w 5771072"/>
              <a:gd name="connsiteY2" fmla="*/ 2832634 h 3997200"/>
              <a:gd name="connsiteX3" fmla="*/ 2216989 w 5771072"/>
              <a:gd name="connsiteY3" fmla="*/ 2763623 h 3997200"/>
              <a:gd name="connsiteX4" fmla="*/ 3019245 w 5771072"/>
              <a:gd name="connsiteY4" fmla="*/ 2651479 h 3997200"/>
              <a:gd name="connsiteX5" fmla="*/ 3692106 w 5771072"/>
              <a:gd name="connsiteY5" fmla="*/ 2496204 h 3997200"/>
              <a:gd name="connsiteX6" fmla="*/ 4149306 w 5771072"/>
              <a:gd name="connsiteY6" fmla="*/ 2323675 h 3997200"/>
              <a:gd name="connsiteX7" fmla="*/ 4546121 w 5771072"/>
              <a:gd name="connsiteY7" fmla="*/ 2030377 h 3997200"/>
              <a:gd name="connsiteX8" fmla="*/ 4787660 w 5771072"/>
              <a:gd name="connsiteY8" fmla="*/ 1728453 h 3997200"/>
              <a:gd name="connsiteX9" fmla="*/ 4951562 w 5771072"/>
              <a:gd name="connsiteY9" fmla="*/ 1340264 h 3997200"/>
              <a:gd name="connsiteX10" fmla="*/ 5037826 w 5771072"/>
              <a:gd name="connsiteY10" fmla="*/ 926196 h 3997200"/>
              <a:gd name="connsiteX11" fmla="*/ 5106838 w 5771072"/>
              <a:gd name="connsiteY11" fmla="*/ 607019 h 3997200"/>
              <a:gd name="connsiteX12" fmla="*/ 5149970 w 5771072"/>
              <a:gd name="connsiteY12" fmla="*/ 356853 h 3997200"/>
              <a:gd name="connsiteX13" fmla="*/ 5175849 w 5771072"/>
              <a:gd name="connsiteY13" fmla="*/ 175698 h 3997200"/>
              <a:gd name="connsiteX14" fmla="*/ 5201728 w 5771072"/>
              <a:gd name="connsiteY14" fmla="*/ 54928 h 3997200"/>
              <a:gd name="connsiteX15" fmla="*/ 5244860 w 5771072"/>
              <a:gd name="connsiteY15" fmla="*/ 3170 h 3997200"/>
              <a:gd name="connsiteX16" fmla="*/ 5302888 w 5771072"/>
              <a:gd name="connsiteY16" fmla="*/ 73949 h 3997200"/>
              <a:gd name="connsiteX17" fmla="*/ 5313872 w 5771072"/>
              <a:gd name="connsiteY17" fmla="*/ 348226 h 3997200"/>
              <a:gd name="connsiteX18" fmla="*/ 5331124 w 5771072"/>
              <a:gd name="connsiteY18" fmla="*/ 658777 h 3997200"/>
              <a:gd name="connsiteX19" fmla="*/ 5357004 w 5771072"/>
              <a:gd name="connsiteY19" fmla="*/ 1021087 h 3997200"/>
              <a:gd name="connsiteX20" fmla="*/ 5417389 w 5771072"/>
              <a:gd name="connsiteY20" fmla="*/ 1900981 h 3997200"/>
              <a:gd name="connsiteX21" fmla="*/ 5451894 w 5771072"/>
              <a:gd name="connsiteY21" fmla="*/ 2547962 h 3997200"/>
              <a:gd name="connsiteX22" fmla="*/ 5503653 w 5771072"/>
              <a:gd name="connsiteY22" fmla="*/ 3031042 h 3997200"/>
              <a:gd name="connsiteX23" fmla="*/ 5538158 w 5771072"/>
              <a:gd name="connsiteY23" fmla="*/ 3522747 h 3997200"/>
              <a:gd name="connsiteX24" fmla="*/ 5581290 w 5771072"/>
              <a:gd name="connsiteY24" fmla="*/ 3798792 h 3997200"/>
              <a:gd name="connsiteX25" fmla="*/ 5662928 w 5771072"/>
              <a:gd name="connsiteY25" fmla="*/ 3962381 h 3997200"/>
              <a:gd name="connsiteX26" fmla="*/ 5771072 w 5771072"/>
              <a:gd name="connsiteY26" fmla="*/ 3997200 h 3997200"/>
              <a:gd name="connsiteX0" fmla="*/ 0 w 5806944"/>
              <a:gd name="connsiteY0" fmla="*/ 2893019 h 4034389"/>
              <a:gd name="connsiteX1" fmla="*/ 621102 w 5806944"/>
              <a:gd name="connsiteY1" fmla="*/ 2867140 h 4034389"/>
              <a:gd name="connsiteX2" fmla="*/ 1423358 w 5806944"/>
              <a:gd name="connsiteY2" fmla="*/ 2832634 h 4034389"/>
              <a:gd name="connsiteX3" fmla="*/ 2216989 w 5806944"/>
              <a:gd name="connsiteY3" fmla="*/ 2763623 h 4034389"/>
              <a:gd name="connsiteX4" fmla="*/ 3019245 w 5806944"/>
              <a:gd name="connsiteY4" fmla="*/ 2651479 h 4034389"/>
              <a:gd name="connsiteX5" fmla="*/ 3692106 w 5806944"/>
              <a:gd name="connsiteY5" fmla="*/ 2496204 h 4034389"/>
              <a:gd name="connsiteX6" fmla="*/ 4149306 w 5806944"/>
              <a:gd name="connsiteY6" fmla="*/ 2323675 h 4034389"/>
              <a:gd name="connsiteX7" fmla="*/ 4546121 w 5806944"/>
              <a:gd name="connsiteY7" fmla="*/ 2030377 h 4034389"/>
              <a:gd name="connsiteX8" fmla="*/ 4787660 w 5806944"/>
              <a:gd name="connsiteY8" fmla="*/ 1728453 h 4034389"/>
              <a:gd name="connsiteX9" fmla="*/ 4951562 w 5806944"/>
              <a:gd name="connsiteY9" fmla="*/ 1340264 h 4034389"/>
              <a:gd name="connsiteX10" fmla="*/ 5037826 w 5806944"/>
              <a:gd name="connsiteY10" fmla="*/ 926196 h 4034389"/>
              <a:gd name="connsiteX11" fmla="*/ 5106838 w 5806944"/>
              <a:gd name="connsiteY11" fmla="*/ 607019 h 4034389"/>
              <a:gd name="connsiteX12" fmla="*/ 5149970 w 5806944"/>
              <a:gd name="connsiteY12" fmla="*/ 356853 h 4034389"/>
              <a:gd name="connsiteX13" fmla="*/ 5175849 w 5806944"/>
              <a:gd name="connsiteY13" fmla="*/ 175698 h 4034389"/>
              <a:gd name="connsiteX14" fmla="*/ 5201728 w 5806944"/>
              <a:gd name="connsiteY14" fmla="*/ 54928 h 4034389"/>
              <a:gd name="connsiteX15" fmla="*/ 5244860 w 5806944"/>
              <a:gd name="connsiteY15" fmla="*/ 3170 h 4034389"/>
              <a:gd name="connsiteX16" fmla="*/ 5302888 w 5806944"/>
              <a:gd name="connsiteY16" fmla="*/ 73949 h 4034389"/>
              <a:gd name="connsiteX17" fmla="*/ 5313872 w 5806944"/>
              <a:gd name="connsiteY17" fmla="*/ 348226 h 4034389"/>
              <a:gd name="connsiteX18" fmla="*/ 5331124 w 5806944"/>
              <a:gd name="connsiteY18" fmla="*/ 658777 h 4034389"/>
              <a:gd name="connsiteX19" fmla="*/ 5357004 w 5806944"/>
              <a:gd name="connsiteY19" fmla="*/ 1021087 h 4034389"/>
              <a:gd name="connsiteX20" fmla="*/ 5417389 w 5806944"/>
              <a:gd name="connsiteY20" fmla="*/ 1900981 h 4034389"/>
              <a:gd name="connsiteX21" fmla="*/ 5451894 w 5806944"/>
              <a:gd name="connsiteY21" fmla="*/ 2547962 h 4034389"/>
              <a:gd name="connsiteX22" fmla="*/ 5503653 w 5806944"/>
              <a:gd name="connsiteY22" fmla="*/ 3031042 h 4034389"/>
              <a:gd name="connsiteX23" fmla="*/ 5538158 w 5806944"/>
              <a:gd name="connsiteY23" fmla="*/ 3522747 h 4034389"/>
              <a:gd name="connsiteX24" fmla="*/ 5581290 w 5806944"/>
              <a:gd name="connsiteY24" fmla="*/ 3798792 h 4034389"/>
              <a:gd name="connsiteX25" fmla="*/ 5662928 w 5806944"/>
              <a:gd name="connsiteY25" fmla="*/ 3962381 h 4034389"/>
              <a:gd name="connsiteX26" fmla="*/ 5806944 w 5806944"/>
              <a:gd name="connsiteY26" fmla="*/ 4034389 h 4034389"/>
              <a:gd name="connsiteX0" fmla="*/ 0 w 5806944"/>
              <a:gd name="connsiteY0" fmla="*/ 2893019 h 4034389"/>
              <a:gd name="connsiteX1" fmla="*/ 621102 w 5806944"/>
              <a:gd name="connsiteY1" fmla="*/ 2867140 h 4034389"/>
              <a:gd name="connsiteX2" fmla="*/ 1423358 w 5806944"/>
              <a:gd name="connsiteY2" fmla="*/ 2832634 h 4034389"/>
              <a:gd name="connsiteX3" fmla="*/ 2216989 w 5806944"/>
              <a:gd name="connsiteY3" fmla="*/ 2763623 h 4034389"/>
              <a:gd name="connsiteX4" fmla="*/ 3019245 w 5806944"/>
              <a:gd name="connsiteY4" fmla="*/ 2651479 h 4034389"/>
              <a:gd name="connsiteX5" fmla="*/ 3692106 w 5806944"/>
              <a:gd name="connsiteY5" fmla="*/ 2496204 h 4034389"/>
              <a:gd name="connsiteX6" fmla="*/ 4149306 w 5806944"/>
              <a:gd name="connsiteY6" fmla="*/ 2323675 h 4034389"/>
              <a:gd name="connsiteX7" fmla="*/ 4546121 w 5806944"/>
              <a:gd name="connsiteY7" fmla="*/ 2030377 h 4034389"/>
              <a:gd name="connsiteX8" fmla="*/ 4787660 w 5806944"/>
              <a:gd name="connsiteY8" fmla="*/ 1728453 h 4034389"/>
              <a:gd name="connsiteX9" fmla="*/ 4951562 w 5806944"/>
              <a:gd name="connsiteY9" fmla="*/ 1340264 h 4034389"/>
              <a:gd name="connsiteX10" fmla="*/ 5037826 w 5806944"/>
              <a:gd name="connsiteY10" fmla="*/ 926196 h 4034389"/>
              <a:gd name="connsiteX11" fmla="*/ 5106838 w 5806944"/>
              <a:gd name="connsiteY11" fmla="*/ 607019 h 4034389"/>
              <a:gd name="connsiteX12" fmla="*/ 5149970 w 5806944"/>
              <a:gd name="connsiteY12" fmla="*/ 356853 h 4034389"/>
              <a:gd name="connsiteX13" fmla="*/ 5175849 w 5806944"/>
              <a:gd name="connsiteY13" fmla="*/ 175698 h 4034389"/>
              <a:gd name="connsiteX14" fmla="*/ 5201728 w 5806944"/>
              <a:gd name="connsiteY14" fmla="*/ 54928 h 4034389"/>
              <a:gd name="connsiteX15" fmla="*/ 5244860 w 5806944"/>
              <a:gd name="connsiteY15" fmla="*/ 3170 h 4034389"/>
              <a:gd name="connsiteX16" fmla="*/ 5302888 w 5806944"/>
              <a:gd name="connsiteY16" fmla="*/ 73949 h 4034389"/>
              <a:gd name="connsiteX17" fmla="*/ 5313872 w 5806944"/>
              <a:gd name="connsiteY17" fmla="*/ 348226 h 4034389"/>
              <a:gd name="connsiteX18" fmla="*/ 5331124 w 5806944"/>
              <a:gd name="connsiteY18" fmla="*/ 658777 h 4034389"/>
              <a:gd name="connsiteX19" fmla="*/ 5357004 w 5806944"/>
              <a:gd name="connsiteY19" fmla="*/ 1021087 h 4034389"/>
              <a:gd name="connsiteX20" fmla="*/ 5417389 w 5806944"/>
              <a:gd name="connsiteY20" fmla="*/ 1900981 h 4034389"/>
              <a:gd name="connsiteX21" fmla="*/ 5503653 w 5806944"/>
              <a:gd name="connsiteY21" fmla="*/ 3031042 h 4034389"/>
              <a:gd name="connsiteX22" fmla="*/ 5538158 w 5806944"/>
              <a:gd name="connsiteY22" fmla="*/ 3522747 h 4034389"/>
              <a:gd name="connsiteX23" fmla="*/ 5581290 w 5806944"/>
              <a:gd name="connsiteY23" fmla="*/ 3798792 h 4034389"/>
              <a:gd name="connsiteX24" fmla="*/ 5662928 w 5806944"/>
              <a:gd name="connsiteY24" fmla="*/ 3962381 h 4034389"/>
              <a:gd name="connsiteX25" fmla="*/ 5806944 w 5806944"/>
              <a:gd name="connsiteY25" fmla="*/ 4034389 h 403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06944" h="4034389">
                <a:moveTo>
                  <a:pt x="0" y="2893019"/>
                </a:moveTo>
                <a:lnTo>
                  <a:pt x="621102" y="2867140"/>
                </a:lnTo>
                <a:cubicBezTo>
                  <a:pt x="858328" y="2857076"/>
                  <a:pt x="1157377" y="2849887"/>
                  <a:pt x="1423358" y="2832634"/>
                </a:cubicBezTo>
                <a:cubicBezTo>
                  <a:pt x="1689339" y="2815381"/>
                  <a:pt x="1951008" y="2793816"/>
                  <a:pt x="2216989" y="2763623"/>
                </a:cubicBezTo>
                <a:cubicBezTo>
                  <a:pt x="2482970" y="2733430"/>
                  <a:pt x="2773392" y="2696049"/>
                  <a:pt x="3019245" y="2651479"/>
                </a:cubicBezTo>
                <a:cubicBezTo>
                  <a:pt x="3265098" y="2606909"/>
                  <a:pt x="3503763" y="2550838"/>
                  <a:pt x="3692106" y="2496204"/>
                </a:cubicBezTo>
                <a:cubicBezTo>
                  <a:pt x="3880449" y="2441570"/>
                  <a:pt x="4006970" y="2401313"/>
                  <a:pt x="4149306" y="2323675"/>
                </a:cubicBezTo>
                <a:cubicBezTo>
                  <a:pt x="4291642" y="2246037"/>
                  <a:pt x="4439729" y="2129581"/>
                  <a:pt x="4546121" y="2030377"/>
                </a:cubicBezTo>
                <a:cubicBezTo>
                  <a:pt x="4652513" y="1931173"/>
                  <a:pt x="4720087" y="1843472"/>
                  <a:pt x="4787660" y="1728453"/>
                </a:cubicBezTo>
                <a:cubicBezTo>
                  <a:pt x="4855233" y="1613434"/>
                  <a:pt x="4909868" y="1473974"/>
                  <a:pt x="4951562" y="1340264"/>
                </a:cubicBezTo>
                <a:cubicBezTo>
                  <a:pt x="4993256" y="1206555"/>
                  <a:pt x="5011947" y="1048403"/>
                  <a:pt x="5037826" y="926196"/>
                </a:cubicBezTo>
                <a:cubicBezTo>
                  <a:pt x="5063705" y="803989"/>
                  <a:pt x="5088147" y="701910"/>
                  <a:pt x="5106838" y="607019"/>
                </a:cubicBezTo>
                <a:cubicBezTo>
                  <a:pt x="5125529" y="512129"/>
                  <a:pt x="5138468" y="428740"/>
                  <a:pt x="5149970" y="356853"/>
                </a:cubicBezTo>
                <a:cubicBezTo>
                  <a:pt x="5161472" y="284966"/>
                  <a:pt x="5167223" y="226019"/>
                  <a:pt x="5175849" y="175698"/>
                </a:cubicBezTo>
                <a:cubicBezTo>
                  <a:pt x="5184475" y="125377"/>
                  <a:pt x="5190226" y="83683"/>
                  <a:pt x="5201728" y="54928"/>
                </a:cubicBezTo>
                <a:cubicBezTo>
                  <a:pt x="5213230" y="26173"/>
                  <a:pt x="5228000" y="0"/>
                  <a:pt x="5244860" y="3170"/>
                </a:cubicBezTo>
                <a:cubicBezTo>
                  <a:pt x="5261720" y="6340"/>
                  <a:pt x="5291386" y="16440"/>
                  <a:pt x="5302888" y="73949"/>
                </a:cubicBezTo>
                <a:cubicBezTo>
                  <a:pt x="5314390" y="131458"/>
                  <a:pt x="5309166" y="250755"/>
                  <a:pt x="5313872" y="348226"/>
                </a:cubicBezTo>
                <a:cubicBezTo>
                  <a:pt x="5318578" y="445697"/>
                  <a:pt x="5323935" y="546634"/>
                  <a:pt x="5331124" y="658777"/>
                </a:cubicBezTo>
                <a:cubicBezTo>
                  <a:pt x="5338313" y="770920"/>
                  <a:pt x="5342627" y="814053"/>
                  <a:pt x="5357004" y="1021087"/>
                </a:cubicBezTo>
                <a:cubicBezTo>
                  <a:pt x="5371381" y="1228121"/>
                  <a:pt x="5392948" y="1565989"/>
                  <a:pt x="5417389" y="1900981"/>
                </a:cubicBezTo>
                <a:cubicBezTo>
                  <a:pt x="5441831" y="2235974"/>
                  <a:pt x="5483525" y="2760748"/>
                  <a:pt x="5503653" y="3031042"/>
                </a:cubicBezTo>
                <a:cubicBezTo>
                  <a:pt x="5523781" y="3301336"/>
                  <a:pt x="5525219" y="3394789"/>
                  <a:pt x="5538158" y="3522747"/>
                </a:cubicBezTo>
                <a:cubicBezTo>
                  <a:pt x="5551097" y="3650705"/>
                  <a:pt x="5560495" y="3725520"/>
                  <a:pt x="5581290" y="3798792"/>
                </a:cubicBezTo>
                <a:cubicBezTo>
                  <a:pt x="5602085" y="3872064"/>
                  <a:pt x="5625319" y="3923115"/>
                  <a:pt x="5662928" y="3962381"/>
                </a:cubicBezTo>
                <a:cubicBezTo>
                  <a:pt x="5700537" y="4001647"/>
                  <a:pt x="5782502" y="4021449"/>
                  <a:pt x="5806944" y="4034389"/>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6" name="Straight Connector 25"/>
          <p:cNvCxnSpPr/>
          <p:nvPr/>
        </p:nvCxnSpPr>
        <p:spPr>
          <a:xfrm>
            <a:off x="1259632" y="1242882"/>
            <a:ext cx="132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259632" y="2167360"/>
            <a:ext cx="132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274016" y="3094604"/>
            <a:ext cx="132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271148" y="4006092"/>
            <a:ext cx="132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271148" y="4929074"/>
            <a:ext cx="132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131840" y="5755364"/>
            <a:ext cx="0" cy="1219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957918" y="5755364"/>
            <a:ext cx="0" cy="1219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6786996" y="5755364"/>
            <a:ext cx="0" cy="121908"/>
          </a:xfrm>
          <a:prstGeom prst="line">
            <a:avLst/>
          </a:prstGeom>
        </p:spPr>
        <p:style>
          <a:lnRef idx="1">
            <a:schemeClr val="accent1"/>
          </a:lnRef>
          <a:fillRef idx="0">
            <a:schemeClr val="accent1"/>
          </a:fillRef>
          <a:effectRef idx="0">
            <a:schemeClr val="accent1"/>
          </a:effectRef>
          <a:fontRef idx="minor">
            <a:schemeClr val="tx1"/>
          </a:fontRef>
        </p:style>
      </p:cxnSp>
      <p:sp>
        <p:nvSpPr>
          <p:cNvPr id="37" name="Freeform 36"/>
          <p:cNvSpPr/>
          <p:nvPr/>
        </p:nvSpPr>
        <p:spPr>
          <a:xfrm>
            <a:off x="1259632" y="4597239"/>
            <a:ext cx="5087051" cy="1280033"/>
          </a:xfrm>
          <a:custGeom>
            <a:avLst/>
            <a:gdLst>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03653 w 5771072"/>
              <a:gd name="connsiteY25" fmla="*/ 3035061 h 4001219"/>
              <a:gd name="connsiteX26" fmla="*/ 5538158 w 5771072"/>
              <a:gd name="connsiteY26" fmla="*/ 3526766 h 4001219"/>
              <a:gd name="connsiteX27" fmla="*/ 5581290 w 5771072"/>
              <a:gd name="connsiteY27" fmla="*/ 3802811 h 4001219"/>
              <a:gd name="connsiteX28" fmla="*/ 5624422 w 5771072"/>
              <a:gd name="connsiteY28" fmla="*/ 3940834 h 4001219"/>
              <a:gd name="connsiteX29" fmla="*/ 5771072 w 5771072"/>
              <a:gd name="connsiteY29"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03653 w 5771072"/>
              <a:gd name="connsiteY25" fmla="*/ 3035061 h 4001219"/>
              <a:gd name="connsiteX26" fmla="*/ 5538158 w 5771072"/>
              <a:gd name="connsiteY26" fmla="*/ 3526766 h 4001219"/>
              <a:gd name="connsiteX27" fmla="*/ 5581290 w 5771072"/>
              <a:gd name="connsiteY27" fmla="*/ 3802811 h 4001219"/>
              <a:gd name="connsiteX28" fmla="*/ 5662928 w 5771072"/>
              <a:gd name="connsiteY28" fmla="*/ 3894392 h 4001219"/>
              <a:gd name="connsiteX29" fmla="*/ 5771072 w 5771072"/>
              <a:gd name="connsiteY29"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03653 w 5771072"/>
              <a:gd name="connsiteY25" fmla="*/ 3035061 h 4001219"/>
              <a:gd name="connsiteX26" fmla="*/ 5538158 w 5771072"/>
              <a:gd name="connsiteY26" fmla="*/ 3526766 h 4001219"/>
              <a:gd name="connsiteX27" fmla="*/ 5621174 w 5771072"/>
              <a:gd name="connsiteY27" fmla="*/ 3810685 h 4001219"/>
              <a:gd name="connsiteX28" fmla="*/ 5662928 w 5771072"/>
              <a:gd name="connsiteY28" fmla="*/ 3894392 h 4001219"/>
              <a:gd name="connsiteX29" fmla="*/ 5771072 w 5771072"/>
              <a:gd name="connsiteY29"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38158 w 5771072"/>
              <a:gd name="connsiteY25" fmla="*/ 3526766 h 4001219"/>
              <a:gd name="connsiteX26" fmla="*/ 5621174 w 5771072"/>
              <a:gd name="connsiteY26" fmla="*/ 3810685 h 4001219"/>
              <a:gd name="connsiteX27" fmla="*/ 5662928 w 5771072"/>
              <a:gd name="connsiteY27" fmla="*/ 3894392 h 4001219"/>
              <a:gd name="connsiteX28" fmla="*/ 5771072 w 5771072"/>
              <a:gd name="connsiteY28"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38158 w 5771072"/>
              <a:gd name="connsiteY25" fmla="*/ 3526766 h 4001219"/>
              <a:gd name="connsiteX26" fmla="*/ 5662928 w 5771072"/>
              <a:gd name="connsiteY26" fmla="*/ 3894392 h 4001219"/>
              <a:gd name="connsiteX27" fmla="*/ 5771072 w 5771072"/>
              <a:gd name="connsiteY27"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38158 w 5771072"/>
              <a:gd name="connsiteY25" fmla="*/ 3526766 h 4001219"/>
              <a:gd name="connsiteX26" fmla="*/ 5662928 w 5771072"/>
              <a:gd name="connsiteY26" fmla="*/ 3894392 h 4001219"/>
              <a:gd name="connsiteX27" fmla="*/ 5771072 w 5771072"/>
              <a:gd name="connsiteY27" fmla="*/ 4001219 h 4001219"/>
              <a:gd name="connsiteX0" fmla="*/ 0 w 5771072"/>
              <a:gd name="connsiteY0" fmla="*/ 2907101 h 4011282"/>
              <a:gd name="connsiteX1" fmla="*/ 621102 w 5771072"/>
              <a:gd name="connsiteY1" fmla="*/ 2881222 h 4011282"/>
              <a:gd name="connsiteX2" fmla="*/ 1423358 w 5771072"/>
              <a:gd name="connsiteY2" fmla="*/ 2846716 h 4011282"/>
              <a:gd name="connsiteX3" fmla="*/ 2216989 w 5771072"/>
              <a:gd name="connsiteY3" fmla="*/ 2777705 h 4011282"/>
              <a:gd name="connsiteX4" fmla="*/ 3019245 w 5771072"/>
              <a:gd name="connsiteY4" fmla="*/ 2665561 h 4011282"/>
              <a:gd name="connsiteX5" fmla="*/ 3692106 w 5771072"/>
              <a:gd name="connsiteY5" fmla="*/ 2510286 h 4011282"/>
              <a:gd name="connsiteX6" fmla="*/ 4149306 w 5771072"/>
              <a:gd name="connsiteY6" fmla="*/ 2337757 h 4011282"/>
              <a:gd name="connsiteX7" fmla="*/ 4546121 w 5771072"/>
              <a:gd name="connsiteY7" fmla="*/ 2044459 h 4011282"/>
              <a:gd name="connsiteX8" fmla="*/ 4787660 w 5771072"/>
              <a:gd name="connsiteY8" fmla="*/ 1742535 h 4011282"/>
              <a:gd name="connsiteX9" fmla="*/ 4951562 w 5771072"/>
              <a:gd name="connsiteY9" fmla="*/ 1354346 h 4011282"/>
              <a:gd name="connsiteX10" fmla="*/ 5037826 w 5771072"/>
              <a:gd name="connsiteY10" fmla="*/ 940278 h 4011282"/>
              <a:gd name="connsiteX11" fmla="*/ 5106838 w 5771072"/>
              <a:gd name="connsiteY11" fmla="*/ 621101 h 4011282"/>
              <a:gd name="connsiteX12" fmla="*/ 5149970 w 5771072"/>
              <a:gd name="connsiteY12" fmla="*/ 370935 h 4011282"/>
              <a:gd name="connsiteX13" fmla="*/ 5175849 w 5771072"/>
              <a:gd name="connsiteY13" fmla="*/ 189780 h 4011282"/>
              <a:gd name="connsiteX14" fmla="*/ 5201728 w 5771072"/>
              <a:gd name="connsiteY14" fmla="*/ 103516 h 4011282"/>
              <a:gd name="connsiteX15" fmla="*/ 5201728 w 5771072"/>
              <a:gd name="connsiteY15" fmla="*/ 69010 h 4011282"/>
              <a:gd name="connsiteX16" fmla="*/ 5218981 w 5771072"/>
              <a:gd name="connsiteY16" fmla="*/ 43131 h 4011282"/>
              <a:gd name="connsiteX17" fmla="*/ 5244860 w 5771072"/>
              <a:gd name="connsiteY17" fmla="*/ 17252 h 4011282"/>
              <a:gd name="connsiteX18" fmla="*/ 5296619 w 5771072"/>
              <a:gd name="connsiteY18" fmla="*/ 146648 h 4011282"/>
              <a:gd name="connsiteX19" fmla="*/ 5313872 w 5771072"/>
              <a:gd name="connsiteY19" fmla="*/ 362308 h 4011282"/>
              <a:gd name="connsiteX20" fmla="*/ 5331124 w 5771072"/>
              <a:gd name="connsiteY20" fmla="*/ 672859 h 4011282"/>
              <a:gd name="connsiteX21" fmla="*/ 5357004 w 5771072"/>
              <a:gd name="connsiteY21" fmla="*/ 1035169 h 4011282"/>
              <a:gd name="connsiteX22" fmla="*/ 5417389 w 5771072"/>
              <a:gd name="connsiteY22" fmla="*/ 1915063 h 4011282"/>
              <a:gd name="connsiteX23" fmla="*/ 5451894 w 5771072"/>
              <a:gd name="connsiteY23" fmla="*/ 2562044 h 4011282"/>
              <a:gd name="connsiteX24" fmla="*/ 5538158 w 5771072"/>
              <a:gd name="connsiteY24" fmla="*/ 3536829 h 4011282"/>
              <a:gd name="connsiteX25" fmla="*/ 5662928 w 5771072"/>
              <a:gd name="connsiteY25" fmla="*/ 3904455 h 4011282"/>
              <a:gd name="connsiteX26" fmla="*/ 5771072 w 5771072"/>
              <a:gd name="connsiteY26" fmla="*/ 4011282 h 4011282"/>
              <a:gd name="connsiteX0" fmla="*/ 0 w 5771072"/>
              <a:gd name="connsiteY0" fmla="*/ 2902788 h 4006969"/>
              <a:gd name="connsiteX1" fmla="*/ 621102 w 5771072"/>
              <a:gd name="connsiteY1" fmla="*/ 2876909 h 4006969"/>
              <a:gd name="connsiteX2" fmla="*/ 1423358 w 5771072"/>
              <a:gd name="connsiteY2" fmla="*/ 2842403 h 4006969"/>
              <a:gd name="connsiteX3" fmla="*/ 2216989 w 5771072"/>
              <a:gd name="connsiteY3" fmla="*/ 2773392 h 4006969"/>
              <a:gd name="connsiteX4" fmla="*/ 3019245 w 5771072"/>
              <a:gd name="connsiteY4" fmla="*/ 2661248 h 4006969"/>
              <a:gd name="connsiteX5" fmla="*/ 3692106 w 5771072"/>
              <a:gd name="connsiteY5" fmla="*/ 2505973 h 4006969"/>
              <a:gd name="connsiteX6" fmla="*/ 4149306 w 5771072"/>
              <a:gd name="connsiteY6" fmla="*/ 2333444 h 4006969"/>
              <a:gd name="connsiteX7" fmla="*/ 4546121 w 5771072"/>
              <a:gd name="connsiteY7" fmla="*/ 2040146 h 4006969"/>
              <a:gd name="connsiteX8" fmla="*/ 4787660 w 5771072"/>
              <a:gd name="connsiteY8" fmla="*/ 1738222 h 4006969"/>
              <a:gd name="connsiteX9" fmla="*/ 4951562 w 5771072"/>
              <a:gd name="connsiteY9" fmla="*/ 1350033 h 4006969"/>
              <a:gd name="connsiteX10" fmla="*/ 5037826 w 5771072"/>
              <a:gd name="connsiteY10" fmla="*/ 935965 h 4006969"/>
              <a:gd name="connsiteX11" fmla="*/ 5106838 w 5771072"/>
              <a:gd name="connsiteY11" fmla="*/ 616788 h 4006969"/>
              <a:gd name="connsiteX12" fmla="*/ 5149970 w 5771072"/>
              <a:gd name="connsiteY12" fmla="*/ 366622 h 4006969"/>
              <a:gd name="connsiteX13" fmla="*/ 5175849 w 5771072"/>
              <a:gd name="connsiteY13" fmla="*/ 185467 h 4006969"/>
              <a:gd name="connsiteX14" fmla="*/ 5201728 w 5771072"/>
              <a:gd name="connsiteY14" fmla="*/ 99203 h 4006969"/>
              <a:gd name="connsiteX15" fmla="*/ 5201728 w 5771072"/>
              <a:gd name="connsiteY15" fmla="*/ 64697 h 4006969"/>
              <a:gd name="connsiteX16" fmla="*/ 5244860 w 5771072"/>
              <a:gd name="connsiteY16" fmla="*/ 12939 h 4006969"/>
              <a:gd name="connsiteX17" fmla="*/ 5296619 w 5771072"/>
              <a:gd name="connsiteY17" fmla="*/ 142335 h 4006969"/>
              <a:gd name="connsiteX18" fmla="*/ 5313872 w 5771072"/>
              <a:gd name="connsiteY18" fmla="*/ 357995 h 4006969"/>
              <a:gd name="connsiteX19" fmla="*/ 5331124 w 5771072"/>
              <a:gd name="connsiteY19" fmla="*/ 668546 h 4006969"/>
              <a:gd name="connsiteX20" fmla="*/ 5357004 w 5771072"/>
              <a:gd name="connsiteY20" fmla="*/ 1030856 h 4006969"/>
              <a:gd name="connsiteX21" fmla="*/ 5417389 w 5771072"/>
              <a:gd name="connsiteY21" fmla="*/ 1910750 h 4006969"/>
              <a:gd name="connsiteX22" fmla="*/ 5451894 w 5771072"/>
              <a:gd name="connsiteY22" fmla="*/ 2557731 h 4006969"/>
              <a:gd name="connsiteX23" fmla="*/ 5538158 w 5771072"/>
              <a:gd name="connsiteY23" fmla="*/ 3532516 h 4006969"/>
              <a:gd name="connsiteX24" fmla="*/ 5662928 w 5771072"/>
              <a:gd name="connsiteY24" fmla="*/ 3900142 h 4006969"/>
              <a:gd name="connsiteX25" fmla="*/ 5771072 w 5771072"/>
              <a:gd name="connsiteY25" fmla="*/ 4006969 h 400696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44860 w 5771072"/>
              <a:gd name="connsiteY15" fmla="*/ 7189 h 4001219"/>
              <a:gd name="connsiteX16" fmla="*/ 5296619 w 5771072"/>
              <a:gd name="connsiteY16" fmla="*/ 136585 h 4001219"/>
              <a:gd name="connsiteX17" fmla="*/ 5313872 w 5771072"/>
              <a:gd name="connsiteY17" fmla="*/ 352245 h 4001219"/>
              <a:gd name="connsiteX18" fmla="*/ 5331124 w 5771072"/>
              <a:gd name="connsiteY18" fmla="*/ 662796 h 4001219"/>
              <a:gd name="connsiteX19" fmla="*/ 5357004 w 5771072"/>
              <a:gd name="connsiteY19" fmla="*/ 1025106 h 4001219"/>
              <a:gd name="connsiteX20" fmla="*/ 5417389 w 5771072"/>
              <a:gd name="connsiteY20" fmla="*/ 1905000 h 4001219"/>
              <a:gd name="connsiteX21" fmla="*/ 5451894 w 5771072"/>
              <a:gd name="connsiteY21" fmla="*/ 2551981 h 4001219"/>
              <a:gd name="connsiteX22" fmla="*/ 5538158 w 5771072"/>
              <a:gd name="connsiteY22" fmla="*/ 3526766 h 4001219"/>
              <a:gd name="connsiteX23" fmla="*/ 5662928 w 5771072"/>
              <a:gd name="connsiteY23" fmla="*/ 3894392 h 4001219"/>
              <a:gd name="connsiteX24" fmla="*/ 5771072 w 5771072"/>
              <a:gd name="connsiteY24"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44860 w 5771072"/>
              <a:gd name="connsiteY14" fmla="*/ 7189 h 4001219"/>
              <a:gd name="connsiteX15" fmla="*/ 5296619 w 5771072"/>
              <a:gd name="connsiteY15" fmla="*/ 136585 h 4001219"/>
              <a:gd name="connsiteX16" fmla="*/ 5313872 w 5771072"/>
              <a:gd name="connsiteY16" fmla="*/ 352245 h 4001219"/>
              <a:gd name="connsiteX17" fmla="*/ 5331124 w 5771072"/>
              <a:gd name="connsiteY17" fmla="*/ 662796 h 4001219"/>
              <a:gd name="connsiteX18" fmla="*/ 5357004 w 5771072"/>
              <a:gd name="connsiteY18" fmla="*/ 1025106 h 4001219"/>
              <a:gd name="connsiteX19" fmla="*/ 5417389 w 5771072"/>
              <a:gd name="connsiteY19" fmla="*/ 1905000 h 4001219"/>
              <a:gd name="connsiteX20" fmla="*/ 5451894 w 5771072"/>
              <a:gd name="connsiteY20" fmla="*/ 2551981 h 4001219"/>
              <a:gd name="connsiteX21" fmla="*/ 5538158 w 5771072"/>
              <a:gd name="connsiteY21" fmla="*/ 3526766 h 4001219"/>
              <a:gd name="connsiteX22" fmla="*/ 5662928 w 5771072"/>
              <a:gd name="connsiteY22" fmla="*/ 3894392 h 4001219"/>
              <a:gd name="connsiteX23" fmla="*/ 5771072 w 5771072"/>
              <a:gd name="connsiteY23"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44860 w 5771072"/>
              <a:gd name="connsiteY14" fmla="*/ 7189 h 4001219"/>
              <a:gd name="connsiteX15" fmla="*/ 5296619 w 5771072"/>
              <a:gd name="connsiteY15" fmla="*/ 136585 h 4001219"/>
              <a:gd name="connsiteX16" fmla="*/ 5313872 w 5771072"/>
              <a:gd name="connsiteY16" fmla="*/ 352245 h 4001219"/>
              <a:gd name="connsiteX17" fmla="*/ 5331124 w 5771072"/>
              <a:gd name="connsiteY17" fmla="*/ 662796 h 4001219"/>
              <a:gd name="connsiteX18" fmla="*/ 5357004 w 5771072"/>
              <a:gd name="connsiteY18" fmla="*/ 1025106 h 4001219"/>
              <a:gd name="connsiteX19" fmla="*/ 5417389 w 5771072"/>
              <a:gd name="connsiteY19" fmla="*/ 1905000 h 4001219"/>
              <a:gd name="connsiteX20" fmla="*/ 5451894 w 5771072"/>
              <a:gd name="connsiteY20" fmla="*/ 2551981 h 4001219"/>
              <a:gd name="connsiteX21" fmla="*/ 5538158 w 5771072"/>
              <a:gd name="connsiteY21" fmla="*/ 3526766 h 4001219"/>
              <a:gd name="connsiteX22" fmla="*/ 5662928 w 5771072"/>
              <a:gd name="connsiteY22" fmla="*/ 3894392 h 4001219"/>
              <a:gd name="connsiteX23" fmla="*/ 5771072 w 5771072"/>
              <a:gd name="connsiteY23"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75849 w 5771072"/>
              <a:gd name="connsiteY12" fmla="*/ 179717 h 4001219"/>
              <a:gd name="connsiteX13" fmla="*/ 5244860 w 5771072"/>
              <a:gd name="connsiteY13" fmla="*/ 7189 h 4001219"/>
              <a:gd name="connsiteX14" fmla="*/ 5296619 w 5771072"/>
              <a:gd name="connsiteY14" fmla="*/ 136585 h 4001219"/>
              <a:gd name="connsiteX15" fmla="*/ 5313872 w 5771072"/>
              <a:gd name="connsiteY15" fmla="*/ 352245 h 4001219"/>
              <a:gd name="connsiteX16" fmla="*/ 5331124 w 5771072"/>
              <a:gd name="connsiteY16" fmla="*/ 662796 h 4001219"/>
              <a:gd name="connsiteX17" fmla="*/ 5357004 w 5771072"/>
              <a:gd name="connsiteY17" fmla="*/ 1025106 h 4001219"/>
              <a:gd name="connsiteX18" fmla="*/ 5417389 w 5771072"/>
              <a:gd name="connsiteY18" fmla="*/ 1905000 h 4001219"/>
              <a:gd name="connsiteX19" fmla="*/ 5451894 w 5771072"/>
              <a:gd name="connsiteY19" fmla="*/ 2551981 h 4001219"/>
              <a:gd name="connsiteX20" fmla="*/ 5538158 w 5771072"/>
              <a:gd name="connsiteY20" fmla="*/ 3526766 h 4001219"/>
              <a:gd name="connsiteX21" fmla="*/ 5662928 w 5771072"/>
              <a:gd name="connsiteY21" fmla="*/ 3894392 h 4001219"/>
              <a:gd name="connsiteX22" fmla="*/ 5771072 w 5771072"/>
              <a:gd name="connsiteY22"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106838 w 5771072"/>
              <a:gd name="connsiteY10" fmla="*/ 611038 h 4001219"/>
              <a:gd name="connsiteX11" fmla="*/ 5175849 w 5771072"/>
              <a:gd name="connsiteY11" fmla="*/ 179717 h 4001219"/>
              <a:gd name="connsiteX12" fmla="*/ 5244860 w 5771072"/>
              <a:gd name="connsiteY12" fmla="*/ 7189 h 4001219"/>
              <a:gd name="connsiteX13" fmla="*/ 5296619 w 5771072"/>
              <a:gd name="connsiteY13" fmla="*/ 136585 h 4001219"/>
              <a:gd name="connsiteX14" fmla="*/ 5313872 w 5771072"/>
              <a:gd name="connsiteY14" fmla="*/ 352245 h 4001219"/>
              <a:gd name="connsiteX15" fmla="*/ 5331124 w 5771072"/>
              <a:gd name="connsiteY15" fmla="*/ 662796 h 4001219"/>
              <a:gd name="connsiteX16" fmla="*/ 5357004 w 5771072"/>
              <a:gd name="connsiteY16" fmla="*/ 1025106 h 4001219"/>
              <a:gd name="connsiteX17" fmla="*/ 5417389 w 5771072"/>
              <a:gd name="connsiteY17" fmla="*/ 1905000 h 4001219"/>
              <a:gd name="connsiteX18" fmla="*/ 5451894 w 5771072"/>
              <a:gd name="connsiteY18" fmla="*/ 2551981 h 4001219"/>
              <a:gd name="connsiteX19" fmla="*/ 5538158 w 5771072"/>
              <a:gd name="connsiteY19" fmla="*/ 3526766 h 4001219"/>
              <a:gd name="connsiteX20" fmla="*/ 5662928 w 5771072"/>
              <a:gd name="connsiteY20" fmla="*/ 3894392 h 4001219"/>
              <a:gd name="connsiteX21" fmla="*/ 5771072 w 5771072"/>
              <a:gd name="connsiteY21" fmla="*/ 4001219 h 400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71072" h="4001219">
                <a:moveTo>
                  <a:pt x="0" y="2897038"/>
                </a:moveTo>
                <a:lnTo>
                  <a:pt x="621102" y="2871159"/>
                </a:lnTo>
                <a:cubicBezTo>
                  <a:pt x="858328" y="2861095"/>
                  <a:pt x="1157377" y="2853906"/>
                  <a:pt x="1423358" y="2836653"/>
                </a:cubicBezTo>
                <a:cubicBezTo>
                  <a:pt x="1689339" y="2819400"/>
                  <a:pt x="1951008" y="2797835"/>
                  <a:pt x="2216989" y="2767642"/>
                </a:cubicBezTo>
                <a:cubicBezTo>
                  <a:pt x="2482970" y="2737449"/>
                  <a:pt x="2773392" y="2700068"/>
                  <a:pt x="3019245" y="2655498"/>
                </a:cubicBezTo>
                <a:cubicBezTo>
                  <a:pt x="3265098" y="2610928"/>
                  <a:pt x="3503763" y="2554857"/>
                  <a:pt x="3692106" y="2500223"/>
                </a:cubicBezTo>
                <a:cubicBezTo>
                  <a:pt x="3880449" y="2445589"/>
                  <a:pt x="4006970" y="2405332"/>
                  <a:pt x="4149306" y="2327694"/>
                </a:cubicBezTo>
                <a:cubicBezTo>
                  <a:pt x="4291642" y="2250056"/>
                  <a:pt x="4439729" y="2133600"/>
                  <a:pt x="4546121" y="2034396"/>
                </a:cubicBezTo>
                <a:cubicBezTo>
                  <a:pt x="4652513" y="1935192"/>
                  <a:pt x="4720087" y="1847491"/>
                  <a:pt x="4787660" y="1732472"/>
                </a:cubicBezTo>
                <a:cubicBezTo>
                  <a:pt x="4855233" y="1617453"/>
                  <a:pt x="4898366" y="1531189"/>
                  <a:pt x="4951562" y="1344283"/>
                </a:cubicBezTo>
                <a:cubicBezTo>
                  <a:pt x="5004758" y="1157377"/>
                  <a:pt x="5069457" y="805132"/>
                  <a:pt x="5106838" y="611038"/>
                </a:cubicBezTo>
                <a:cubicBezTo>
                  <a:pt x="5144219" y="416944"/>
                  <a:pt x="5152845" y="280359"/>
                  <a:pt x="5175849" y="179717"/>
                </a:cubicBezTo>
                <a:cubicBezTo>
                  <a:pt x="5198853" y="79075"/>
                  <a:pt x="5224732" y="14378"/>
                  <a:pt x="5244860" y="7189"/>
                </a:cubicBezTo>
                <a:cubicBezTo>
                  <a:pt x="5264988" y="0"/>
                  <a:pt x="5285117" y="79076"/>
                  <a:pt x="5296619" y="136585"/>
                </a:cubicBezTo>
                <a:cubicBezTo>
                  <a:pt x="5308121" y="194094"/>
                  <a:pt x="5308121" y="264543"/>
                  <a:pt x="5313872" y="352245"/>
                </a:cubicBezTo>
                <a:cubicBezTo>
                  <a:pt x="5319623" y="439947"/>
                  <a:pt x="5323935" y="550653"/>
                  <a:pt x="5331124" y="662796"/>
                </a:cubicBezTo>
                <a:cubicBezTo>
                  <a:pt x="5338313" y="774939"/>
                  <a:pt x="5342627" y="818072"/>
                  <a:pt x="5357004" y="1025106"/>
                </a:cubicBezTo>
                <a:cubicBezTo>
                  <a:pt x="5371381" y="1232140"/>
                  <a:pt x="5401574" y="1650521"/>
                  <a:pt x="5417389" y="1905000"/>
                </a:cubicBezTo>
                <a:cubicBezTo>
                  <a:pt x="5433204" y="2159479"/>
                  <a:pt x="5431766" y="2281687"/>
                  <a:pt x="5451894" y="2551981"/>
                </a:cubicBezTo>
                <a:cubicBezTo>
                  <a:pt x="5472022" y="2822275"/>
                  <a:pt x="5502986" y="3303031"/>
                  <a:pt x="5538158" y="3526766"/>
                </a:cubicBezTo>
                <a:cubicBezTo>
                  <a:pt x="5573330" y="3750501"/>
                  <a:pt x="5624109" y="3815317"/>
                  <a:pt x="5662928" y="3894392"/>
                </a:cubicBezTo>
                <a:cubicBezTo>
                  <a:pt x="5687911" y="3926148"/>
                  <a:pt x="5746630" y="3988279"/>
                  <a:pt x="5771072" y="4001219"/>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Freeform 37"/>
          <p:cNvSpPr/>
          <p:nvPr/>
        </p:nvSpPr>
        <p:spPr>
          <a:xfrm>
            <a:off x="1259632" y="4824024"/>
            <a:ext cx="4822788" cy="1053246"/>
          </a:xfrm>
          <a:custGeom>
            <a:avLst/>
            <a:gdLst>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03653 w 5771072"/>
              <a:gd name="connsiteY25" fmla="*/ 3035061 h 4001219"/>
              <a:gd name="connsiteX26" fmla="*/ 5538158 w 5771072"/>
              <a:gd name="connsiteY26" fmla="*/ 3526766 h 4001219"/>
              <a:gd name="connsiteX27" fmla="*/ 5581290 w 5771072"/>
              <a:gd name="connsiteY27" fmla="*/ 3802811 h 4001219"/>
              <a:gd name="connsiteX28" fmla="*/ 5624422 w 5771072"/>
              <a:gd name="connsiteY28" fmla="*/ 3940834 h 4001219"/>
              <a:gd name="connsiteX29" fmla="*/ 5771072 w 5771072"/>
              <a:gd name="connsiteY29"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03653 w 5771072"/>
              <a:gd name="connsiteY25" fmla="*/ 3035061 h 4001219"/>
              <a:gd name="connsiteX26" fmla="*/ 5538158 w 5771072"/>
              <a:gd name="connsiteY26" fmla="*/ 3526766 h 4001219"/>
              <a:gd name="connsiteX27" fmla="*/ 5581290 w 5771072"/>
              <a:gd name="connsiteY27" fmla="*/ 3802811 h 4001219"/>
              <a:gd name="connsiteX28" fmla="*/ 5662928 w 5771072"/>
              <a:gd name="connsiteY28" fmla="*/ 3894392 h 4001219"/>
              <a:gd name="connsiteX29" fmla="*/ 5771072 w 5771072"/>
              <a:gd name="connsiteY29"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03653 w 5771072"/>
              <a:gd name="connsiteY25" fmla="*/ 3035061 h 4001219"/>
              <a:gd name="connsiteX26" fmla="*/ 5538158 w 5771072"/>
              <a:gd name="connsiteY26" fmla="*/ 3526766 h 4001219"/>
              <a:gd name="connsiteX27" fmla="*/ 5621174 w 5771072"/>
              <a:gd name="connsiteY27" fmla="*/ 3810685 h 4001219"/>
              <a:gd name="connsiteX28" fmla="*/ 5662928 w 5771072"/>
              <a:gd name="connsiteY28" fmla="*/ 3894392 h 4001219"/>
              <a:gd name="connsiteX29" fmla="*/ 5771072 w 5771072"/>
              <a:gd name="connsiteY29" fmla="*/ 4001219 h 4001219"/>
              <a:gd name="connsiteX0" fmla="*/ 0 w 5771072"/>
              <a:gd name="connsiteY0" fmla="*/ 2892723 h 3996904"/>
              <a:gd name="connsiteX1" fmla="*/ 621102 w 5771072"/>
              <a:gd name="connsiteY1" fmla="*/ 2866844 h 3996904"/>
              <a:gd name="connsiteX2" fmla="*/ 1423358 w 5771072"/>
              <a:gd name="connsiteY2" fmla="*/ 2832338 h 3996904"/>
              <a:gd name="connsiteX3" fmla="*/ 2216989 w 5771072"/>
              <a:gd name="connsiteY3" fmla="*/ 2763327 h 3996904"/>
              <a:gd name="connsiteX4" fmla="*/ 3019245 w 5771072"/>
              <a:gd name="connsiteY4" fmla="*/ 2651183 h 3996904"/>
              <a:gd name="connsiteX5" fmla="*/ 3692106 w 5771072"/>
              <a:gd name="connsiteY5" fmla="*/ 2495908 h 3996904"/>
              <a:gd name="connsiteX6" fmla="*/ 4149306 w 5771072"/>
              <a:gd name="connsiteY6" fmla="*/ 2323379 h 3996904"/>
              <a:gd name="connsiteX7" fmla="*/ 4546121 w 5771072"/>
              <a:gd name="connsiteY7" fmla="*/ 2030081 h 3996904"/>
              <a:gd name="connsiteX8" fmla="*/ 4787660 w 5771072"/>
              <a:gd name="connsiteY8" fmla="*/ 1728157 h 3996904"/>
              <a:gd name="connsiteX9" fmla="*/ 4951562 w 5771072"/>
              <a:gd name="connsiteY9" fmla="*/ 1339968 h 3996904"/>
              <a:gd name="connsiteX10" fmla="*/ 5037826 w 5771072"/>
              <a:gd name="connsiteY10" fmla="*/ 925900 h 3996904"/>
              <a:gd name="connsiteX11" fmla="*/ 5106838 w 5771072"/>
              <a:gd name="connsiteY11" fmla="*/ 606723 h 3996904"/>
              <a:gd name="connsiteX12" fmla="*/ 5149970 w 5771072"/>
              <a:gd name="connsiteY12" fmla="*/ 356557 h 3996904"/>
              <a:gd name="connsiteX13" fmla="*/ 5175849 w 5771072"/>
              <a:gd name="connsiteY13" fmla="*/ 175402 h 3996904"/>
              <a:gd name="connsiteX14" fmla="*/ 5201728 w 5771072"/>
              <a:gd name="connsiteY14" fmla="*/ 89138 h 3996904"/>
              <a:gd name="connsiteX15" fmla="*/ 5201728 w 5771072"/>
              <a:gd name="connsiteY15" fmla="*/ 54632 h 3996904"/>
              <a:gd name="connsiteX16" fmla="*/ 5244860 w 5771072"/>
              <a:gd name="connsiteY16" fmla="*/ 2874 h 3996904"/>
              <a:gd name="connsiteX17" fmla="*/ 5296619 w 5771072"/>
              <a:gd name="connsiteY17" fmla="*/ 71885 h 3996904"/>
              <a:gd name="connsiteX18" fmla="*/ 5296619 w 5771072"/>
              <a:gd name="connsiteY18" fmla="*/ 132270 h 3996904"/>
              <a:gd name="connsiteX19" fmla="*/ 5313872 w 5771072"/>
              <a:gd name="connsiteY19" fmla="*/ 347930 h 3996904"/>
              <a:gd name="connsiteX20" fmla="*/ 5331124 w 5771072"/>
              <a:gd name="connsiteY20" fmla="*/ 658481 h 3996904"/>
              <a:gd name="connsiteX21" fmla="*/ 5357004 w 5771072"/>
              <a:gd name="connsiteY21" fmla="*/ 1020791 h 3996904"/>
              <a:gd name="connsiteX22" fmla="*/ 5417389 w 5771072"/>
              <a:gd name="connsiteY22" fmla="*/ 1900685 h 3996904"/>
              <a:gd name="connsiteX23" fmla="*/ 5451894 w 5771072"/>
              <a:gd name="connsiteY23" fmla="*/ 2547666 h 3996904"/>
              <a:gd name="connsiteX24" fmla="*/ 5503653 w 5771072"/>
              <a:gd name="connsiteY24" fmla="*/ 3030746 h 3996904"/>
              <a:gd name="connsiteX25" fmla="*/ 5538158 w 5771072"/>
              <a:gd name="connsiteY25" fmla="*/ 3522451 h 3996904"/>
              <a:gd name="connsiteX26" fmla="*/ 5621174 w 5771072"/>
              <a:gd name="connsiteY26" fmla="*/ 3806370 h 3996904"/>
              <a:gd name="connsiteX27" fmla="*/ 5662928 w 5771072"/>
              <a:gd name="connsiteY27" fmla="*/ 3890077 h 3996904"/>
              <a:gd name="connsiteX28" fmla="*/ 5771072 w 5771072"/>
              <a:gd name="connsiteY28" fmla="*/ 3996904 h 3996904"/>
              <a:gd name="connsiteX0" fmla="*/ 0 w 5771072"/>
              <a:gd name="connsiteY0" fmla="*/ 2892723 h 3996904"/>
              <a:gd name="connsiteX1" fmla="*/ 621102 w 5771072"/>
              <a:gd name="connsiteY1" fmla="*/ 2866844 h 3996904"/>
              <a:gd name="connsiteX2" fmla="*/ 1423358 w 5771072"/>
              <a:gd name="connsiteY2" fmla="*/ 2832338 h 3996904"/>
              <a:gd name="connsiteX3" fmla="*/ 2216989 w 5771072"/>
              <a:gd name="connsiteY3" fmla="*/ 2763327 h 3996904"/>
              <a:gd name="connsiteX4" fmla="*/ 3019245 w 5771072"/>
              <a:gd name="connsiteY4" fmla="*/ 2651183 h 3996904"/>
              <a:gd name="connsiteX5" fmla="*/ 3692106 w 5771072"/>
              <a:gd name="connsiteY5" fmla="*/ 2495908 h 3996904"/>
              <a:gd name="connsiteX6" fmla="*/ 4149306 w 5771072"/>
              <a:gd name="connsiteY6" fmla="*/ 2323379 h 3996904"/>
              <a:gd name="connsiteX7" fmla="*/ 4546121 w 5771072"/>
              <a:gd name="connsiteY7" fmla="*/ 2030081 h 3996904"/>
              <a:gd name="connsiteX8" fmla="*/ 4787660 w 5771072"/>
              <a:gd name="connsiteY8" fmla="*/ 1728157 h 3996904"/>
              <a:gd name="connsiteX9" fmla="*/ 4951562 w 5771072"/>
              <a:gd name="connsiteY9" fmla="*/ 1339968 h 3996904"/>
              <a:gd name="connsiteX10" fmla="*/ 5037826 w 5771072"/>
              <a:gd name="connsiteY10" fmla="*/ 925900 h 3996904"/>
              <a:gd name="connsiteX11" fmla="*/ 5106838 w 5771072"/>
              <a:gd name="connsiteY11" fmla="*/ 606723 h 3996904"/>
              <a:gd name="connsiteX12" fmla="*/ 5149970 w 5771072"/>
              <a:gd name="connsiteY12" fmla="*/ 356557 h 3996904"/>
              <a:gd name="connsiteX13" fmla="*/ 5175849 w 5771072"/>
              <a:gd name="connsiteY13" fmla="*/ 175402 h 3996904"/>
              <a:gd name="connsiteX14" fmla="*/ 5201728 w 5771072"/>
              <a:gd name="connsiteY14" fmla="*/ 89138 h 3996904"/>
              <a:gd name="connsiteX15" fmla="*/ 5244860 w 5771072"/>
              <a:gd name="connsiteY15" fmla="*/ 2874 h 3996904"/>
              <a:gd name="connsiteX16" fmla="*/ 5296619 w 5771072"/>
              <a:gd name="connsiteY16" fmla="*/ 71885 h 3996904"/>
              <a:gd name="connsiteX17" fmla="*/ 5296619 w 5771072"/>
              <a:gd name="connsiteY17" fmla="*/ 132270 h 3996904"/>
              <a:gd name="connsiteX18" fmla="*/ 5313872 w 5771072"/>
              <a:gd name="connsiteY18" fmla="*/ 347930 h 3996904"/>
              <a:gd name="connsiteX19" fmla="*/ 5331124 w 5771072"/>
              <a:gd name="connsiteY19" fmla="*/ 658481 h 3996904"/>
              <a:gd name="connsiteX20" fmla="*/ 5357004 w 5771072"/>
              <a:gd name="connsiteY20" fmla="*/ 1020791 h 3996904"/>
              <a:gd name="connsiteX21" fmla="*/ 5417389 w 5771072"/>
              <a:gd name="connsiteY21" fmla="*/ 1900685 h 3996904"/>
              <a:gd name="connsiteX22" fmla="*/ 5451894 w 5771072"/>
              <a:gd name="connsiteY22" fmla="*/ 2547666 h 3996904"/>
              <a:gd name="connsiteX23" fmla="*/ 5503653 w 5771072"/>
              <a:gd name="connsiteY23" fmla="*/ 3030746 h 3996904"/>
              <a:gd name="connsiteX24" fmla="*/ 5538158 w 5771072"/>
              <a:gd name="connsiteY24" fmla="*/ 3522451 h 3996904"/>
              <a:gd name="connsiteX25" fmla="*/ 5621174 w 5771072"/>
              <a:gd name="connsiteY25" fmla="*/ 3806370 h 3996904"/>
              <a:gd name="connsiteX26" fmla="*/ 5662928 w 5771072"/>
              <a:gd name="connsiteY26" fmla="*/ 3890077 h 3996904"/>
              <a:gd name="connsiteX27" fmla="*/ 5771072 w 5771072"/>
              <a:gd name="connsiteY27" fmla="*/ 3996904 h 3996904"/>
              <a:gd name="connsiteX0" fmla="*/ 0 w 5771072"/>
              <a:gd name="connsiteY0" fmla="*/ 2907102 h 4011283"/>
              <a:gd name="connsiteX1" fmla="*/ 621102 w 5771072"/>
              <a:gd name="connsiteY1" fmla="*/ 2881223 h 4011283"/>
              <a:gd name="connsiteX2" fmla="*/ 1423358 w 5771072"/>
              <a:gd name="connsiteY2" fmla="*/ 2846717 h 4011283"/>
              <a:gd name="connsiteX3" fmla="*/ 2216989 w 5771072"/>
              <a:gd name="connsiteY3" fmla="*/ 2777706 h 4011283"/>
              <a:gd name="connsiteX4" fmla="*/ 3019245 w 5771072"/>
              <a:gd name="connsiteY4" fmla="*/ 2665562 h 4011283"/>
              <a:gd name="connsiteX5" fmla="*/ 3692106 w 5771072"/>
              <a:gd name="connsiteY5" fmla="*/ 2510287 h 4011283"/>
              <a:gd name="connsiteX6" fmla="*/ 4149306 w 5771072"/>
              <a:gd name="connsiteY6" fmla="*/ 2337758 h 4011283"/>
              <a:gd name="connsiteX7" fmla="*/ 4546121 w 5771072"/>
              <a:gd name="connsiteY7" fmla="*/ 2044460 h 4011283"/>
              <a:gd name="connsiteX8" fmla="*/ 4787660 w 5771072"/>
              <a:gd name="connsiteY8" fmla="*/ 1742536 h 4011283"/>
              <a:gd name="connsiteX9" fmla="*/ 4951562 w 5771072"/>
              <a:gd name="connsiteY9" fmla="*/ 1354347 h 4011283"/>
              <a:gd name="connsiteX10" fmla="*/ 5037826 w 5771072"/>
              <a:gd name="connsiteY10" fmla="*/ 940279 h 4011283"/>
              <a:gd name="connsiteX11" fmla="*/ 5106838 w 5771072"/>
              <a:gd name="connsiteY11" fmla="*/ 621102 h 4011283"/>
              <a:gd name="connsiteX12" fmla="*/ 5149970 w 5771072"/>
              <a:gd name="connsiteY12" fmla="*/ 370936 h 4011283"/>
              <a:gd name="connsiteX13" fmla="*/ 5175849 w 5771072"/>
              <a:gd name="connsiteY13" fmla="*/ 189781 h 4011283"/>
              <a:gd name="connsiteX14" fmla="*/ 5244860 w 5771072"/>
              <a:gd name="connsiteY14" fmla="*/ 17253 h 4011283"/>
              <a:gd name="connsiteX15" fmla="*/ 5296619 w 5771072"/>
              <a:gd name="connsiteY15" fmla="*/ 86264 h 4011283"/>
              <a:gd name="connsiteX16" fmla="*/ 5296619 w 5771072"/>
              <a:gd name="connsiteY16" fmla="*/ 146649 h 4011283"/>
              <a:gd name="connsiteX17" fmla="*/ 5313872 w 5771072"/>
              <a:gd name="connsiteY17" fmla="*/ 362309 h 4011283"/>
              <a:gd name="connsiteX18" fmla="*/ 5331124 w 5771072"/>
              <a:gd name="connsiteY18" fmla="*/ 672860 h 4011283"/>
              <a:gd name="connsiteX19" fmla="*/ 5357004 w 5771072"/>
              <a:gd name="connsiteY19" fmla="*/ 1035170 h 4011283"/>
              <a:gd name="connsiteX20" fmla="*/ 5417389 w 5771072"/>
              <a:gd name="connsiteY20" fmla="*/ 1915064 h 4011283"/>
              <a:gd name="connsiteX21" fmla="*/ 5451894 w 5771072"/>
              <a:gd name="connsiteY21" fmla="*/ 2562045 h 4011283"/>
              <a:gd name="connsiteX22" fmla="*/ 5503653 w 5771072"/>
              <a:gd name="connsiteY22" fmla="*/ 3045125 h 4011283"/>
              <a:gd name="connsiteX23" fmla="*/ 5538158 w 5771072"/>
              <a:gd name="connsiteY23" fmla="*/ 3536830 h 4011283"/>
              <a:gd name="connsiteX24" fmla="*/ 5621174 w 5771072"/>
              <a:gd name="connsiteY24" fmla="*/ 3820749 h 4011283"/>
              <a:gd name="connsiteX25" fmla="*/ 5662928 w 5771072"/>
              <a:gd name="connsiteY25" fmla="*/ 3904456 h 4011283"/>
              <a:gd name="connsiteX26" fmla="*/ 5771072 w 5771072"/>
              <a:gd name="connsiteY26" fmla="*/ 4011283 h 4011283"/>
              <a:gd name="connsiteX0" fmla="*/ 0 w 5771072"/>
              <a:gd name="connsiteY0" fmla="*/ 2907102 h 4011283"/>
              <a:gd name="connsiteX1" fmla="*/ 621102 w 5771072"/>
              <a:gd name="connsiteY1" fmla="*/ 2881223 h 4011283"/>
              <a:gd name="connsiteX2" fmla="*/ 1423358 w 5771072"/>
              <a:gd name="connsiteY2" fmla="*/ 2846717 h 4011283"/>
              <a:gd name="connsiteX3" fmla="*/ 2216989 w 5771072"/>
              <a:gd name="connsiteY3" fmla="*/ 2777706 h 4011283"/>
              <a:gd name="connsiteX4" fmla="*/ 3019245 w 5771072"/>
              <a:gd name="connsiteY4" fmla="*/ 2665562 h 4011283"/>
              <a:gd name="connsiteX5" fmla="*/ 3692106 w 5771072"/>
              <a:gd name="connsiteY5" fmla="*/ 2510287 h 4011283"/>
              <a:gd name="connsiteX6" fmla="*/ 4149306 w 5771072"/>
              <a:gd name="connsiteY6" fmla="*/ 2337758 h 4011283"/>
              <a:gd name="connsiteX7" fmla="*/ 4546121 w 5771072"/>
              <a:gd name="connsiteY7" fmla="*/ 2044460 h 4011283"/>
              <a:gd name="connsiteX8" fmla="*/ 4787660 w 5771072"/>
              <a:gd name="connsiteY8" fmla="*/ 1742536 h 4011283"/>
              <a:gd name="connsiteX9" fmla="*/ 4951562 w 5771072"/>
              <a:gd name="connsiteY9" fmla="*/ 1354347 h 4011283"/>
              <a:gd name="connsiteX10" fmla="*/ 5037826 w 5771072"/>
              <a:gd name="connsiteY10" fmla="*/ 940279 h 4011283"/>
              <a:gd name="connsiteX11" fmla="*/ 5106838 w 5771072"/>
              <a:gd name="connsiteY11" fmla="*/ 621102 h 4011283"/>
              <a:gd name="connsiteX12" fmla="*/ 5149970 w 5771072"/>
              <a:gd name="connsiteY12" fmla="*/ 370936 h 4011283"/>
              <a:gd name="connsiteX13" fmla="*/ 5175849 w 5771072"/>
              <a:gd name="connsiteY13" fmla="*/ 189781 h 4011283"/>
              <a:gd name="connsiteX14" fmla="*/ 5244860 w 5771072"/>
              <a:gd name="connsiteY14" fmla="*/ 17253 h 4011283"/>
              <a:gd name="connsiteX15" fmla="*/ 5296619 w 5771072"/>
              <a:gd name="connsiteY15" fmla="*/ 86264 h 4011283"/>
              <a:gd name="connsiteX16" fmla="*/ 5313872 w 5771072"/>
              <a:gd name="connsiteY16" fmla="*/ 362309 h 4011283"/>
              <a:gd name="connsiteX17" fmla="*/ 5331124 w 5771072"/>
              <a:gd name="connsiteY17" fmla="*/ 672860 h 4011283"/>
              <a:gd name="connsiteX18" fmla="*/ 5357004 w 5771072"/>
              <a:gd name="connsiteY18" fmla="*/ 1035170 h 4011283"/>
              <a:gd name="connsiteX19" fmla="*/ 5417389 w 5771072"/>
              <a:gd name="connsiteY19" fmla="*/ 1915064 h 4011283"/>
              <a:gd name="connsiteX20" fmla="*/ 5451894 w 5771072"/>
              <a:gd name="connsiteY20" fmla="*/ 2562045 h 4011283"/>
              <a:gd name="connsiteX21" fmla="*/ 5503653 w 5771072"/>
              <a:gd name="connsiteY21" fmla="*/ 3045125 h 4011283"/>
              <a:gd name="connsiteX22" fmla="*/ 5538158 w 5771072"/>
              <a:gd name="connsiteY22" fmla="*/ 3536830 h 4011283"/>
              <a:gd name="connsiteX23" fmla="*/ 5621174 w 5771072"/>
              <a:gd name="connsiteY23" fmla="*/ 3820749 h 4011283"/>
              <a:gd name="connsiteX24" fmla="*/ 5662928 w 5771072"/>
              <a:gd name="connsiteY24" fmla="*/ 3904456 h 4011283"/>
              <a:gd name="connsiteX25" fmla="*/ 5771072 w 5771072"/>
              <a:gd name="connsiteY25" fmla="*/ 4011283 h 4011283"/>
              <a:gd name="connsiteX0" fmla="*/ 0 w 5771072"/>
              <a:gd name="connsiteY0" fmla="*/ 2937294 h 4041475"/>
              <a:gd name="connsiteX1" fmla="*/ 621102 w 5771072"/>
              <a:gd name="connsiteY1" fmla="*/ 2911415 h 4041475"/>
              <a:gd name="connsiteX2" fmla="*/ 1423358 w 5771072"/>
              <a:gd name="connsiteY2" fmla="*/ 2876909 h 4041475"/>
              <a:gd name="connsiteX3" fmla="*/ 2216989 w 5771072"/>
              <a:gd name="connsiteY3" fmla="*/ 2807898 h 4041475"/>
              <a:gd name="connsiteX4" fmla="*/ 3019245 w 5771072"/>
              <a:gd name="connsiteY4" fmla="*/ 2695754 h 4041475"/>
              <a:gd name="connsiteX5" fmla="*/ 3692106 w 5771072"/>
              <a:gd name="connsiteY5" fmla="*/ 2540479 h 4041475"/>
              <a:gd name="connsiteX6" fmla="*/ 4149306 w 5771072"/>
              <a:gd name="connsiteY6" fmla="*/ 2367950 h 4041475"/>
              <a:gd name="connsiteX7" fmla="*/ 4546121 w 5771072"/>
              <a:gd name="connsiteY7" fmla="*/ 2074652 h 4041475"/>
              <a:gd name="connsiteX8" fmla="*/ 4787660 w 5771072"/>
              <a:gd name="connsiteY8" fmla="*/ 1772728 h 4041475"/>
              <a:gd name="connsiteX9" fmla="*/ 4951562 w 5771072"/>
              <a:gd name="connsiteY9" fmla="*/ 1384539 h 4041475"/>
              <a:gd name="connsiteX10" fmla="*/ 5037826 w 5771072"/>
              <a:gd name="connsiteY10" fmla="*/ 970471 h 4041475"/>
              <a:gd name="connsiteX11" fmla="*/ 5106838 w 5771072"/>
              <a:gd name="connsiteY11" fmla="*/ 651294 h 4041475"/>
              <a:gd name="connsiteX12" fmla="*/ 5149970 w 5771072"/>
              <a:gd name="connsiteY12" fmla="*/ 401128 h 4041475"/>
              <a:gd name="connsiteX13" fmla="*/ 5244860 w 5771072"/>
              <a:gd name="connsiteY13" fmla="*/ 47445 h 4041475"/>
              <a:gd name="connsiteX14" fmla="*/ 5296619 w 5771072"/>
              <a:gd name="connsiteY14" fmla="*/ 116456 h 4041475"/>
              <a:gd name="connsiteX15" fmla="*/ 5313872 w 5771072"/>
              <a:gd name="connsiteY15" fmla="*/ 392501 h 4041475"/>
              <a:gd name="connsiteX16" fmla="*/ 5331124 w 5771072"/>
              <a:gd name="connsiteY16" fmla="*/ 703052 h 4041475"/>
              <a:gd name="connsiteX17" fmla="*/ 5357004 w 5771072"/>
              <a:gd name="connsiteY17" fmla="*/ 1065362 h 4041475"/>
              <a:gd name="connsiteX18" fmla="*/ 5417389 w 5771072"/>
              <a:gd name="connsiteY18" fmla="*/ 1945256 h 4041475"/>
              <a:gd name="connsiteX19" fmla="*/ 5451894 w 5771072"/>
              <a:gd name="connsiteY19" fmla="*/ 2592237 h 4041475"/>
              <a:gd name="connsiteX20" fmla="*/ 5503653 w 5771072"/>
              <a:gd name="connsiteY20" fmla="*/ 3075317 h 4041475"/>
              <a:gd name="connsiteX21" fmla="*/ 5538158 w 5771072"/>
              <a:gd name="connsiteY21" fmla="*/ 3567022 h 4041475"/>
              <a:gd name="connsiteX22" fmla="*/ 5621174 w 5771072"/>
              <a:gd name="connsiteY22" fmla="*/ 3850941 h 4041475"/>
              <a:gd name="connsiteX23" fmla="*/ 5662928 w 5771072"/>
              <a:gd name="connsiteY23" fmla="*/ 3934648 h 4041475"/>
              <a:gd name="connsiteX24" fmla="*/ 5771072 w 5771072"/>
              <a:gd name="connsiteY24" fmla="*/ 4041475 h 4041475"/>
              <a:gd name="connsiteX0" fmla="*/ 0 w 5771072"/>
              <a:gd name="connsiteY0" fmla="*/ 2937294 h 4041475"/>
              <a:gd name="connsiteX1" fmla="*/ 621102 w 5771072"/>
              <a:gd name="connsiteY1" fmla="*/ 2911415 h 4041475"/>
              <a:gd name="connsiteX2" fmla="*/ 1423358 w 5771072"/>
              <a:gd name="connsiteY2" fmla="*/ 2876909 h 4041475"/>
              <a:gd name="connsiteX3" fmla="*/ 2216989 w 5771072"/>
              <a:gd name="connsiteY3" fmla="*/ 2807898 h 4041475"/>
              <a:gd name="connsiteX4" fmla="*/ 3019245 w 5771072"/>
              <a:gd name="connsiteY4" fmla="*/ 2695754 h 4041475"/>
              <a:gd name="connsiteX5" fmla="*/ 3692106 w 5771072"/>
              <a:gd name="connsiteY5" fmla="*/ 2540479 h 4041475"/>
              <a:gd name="connsiteX6" fmla="*/ 4149306 w 5771072"/>
              <a:gd name="connsiteY6" fmla="*/ 2367950 h 4041475"/>
              <a:gd name="connsiteX7" fmla="*/ 4546121 w 5771072"/>
              <a:gd name="connsiteY7" fmla="*/ 2074652 h 4041475"/>
              <a:gd name="connsiteX8" fmla="*/ 4787660 w 5771072"/>
              <a:gd name="connsiteY8" fmla="*/ 1772728 h 4041475"/>
              <a:gd name="connsiteX9" fmla="*/ 4951562 w 5771072"/>
              <a:gd name="connsiteY9" fmla="*/ 1384539 h 4041475"/>
              <a:gd name="connsiteX10" fmla="*/ 5037826 w 5771072"/>
              <a:gd name="connsiteY10" fmla="*/ 970471 h 4041475"/>
              <a:gd name="connsiteX11" fmla="*/ 5106838 w 5771072"/>
              <a:gd name="connsiteY11" fmla="*/ 651294 h 4041475"/>
              <a:gd name="connsiteX12" fmla="*/ 5149970 w 5771072"/>
              <a:gd name="connsiteY12" fmla="*/ 401128 h 4041475"/>
              <a:gd name="connsiteX13" fmla="*/ 5244860 w 5771072"/>
              <a:gd name="connsiteY13" fmla="*/ 47445 h 4041475"/>
              <a:gd name="connsiteX14" fmla="*/ 5296619 w 5771072"/>
              <a:gd name="connsiteY14" fmla="*/ 116456 h 4041475"/>
              <a:gd name="connsiteX15" fmla="*/ 5313872 w 5771072"/>
              <a:gd name="connsiteY15" fmla="*/ 392501 h 4041475"/>
              <a:gd name="connsiteX16" fmla="*/ 5331124 w 5771072"/>
              <a:gd name="connsiteY16" fmla="*/ 703052 h 4041475"/>
              <a:gd name="connsiteX17" fmla="*/ 5357004 w 5771072"/>
              <a:gd name="connsiteY17" fmla="*/ 1065362 h 4041475"/>
              <a:gd name="connsiteX18" fmla="*/ 5417389 w 5771072"/>
              <a:gd name="connsiteY18" fmla="*/ 1945256 h 4041475"/>
              <a:gd name="connsiteX19" fmla="*/ 5451894 w 5771072"/>
              <a:gd name="connsiteY19" fmla="*/ 2592237 h 4041475"/>
              <a:gd name="connsiteX20" fmla="*/ 5538158 w 5771072"/>
              <a:gd name="connsiteY20" fmla="*/ 3567022 h 4041475"/>
              <a:gd name="connsiteX21" fmla="*/ 5621174 w 5771072"/>
              <a:gd name="connsiteY21" fmla="*/ 3850941 h 4041475"/>
              <a:gd name="connsiteX22" fmla="*/ 5662928 w 5771072"/>
              <a:gd name="connsiteY22" fmla="*/ 3934648 h 4041475"/>
              <a:gd name="connsiteX23" fmla="*/ 5771072 w 5771072"/>
              <a:gd name="connsiteY23" fmla="*/ 4041475 h 4041475"/>
              <a:gd name="connsiteX0" fmla="*/ 0 w 5771072"/>
              <a:gd name="connsiteY0" fmla="*/ 2937294 h 4041475"/>
              <a:gd name="connsiteX1" fmla="*/ 621102 w 5771072"/>
              <a:gd name="connsiteY1" fmla="*/ 2911415 h 4041475"/>
              <a:gd name="connsiteX2" fmla="*/ 1423358 w 5771072"/>
              <a:gd name="connsiteY2" fmla="*/ 2876909 h 4041475"/>
              <a:gd name="connsiteX3" fmla="*/ 2216989 w 5771072"/>
              <a:gd name="connsiteY3" fmla="*/ 2807898 h 4041475"/>
              <a:gd name="connsiteX4" fmla="*/ 3019245 w 5771072"/>
              <a:gd name="connsiteY4" fmla="*/ 2695754 h 4041475"/>
              <a:gd name="connsiteX5" fmla="*/ 3692106 w 5771072"/>
              <a:gd name="connsiteY5" fmla="*/ 2540479 h 4041475"/>
              <a:gd name="connsiteX6" fmla="*/ 4149306 w 5771072"/>
              <a:gd name="connsiteY6" fmla="*/ 2367950 h 4041475"/>
              <a:gd name="connsiteX7" fmla="*/ 4546121 w 5771072"/>
              <a:gd name="connsiteY7" fmla="*/ 2074652 h 4041475"/>
              <a:gd name="connsiteX8" fmla="*/ 4787660 w 5771072"/>
              <a:gd name="connsiteY8" fmla="*/ 1772728 h 4041475"/>
              <a:gd name="connsiteX9" fmla="*/ 4951562 w 5771072"/>
              <a:gd name="connsiteY9" fmla="*/ 1384539 h 4041475"/>
              <a:gd name="connsiteX10" fmla="*/ 5037826 w 5771072"/>
              <a:gd name="connsiteY10" fmla="*/ 970471 h 4041475"/>
              <a:gd name="connsiteX11" fmla="*/ 5106838 w 5771072"/>
              <a:gd name="connsiteY11" fmla="*/ 651294 h 4041475"/>
              <a:gd name="connsiteX12" fmla="*/ 5149970 w 5771072"/>
              <a:gd name="connsiteY12" fmla="*/ 401128 h 4041475"/>
              <a:gd name="connsiteX13" fmla="*/ 5244860 w 5771072"/>
              <a:gd name="connsiteY13" fmla="*/ 47445 h 4041475"/>
              <a:gd name="connsiteX14" fmla="*/ 5296619 w 5771072"/>
              <a:gd name="connsiteY14" fmla="*/ 116456 h 4041475"/>
              <a:gd name="connsiteX15" fmla="*/ 5313872 w 5771072"/>
              <a:gd name="connsiteY15" fmla="*/ 392501 h 4041475"/>
              <a:gd name="connsiteX16" fmla="*/ 5331124 w 5771072"/>
              <a:gd name="connsiteY16" fmla="*/ 703052 h 4041475"/>
              <a:gd name="connsiteX17" fmla="*/ 5357004 w 5771072"/>
              <a:gd name="connsiteY17" fmla="*/ 1065362 h 4041475"/>
              <a:gd name="connsiteX18" fmla="*/ 5451894 w 5771072"/>
              <a:gd name="connsiteY18" fmla="*/ 2592237 h 4041475"/>
              <a:gd name="connsiteX19" fmla="*/ 5538158 w 5771072"/>
              <a:gd name="connsiteY19" fmla="*/ 3567022 h 4041475"/>
              <a:gd name="connsiteX20" fmla="*/ 5621174 w 5771072"/>
              <a:gd name="connsiteY20" fmla="*/ 3850941 h 4041475"/>
              <a:gd name="connsiteX21" fmla="*/ 5662928 w 5771072"/>
              <a:gd name="connsiteY21" fmla="*/ 3934648 h 4041475"/>
              <a:gd name="connsiteX22" fmla="*/ 5771072 w 5771072"/>
              <a:gd name="connsiteY22" fmla="*/ 4041475 h 4041475"/>
              <a:gd name="connsiteX0" fmla="*/ 0 w 5771072"/>
              <a:gd name="connsiteY0" fmla="*/ 2937294 h 4041475"/>
              <a:gd name="connsiteX1" fmla="*/ 621102 w 5771072"/>
              <a:gd name="connsiteY1" fmla="*/ 2911415 h 4041475"/>
              <a:gd name="connsiteX2" fmla="*/ 1423358 w 5771072"/>
              <a:gd name="connsiteY2" fmla="*/ 2876909 h 4041475"/>
              <a:gd name="connsiteX3" fmla="*/ 2216989 w 5771072"/>
              <a:gd name="connsiteY3" fmla="*/ 2807898 h 4041475"/>
              <a:gd name="connsiteX4" fmla="*/ 3019245 w 5771072"/>
              <a:gd name="connsiteY4" fmla="*/ 2695754 h 4041475"/>
              <a:gd name="connsiteX5" fmla="*/ 3692106 w 5771072"/>
              <a:gd name="connsiteY5" fmla="*/ 2540479 h 4041475"/>
              <a:gd name="connsiteX6" fmla="*/ 4149306 w 5771072"/>
              <a:gd name="connsiteY6" fmla="*/ 2367950 h 4041475"/>
              <a:gd name="connsiteX7" fmla="*/ 4546121 w 5771072"/>
              <a:gd name="connsiteY7" fmla="*/ 2074652 h 4041475"/>
              <a:gd name="connsiteX8" fmla="*/ 4787660 w 5771072"/>
              <a:gd name="connsiteY8" fmla="*/ 1772728 h 4041475"/>
              <a:gd name="connsiteX9" fmla="*/ 4951562 w 5771072"/>
              <a:gd name="connsiteY9" fmla="*/ 1384539 h 4041475"/>
              <a:gd name="connsiteX10" fmla="*/ 5037826 w 5771072"/>
              <a:gd name="connsiteY10" fmla="*/ 970471 h 4041475"/>
              <a:gd name="connsiteX11" fmla="*/ 5106838 w 5771072"/>
              <a:gd name="connsiteY11" fmla="*/ 651294 h 4041475"/>
              <a:gd name="connsiteX12" fmla="*/ 5149970 w 5771072"/>
              <a:gd name="connsiteY12" fmla="*/ 401128 h 4041475"/>
              <a:gd name="connsiteX13" fmla="*/ 5244860 w 5771072"/>
              <a:gd name="connsiteY13" fmla="*/ 47445 h 4041475"/>
              <a:gd name="connsiteX14" fmla="*/ 5296619 w 5771072"/>
              <a:gd name="connsiteY14" fmla="*/ 116456 h 4041475"/>
              <a:gd name="connsiteX15" fmla="*/ 5331124 w 5771072"/>
              <a:gd name="connsiteY15" fmla="*/ 703052 h 4041475"/>
              <a:gd name="connsiteX16" fmla="*/ 5357004 w 5771072"/>
              <a:gd name="connsiteY16" fmla="*/ 1065362 h 4041475"/>
              <a:gd name="connsiteX17" fmla="*/ 5451894 w 5771072"/>
              <a:gd name="connsiteY17" fmla="*/ 2592237 h 4041475"/>
              <a:gd name="connsiteX18" fmla="*/ 5538158 w 5771072"/>
              <a:gd name="connsiteY18" fmla="*/ 3567022 h 4041475"/>
              <a:gd name="connsiteX19" fmla="*/ 5621174 w 5771072"/>
              <a:gd name="connsiteY19" fmla="*/ 3850941 h 4041475"/>
              <a:gd name="connsiteX20" fmla="*/ 5662928 w 5771072"/>
              <a:gd name="connsiteY20" fmla="*/ 3934648 h 4041475"/>
              <a:gd name="connsiteX21" fmla="*/ 5771072 w 5771072"/>
              <a:gd name="connsiteY21" fmla="*/ 4041475 h 4041475"/>
              <a:gd name="connsiteX0" fmla="*/ 0 w 5771072"/>
              <a:gd name="connsiteY0" fmla="*/ 2978988 h 4083169"/>
              <a:gd name="connsiteX1" fmla="*/ 621102 w 5771072"/>
              <a:gd name="connsiteY1" fmla="*/ 2953109 h 4083169"/>
              <a:gd name="connsiteX2" fmla="*/ 1423358 w 5771072"/>
              <a:gd name="connsiteY2" fmla="*/ 2918603 h 4083169"/>
              <a:gd name="connsiteX3" fmla="*/ 2216989 w 5771072"/>
              <a:gd name="connsiteY3" fmla="*/ 2849592 h 4083169"/>
              <a:gd name="connsiteX4" fmla="*/ 3019245 w 5771072"/>
              <a:gd name="connsiteY4" fmla="*/ 2737448 h 4083169"/>
              <a:gd name="connsiteX5" fmla="*/ 3692106 w 5771072"/>
              <a:gd name="connsiteY5" fmla="*/ 2582173 h 4083169"/>
              <a:gd name="connsiteX6" fmla="*/ 4149306 w 5771072"/>
              <a:gd name="connsiteY6" fmla="*/ 2409644 h 4083169"/>
              <a:gd name="connsiteX7" fmla="*/ 4546121 w 5771072"/>
              <a:gd name="connsiteY7" fmla="*/ 2116346 h 4083169"/>
              <a:gd name="connsiteX8" fmla="*/ 4787660 w 5771072"/>
              <a:gd name="connsiteY8" fmla="*/ 1814422 h 4083169"/>
              <a:gd name="connsiteX9" fmla="*/ 4951562 w 5771072"/>
              <a:gd name="connsiteY9" fmla="*/ 1426233 h 4083169"/>
              <a:gd name="connsiteX10" fmla="*/ 5037826 w 5771072"/>
              <a:gd name="connsiteY10" fmla="*/ 1012165 h 4083169"/>
              <a:gd name="connsiteX11" fmla="*/ 5106838 w 5771072"/>
              <a:gd name="connsiteY11" fmla="*/ 692988 h 4083169"/>
              <a:gd name="connsiteX12" fmla="*/ 5244860 w 5771072"/>
              <a:gd name="connsiteY12" fmla="*/ 89139 h 4083169"/>
              <a:gd name="connsiteX13" fmla="*/ 5296619 w 5771072"/>
              <a:gd name="connsiteY13" fmla="*/ 158150 h 4083169"/>
              <a:gd name="connsiteX14" fmla="*/ 5331124 w 5771072"/>
              <a:gd name="connsiteY14" fmla="*/ 744746 h 4083169"/>
              <a:gd name="connsiteX15" fmla="*/ 5357004 w 5771072"/>
              <a:gd name="connsiteY15" fmla="*/ 1107056 h 4083169"/>
              <a:gd name="connsiteX16" fmla="*/ 5451894 w 5771072"/>
              <a:gd name="connsiteY16" fmla="*/ 2633931 h 4083169"/>
              <a:gd name="connsiteX17" fmla="*/ 5538158 w 5771072"/>
              <a:gd name="connsiteY17" fmla="*/ 3608716 h 4083169"/>
              <a:gd name="connsiteX18" fmla="*/ 5621174 w 5771072"/>
              <a:gd name="connsiteY18" fmla="*/ 3892635 h 4083169"/>
              <a:gd name="connsiteX19" fmla="*/ 5662928 w 5771072"/>
              <a:gd name="connsiteY19" fmla="*/ 3976342 h 4083169"/>
              <a:gd name="connsiteX20" fmla="*/ 5771072 w 5771072"/>
              <a:gd name="connsiteY20" fmla="*/ 4083169 h 4083169"/>
              <a:gd name="connsiteX0" fmla="*/ 0 w 5771072"/>
              <a:gd name="connsiteY0" fmla="*/ 3032185 h 4136366"/>
              <a:gd name="connsiteX1" fmla="*/ 621102 w 5771072"/>
              <a:gd name="connsiteY1" fmla="*/ 3006306 h 4136366"/>
              <a:gd name="connsiteX2" fmla="*/ 1423358 w 5771072"/>
              <a:gd name="connsiteY2" fmla="*/ 2971800 h 4136366"/>
              <a:gd name="connsiteX3" fmla="*/ 2216989 w 5771072"/>
              <a:gd name="connsiteY3" fmla="*/ 2902789 h 4136366"/>
              <a:gd name="connsiteX4" fmla="*/ 3019245 w 5771072"/>
              <a:gd name="connsiteY4" fmla="*/ 2790645 h 4136366"/>
              <a:gd name="connsiteX5" fmla="*/ 3692106 w 5771072"/>
              <a:gd name="connsiteY5" fmla="*/ 2635370 h 4136366"/>
              <a:gd name="connsiteX6" fmla="*/ 4149306 w 5771072"/>
              <a:gd name="connsiteY6" fmla="*/ 2462841 h 4136366"/>
              <a:gd name="connsiteX7" fmla="*/ 4546121 w 5771072"/>
              <a:gd name="connsiteY7" fmla="*/ 2169543 h 4136366"/>
              <a:gd name="connsiteX8" fmla="*/ 4787660 w 5771072"/>
              <a:gd name="connsiteY8" fmla="*/ 1867619 h 4136366"/>
              <a:gd name="connsiteX9" fmla="*/ 4951562 w 5771072"/>
              <a:gd name="connsiteY9" fmla="*/ 1479430 h 4136366"/>
              <a:gd name="connsiteX10" fmla="*/ 5037826 w 5771072"/>
              <a:gd name="connsiteY10" fmla="*/ 1065362 h 4136366"/>
              <a:gd name="connsiteX11" fmla="*/ 5244860 w 5771072"/>
              <a:gd name="connsiteY11" fmla="*/ 142336 h 4136366"/>
              <a:gd name="connsiteX12" fmla="*/ 5296619 w 5771072"/>
              <a:gd name="connsiteY12" fmla="*/ 211347 h 4136366"/>
              <a:gd name="connsiteX13" fmla="*/ 5331124 w 5771072"/>
              <a:gd name="connsiteY13" fmla="*/ 797943 h 4136366"/>
              <a:gd name="connsiteX14" fmla="*/ 5357004 w 5771072"/>
              <a:gd name="connsiteY14" fmla="*/ 1160253 h 4136366"/>
              <a:gd name="connsiteX15" fmla="*/ 5451894 w 5771072"/>
              <a:gd name="connsiteY15" fmla="*/ 2687128 h 4136366"/>
              <a:gd name="connsiteX16" fmla="*/ 5538158 w 5771072"/>
              <a:gd name="connsiteY16" fmla="*/ 3661913 h 4136366"/>
              <a:gd name="connsiteX17" fmla="*/ 5621174 w 5771072"/>
              <a:gd name="connsiteY17" fmla="*/ 3945832 h 4136366"/>
              <a:gd name="connsiteX18" fmla="*/ 5662928 w 5771072"/>
              <a:gd name="connsiteY18" fmla="*/ 4029539 h 4136366"/>
              <a:gd name="connsiteX19" fmla="*/ 5771072 w 5771072"/>
              <a:gd name="connsiteY19" fmla="*/ 4136366 h 4136366"/>
              <a:gd name="connsiteX0" fmla="*/ 0 w 5771072"/>
              <a:gd name="connsiteY0" fmla="*/ 3034061 h 4138242"/>
              <a:gd name="connsiteX1" fmla="*/ 621102 w 5771072"/>
              <a:gd name="connsiteY1" fmla="*/ 3008182 h 4138242"/>
              <a:gd name="connsiteX2" fmla="*/ 1423358 w 5771072"/>
              <a:gd name="connsiteY2" fmla="*/ 2973676 h 4138242"/>
              <a:gd name="connsiteX3" fmla="*/ 2216989 w 5771072"/>
              <a:gd name="connsiteY3" fmla="*/ 2904665 h 4138242"/>
              <a:gd name="connsiteX4" fmla="*/ 3019245 w 5771072"/>
              <a:gd name="connsiteY4" fmla="*/ 2792521 h 4138242"/>
              <a:gd name="connsiteX5" fmla="*/ 3692106 w 5771072"/>
              <a:gd name="connsiteY5" fmla="*/ 2637246 h 4138242"/>
              <a:gd name="connsiteX6" fmla="*/ 4149306 w 5771072"/>
              <a:gd name="connsiteY6" fmla="*/ 2464717 h 4138242"/>
              <a:gd name="connsiteX7" fmla="*/ 4546121 w 5771072"/>
              <a:gd name="connsiteY7" fmla="*/ 2171419 h 4138242"/>
              <a:gd name="connsiteX8" fmla="*/ 4787660 w 5771072"/>
              <a:gd name="connsiteY8" fmla="*/ 1869495 h 4138242"/>
              <a:gd name="connsiteX9" fmla="*/ 4951562 w 5771072"/>
              <a:gd name="connsiteY9" fmla="*/ 1481306 h 4138242"/>
              <a:gd name="connsiteX10" fmla="*/ 5059570 w 5771072"/>
              <a:gd name="connsiteY10" fmla="*/ 1078493 h 4138242"/>
              <a:gd name="connsiteX11" fmla="*/ 5244860 w 5771072"/>
              <a:gd name="connsiteY11" fmla="*/ 144212 h 4138242"/>
              <a:gd name="connsiteX12" fmla="*/ 5296619 w 5771072"/>
              <a:gd name="connsiteY12" fmla="*/ 213223 h 4138242"/>
              <a:gd name="connsiteX13" fmla="*/ 5331124 w 5771072"/>
              <a:gd name="connsiteY13" fmla="*/ 799819 h 4138242"/>
              <a:gd name="connsiteX14" fmla="*/ 5357004 w 5771072"/>
              <a:gd name="connsiteY14" fmla="*/ 1162129 h 4138242"/>
              <a:gd name="connsiteX15" fmla="*/ 5451894 w 5771072"/>
              <a:gd name="connsiteY15" fmla="*/ 2689004 h 4138242"/>
              <a:gd name="connsiteX16" fmla="*/ 5538158 w 5771072"/>
              <a:gd name="connsiteY16" fmla="*/ 3663789 h 4138242"/>
              <a:gd name="connsiteX17" fmla="*/ 5621174 w 5771072"/>
              <a:gd name="connsiteY17" fmla="*/ 3947708 h 4138242"/>
              <a:gd name="connsiteX18" fmla="*/ 5662928 w 5771072"/>
              <a:gd name="connsiteY18" fmla="*/ 4031415 h 4138242"/>
              <a:gd name="connsiteX19" fmla="*/ 5771072 w 5771072"/>
              <a:gd name="connsiteY19" fmla="*/ 4138242 h 4138242"/>
              <a:gd name="connsiteX0" fmla="*/ 0 w 5771072"/>
              <a:gd name="connsiteY0" fmla="*/ 2930106 h 4034287"/>
              <a:gd name="connsiteX1" fmla="*/ 621102 w 5771072"/>
              <a:gd name="connsiteY1" fmla="*/ 2904227 h 4034287"/>
              <a:gd name="connsiteX2" fmla="*/ 1423358 w 5771072"/>
              <a:gd name="connsiteY2" fmla="*/ 2869721 h 4034287"/>
              <a:gd name="connsiteX3" fmla="*/ 2216989 w 5771072"/>
              <a:gd name="connsiteY3" fmla="*/ 2800710 h 4034287"/>
              <a:gd name="connsiteX4" fmla="*/ 3019245 w 5771072"/>
              <a:gd name="connsiteY4" fmla="*/ 2688566 h 4034287"/>
              <a:gd name="connsiteX5" fmla="*/ 3692106 w 5771072"/>
              <a:gd name="connsiteY5" fmla="*/ 2533291 h 4034287"/>
              <a:gd name="connsiteX6" fmla="*/ 4149306 w 5771072"/>
              <a:gd name="connsiteY6" fmla="*/ 2360762 h 4034287"/>
              <a:gd name="connsiteX7" fmla="*/ 4546121 w 5771072"/>
              <a:gd name="connsiteY7" fmla="*/ 2067464 h 4034287"/>
              <a:gd name="connsiteX8" fmla="*/ 4787660 w 5771072"/>
              <a:gd name="connsiteY8" fmla="*/ 1765540 h 4034287"/>
              <a:gd name="connsiteX9" fmla="*/ 4951562 w 5771072"/>
              <a:gd name="connsiteY9" fmla="*/ 1377351 h 4034287"/>
              <a:gd name="connsiteX10" fmla="*/ 5059570 w 5771072"/>
              <a:gd name="connsiteY10" fmla="*/ 974538 h 4034287"/>
              <a:gd name="connsiteX11" fmla="*/ 5196789 w 5771072"/>
              <a:gd name="connsiteY11" fmla="*/ 266009 h 4034287"/>
              <a:gd name="connsiteX12" fmla="*/ 5244860 w 5771072"/>
              <a:gd name="connsiteY12" fmla="*/ 40257 h 4034287"/>
              <a:gd name="connsiteX13" fmla="*/ 5296619 w 5771072"/>
              <a:gd name="connsiteY13" fmla="*/ 109268 h 4034287"/>
              <a:gd name="connsiteX14" fmla="*/ 5331124 w 5771072"/>
              <a:gd name="connsiteY14" fmla="*/ 695864 h 4034287"/>
              <a:gd name="connsiteX15" fmla="*/ 5357004 w 5771072"/>
              <a:gd name="connsiteY15" fmla="*/ 1058174 h 4034287"/>
              <a:gd name="connsiteX16" fmla="*/ 5451894 w 5771072"/>
              <a:gd name="connsiteY16" fmla="*/ 2585049 h 4034287"/>
              <a:gd name="connsiteX17" fmla="*/ 5538158 w 5771072"/>
              <a:gd name="connsiteY17" fmla="*/ 3559834 h 4034287"/>
              <a:gd name="connsiteX18" fmla="*/ 5621174 w 5771072"/>
              <a:gd name="connsiteY18" fmla="*/ 3843753 h 4034287"/>
              <a:gd name="connsiteX19" fmla="*/ 5662928 w 5771072"/>
              <a:gd name="connsiteY19" fmla="*/ 3927460 h 4034287"/>
              <a:gd name="connsiteX20" fmla="*/ 5771072 w 5771072"/>
              <a:gd name="connsiteY20" fmla="*/ 4034287 h 4034287"/>
              <a:gd name="connsiteX0" fmla="*/ 0 w 5771072"/>
              <a:gd name="connsiteY0" fmla="*/ 2955604 h 4059785"/>
              <a:gd name="connsiteX1" fmla="*/ 621102 w 5771072"/>
              <a:gd name="connsiteY1" fmla="*/ 2929725 h 4059785"/>
              <a:gd name="connsiteX2" fmla="*/ 1423358 w 5771072"/>
              <a:gd name="connsiteY2" fmla="*/ 2895219 h 4059785"/>
              <a:gd name="connsiteX3" fmla="*/ 2216989 w 5771072"/>
              <a:gd name="connsiteY3" fmla="*/ 2826208 h 4059785"/>
              <a:gd name="connsiteX4" fmla="*/ 3019245 w 5771072"/>
              <a:gd name="connsiteY4" fmla="*/ 2714064 h 4059785"/>
              <a:gd name="connsiteX5" fmla="*/ 3692106 w 5771072"/>
              <a:gd name="connsiteY5" fmla="*/ 2558789 h 4059785"/>
              <a:gd name="connsiteX6" fmla="*/ 4149306 w 5771072"/>
              <a:gd name="connsiteY6" fmla="*/ 2386260 h 4059785"/>
              <a:gd name="connsiteX7" fmla="*/ 4546121 w 5771072"/>
              <a:gd name="connsiteY7" fmla="*/ 2092962 h 4059785"/>
              <a:gd name="connsiteX8" fmla="*/ 4787660 w 5771072"/>
              <a:gd name="connsiteY8" fmla="*/ 1791038 h 4059785"/>
              <a:gd name="connsiteX9" fmla="*/ 4951562 w 5771072"/>
              <a:gd name="connsiteY9" fmla="*/ 1402849 h 4059785"/>
              <a:gd name="connsiteX10" fmla="*/ 5059570 w 5771072"/>
              <a:gd name="connsiteY10" fmla="*/ 1000036 h 4059785"/>
              <a:gd name="connsiteX11" fmla="*/ 5138626 w 5771072"/>
              <a:gd name="connsiteY11" fmla="*/ 529305 h 4059785"/>
              <a:gd name="connsiteX12" fmla="*/ 5244860 w 5771072"/>
              <a:gd name="connsiteY12" fmla="*/ 65755 h 4059785"/>
              <a:gd name="connsiteX13" fmla="*/ 5296619 w 5771072"/>
              <a:gd name="connsiteY13" fmla="*/ 134766 h 4059785"/>
              <a:gd name="connsiteX14" fmla="*/ 5331124 w 5771072"/>
              <a:gd name="connsiteY14" fmla="*/ 721362 h 4059785"/>
              <a:gd name="connsiteX15" fmla="*/ 5357004 w 5771072"/>
              <a:gd name="connsiteY15" fmla="*/ 1083672 h 4059785"/>
              <a:gd name="connsiteX16" fmla="*/ 5451894 w 5771072"/>
              <a:gd name="connsiteY16" fmla="*/ 2610547 h 4059785"/>
              <a:gd name="connsiteX17" fmla="*/ 5538158 w 5771072"/>
              <a:gd name="connsiteY17" fmla="*/ 3585332 h 4059785"/>
              <a:gd name="connsiteX18" fmla="*/ 5621174 w 5771072"/>
              <a:gd name="connsiteY18" fmla="*/ 3869251 h 4059785"/>
              <a:gd name="connsiteX19" fmla="*/ 5662928 w 5771072"/>
              <a:gd name="connsiteY19" fmla="*/ 3952958 h 4059785"/>
              <a:gd name="connsiteX20" fmla="*/ 5771072 w 5771072"/>
              <a:gd name="connsiteY20" fmla="*/ 4059785 h 4059785"/>
              <a:gd name="connsiteX0" fmla="*/ 0 w 5771072"/>
              <a:gd name="connsiteY0" fmla="*/ 2962788 h 4066969"/>
              <a:gd name="connsiteX1" fmla="*/ 621102 w 5771072"/>
              <a:gd name="connsiteY1" fmla="*/ 2936909 h 4066969"/>
              <a:gd name="connsiteX2" fmla="*/ 1423358 w 5771072"/>
              <a:gd name="connsiteY2" fmla="*/ 2902403 h 4066969"/>
              <a:gd name="connsiteX3" fmla="*/ 2216989 w 5771072"/>
              <a:gd name="connsiteY3" fmla="*/ 2833392 h 4066969"/>
              <a:gd name="connsiteX4" fmla="*/ 3019245 w 5771072"/>
              <a:gd name="connsiteY4" fmla="*/ 2721248 h 4066969"/>
              <a:gd name="connsiteX5" fmla="*/ 3692106 w 5771072"/>
              <a:gd name="connsiteY5" fmla="*/ 2565973 h 4066969"/>
              <a:gd name="connsiteX6" fmla="*/ 4149306 w 5771072"/>
              <a:gd name="connsiteY6" fmla="*/ 2393444 h 4066969"/>
              <a:gd name="connsiteX7" fmla="*/ 4546121 w 5771072"/>
              <a:gd name="connsiteY7" fmla="*/ 2100146 h 4066969"/>
              <a:gd name="connsiteX8" fmla="*/ 4787660 w 5771072"/>
              <a:gd name="connsiteY8" fmla="*/ 1798222 h 4066969"/>
              <a:gd name="connsiteX9" fmla="*/ 4951562 w 5771072"/>
              <a:gd name="connsiteY9" fmla="*/ 1410033 h 4066969"/>
              <a:gd name="connsiteX10" fmla="*/ 5059570 w 5771072"/>
              <a:gd name="connsiteY10" fmla="*/ 1007220 h 4066969"/>
              <a:gd name="connsiteX11" fmla="*/ 5138626 w 5771072"/>
              <a:gd name="connsiteY11" fmla="*/ 536489 h 4066969"/>
              <a:gd name="connsiteX12" fmla="*/ 5217682 w 5771072"/>
              <a:gd name="connsiteY12" fmla="*/ 65757 h 4066969"/>
              <a:gd name="connsiteX13" fmla="*/ 5296619 w 5771072"/>
              <a:gd name="connsiteY13" fmla="*/ 141950 h 4066969"/>
              <a:gd name="connsiteX14" fmla="*/ 5331124 w 5771072"/>
              <a:gd name="connsiteY14" fmla="*/ 728546 h 4066969"/>
              <a:gd name="connsiteX15" fmla="*/ 5357004 w 5771072"/>
              <a:gd name="connsiteY15" fmla="*/ 1090856 h 4066969"/>
              <a:gd name="connsiteX16" fmla="*/ 5451894 w 5771072"/>
              <a:gd name="connsiteY16" fmla="*/ 2617731 h 4066969"/>
              <a:gd name="connsiteX17" fmla="*/ 5538158 w 5771072"/>
              <a:gd name="connsiteY17" fmla="*/ 3592516 h 4066969"/>
              <a:gd name="connsiteX18" fmla="*/ 5621174 w 5771072"/>
              <a:gd name="connsiteY18" fmla="*/ 3876435 h 4066969"/>
              <a:gd name="connsiteX19" fmla="*/ 5662928 w 5771072"/>
              <a:gd name="connsiteY19" fmla="*/ 3960142 h 4066969"/>
              <a:gd name="connsiteX20" fmla="*/ 5771072 w 5771072"/>
              <a:gd name="connsiteY20" fmla="*/ 4066969 h 406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71072" h="4066969">
                <a:moveTo>
                  <a:pt x="0" y="2962788"/>
                </a:moveTo>
                <a:lnTo>
                  <a:pt x="621102" y="2936909"/>
                </a:lnTo>
                <a:cubicBezTo>
                  <a:pt x="858328" y="2926845"/>
                  <a:pt x="1157377" y="2919656"/>
                  <a:pt x="1423358" y="2902403"/>
                </a:cubicBezTo>
                <a:cubicBezTo>
                  <a:pt x="1689339" y="2885150"/>
                  <a:pt x="1951008" y="2863585"/>
                  <a:pt x="2216989" y="2833392"/>
                </a:cubicBezTo>
                <a:cubicBezTo>
                  <a:pt x="2482970" y="2803199"/>
                  <a:pt x="2773392" y="2765818"/>
                  <a:pt x="3019245" y="2721248"/>
                </a:cubicBezTo>
                <a:cubicBezTo>
                  <a:pt x="3265098" y="2676678"/>
                  <a:pt x="3503763" y="2620607"/>
                  <a:pt x="3692106" y="2565973"/>
                </a:cubicBezTo>
                <a:cubicBezTo>
                  <a:pt x="3880449" y="2511339"/>
                  <a:pt x="4006970" y="2471082"/>
                  <a:pt x="4149306" y="2393444"/>
                </a:cubicBezTo>
                <a:cubicBezTo>
                  <a:pt x="4291642" y="2315806"/>
                  <a:pt x="4439729" y="2199350"/>
                  <a:pt x="4546121" y="2100146"/>
                </a:cubicBezTo>
                <a:cubicBezTo>
                  <a:pt x="4652513" y="2000942"/>
                  <a:pt x="4720087" y="1913241"/>
                  <a:pt x="4787660" y="1798222"/>
                </a:cubicBezTo>
                <a:cubicBezTo>
                  <a:pt x="4855233" y="1683203"/>
                  <a:pt x="4906244" y="1541867"/>
                  <a:pt x="4951562" y="1410033"/>
                </a:cubicBezTo>
                <a:cubicBezTo>
                  <a:pt x="4996880" y="1278199"/>
                  <a:pt x="5028393" y="1152811"/>
                  <a:pt x="5059570" y="1007220"/>
                </a:cubicBezTo>
                <a:cubicBezTo>
                  <a:pt x="5090747" y="861629"/>
                  <a:pt x="5112274" y="693400"/>
                  <a:pt x="5138626" y="536489"/>
                </a:cubicBezTo>
                <a:cubicBezTo>
                  <a:pt x="5164978" y="379579"/>
                  <a:pt x="5191350" y="131514"/>
                  <a:pt x="5217682" y="65757"/>
                </a:cubicBezTo>
                <a:cubicBezTo>
                  <a:pt x="5244014" y="0"/>
                  <a:pt x="5277712" y="31485"/>
                  <a:pt x="5296619" y="141950"/>
                </a:cubicBezTo>
                <a:cubicBezTo>
                  <a:pt x="5315526" y="252415"/>
                  <a:pt x="5321060" y="570395"/>
                  <a:pt x="5331124" y="728546"/>
                </a:cubicBezTo>
                <a:cubicBezTo>
                  <a:pt x="5341188" y="886697"/>
                  <a:pt x="5336876" y="775992"/>
                  <a:pt x="5357004" y="1090856"/>
                </a:cubicBezTo>
                <a:cubicBezTo>
                  <a:pt x="5377132" y="1405720"/>
                  <a:pt x="5421702" y="2200788"/>
                  <a:pt x="5451894" y="2617731"/>
                </a:cubicBezTo>
                <a:cubicBezTo>
                  <a:pt x="5482086" y="3034674"/>
                  <a:pt x="5509945" y="3382732"/>
                  <a:pt x="5538158" y="3592516"/>
                </a:cubicBezTo>
                <a:cubicBezTo>
                  <a:pt x="5566371" y="3802300"/>
                  <a:pt x="5600379" y="3815164"/>
                  <a:pt x="5621174" y="3876435"/>
                </a:cubicBezTo>
                <a:cubicBezTo>
                  <a:pt x="5641969" y="3937706"/>
                  <a:pt x="5637945" y="3928386"/>
                  <a:pt x="5662928" y="3960142"/>
                </a:cubicBezTo>
                <a:cubicBezTo>
                  <a:pt x="5687911" y="3991898"/>
                  <a:pt x="5746630" y="4054029"/>
                  <a:pt x="5771072" y="4066969"/>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Freeform 38"/>
          <p:cNvSpPr/>
          <p:nvPr/>
        </p:nvSpPr>
        <p:spPr>
          <a:xfrm>
            <a:off x="1259632" y="5078320"/>
            <a:ext cx="4558526" cy="798951"/>
          </a:xfrm>
          <a:custGeom>
            <a:avLst/>
            <a:gdLst>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03653 w 5771072"/>
              <a:gd name="connsiteY25" fmla="*/ 3035061 h 4001219"/>
              <a:gd name="connsiteX26" fmla="*/ 5538158 w 5771072"/>
              <a:gd name="connsiteY26" fmla="*/ 3526766 h 4001219"/>
              <a:gd name="connsiteX27" fmla="*/ 5581290 w 5771072"/>
              <a:gd name="connsiteY27" fmla="*/ 3802811 h 4001219"/>
              <a:gd name="connsiteX28" fmla="*/ 5624422 w 5771072"/>
              <a:gd name="connsiteY28" fmla="*/ 3940834 h 4001219"/>
              <a:gd name="connsiteX29" fmla="*/ 5771072 w 5771072"/>
              <a:gd name="connsiteY29"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03653 w 5771072"/>
              <a:gd name="connsiteY25" fmla="*/ 3035061 h 4001219"/>
              <a:gd name="connsiteX26" fmla="*/ 5538158 w 5771072"/>
              <a:gd name="connsiteY26" fmla="*/ 3526766 h 4001219"/>
              <a:gd name="connsiteX27" fmla="*/ 5581290 w 5771072"/>
              <a:gd name="connsiteY27" fmla="*/ 3802811 h 4001219"/>
              <a:gd name="connsiteX28" fmla="*/ 5662928 w 5771072"/>
              <a:gd name="connsiteY28" fmla="*/ 3894392 h 4001219"/>
              <a:gd name="connsiteX29" fmla="*/ 5771072 w 5771072"/>
              <a:gd name="connsiteY29"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03653 w 5771072"/>
              <a:gd name="connsiteY25" fmla="*/ 3035061 h 4001219"/>
              <a:gd name="connsiteX26" fmla="*/ 5538158 w 5771072"/>
              <a:gd name="connsiteY26" fmla="*/ 3526766 h 4001219"/>
              <a:gd name="connsiteX27" fmla="*/ 5621174 w 5771072"/>
              <a:gd name="connsiteY27" fmla="*/ 3810685 h 4001219"/>
              <a:gd name="connsiteX28" fmla="*/ 5662928 w 5771072"/>
              <a:gd name="connsiteY28" fmla="*/ 3894392 h 4001219"/>
              <a:gd name="connsiteX29" fmla="*/ 5771072 w 5771072"/>
              <a:gd name="connsiteY29"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38158 w 5771072"/>
              <a:gd name="connsiteY25" fmla="*/ 3526766 h 4001219"/>
              <a:gd name="connsiteX26" fmla="*/ 5621174 w 5771072"/>
              <a:gd name="connsiteY26" fmla="*/ 3810685 h 4001219"/>
              <a:gd name="connsiteX27" fmla="*/ 5662928 w 5771072"/>
              <a:gd name="connsiteY27" fmla="*/ 3894392 h 4001219"/>
              <a:gd name="connsiteX28" fmla="*/ 5771072 w 5771072"/>
              <a:gd name="connsiteY28"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313872 w 5771072"/>
              <a:gd name="connsiteY19" fmla="*/ 352245 h 4001219"/>
              <a:gd name="connsiteX20" fmla="*/ 5331124 w 5771072"/>
              <a:gd name="connsiteY20" fmla="*/ 662796 h 4001219"/>
              <a:gd name="connsiteX21" fmla="*/ 5357004 w 5771072"/>
              <a:gd name="connsiteY21" fmla="*/ 1025106 h 4001219"/>
              <a:gd name="connsiteX22" fmla="*/ 5417389 w 5771072"/>
              <a:gd name="connsiteY22" fmla="*/ 1905000 h 4001219"/>
              <a:gd name="connsiteX23" fmla="*/ 5451894 w 5771072"/>
              <a:gd name="connsiteY23" fmla="*/ 2551981 h 4001219"/>
              <a:gd name="connsiteX24" fmla="*/ 5538158 w 5771072"/>
              <a:gd name="connsiteY24" fmla="*/ 3526766 h 4001219"/>
              <a:gd name="connsiteX25" fmla="*/ 5621174 w 5771072"/>
              <a:gd name="connsiteY25" fmla="*/ 3810685 h 4001219"/>
              <a:gd name="connsiteX26" fmla="*/ 5662928 w 5771072"/>
              <a:gd name="connsiteY26" fmla="*/ 3894392 h 4001219"/>
              <a:gd name="connsiteX27" fmla="*/ 5771072 w 5771072"/>
              <a:gd name="connsiteY27" fmla="*/ 4001219 h 4001219"/>
              <a:gd name="connsiteX0" fmla="*/ 0 w 5771072"/>
              <a:gd name="connsiteY0" fmla="*/ 2892725 h 3996906"/>
              <a:gd name="connsiteX1" fmla="*/ 621102 w 5771072"/>
              <a:gd name="connsiteY1" fmla="*/ 2866846 h 3996906"/>
              <a:gd name="connsiteX2" fmla="*/ 1423358 w 5771072"/>
              <a:gd name="connsiteY2" fmla="*/ 2832340 h 3996906"/>
              <a:gd name="connsiteX3" fmla="*/ 2216989 w 5771072"/>
              <a:gd name="connsiteY3" fmla="*/ 2763329 h 3996906"/>
              <a:gd name="connsiteX4" fmla="*/ 3019245 w 5771072"/>
              <a:gd name="connsiteY4" fmla="*/ 2651185 h 3996906"/>
              <a:gd name="connsiteX5" fmla="*/ 3692106 w 5771072"/>
              <a:gd name="connsiteY5" fmla="*/ 2495910 h 3996906"/>
              <a:gd name="connsiteX6" fmla="*/ 4149306 w 5771072"/>
              <a:gd name="connsiteY6" fmla="*/ 2323381 h 3996906"/>
              <a:gd name="connsiteX7" fmla="*/ 4546121 w 5771072"/>
              <a:gd name="connsiteY7" fmla="*/ 2030083 h 3996906"/>
              <a:gd name="connsiteX8" fmla="*/ 4787660 w 5771072"/>
              <a:gd name="connsiteY8" fmla="*/ 1728159 h 3996906"/>
              <a:gd name="connsiteX9" fmla="*/ 4951562 w 5771072"/>
              <a:gd name="connsiteY9" fmla="*/ 1339970 h 3996906"/>
              <a:gd name="connsiteX10" fmla="*/ 5037826 w 5771072"/>
              <a:gd name="connsiteY10" fmla="*/ 925902 h 3996906"/>
              <a:gd name="connsiteX11" fmla="*/ 5106838 w 5771072"/>
              <a:gd name="connsiteY11" fmla="*/ 606725 h 3996906"/>
              <a:gd name="connsiteX12" fmla="*/ 5149970 w 5771072"/>
              <a:gd name="connsiteY12" fmla="*/ 356559 h 3996906"/>
              <a:gd name="connsiteX13" fmla="*/ 5175849 w 5771072"/>
              <a:gd name="connsiteY13" fmla="*/ 175404 h 3996906"/>
              <a:gd name="connsiteX14" fmla="*/ 5201728 w 5771072"/>
              <a:gd name="connsiteY14" fmla="*/ 89140 h 3996906"/>
              <a:gd name="connsiteX15" fmla="*/ 5201728 w 5771072"/>
              <a:gd name="connsiteY15" fmla="*/ 54634 h 3996906"/>
              <a:gd name="connsiteX16" fmla="*/ 5244860 w 5771072"/>
              <a:gd name="connsiteY16" fmla="*/ 2876 h 3996906"/>
              <a:gd name="connsiteX17" fmla="*/ 5296619 w 5771072"/>
              <a:gd name="connsiteY17" fmla="*/ 71887 h 3996906"/>
              <a:gd name="connsiteX18" fmla="*/ 5313872 w 5771072"/>
              <a:gd name="connsiteY18" fmla="*/ 347932 h 3996906"/>
              <a:gd name="connsiteX19" fmla="*/ 5331124 w 5771072"/>
              <a:gd name="connsiteY19" fmla="*/ 658483 h 3996906"/>
              <a:gd name="connsiteX20" fmla="*/ 5357004 w 5771072"/>
              <a:gd name="connsiteY20" fmla="*/ 1020793 h 3996906"/>
              <a:gd name="connsiteX21" fmla="*/ 5417389 w 5771072"/>
              <a:gd name="connsiteY21" fmla="*/ 1900687 h 3996906"/>
              <a:gd name="connsiteX22" fmla="*/ 5451894 w 5771072"/>
              <a:gd name="connsiteY22" fmla="*/ 2547668 h 3996906"/>
              <a:gd name="connsiteX23" fmla="*/ 5538158 w 5771072"/>
              <a:gd name="connsiteY23" fmla="*/ 3522453 h 3996906"/>
              <a:gd name="connsiteX24" fmla="*/ 5621174 w 5771072"/>
              <a:gd name="connsiteY24" fmla="*/ 3806372 h 3996906"/>
              <a:gd name="connsiteX25" fmla="*/ 5662928 w 5771072"/>
              <a:gd name="connsiteY25" fmla="*/ 3890079 h 3996906"/>
              <a:gd name="connsiteX26" fmla="*/ 5771072 w 5771072"/>
              <a:gd name="connsiteY26" fmla="*/ 3996906 h 3996906"/>
              <a:gd name="connsiteX0" fmla="*/ 0 w 5771072"/>
              <a:gd name="connsiteY0" fmla="*/ 2892725 h 3996906"/>
              <a:gd name="connsiteX1" fmla="*/ 621102 w 5771072"/>
              <a:gd name="connsiteY1" fmla="*/ 2866846 h 3996906"/>
              <a:gd name="connsiteX2" fmla="*/ 1423358 w 5771072"/>
              <a:gd name="connsiteY2" fmla="*/ 2832340 h 3996906"/>
              <a:gd name="connsiteX3" fmla="*/ 2216989 w 5771072"/>
              <a:gd name="connsiteY3" fmla="*/ 2763329 h 3996906"/>
              <a:gd name="connsiteX4" fmla="*/ 3019245 w 5771072"/>
              <a:gd name="connsiteY4" fmla="*/ 2651185 h 3996906"/>
              <a:gd name="connsiteX5" fmla="*/ 3692106 w 5771072"/>
              <a:gd name="connsiteY5" fmla="*/ 2495910 h 3996906"/>
              <a:gd name="connsiteX6" fmla="*/ 4149306 w 5771072"/>
              <a:gd name="connsiteY6" fmla="*/ 2323381 h 3996906"/>
              <a:gd name="connsiteX7" fmla="*/ 4546121 w 5771072"/>
              <a:gd name="connsiteY7" fmla="*/ 2030083 h 3996906"/>
              <a:gd name="connsiteX8" fmla="*/ 4787660 w 5771072"/>
              <a:gd name="connsiteY8" fmla="*/ 1728159 h 3996906"/>
              <a:gd name="connsiteX9" fmla="*/ 4951562 w 5771072"/>
              <a:gd name="connsiteY9" fmla="*/ 1339970 h 3996906"/>
              <a:gd name="connsiteX10" fmla="*/ 5037826 w 5771072"/>
              <a:gd name="connsiteY10" fmla="*/ 925902 h 3996906"/>
              <a:gd name="connsiteX11" fmla="*/ 5106838 w 5771072"/>
              <a:gd name="connsiteY11" fmla="*/ 606725 h 3996906"/>
              <a:gd name="connsiteX12" fmla="*/ 5149970 w 5771072"/>
              <a:gd name="connsiteY12" fmla="*/ 356559 h 3996906"/>
              <a:gd name="connsiteX13" fmla="*/ 5175849 w 5771072"/>
              <a:gd name="connsiteY13" fmla="*/ 175404 h 3996906"/>
              <a:gd name="connsiteX14" fmla="*/ 5201728 w 5771072"/>
              <a:gd name="connsiteY14" fmla="*/ 89140 h 3996906"/>
              <a:gd name="connsiteX15" fmla="*/ 5244860 w 5771072"/>
              <a:gd name="connsiteY15" fmla="*/ 2876 h 3996906"/>
              <a:gd name="connsiteX16" fmla="*/ 5296619 w 5771072"/>
              <a:gd name="connsiteY16" fmla="*/ 71887 h 3996906"/>
              <a:gd name="connsiteX17" fmla="*/ 5313872 w 5771072"/>
              <a:gd name="connsiteY17" fmla="*/ 347932 h 3996906"/>
              <a:gd name="connsiteX18" fmla="*/ 5331124 w 5771072"/>
              <a:gd name="connsiteY18" fmla="*/ 658483 h 3996906"/>
              <a:gd name="connsiteX19" fmla="*/ 5357004 w 5771072"/>
              <a:gd name="connsiteY19" fmla="*/ 1020793 h 3996906"/>
              <a:gd name="connsiteX20" fmla="*/ 5417389 w 5771072"/>
              <a:gd name="connsiteY20" fmla="*/ 1900687 h 3996906"/>
              <a:gd name="connsiteX21" fmla="*/ 5451894 w 5771072"/>
              <a:gd name="connsiteY21" fmla="*/ 2547668 h 3996906"/>
              <a:gd name="connsiteX22" fmla="*/ 5538158 w 5771072"/>
              <a:gd name="connsiteY22" fmla="*/ 3522453 h 3996906"/>
              <a:gd name="connsiteX23" fmla="*/ 5621174 w 5771072"/>
              <a:gd name="connsiteY23" fmla="*/ 3806372 h 3996906"/>
              <a:gd name="connsiteX24" fmla="*/ 5662928 w 5771072"/>
              <a:gd name="connsiteY24" fmla="*/ 3890079 h 3996906"/>
              <a:gd name="connsiteX25" fmla="*/ 5771072 w 5771072"/>
              <a:gd name="connsiteY25" fmla="*/ 3996906 h 3996906"/>
              <a:gd name="connsiteX0" fmla="*/ 0 w 5771072"/>
              <a:gd name="connsiteY0" fmla="*/ 2892725 h 3996906"/>
              <a:gd name="connsiteX1" fmla="*/ 621102 w 5771072"/>
              <a:gd name="connsiteY1" fmla="*/ 2866846 h 3996906"/>
              <a:gd name="connsiteX2" fmla="*/ 1423358 w 5771072"/>
              <a:gd name="connsiteY2" fmla="*/ 2832340 h 3996906"/>
              <a:gd name="connsiteX3" fmla="*/ 2216989 w 5771072"/>
              <a:gd name="connsiteY3" fmla="*/ 2763329 h 3996906"/>
              <a:gd name="connsiteX4" fmla="*/ 3019245 w 5771072"/>
              <a:gd name="connsiteY4" fmla="*/ 2651185 h 3996906"/>
              <a:gd name="connsiteX5" fmla="*/ 3692106 w 5771072"/>
              <a:gd name="connsiteY5" fmla="*/ 2495910 h 3996906"/>
              <a:gd name="connsiteX6" fmla="*/ 4149306 w 5771072"/>
              <a:gd name="connsiteY6" fmla="*/ 2323381 h 3996906"/>
              <a:gd name="connsiteX7" fmla="*/ 4546121 w 5771072"/>
              <a:gd name="connsiteY7" fmla="*/ 2030083 h 3996906"/>
              <a:gd name="connsiteX8" fmla="*/ 4787660 w 5771072"/>
              <a:gd name="connsiteY8" fmla="*/ 1728159 h 3996906"/>
              <a:gd name="connsiteX9" fmla="*/ 4951562 w 5771072"/>
              <a:gd name="connsiteY9" fmla="*/ 1339970 h 3996906"/>
              <a:gd name="connsiteX10" fmla="*/ 5037826 w 5771072"/>
              <a:gd name="connsiteY10" fmla="*/ 925902 h 3996906"/>
              <a:gd name="connsiteX11" fmla="*/ 5106838 w 5771072"/>
              <a:gd name="connsiteY11" fmla="*/ 606725 h 3996906"/>
              <a:gd name="connsiteX12" fmla="*/ 5149970 w 5771072"/>
              <a:gd name="connsiteY12" fmla="*/ 356559 h 3996906"/>
              <a:gd name="connsiteX13" fmla="*/ 5201728 w 5771072"/>
              <a:gd name="connsiteY13" fmla="*/ 89140 h 3996906"/>
              <a:gd name="connsiteX14" fmla="*/ 5244860 w 5771072"/>
              <a:gd name="connsiteY14" fmla="*/ 2876 h 3996906"/>
              <a:gd name="connsiteX15" fmla="*/ 5296619 w 5771072"/>
              <a:gd name="connsiteY15" fmla="*/ 71887 h 3996906"/>
              <a:gd name="connsiteX16" fmla="*/ 5313872 w 5771072"/>
              <a:gd name="connsiteY16" fmla="*/ 347932 h 3996906"/>
              <a:gd name="connsiteX17" fmla="*/ 5331124 w 5771072"/>
              <a:gd name="connsiteY17" fmla="*/ 658483 h 3996906"/>
              <a:gd name="connsiteX18" fmla="*/ 5357004 w 5771072"/>
              <a:gd name="connsiteY18" fmla="*/ 1020793 h 3996906"/>
              <a:gd name="connsiteX19" fmla="*/ 5417389 w 5771072"/>
              <a:gd name="connsiteY19" fmla="*/ 1900687 h 3996906"/>
              <a:gd name="connsiteX20" fmla="*/ 5451894 w 5771072"/>
              <a:gd name="connsiteY20" fmla="*/ 2547668 h 3996906"/>
              <a:gd name="connsiteX21" fmla="*/ 5538158 w 5771072"/>
              <a:gd name="connsiteY21" fmla="*/ 3522453 h 3996906"/>
              <a:gd name="connsiteX22" fmla="*/ 5621174 w 5771072"/>
              <a:gd name="connsiteY22" fmla="*/ 3806372 h 3996906"/>
              <a:gd name="connsiteX23" fmla="*/ 5662928 w 5771072"/>
              <a:gd name="connsiteY23" fmla="*/ 3890079 h 3996906"/>
              <a:gd name="connsiteX24" fmla="*/ 5771072 w 5771072"/>
              <a:gd name="connsiteY24" fmla="*/ 3996906 h 3996906"/>
              <a:gd name="connsiteX0" fmla="*/ 0 w 5771072"/>
              <a:gd name="connsiteY0" fmla="*/ 2892725 h 3996906"/>
              <a:gd name="connsiteX1" fmla="*/ 621102 w 5771072"/>
              <a:gd name="connsiteY1" fmla="*/ 2866846 h 3996906"/>
              <a:gd name="connsiteX2" fmla="*/ 1423358 w 5771072"/>
              <a:gd name="connsiteY2" fmla="*/ 2832340 h 3996906"/>
              <a:gd name="connsiteX3" fmla="*/ 2216989 w 5771072"/>
              <a:gd name="connsiteY3" fmla="*/ 2763329 h 3996906"/>
              <a:gd name="connsiteX4" fmla="*/ 3019245 w 5771072"/>
              <a:gd name="connsiteY4" fmla="*/ 2651185 h 3996906"/>
              <a:gd name="connsiteX5" fmla="*/ 3692106 w 5771072"/>
              <a:gd name="connsiteY5" fmla="*/ 2495910 h 3996906"/>
              <a:gd name="connsiteX6" fmla="*/ 4149306 w 5771072"/>
              <a:gd name="connsiteY6" fmla="*/ 2323381 h 3996906"/>
              <a:gd name="connsiteX7" fmla="*/ 4546121 w 5771072"/>
              <a:gd name="connsiteY7" fmla="*/ 2030083 h 3996906"/>
              <a:gd name="connsiteX8" fmla="*/ 4787660 w 5771072"/>
              <a:gd name="connsiteY8" fmla="*/ 1728159 h 3996906"/>
              <a:gd name="connsiteX9" fmla="*/ 4951562 w 5771072"/>
              <a:gd name="connsiteY9" fmla="*/ 1339970 h 3996906"/>
              <a:gd name="connsiteX10" fmla="*/ 5037826 w 5771072"/>
              <a:gd name="connsiteY10" fmla="*/ 925902 h 3996906"/>
              <a:gd name="connsiteX11" fmla="*/ 5106838 w 5771072"/>
              <a:gd name="connsiteY11" fmla="*/ 606725 h 3996906"/>
              <a:gd name="connsiteX12" fmla="*/ 5149970 w 5771072"/>
              <a:gd name="connsiteY12" fmla="*/ 356559 h 3996906"/>
              <a:gd name="connsiteX13" fmla="*/ 5201728 w 5771072"/>
              <a:gd name="connsiteY13" fmla="*/ 89140 h 3996906"/>
              <a:gd name="connsiteX14" fmla="*/ 5244860 w 5771072"/>
              <a:gd name="connsiteY14" fmla="*/ 2876 h 3996906"/>
              <a:gd name="connsiteX15" fmla="*/ 5296619 w 5771072"/>
              <a:gd name="connsiteY15" fmla="*/ 71887 h 3996906"/>
              <a:gd name="connsiteX16" fmla="*/ 5313872 w 5771072"/>
              <a:gd name="connsiteY16" fmla="*/ 347932 h 3996906"/>
              <a:gd name="connsiteX17" fmla="*/ 5331124 w 5771072"/>
              <a:gd name="connsiteY17" fmla="*/ 658483 h 3996906"/>
              <a:gd name="connsiteX18" fmla="*/ 5357004 w 5771072"/>
              <a:gd name="connsiteY18" fmla="*/ 1020793 h 3996906"/>
              <a:gd name="connsiteX19" fmla="*/ 5451894 w 5771072"/>
              <a:gd name="connsiteY19" fmla="*/ 2547668 h 3996906"/>
              <a:gd name="connsiteX20" fmla="*/ 5538158 w 5771072"/>
              <a:gd name="connsiteY20" fmla="*/ 3522453 h 3996906"/>
              <a:gd name="connsiteX21" fmla="*/ 5621174 w 5771072"/>
              <a:gd name="connsiteY21" fmla="*/ 3806372 h 3996906"/>
              <a:gd name="connsiteX22" fmla="*/ 5662928 w 5771072"/>
              <a:gd name="connsiteY22" fmla="*/ 3890079 h 3996906"/>
              <a:gd name="connsiteX23" fmla="*/ 5771072 w 5771072"/>
              <a:gd name="connsiteY23" fmla="*/ 3996906 h 3996906"/>
              <a:gd name="connsiteX0" fmla="*/ 0 w 5771072"/>
              <a:gd name="connsiteY0" fmla="*/ 2930104 h 4034285"/>
              <a:gd name="connsiteX1" fmla="*/ 621102 w 5771072"/>
              <a:gd name="connsiteY1" fmla="*/ 2904225 h 4034285"/>
              <a:gd name="connsiteX2" fmla="*/ 1423358 w 5771072"/>
              <a:gd name="connsiteY2" fmla="*/ 2869719 h 4034285"/>
              <a:gd name="connsiteX3" fmla="*/ 2216989 w 5771072"/>
              <a:gd name="connsiteY3" fmla="*/ 2800708 h 4034285"/>
              <a:gd name="connsiteX4" fmla="*/ 3019245 w 5771072"/>
              <a:gd name="connsiteY4" fmla="*/ 2688564 h 4034285"/>
              <a:gd name="connsiteX5" fmla="*/ 3692106 w 5771072"/>
              <a:gd name="connsiteY5" fmla="*/ 2533289 h 4034285"/>
              <a:gd name="connsiteX6" fmla="*/ 4149306 w 5771072"/>
              <a:gd name="connsiteY6" fmla="*/ 2360760 h 4034285"/>
              <a:gd name="connsiteX7" fmla="*/ 4546121 w 5771072"/>
              <a:gd name="connsiteY7" fmla="*/ 2067462 h 4034285"/>
              <a:gd name="connsiteX8" fmla="*/ 4787660 w 5771072"/>
              <a:gd name="connsiteY8" fmla="*/ 1765538 h 4034285"/>
              <a:gd name="connsiteX9" fmla="*/ 4951562 w 5771072"/>
              <a:gd name="connsiteY9" fmla="*/ 1377349 h 4034285"/>
              <a:gd name="connsiteX10" fmla="*/ 5037826 w 5771072"/>
              <a:gd name="connsiteY10" fmla="*/ 963281 h 4034285"/>
              <a:gd name="connsiteX11" fmla="*/ 5106838 w 5771072"/>
              <a:gd name="connsiteY11" fmla="*/ 644104 h 4034285"/>
              <a:gd name="connsiteX12" fmla="*/ 5149970 w 5771072"/>
              <a:gd name="connsiteY12" fmla="*/ 393938 h 4034285"/>
              <a:gd name="connsiteX13" fmla="*/ 5201728 w 5771072"/>
              <a:gd name="connsiteY13" fmla="*/ 126519 h 4034285"/>
              <a:gd name="connsiteX14" fmla="*/ 5244860 w 5771072"/>
              <a:gd name="connsiteY14" fmla="*/ 40255 h 4034285"/>
              <a:gd name="connsiteX15" fmla="*/ 5296619 w 5771072"/>
              <a:gd name="connsiteY15" fmla="*/ 109266 h 4034285"/>
              <a:gd name="connsiteX16" fmla="*/ 5331124 w 5771072"/>
              <a:gd name="connsiteY16" fmla="*/ 695862 h 4034285"/>
              <a:gd name="connsiteX17" fmla="*/ 5357004 w 5771072"/>
              <a:gd name="connsiteY17" fmla="*/ 1058172 h 4034285"/>
              <a:gd name="connsiteX18" fmla="*/ 5451894 w 5771072"/>
              <a:gd name="connsiteY18" fmla="*/ 2585047 h 4034285"/>
              <a:gd name="connsiteX19" fmla="*/ 5538158 w 5771072"/>
              <a:gd name="connsiteY19" fmla="*/ 3559832 h 4034285"/>
              <a:gd name="connsiteX20" fmla="*/ 5621174 w 5771072"/>
              <a:gd name="connsiteY20" fmla="*/ 3843751 h 4034285"/>
              <a:gd name="connsiteX21" fmla="*/ 5662928 w 5771072"/>
              <a:gd name="connsiteY21" fmla="*/ 3927458 h 4034285"/>
              <a:gd name="connsiteX22" fmla="*/ 5771072 w 5771072"/>
              <a:gd name="connsiteY22" fmla="*/ 4034285 h 403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71072" h="4034285">
                <a:moveTo>
                  <a:pt x="0" y="2930104"/>
                </a:moveTo>
                <a:lnTo>
                  <a:pt x="621102" y="2904225"/>
                </a:lnTo>
                <a:cubicBezTo>
                  <a:pt x="858328" y="2894161"/>
                  <a:pt x="1157377" y="2886972"/>
                  <a:pt x="1423358" y="2869719"/>
                </a:cubicBezTo>
                <a:cubicBezTo>
                  <a:pt x="1689339" y="2852466"/>
                  <a:pt x="1951008" y="2830901"/>
                  <a:pt x="2216989" y="2800708"/>
                </a:cubicBezTo>
                <a:cubicBezTo>
                  <a:pt x="2482970" y="2770515"/>
                  <a:pt x="2773392" y="2733134"/>
                  <a:pt x="3019245" y="2688564"/>
                </a:cubicBezTo>
                <a:cubicBezTo>
                  <a:pt x="3265098" y="2643994"/>
                  <a:pt x="3503763" y="2587923"/>
                  <a:pt x="3692106" y="2533289"/>
                </a:cubicBezTo>
                <a:cubicBezTo>
                  <a:pt x="3880449" y="2478655"/>
                  <a:pt x="4006970" y="2438398"/>
                  <a:pt x="4149306" y="2360760"/>
                </a:cubicBezTo>
                <a:cubicBezTo>
                  <a:pt x="4291642" y="2283122"/>
                  <a:pt x="4439729" y="2166666"/>
                  <a:pt x="4546121" y="2067462"/>
                </a:cubicBezTo>
                <a:cubicBezTo>
                  <a:pt x="4652513" y="1968258"/>
                  <a:pt x="4720087" y="1880557"/>
                  <a:pt x="4787660" y="1765538"/>
                </a:cubicBezTo>
                <a:cubicBezTo>
                  <a:pt x="4855233" y="1650519"/>
                  <a:pt x="4909868" y="1511059"/>
                  <a:pt x="4951562" y="1377349"/>
                </a:cubicBezTo>
                <a:cubicBezTo>
                  <a:pt x="4993256" y="1243640"/>
                  <a:pt x="5011947" y="1085488"/>
                  <a:pt x="5037826" y="963281"/>
                </a:cubicBezTo>
                <a:cubicBezTo>
                  <a:pt x="5063705" y="841074"/>
                  <a:pt x="5088147" y="738995"/>
                  <a:pt x="5106838" y="644104"/>
                </a:cubicBezTo>
                <a:cubicBezTo>
                  <a:pt x="5125529" y="549214"/>
                  <a:pt x="5134155" y="480202"/>
                  <a:pt x="5149970" y="393938"/>
                </a:cubicBezTo>
                <a:cubicBezTo>
                  <a:pt x="5165785" y="307674"/>
                  <a:pt x="5185913" y="185466"/>
                  <a:pt x="5201728" y="126519"/>
                </a:cubicBezTo>
                <a:cubicBezTo>
                  <a:pt x="5217543" y="67572"/>
                  <a:pt x="5229045" y="43130"/>
                  <a:pt x="5244860" y="40255"/>
                </a:cubicBezTo>
                <a:cubicBezTo>
                  <a:pt x="5260675" y="37380"/>
                  <a:pt x="5282242" y="-2"/>
                  <a:pt x="5296619" y="109266"/>
                </a:cubicBezTo>
                <a:cubicBezTo>
                  <a:pt x="5310996" y="218534"/>
                  <a:pt x="5321060" y="537711"/>
                  <a:pt x="5331124" y="695862"/>
                </a:cubicBezTo>
                <a:cubicBezTo>
                  <a:pt x="5341188" y="854013"/>
                  <a:pt x="5336876" y="743308"/>
                  <a:pt x="5357004" y="1058172"/>
                </a:cubicBezTo>
                <a:cubicBezTo>
                  <a:pt x="5377132" y="1373036"/>
                  <a:pt x="5421702" y="2168104"/>
                  <a:pt x="5451894" y="2585047"/>
                </a:cubicBezTo>
                <a:cubicBezTo>
                  <a:pt x="5482086" y="3001990"/>
                  <a:pt x="5509945" y="3350048"/>
                  <a:pt x="5538158" y="3559832"/>
                </a:cubicBezTo>
                <a:cubicBezTo>
                  <a:pt x="5566371" y="3769616"/>
                  <a:pt x="5600379" y="3782480"/>
                  <a:pt x="5621174" y="3843751"/>
                </a:cubicBezTo>
                <a:cubicBezTo>
                  <a:pt x="5641969" y="3905022"/>
                  <a:pt x="5637945" y="3895702"/>
                  <a:pt x="5662928" y="3927458"/>
                </a:cubicBezTo>
                <a:cubicBezTo>
                  <a:pt x="5687911" y="3959214"/>
                  <a:pt x="5746630" y="4021345"/>
                  <a:pt x="5771072" y="4034285"/>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Freeform 40"/>
          <p:cNvSpPr/>
          <p:nvPr/>
        </p:nvSpPr>
        <p:spPr>
          <a:xfrm>
            <a:off x="1250950" y="5233626"/>
            <a:ext cx="4278596" cy="643645"/>
          </a:xfrm>
          <a:custGeom>
            <a:avLst/>
            <a:gdLst>
              <a:gd name="connsiteX0" fmla="*/ 4658265 w 4658265"/>
              <a:gd name="connsiteY0" fmla="*/ 744747 h 744747"/>
              <a:gd name="connsiteX1" fmla="*/ 4546121 w 4658265"/>
              <a:gd name="connsiteY1" fmla="*/ 658483 h 744747"/>
              <a:gd name="connsiteX2" fmla="*/ 4468483 w 4658265"/>
              <a:gd name="connsiteY2" fmla="*/ 520460 h 744747"/>
              <a:gd name="connsiteX3" fmla="*/ 4416725 w 4658265"/>
              <a:gd name="connsiteY3" fmla="*/ 365185 h 744747"/>
              <a:gd name="connsiteX4" fmla="*/ 4364966 w 4658265"/>
              <a:gd name="connsiteY4" fmla="*/ 201283 h 744747"/>
              <a:gd name="connsiteX5" fmla="*/ 4304582 w 4658265"/>
              <a:gd name="connsiteY5" fmla="*/ 97766 h 744747"/>
              <a:gd name="connsiteX6" fmla="*/ 4278702 w 4658265"/>
              <a:gd name="connsiteY6" fmla="*/ 28755 h 744747"/>
              <a:gd name="connsiteX7" fmla="*/ 4226944 w 4658265"/>
              <a:gd name="connsiteY7" fmla="*/ 2876 h 744747"/>
              <a:gd name="connsiteX8" fmla="*/ 4183812 w 4658265"/>
              <a:gd name="connsiteY8" fmla="*/ 11502 h 744747"/>
              <a:gd name="connsiteX9" fmla="*/ 4106174 w 4658265"/>
              <a:gd name="connsiteY9" fmla="*/ 71887 h 744747"/>
              <a:gd name="connsiteX10" fmla="*/ 4045789 w 4658265"/>
              <a:gd name="connsiteY10" fmla="*/ 149525 h 744747"/>
              <a:gd name="connsiteX11" fmla="*/ 3950899 w 4658265"/>
              <a:gd name="connsiteY11" fmla="*/ 235789 h 744747"/>
              <a:gd name="connsiteX12" fmla="*/ 3838755 w 4658265"/>
              <a:gd name="connsiteY12" fmla="*/ 261668 h 744747"/>
              <a:gd name="connsiteX13" fmla="*/ 3562710 w 4658265"/>
              <a:gd name="connsiteY13" fmla="*/ 330679 h 744747"/>
              <a:gd name="connsiteX14" fmla="*/ 3114136 w 4658265"/>
              <a:gd name="connsiteY14" fmla="*/ 391064 h 744747"/>
              <a:gd name="connsiteX15" fmla="*/ 2596551 w 4658265"/>
              <a:gd name="connsiteY15" fmla="*/ 434196 h 744747"/>
              <a:gd name="connsiteX16" fmla="*/ 2078966 w 4658265"/>
              <a:gd name="connsiteY16" fmla="*/ 503208 h 744747"/>
              <a:gd name="connsiteX17" fmla="*/ 1561382 w 4658265"/>
              <a:gd name="connsiteY17" fmla="*/ 546340 h 744747"/>
              <a:gd name="connsiteX18" fmla="*/ 1155940 w 4658265"/>
              <a:gd name="connsiteY18" fmla="*/ 546340 h 744747"/>
              <a:gd name="connsiteX19" fmla="*/ 534838 w 4658265"/>
              <a:gd name="connsiteY19" fmla="*/ 563593 h 744747"/>
              <a:gd name="connsiteX20" fmla="*/ 94891 w 4658265"/>
              <a:gd name="connsiteY20" fmla="*/ 580845 h 744747"/>
              <a:gd name="connsiteX21" fmla="*/ 0 w 4658265"/>
              <a:gd name="connsiteY21" fmla="*/ 580845 h 744747"/>
              <a:gd name="connsiteX0" fmla="*/ 4658265 w 4658265"/>
              <a:gd name="connsiteY0" fmla="*/ 749060 h 749060"/>
              <a:gd name="connsiteX1" fmla="*/ 4546121 w 4658265"/>
              <a:gd name="connsiteY1" fmla="*/ 662796 h 749060"/>
              <a:gd name="connsiteX2" fmla="*/ 4468483 w 4658265"/>
              <a:gd name="connsiteY2" fmla="*/ 524773 h 749060"/>
              <a:gd name="connsiteX3" fmla="*/ 4416725 w 4658265"/>
              <a:gd name="connsiteY3" fmla="*/ 369498 h 749060"/>
              <a:gd name="connsiteX4" fmla="*/ 4364966 w 4658265"/>
              <a:gd name="connsiteY4" fmla="*/ 205596 h 749060"/>
              <a:gd name="connsiteX5" fmla="*/ 4278702 w 4658265"/>
              <a:gd name="connsiteY5" fmla="*/ 33068 h 749060"/>
              <a:gd name="connsiteX6" fmla="*/ 4226944 w 4658265"/>
              <a:gd name="connsiteY6" fmla="*/ 7189 h 749060"/>
              <a:gd name="connsiteX7" fmla="*/ 4183812 w 4658265"/>
              <a:gd name="connsiteY7" fmla="*/ 15815 h 749060"/>
              <a:gd name="connsiteX8" fmla="*/ 4106174 w 4658265"/>
              <a:gd name="connsiteY8" fmla="*/ 76200 h 749060"/>
              <a:gd name="connsiteX9" fmla="*/ 4045789 w 4658265"/>
              <a:gd name="connsiteY9" fmla="*/ 153838 h 749060"/>
              <a:gd name="connsiteX10" fmla="*/ 3950899 w 4658265"/>
              <a:gd name="connsiteY10" fmla="*/ 240102 h 749060"/>
              <a:gd name="connsiteX11" fmla="*/ 3838755 w 4658265"/>
              <a:gd name="connsiteY11" fmla="*/ 265981 h 749060"/>
              <a:gd name="connsiteX12" fmla="*/ 3562710 w 4658265"/>
              <a:gd name="connsiteY12" fmla="*/ 334992 h 749060"/>
              <a:gd name="connsiteX13" fmla="*/ 3114136 w 4658265"/>
              <a:gd name="connsiteY13" fmla="*/ 395377 h 749060"/>
              <a:gd name="connsiteX14" fmla="*/ 2596551 w 4658265"/>
              <a:gd name="connsiteY14" fmla="*/ 438509 h 749060"/>
              <a:gd name="connsiteX15" fmla="*/ 2078966 w 4658265"/>
              <a:gd name="connsiteY15" fmla="*/ 507521 h 749060"/>
              <a:gd name="connsiteX16" fmla="*/ 1561382 w 4658265"/>
              <a:gd name="connsiteY16" fmla="*/ 550653 h 749060"/>
              <a:gd name="connsiteX17" fmla="*/ 1155940 w 4658265"/>
              <a:gd name="connsiteY17" fmla="*/ 550653 h 749060"/>
              <a:gd name="connsiteX18" fmla="*/ 534838 w 4658265"/>
              <a:gd name="connsiteY18" fmla="*/ 567906 h 749060"/>
              <a:gd name="connsiteX19" fmla="*/ 94891 w 4658265"/>
              <a:gd name="connsiteY19" fmla="*/ 585158 h 749060"/>
              <a:gd name="connsiteX20" fmla="*/ 0 w 4658265"/>
              <a:gd name="connsiteY20" fmla="*/ 585158 h 749060"/>
              <a:gd name="connsiteX0" fmla="*/ 4658265 w 4658265"/>
              <a:gd name="connsiteY0" fmla="*/ 749060 h 749060"/>
              <a:gd name="connsiteX1" fmla="*/ 4546121 w 4658265"/>
              <a:gd name="connsiteY1" fmla="*/ 662796 h 749060"/>
              <a:gd name="connsiteX2" fmla="*/ 4468483 w 4658265"/>
              <a:gd name="connsiteY2" fmla="*/ 524773 h 749060"/>
              <a:gd name="connsiteX3" fmla="*/ 4416725 w 4658265"/>
              <a:gd name="connsiteY3" fmla="*/ 369498 h 749060"/>
              <a:gd name="connsiteX4" fmla="*/ 4364966 w 4658265"/>
              <a:gd name="connsiteY4" fmla="*/ 205596 h 749060"/>
              <a:gd name="connsiteX5" fmla="*/ 4278702 w 4658265"/>
              <a:gd name="connsiteY5" fmla="*/ 33068 h 749060"/>
              <a:gd name="connsiteX6" fmla="*/ 4226944 w 4658265"/>
              <a:gd name="connsiteY6" fmla="*/ 7189 h 749060"/>
              <a:gd name="connsiteX7" fmla="*/ 4106174 w 4658265"/>
              <a:gd name="connsiteY7" fmla="*/ 76200 h 749060"/>
              <a:gd name="connsiteX8" fmla="*/ 4045789 w 4658265"/>
              <a:gd name="connsiteY8" fmla="*/ 153838 h 749060"/>
              <a:gd name="connsiteX9" fmla="*/ 3950899 w 4658265"/>
              <a:gd name="connsiteY9" fmla="*/ 240102 h 749060"/>
              <a:gd name="connsiteX10" fmla="*/ 3838755 w 4658265"/>
              <a:gd name="connsiteY10" fmla="*/ 265981 h 749060"/>
              <a:gd name="connsiteX11" fmla="*/ 3562710 w 4658265"/>
              <a:gd name="connsiteY11" fmla="*/ 334992 h 749060"/>
              <a:gd name="connsiteX12" fmla="*/ 3114136 w 4658265"/>
              <a:gd name="connsiteY12" fmla="*/ 395377 h 749060"/>
              <a:gd name="connsiteX13" fmla="*/ 2596551 w 4658265"/>
              <a:gd name="connsiteY13" fmla="*/ 438509 h 749060"/>
              <a:gd name="connsiteX14" fmla="*/ 2078966 w 4658265"/>
              <a:gd name="connsiteY14" fmla="*/ 507521 h 749060"/>
              <a:gd name="connsiteX15" fmla="*/ 1561382 w 4658265"/>
              <a:gd name="connsiteY15" fmla="*/ 550653 h 749060"/>
              <a:gd name="connsiteX16" fmla="*/ 1155940 w 4658265"/>
              <a:gd name="connsiteY16" fmla="*/ 550653 h 749060"/>
              <a:gd name="connsiteX17" fmla="*/ 534838 w 4658265"/>
              <a:gd name="connsiteY17" fmla="*/ 567906 h 749060"/>
              <a:gd name="connsiteX18" fmla="*/ 94891 w 4658265"/>
              <a:gd name="connsiteY18" fmla="*/ 585158 h 749060"/>
              <a:gd name="connsiteX19" fmla="*/ 0 w 4658265"/>
              <a:gd name="connsiteY19" fmla="*/ 585158 h 749060"/>
              <a:gd name="connsiteX0" fmla="*/ 4658265 w 4658265"/>
              <a:gd name="connsiteY0" fmla="*/ 749060 h 749060"/>
              <a:gd name="connsiteX1" fmla="*/ 4546121 w 4658265"/>
              <a:gd name="connsiteY1" fmla="*/ 662796 h 749060"/>
              <a:gd name="connsiteX2" fmla="*/ 4468483 w 4658265"/>
              <a:gd name="connsiteY2" fmla="*/ 524773 h 749060"/>
              <a:gd name="connsiteX3" fmla="*/ 4416725 w 4658265"/>
              <a:gd name="connsiteY3" fmla="*/ 369498 h 749060"/>
              <a:gd name="connsiteX4" fmla="*/ 4364966 w 4658265"/>
              <a:gd name="connsiteY4" fmla="*/ 205596 h 749060"/>
              <a:gd name="connsiteX5" fmla="*/ 4278702 w 4658265"/>
              <a:gd name="connsiteY5" fmla="*/ 33068 h 749060"/>
              <a:gd name="connsiteX6" fmla="*/ 4226944 w 4658265"/>
              <a:gd name="connsiteY6" fmla="*/ 7189 h 749060"/>
              <a:gd name="connsiteX7" fmla="*/ 4106174 w 4658265"/>
              <a:gd name="connsiteY7" fmla="*/ 76200 h 749060"/>
              <a:gd name="connsiteX8" fmla="*/ 4045789 w 4658265"/>
              <a:gd name="connsiteY8" fmla="*/ 153838 h 749060"/>
              <a:gd name="connsiteX9" fmla="*/ 3838755 w 4658265"/>
              <a:gd name="connsiteY9" fmla="*/ 265981 h 749060"/>
              <a:gd name="connsiteX10" fmla="*/ 3562710 w 4658265"/>
              <a:gd name="connsiteY10" fmla="*/ 334992 h 749060"/>
              <a:gd name="connsiteX11" fmla="*/ 3114136 w 4658265"/>
              <a:gd name="connsiteY11" fmla="*/ 395377 h 749060"/>
              <a:gd name="connsiteX12" fmla="*/ 2596551 w 4658265"/>
              <a:gd name="connsiteY12" fmla="*/ 438509 h 749060"/>
              <a:gd name="connsiteX13" fmla="*/ 2078966 w 4658265"/>
              <a:gd name="connsiteY13" fmla="*/ 507521 h 749060"/>
              <a:gd name="connsiteX14" fmla="*/ 1561382 w 4658265"/>
              <a:gd name="connsiteY14" fmla="*/ 550653 h 749060"/>
              <a:gd name="connsiteX15" fmla="*/ 1155940 w 4658265"/>
              <a:gd name="connsiteY15" fmla="*/ 550653 h 749060"/>
              <a:gd name="connsiteX16" fmla="*/ 534838 w 4658265"/>
              <a:gd name="connsiteY16" fmla="*/ 567906 h 749060"/>
              <a:gd name="connsiteX17" fmla="*/ 94891 w 4658265"/>
              <a:gd name="connsiteY17" fmla="*/ 585158 h 749060"/>
              <a:gd name="connsiteX18" fmla="*/ 0 w 4658265"/>
              <a:gd name="connsiteY18" fmla="*/ 585158 h 749060"/>
              <a:gd name="connsiteX0" fmla="*/ 4663443 w 4663443"/>
              <a:gd name="connsiteY0" fmla="*/ 760370 h 760370"/>
              <a:gd name="connsiteX1" fmla="*/ 4546121 w 4663443"/>
              <a:gd name="connsiteY1" fmla="*/ 662796 h 760370"/>
              <a:gd name="connsiteX2" fmla="*/ 4468483 w 4663443"/>
              <a:gd name="connsiteY2" fmla="*/ 524773 h 760370"/>
              <a:gd name="connsiteX3" fmla="*/ 4416725 w 4663443"/>
              <a:gd name="connsiteY3" fmla="*/ 369498 h 760370"/>
              <a:gd name="connsiteX4" fmla="*/ 4364966 w 4663443"/>
              <a:gd name="connsiteY4" fmla="*/ 205596 h 760370"/>
              <a:gd name="connsiteX5" fmla="*/ 4278702 w 4663443"/>
              <a:gd name="connsiteY5" fmla="*/ 33068 h 760370"/>
              <a:gd name="connsiteX6" fmla="*/ 4226944 w 4663443"/>
              <a:gd name="connsiteY6" fmla="*/ 7189 h 760370"/>
              <a:gd name="connsiteX7" fmla="*/ 4106174 w 4663443"/>
              <a:gd name="connsiteY7" fmla="*/ 76200 h 760370"/>
              <a:gd name="connsiteX8" fmla="*/ 4045789 w 4663443"/>
              <a:gd name="connsiteY8" fmla="*/ 153838 h 760370"/>
              <a:gd name="connsiteX9" fmla="*/ 3838755 w 4663443"/>
              <a:gd name="connsiteY9" fmla="*/ 265981 h 760370"/>
              <a:gd name="connsiteX10" fmla="*/ 3562710 w 4663443"/>
              <a:gd name="connsiteY10" fmla="*/ 334992 h 760370"/>
              <a:gd name="connsiteX11" fmla="*/ 3114136 w 4663443"/>
              <a:gd name="connsiteY11" fmla="*/ 395377 h 760370"/>
              <a:gd name="connsiteX12" fmla="*/ 2596551 w 4663443"/>
              <a:gd name="connsiteY12" fmla="*/ 438509 h 760370"/>
              <a:gd name="connsiteX13" fmla="*/ 2078966 w 4663443"/>
              <a:gd name="connsiteY13" fmla="*/ 507521 h 760370"/>
              <a:gd name="connsiteX14" fmla="*/ 1561382 w 4663443"/>
              <a:gd name="connsiteY14" fmla="*/ 550653 h 760370"/>
              <a:gd name="connsiteX15" fmla="*/ 1155940 w 4663443"/>
              <a:gd name="connsiteY15" fmla="*/ 550653 h 760370"/>
              <a:gd name="connsiteX16" fmla="*/ 534838 w 4663443"/>
              <a:gd name="connsiteY16" fmla="*/ 567906 h 760370"/>
              <a:gd name="connsiteX17" fmla="*/ 94891 w 4663443"/>
              <a:gd name="connsiteY17" fmla="*/ 585158 h 760370"/>
              <a:gd name="connsiteX18" fmla="*/ 0 w 4663443"/>
              <a:gd name="connsiteY18" fmla="*/ 585158 h 760370"/>
              <a:gd name="connsiteX0" fmla="*/ 4663443 w 4663443"/>
              <a:gd name="connsiteY0" fmla="*/ 760370 h 760370"/>
              <a:gd name="connsiteX1" fmla="*/ 4546121 w 4663443"/>
              <a:gd name="connsiteY1" fmla="*/ 662796 h 760370"/>
              <a:gd name="connsiteX2" fmla="*/ 4468483 w 4663443"/>
              <a:gd name="connsiteY2" fmla="*/ 524773 h 760370"/>
              <a:gd name="connsiteX3" fmla="*/ 4416725 w 4663443"/>
              <a:gd name="connsiteY3" fmla="*/ 369498 h 760370"/>
              <a:gd name="connsiteX4" fmla="*/ 4364966 w 4663443"/>
              <a:gd name="connsiteY4" fmla="*/ 205596 h 760370"/>
              <a:gd name="connsiteX5" fmla="*/ 4278702 w 4663443"/>
              <a:gd name="connsiteY5" fmla="*/ 33068 h 760370"/>
              <a:gd name="connsiteX6" fmla="*/ 4226944 w 4663443"/>
              <a:gd name="connsiteY6" fmla="*/ 7189 h 760370"/>
              <a:gd name="connsiteX7" fmla="*/ 4159387 w 4663443"/>
              <a:gd name="connsiteY7" fmla="*/ 40290 h 760370"/>
              <a:gd name="connsiteX8" fmla="*/ 4045789 w 4663443"/>
              <a:gd name="connsiteY8" fmla="*/ 153838 h 760370"/>
              <a:gd name="connsiteX9" fmla="*/ 3838755 w 4663443"/>
              <a:gd name="connsiteY9" fmla="*/ 265981 h 760370"/>
              <a:gd name="connsiteX10" fmla="*/ 3562710 w 4663443"/>
              <a:gd name="connsiteY10" fmla="*/ 334992 h 760370"/>
              <a:gd name="connsiteX11" fmla="*/ 3114136 w 4663443"/>
              <a:gd name="connsiteY11" fmla="*/ 395377 h 760370"/>
              <a:gd name="connsiteX12" fmla="*/ 2596551 w 4663443"/>
              <a:gd name="connsiteY12" fmla="*/ 438509 h 760370"/>
              <a:gd name="connsiteX13" fmla="*/ 2078966 w 4663443"/>
              <a:gd name="connsiteY13" fmla="*/ 507521 h 760370"/>
              <a:gd name="connsiteX14" fmla="*/ 1561382 w 4663443"/>
              <a:gd name="connsiteY14" fmla="*/ 550653 h 760370"/>
              <a:gd name="connsiteX15" fmla="*/ 1155940 w 4663443"/>
              <a:gd name="connsiteY15" fmla="*/ 550653 h 760370"/>
              <a:gd name="connsiteX16" fmla="*/ 534838 w 4663443"/>
              <a:gd name="connsiteY16" fmla="*/ 567906 h 760370"/>
              <a:gd name="connsiteX17" fmla="*/ 94891 w 4663443"/>
              <a:gd name="connsiteY17" fmla="*/ 585158 h 760370"/>
              <a:gd name="connsiteX18" fmla="*/ 0 w 4663443"/>
              <a:gd name="connsiteY18" fmla="*/ 585158 h 76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63443" h="760370">
                <a:moveTo>
                  <a:pt x="4663443" y="760370"/>
                </a:moveTo>
                <a:cubicBezTo>
                  <a:pt x="4623186" y="735928"/>
                  <a:pt x="4578614" y="702062"/>
                  <a:pt x="4546121" y="662796"/>
                </a:cubicBezTo>
                <a:cubicBezTo>
                  <a:pt x="4513628" y="623530"/>
                  <a:pt x="4490049" y="573656"/>
                  <a:pt x="4468483" y="524773"/>
                </a:cubicBezTo>
                <a:cubicBezTo>
                  <a:pt x="4446917" y="475890"/>
                  <a:pt x="4433978" y="422694"/>
                  <a:pt x="4416725" y="369498"/>
                </a:cubicBezTo>
                <a:cubicBezTo>
                  <a:pt x="4399472" y="316302"/>
                  <a:pt x="4387970" y="261668"/>
                  <a:pt x="4364966" y="205596"/>
                </a:cubicBezTo>
                <a:cubicBezTo>
                  <a:pt x="4341962" y="149524"/>
                  <a:pt x="4301706" y="66136"/>
                  <a:pt x="4278702" y="33068"/>
                </a:cubicBezTo>
                <a:cubicBezTo>
                  <a:pt x="4255698" y="0"/>
                  <a:pt x="4246830" y="5985"/>
                  <a:pt x="4226944" y="7189"/>
                </a:cubicBezTo>
                <a:cubicBezTo>
                  <a:pt x="4207058" y="8393"/>
                  <a:pt x="4189579" y="15849"/>
                  <a:pt x="4159387" y="40290"/>
                </a:cubicBezTo>
                <a:cubicBezTo>
                  <a:pt x="4129195" y="64731"/>
                  <a:pt x="4099228" y="116223"/>
                  <a:pt x="4045789" y="153838"/>
                </a:cubicBezTo>
                <a:cubicBezTo>
                  <a:pt x="3992350" y="191453"/>
                  <a:pt x="3919268" y="235789"/>
                  <a:pt x="3838755" y="265981"/>
                </a:cubicBezTo>
                <a:cubicBezTo>
                  <a:pt x="3758242" y="296173"/>
                  <a:pt x="3683480" y="313426"/>
                  <a:pt x="3562710" y="334992"/>
                </a:cubicBezTo>
                <a:cubicBezTo>
                  <a:pt x="3441940" y="356558"/>
                  <a:pt x="3275162" y="378124"/>
                  <a:pt x="3114136" y="395377"/>
                </a:cubicBezTo>
                <a:cubicBezTo>
                  <a:pt x="2953110" y="412630"/>
                  <a:pt x="2769079" y="419818"/>
                  <a:pt x="2596551" y="438509"/>
                </a:cubicBezTo>
                <a:cubicBezTo>
                  <a:pt x="2424023" y="457200"/>
                  <a:pt x="2251494" y="488830"/>
                  <a:pt x="2078966" y="507521"/>
                </a:cubicBezTo>
                <a:cubicBezTo>
                  <a:pt x="1906438" y="526212"/>
                  <a:pt x="1715220" y="543464"/>
                  <a:pt x="1561382" y="550653"/>
                </a:cubicBezTo>
                <a:cubicBezTo>
                  <a:pt x="1407544" y="557842"/>
                  <a:pt x="1327031" y="547778"/>
                  <a:pt x="1155940" y="550653"/>
                </a:cubicBezTo>
                <a:cubicBezTo>
                  <a:pt x="984849" y="553528"/>
                  <a:pt x="534838" y="567906"/>
                  <a:pt x="534838" y="567906"/>
                </a:cubicBezTo>
                <a:lnTo>
                  <a:pt x="94891" y="585158"/>
                </a:lnTo>
                <a:cubicBezTo>
                  <a:pt x="5751" y="588033"/>
                  <a:pt x="0" y="585158"/>
                  <a:pt x="0" y="585158"/>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n w="28575">
                <a:solidFill>
                  <a:srgbClr val="FF0000"/>
                </a:solidFill>
              </a:ln>
            </a:endParaRPr>
          </a:p>
        </p:txBody>
      </p:sp>
      <p:sp>
        <p:nvSpPr>
          <p:cNvPr id="42" name="Freeform 41"/>
          <p:cNvSpPr/>
          <p:nvPr/>
        </p:nvSpPr>
        <p:spPr>
          <a:xfrm>
            <a:off x="1115616" y="5301780"/>
            <a:ext cx="4235891" cy="575492"/>
          </a:xfrm>
          <a:custGeom>
            <a:avLst/>
            <a:gdLst>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202721 h 668547"/>
              <a:gd name="connsiteX7" fmla="*/ 4267200 w 4612256"/>
              <a:gd name="connsiteY7" fmla="*/ 142336 h 668547"/>
              <a:gd name="connsiteX8" fmla="*/ 4232694 w 4612256"/>
              <a:gd name="connsiteY8" fmla="*/ 90577 h 668547"/>
              <a:gd name="connsiteX9" fmla="*/ 4198188 w 4612256"/>
              <a:gd name="connsiteY9" fmla="*/ 38819 h 668547"/>
              <a:gd name="connsiteX10" fmla="*/ 4137803 w 4612256"/>
              <a:gd name="connsiteY10" fmla="*/ 4313 h 668547"/>
              <a:gd name="connsiteX11" fmla="*/ 4086045 w 4612256"/>
              <a:gd name="connsiteY11" fmla="*/ 12940 h 668547"/>
              <a:gd name="connsiteX12" fmla="*/ 4025660 w 4612256"/>
              <a:gd name="connsiteY12" fmla="*/ 56072 h 668547"/>
              <a:gd name="connsiteX13" fmla="*/ 3982528 w 4612256"/>
              <a:gd name="connsiteY13" fmla="*/ 90577 h 668547"/>
              <a:gd name="connsiteX14" fmla="*/ 3922143 w 4612256"/>
              <a:gd name="connsiteY14" fmla="*/ 176842 h 668547"/>
              <a:gd name="connsiteX15" fmla="*/ 3870385 w 4612256"/>
              <a:gd name="connsiteY15" fmla="*/ 219974 h 668547"/>
              <a:gd name="connsiteX16" fmla="*/ 3749615 w 4612256"/>
              <a:gd name="connsiteY16" fmla="*/ 263106 h 668547"/>
              <a:gd name="connsiteX17" fmla="*/ 3594339 w 4612256"/>
              <a:gd name="connsiteY17" fmla="*/ 323491 h 668547"/>
              <a:gd name="connsiteX18" fmla="*/ 3335547 w 4612256"/>
              <a:gd name="connsiteY18" fmla="*/ 349370 h 668547"/>
              <a:gd name="connsiteX19" fmla="*/ 2964611 w 4612256"/>
              <a:gd name="connsiteY19" fmla="*/ 401128 h 668547"/>
              <a:gd name="connsiteX20" fmla="*/ 2490158 w 4612256"/>
              <a:gd name="connsiteY20" fmla="*/ 418381 h 668547"/>
              <a:gd name="connsiteX21" fmla="*/ 1782792 w 4612256"/>
              <a:gd name="connsiteY21" fmla="*/ 478766 h 668547"/>
              <a:gd name="connsiteX22" fmla="*/ 1075426 w 4612256"/>
              <a:gd name="connsiteY22" fmla="*/ 521898 h 668547"/>
              <a:gd name="connsiteX23" fmla="*/ 152400 w 4612256"/>
              <a:gd name="connsiteY23"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142336 h 668547"/>
              <a:gd name="connsiteX7" fmla="*/ 4232694 w 4612256"/>
              <a:gd name="connsiteY7" fmla="*/ 90577 h 668547"/>
              <a:gd name="connsiteX8" fmla="*/ 4198188 w 4612256"/>
              <a:gd name="connsiteY8" fmla="*/ 38819 h 668547"/>
              <a:gd name="connsiteX9" fmla="*/ 4137803 w 4612256"/>
              <a:gd name="connsiteY9" fmla="*/ 4313 h 668547"/>
              <a:gd name="connsiteX10" fmla="*/ 4086045 w 4612256"/>
              <a:gd name="connsiteY10" fmla="*/ 12940 h 668547"/>
              <a:gd name="connsiteX11" fmla="*/ 4025660 w 4612256"/>
              <a:gd name="connsiteY11" fmla="*/ 56072 h 668547"/>
              <a:gd name="connsiteX12" fmla="*/ 3982528 w 4612256"/>
              <a:gd name="connsiteY12" fmla="*/ 90577 h 668547"/>
              <a:gd name="connsiteX13" fmla="*/ 3922143 w 4612256"/>
              <a:gd name="connsiteY13" fmla="*/ 176842 h 668547"/>
              <a:gd name="connsiteX14" fmla="*/ 3870385 w 4612256"/>
              <a:gd name="connsiteY14" fmla="*/ 219974 h 668547"/>
              <a:gd name="connsiteX15" fmla="*/ 3749615 w 4612256"/>
              <a:gd name="connsiteY15" fmla="*/ 263106 h 668547"/>
              <a:gd name="connsiteX16" fmla="*/ 3594339 w 4612256"/>
              <a:gd name="connsiteY16" fmla="*/ 323491 h 668547"/>
              <a:gd name="connsiteX17" fmla="*/ 3335547 w 4612256"/>
              <a:gd name="connsiteY17" fmla="*/ 349370 h 668547"/>
              <a:gd name="connsiteX18" fmla="*/ 2964611 w 4612256"/>
              <a:gd name="connsiteY18" fmla="*/ 401128 h 668547"/>
              <a:gd name="connsiteX19" fmla="*/ 2490158 w 4612256"/>
              <a:gd name="connsiteY19" fmla="*/ 418381 h 668547"/>
              <a:gd name="connsiteX20" fmla="*/ 1782792 w 4612256"/>
              <a:gd name="connsiteY20" fmla="*/ 478766 h 668547"/>
              <a:gd name="connsiteX21" fmla="*/ 1075426 w 4612256"/>
              <a:gd name="connsiteY21" fmla="*/ 521898 h 668547"/>
              <a:gd name="connsiteX22" fmla="*/ 152400 w 4612256"/>
              <a:gd name="connsiteY22"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267200 w 4612256"/>
              <a:gd name="connsiteY5" fmla="*/ 142336 h 668547"/>
              <a:gd name="connsiteX6" fmla="*/ 4232694 w 4612256"/>
              <a:gd name="connsiteY6" fmla="*/ 90577 h 668547"/>
              <a:gd name="connsiteX7" fmla="*/ 4198188 w 4612256"/>
              <a:gd name="connsiteY7" fmla="*/ 38819 h 668547"/>
              <a:gd name="connsiteX8" fmla="*/ 4137803 w 4612256"/>
              <a:gd name="connsiteY8" fmla="*/ 4313 h 668547"/>
              <a:gd name="connsiteX9" fmla="*/ 4086045 w 4612256"/>
              <a:gd name="connsiteY9" fmla="*/ 12940 h 668547"/>
              <a:gd name="connsiteX10" fmla="*/ 4025660 w 4612256"/>
              <a:gd name="connsiteY10" fmla="*/ 56072 h 668547"/>
              <a:gd name="connsiteX11" fmla="*/ 3982528 w 4612256"/>
              <a:gd name="connsiteY11" fmla="*/ 90577 h 668547"/>
              <a:gd name="connsiteX12" fmla="*/ 3922143 w 4612256"/>
              <a:gd name="connsiteY12" fmla="*/ 176842 h 668547"/>
              <a:gd name="connsiteX13" fmla="*/ 3870385 w 4612256"/>
              <a:gd name="connsiteY13" fmla="*/ 219974 h 668547"/>
              <a:gd name="connsiteX14" fmla="*/ 3749615 w 4612256"/>
              <a:gd name="connsiteY14" fmla="*/ 263106 h 668547"/>
              <a:gd name="connsiteX15" fmla="*/ 3594339 w 4612256"/>
              <a:gd name="connsiteY15" fmla="*/ 323491 h 668547"/>
              <a:gd name="connsiteX16" fmla="*/ 3335547 w 4612256"/>
              <a:gd name="connsiteY16" fmla="*/ 349370 h 668547"/>
              <a:gd name="connsiteX17" fmla="*/ 2964611 w 4612256"/>
              <a:gd name="connsiteY17" fmla="*/ 401128 h 668547"/>
              <a:gd name="connsiteX18" fmla="*/ 2490158 w 4612256"/>
              <a:gd name="connsiteY18" fmla="*/ 418381 h 668547"/>
              <a:gd name="connsiteX19" fmla="*/ 1782792 w 4612256"/>
              <a:gd name="connsiteY19" fmla="*/ 478766 h 668547"/>
              <a:gd name="connsiteX20" fmla="*/ 1075426 w 4612256"/>
              <a:gd name="connsiteY20" fmla="*/ 521898 h 668547"/>
              <a:gd name="connsiteX21" fmla="*/ 152400 w 4612256"/>
              <a:gd name="connsiteY21" fmla="*/ 547777 h 668547"/>
              <a:gd name="connsiteX0" fmla="*/ 4617071 w 4617071"/>
              <a:gd name="connsiteY0" fmla="*/ 679857 h 679857"/>
              <a:gd name="connsiteX1" fmla="*/ 4525992 w 4617071"/>
              <a:gd name="connsiteY1" fmla="*/ 642668 h 679857"/>
              <a:gd name="connsiteX2" fmla="*/ 4474234 w 4617071"/>
              <a:gd name="connsiteY2" fmla="*/ 608162 h 679857"/>
              <a:gd name="connsiteX3" fmla="*/ 4422475 w 4617071"/>
              <a:gd name="connsiteY3" fmla="*/ 530525 h 679857"/>
              <a:gd name="connsiteX4" fmla="*/ 4379343 w 4617071"/>
              <a:gd name="connsiteY4" fmla="*/ 427008 h 679857"/>
              <a:gd name="connsiteX5" fmla="*/ 4267200 w 4617071"/>
              <a:gd name="connsiteY5" fmla="*/ 142336 h 679857"/>
              <a:gd name="connsiteX6" fmla="*/ 4232694 w 4617071"/>
              <a:gd name="connsiteY6" fmla="*/ 90577 h 679857"/>
              <a:gd name="connsiteX7" fmla="*/ 4198188 w 4617071"/>
              <a:gd name="connsiteY7" fmla="*/ 38819 h 679857"/>
              <a:gd name="connsiteX8" fmla="*/ 4137803 w 4617071"/>
              <a:gd name="connsiteY8" fmla="*/ 4313 h 679857"/>
              <a:gd name="connsiteX9" fmla="*/ 4086045 w 4617071"/>
              <a:gd name="connsiteY9" fmla="*/ 12940 h 679857"/>
              <a:gd name="connsiteX10" fmla="*/ 4025660 w 4617071"/>
              <a:gd name="connsiteY10" fmla="*/ 56072 h 679857"/>
              <a:gd name="connsiteX11" fmla="*/ 3982528 w 4617071"/>
              <a:gd name="connsiteY11" fmla="*/ 90577 h 679857"/>
              <a:gd name="connsiteX12" fmla="*/ 3922143 w 4617071"/>
              <a:gd name="connsiteY12" fmla="*/ 176842 h 679857"/>
              <a:gd name="connsiteX13" fmla="*/ 3870385 w 4617071"/>
              <a:gd name="connsiteY13" fmla="*/ 219974 h 679857"/>
              <a:gd name="connsiteX14" fmla="*/ 3749615 w 4617071"/>
              <a:gd name="connsiteY14" fmla="*/ 263106 h 679857"/>
              <a:gd name="connsiteX15" fmla="*/ 3594339 w 4617071"/>
              <a:gd name="connsiteY15" fmla="*/ 323491 h 679857"/>
              <a:gd name="connsiteX16" fmla="*/ 3335547 w 4617071"/>
              <a:gd name="connsiteY16" fmla="*/ 349370 h 679857"/>
              <a:gd name="connsiteX17" fmla="*/ 2964611 w 4617071"/>
              <a:gd name="connsiteY17" fmla="*/ 401128 h 679857"/>
              <a:gd name="connsiteX18" fmla="*/ 2490158 w 4617071"/>
              <a:gd name="connsiteY18" fmla="*/ 418381 h 679857"/>
              <a:gd name="connsiteX19" fmla="*/ 1782792 w 4617071"/>
              <a:gd name="connsiteY19" fmla="*/ 478766 h 679857"/>
              <a:gd name="connsiteX20" fmla="*/ 1075426 w 4617071"/>
              <a:gd name="connsiteY20" fmla="*/ 521898 h 679857"/>
              <a:gd name="connsiteX21" fmla="*/ 152400 w 4617071"/>
              <a:gd name="connsiteY21" fmla="*/ 547777 h 679857"/>
              <a:gd name="connsiteX0" fmla="*/ 4544888 w 4544888"/>
              <a:gd name="connsiteY0" fmla="*/ 679857 h 679857"/>
              <a:gd name="connsiteX1" fmla="*/ 4453809 w 4544888"/>
              <a:gd name="connsiteY1" fmla="*/ 642668 h 679857"/>
              <a:gd name="connsiteX2" fmla="*/ 4402051 w 4544888"/>
              <a:gd name="connsiteY2" fmla="*/ 608162 h 679857"/>
              <a:gd name="connsiteX3" fmla="*/ 4350292 w 4544888"/>
              <a:gd name="connsiteY3" fmla="*/ 530525 h 679857"/>
              <a:gd name="connsiteX4" fmla="*/ 4307160 w 4544888"/>
              <a:gd name="connsiteY4" fmla="*/ 427008 h 679857"/>
              <a:gd name="connsiteX5" fmla="*/ 4195017 w 4544888"/>
              <a:gd name="connsiteY5" fmla="*/ 142336 h 679857"/>
              <a:gd name="connsiteX6" fmla="*/ 4160511 w 4544888"/>
              <a:gd name="connsiteY6" fmla="*/ 90577 h 679857"/>
              <a:gd name="connsiteX7" fmla="*/ 4126005 w 4544888"/>
              <a:gd name="connsiteY7" fmla="*/ 38819 h 679857"/>
              <a:gd name="connsiteX8" fmla="*/ 4065620 w 4544888"/>
              <a:gd name="connsiteY8" fmla="*/ 4313 h 679857"/>
              <a:gd name="connsiteX9" fmla="*/ 4013862 w 4544888"/>
              <a:gd name="connsiteY9" fmla="*/ 12940 h 679857"/>
              <a:gd name="connsiteX10" fmla="*/ 3953477 w 4544888"/>
              <a:gd name="connsiteY10" fmla="*/ 56072 h 679857"/>
              <a:gd name="connsiteX11" fmla="*/ 3910345 w 4544888"/>
              <a:gd name="connsiteY11" fmla="*/ 90577 h 679857"/>
              <a:gd name="connsiteX12" fmla="*/ 3849960 w 4544888"/>
              <a:gd name="connsiteY12" fmla="*/ 176842 h 679857"/>
              <a:gd name="connsiteX13" fmla="*/ 3798202 w 4544888"/>
              <a:gd name="connsiteY13" fmla="*/ 219974 h 679857"/>
              <a:gd name="connsiteX14" fmla="*/ 3677432 w 4544888"/>
              <a:gd name="connsiteY14" fmla="*/ 263106 h 679857"/>
              <a:gd name="connsiteX15" fmla="*/ 3522156 w 4544888"/>
              <a:gd name="connsiteY15" fmla="*/ 323491 h 679857"/>
              <a:gd name="connsiteX16" fmla="*/ 3263364 w 4544888"/>
              <a:gd name="connsiteY16" fmla="*/ 349370 h 679857"/>
              <a:gd name="connsiteX17" fmla="*/ 2892428 w 4544888"/>
              <a:gd name="connsiteY17" fmla="*/ 401128 h 679857"/>
              <a:gd name="connsiteX18" fmla="*/ 2417975 w 4544888"/>
              <a:gd name="connsiteY18" fmla="*/ 418381 h 679857"/>
              <a:gd name="connsiteX19" fmla="*/ 1710609 w 4544888"/>
              <a:gd name="connsiteY19" fmla="*/ 478766 h 679857"/>
              <a:gd name="connsiteX20" fmla="*/ 1003243 w 4544888"/>
              <a:gd name="connsiteY20" fmla="*/ 521898 h 679857"/>
              <a:gd name="connsiteX21" fmla="*/ 152400 w 4544888"/>
              <a:gd name="connsiteY21" fmla="*/ 535841 h 679857"/>
              <a:gd name="connsiteX0" fmla="*/ 4616897 w 4616897"/>
              <a:gd name="connsiteY0" fmla="*/ 679857 h 679857"/>
              <a:gd name="connsiteX1" fmla="*/ 4525818 w 4616897"/>
              <a:gd name="connsiteY1" fmla="*/ 642668 h 679857"/>
              <a:gd name="connsiteX2" fmla="*/ 4474060 w 4616897"/>
              <a:gd name="connsiteY2" fmla="*/ 608162 h 679857"/>
              <a:gd name="connsiteX3" fmla="*/ 4422301 w 4616897"/>
              <a:gd name="connsiteY3" fmla="*/ 530525 h 679857"/>
              <a:gd name="connsiteX4" fmla="*/ 4379169 w 4616897"/>
              <a:gd name="connsiteY4" fmla="*/ 427008 h 679857"/>
              <a:gd name="connsiteX5" fmla="*/ 4267026 w 4616897"/>
              <a:gd name="connsiteY5" fmla="*/ 142336 h 679857"/>
              <a:gd name="connsiteX6" fmla="*/ 4232520 w 4616897"/>
              <a:gd name="connsiteY6" fmla="*/ 90577 h 679857"/>
              <a:gd name="connsiteX7" fmla="*/ 4198014 w 4616897"/>
              <a:gd name="connsiteY7" fmla="*/ 38819 h 679857"/>
              <a:gd name="connsiteX8" fmla="*/ 4137629 w 4616897"/>
              <a:gd name="connsiteY8" fmla="*/ 4313 h 679857"/>
              <a:gd name="connsiteX9" fmla="*/ 4085871 w 4616897"/>
              <a:gd name="connsiteY9" fmla="*/ 12940 h 679857"/>
              <a:gd name="connsiteX10" fmla="*/ 4025486 w 4616897"/>
              <a:gd name="connsiteY10" fmla="*/ 56072 h 679857"/>
              <a:gd name="connsiteX11" fmla="*/ 3982354 w 4616897"/>
              <a:gd name="connsiteY11" fmla="*/ 90577 h 679857"/>
              <a:gd name="connsiteX12" fmla="*/ 3921969 w 4616897"/>
              <a:gd name="connsiteY12" fmla="*/ 176842 h 679857"/>
              <a:gd name="connsiteX13" fmla="*/ 3870211 w 4616897"/>
              <a:gd name="connsiteY13" fmla="*/ 219974 h 679857"/>
              <a:gd name="connsiteX14" fmla="*/ 3749441 w 4616897"/>
              <a:gd name="connsiteY14" fmla="*/ 263106 h 679857"/>
              <a:gd name="connsiteX15" fmla="*/ 3594165 w 4616897"/>
              <a:gd name="connsiteY15" fmla="*/ 323491 h 679857"/>
              <a:gd name="connsiteX16" fmla="*/ 3335373 w 4616897"/>
              <a:gd name="connsiteY16" fmla="*/ 349370 h 679857"/>
              <a:gd name="connsiteX17" fmla="*/ 2964437 w 4616897"/>
              <a:gd name="connsiteY17" fmla="*/ 401128 h 679857"/>
              <a:gd name="connsiteX18" fmla="*/ 2489984 w 4616897"/>
              <a:gd name="connsiteY18" fmla="*/ 418381 h 679857"/>
              <a:gd name="connsiteX19" fmla="*/ 1782618 w 4616897"/>
              <a:gd name="connsiteY19" fmla="*/ 478766 h 679857"/>
              <a:gd name="connsiteX20" fmla="*/ 1075252 w 4616897"/>
              <a:gd name="connsiteY20" fmla="*/ 521898 h 679857"/>
              <a:gd name="connsiteX21" fmla="*/ 152400 w 4616897"/>
              <a:gd name="connsiteY21" fmla="*/ 535841 h 67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16897" h="679857">
                <a:moveTo>
                  <a:pt x="4616897" y="679857"/>
                </a:moveTo>
                <a:cubicBezTo>
                  <a:pt x="4585267" y="671949"/>
                  <a:pt x="4549624" y="654617"/>
                  <a:pt x="4525818" y="642668"/>
                </a:cubicBezTo>
                <a:cubicBezTo>
                  <a:pt x="4502012" y="630719"/>
                  <a:pt x="4491313" y="626852"/>
                  <a:pt x="4474060" y="608162"/>
                </a:cubicBezTo>
                <a:cubicBezTo>
                  <a:pt x="4456807" y="589472"/>
                  <a:pt x="4438116" y="560717"/>
                  <a:pt x="4422301" y="530525"/>
                </a:cubicBezTo>
                <a:cubicBezTo>
                  <a:pt x="4406486" y="500333"/>
                  <a:pt x="4405048" y="491706"/>
                  <a:pt x="4379169" y="427008"/>
                </a:cubicBezTo>
                <a:cubicBezTo>
                  <a:pt x="4353290" y="362310"/>
                  <a:pt x="4291468" y="198408"/>
                  <a:pt x="4267026" y="142336"/>
                </a:cubicBezTo>
                <a:cubicBezTo>
                  <a:pt x="4261275" y="123645"/>
                  <a:pt x="4232520" y="90577"/>
                  <a:pt x="4232520" y="90577"/>
                </a:cubicBezTo>
                <a:cubicBezTo>
                  <a:pt x="4221018" y="73324"/>
                  <a:pt x="4213829" y="53196"/>
                  <a:pt x="4198014" y="38819"/>
                </a:cubicBezTo>
                <a:cubicBezTo>
                  <a:pt x="4182199" y="24442"/>
                  <a:pt x="4156319" y="8626"/>
                  <a:pt x="4137629" y="4313"/>
                </a:cubicBezTo>
                <a:cubicBezTo>
                  <a:pt x="4118939" y="0"/>
                  <a:pt x="4104562" y="4314"/>
                  <a:pt x="4085871" y="12940"/>
                </a:cubicBezTo>
                <a:cubicBezTo>
                  <a:pt x="4067181" y="21567"/>
                  <a:pt x="4042739" y="43133"/>
                  <a:pt x="4025486" y="56072"/>
                </a:cubicBezTo>
                <a:cubicBezTo>
                  <a:pt x="4008233" y="69011"/>
                  <a:pt x="3999607" y="70449"/>
                  <a:pt x="3982354" y="90577"/>
                </a:cubicBezTo>
                <a:cubicBezTo>
                  <a:pt x="3965101" y="110705"/>
                  <a:pt x="3940660" y="155276"/>
                  <a:pt x="3921969" y="176842"/>
                </a:cubicBezTo>
                <a:cubicBezTo>
                  <a:pt x="3903278" y="198408"/>
                  <a:pt x="3898966" y="205597"/>
                  <a:pt x="3870211" y="219974"/>
                </a:cubicBezTo>
                <a:cubicBezTo>
                  <a:pt x="3841456" y="234351"/>
                  <a:pt x="3795449" y="245853"/>
                  <a:pt x="3749441" y="263106"/>
                </a:cubicBezTo>
                <a:cubicBezTo>
                  <a:pt x="3703433" y="280359"/>
                  <a:pt x="3663176" y="309114"/>
                  <a:pt x="3594165" y="323491"/>
                </a:cubicBezTo>
                <a:cubicBezTo>
                  <a:pt x="3525154" y="337868"/>
                  <a:pt x="3440328" y="336431"/>
                  <a:pt x="3335373" y="349370"/>
                </a:cubicBezTo>
                <a:cubicBezTo>
                  <a:pt x="3230418" y="362310"/>
                  <a:pt x="3105335" y="389626"/>
                  <a:pt x="2964437" y="401128"/>
                </a:cubicBezTo>
                <a:cubicBezTo>
                  <a:pt x="2823539" y="412630"/>
                  <a:pt x="2686954" y="405441"/>
                  <a:pt x="2489984" y="418381"/>
                </a:cubicBezTo>
                <a:cubicBezTo>
                  <a:pt x="2293014" y="431321"/>
                  <a:pt x="2018407" y="461513"/>
                  <a:pt x="1782618" y="478766"/>
                </a:cubicBezTo>
                <a:cubicBezTo>
                  <a:pt x="1546829" y="496019"/>
                  <a:pt x="1346955" y="512386"/>
                  <a:pt x="1075252" y="521898"/>
                </a:cubicBezTo>
                <a:cubicBezTo>
                  <a:pt x="803549" y="531410"/>
                  <a:pt x="0" y="558845"/>
                  <a:pt x="152400" y="535841"/>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TextBox 42"/>
          <p:cNvSpPr txBox="1"/>
          <p:nvPr/>
        </p:nvSpPr>
        <p:spPr>
          <a:xfrm>
            <a:off x="683568" y="1109432"/>
            <a:ext cx="491514" cy="312636"/>
          </a:xfrm>
          <a:prstGeom prst="rect">
            <a:avLst/>
          </a:prstGeom>
          <a:noFill/>
        </p:spPr>
        <p:txBody>
          <a:bodyPr wrap="square" rtlCol="0">
            <a:spAutoFit/>
          </a:bodyPr>
          <a:lstStyle/>
          <a:p>
            <a:r>
              <a:rPr lang="en-GB" dirty="0" smtClean="0"/>
              <a:t>100</a:t>
            </a:r>
            <a:endParaRPr lang="en-GB" dirty="0"/>
          </a:p>
        </p:txBody>
      </p:sp>
      <p:sp>
        <p:nvSpPr>
          <p:cNvPr id="44" name="TextBox 43"/>
          <p:cNvSpPr txBox="1"/>
          <p:nvPr/>
        </p:nvSpPr>
        <p:spPr>
          <a:xfrm>
            <a:off x="801706" y="2028284"/>
            <a:ext cx="384151" cy="312636"/>
          </a:xfrm>
          <a:prstGeom prst="rect">
            <a:avLst/>
          </a:prstGeom>
          <a:noFill/>
        </p:spPr>
        <p:txBody>
          <a:bodyPr wrap="square" rtlCol="0">
            <a:spAutoFit/>
          </a:bodyPr>
          <a:lstStyle/>
          <a:p>
            <a:r>
              <a:rPr lang="en-GB" dirty="0" smtClean="0"/>
              <a:t>80</a:t>
            </a:r>
            <a:endParaRPr lang="en-GB" dirty="0"/>
          </a:p>
        </p:txBody>
      </p:sp>
      <p:sp>
        <p:nvSpPr>
          <p:cNvPr id="45" name="TextBox 44"/>
          <p:cNvSpPr txBox="1"/>
          <p:nvPr/>
        </p:nvSpPr>
        <p:spPr>
          <a:xfrm>
            <a:off x="801706" y="2944136"/>
            <a:ext cx="384151" cy="312636"/>
          </a:xfrm>
          <a:prstGeom prst="rect">
            <a:avLst/>
          </a:prstGeom>
          <a:noFill/>
        </p:spPr>
        <p:txBody>
          <a:bodyPr wrap="square" rtlCol="0">
            <a:spAutoFit/>
          </a:bodyPr>
          <a:lstStyle/>
          <a:p>
            <a:r>
              <a:rPr lang="en-GB" dirty="0" smtClean="0"/>
              <a:t>60</a:t>
            </a:r>
            <a:endParaRPr lang="en-GB" dirty="0"/>
          </a:p>
        </p:txBody>
      </p:sp>
      <p:sp>
        <p:nvSpPr>
          <p:cNvPr id="46" name="TextBox 45"/>
          <p:cNvSpPr txBox="1"/>
          <p:nvPr/>
        </p:nvSpPr>
        <p:spPr>
          <a:xfrm>
            <a:off x="801706" y="3862988"/>
            <a:ext cx="384151" cy="312636"/>
          </a:xfrm>
          <a:prstGeom prst="rect">
            <a:avLst/>
          </a:prstGeom>
          <a:noFill/>
        </p:spPr>
        <p:txBody>
          <a:bodyPr wrap="square" rtlCol="0">
            <a:spAutoFit/>
          </a:bodyPr>
          <a:lstStyle/>
          <a:p>
            <a:r>
              <a:rPr lang="en-GB" dirty="0" smtClean="0"/>
              <a:t>40</a:t>
            </a:r>
            <a:endParaRPr lang="en-GB" dirty="0"/>
          </a:p>
        </p:txBody>
      </p:sp>
      <p:sp>
        <p:nvSpPr>
          <p:cNvPr id="47" name="TextBox 46"/>
          <p:cNvSpPr txBox="1"/>
          <p:nvPr/>
        </p:nvSpPr>
        <p:spPr>
          <a:xfrm>
            <a:off x="801706" y="4781840"/>
            <a:ext cx="384151" cy="312636"/>
          </a:xfrm>
          <a:prstGeom prst="rect">
            <a:avLst/>
          </a:prstGeom>
          <a:noFill/>
        </p:spPr>
        <p:txBody>
          <a:bodyPr wrap="square" rtlCol="0">
            <a:spAutoFit/>
          </a:bodyPr>
          <a:lstStyle/>
          <a:p>
            <a:r>
              <a:rPr lang="en-GB" dirty="0" smtClean="0"/>
              <a:t>20</a:t>
            </a:r>
            <a:endParaRPr lang="en-GB" dirty="0"/>
          </a:p>
        </p:txBody>
      </p:sp>
      <p:sp>
        <p:nvSpPr>
          <p:cNvPr id="48" name="TextBox 47"/>
          <p:cNvSpPr txBox="1"/>
          <p:nvPr/>
        </p:nvSpPr>
        <p:spPr>
          <a:xfrm>
            <a:off x="2915816" y="5933968"/>
            <a:ext cx="384151" cy="312636"/>
          </a:xfrm>
          <a:prstGeom prst="rect">
            <a:avLst/>
          </a:prstGeom>
          <a:noFill/>
        </p:spPr>
        <p:txBody>
          <a:bodyPr wrap="square" rtlCol="0">
            <a:spAutoFit/>
          </a:bodyPr>
          <a:lstStyle/>
          <a:p>
            <a:r>
              <a:rPr lang="en-GB" dirty="0" smtClean="0"/>
              <a:t>50</a:t>
            </a:r>
            <a:endParaRPr lang="en-GB" dirty="0"/>
          </a:p>
        </p:txBody>
      </p:sp>
      <p:sp>
        <p:nvSpPr>
          <p:cNvPr id="49" name="TextBox 48"/>
          <p:cNvSpPr txBox="1"/>
          <p:nvPr/>
        </p:nvSpPr>
        <p:spPr>
          <a:xfrm>
            <a:off x="4716016" y="5933968"/>
            <a:ext cx="491514" cy="312636"/>
          </a:xfrm>
          <a:prstGeom prst="rect">
            <a:avLst/>
          </a:prstGeom>
          <a:noFill/>
        </p:spPr>
        <p:txBody>
          <a:bodyPr wrap="square" rtlCol="0">
            <a:spAutoFit/>
          </a:bodyPr>
          <a:lstStyle/>
          <a:p>
            <a:r>
              <a:rPr lang="en-GB" dirty="0" smtClean="0"/>
              <a:t>100</a:t>
            </a:r>
            <a:endParaRPr lang="en-GB" dirty="0"/>
          </a:p>
        </p:txBody>
      </p:sp>
      <p:sp>
        <p:nvSpPr>
          <p:cNvPr id="50" name="TextBox 49"/>
          <p:cNvSpPr txBox="1"/>
          <p:nvPr/>
        </p:nvSpPr>
        <p:spPr>
          <a:xfrm>
            <a:off x="6516216" y="5933968"/>
            <a:ext cx="491514" cy="312636"/>
          </a:xfrm>
          <a:prstGeom prst="rect">
            <a:avLst/>
          </a:prstGeom>
          <a:noFill/>
        </p:spPr>
        <p:txBody>
          <a:bodyPr wrap="square" rtlCol="0">
            <a:spAutoFit/>
          </a:bodyPr>
          <a:lstStyle/>
          <a:p>
            <a:r>
              <a:rPr lang="en-GB" dirty="0" smtClean="0"/>
              <a:t>150</a:t>
            </a:r>
            <a:endParaRPr lang="en-GB" dirty="0"/>
          </a:p>
        </p:txBody>
      </p:sp>
      <p:sp>
        <p:nvSpPr>
          <p:cNvPr id="51" name="TextBox 50"/>
          <p:cNvSpPr txBox="1"/>
          <p:nvPr/>
        </p:nvSpPr>
        <p:spPr>
          <a:xfrm>
            <a:off x="2267744" y="2261560"/>
            <a:ext cx="736685" cy="307777"/>
          </a:xfrm>
          <a:prstGeom prst="rect">
            <a:avLst/>
          </a:prstGeom>
          <a:noFill/>
        </p:spPr>
        <p:txBody>
          <a:bodyPr wrap="square" rtlCol="0">
            <a:spAutoFit/>
          </a:bodyPr>
          <a:lstStyle/>
          <a:p>
            <a:r>
              <a:rPr lang="en-GB" dirty="0" smtClean="0"/>
              <a:t>SOBP</a:t>
            </a:r>
            <a:endParaRPr lang="en-GB" dirty="0"/>
          </a:p>
        </p:txBody>
      </p:sp>
      <p:sp>
        <p:nvSpPr>
          <p:cNvPr id="53" name="TextBox 52"/>
          <p:cNvSpPr txBox="1"/>
          <p:nvPr/>
        </p:nvSpPr>
        <p:spPr>
          <a:xfrm>
            <a:off x="2195737" y="4205776"/>
            <a:ext cx="1283348" cy="523220"/>
          </a:xfrm>
          <a:prstGeom prst="rect">
            <a:avLst/>
          </a:prstGeom>
          <a:noFill/>
        </p:spPr>
        <p:txBody>
          <a:bodyPr wrap="square" rtlCol="0">
            <a:spAutoFit/>
          </a:bodyPr>
          <a:lstStyle/>
          <a:p>
            <a:r>
              <a:rPr lang="en-GB" dirty="0" smtClean="0"/>
              <a:t>Pristine peak</a:t>
            </a:r>
            <a:endParaRPr lang="en-GB" dirty="0"/>
          </a:p>
        </p:txBody>
      </p:sp>
      <p:sp>
        <p:nvSpPr>
          <p:cNvPr id="54" name="TextBox 53"/>
          <p:cNvSpPr txBox="1"/>
          <p:nvPr/>
        </p:nvSpPr>
        <p:spPr>
          <a:xfrm>
            <a:off x="4366067" y="6209698"/>
            <a:ext cx="1215635" cy="312636"/>
          </a:xfrm>
          <a:prstGeom prst="rect">
            <a:avLst/>
          </a:prstGeom>
          <a:noFill/>
        </p:spPr>
        <p:txBody>
          <a:bodyPr wrap="square" rtlCol="0">
            <a:spAutoFit/>
          </a:bodyPr>
          <a:lstStyle/>
          <a:p>
            <a:r>
              <a:rPr lang="en-GB" dirty="0" smtClean="0"/>
              <a:t>Depth (mm)</a:t>
            </a:r>
            <a:endParaRPr lang="en-GB" dirty="0"/>
          </a:p>
        </p:txBody>
      </p:sp>
      <p:sp>
        <p:nvSpPr>
          <p:cNvPr id="55" name="TextBox 54"/>
          <p:cNvSpPr txBox="1"/>
          <p:nvPr/>
        </p:nvSpPr>
        <p:spPr>
          <a:xfrm rot="16200000">
            <a:off x="241210" y="2919941"/>
            <a:ext cx="1008986" cy="307777"/>
          </a:xfrm>
          <a:prstGeom prst="rect">
            <a:avLst/>
          </a:prstGeom>
          <a:noFill/>
        </p:spPr>
        <p:txBody>
          <a:bodyPr wrap="square" rtlCol="0">
            <a:spAutoFit/>
          </a:bodyPr>
          <a:lstStyle/>
          <a:p>
            <a:r>
              <a:rPr lang="en-GB" dirty="0" smtClean="0"/>
              <a:t>Dose (%)</a:t>
            </a:r>
            <a:endParaRPr lang="en-GB" dirty="0"/>
          </a:p>
        </p:txBody>
      </p:sp>
      <p:sp>
        <p:nvSpPr>
          <p:cNvPr id="56" name="Freeform 55"/>
          <p:cNvSpPr/>
          <p:nvPr/>
        </p:nvSpPr>
        <p:spPr>
          <a:xfrm>
            <a:off x="1259457" y="5389640"/>
            <a:ext cx="3831965" cy="487631"/>
          </a:xfrm>
          <a:custGeom>
            <a:avLst/>
            <a:gdLst>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202721 h 668547"/>
              <a:gd name="connsiteX7" fmla="*/ 4267200 w 4612256"/>
              <a:gd name="connsiteY7" fmla="*/ 142336 h 668547"/>
              <a:gd name="connsiteX8" fmla="*/ 4232694 w 4612256"/>
              <a:gd name="connsiteY8" fmla="*/ 90577 h 668547"/>
              <a:gd name="connsiteX9" fmla="*/ 4198188 w 4612256"/>
              <a:gd name="connsiteY9" fmla="*/ 38819 h 668547"/>
              <a:gd name="connsiteX10" fmla="*/ 4137803 w 4612256"/>
              <a:gd name="connsiteY10" fmla="*/ 4313 h 668547"/>
              <a:gd name="connsiteX11" fmla="*/ 4086045 w 4612256"/>
              <a:gd name="connsiteY11" fmla="*/ 12940 h 668547"/>
              <a:gd name="connsiteX12" fmla="*/ 4025660 w 4612256"/>
              <a:gd name="connsiteY12" fmla="*/ 56072 h 668547"/>
              <a:gd name="connsiteX13" fmla="*/ 3982528 w 4612256"/>
              <a:gd name="connsiteY13" fmla="*/ 90577 h 668547"/>
              <a:gd name="connsiteX14" fmla="*/ 3922143 w 4612256"/>
              <a:gd name="connsiteY14" fmla="*/ 176842 h 668547"/>
              <a:gd name="connsiteX15" fmla="*/ 3870385 w 4612256"/>
              <a:gd name="connsiteY15" fmla="*/ 219974 h 668547"/>
              <a:gd name="connsiteX16" fmla="*/ 3749615 w 4612256"/>
              <a:gd name="connsiteY16" fmla="*/ 263106 h 668547"/>
              <a:gd name="connsiteX17" fmla="*/ 3594339 w 4612256"/>
              <a:gd name="connsiteY17" fmla="*/ 323491 h 668547"/>
              <a:gd name="connsiteX18" fmla="*/ 3335547 w 4612256"/>
              <a:gd name="connsiteY18" fmla="*/ 349370 h 668547"/>
              <a:gd name="connsiteX19" fmla="*/ 2964611 w 4612256"/>
              <a:gd name="connsiteY19" fmla="*/ 401128 h 668547"/>
              <a:gd name="connsiteX20" fmla="*/ 2490158 w 4612256"/>
              <a:gd name="connsiteY20" fmla="*/ 418381 h 668547"/>
              <a:gd name="connsiteX21" fmla="*/ 1782792 w 4612256"/>
              <a:gd name="connsiteY21" fmla="*/ 478766 h 668547"/>
              <a:gd name="connsiteX22" fmla="*/ 1075426 w 4612256"/>
              <a:gd name="connsiteY22" fmla="*/ 521898 h 668547"/>
              <a:gd name="connsiteX23" fmla="*/ 152400 w 4612256"/>
              <a:gd name="connsiteY23"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142336 h 668547"/>
              <a:gd name="connsiteX7" fmla="*/ 4232694 w 4612256"/>
              <a:gd name="connsiteY7" fmla="*/ 90577 h 668547"/>
              <a:gd name="connsiteX8" fmla="*/ 4198188 w 4612256"/>
              <a:gd name="connsiteY8" fmla="*/ 38819 h 668547"/>
              <a:gd name="connsiteX9" fmla="*/ 4137803 w 4612256"/>
              <a:gd name="connsiteY9" fmla="*/ 4313 h 668547"/>
              <a:gd name="connsiteX10" fmla="*/ 4086045 w 4612256"/>
              <a:gd name="connsiteY10" fmla="*/ 12940 h 668547"/>
              <a:gd name="connsiteX11" fmla="*/ 4025660 w 4612256"/>
              <a:gd name="connsiteY11" fmla="*/ 56072 h 668547"/>
              <a:gd name="connsiteX12" fmla="*/ 3982528 w 4612256"/>
              <a:gd name="connsiteY12" fmla="*/ 90577 h 668547"/>
              <a:gd name="connsiteX13" fmla="*/ 3922143 w 4612256"/>
              <a:gd name="connsiteY13" fmla="*/ 176842 h 668547"/>
              <a:gd name="connsiteX14" fmla="*/ 3870385 w 4612256"/>
              <a:gd name="connsiteY14" fmla="*/ 219974 h 668547"/>
              <a:gd name="connsiteX15" fmla="*/ 3749615 w 4612256"/>
              <a:gd name="connsiteY15" fmla="*/ 263106 h 668547"/>
              <a:gd name="connsiteX16" fmla="*/ 3594339 w 4612256"/>
              <a:gd name="connsiteY16" fmla="*/ 323491 h 668547"/>
              <a:gd name="connsiteX17" fmla="*/ 3335547 w 4612256"/>
              <a:gd name="connsiteY17" fmla="*/ 349370 h 668547"/>
              <a:gd name="connsiteX18" fmla="*/ 2964611 w 4612256"/>
              <a:gd name="connsiteY18" fmla="*/ 401128 h 668547"/>
              <a:gd name="connsiteX19" fmla="*/ 2490158 w 4612256"/>
              <a:gd name="connsiteY19" fmla="*/ 418381 h 668547"/>
              <a:gd name="connsiteX20" fmla="*/ 1782792 w 4612256"/>
              <a:gd name="connsiteY20" fmla="*/ 478766 h 668547"/>
              <a:gd name="connsiteX21" fmla="*/ 1075426 w 4612256"/>
              <a:gd name="connsiteY21" fmla="*/ 521898 h 668547"/>
              <a:gd name="connsiteX22" fmla="*/ 152400 w 4612256"/>
              <a:gd name="connsiteY22"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267200 w 4612256"/>
              <a:gd name="connsiteY5" fmla="*/ 142336 h 668547"/>
              <a:gd name="connsiteX6" fmla="*/ 4232694 w 4612256"/>
              <a:gd name="connsiteY6" fmla="*/ 90577 h 668547"/>
              <a:gd name="connsiteX7" fmla="*/ 4198188 w 4612256"/>
              <a:gd name="connsiteY7" fmla="*/ 38819 h 668547"/>
              <a:gd name="connsiteX8" fmla="*/ 4137803 w 4612256"/>
              <a:gd name="connsiteY8" fmla="*/ 4313 h 668547"/>
              <a:gd name="connsiteX9" fmla="*/ 4086045 w 4612256"/>
              <a:gd name="connsiteY9" fmla="*/ 12940 h 668547"/>
              <a:gd name="connsiteX10" fmla="*/ 4025660 w 4612256"/>
              <a:gd name="connsiteY10" fmla="*/ 56072 h 668547"/>
              <a:gd name="connsiteX11" fmla="*/ 3982528 w 4612256"/>
              <a:gd name="connsiteY11" fmla="*/ 90577 h 668547"/>
              <a:gd name="connsiteX12" fmla="*/ 3922143 w 4612256"/>
              <a:gd name="connsiteY12" fmla="*/ 176842 h 668547"/>
              <a:gd name="connsiteX13" fmla="*/ 3870385 w 4612256"/>
              <a:gd name="connsiteY13" fmla="*/ 219974 h 668547"/>
              <a:gd name="connsiteX14" fmla="*/ 3749615 w 4612256"/>
              <a:gd name="connsiteY14" fmla="*/ 263106 h 668547"/>
              <a:gd name="connsiteX15" fmla="*/ 3594339 w 4612256"/>
              <a:gd name="connsiteY15" fmla="*/ 323491 h 668547"/>
              <a:gd name="connsiteX16" fmla="*/ 3335547 w 4612256"/>
              <a:gd name="connsiteY16" fmla="*/ 349370 h 668547"/>
              <a:gd name="connsiteX17" fmla="*/ 2964611 w 4612256"/>
              <a:gd name="connsiteY17" fmla="*/ 401128 h 668547"/>
              <a:gd name="connsiteX18" fmla="*/ 2490158 w 4612256"/>
              <a:gd name="connsiteY18" fmla="*/ 418381 h 668547"/>
              <a:gd name="connsiteX19" fmla="*/ 1782792 w 4612256"/>
              <a:gd name="connsiteY19" fmla="*/ 478766 h 668547"/>
              <a:gd name="connsiteX20" fmla="*/ 1075426 w 4612256"/>
              <a:gd name="connsiteY20" fmla="*/ 521898 h 668547"/>
              <a:gd name="connsiteX21" fmla="*/ 152400 w 4612256"/>
              <a:gd name="connsiteY21" fmla="*/ 547777 h 66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12256" h="668547">
                <a:moveTo>
                  <a:pt x="4612256" y="668547"/>
                </a:moveTo>
                <a:cubicBezTo>
                  <a:pt x="4580626" y="660639"/>
                  <a:pt x="4548996" y="652732"/>
                  <a:pt x="4525992" y="642668"/>
                </a:cubicBezTo>
                <a:cubicBezTo>
                  <a:pt x="4502988" y="632604"/>
                  <a:pt x="4491487" y="626852"/>
                  <a:pt x="4474234" y="608162"/>
                </a:cubicBezTo>
                <a:cubicBezTo>
                  <a:pt x="4456981" y="589472"/>
                  <a:pt x="4438290" y="560717"/>
                  <a:pt x="4422475" y="530525"/>
                </a:cubicBezTo>
                <a:cubicBezTo>
                  <a:pt x="4406660" y="500333"/>
                  <a:pt x="4405222" y="491706"/>
                  <a:pt x="4379343" y="427008"/>
                </a:cubicBezTo>
                <a:cubicBezTo>
                  <a:pt x="4353464" y="362310"/>
                  <a:pt x="4291642" y="198408"/>
                  <a:pt x="4267200" y="142336"/>
                </a:cubicBezTo>
                <a:cubicBezTo>
                  <a:pt x="4261449" y="123645"/>
                  <a:pt x="4232694" y="90577"/>
                  <a:pt x="4232694" y="90577"/>
                </a:cubicBezTo>
                <a:cubicBezTo>
                  <a:pt x="4221192" y="73324"/>
                  <a:pt x="4214003" y="53196"/>
                  <a:pt x="4198188" y="38819"/>
                </a:cubicBezTo>
                <a:cubicBezTo>
                  <a:pt x="4182373" y="24442"/>
                  <a:pt x="4156493" y="8626"/>
                  <a:pt x="4137803" y="4313"/>
                </a:cubicBezTo>
                <a:cubicBezTo>
                  <a:pt x="4119113" y="0"/>
                  <a:pt x="4104736" y="4314"/>
                  <a:pt x="4086045" y="12940"/>
                </a:cubicBezTo>
                <a:cubicBezTo>
                  <a:pt x="4067355" y="21567"/>
                  <a:pt x="4042913" y="43133"/>
                  <a:pt x="4025660" y="56072"/>
                </a:cubicBezTo>
                <a:cubicBezTo>
                  <a:pt x="4008407" y="69011"/>
                  <a:pt x="3999781" y="70449"/>
                  <a:pt x="3982528" y="90577"/>
                </a:cubicBezTo>
                <a:cubicBezTo>
                  <a:pt x="3965275" y="110705"/>
                  <a:pt x="3940834" y="155276"/>
                  <a:pt x="3922143" y="176842"/>
                </a:cubicBezTo>
                <a:cubicBezTo>
                  <a:pt x="3903452" y="198408"/>
                  <a:pt x="3899140" y="205597"/>
                  <a:pt x="3870385" y="219974"/>
                </a:cubicBezTo>
                <a:cubicBezTo>
                  <a:pt x="3841630" y="234351"/>
                  <a:pt x="3795623" y="245853"/>
                  <a:pt x="3749615" y="263106"/>
                </a:cubicBezTo>
                <a:cubicBezTo>
                  <a:pt x="3703607" y="280359"/>
                  <a:pt x="3663350" y="309114"/>
                  <a:pt x="3594339" y="323491"/>
                </a:cubicBezTo>
                <a:cubicBezTo>
                  <a:pt x="3525328" y="337868"/>
                  <a:pt x="3440502" y="336431"/>
                  <a:pt x="3335547" y="349370"/>
                </a:cubicBezTo>
                <a:cubicBezTo>
                  <a:pt x="3230592" y="362310"/>
                  <a:pt x="3105509" y="389626"/>
                  <a:pt x="2964611" y="401128"/>
                </a:cubicBezTo>
                <a:cubicBezTo>
                  <a:pt x="2823713" y="412630"/>
                  <a:pt x="2687128" y="405441"/>
                  <a:pt x="2490158" y="418381"/>
                </a:cubicBezTo>
                <a:cubicBezTo>
                  <a:pt x="2293188" y="431321"/>
                  <a:pt x="2018581" y="461513"/>
                  <a:pt x="1782792" y="478766"/>
                </a:cubicBezTo>
                <a:cubicBezTo>
                  <a:pt x="1547003" y="496019"/>
                  <a:pt x="1347158" y="510396"/>
                  <a:pt x="1075426" y="521898"/>
                </a:cubicBezTo>
                <a:cubicBezTo>
                  <a:pt x="803694" y="533400"/>
                  <a:pt x="0" y="570781"/>
                  <a:pt x="152400" y="547777"/>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7" name="Freeform 56"/>
          <p:cNvSpPr/>
          <p:nvPr/>
        </p:nvSpPr>
        <p:spPr>
          <a:xfrm>
            <a:off x="1187625" y="5450594"/>
            <a:ext cx="3633608" cy="426677"/>
          </a:xfrm>
          <a:custGeom>
            <a:avLst/>
            <a:gdLst>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202721 h 668547"/>
              <a:gd name="connsiteX7" fmla="*/ 4267200 w 4612256"/>
              <a:gd name="connsiteY7" fmla="*/ 142336 h 668547"/>
              <a:gd name="connsiteX8" fmla="*/ 4232694 w 4612256"/>
              <a:gd name="connsiteY8" fmla="*/ 90577 h 668547"/>
              <a:gd name="connsiteX9" fmla="*/ 4198188 w 4612256"/>
              <a:gd name="connsiteY9" fmla="*/ 38819 h 668547"/>
              <a:gd name="connsiteX10" fmla="*/ 4137803 w 4612256"/>
              <a:gd name="connsiteY10" fmla="*/ 4313 h 668547"/>
              <a:gd name="connsiteX11" fmla="*/ 4086045 w 4612256"/>
              <a:gd name="connsiteY11" fmla="*/ 12940 h 668547"/>
              <a:gd name="connsiteX12" fmla="*/ 4025660 w 4612256"/>
              <a:gd name="connsiteY12" fmla="*/ 56072 h 668547"/>
              <a:gd name="connsiteX13" fmla="*/ 3982528 w 4612256"/>
              <a:gd name="connsiteY13" fmla="*/ 90577 h 668547"/>
              <a:gd name="connsiteX14" fmla="*/ 3922143 w 4612256"/>
              <a:gd name="connsiteY14" fmla="*/ 176842 h 668547"/>
              <a:gd name="connsiteX15" fmla="*/ 3870385 w 4612256"/>
              <a:gd name="connsiteY15" fmla="*/ 219974 h 668547"/>
              <a:gd name="connsiteX16" fmla="*/ 3749615 w 4612256"/>
              <a:gd name="connsiteY16" fmla="*/ 263106 h 668547"/>
              <a:gd name="connsiteX17" fmla="*/ 3594339 w 4612256"/>
              <a:gd name="connsiteY17" fmla="*/ 323491 h 668547"/>
              <a:gd name="connsiteX18" fmla="*/ 3335547 w 4612256"/>
              <a:gd name="connsiteY18" fmla="*/ 349370 h 668547"/>
              <a:gd name="connsiteX19" fmla="*/ 2964611 w 4612256"/>
              <a:gd name="connsiteY19" fmla="*/ 401128 h 668547"/>
              <a:gd name="connsiteX20" fmla="*/ 2490158 w 4612256"/>
              <a:gd name="connsiteY20" fmla="*/ 418381 h 668547"/>
              <a:gd name="connsiteX21" fmla="*/ 1782792 w 4612256"/>
              <a:gd name="connsiteY21" fmla="*/ 478766 h 668547"/>
              <a:gd name="connsiteX22" fmla="*/ 1075426 w 4612256"/>
              <a:gd name="connsiteY22" fmla="*/ 521898 h 668547"/>
              <a:gd name="connsiteX23" fmla="*/ 152400 w 4612256"/>
              <a:gd name="connsiteY23"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142336 h 668547"/>
              <a:gd name="connsiteX7" fmla="*/ 4232694 w 4612256"/>
              <a:gd name="connsiteY7" fmla="*/ 90577 h 668547"/>
              <a:gd name="connsiteX8" fmla="*/ 4198188 w 4612256"/>
              <a:gd name="connsiteY8" fmla="*/ 38819 h 668547"/>
              <a:gd name="connsiteX9" fmla="*/ 4137803 w 4612256"/>
              <a:gd name="connsiteY9" fmla="*/ 4313 h 668547"/>
              <a:gd name="connsiteX10" fmla="*/ 4086045 w 4612256"/>
              <a:gd name="connsiteY10" fmla="*/ 12940 h 668547"/>
              <a:gd name="connsiteX11" fmla="*/ 4025660 w 4612256"/>
              <a:gd name="connsiteY11" fmla="*/ 56072 h 668547"/>
              <a:gd name="connsiteX12" fmla="*/ 3982528 w 4612256"/>
              <a:gd name="connsiteY12" fmla="*/ 90577 h 668547"/>
              <a:gd name="connsiteX13" fmla="*/ 3922143 w 4612256"/>
              <a:gd name="connsiteY13" fmla="*/ 176842 h 668547"/>
              <a:gd name="connsiteX14" fmla="*/ 3870385 w 4612256"/>
              <a:gd name="connsiteY14" fmla="*/ 219974 h 668547"/>
              <a:gd name="connsiteX15" fmla="*/ 3749615 w 4612256"/>
              <a:gd name="connsiteY15" fmla="*/ 263106 h 668547"/>
              <a:gd name="connsiteX16" fmla="*/ 3594339 w 4612256"/>
              <a:gd name="connsiteY16" fmla="*/ 323491 h 668547"/>
              <a:gd name="connsiteX17" fmla="*/ 3335547 w 4612256"/>
              <a:gd name="connsiteY17" fmla="*/ 349370 h 668547"/>
              <a:gd name="connsiteX18" fmla="*/ 2964611 w 4612256"/>
              <a:gd name="connsiteY18" fmla="*/ 401128 h 668547"/>
              <a:gd name="connsiteX19" fmla="*/ 2490158 w 4612256"/>
              <a:gd name="connsiteY19" fmla="*/ 418381 h 668547"/>
              <a:gd name="connsiteX20" fmla="*/ 1782792 w 4612256"/>
              <a:gd name="connsiteY20" fmla="*/ 478766 h 668547"/>
              <a:gd name="connsiteX21" fmla="*/ 1075426 w 4612256"/>
              <a:gd name="connsiteY21" fmla="*/ 521898 h 668547"/>
              <a:gd name="connsiteX22" fmla="*/ 152400 w 4612256"/>
              <a:gd name="connsiteY22"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267200 w 4612256"/>
              <a:gd name="connsiteY5" fmla="*/ 142336 h 668547"/>
              <a:gd name="connsiteX6" fmla="*/ 4232694 w 4612256"/>
              <a:gd name="connsiteY6" fmla="*/ 90577 h 668547"/>
              <a:gd name="connsiteX7" fmla="*/ 4198188 w 4612256"/>
              <a:gd name="connsiteY7" fmla="*/ 38819 h 668547"/>
              <a:gd name="connsiteX8" fmla="*/ 4137803 w 4612256"/>
              <a:gd name="connsiteY8" fmla="*/ 4313 h 668547"/>
              <a:gd name="connsiteX9" fmla="*/ 4086045 w 4612256"/>
              <a:gd name="connsiteY9" fmla="*/ 12940 h 668547"/>
              <a:gd name="connsiteX10" fmla="*/ 4025660 w 4612256"/>
              <a:gd name="connsiteY10" fmla="*/ 56072 h 668547"/>
              <a:gd name="connsiteX11" fmla="*/ 3982528 w 4612256"/>
              <a:gd name="connsiteY11" fmla="*/ 90577 h 668547"/>
              <a:gd name="connsiteX12" fmla="*/ 3922143 w 4612256"/>
              <a:gd name="connsiteY12" fmla="*/ 176842 h 668547"/>
              <a:gd name="connsiteX13" fmla="*/ 3870385 w 4612256"/>
              <a:gd name="connsiteY13" fmla="*/ 219974 h 668547"/>
              <a:gd name="connsiteX14" fmla="*/ 3749615 w 4612256"/>
              <a:gd name="connsiteY14" fmla="*/ 263106 h 668547"/>
              <a:gd name="connsiteX15" fmla="*/ 3594339 w 4612256"/>
              <a:gd name="connsiteY15" fmla="*/ 323491 h 668547"/>
              <a:gd name="connsiteX16" fmla="*/ 3335547 w 4612256"/>
              <a:gd name="connsiteY16" fmla="*/ 349370 h 668547"/>
              <a:gd name="connsiteX17" fmla="*/ 2964611 w 4612256"/>
              <a:gd name="connsiteY17" fmla="*/ 401128 h 668547"/>
              <a:gd name="connsiteX18" fmla="*/ 2490158 w 4612256"/>
              <a:gd name="connsiteY18" fmla="*/ 418381 h 668547"/>
              <a:gd name="connsiteX19" fmla="*/ 1782792 w 4612256"/>
              <a:gd name="connsiteY19" fmla="*/ 478766 h 668547"/>
              <a:gd name="connsiteX20" fmla="*/ 1075426 w 4612256"/>
              <a:gd name="connsiteY20" fmla="*/ 521898 h 668547"/>
              <a:gd name="connsiteX21" fmla="*/ 152400 w 4612256"/>
              <a:gd name="connsiteY21" fmla="*/ 547777 h 66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12256" h="668547">
                <a:moveTo>
                  <a:pt x="4612256" y="668547"/>
                </a:moveTo>
                <a:cubicBezTo>
                  <a:pt x="4580626" y="660639"/>
                  <a:pt x="4548996" y="652732"/>
                  <a:pt x="4525992" y="642668"/>
                </a:cubicBezTo>
                <a:cubicBezTo>
                  <a:pt x="4502988" y="632604"/>
                  <a:pt x="4491487" y="626852"/>
                  <a:pt x="4474234" y="608162"/>
                </a:cubicBezTo>
                <a:cubicBezTo>
                  <a:pt x="4456981" y="589472"/>
                  <a:pt x="4438290" y="560717"/>
                  <a:pt x="4422475" y="530525"/>
                </a:cubicBezTo>
                <a:cubicBezTo>
                  <a:pt x="4406660" y="500333"/>
                  <a:pt x="4405222" y="491706"/>
                  <a:pt x="4379343" y="427008"/>
                </a:cubicBezTo>
                <a:cubicBezTo>
                  <a:pt x="4353464" y="362310"/>
                  <a:pt x="4291642" y="198408"/>
                  <a:pt x="4267200" y="142336"/>
                </a:cubicBezTo>
                <a:cubicBezTo>
                  <a:pt x="4261449" y="123645"/>
                  <a:pt x="4232694" y="90577"/>
                  <a:pt x="4232694" y="90577"/>
                </a:cubicBezTo>
                <a:cubicBezTo>
                  <a:pt x="4221192" y="73324"/>
                  <a:pt x="4214003" y="53196"/>
                  <a:pt x="4198188" y="38819"/>
                </a:cubicBezTo>
                <a:cubicBezTo>
                  <a:pt x="4182373" y="24442"/>
                  <a:pt x="4156493" y="8626"/>
                  <a:pt x="4137803" y="4313"/>
                </a:cubicBezTo>
                <a:cubicBezTo>
                  <a:pt x="4119113" y="0"/>
                  <a:pt x="4104736" y="4314"/>
                  <a:pt x="4086045" y="12940"/>
                </a:cubicBezTo>
                <a:cubicBezTo>
                  <a:pt x="4067355" y="21567"/>
                  <a:pt x="4042913" y="43133"/>
                  <a:pt x="4025660" y="56072"/>
                </a:cubicBezTo>
                <a:cubicBezTo>
                  <a:pt x="4008407" y="69011"/>
                  <a:pt x="3999781" y="70449"/>
                  <a:pt x="3982528" y="90577"/>
                </a:cubicBezTo>
                <a:cubicBezTo>
                  <a:pt x="3965275" y="110705"/>
                  <a:pt x="3940834" y="155276"/>
                  <a:pt x="3922143" y="176842"/>
                </a:cubicBezTo>
                <a:cubicBezTo>
                  <a:pt x="3903452" y="198408"/>
                  <a:pt x="3899140" y="205597"/>
                  <a:pt x="3870385" y="219974"/>
                </a:cubicBezTo>
                <a:cubicBezTo>
                  <a:pt x="3841630" y="234351"/>
                  <a:pt x="3795623" y="245853"/>
                  <a:pt x="3749615" y="263106"/>
                </a:cubicBezTo>
                <a:cubicBezTo>
                  <a:pt x="3703607" y="280359"/>
                  <a:pt x="3663350" y="309114"/>
                  <a:pt x="3594339" y="323491"/>
                </a:cubicBezTo>
                <a:cubicBezTo>
                  <a:pt x="3525328" y="337868"/>
                  <a:pt x="3440502" y="336431"/>
                  <a:pt x="3335547" y="349370"/>
                </a:cubicBezTo>
                <a:cubicBezTo>
                  <a:pt x="3230592" y="362310"/>
                  <a:pt x="3105509" y="389626"/>
                  <a:pt x="2964611" y="401128"/>
                </a:cubicBezTo>
                <a:cubicBezTo>
                  <a:pt x="2823713" y="412630"/>
                  <a:pt x="2687128" y="405441"/>
                  <a:pt x="2490158" y="418381"/>
                </a:cubicBezTo>
                <a:cubicBezTo>
                  <a:pt x="2293188" y="431321"/>
                  <a:pt x="2018581" y="461513"/>
                  <a:pt x="1782792" y="478766"/>
                </a:cubicBezTo>
                <a:cubicBezTo>
                  <a:pt x="1547003" y="496019"/>
                  <a:pt x="1347158" y="510396"/>
                  <a:pt x="1075426" y="521898"/>
                </a:cubicBezTo>
                <a:cubicBezTo>
                  <a:pt x="803694" y="533400"/>
                  <a:pt x="0" y="570781"/>
                  <a:pt x="152400" y="547777"/>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8" name="Freeform 57"/>
          <p:cNvSpPr/>
          <p:nvPr/>
        </p:nvSpPr>
        <p:spPr>
          <a:xfrm>
            <a:off x="1331641" y="5511548"/>
            <a:ext cx="3303280" cy="365723"/>
          </a:xfrm>
          <a:custGeom>
            <a:avLst/>
            <a:gdLst>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202721 h 668547"/>
              <a:gd name="connsiteX7" fmla="*/ 4267200 w 4612256"/>
              <a:gd name="connsiteY7" fmla="*/ 142336 h 668547"/>
              <a:gd name="connsiteX8" fmla="*/ 4232694 w 4612256"/>
              <a:gd name="connsiteY8" fmla="*/ 90577 h 668547"/>
              <a:gd name="connsiteX9" fmla="*/ 4198188 w 4612256"/>
              <a:gd name="connsiteY9" fmla="*/ 38819 h 668547"/>
              <a:gd name="connsiteX10" fmla="*/ 4137803 w 4612256"/>
              <a:gd name="connsiteY10" fmla="*/ 4313 h 668547"/>
              <a:gd name="connsiteX11" fmla="*/ 4086045 w 4612256"/>
              <a:gd name="connsiteY11" fmla="*/ 12940 h 668547"/>
              <a:gd name="connsiteX12" fmla="*/ 4025660 w 4612256"/>
              <a:gd name="connsiteY12" fmla="*/ 56072 h 668547"/>
              <a:gd name="connsiteX13" fmla="*/ 3982528 w 4612256"/>
              <a:gd name="connsiteY13" fmla="*/ 90577 h 668547"/>
              <a:gd name="connsiteX14" fmla="*/ 3922143 w 4612256"/>
              <a:gd name="connsiteY14" fmla="*/ 176842 h 668547"/>
              <a:gd name="connsiteX15" fmla="*/ 3870385 w 4612256"/>
              <a:gd name="connsiteY15" fmla="*/ 219974 h 668547"/>
              <a:gd name="connsiteX16" fmla="*/ 3749615 w 4612256"/>
              <a:gd name="connsiteY16" fmla="*/ 263106 h 668547"/>
              <a:gd name="connsiteX17" fmla="*/ 3594339 w 4612256"/>
              <a:gd name="connsiteY17" fmla="*/ 323491 h 668547"/>
              <a:gd name="connsiteX18" fmla="*/ 3335547 w 4612256"/>
              <a:gd name="connsiteY18" fmla="*/ 349370 h 668547"/>
              <a:gd name="connsiteX19" fmla="*/ 2964611 w 4612256"/>
              <a:gd name="connsiteY19" fmla="*/ 401128 h 668547"/>
              <a:gd name="connsiteX20" fmla="*/ 2490158 w 4612256"/>
              <a:gd name="connsiteY20" fmla="*/ 418381 h 668547"/>
              <a:gd name="connsiteX21" fmla="*/ 1782792 w 4612256"/>
              <a:gd name="connsiteY21" fmla="*/ 478766 h 668547"/>
              <a:gd name="connsiteX22" fmla="*/ 1075426 w 4612256"/>
              <a:gd name="connsiteY22" fmla="*/ 521898 h 668547"/>
              <a:gd name="connsiteX23" fmla="*/ 152400 w 4612256"/>
              <a:gd name="connsiteY23"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142336 h 668547"/>
              <a:gd name="connsiteX7" fmla="*/ 4232694 w 4612256"/>
              <a:gd name="connsiteY7" fmla="*/ 90577 h 668547"/>
              <a:gd name="connsiteX8" fmla="*/ 4198188 w 4612256"/>
              <a:gd name="connsiteY8" fmla="*/ 38819 h 668547"/>
              <a:gd name="connsiteX9" fmla="*/ 4137803 w 4612256"/>
              <a:gd name="connsiteY9" fmla="*/ 4313 h 668547"/>
              <a:gd name="connsiteX10" fmla="*/ 4086045 w 4612256"/>
              <a:gd name="connsiteY10" fmla="*/ 12940 h 668547"/>
              <a:gd name="connsiteX11" fmla="*/ 4025660 w 4612256"/>
              <a:gd name="connsiteY11" fmla="*/ 56072 h 668547"/>
              <a:gd name="connsiteX12" fmla="*/ 3982528 w 4612256"/>
              <a:gd name="connsiteY12" fmla="*/ 90577 h 668547"/>
              <a:gd name="connsiteX13" fmla="*/ 3922143 w 4612256"/>
              <a:gd name="connsiteY13" fmla="*/ 176842 h 668547"/>
              <a:gd name="connsiteX14" fmla="*/ 3870385 w 4612256"/>
              <a:gd name="connsiteY14" fmla="*/ 219974 h 668547"/>
              <a:gd name="connsiteX15" fmla="*/ 3749615 w 4612256"/>
              <a:gd name="connsiteY15" fmla="*/ 263106 h 668547"/>
              <a:gd name="connsiteX16" fmla="*/ 3594339 w 4612256"/>
              <a:gd name="connsiteY16" fmla="*/ 323491 h 668547"/>
              <a:gd name="connsiteX17" fmla="*/ 3335547 w 4612256"/>
              <a:gd name="connsiteY17" fmla="*/ 349370 h 668547"/>
              <a:gd name="connsiteX18" fmla="*/ 2964611 w 4612256"/>
              <a:gd name="connsiteY18" fmla="*/ 401128 h 668547"/>
              <a:gd name="connsiteX19" fmla="*/ 2490158 w 4612256"/>
              <a:gd name="connsiteY19" fmla="*/ 418381 h 668547"/>
              <a:gd name="connsiteX20" fmla="*/ 1782792 w 4612256"/>
              <a:gd name="connsiteY20" fmla="*/ 478766 h 668547"/>
              <a:gd name="connsiteX21" fmla="*/ 1075426 w 4612256"/>
              <a:gd name="connsiteY21" fmla="*/ 521898 h 668547"/>
              <a:gd name="connsiteX22" fmla="*/ 152400 w 4612256"/>
              <a:gd name="connsiteY22"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267200 w 4612256"/>
              <a:gd name="connsiteY5" fmla="*/ 142336 h 668547"/>
              <a:gd name="connsiteX6" fmla="*/ 4232694 w 4612256"/>
              <a:gd name="connsiteY6" fmla="*/ 90577 h 668547"/>
              <a:gd name="connsiteX7" fmla="*/ 4198188 w 4612256"/>
              <a:gd name="connsiteY7" fmla="*/ 38819 h 668547"/>
              <a:gd name="connsiteX8" fmla="*/ 4137803 w 4612256"/>
              <a:gd name="connsiteY8" fmla="*/ 4313 h 668547"/>
              <a:gd name="connsiteX9" fmla="*/ 4086045 w 4612256"/>
              <a:gd name="connsiteY9" fmla="*/ 12940 h 668547"/>
              <a:gd name="connsiteX10" fmla="*/ 4025660 w 4612256"/>
              <a:gd name="connsiteY10" fmla="*/ 56072 h 668547"/>
              <a:gd name="connsiteX11" fmla="*/ 3982528 w 4612256"/>
              <a:gd name="connsiteY11" fmla="*/ 90577 h 668547"/>
              <a:gd name="connsiteX12" fmla="*/ 3922143 w 4612256"/>
              <a:gd name="connsiteY12" fmla="*/ 176842 h 668547"/>
              <a:gd name="connsiteX13" fmla="*/ 3870385 w 4612256"/>
              <a:gd name="connsiteY13" fmla="*/ 219974 h 668547"/>
              <a:gd name="connsiteX14" fmla="*/ 3749615 w 4612256"/>
              <a:gd name="connsiteY14" fmla="*/ 263106 h 668547"/>
              <a:gd name="connsiteX15" fmla="*/ 3594339 w 4612256"/>
              <a:gd name="connsiteY15" fmla="*/ 323491 h 668547"/>
              <a:gd name="connsiteX16" fmla="*/ 3335547 w 4612256"/>
              <a:gd name="connsiteY16" fmla="*/ 349370 h 668547"/>
              <a:gd name="connsiteX17" fmla="*/ 2964611 w 4612256"/>
              <a:gd name="connsiteY17" fmla="*/ 401128 h 668547"/>
              <a:gd name="connsiteX18" fmla="*/ 2490158 w 4612256"/>
              <a:gd name="connsiteY18" fmla="*/ 418381 h 668547"/>
              <a:gd name="connsiteX19" fmla="*/ 1782792 w 4612256"/>
              <a:gd name="connsiteY19" fmla="*/ 478766 h 668547"/>
              <a:gd name="connsiteX20" fmla="*/ 1075426 w 4612256"/>
              <a:gd name="connsiteY20" fmla="*/ 521898 h 668547"/>
              <a:gd name="connsiteX21" fmla="*/ 152400 w 4612256"/>
              <a:gd name="connsiteY21" fmla="*/ 547777 h 66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12256" h="668547">
                <a:moveTo>
                  <a:pt x="4612256" y="668547"/>
                </a:moveTo>
                <a:cubicBezTo>
                  <a:pt x="4580626" y="660639"/>
                  <a:pt x="4548996" y="652732"/>
                  <a:pt x="4525992" y="642668"/>
                </a:cubicBezTo>
                <a:cubicBezTo>
                  <a:pt x="4502988" y="632604"/>
                  <a:pt x="4491487" y="626852"/>
                  <a:pt x="4474234" y="608162"/>
                </a:cubicBezTo>
                <a:cubicBezTo>
                  <a:pt x="4456981" y="589472"/>
                  <a:pt x="4438290" y="560717"/>
                  <a:pt x="4422475" y="530525"/>
                </a:cubicBezTo>
                <a:cubicBezTo>
                  <a:pt x="4406660" y="500333"/>
                  <a:pt x="4405222" y="491706"/>
                  <a:pt x="4379343" y="427008"/>
                </a:cubicBezTo>
                <a:cubicBezTo>
                  <a:pt x="4353464" y="362310"/>
                  <a:pt x="4291642" y="198408"/>
                  <a:pt x="4267200" y="142336"/>
                </a:cubicBezTo>
                <a:cubicBezTo>
                  <a:pt x="4261449" y="123645"/>
                  <a:pt x="4232694" y="90577"/>
                  <a:pt x="4232694" y="90577"/>
                </a:cubicBezTo>
                <a:cubicBezTo>
                  <a:pt x="4221192" y="73324"/>
                  <a:pt x="4214003" y="53196"/>
                  <a:pt x="4198188" y="38819"/>
                </a:cubicBezTo>
                <a:cubicBezTo>
                  <a:pt x="4182373" y="24442"/>
                  <a:pt x="4156493" y="8626"/>
                  <a:pt x="4137803" y="4313"/>
                </a:cubicBezTo>
                <a:cubicBezTo>
                  <a:pt x="4119113" y="0"/>
                  <a:pt x="4104736" y="4314"/>
                  <a:pt x="4086045" y="12940"/>
                </a:cubicBezTo>
                <a:cubicBezTo>
                  <a:pt x="4067355" y="21567"/>
                  <a:pt x="4042913" y="43133"/>
                  <a:pt x="4025660" y="56072"/>
                </a:cubicBezTo>
                <a:cubicBezTo>
                  <a:pt x="4008407" y="69011"/>
                  <a:pt x="3999781" y="70449"/>
                  <a:pt x="3982528" y="90577"/>
                </a:cubicBezTo>
                <a:cubicBezTo>
                  <a:pt x="3965275" y="110705"/>
                  <a:pt x="3940834" y="155276"/>
                  <a:pt x="3922143" y="176842"/>
                </a:cubicBezTo>
                <a:cubicBezTo>
                  <a:pt x="3903452" y="198408"/>
                  <a:pt x="3899140" y="205597"/>
                  <a:pt x="3870385" y="219974"/>
                </a:cubicBezTo>
                <a:cubicBezTo>
                  <a:pt x="3841630" y="234351"/>
                  <a:pt x="3795623" y="245853"/>
                  <a:pt x="3749615" y="263106"/>
                </a:cubicBezTo>
                <a:cubicBezTo>
                  <a:pt x="3703607" y="280359"/>
                  <a:pt x="3663350" y="309114"/>
                  <a:pt x="3594339" y="323491"/>
                </a:cubicBezTo>
                <a:cubicBezTo>
                  <a:pt x="3525328" y="337868"/>
                  <a:pt x="3440502" y="336431"/>
                  <a:pt x="3335547" y="349370"/>
                </a:cubicBezTo>
                <a:cubicBezTo>
                  <a:pt x="3230592" y="362310"/>
                  <a:pt x="3105509" y="389626"/>
                  <a:pt x="2964611" y="401128"/>
                </a:cubicBezTo>
                <a:cubicBezTo>
                  <a:pt x="2823713" y="412630"/>
                  <a:pt x="2687128" y="405441"/>
                  <a:pt x="2490158" y="418381"/>
                </a:cubicBezTo>
                <a:cubicBezTo>
                  <a:pt x="2293188" y="431321"/>
                  <a:pt x="2018581" y="461513"/>
                  <a:pt x="1782792" y="478766"/>
                </a:cubicBezTo>
                <a:cubicBezTo>
                  <a:pt x="1547003" y="496019"/>
                  <a:pt x="1347158" y="510396"/>
                  <a:pt x="1075426" y="521898"/>
                </a:cubicBezTo>
                <a:cubicBezTo>
                  <a:pt x="803694" y="533400"/>
                  <a:pt x="0" y="570781"/>
                  <a:pt x="152400" y="547777"/>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9" name="Freeform 58"/>
          <p:cNvSpPr/>
          <p:nvPr/>
        </p:nvSpPr>
        <p:spPr>
          <a:xfrm>
            <a:off x="1187624" y="5511548"/>
            <a:ext cx="3171148" cy="365723"/>
          </a:xfrm>
          <a:custGeom>
            <a:avLst/>
            <a:gdLst>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202721 h 668547"/>
              <a:gd name="connsiteX7" fmla="*/ 4267200 w 4612256"/>
              <a:gd name="connsiteY7" fmla="*/ 142336 h 668547"/>
              <a:gd name="connsiteX8" fmla="*/ 4232694 w 4612256"/>
              <a:gd name="connsiteY8" fmla="*/ 90577 h 668547"/>
              <a:gd name="connsiteX9" fmla="*/ 4198188 w 4612256"/>
              <a:gd name="connsiteY9" fmla="*/ 38819 h 668547"/>
              <a:gd name="connsiteX10" fmla="*/ 4137803 w 4612256"/>
              <a:gd name="connsiteY10" fmla="*/ 4313 h 668547"/>
              <a:gd name="connsiteX11" fmla="*/ 4086045 w 4612256"/>
              <a:gd name="connsiteY11" fmla="*/ 12940 h 668547"/>
              <a:gd name="connsiteX12" fmla="*/ 4025660 w 4612256"/>
              <a:gd name="connsiteY12" fmla="*/ 56072 h 668547"/>
              <a:gd name="connsiteX13" fmla="*/ 3982528 w 4612256"/>
              <a:gd name="connsiteY13" fmla="*/ 90577 h 668547"/>
              <a:gd name="connsiteX14" fmla="*/ 3922143 w 4612256"/>
              <a:gd name="connsiteY14" fmla="*/ 176842 h 668547"/>
              <a:gd name="connsiteX15" fmla="*/ 3870385 w 4612256"/>
              <a:gd name="connsiteY15" fmla="*/ 219974 h 668547"/>
              <a:gd name="connsiteX16" fmla="*/ 3749615 w 4612256"/>
              <a:gd name="connsiteY16" fmla="*/ 263106 h 668547"/>
              <a:gd name="connsiteX17" fmla="*/ 3594339 w 4612256"/>
              <a:gd name="connsiteY17" fmla="*/ 323491 h 668547"/>
              <a:gd name="connsiteX18" fmla="*/ 3335547 w 4612256"/>
              <a:gd name="connsiteY18" fmla="*/ 349370 h 668547"/>
              <a:gd name="connsiteX19" fmla="*/ 2964611 w 4612256"/>
              <a:gd name="connsiteY19" fmla="*/ 401128 h 668547"/>
              <a:gd name="connsiteX20" fmla="*/ 2490158 w 4612256"/>
              <a:gd name="connsiteY20" fmla="*/ 418381 h 668547"/>
              <a:gd name="connsiteX21" fmla="*/ 1782792 w 4612256"/>
              <a:gd name="connsiteY21" fmla="*/ 478766 h 668547"/>
              <a:gd name="connsiteX22" fmla="*/ 1075426 w 4612256"/>
              <a:gd name="connsiteY22" fmla="*/ 521898 h 668547"/>
              <a:gd name="connsiteX23" fmla="*/ 152400 w 4612256"/>
              <a:gd name="connsiteY23"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142336 h 668547"/>
              <a:gd name="connsiteX7" fmla="*/ 4232694 w 4612256"/>
              <a:gd name="connsiteY7" fmla="*/ 90577 h 668547"/>
              <a:gd name="connsiteX8" fmla="*/ 4198188 w 4612256"/>
              <a:gd name="connsiteY8" fmla="*/ 38819 h 668547"/>
              <a:gd name="connsiteX9" fmla="*/ 4137803 w 4612256"/>
              <a:gd name="connsiteY9" fmla="*/ 4313 h 668547"/>
              <a:gd name="connsiteX10" fmla="*/ 4086045 w 4612256"/>
              <a:gd name="connsiteY10" fmla="*/ 12940 h 668547"/>
              <a:gd name="connsiteX11" fmla="*/ 4025660 w 4612256"/>
              <a:gd name="connsiteY11" fmla="*/ 56072 h 668547"/>
              <a:gd name="connsiteX12" fmla="*/ 3982528 w 4612256"/>
              <a:gd name="connsiteY12" fmla="*/ 90577 h 668547"/>
              <a:gd name="connsiteX13" fmla="*/ 3922143 w 4612256"/>
              <a:gd name="connsiteY13" fmla="*/ 176842 h 668547"/>
              <a:gd name="connsiteX14" fmla="*/ 3870385 w 4612256"/>
              <a:gd name="connsiteY14" fmla="*/ 219974 h 668547"/>
              <a:gd name="connsiteX15" fmla="*/ 3749615 w 4612256"/>
              <a:gd name="connsiteY15" fmla="*/ 263106 h 668547"/>
              <a:gd name="connsiteX16" fmla="*/ 3594339 w 4612256"/>
              <a:gd name="connsiteY16" fmla="*/ 323491 h 668547"/>
              <a:gd name="connsiteX17" fmla="*/ 3335547 w 4612256"/>
              <a:gd name="connsiteY17" fmla="*/ 349370 h 668547"/>
              <a:gd name="connsiteX18" fmla="*/ 2964611 w 4612256"/>
              <a:gd name="connsiteY18" fmla="*/ 401128 h 668547"/>
              <a:gd name="connsiteX19" fmla="*/ 2490158 w 4612256"/>
              <a:gd name="connsiteY19" fmla="*/ 418381 h 668547"/>
              <a:gd name="connsiteX20" fmla="*/ 1782792 w 4612256"/>
              <a:gd name="connsiteY20" fmla="*/ 478766 h 668547"/>
              <a:gd name="connsiteX21" fmla="*/ 1075426 w 4612256"/>
              <a:gd name="connsiteY21" fmla="*/ 521898 h 668547"/>
              <a:gd name="connsiteX22" fmla="*/ 152400 w 4612256"/>
              <a:gd name="connsiteY22"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267200 w 4612256"/>
              <a:gd name="connsiteY5" fmla="*/ 142336 h 668547"/>
              <a:gd name="connsiteX6" fmla="*/ 4232694 w 4612256"/>
              <a:gd name="connsiteY6" fmla="*/ 90577 h 668547"/>
              <a:gd name="connsiteX7" fmla="*/ 4198188 w 4612256"/>
              <a:gd name="connsiteY7" fmla="*/ 38819 h 668547"/>
              <a:gd name="connsiteX8" fmla="*/ 4137803 w 4612256"/>
              <a:gd name="connsiteY8" fmla="*/ 4313 h 668547"/>
              <a:gd name="connsiteX9" fmla="*/ 4086045 w 4612256"/>
              <a:gd name="connsiteY9" fmla="*/ 12940 h 668547"/>
              <a:gd name="connsiteX10" fmla="*/ 4025660 w 4612256"/>
              <a:gd name="connsiteY10" fmla="*/ 56072 h 668547"/>
              <a:gd name="connsiteX11" fmla="*/ 3982528 w 4612256"/>
              <a:gd name="connsiteY11" fmla="*/ 90577 h 668547"/>
              <a:gd name="connsiteX12" fmla="*/ 3922143 w 4612256"/>
              <a:gd name="connsiteY12" fmla="*/ 176842 h 668547"/>
              <a:gd name="connsiteX13" fmla="*/ 3870385 w 4612256"/>
              <a:gd name="connsiteY13" fmla="*/ 219974 h 668547"/>
              <a:gd name="connsiteX14" fmla="*/ 3749615 w 4612256"/>
              <a:gd name="connsiteY14" fmla="*/ 263106 h 668547"/>
              <a:gd name="connsiteX15" fmla="*/ 3594339 w 4612256"/>
              <a:gd name="connsiteY15" fmla="*/ 323491 h 668547"/>
              <a:gd name="connsiteX16" fmla="*/ 3335547 w 4612256"/>
              <a:gd name="connsiteY16" fmla="*/ 349370 h 668547"/>
              <a:gd name="connsiteX17" fmla="*/ 2964611 w 4612256"/>
              <a:gd name="connsiteY17" fmla="*/ 401128 h 668547"/>
              <a:gd name="connsiteX18" fmla="*/ 2490158 w 4612256"/>
              <a:gd name="connsiteY18" fmla="*/ 418381 h 668547"/>
              <a:gd name="connsiteX19" fmla="*/ 1782792 w 4612256"/>
              <a:gd name="connsiteY19" fmla="*/ 478766 h 668547"/>
              <a:gd name="connsiteX20" fmla="*/ 1075426 w 4612256"/>
              <a:gd name="connsiteY20" fmla="*/ 521898 h 668547"/>
              <a:gd name="connsiteX21" fmla="*/ 152400 w 4612256"/>
              <a:gd name="connsiteY21" fmla="*/ 547777 h 66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12256" h="668547">
                <a:moveTo>
                  <a:pt x="4612256" y="668547"/>
                </a:moveTo>
                <a:cubicBezTo>
                  <a:pt x="4580626" y="660639"/>
                  <a:pt x="4548996" y="652732"/>
                  <a:pt x="4525992" y="642668"/>
                </a:cubicBezTo>
                <a:cubicBezTo>
                  <a:pt x="4502988" y="632604"/>
                  <a:pt x="4491487" y="626852"/>
                  <a:pt x="4474234" y="608162"/>
                </a:cubicBezTo>
                <a:cubicBezTo>
                  <a:pt x="4456981" y="589472"/>
                  <a:pt x="4438290" y="560717"/>
                  <a:pt x="4422475" y="530525"/>
                </a:cubicBezTo>
                <a:cubicBezTo>
                  <a:pt x="4406660" y="500333"/>
                  <a:pt x="4405222" y="491706"/>
                  <a:pt x="4379343" y="427008"/>
                </a:cubicBezTo>
                <a:cubicBezTo>
                  <a:pt x="4353464" y="362310"/>
                  <a:pt x="4291642" y="198408"/>
                  <a:pt x="4267200" y="142336"/>
                </a:cubicBezTo>
                <a:cubicBezTo>
                  <a:pt x="4261449" y="123645"/>
                  <a:pt x="4232694" y="90577"/>
                  <a:pt x="4232694" y="90577"/>
                </a:cubicBezTo>
                <a:cubicBezTo>
                  <a:pt x="4221192" y="73324"/>
                  <a:pt x="4214003" y="53196"/>
                  <a:pt x="4198188" y="38819"/>
                </a:cubicBezTo>
                <a:cubicBezTo>
                  <a:pt x="4182373" y="24442"/>
                  <a:pt x="4156493" y="8626"/>
                  <a:pt x="4137803" y="4313"/>
                </a:cubicBezTo>
                <a:cubicBezTo>
                  <a:pt x="4119113" y="0"/>
                  <a:pt x="4104736" y="4314"/>
                  <a:pt x="4086045" y="12940"/>
                </a:cubicBezTo>
                <a:cubicBezTo>
                  <a:pt x="4067355" y="21567"/>
                  <a:pt x="4042913" y="43133"/>
                  <a:pt x="4025660" y="56072"/>
                </a:cubicBezTo>
                <a:cubicBezTo>
                  <a:pt x="4008407" y="69011"/>
                  <a:pt x="3999781" y="70449"/>
                  <a:pt x="3982528" y="90577"/>
                </a:cubicBezTo>
                <a:cubicBezTo>
                  <a:pt x="3965275" y="110705"/>
                  <a:pt x="3940834" y="155276"/>
                  <a:pt x="3922143" y="176842"/>
                </a:cubicBezTo>
                <a:cubicBezTo>
                  <a:pt x="3903452" y="198408"/>
                  <a:pt x="3899140" y="205597"/>
                  <a:pt x="3870385" y="219974"/>
                </a:cubicBezTo>
                <a:cubicBezTo>
                  <a:pt x="3841630" y="234351"/>
                  <a:pt x="3795623" y="245853"/>
                  <a:pt x="3749615" y="263106"/>
                </a:cubicBezTo>
                <a:cubicBezTo>
                  <a:pt x="3703607" y="280359"/>
                  <a:pt x="3663350" y="309114"/>
                  <a:pt x="3594339" y="323491"/>
                </a:cubicBezTo>
                <a:cubicBezTo>
                  <a:pt x="3525328" y="337868"/>
                  <a:pt x="3440502" y="336431"/>
                  <a:pt x="3335547" y="349370"/>
                </a:cubicBezTo>
                <a:cubicBezTo>
                  <a:pt x="3230592" y="362310"/>
                  <a:pt x="3105509" y="389626"/>
                  <a:pt x="2964611" y="401128"/>
                </a:cubicBezTo>
                <a:cubicBezTo>
                  <a:pt x="2823713" y="412630"/>
                  <a:pt x="2687128" y="405441"/>
                  <a:pt x="2490158" y="418381"/>
                </a:cubicBezTo>
                <a:cubicBezTo>
                  <a:pt x="2293188" y="431321"/>
                  <a:pt x="2018581" y="461513"/>
                  <a:pt x="1782792" y="478766"/>
                </a:cubicBezTo>
                <a:cubicBezTo>
                  <a:pt x="1547003" y="496019"/>
                  <a:pt x="1347158" y="510396"/>
                  <a:pt x="1075426" y="521898"/>
                </a:cubicBezTo>
                <a:cubicBezTo>
                  <a:pt x="803694" y="533400"/>
                  <a:pt x="0" y="570781"/>
                  <a:pt x="152400" y="547777"/>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 name="Freeform 59"/>
          <p:cNvSpPr/>
          <p:nvPr/>
        </p:nvSpPr>
        <p:spPr>
          <a:xfrm>
            <a:off x="1198621" y="5510761"/>
            <a:ext cx="2896797" cy="366510"/>
          </a:xfrm>
          <a:custGeom>
            <a:avLst/>
            <a:gdLst>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202721 h 668547"/>
              <a:gd name="connsiteX7" fmla="*/ 4267200 w 4612256"/>
              <a:gd name="connsiteY7" fmla="*/ 142336 h 668547"/>
              <a:gd name="connsiteX8" fmla="*/ 4232694 w 4612256"/>
              <a:gd name="connsiteY8" fmla="*/ 90577 h 668547"/>
              <a:gd name="connsiteX9" fmla="*/ 4198188 w 4612256"/>
              <a:gd name="connsiteY9" fmla="*/ 38819 h 668547"/>
              <a:gd name="connsiteX10" fmla="*/ 4137803 w 4612256"/>
              <a:gd name="connsiteY10" fmla="*/ 4313 h 668547"/>
              <a:gd name="connsiteX11" fmla="*/ 4086045 w 4612256"/>
              <a:gd name="connsiteY11" fmla="*/ 12940 h 668547"/>
              <a:gd name="connsiteX12" fmla="*/ 4025660 w 4612256"/>
              <a:gd name="connsiteY12" fmla="*/ 56072 h 668547"/>
              <a:gd name="connsiteX13" fmla="*/ 3982528 w 4612256"/>
              <a:gd name="connsiteY13" fmla="*/ 90577 h 668547"/>
              <a:gd name="connsiteX14" fmla="*/ 3922143 w 4612256"/>
              <a:gd name="connsiteY14" fmla="*/ 176842 h 668547"/>
              <a:gd name="connsiteX15" fmla="*/ 3870385 w 4612256"/>
              <a:gd name="connsiteY15" fmla="*/ 219974 h 668547"/>
              <a:gd name="connsiteX16" fmla="*/ 3749615 w 4612256"/>
              <a:gd name="connsiteY16" fmla="*/ 263106 h 668547"/>
              <a:gd name="connsiteX17" fmla="*/ 3594339 w 4612256"/>
              <a:gd name="connsiteY17" fmla="*/ 323491 h 668547"/>
              <a:gd name="connsiteX18" fmla="*/ 3335547 w 4612256"/>
              <a:gd name="connsiteY18" fmla="*/ 349370 h 668547"/>
              <a:gd name="connsiteX19" fmla="*/ 2964611 w 4612256"/>
              <a:gd name="connsiteY19" fmla="*/ 401128 h 668547"/>
              <a:gd name="connsiteX20" fmla="*/ 2490158 w 4612256"/>
              <a:gd name="connsiteY20" fmla="*/ 418381 h 668547"/>
              <a:gd name="connsiteX21" fmla="*/ 1782792 w 4612256"/>
              <a:gd name="connsiteY21" fmla="*/ 478766 h 668547"/>
              <a:gd name="connsiteX22" fmla="*/ 1075426 w 4612256"/>
              <a:gd name="connsiteY22" fmla="*/ 521898 h 668547"/>
              <a:gd name="connsiteX23" fmla="*/ 152400 w 4612256"/>
              <a:gd name="connsiteY23"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27585 w 4612256"/>
              <a:gd name="connsiteY4" fmla="*/ 323491 h 668547"/>
              <a:gd name="connsiteX5" fmla="*/ 4267200 w 4612256"/>
              <a:gd name="connsiteY5" fmla="*/ 202721 h 668547"/>
              <a:gd name="connsiteX6" fmla="*/ 4267200 w 4612256"/>
              <a:gd name="connsiteY6" fmla="*/ 142336 h 668547"/>
              <a:gd name="connsiteX7" fmla="*/ 4232694 w 4612256"/>
              <a:gd name="connsiteY7" fmla="*/ 90577 h 668547"/>
              <a:gd name="connsiteX8" fmla="*/ 4198188 w 4612256"/>
              <a:gd name="connsiteY8" fmla="*/ 38819 h 668547"/>
              <a:gd name="connsiteX9" fmla="*/ 4137803 w 4612256"/>
              <a:gd name="connsiteY9" fmla="*/ 4313 h 668547"/>
              <a:gd name="connsiteX10" fmla="*/ 4086045 w 4612256"/>
              <a:gd name="connsiteY10" fmla="*/ 12940 h 668547"/>
              <a:gd name="connsiteX11" fmla="*/ 4025660 w 4612256"/>
              <a:gd name="connsiteY11" fmla="*/ 56072 h 668547"/>
              <a:gd name="connsiteX12" fmla="*/ 3982528 w 4612256"/>
              <a:gd name="connsiteY12" fmla="*/ 90577 h 668547"/>
              <a:gd name="connsiteX13" fmla="*/ 3922143 w 4612256"/>
              <a:gd name="connsiteY13" fmla="*/ 176842 h 668547"/>
              <a:gd name="connsiteX14" fmla="*/ 3870385 w 4612256"/>
              <a:gd name="connsiteY14" fmla="*/ 219974 h 668547"/>
              <a:gd name="connsiteX15" fmla="*/ 3749615 w 4612256"/>
              <a:gd name="connsiteY15" fmla="*/ 263106 h 668547"/>
              <a:gd name="connsiteX16" fmla="*/ 3594339 w 4612256"/>
              <a:gd name="connsiteY16" fmla="*/ 323491 h 668547"/>
              <a:gd name="connsiteX17" fmla="*/ 3335547 w 4612256"/>
              <a:gd name="connsiteY17" fmla="*/ 349370 h 668547"/>
              <a:gd name="connsiteX18" fmla="*/ 2964611 w 4612256"/>
              <a:gd name="connsiteY18" fmla="*/ 401128 h 668547"/>
              <a:gd name="connsiteX19" fmla="*/ 2490158 w 4612256"/>
              <a:gd name="connsiteY19" fmla="*/ 418381 h 668547"/>
              <a:gd name="connsiteX20" fmla="*/ 1782792 w 4612256"/>
              <a:gd name="connsiteY20" fmla="*/ 478766 h 668547"/>
              <a:gd name="connsiteX21" fmla="*/ 1075426 w 4612256"/>
              <a:gd name="connsiteY21" fmla="*/ 521898 h 668547"/>
              <a:gd name="connsiteX22" fmla="*/ 152400 w 4612256"/>
              <a:gd name="connsiteY22"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27585 w 4612256"/>
              <a:gd name="connsiteY4" fmla="*/ 323491 h 668547"/>
              <a:gd name="connsiteX5" fmla="*/ 4267200 w 4612256"/>
              <a:gd name="connsiteY5" fmla="*/ 142336 h 668547"/>
              <a:gd name="connsiteX6" fmla="*/ 4232694 w 4612256"/>
              <a:gd name="connsiteY6" fmla="*/ 90577 h 668547"/>
              <a:gd name="connsiteX7" fmla="*/ 4198188 w 4612256"/>
              <a:gd name="connsiteY7" fmla="*/ 38819 h 668547"/>
              <a:gd name="connsiteX8" fmla="*/ 4137803 w 4612256"/>
              <a:gd name="connsiteY8" fmla="*/ 4313 h 668547"/>
              <a:gd name="connsiteX9" fmla="*/ 4086045 w 4612256"/>
              <a:gd name="connsiteY9" fmla="*/ 12940 h 668547"/>
              <a:gd name="connsiteX10" fmla="*/ 4025660 w 4612256"/>
              <a:gd name="connsiteY10" fmla="*/ 56072 h 668547"/>
              <a:gd name="connsiteX11" fmla="*/ 3982528 w 4612256"/>
              <a:gd name="connsiteY11" fmla="*/ 90577 h 668547"/>
              <a:gd name="connsiteX12" fmla="*/ 3922143 w 4612256"/>
              <a:gd name="connsiteY12" fmla="*/ 176842 h 668547"/>
              <a:gd name="connsiteX13" fmla="*/ 3870385 w 4612256"/>
              <a:gd name="connsiteY13" fmla="*/ 219974 h 668547"/>
              <a:gd name="connsiteX14" fmla="*/ 3749615 w 4612256"/>
              <a:gd name="connsiteY14" fmla="*/ 263106 h 668547"/>
              <a:gd name="connsiteX15" fmla="*/ 3594339 w 4612256"/>
              <a:gd name="connsiteY15" fmla="*/ 323491 h 668547"/>
              <a:gd name="connsiteX16" fmla="*/ 3335547 w 4612256"/>
              <a:gd name="connsiteY16" fmla="*/ 349370 h 668547"/>
              <a:gd name="connsiteX17" fmla="*/ 2964611 w 4612256"/>
              <a:gd name="connsiteY17" fmla="*/ 401128 h 668547"/>
              <a:gd name="connsiteX18" fmla="*/ 2490158 w 4612256"/>
              <a:gd name="connsiteY18" fmla="*/ 418381 h 668547"/>
              <a:gd name="connsiteX19" fmla="*/ 1782792 w 4612256"/>
              <a:gd name="connsiteY19" fmla="*/ 478766 h 668547"/>
              <a:gd name="connsiteX20" fmla="*/ 1075426 w 4612256"/>
              <a:gd name="connsiteY20" fmla="*/ 521898 h 668547"/>
              <a:gd name="connsiteX21" fmla="*/ 152400 w 4612256"/>
              <a:gd name="connsiteY21" fmla="*/ 547777 h 668547"/>
              <a:gd name="connsiteX0" fmla="*/ 4559666 w 4559666"/>
              <a:gd name="connsiteY0" fmla="*/ 668547 h 668547"/>
              <a:gd name="connsiteX1" fmla="*/ 4473402 w 4559666"/>
              <a:gd name="connsiteY1" fmla="*/ 642668 h 668547"/>
              <a:gd name="connsiteX2" fmla="*/ 4421644 w 4559666"/>
              <a:gd name="connsiteY2" fmla="*/ 608162 h 668547"/>
              <a:gd name="connsiteX3" fmla="*/ 4369885 w 4559666"/>
              <a:gd name="connsiteY3" fmla="*/ 530525 h 668547"/>
              <a:gd name="connsiteX4" fmla="*/ 4274995 w 4559666"/>
              <a:gd name="connsiteY4" fmla="*/ 323491 h 668547"/>
              <a:gd name="connsiteX5" fmla="*/ 4214610 w 4559666"/>
              <a:gd name="connsiteY5" fmla="*/ 142336 h 668547"/>
              <a:gd name="connsiteX6" fmla="*/ 4180104 w 4559666"/>
              <a:gd name="connsiteY6" fmla="*/ 90577 h 668547"/>
              <a:gd name="connsiteX7" fmla="*/ 4145598 w 4559666"/>
              <a:gd name="connsiteY7" fmla="*/ 38819 h 668547"/>
              <a:gd name="connsiteX8" fmla="*/ 4085213 w 4559666"/>
              <a:gd name="connsiteY8" fmla="*/ 4313 h 668547"/>
              <a:gd name="connsiteX9" fmla="*/ 4033455 w 4559666"/>
              <a:gd name="connsiteY9" fmla="*/ 12940 h 668547"/>
              <a:gd name="connsiteX10" fmla="*/ 3973070 w 4559666"/>
              <a:gd name="connsiteY10" fmla="*/ 56072 h 668547"/>
              <a:gd name="connsiteX11" fmla="*/ 3929938 w 4559666"/>
              <a:gd name="connsiteY11" fmla="*/ 90577 h 668547"/>
              <a:gd name="connsiteX12" fmla="*/ 3869553 w 4559666"/>
              <a:gd name="connsiteY12" fmla="*/ 176842 h 668547"/>
              <a:gd name="connsiteX13" fmla="*/ 3817795 w 4559666"/>
              <a:gd name="connsiteY13" fmla="*/ 219974 h 668547"/>
              <a:gd name="connsiteX14" fmla="*/ 3697025 w 4559666"/>
              <a:gd name="connsiteY14" fmla="*/ 263106 h 668547"/>
              <a:gd name="connsiteX15" fmla="*/ 3541749 w 4559666"/>
              <a:gd name="connsiteY15" fmla="*/ 323491 h 668547"/>
              <a:gd name="connsiteX16" fmla="*/ 3282957 w 4559666"/>
              <a:gd name="connsiteY16" fmla="*/ 349370 h 668547"/>
              <a:gd name="connsiteX17" fmla="*/ 2912021 w 4559666"/>
              <a:gd name="connsiteY17" fmla="*/ 401128 h 668547"/>
              <a:gd name="connsiteX18" fmla="*/ 2437568 w 4559666"/>
              <a:gd name="connsiteY18" fmla="*/ 418381 h 668547"/>
              <a:gd name="connsiteX19" fmla="*/ 1730202 w 4559666"/>
              <a:gd name="connsiteY19" fmla="*/ 478766 h 668547"/>
              <a:gd name="connsiteX20" fmla="*/ 1022836 w 4559666"/>
              <a:gd name="connsiteY20" fmla="*/ 521898 h 668547"/>
              <a:gd name="connsiteX21" fmla="*/ 152399 w 4559666"/>
              <a:gd name="connsiteY21" fmla="*/ 557124 h 668547"/>
              <a:gd name="connsiteX0" fmla="*/ 4559666 w 4559666"/>
              <a:gd name="connsiteY0" fmla="*/ 668547 h 668547"/>
              <a:gd name="connsiteX1" fmla="*/ 4473402 w 4559666"/>
              <a:gd name="connsiteY1" fmla="*/ 642668 h 668547"/>
              <a:gd name="connsiteX2" fmla="*/ 4421644 w 4559666"/>
              <a:gd name="connsiteY2" fmla="*/ 608162 h 668547"/>
              <a:gd name="connsiteX3" fmla="*/ 4369885 w 4559666"/>
              <a:gd name="connsiteY3" fmla="*/ 530525 h 668547"/>
              <a:gd name="connsiteX4" fmla="*/ 4274995 w 4559666"/>
              <a:gd name="connsiteY4" fmla="*/ 323491 h 668547"/>
              <a:gd name="connsiteX5" fmla="*/ 4214610 w 4559666"/>
              <a:gd name="connsiteY5" fmla="*/ 142336 h 668547"/>
              <a:gd name="connsiteX6" fmla="*/ 4180104 w 4559666"/>
              <a:gd name="connsiteY6" fmla="*/ 90577 h 668547"/>
              <a:gd name="connsiteX7" fmla="*/ 4145598 w 4559666"/>
              <a:gd name="connsiteY7" fmla="*/ 38819 h 668547"/>
              <a:gd name="connsiteX8" fmla="*/ 4085213 w 4559666"/>
              <a:gd name="connsiteY8" fmla="*/ 4313 h 668547"/>
              <a:gd name="connsiteX9" fmla="*/ 4033455 w 4559666"/>
              <a:gd name="connsiteY9" fmla="*/ 12940 h 668547"/>
              <a:gd name="connsiteX10" fmla="*/ 3973070 w 4559666"/>
              <a:gd name="connsiteY10" fmla="*/ 56072 h 668547"/>
              <a:gd name="connsiteX11" fmla="*/ 3929938 w 4559666"/>
              <a:gd name="connsiteY11" fmla="*/ 90577 h 668547"/>
              <a:gd name="connsiteX12" fmla="*/ 3869553 w 4559666"/>
              <a:gd name="connsiteY12" fmla="*/ 176842 h 668547"/>
              <a:gd name="connsiteX13" fmla="*/ 3817795 w 4559666"/>
              <a:gd name="connsiteY13" fmla="*/ 219974 h 668547"/>
              <a:gd name="connsiteX14" fmla="*/ 3697025 w 4559666"/>
              <a:gd name="connsiteY14" fmla="*/ 263106 h 668547"/>
              <a:gd name="connsiteX15" fmla="*/ 3541749 w 4559666"/>
              <a:gd name="connsiteY15" fmla="*/ 323491 h 668547"/>
              <a:gd name="connsiteX16" fmla="*/ 3282957 w 4559666"/>
              <a:gd name="connsiteY16" fmla="*/ 349370 h 668547"/>
              <a:gd name="connsiteX17" fmla="*/ 2912021 w 4559666"/>
              <a:gd name="connsiteY17" fmla="*/ 401128 h 668547"/>
              <a:gd name="connsiteX18" fmla="*/ 2437568 w 4559666"/>
              <a:gd name="connsiteY18" fmla="*/ 418381 h 668547"/>
              <a:gd name="connsiteX19" fmla="*/ 1730202 w 4559666"/>
              <a:gd name="connsiteY19" fmla="*/ 478766 h 668547"/>
              <a:gd name="connsiteX20" fmla="*/ 1022836 w 4559666"/>
              <a:gd name="connsiteY20" fmla="*/ 521898 h 668547"/>
              <a:gd name="connsiteX21" fmla="*/ 152400 w 4559666"/>
              <a:gd name="connsiteY21" fmla="*/ 557124 h 668547"/>
              <a:gd name="connsiteX0" fmla="*/ 4494108 w 4494108"/>
              <a:gd name="connsiteY0" fmla="*/ 668547 h 668547"/>
              <a:gd name="connsiteX1" fmla="*/ 4407844 w 4494108"/>
              <a:gd name="connsiteY1" fmla="*/ 642668 h 668547"/>
              <a:gd name="connsiteX2" fmla="*/ 4356086 w 4494108"/>
              <a:gd name="connsiteY2" fmla="*/ 608162 h 668547"/>
              <a:gd name="connsiteX3" fmla="*/ 4304327 w 4494108"/>
              <a:gd name="connsiteY3" fmla="*/ 530525 h 668547"/>
              <a:gd name="connsiteX4" fmla="*/ 4209437 w 4494108"/>
              <a:gd name="connsiteY4" fmla="*/ 323491 h 668547"/>
              <a:gd name="connsiteX5" fmla="*/ 4149052 w 4494108"/>
              <a:gd name="connsiteY5" fmla="*/ 142336 h 668547"/>
              <a:gd name="connsiteX6" fmla="*/ 4114546 w 4494108"/>
              <a:gd name="connsiteY6" fmla="*/ 90577 h 668547"/>
              <a:gd name="connsiteX7" fmla="*/ 4080040 w 4494108"/>
              <a:gd name="connsiteY7" fmla="*/ 38819 h 668547"/>
              <a:gd name="connsiteX8" fmla="*/ 4019655 w 4494108"/>
              <a:gd name="connsiteY8" fmla="*/ 4313 h 668547"/>
              <a:gd name="connsiteX9" fmla="*/ 3967897 w 4494108"/>
              <a:gd name="connsiteY9" fmla="*/ 12940 h 668547"/>
              <a:gd name="connsiteX10" fmla="*/ 3907512 w 4494108"/>
              <a:gd name="connsiteY10" fmla="*/ 56072 h 668547"/>
              <a:gd name="connsiteX11" fmla="*/ 3864380 w 4494108"/>
              <a:gd name="connsiteY11" fmla="*/ 90577 h 668547"/>
              <a:gd name="connsiteX12" fmla="*/ 3803995 w 4494108"/>
              <a:gd name="connsiteY12" fmla="*/ 176842 h 668547"/>
              <a:gd name="connsiteX13" fmla="*/ 3752237 w 4494108"/>
              <a:gd name="connsiteY13" fmla="*/ 219974 h 668547"/>
              <a:gd name="connsiteX14" fmla="*/ 3631467 w 4494108"/>
              <a:gd name="connsiteY14" fmla="*/ 263106 h 668547"/>
              <a:gd name="connsiteX15" fmla="*/ 3476191 w 4494108"/>
              <a:gd name="connsiteY15" fmla="*/ 323491 h 668547"/>
              <a:gd name="connsiteX16" fmla="*/ 3217399 w 4494108"/>
              <a:gd name="connsiteY16" fmla="*/ 349370 h 668547"/>
              <a:gd name="connsiteX17" fmla="*/ 2846463 w 4494108"/>
              <a:gd name="connsiteY17" fmla="*/ 401128 h 668547"/>
              <a:gd name="connsiteX18" fmla="*/ 2372010 w 4494108"/>
              <a:gd name="connsiteY18" fmla="*/ 418381 h 668547"/>
              <a:gd name="connsiteX19" fmla="*/ 1664644 w 4494108"/>
              <a:gd name="connsiteY19" fmla="*/ 478766 h 668547"/>
              <a:gd name="connsiteX20" fmla="*/ 957278 w 4494108"/>
              <a:gd name="connsiteY20" fmla="*/ 521898 h 668547"/>
              <a:gd name="connsiteX21" fmla="*/ 86842 w 4494108"/>
              <a:gd name="connsiteY21" fmla="*/ 557124 h 668547"/>
              <a:gd name="connsiteX0" fmla="*/ 4494108 w 4494108"/>
              <a:gd name="connsiteY0" fmla="*/ 669985 h 669985"/>
              <a:gd name="connsiteX1" fmla="*/ 4407844 w 4494108"/>
              <a:gd name="connsiteY1" fmla="*/ 644106 h 669985"/>
              <a:gd name="connsiteX2" fmla="*/ 4356086 w 4494108"/>
              <a:gd name="connsiteY2" fmla="*/ 609600 h 669985"/>
              <a:gd name="connsiteX3" fmla="*/ 4304327 w 4494108"/>
              <a:gd name="connsiteY3" fmla="*/ 531963 h 669985"/>
              <a:gd name="connsiteX4" fmla="*/ 4209437 w 4494108"/>
              <a:gd name="connsiteY4" fmla="*/ 324929 h 669985"/>
              <a:gd name="connsiteX5" fmla="*/ 4149052 w 4494108"/>
              <a:gd name="connsiteY5" fmla="*/ 143774 h 669985"/>
              <a:gd name="connsiteX6" fmla="*/ 4114546 w 4494108"/>
              <a:gd name="connsiteY6" fmla="*/ 92015 h 669985"/>
              <a:gd name="connsiteX7" fmla="*/ 4080040 w 4494108"/>
              <a:gd name="connsiteY7" fmla="*/ 40257 h 669985"/>
              <a:gd name="connsiteX8" fmla="*/ 4019655 w 4494108"/>
              <a:gd name="connsiteY8" fmla="*/ 5751 h 669985"/>
              <a:gd name="connsiteX9" fmla="*/ 3967897 w 4494108"/>
              <a:gd name="connsiteY9" fmla="*/ 14378 h 669985"/>
              <a:gd name="connsiteX10" fmla="*/ 3864380 w 4494108"/>
              <a:gd name="connsiteY10" fmla="*/ 92015 h 669985"/>
              <a:gd name="connsiteX11" fmla="*/ 3803995 w 4494108"/>
              <a:gd name="connsiteY11" fmla="*/ 178280 h 669985"/>
              <a:gd name="connsiteX12" fmla="*/ 3752237 w 4494108"/>
              <a:gd name="connsiteY12" fmla="*/ 221412 h 669985"/>
              <a:gd name="connsiteX13" fmla="*/ 3631467 w 4494108"/>
              <a:gd name="connsiteY13" fmla="*/ 264544 h 669985"/>
              <a:gd name="connsiteX14" fmla="*/ 3476191 w 4494108"/>
              <a:gd name="connsiteY14" fmla="*/ 324929 h 669985"/>
              <a:gd name="connsiteX15" fmla="*/ 3217399 w 4494108"/>
              <a:gd name="connsiteY15" fmla="*/ 350808 h 669985"/>
              <a:gd name="connsiteX16" fmla="*/ 2846463 w 4494108"/>
              <a:gd name="connsiteY16" fmla="*/ 402566 h 669985"/>
              <a:gd name="connsiteX17" fmla="*/ 2372010 w 4494108"/>
              <a:gd name="connsiteY17" fmla="*/ 419819 h 669985"/>
              <a:gd name="connsiteX18" fmla="*/ 1664644 w 4494108"/>
              <a:gd name="connsiteY18" fmla="*/ 480204 h 669985"/>
              <a:gd name="connsiteX19" fmla="*/ 957278 w 4494108"/>
              <a:gd name="connsiteY19" fmla="*/ 523336 h 669985"/>
              <a:gd name="connsiteX20" fmla="*/ 86842 w 4494108"/>
              <a:gd name="connsiteY20" fmla="*/ 558562 h 6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94108" h="669985">
                <a:moveTo>
                  <a:pt x="4494108" y="669985"/>
                </a:moveTo>
                <a:cubicBezTo>
                  <a:pt x="4462478" y="662077"/>
                  <a:pt x="4430848" y="654170"/>
                  <a:pt x="4407844" y="644106"/>
                </a:cubicBezTo>
                <a:cubicBezTo>
                  <a:pt x="4384840" y="634042"/>
                  <a:pt x="4373339" y="628290"/>
                  <a:pt x="4356086" y="609600"/>
                </a:cubicBezTo>
                <a:cubicBezTo>
                  <a:pt x="4338833" y="590910"/>
                  <a:pt x="4328768" y="579408"/>
                  <a:pt x="4304327" y="531963"/>
                </a:cubicBezTo>
                <a:cubicBezTo>
                  <a:pt x="4279886" y="484518"/>
                  <a:pt x="4235316" y="389627"/>
                  <a:pt x="4209437" y="324929"/>
                </a:cubicBezTo>
                <a:cubicBezTo>
                  <a:pt x="4183558" y="260231"/>
                  <a:pt x="4164867" y="182593"/>
                  <a:pt x="4149052" y="143774"/>
                </a:cubicBezTo>
                <a:cubicBezTo>
                  <a:pt x="4143301" y="125083"/>
                  <a:pt x="4114546" y="92015"/>
                  <a:pt x="4114546" y="92015"/>
                </a:cubicBezTo>
                <a:cubicBezTo>
                  <a:pt x="4103044" y="74762"/>
                  <a:pt x="4095855" y="54634"/>
                  <a:pt x="4080040" y="40257"/>
                </a:cubicBezTo>
                <a:cubicBezTo>
                  <a:pt x="4064225" y="25880"/>
                  <a:pt x="4038345" y="10064"/>
                  <a:pt x="4019655" y="5751"/>
                </a:cubicBezTo>
                <a:cubicBezTo>
                  <a:pt x="4000965" y="1438"/>
                  <a:pt x="3993776" y="1"/>
                  <a:pt x="3967897" y="14378"/>
                </a:cubicBezTo>
                <a:cubicBezTo>
                  <a:pt x="3942018" y="28755"/>
                  <a:pt x="3891697" y="64698"/>
                  <a:pt x="3864380" y="92015"/>
                </a:cubicBezTo>
                <a:cubicBezTo>
                  <a:pt x="3837063" y="119332"/>
                  <a:pt x="3822686" y="156714"/>
                  <a:pt x="3803995" y="178280"/>
                </a:cubicBezTo>
                <a:cubicBezTo>
                  <a:pt x="3785304" y="199846"/>
                  <a:pt x="3780992" y="207035"/>
                  <a:pt x="3752237" y="221412"/>
                </a:cubicBezTo>
                <a:cubicBezTo>
                  <a:pt x="3723482" y="235789"/>
                  <a:pt x="3677475" y="247291"/>
                  <a:pt x="3631467" y="264544"/>
                </a:cubicBezTo>
                <a:cubicBezTo>
                  <a:pt x="3585459" y="281797"/>
                  <a:pt x="3545202" y="310552"/>
                  <a:pt x="3476191" y="324929"/>
                </a:cubicBezTo>
                <a:cubicBezTo>
                  <a:pt x="3407180" y="339306"/>
                  <a:pt x="3322354" y="337869"/>
                  <a:pt x="3217399" y="350808"/>
                </a:cubicBezTo>
                <a:cubicBezTo>
                  <a:pt x="3112444" y="363748"/>
                  <a:pt x="2987361" y="391064"/>
                  <a:pt x="2846463" y="402566"/>
                </a:cubicBezTo>
                <a:cubicBezTo>
                  <a:pt x="2705565" y="414068"/>
                  <a:pt x="2568980" y="406879"/>
                  <a:pt x="2372010" y="419819"/>
                </a:cubicBezTo>
                <a:cubicBezTo>
                  <a:pt x="2175040" y="432759"/>
                  <a:pt x="1900433" y="462951"/>
                  <a:pt x="1664644" y="480204"/>
                </a:cubicBezTo>
                <a:cubicBezTo>
                  <a:pt x="1428855" y="497457"/>
                  <a:pt x="1220245" y="510276"/>
                  <a:pt x="957278" y="523336"/>
                </a:cubicBezTo>
                <a:cubicBezTo>
                  <a:pt x="694311" y="536396"/>
                  <a:pt x="0" y="582390"/>
                  <a:pt x="86842" y="558562"/>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 name="Freeform 60"/>
          <p:cNvSpPr/>
          <p:nvPr/>
        </p:nvSpPr>
        <p:spPr>
          <a:xfrm>
            <a:off x="1236467" y="5572502"/>
            <a:ext cx="2597811" cy="304770"/>
          </a:xfrm>
          <a:custGeom>
            <a:avLst/>
            <a:gdLst>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202721 h 668547"/>
              <a:gd name="connsiteX7" fmla="*/ 4267200 w 4612256"/>
              <a:gd name="connsiteY7" fmla="*/ 142336 h 668547"/>
              <a:gd name="connsiteX8" fmla="*/ 4232694 w 4612256"/>
              <a:gd name="connsiteY8" fmla="*/ 90577 h 668547"/>
              <a:gd name="connsiteX9" fmla="*/ 4198188 w 4612256"/>
              <a:gd name="connsiteY9" fmla="*/ 38819 h 668547"/>
              <a:gd name="connsiteX10" fmla="*/ 4137803 w 4612256"/>
              <a:gd name="connsiteY10" fmla="*/ 4313 h 668547"/>
              <a:gd name="connsiteX11" fmla="*/ 4086045 w 4612256"/>
              <a:gd name="connsiteY11" fmla="*/ 12940 h 668547"/>
              <a:gd name="connsiteX12" fmla="*/ 4025660 w 4612256"/>
              <a:gd name="connsiteY12" fmla="*/ 56072 h 668547"/>
              <a:gd name="connsiteX13" fmla="*/ 3982528 w 4612256"/>
              <a:gd name="connsiteY13" fmla="*/ 90577 h 668547"/>
              <a:gd name="connsiteX14" fmla="*/ 3922143 w 4612256"/>
              <a:gd name="connsiteY14" fmla="*/ 176842 h 668547"/>
              <a:gd name="connsiteX15" fmla="*/ 3870385 w 4612256"/>
              <a:gd name="connsiteY15" fmla="*/ 219974 h 668547"/>
              <a:gd name="connsiteX16" fmla="*/ 3749615 w 4612256"/>
              <a:gd name="connsiteY16" fmla="*/ 263106 h 668547"/>
              <a:gd name="connsiteX17" fmla="*/ 3594339 w 4612256"/>
              <a:gd name="connsiteY17" fmla="*/ 323491 h 668547"/>
              <a:gd name="connsiteX18" fmla="*/ 3335547 w 4612256"/>
              <a:gd name="connsiteY18" fmla="*/ 349370 h 668547"/>
              <a:gd name="connsiteX19" fmla="*/ 2964611 w 4612256"/>
              <a:gd name="connsiteY19" fmla="*/ 401128 h 668547"/>
              <a:gd name="connsiteX20" fmla="*/ 2490158 w 4612256"/>
              <a:gd name="connsiteY20" fmla="*/ 418381 h 668547"/>
              <a:gd name="connsiteX21" fmla="*/ 1782792 w 4612256"/>
              <a:gd name="connsiteY21" fmla="*/ 478766 h 668547"/>
              <a:gd name="connsiteX22" fmla="*/ 1075426 w 4612256"/>
              <a:gd name="connsiteY22" fmla="*/ 521898 h 668547"/>
              <a:gd name="connsiteX23" fmla="*/ 152400 w 4612256"/>
              <a:gd name="connsiteY23"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142336 h 668547"/>
              <a:gd name="connsiteX7" fmla="*/ 4232694 w 4612256"/>
              <a:gd name="connsiteY7" fmla="*/ 90577 h 668547"/>
              <a:gd name="connsiteX8" fmla="*/ 4198188 w 4612256"/>
              <a:gd name="connsiteY8" fmla="*/ 38819 h 668547"/>
              <a:gd name="connsiteX9" fmla="*/ 4137803 w 4612256"/>
              <a:gd name="connsiteY9" fmla="*/ 4313 h 668547"/>
              <a:gd name="connsiteX10" fmla="*/ 4086045 w 4612256"/>
              <a:gd name="connsiteY10" fmla="*/ 12940 h 668547"/>
              <a:gd name="connsiteX11" fmla="*/ 4025660 w 4612256"/>
              <a:gd name="connsiteY11" fmla="*/ 56072 h 668547"/>
              <a:gd name="connsiteX12" fmla="*/ 3982528 w 4612256"/>
              <a:gd name="connsiteY12" fmla="*/ 90577 h 668547"/>
              <a:gd name="connsiteX13" fmla="*/ 3922143 w 4612256"/>
              <a:gd name="connsiteY13" fmla="*/ 176842 h 668547"/>
              <a:gd name="connsiteX14" fmla="*/ 3870385 w 4612256"/>
              <a:gd name="connsiteY14" fmla="*/ 219974 h 668547"/>
              <a:gd name="connsiteX15" fmla="*/ 3749615 w 4612256"/>
              <a:gd name="connsiteY15" fmla="*/ 263106 h 668547"/>
              <a:gd name="connsiteX16" fmla="*/ 3594339 w 4612256"/>
              <a:gd name="connsiteY16" fmla="*/ 323491 h 668547"/>
              <a:gd name="connsiteX17" fmla="*/ 3335547 w 4612256"/>
              <a:gd name="connsiteY17" fmla="*/ 349370 h 668547"/>
              <a:gd name="connsiteX18" fmla="*/ 2964611 w 4612256"/>
              <a:gd name="connsiteY18" fmla="*/ 401128 h 668547"/>
              <a:gd name="connsiteX19" fmla="*/ 2490158 w 4612256"/>
              <a:gd name="connsiteY19" fmla="*/ 418381 h 668547"/>
              <a:gd name="connsiteX20" fmla="*/ 1782792 w 4612256"/>
              <a:gd name="connsiteY20" fmla="*/ 478766 h 668547"/>
              <a:gd name="connsiteX21" fmla="*/ 1075426 w 4612256"/>
              <a:gd name="connsiteY21" fmla="*/ 521898 h 668547"/>
              <a:gd name="connsiteX22" fmla="*/ 152400 w 4612256"/>
              <a:gd name="connsiteY22"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267200 w 4612256"/>
              <a:gd name="connsiteY5" fmla="*/ 142336 h 668547"/>
              <a:gd name="connsiteX6" fmla="*/ 4232694 w 4612256"/>
              <a:gd name="connsiteY6" fmla="*/ 90577 h 668547"/>
              <a:gd name="connsiteX7" fmla="*/ 4198188 w 4612256"/>
              <a:gd name="connsiteY7" fmla="*/ 38819 h 668547"/>
              <a:gd name="connsiteX8" fmla="*/ 4137803 w 4612256"/>
              <a:gd name="connsiteY8" fmla="*/ 4313 h 668547"/>
              <a:gd name="connsiteX9" fmla="*/ 4086045 w 4612256"/>
              <a:gd name="connsiteY9" fmla="*/ 12940 h 668547"/>
              <a:gd name="connsiteX10" fmla="*/ 4025660 w 4612256"/>
              <a:gd name="connsiteY10" fmla="*/ 56072 h 668547"/>
              <a:gd name="connsiteX11" fmla="*/ 3982528 w 4612256"/>
              <a:gd name="connsiteY11" fmla="*/ 90577 h 668547"/>
              <a:gd name="connsiteX12" fmla="*/ 3922143 w 4612256"/>
              <a:gd name="connsiteY12" fmla="*/ 176842 h 668547"/>
              <a:gd name="connsiteX13" fmla="*/ 3870385 w 4612256"/>
              <a:gd name="connsiteY13" fmla="*/ 219974 h 668547"/>
              <a:gd name="connsiteX14" fmla="*/ 3749615 w 4612256"/>
              <a:gd name="connsiteY14" fmla="*/ 263106 h 668547"/>
              <a:gd name="connsiteX15" fmla="*/ 3594339 w 4612256"/>
              <a:gd name="connsiteY15" fmla="*/ 323491 h 668547"/>
              <a:gd name="connsiteX16" fmla="*/ 3335547 w 4612256"/>
              <a:gd name="connsiteY16" fmla="*/ 349370 h 668547"/>
              <a:gd name="connsiteX17" fmla="*/ 2964611 w 4612256"/>
              <a:gd name="connsiteY17" fmla="*/ 401128 h 668547"/>
              <a:gd name="connsiteX18" fmla="*/ 2490158 w 4612256"/>
              <a:gd name="connsiteY18" fmla="*/ 418381 h 668547"/>
              <a:gd name="connsiteX19" fmla="*/ 1782792 w 4612256"/>
              <a:gd name="connsiteY19" fmla="*/ 478766 h 668547"/>
              <a:gd name="connsiteX20" fmla="*/ 1075426 w 4612256"/>
              <a:gd name="connsiteY20" fmla="*/ 521898 h 668547"/>
              <a:gd name="connsiteX21" fmla="*/ 152400 w 4612256"/>
              <a:gd name="connsiteY21" fmla="*/ 547777 h 668547"/>
              <a:gd name="connsiteX0" fmla="*/ 4534044 w 4534044"/>
              <a:gd name="connsiteY0" fmla="*/ 668547 h 668547"/>
              <a:gd name="connsiteX1" fmla="*/ 4447780 w 4534044"/>
              <a:gd name="connsiteY1" fmla="*/ 642668 h 668547"/>
              <a:gd name="connsiteX2" fmla="*/ 4396022 w 4534044"/>
              <a:gd name="connsiteY2" fmla="*/ 608162 h 668547"/>
              <a:gd name="connsiteX3" fmla="*/ 4344263 w 4534044"/>
              <a:gd name="connsiteY3" fmla="*/ 530525 h 668547"/>
              <a:gd name="connsiteX4" fmla="*/ 4301131 w 4534044"/>
              <a:gd name="connsiteY4" fmla="*/ 427008 h 668547"/>
              <a:gd name="connsiteX5" fmla="*/ 4188988 w 4534044"/>
              <a:gd name="connsiteY5" fmla="*/ 142336 h 668547"/>
              <a:gd name="connsiteX6" fmla="*/ 4154482 w 4534044"/>
              <a:gd name="connsiteY6" fmla="*/ 90577 h 668547"/>
              <a:gd name="connsiteX7" fmla="*/ 4119976 w 4534044"/>
              <a:gd name="connsiteY7" fmla="*/ 38819 h 668547"/>
              <a:gd name="connsiteX8" fmla="*/ 4059591 w 4534044"/>
              <a:gd name="connsiteY8" fmla="*/ 4313 h 668547"/>
              <a:gd name="connsiteX9" fmla="*/ 4007833 w 4534044"/>
              <a:gd name="connsiteY9" fmla="*/ 12940 h 668547"/>
              <a:gd name="connsiteX10" fmla="*/ 3947448 w 4534044"/>
              <a:gd name="connsiteY10" fmla="*/ 56072 h 668547"/>
              <a:gd name="connsiteX11" fmla="*/ 3904316 w 4534044"/>
              <a:gd name="connsiteY11" fmla="*/ 90577 h 668547"/>
              <a:gd name="connsiteX12" fmla="*/ 3843931 w 4534044"/>
              <a:gd name="connsiteY12" fmla="*/ 176842 h 668547"/>
              <a:gd name="connsiteX13" fmla="*/ 3792173 w 4534044"/>
              <a:gd name="connsiteY13" fmla="*/ 219974 h 668547"/>
              <a:gd name="connsiteX14" fmla="*/ 3671403 w 4534044"/>
              <a:gd name="connsiteY14" fmla="*/ 263106 h 668547"/>
              <a:gd name="connsiteX15" fmla="*/ 3516127 w 4534044"/>
              <a:gd name="connsiteY15" fmla="*/ 323491 h 668547"/>
              <a:gd name="connsiteX16" fmla="*/ 3257335 w 4534044"/>
              <a:gd name="connsiteY16" fmla="*/ 349370 h 668547"/>
              <a:gd name="connsiteX17" fmla="*/ 2886399 w 4534044"/>
              <a:gd name="connsiteY17" fmla="*/ 401128 h 668547"/>
              <a:gd name="connsiteX18" fmla="*/ 2411946 w 4534044"/>
              <a:gd name="connsiteY18" fmla="*/ 418381 h 668547"/>
              <a:gd name="connsiteX19" fmla="*/ 1704580 w 4534044"/>
              <a:gd name="connsiteY19" fmla="*/ 478766 h 668547"/>
              <a:gd name="connsiteX20" fmla="*/ 997214 w 4534044"/>
              <a:gd name="connsiteY20" fmla="*/ 521898 h 668547"/>
              <a:gd name="connsiteX21" fmla="*/ 152401 w 4534044"/>
              <a:gd name="connsiteY21" fmla="*/ 534838 h 66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34044" h="668547">
                <a:moveTo>
                  <a:pt x="4534044" y="668547"/>
                </a:moveTo>
                <a:cubicBezTo>
                  <a:pt x="4502414" y="660639"/>
                  <a:pt x="4470784" y="652732"/>
                  <a:pt x="4447780" y="642668"/>
                </a:cubicBezTo>
                <a:cubicBezTo>
                  <a:pt x="4424776" y="632604"/>
                  <a:pt x="4413275" y="626852"/>
                  <a:pt x="4396022" y="608162"/>
                </a:cubicBezTo>
                <a:cubicBezTo>
                  <a:pt x="4378769" y="589472"/>
                  <a:pt x="4360078" y="560717"/>
                  <a:pt x="4344263" y="530525"/>
                </a:cubicBezTo>
                <a:cubicBezTo>
                  <a:pt x="4328448" y="500333"/>
                  <a:pt x="4327010" y="491706"/>
                  <a:pt x="4301131" y="427008"/>
                </a:cubicBezTo>
                <a:cubicBezTo>
                  <a:pt x="4275252" y="362310"/>
                  <a:pt x="4213430" y="198408"/>
                  <a:pt x="4188988" y="142336"/>
                </a:cubicBezTo>
                <a:cubicBezTo>
                  <a:pt x="4183237" y="123645"/>
                  <a:pt x="4154482" y="90577"/>
                  <a:pt x="4154482" y="90577"/>
                </a:cubicBezTo>
                <a:cubicBezTo>
                  <a:pt x="4142980" y="73324"/>
                  <a:pt x="4135791" y="53196"/>
                  <a:pt x="4119976" y="38819"/>
                </a:cubicBezTo>
                <a:cubicBezTo>
                  <a:pt x="4104161" y="24442"/>
                  <a:pt x="4078281" y="8626"/>
                  <a:pt x="4059591" y="4313"/>
                </a:cubicBezTo>
                <a:cubicBezTo>
                  <a:pt x="4040901" y="0"/>
                  <a:pt x="4026524" y="4314"/>
                  <a:pt x="4007833" y="12940"/>
                </a:cubicBezTo>
                <a:cubicBezTo>
                  <a:pt x="3989143" y="21567"/>
                  <a:pt x="3964701" y="43133"/>
                  <a:pt x="3947448" y="56072"/>
                </a:cubicBezTo>
                <a:cubicBezTo>
                  <a:pt x="3930195" y="69011"/>
                  <a:pt x="3921569" y="70449"/>
                  <a:pt x="3904316" y="90577"/>
                </a:cubicBezTo>
                <a:cubicBezTo>
                  <a:pt x="3887063" y="110705"/>
                  <a:pt x="3862622" y="155276"/>
                  <a:pt x="3843931" y="176842"/>
                </a:cubicBezTo>
                <a:cubicBezTo>
                  <a:pt x="3825240" y="198408"/>
                  <a:pt x="3820928" y="205597"/>
                  <a:pt x="3792173" y="219974"/>
                </a:cubicBezTo>
                <a:cubicBezTo>
                  <a:pt x="3763418" y="234351"/>
                  <a:pt x="3717411" y="245853"/>
                  <a:pt x="3671403" y="263106"/>
                </a:cubicBezTo>
                <a:cubicBezTo>
                  <a:pt x="3625395" y="280359"/>
                  <a:pt x="3585138" y="309114"/>
                  <a:pt x="3516127" y="323491"/>
                </a:cubicBezTo>
                <a:cubicBezTo>
                  <a:pt x="3447116" y="337868"/>
                  <a:pt x="3362290" y="336431"/>
                  <a:pt x="3257335" y="349370"/>
                </a:cubicBezTo>
                <a:cubicBezTo>
                  <a:pt x="3152380" y="362310"/>
                  <a:pt x="3027297" y="389626"/>
                  <a:pt x="2886399" y="401128"/>
                </a:cubicBezTo>
                <a:cubicBezTo>
                  <a:pt x="2745501" y="412630"/>
                  <a:pt x="2608916" y="405441"/>
                  <a:pt x="2411946" y="418381"/>
                </a:cubicBezTo>
                <a:cubicBezTo>
                  <a:pt x="2214976" y="431321"/>
                  <a:pt x="1940369" y="461513"/>
                  <a:pt x="1704580" y="478766"/>
                </a:cubicBezTo>
                <a:cubicBezTo>
                  <a:pt x="1468791" y="496019"/>
                  <a:pt x="1255911" y="512553"/>
                  <a:pt x="997214" y="521898"/>
                </a:cubicBezTo>
                <a:cubicBezTo>
                  <a:pt x="738518" y="531243"/>
                  <a:pt x="1" y="557842"/>
                  <a:pt x="152401" y="534838"/>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68" name="Straight Arrow Connector 67"/>
          <p:cNvCxnSpPr/>
          <p:nvPr/>
        </p:nvCxnSpPr>
        <p:spPr>
          <a:xfrm>
            <a:off x="3538895" y="1788284"/>
            <a:ext cx="2576558" cy="2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418167" y="1428240"/>
            <a:ext cx="818013" cy="312636"/>
          </a:xfrm>
          <a:prstGeom prst="rect">
            <a:avLst/>
          </a:prstGeom>
          <a:solidFill>
            <a:schemeClr val="bg1"/>
          </a:solidFill>
        </p:spPr>
        <p:txBody>
          <a:bodyPr wrap="square" rtlCol="0">
            <a:spAutoFit/>
          </a:bodyPr>
          <a:lstStyle/>
          <a:p>
            <a:r>
              <a:rPr lang="en-GB" dirty="0" smtClean="0">
                <a:solidFill>
                  <a:schemeClr val="tx2"/>
                </a:solidFill>
              </a:rPr>
              <a:t>tumour</a:t>
            </a:r>
            <a:endParaRPr lang="en-GB" dirty="0">
              <a:solidFill>
                <a:schemeClr val="tx2"/>
              </a:solidFill>
            </a:endParaRPr>
          </a:p>
        </p:txBody>
      </p:sp>
      <p:sp>
        <p:nvSpPr>
          <p:cNvPr id="16" name="Title 15"/>
          <p:cNvSpPr>
            <a:spLocks noGrp="1"/>
          </p:cNvSpPr>
          <p:nvPr>
            <p:ph type="title"/>
          </p:nvPr>
        </p:nvSpPr>
        <p:spPr/>
        <p:txBody>
          <a:bodyPr/>
          <a:lstStyle/>
          <a:p>
            <a:r>
              <a:rPr lang="en-GB" dirty="0" smtClean="0"/>
              <a:t>Depth Dose curves – photon and proton</a:t>
            </a:r>
            <a:endParaRPr lang="en-GB" dirty="0"/>
          </a:p>
        </p:txBody>
      </p:sp>
      <p:sp>
        <p:nvSpPr>
          <p:cNvPr id="62" name="TextBox 61"/>
          <p:cNvSpPr txBox="1"/>
          <p:nvPr/>
        </p:nvSpPr>
        <p:spPr>
          <a:xfrm>
            <a:off x="6366056" y="2944136"/>
            <a:ext cx="1283348" cy="307777"/>
          </a:xfrm>
          <a:prstGeom prst="rect">
            <a:avLst/>
          </a:prstGeom>
          <a:noFill/>
        </p:spPr>
        <p:txBody>
          <a:bodyPr wrap="square" rtlCol="0">
            <a:spAutoFit/>
          </a:bodyPr>
          <a:lstStyle/>
          <a:p>
            <a:r>
              <a:rPr lang="en-GB" dirty="0" smtClean="0"/>
              <a:t>MV x-rays</a:t>
            </a:r>
            <a:endParaRPr lang="en-GB" dirty="0"/>
          </a:p>
        </p:txBody>
      </p:sp>
    </p:spTree>
    <p:extLst>
      <p:ext uri="{BB962C8B-B14F-4D97-AF65-F5344CB8AC3E}">
        <p14:creationId xmlns:p14="http://schemas.microsoft.com/office/powerpoint/2010/main" val="3447437747"/>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250"/>
                                        <p:tgtEl>
                                          <p:spTgt spid="37"/>
                                        </p:tgtEl>
                                      </p:cBhvr>
                                    </p:animEffect>
                                  </p:childTnLst>
                                </p:cTn>
                              </p:par>
                            </p:childTnLst>
                          </p:cTn>
                        </p:par>
                        <p:par>
                          <p:cTn id="16" fill="hold">
                            <p:stCondLst>
                              <p:cond delay="250"/>
                            </p:stCondLst>
                            <p:childTnLst>
                              <p:par>
                                <p:cTn id="17" presetID="10"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
                                        <p:tgtEl>
                                          <p:spTgt spid="38"/>
                                        </p:tgtEl>
                                      </p:cBhvr>
                                    </p:animEffect>
                                  </p:childTnLst>
                                </p:cTn>
                              </p:par>
                            </p:childTnLst>
                          </p:cTn>
                        </p:par>
                        <p:par>
                          <p:cTn id="20" fill="hold">
                            <p:stCondLst>
                              <p:cond delay="350"/>
                            </p:stCondLst>
                            <p:childTnLst>
                              <p:par>
                                <p:cTn id="21" presetID="10" presetClass="entr" presetSubtype="0"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
                                        <p:tgtEl>
                                          <p:spTgt spid="39"/>
                                        </p:tgtEl>
                                      </p:cBhvr>
                                    </p:animEffect>
                                  </p:childTnLst>
                                </p:cTn>
                              </p:par>
                            </p:childTnLst>
                          </p:cTn>
                        </p:par>
                        <p:par>
                          <p:cTn id="24" fill="hold">
                            <p:stCondLst>
                              <p:cond delay="450"/>
                            </p:stCondLst>
                            <p:childTnLst>
                              <p:par>
                                <p:cTn id="25" presetID="10" presetClass="entr" presetSubtype="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
                                        <p:tgtEl>
                                          <p:spTgt spid="41"/>
                                        </p:tgtEl>
                                      </p:cBhvr>
                                    </p:animEffect>
                                  </p:childTnLst>
                                </p:cTn>
                              </p:par>
                            </p:childTnLst>
                          </p:cTn>
                        </p:par>
                        <p:par>
                          <p:cTn id="28" fill="hold">
                            <p:stCondLst>
                              <p:cond delay="550"/>
                            </p:stCondLst>
                            <p:childTnLst>
                              <p:par>
                                <p:cTn id="29" presetID="10" presetClass="entr" presetSubtype="0" fill="hold" grpId="0"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
                                        <p:tgtEl>
                                          <p:spTgt spid="42"/>
                                        </p:tgtEl>
                                      </p:cBhvr>
                                    </p:animEffect>
                                  </p:childTnLst>
                                </p:cTn>
                              </p:par>
                            </p:childTnLst>
                          </p:cTn>
                        </p:par>
                        <p:par>
                          <p:cTn id="32" fill="hold">
                            <p:stCondLst>
                              <p:cond delay="650"/>
                            </p:stCondLst>
                            <p:childTnLst>
                              <p:par>
                                <p:cTn id="33" presetID="10" presetClass="entr" presetSubtype="0"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100"/>
                                        <p:tgtEl>
                                          <p:spTgt spid="56"/>
                                        </p:tgtEl>
                                      </p:cBhvr>
                                    </p:animEffect>
                                  </p:childTnLst>
                                </p:cTn>
                              </p:par>
                            </p:childTnLst>
                          </p:cTn>
                        </p:par>
                        <p:par>
                          <p:cTn id="36" fill="hold">
                            <p:stCondLst>
                              <p:cond delay="750"/>
                            </p:stCondLst>
                            <p:childTnLst>
                              <p:par>
                                <p:cTn id="37" presetID="10" presetClass="entr" presetSubtype="0" fill="hold" grpId="0" nodeType="after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100"/>
                                        <p:tgtEl>
                                          <p:spTgt spid="57"/>
                                        </p:tgtEl>
                                      </p:cBhvr>
                                    </p:animEffect>
                                  </p:childTnLst>
                                </p:cTn>
                              </p:par>
                            </p:childTnLst>
                          </p:cTn>
                        </p:par>
                        <p:par>
                          <p:cTn id="40" fill="hold">
                            <p:stCondLst>
                              <p:cond delay="850"/>
                            </p:stCondLst>
                            <p:childTnLst>
                              <p:par>
                                <p:cTn id="41" presetID="10" presetClass="entr" presetSubtype="0" fill="hold" grpId="0" nodeType="after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100"/>
                                        <p:tgtEl>
                                          <p:spTgt spid="58"/>
                                        </p:tgtEl>
                                      </p:cBhvr>
                                    </p:animEffect>
                                  </p:childTnLst>
                                </p:cTn>
                              </p:par>
                            </p:childTnLst>
                          </p:cTn>
                        </p:par>
                        <p:par>
                          <p:cTn id="44" fill="hold">
                            <p:stCondLst>
                              <p:cond delay="950"/>
                            </p:stCondLst>
                            <p:childTnLst>
                              <p:par>
                                <p:cTn id="45" presetID="10" presetClass="entr" presetSubtype="0" fill="hold" grpId="0" nodeType="after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fade">
                                      <p:cBhvr>
                                        <p:cTn id="47" dur="100"/>
                                        <p:tgtEl>
                                          <p:spTgt spid="59"/>
                                        </p:tgtEl>
                                      </p:cBhvr>
                                    </p:animEffect>
                                  </p:childTnLst>
                                </p:cTn>
                              </p:par>
                            </p:childTnLst>
                          </p:cTn>
                        </p:par>
                        <p:par>
                          <p:cTn id="48" fill="hold">
                            <p:stCondLst>
                              <p:cond delay="1050"/>
                            </p:stCondLst>
                            <p:childTnLst>
                              <p:par>
                                <p:cTn id="49" presetID="10" presetClass="entr" presetSubtype="0" fill="hold" grpId="0"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fade">
                                      <p:cBhvr>
                                        <p:cTn id="51" dur="100"/>
                                        <p:tgtEl>
                                          <p:spTgt spid="60"/>
                                        </p:tgtEl>
                                      </p:cBhvr>
                                    </p:animEffect>
                                  </p:childTnLst>
                                </p:cTn>
                              </p:par>
                            </p:childTnLst>
                          </p:cTn>
                        </p:par>
                        <p:par>
                          <p:cTn id="52" fill="hold">
                            <p:stCondLst>
                              <p:cond delay="1150"/>
                            </p:stCondLst>
                            <p:childTnLst>
                              <p:par>
                                <p:cTn id="53" presetID="10" presetClass="entr" presetSubtype="0" fill="hold" grpId="0" nodeType="after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100"/>
                                        <p:tgtEl>
                                          <p:spTgt spid="61"/>
                                        </p:tgtEl>
                                      </p:cBhvr>
                                    </p:animEffect>
                                  </p:childTnLst>
                                </p:cTn>
                              </p:par>
                            </p:childTnLst>
                          </p:cTn>
                        </p:par>
                        <p:par>
                          <p:cTn id="56" fill="hold">
                            <p:stCondLst>
                              <p:cond delay="125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37" grpId="0" animBg="1"/>
      <p:bldP spid="38" grpId="0" animBg="1"/>
      <p:bldP spid="39" grpId="0" animBg="1"/>
      <p:bldP spid="41" grpId="0" animBg="1"/>
      <p:bldP spid="42" grpId="0" animBg="1"/>
      <p:bldP spid="51" grpId="0"/>
      <p:bldP spid="53" grpId="0"/>
      <p:bldP spid="56" grpId="0" animBg="1"/>
      <p:bldP spid="57" grpId="0" animBg="1"/>
      <p:bldP spid="58" grpId="0" animBg="1"/>
      <p:bldP spid="59" grpId="0" animBg="1"/>
      <p:bldP spid="60" grpId="0" animBg="1"/>
      <p:bldP spid="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History of Proton Therapy</a:t>
            </a:r>
            <a:endParaRPr lang="en-GB" dirty="0"/>
          </a:p>
        </p:txBody>
      </p:sp>
      <p:sp>
        <p:nvSpPr>
          <p:cNvPr id="3" name="Text Placeholder 2"/>
          <p:cNvSpPr>
            <a:spLocks noGrp="1"/>
          </p:cNvSpPr>
          <p:nvPr>
            <p:ph idx="1"/>
          </p:nvPr>
        </p:nvSpPr>
        <p:spPr/>
        <p:txBody>
          <a:bodyPr>
            <a:noAutofit/>
          </a:bodyPr>
          <a:lstStyle/>
          <a:p>
            <a:r>
              <a:rPr lang="en-GB" sz="2200" dirty="0" smtClean="0">
                <a:solidFill>
                  <a:srgbClr val="0000FF"/>
                </a:solidFill>
              </a:rPr>
              <a:t>1946: </a:t>
            </a:r>
          </a:p>
          <a:p>
            <a:pPr lvl="1"/>
            <a:r>
              <a:rPr lang="en-GB" sz="1800" dirty="0" smtClean="0">
                <a:solidFill>
                  <a:srgbClr val="0000FF"/>
                </a:solidFill>
              </a:rPr>
              <a:t>Therapy proposed  by Robert R. Wilson, Harvard Physics</a:t>
            </a:r>
          </a:p>
          <a:p>
            <a:r>
              <a:rPr lang="en-GB" sz="2200" dirty="0" smtClean="0">
                <a:solidFill>
                  <a:srgbClr val="0000FF"/>
                </a:solidFill>
              </a:rPr>
              <a:t>1955: </a:t>
            </a:r>
          </a:p>
          <a:p>
            <a:pPr lvl="1"/>
            <a:r>
              <a:rPr lang="en-GB" sz="1800" dirty="0" smtClean="0">
                <a:solidFill>
                  <a:srgbClr val="0000FF"/>
                </a:solidFill>
              </a:rPr>
              <a:t>1</a:t>
            </a:r>
            <a:r>
              <a:rPr lang="en-GB" sz="1800" baseline="30000" dirty="0" smtClean="0">
                <a:solidFill>
                  <a:srgbClr val="0000FF"/>
                </a:solidFill>
              </a:rPr>
              <a:t>st</a:t>
            </a:r>
            <a:r>
              <a:rPr lang="en-GB" sz="1800" dirty="0" smtClean="0">
                <a:solidFill>
                  <a:srgbClr val="0000FF"/>
                </a:solidFill>
              </a:rPr>
              <a:t> Proton Therapy at Lawrence Tobias University of California, Berkeley</a:t>
            </a:r>
          </a:p>
          <a:p>
            <a:r>
              <a:rPr lang="en-GB" sz="2200" dirty="0" smtClean="0">
                <a:solidFill>
                  <a:srgbClr val="0000FF"/>
                </a:solidFill>
              </a:rPr>
              <a:t>1955-73: </a:t>
            </a:r>
          </a:p>
          <a:p>
            <a:pPr lvl="1"/>
            <a:r>
              <a:rPr lang="en-GB" sz="1800" dirty="0" smtClean="0">
                <a:solidFill>
                  <a:srgbClr val="0000FF"/>
                </a:solidFill>
              </a:rPr>
              <a:t>Single dose irradiation of benign CNS lesions</a:t>
            </a:r>
          </a:p>
          <a:p>
            <a:r>
              <a:rPr lang="en-GB" sz="2200" dirty="0" smtClean="0">
                <a:solidFill>
                  <a:srgbClr val="0000FF"/>
                </a:solidFill>
              </a:rPr>
              <a:t>2010:</a:t>
            </a:r>
          </a:p>
          <a:p>
            <a:pPr lvl="1"/>
            <a:r>
              <a:rPr lang="en-GB" sz="1800" dirty="0" smtClean="0">
                <a:solidFill>
                  <a:srgbClr val="0000FF"/>
                </a:solidFill>
              </a:rPr>
              <a:t>&gt;	 75 000 patients had been treated with protons worldwide</a:t>
            </a:r>
          </a:p>
          <a:p>
            <a:pPr lvl="1"/>
            <a:r>
              <a:rPr lang="en-GB" sz="1800" dirty="0" smtClean="0">
                <a:solidFill>
                  <a:srgbClr val="0000FF"/>
                </a:solidFill>
              </a:rPr>
              <a:t>&gt; 30 proton therapy centres operating worldwide</a:t>
            </a:r>
          </a:p>
          <a:p>
            <a:pPr lvl="1"/>
            <a:r>
              <a:rPr lang="en-GB" sz="1800" dirty="0" smtClean="0">
                <a:solidFill>
                  <a:srgbClr val="0000FF"/>
                </a:solidFill>
              </a:rPr>
              <a:t>~ 20 more planned or under construction</a:t>
            </a:r>
          </a:p>
          <a:p>
            <a:pPr lvl="1"/>
            <a:endParaRPr lang="en-GB" sz="1800" dirty="0" smtClean="0">
              <a:solidFill>
                <a:srgbClr val="0000FF"/>
              </a:solidFill>
            </a:endParaRPr>
          </a:p>
          <a:p>
            <a:pPr lvl="1"/>
            <a:endParaRPr lang="en-GB" sz="1800" dirty="0" smtClean="0">
              <a:solidFill>
                <a:srgbClr val="0000FF"/>
              </a:solidFill>
            </a:endParaRPr>
          </a:p>
          <a:p>
            <a:endParaRPr lang="en-GB" sz="1800" dirty="0" smtClean="0">
              <a:solidFill>
                <a:srgbClr val="0000FF"/>
              </a:solidFill>
            </a:endParaRPr>
          </a:p>
          <a:p>
            <a:endParaRPr lang="en-GB" sz="1800" dirty="0" smtClean="0">
              <a:solidFill>
                <a:srgbClr val="0000FF"/>
              </a:solidFill>
            </a:endParaRPr>
          </a:p>
          <a:p>
            <a:endParaRPr lang="en-GB" sz="1800" dirty="0" smtClean="0">
              <a:solidFill>
                <a:srgbClr val="0000FF"/>
              </a:solidFill>
            </a:endParaRPr>
          </a:p>
          <a:p>
            <a:endParaRPr lang="en-GB" sz="1800" dirty="0" smtClean="0">
              <a:solidFill>
                <a:srgbClr val="0000FF"/>
              </a:solidFill>
            </a:endParaRPr>
          </a:p>
          <a:p>
            <a:pPr lvl="2"/>
            <a:endParaRPr lang="en-GB" sz="1800" dirty="0" smtClean="0">
              <a:solidFill>
                <a:srgbClr val="0000FF"/>
              </a:solidFill>
            </a:endParaRPr>
          </a:p>
          <a:p>
            <a:pPr lvl="2"/>
            <a:endParaRPr lang="en-GB" sz="1800" dirty="0" smtClean="0">
              <a:solidFill>
                <a:srgbClr val="0000FF"/>
              </a:solidFill>
            </a:endParaRPr>
          </a:p>
          <a:p>
            <a:endParaRPr lang="en-GB" sz="1800" dirty="0" smtClean="0">
              <a:solidFill>
                <a:srgbClr val="0000FF"/>
              </a:solidFill>
            </a:endParaRPr>
          </a:p>
          <a:p>
            <a:endParaRPr lang="en-GB" sz="1800" dirty="0">
              <a:solidFill>
                <a:srgbClr val="0000FF"/>
              </a:solidFill>
            </a:endParaRPr>
          </a:p>
        </p:txBody>
      </p:sp>
      <p:sp>
        <p:nvSpPr>
          <p:cNvPr id="12" name="TextBox 11">
            <a:hlinkClick r:id="rId2"/>
          </p:cNvPr>
          <p:cNvSpPr txBox="1"/>
          <p:nvPr/>
        </p:nvSpPr>
        <p:spPr>
          <a:xfrm>
            <a:off x="5868144" y="4869160"/>
            <a:ext cx="3246090" cy="954107"/>
          </a:xfrm>
          <a:prstGeom prst="rect">
            <a:avLst/>
          </a:prstGeom>
          <a:solidFill>
            <a:schemeClr val="accent2">
              <a:lumMod val="20000"/>
              <a:lumOff val="80000"/>
            </a:schemeClr>
          </a:solidFill>
          <a:ln w="28575">
            <a:solidFill>
              <a:srgbClr val="FF0000"/>
            </a:solidFill>
          </a:ln>
        </p:spPr>
        <p:txBody>
          <a:bodyPr wrap="square" rtlCol="0">
            <a:spAutoFit/>
          </a:bodyPr>
          <a:lstStyle/>
          <a:p>
            <a:pPr algn="ctr"/>
            <a:r>
              <a:rPr lang="en-GB" b="1" dirty="0" smtClean="0">
                <a:solidFill>
                  <a:srgbClr val="0000FF"/>
                </a:solidFill>
              </a:rPr>
              <a:t>Proton Therapy Centres Worldwide</a:t>
            </a:r>
          </a:p>
          <a:p>
            <a:pPr algn="ctr"/>
            <a:endParaRPr lang="en-GB" sz="1400" b="1" dirty="0" smtClean="0">
              <a:solidFill>
                <a:srgbClr val="0000FF"/>
              </a:solidFill>
            </a:endParaRPr>
          </a:p>
          <a:p>
            <a:pPr algn="ctr"/>
            <a:r>
              <a:rPr lang="en-GB" sz="1400" b="1" dirty="0" smtClean="0">
                <a:solidFill>
                  <a:srgbClr val="0000FF"/>
                </a:solidFill>
              </a:rPr>
              <a:t>http://www.uhb.nhs.uk/ProtonsBirmingham/background/facilities.htm</a:t>
            </a:r>
            <a:endParaRPr lang="en-GB" sz="1400" b="1" dirty="0">
              <a:solidFill>
                <a:srgbClr val="0000FF"/>
              </a:solidFill>
            </a:endParaRPr>
          </a:p>
        </p:txBody>
      </p:sp>
    </p:spTree>
    <p:extLst>
      <p:ext uri="{BB962C8B-B14F-4D97-AF65-F5344CB8AC3E}">
        <p14:creationId xmlns:p14="http://schemas.microsoft.com/office/powerpoint/2010/main" val="3003255675"/>
      </p:ext>
    </p:extLst>
  </p:cSld>
  <p:clrMapOvr>
    <a:masterClrMapping/>
  </p:clrMapOvr>
  <p:transition>
    <p:pull dir="l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Oval 2" descr="Pink tissue paper"/>
          <p:cNvSpPr>
            <a:spLocks noChangeArrowheads="1"/>
          </p:cNvSpPr>
          <p:nvPr/>
        </p:nvSpPr>
        <p:spPr bwMode="auto">
          <a:xfrm>
            <a:off x="1835150" y="2946759"/>
            <a:ext cx="4681538" cy="2016125"/>
          </a:xfrm>
          <a:prstGeom prst="ellipse">
            <a:avLst/>
          </a:prstGeom>
          <a:blipFill dpi="0" rotWithShape="1">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1379" name="Rectangle 3"/>
          <p:cNvSpPr>
            <a:spLocks noGrp="1" noChangeArrowheads="1"/>
          </p:cNvSpPr>
          <p:nvPr>
            <p:ph type="title"/>
          </p:nvPr>
        </p:nvSpPr>
        <p:spPr/>
        <p:txBody>
          <a:bodyPr/>
          <a:lstStyle/>
          <a:p>
            <a:r>
              <a:rPr lang="en-GB"/>
              <a:t>Can we do better? </a:t>
            </a:r>
          </a:p>
        </p:txBody>
      </p:sp>
      <p:grpSp>
        <p:nvGrpSpPr>
          <p:cNvPr id="101381" name="Group 5"/>
          <p:cNvGrpSpPr>
            <a:grpSpLocks/>
          </p:cNvGrpSpPr>
          <p:nvPr/>
        </p:nvGrpSpPr>
        <p:grpSpPr bwMode="auto">
          <a:xfrm>
            <a:off x="971550" y="1289409"/>
            <a:ext cx="5832475" cy="2184400"/>
            <a:chOff x="612" y="572"/>
            <a:chExt cx="3674" cy="1376"/>
          </a:xfrm>
        </p:grpSpPr>
        <p:sp>
          <p:nvSpPr>
            <p:cNvPr id="101382" name="Line 6"/>
            <p:cNvSpPr>
              <a:spLocks noChangeShapeType="1"/>
            </p:cNvSpPr>
            <p:nvPr/>
          </p:nvSpPr>
          <p:spPr bwMode="auto">
            <a:xfrm>
              <a:off x="1202" y="1933"/>
              <a:ext cx="3084"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383" name="Freeform 7"/>
            <p:cNvSpPr>
              <a:spLocks/>
            </p:cNvSpPr>
            <p:nvPr/>
          </p:nvSpPr>
          <p:spPr bwMode="auto">
            <a:xfrm>
              <a:off x="1202" y="572"/>
              <a:ext cx="2767" cy="1376"/>
            </a:xfrm>
            <a:custGeom>
              <a:avLst/>
              <a:gdLst>
                <a:gd name="T0" fmla="*/ 0 w 4354"/>
                <a:gd name="T1" fmla="*/ 1376 h 1376"/>
                <a:gd name="T2" fmla="*/ 181 w 4354"/>
                <a:gd name="T3" fmla="*/ 604 h 1376"/>
                <a:gd name="T4" fmla="*/ 499 w 4354"/>
                <a:gd name="T5" fmla="*/ 151 h 1376"/>
                <a:gd name="T6" fmla="*/ 907 w 4354"/>
                <a:gd name="T7" fmla="*/ 15 h 1376"/>
                <a:gd name="T8" fmla="*/ 1451 w 4354"/>
                <a:gd name="T9" fmla="*/ 60 h 1376"/>
                <a:gd name="T10" fmla="*/ 2358 w 4354"/>
                <a:gd name="T11" fmla="*/ 287 h 1376"/>
                <a:gd name="T12" fmla="*/ 3356 w 4354"/>
                <a:gd name="T13" fmla="*/ 468 h 1376"/>
                <a:gd name="T14" fmla="*/ 4127 w 4354"/>
                <a:gd name="T15" fmla="*/ 604 h 1376"/>
                <a:gd name="T16" fmla="*/ 4354 w 4354"/>
                <a:gd name="T17" fmla="*/ 65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54" h="1376">
                  <a:moveTo>
                    <a:pt x="0" y="1376"/>
                  </a:moveTo>
                  <a:cubicBezTo>
                    <a:pt x="49" y="1092"/>
                    <a:pt x="98" y="808"/>
                    <a:pt x="181" y="604"/>
                  </a:cubicBezTo>
                  <a:cubicBezTo>
                    <a:pt x="264" y="400"/>
                    <a:pt x="378" y="249"/>
                    <a:pt x="499" y="151"/>
                  </a:cubicBezTo>
                  <a:cubicBezTo>
                    <a:pt x="620" y="53"/>
                    <a:pt x="748" y="30"/>
                    <a:pt x="907" y="15"/>
                  </a:cubicBezTo>
                  <a:cubicBezTo>
                    <a:pt x="1066" y="0"/>
                    <a:pt x="1209" y="15"/>
                    <a:pt x="1451" y="60"/>
                  </a:cubicBezTo>
                  <a:cubicBezTo>
                    <a:pt x="1693" y="105"/>
                    <a:pt x="2041" y="219"/>
                    <a:pt x="2358" y="287"/>
                  </a:cubicBezTo>
                  <a:cubicBezTo>
                    <a:pt x="2675" y="355"/>
                    <a:pt x="3061" y="415"/>
                    <a:pt x="3356" y="468"/>
                  </a:cubicBezTo>
                  <a:cubicBezTo>
                    <a:pt x="3651" y="521"/>
                    <a:pt x="3961" y="574"/>
                    <a:pt x="4127" y="604"/>
                  </a:cubicBezTo>
                  <a:cubicBezTo>
                    <a:pt x="4293" y="634"/>
                    <a:pt x="4323" y="642"/>
                    <a:pt x="4354" y="650"/>
                  </a:cubicBezTo>
                </a:path>
              </a:pathLst>
            </a:custGeom>
            <a:noFill/>
            <a:ln w="38100" cmpd="sng">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384" name="Line 8"/>
            <p:cNvSpPr>
              <a:spLocks noChangeShapeType="1"/>
            </p:cNvSpPr>
            <p:nvPr/>
          </p:nvSpPr>
          <p:spPr bwMode="auto">
            <a:xfrm flipV="1">
              <a:off x="1202" y="572"/>
              <a:ext cx="0" cy="136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385" name="Text Box 9"/>
            <p:cNvSpPr txBox="1">
              <a:spLocks noChangeArrowheads="1"/>
            </p:cNvSpPr>
            <p:nvPr/>
          </p:nvSpPr>
          <p:spPr bwMode="auto">
            <a:xfrm>
              <a:off x="612" y="709"/>
              <a:ext cx="45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GB"/>
                <a:t>Dose</a:t>
              </a:r>
            </a:p>
          </p:txBody>
        </p:sp>
      </p:grpSp>
      <p:grpSp>
        <p:nvGrpSpPr>
          <p:cNvPr id="101430" name="Group 54"/>
          <p:cNvGrpSpPr>
            <a:grpSpLocks/>
          </p:cNvGrpSpPr>
          <p:nvPr/>
        </p:nvGrpSpPr>
        <p:grpSpPr bwMode="auto">
          <a:xfrm>
            <a:off x="2124075" y="3594459"/>
            <a:ext cx="2447925" cy="792163"/>
            <a:chOff x="1338" y="2024"/>
            <a:chExt cx="1542" cy="499"/>
          </a:xfrm>
        </p:grpSpPr>
        <p:sp>
          <p:nvSpPr>
            <p:cNvPr id="101431" name="AutoShape 55"/>
            <p:cNvSpPr>
              <a:spLocks noChangeArrowheads="1"/>
            </p:cNvSpPr>
            <p:nvPr/>
          </p:nvSpPr>
          <p:spPr bwMode="auto">
            <a:xfrm>
              <a:off x="1338" y="2251"/>
              <a:ext cx="272" cy="272"/>
            </a:xfrm>
            <a:prstGeom prst="star4">
              <a:avLst>
                <a:gd name="adj" fmla="val 1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1432" name="AutoShape 56"/>
            <p:cNvSpPr>
              <a:spLocks noChangeArrowheads="1"/>
            </p:cNvSpPr>
            <p:nvPr/>
          </p:nvSpPr>
          <p:spPr bwMode="auto">
            <a:xfrm>
              <a:off x="2608" y="2024"/>
              <a:ext cx="272" cy="272"/>
            </a:xfrm>
            <a:prstGeom prst="star4">
              <a:avLst>
                <a:gd name="adj" fmla="val 1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01433" name="Freeform 57"/>
          <p:cNvSpPr>
            <a:spLocks/>
          </p:cNvSpPr>
          <p:nvPr/>
        </p:nvSpPr>
        <p:spPr bwMode="auto">
          <a:xfrm>
            <a:off x="1908175" y="1362434"/>
            <a:ext cx="1943100" cy="2089150"/>
          </a:xfrm>
          <a:custGeom>
            <a:avLst/>
            <a:gdLst>
              <a:gd name="T0" fmla="*/ 0 w 2857"/>
              <a:gd name="T1" fmla="*/ 1498 h 2087"/>
              <a:gd name="T2" fmla="*/ 862 w 2857"/>
              <a:gd name="T3" fmla="*/ 1498 h 2087"/>
              <a:gd name="T4" fmla="*/ 1406 w 2857"/>
              <a:gd name="T5" fmla="*/ 1498 h 2087"/>
              <a:gd name="T6" fmla="*/ 2086 w 2857"/>
              <a:gd name="T7" fmla="*/ 1452 h 2087"/>
              <a:gd name="T8" fmla="*/ 2449 w 2857"/>
              <a:gd name="T9" fmla="*/ 1180 h 2087"/>
              <a:gd name="T10" fmla="*/ 2585 w 2857"/>
              <a:gd name="T11" fmla="*/ 817 h 2087"/>
              <a:gd name="T12" fmla="*/ 2631 w 2857"/>
              <a:gd name="T13" fmla="*/ 228 h 2087"/>
              <a:gd name="T14" fmla="*/ 2676 w 2857"/>
              <a:gd name="T15" fmla="*/ 91 h 2087"/>
              <a:gd name="T16" fmla="*/ 2676 w 2857"/>
              <a:gd name="T17" fmla="*/ 772 h 2087"/>
              <a:gd name="T18" fmla="*/ 2676 w 2857"/>
              <a:gd name="T19" fmla="*/ 1543 h 2087"/>
              <a:gd name="T20" fmla="*/ 2721 w 2857"/>
              <a:gd name="T21" fmla="*/ 1906 h 2087"/>
              <a:gd name="T22" fmla="*/ 2812 w 2857"/>
              <a:gd name="T23" fmla="*/ 2042 h 2087"/>
              <a:gd name="T24" fmla="*/ 2857 w 2857"/>
              <a:gd name="T25" fmla="*/ 2087 h 2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57" h="2087">
                <a:moveTo>
                  <a:pt x="0" y="1498"/>
                </a:moveTo>
                <a:cubicBezTo>
                  <a:pt x="314" y="1498"/>
                  <a:pt x="628" y="1498"/>
                  <a:pt x="862" y="1498"/>
                </a:cubicBezTo>
                <a:cubicBezTo>
                  <a:pt x="1096" y="1498"/>
                  <a:pt x="1202" y="1506"/>
                  <a:pt x="1406" y="1498"/>
                </a:cubicBezTo>
                <a:cubicBezTo>
                  <a:pt x="1610" y="1490"/>
                  <a:pt x="1912" y="1505"/>
                  <a:pt x="2086" y="1452"/>
                </a:cubicBezTo>
                <a:cubicBezTo>
                  <a:pt x="2260" y="1399"/>
                  <a:pt x="2366" y="1286"/>
                  <a:pt x="2449" y="1180"/>
                </a:cubicBezTo>
                <a:cubicBezTo>
                  <a:pt x="2532" y="1074"/>
                  <a:pt x="2555" y="976"/>
                  <a:pt x="2585" y="817"/>
                </a:cubicBezTo>
                <a:cubicBezTo>
                  <a:pt x="2615" y="658"/>
                  <a:pt x="2616" y="349"/>
                  <a:pt x="2631" y="228"/>
                </a:cubicBezTo>
                <a:cubicBezTo>
                  <a:pt x="2646" y="107"/>
                  <a:pt x="2668" y="0"/>
                  <a:pt x="2676" y="91"/>
                </a:cubicBezTo>
                <a:cubicBezTo>
                  <a:pt x="2684" y="182"/>
                  <a:pt x="2676" y="530"/>
                  <a:pt x="2676" y="772"/>
                </a:cubicBezTo>
                <a:cubicBezTo>
                  <a:pt x="2676" y="1014"/>
                  <a:pt x="2669" y="1354"/>
                  <a:pt x="2676" y="1543"/>
                </a:cubicBezTo>
                <a:cubicBezTo>
                  <a:pt x="2683" y="1732"/>
                  <a:pt x="2698" y="1823"/>
                  <a:pt x="2721" y="1906"/>
                </a:cubicBezTo>
                <a:cubicBezTo>
                  <a:pt x="2744" y="1989"/>
                  <a:pt x="2789" y="2012"/>
                  <a:pt x="2812" y="2042"/>
                </a:cubicBezTo>
                <a:cubicBezTo>
                  <a:pt x="2835" y="2072"/>
                  <a:pt x="2850" y="2080"/>
                  <a:pt x="2857" y="2087"/>
                </a:cubicBezTo>
              </a:path>
            </a:pathLst>
          </a:custGeom>
          <a:noFill/>
          <a:ln w="38100" cmpd="sng">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380" name="Oval 4"/>
          <p:cNvSpPr>
            <a:spLocks noChangeArrowheads="1"/>
          </p:cNvSpPr>
          <p:nvPr/>
        </p:nvSpPr>
        <p:spPr bwMode="auto">
          <a:xfrm>
            <a:off x="3492500" y="3738922"/>
            <a:ext cx="217488" cy="217487"/>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01437" name="Group 61"/>
          <p:cNvGrpSpPr>
            <a:grpSpLocks/>
          </p:cNvGrpSpPr>
          <p:nvPr/>
        </p:nvGrpSpPr>
        <p:grpSpPr bwMode="auto">
          <a:xfrm>
            <a:off x="0" y="3665897"/>
            <a:ext cx="3708400" cy="304800"/>
            <a:chOff x="0" y="2069"/>
            <a:chExt cx="2336" cy="192"/>
          </a:xfrm>
        </p:grpSpPr>
        <p:sp>
          <p:nvSpPr>
            <p:cNvPr id="101387" name="AutoShape 11"/>
            <p:cNvSpPr>
              <a:spLocks noChangeArrowheads="1"/>
            </p:cNvSpPr>
            <p:nvPr/>
          </p:nvSpPr>
          <p:spPr bwMode="auto">
            <a:xfrm rot="5400000">
              <a:off x="363" y="1706"/>
              <a:ext cx="182" cy="907"/>
            </a:xfrm>
            <a:prstGeom prst="can">
              <a:avLst>
                <a:gd name="adj" fmla="val 124588"/>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1388" name="Text Box 12"/>
            <p:cNvSpPr txBox="1">
              <a:spLocks noChangeArrowheads="1"/>
            </p:cNvSpPr>
            <p:nvPr/>
          </p:nvSpPr>
          <p:spPr bwMode="auto">
            <a:xfrm>
              <a:off x="135" y="2069"/>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Proton</a:t>
              </a:r>
            </a:p>
          </p:txBody>
        </p:sp>
        <p:sp>
          <p:nvSpPr>
            <p:cNvPr id="101389" name="Rectangle 13"/>
            <p:cNvSpPr>
              <a:spLocks noChangeArrowheads="1"/>
            </p:cNvSpPr>
            <p:nvPr/>
          </p:nvSpPr>
          <p:spPr bwMode="auto">
            <a:xfrm>
              <a:off x="726" y="2115"/>
              <a:ext cx="1428" cy="136"/>
            </a:xfrm>
            <a:prstGeom prst="rect">
              <a:avLst/>
            </a:prstGeom>
            <a:solidFill>
              <a:srgbClr val="808080">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1435" name="Rectangle 59"/>
            <p:cNvSpPr>
              <a:spLocks noChangeArrowheads="1"/>
            </p:cNvSpPr>
            <p:nvPr/>
          </p:nvSpPr>
          <p:spPr bwMode="auto">
            <a:xfrm>
              <a:off x="2109" y="2115"/>
              <a:ext cx="227" cy="136"/>
            </a:xfrm>
            <a:prstGeom prst="rect">
              <a:avLst/>
            </a:prstGeom>
            <a:gradFill rotWithShape="1">
              <a:gsLst>
                <a:gs pos="0">
                  <a:srgbClr val="808080">
                    <a:alpha val="20000"/>
                  </a:srgbClr>
                </a:gs>
                <a:gs pos="100000">
                  <a:srgbClr val="3B3B3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1438" name="Group 62"/>
          <p:cNvGrpSpPr>
            <a:grpSpLocks/>
          </p:cNvGrpSpPr>
          <p:nvPr/>
        </p:nvGrpSpPr>
        <p:grpSpPr bwMode="auto">
          <a:xfrm rot="-2674907">
            <a:off x="395288" y="4962884"/>
            <a:ext cx="3708400" cy="304800"/>
            <a:chOff x="0" y="2069"/>
            <a:chExt cx="2336" cy="192"/>
          </a:xfrm>
        </p:grpSpPr>
        <p:sp>
          <p:nvSpPr>
            <p:cNvPr id="101439" name="AutoShape 63"/>
            <p:cNvSpPr>
              <a:spLocks noChangeArrowheads="1"/>
            </p:cNvSpPr>
            <p:nvPr/>
          </p:nvSpPr>
          <p:spPr bwMode="auto">
            <a:xfrm rot="5400000">
              <a:off x="363" y="1706"/>
              <a:ext cx="182" cy="907"/>
            </a:xfrm>
            <a:prstGeom prst="can">
              <a:avLst>
                <a:gd name="adj" fmla="val 124588"/>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1440" name="Text Box 64"/>
            <p:cNvSpPr txBox="1">
              <a:spLocks noChangeArrowheads="1"/>
            </p:cNvSpPr>
            <p:nvPr/>
          </p:nvSpPr>
          <p:spPr bwMode="auto">
            <a:xfrm>
              <a:off x="135" y="2069"/>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Proton</a:t>
              </a:r>
            </a:p>
          </p:txBody>
        </p:sp>
        <p:sp>
          <p:nvSpPr>
            <p:cNvPr id="101441" name="Rectangle 65"/>
            <p:cNvSpPr>
              <a:spLocks noChangeArrowheads="1"/>
            </p:cNvSpPr>
            <p:nvPr/>
          </p:nvSpPr>
          <p:spPr bwMode="auto">
            <a:xfrm>
              <a:off x="726" y="2115"/>
              <a:ext cx="1428" cy="136"/>
            </a:xfrm>
            <a:prstGeom prst="rect">
              <a:avLst/>
            </a:prstGeom>
            <a:solidFill>
              <a:srgbClr val="808080">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1442" name="Rectangle 66"/>
            <p:cNvSpPr>
              <a:spLocks noChangeArrowheads="1"/>
            </p:cNvSpPr>
            <p:nvPr/>
          </p:nvSpPr>
          <p:spPr bwMode="auto">
            <a:xfrm>
              <a:off x="2109" y="2115"/>
              <a:ext cx="227" cy="136"/>
            </a:xfrm>
            <a:prstGeom prst="rect">
              <a:avLst/>
            </a:prstGeom>
            <a:gradFill rotWithShape="1">
              <a:gsLst>
                <a:gs pos="0">
                  <a:srgbClr val="808080">
                    <a:alpha val="20000"/>
                  </a:srgbClr>
                </a:gs>
                <a:gs pos="100000">
                  <a:srgbClr val="3B3B3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01443" name="AutoShape 67"/>
          <p:cNvSpPr>
            <a:spLocks noChangeArrowheads="1"/>
          </p:cNvSpPr>
          <p:nvPr/>
        </p:nvSpPr>
        <p:spPr bwMode="auto">
          <a:xfrm>
            <a:off x="3779838" y="1578334"/>
            <a:ext cx="2089150" cy="792163"/>
          </a:xfrm>
          <a:prstGeom prst="leftArrow">
            <a:avLst>
              <a:gd name="adj1" fmla="val 50000"/>
              <a:gd name="adj2" fmla="val 65932"/>
            </a:avLst>
          </a:prstGeom>
          <a:solidFill>
            <a:srgbClr val="FFFF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The Bragg Peak</a:t>
            </a:r>
          </a:p>
        </p:txBody>
      </p:sp>
      <p:pic>
        <p:nvPicPr>
          <p:cNvPr id="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273" t="13409" r="50057" b="52727"/>
          <a:stretch/>
        </p:blipFill>
        <p:spPr bwMode="auto">
          <a:xfrm>
            <a:off x="6121395" y="1160748"/>
            <a:ext cx="3022605" cy="2037865"/>
          </a:xfrm>
          <a:prstGeom prst="rect">
            <a:avLst/>
          </a:prstGeom>
          <a:solidFill>
            <a:srgbClr val="FFFFFF">
              <a:shade val="85000"/>
            </a:srgbClr>
          </a:solidFill>
          <a:ln w="88900" cap="sq">
            <a:solidFill>
              <a:srgbClr val="FFFFFF"/>
            </a:solidFill>
            <a:miter lim="800000"/>
          </a:ln>
          <a:effectLst>
            <a:outerShdw dist="35921" dir="2700000" algn="ctr" rotWithShape="0">
              <a:schemeClr val="bg2"/>
            </a:outerShdw>
          </a:effectLst>
          <a:scene3d>
            <a:camera prst="orthographicFront"/>
            <a:lightRig rig="twoPt" dir="t">
              <a:rot lat="0" lon="0" rev="7200000"/>
            </a:lightRig>
          </a:scene3d>
          <a:sp3d>
            <a:bevelT w="25400" h="19050"/>
            <a:contourClr>
              <a:srgbClr val="FFFFFF"/>
            </a:contourClr>
          </a:sp3d>
          <a:extLst/>
        </p:spPr>
      </p:pic>
      <p:pic>
        <p:nvPicPr>
          <p:cNvPr id="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395" y="4351153"/>
            <a:ext cx="3022605" cy="2246199"/>
          </a:xfrm>
          <a:prstGeom prst="rect">
            <a:avLst/>
          </a:prstGeom>
          <a:solidFill>
            <a:srgbClr val="FFFFFF">
              <a:shade val="85000"/>
            </a:srgbClr>
          </a:solidFill>
          <a:ln w="88900" cap="sq">
            <a:solidFill>
              <a:srgbClr val="FFFFFF"/>
            </a:solidFill>
            <a:miter lim="800000"/>
          </a:ln>
          <a:effectLst>
            <a:outerShdw dist="35921" dir="2700000" algn="ctr" rotWithShape="0">
              <a:schemeClr val="bg2"/>
            </a:outerShdw>
          </a:effectLst>
          <a:scene3d>
            <a:camera prst="orthographicFront"/>
            <a:lightRig rig="twoPt" dir="t">
              <a:rot lat="0" lon="0" rev="7200000"/>
            </a:lightRig>
          </a:scene3d>
          <a:sp3d>
            <a:bevelT w="25400" h="19050"/>
            <a:contourClr>
              <a:srgbClr val="FFFFFF"/>
            </a:contourClr>
          </a:sp3d>
          <a:extLst/>
        </p:spPr>
      </p:pic>
      <p:pic>
        <p:nvPicPr>
          <p:cNvPr id="28" name="Picture 3" descr="Gant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4347334"/>
            <a:ext cx="3878905" cy="225001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ransition>
    <p:pull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1433"/>
                                        </p:tgtEl>
                                        <p:attrNameLst>
                                          <p:attrName>style.visibility</p:attrName>
                                        </p:attrNameLst>
                                      </p:cBhvr>
                                      <p:to>
                                        <p:strVal val="visible"/>
                                      </p:to>
                                    </p:set>
                                    <p:animEffect transition="in" filter="wipe(left)">
                                      <p:cBhvr>
                                        <p:cTn id="7" dur="2000"/>
                                        <p:tgtEl>
                                          <p:spTgt spid="101433"/>
                                        </p:tgtEl>
                                      </p:cBhvr>
                                    </p:animEffect>
                                  </p:childTnLst>
                                </p:cTn>
                              </p:par>
                              <p:par>
                                <p:cTn id="8" presetID="22" presetClass="entr" presetSubtype="8" fill="hold" nodeType="withEffect">
                                  <p:stCondLst>
                                    <p:cond delay="0"/>
                                  </p:stCondLst>
                                  <p:childTnLst>
                                    <p:set>
                                      <p:cBhvr>
                                        <p:cTn id="9" dur="1" fill="hold">
                                          <p:stCondLst>
                                            <p:cond delay="0"/>
                                          </p:stCondLst>
                                        </p:cTn>
                                        <p:tgtEl>
                                          <p:spTgt spid="101437"/>
                                        </p:tgtEl>
                                        <p:attrNameLst>
                                          <p:attrName>style.visibility</p:attrName>
                                        </p:attrNameLst>
                                      </p:cBhvr>
                                      <p:to>
                                        <p:strVal val="visible"/>
                                      </p:to>
                                    </p:set>
                                    <p:animEffect transition="in" filter="wipe(left)">
                                      <p:cBhvr>
                                        <p:cTn id="10" dur="2000"/>
                                        <p:tgtEl>
                                          <p:spTgt spid="101437"/>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101443"/>
                                        </p:tgtEl>
                                        <p:attrNameLst>
                                          <p:attrName>style.visibility</p:attrName>
                                        </p:attrNameLst>
                                      </p:cBhvr>
                                      <p:to>
                                        <p:strVal val="visible"/>
                                      </p:to>
                                    </p:set>
                                    <p:anim calcmode="lin" valueType="num">
                                      <p:cBhvr additive="base">
                                        <p:cTn id="13" dur="2000" fill="hold"/>
                                        <p:tgtEl>
                                          <p:spTgt spid="101443"/>
                                        </p:tgtEl>
                                        <p:attrNameLst>
                                          <p:attrName>ppt_x</p:attrName>
                                        </p:attrNameLst>
                                      </p:cBhvr>
                                      <p:tavLst>
                                        <p:tav tm="0">
                                          <p:val>
                                            <p:strVal val="1+#ppt_w/2"/>
                                          </p:val>
                                        </p:tav>
                                        <p:tav tm="100000">
                                          <p:val>
                                            <p:strVal val="#ppt_x"/>
                                          </p:val>
                                        </p:tav>
                                      </p:tavLst>
                                    </p:anim>
                                    <p:anim calcmode="lin" valueType="num">
                                      <p:cBhvr additive="base">
                                        <p:cTn id="14" dur="2000" fill="hold"/>
                                        <p:tgtEl>
                                          <p:spTgt spid="10144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xit" presetSubtype="0" fill="hold" grpId="1" nodeType="clickEffect">
                                  <p:stCondLst>
                                    <p:cond delay="0"/>
                                  </p:stCondLst>
                                  <p:childTnLst>
                                    <p:animEffect transition="out" filter="dissolve">
                                      <p:cBhvr>
                                        <p:cTn id="18" dur="500"/>
                                        <p:tgtEl>
                                          <p:spTgt spid="101433"/>
                                        </p:tgtEl>
                                      </p:cBhvr>
                                    </p:animEffect>
                                    <p:set>
                                      <p:cBhvr>
                                        <p:cTn id="19" dur="1" fill="hold">
                                          <p:stCondLst>
                                            <p:cond delay="499"/>
                                          </p:stCondLst>
                                        </p:cTn>
                                        <p:tgtEl>
                                          <p:spTgt spid="101433"/>
                                        </p:tgtEl>
                                        <p:attrNameLst>
                                          <p:attrName>style.visibility</p:attrName>
                                        </p:attrNameLst>
                                      </p:cBhvr>
                                      <p:to>
                                        <p:strVal val="hidden"/>
                                      </p:to>
                                    </p:set>
                                  </p:childTnLst>
                                </p:cTn>
                              </p:par>
                              <p:par>
                                <p:cTn id="20" presetID="9" presetClass="exit" presetSubtype="0" fill="hold" nodeType="withEffect">
                                  <p:stCondLst>
                                    <p:cond delay="0"/>
                                  </p:stCondLst>
                                  <p:childTnLst>
                                    <p:animEffect transition="out" filter="dissolve">
                                      <p:cBhvr>
                                        <p:cTn id="21" dur="500"/>
                                        <p:tgtEl>
                                          <p:spTgt spid="101381"/>
                                        </p:tgtEl>
                                      </p:cBhvr>
                                    </p:animEffect>
                                    <p:set>
                                      <p:cBhvr>
                                        <p:cTn id="22" dur="1" fill="hold">
                                          <p:stCondLst>
                                            <p:cond delay="499"/>
                                          </p:stCondLst>
                                        </p:cTn>
                                        <p:tgtEl>
                                          <p:spTgt spid="101381"/>
                                        </p:tgtEl>
                                        <p:attrNameLst>
                                          <p:attrName>style.visibility</p:attrName>
                                        </p:attrNameLst>
                                      </p:cBhvr>
                                      <p:to>
                                        <p:strVal val="hidden"/>
                                      </p:to>
                                    </p:set>
                                  </p:childTnLst>
                                </p:cTn>
                              </p:par>
                              <p:par>
                                <p:cTn id="23" presetID="9" presetClass="exit" presetSubtype="0" fill="hold" grpId="1" nodeType="withEffect">
                                  <p:stCondLst>
                                    <p:cond delay="0"/>
                                  </p:stCondLst>
                                  <p:childTnLst>
                                    <p:animEffect transition="out" filter="dissolve">
                                      <p:cBhvr>
                                        <p:cTn id="24" dur="500"/>
                                        <p:tgtEl>
                                          <p:spTgt spid="101443"/>
                                        </p:tgtEl>
                                      </p:cBhvr>
                                    </p:animEffect>
                                    <p:set>
                                      <p:cBhvr>
                                        <p:cTn id="25" dur="1" fill="hold">
                                          <p:stCondLst>
                                            <p:cond delay="499"/>
                                          </p:stCondLst>
                                        </p:cTn>
                                        <p:tgtEl>
                                          <p:spTgt spid="101443"/>
                                        </p:tgtEl>
                                        <p:attrNameLst>
                                          <p:attrName>style.visibility</p:attrName>
                                        </p:attrNameLst>
                                      </p:cBhvr>
                                      <p:to>
                                        <p:strVal val="hidden"/>
                                      </p:to>
                                    </p:set>
                                  </p:childTnLst>
                                </p:cTn>
                              </p:par>
                              <p:par>
                                <p:cTn id="26" presetID="22" presetClass="entr" presetSubtype="8" fill="hold" nodeType="withEffect">
                                  <p:stCondLst>
                                    <p:cond delay="0"/>
                                  </p:stCondLst>
                                  <p:childTnLst>
                                    <p:set>
                                      <p:cBhvr>
                                        <p:cTn id="27" dur="1" fill="hold">
                                          <p:stCondLst>
                                            <p:cond delay="0"/>
                                          </p:stCondLst>
                                        </p:cTn>
                                        <p:tgtEl>
                                          <p:spTgt spid="101438"/>
                                        </p:tgtEl>
                                        <p:attrNameLst>
                                          <p:attrName>style.visibility</p:attrName>
                                        </p:attrNameLst>
                                      </p:cBhvr>
                                      <p:to>
                                        <p:strVal val="visible"/>
                                      </p:to>
                                    </p:set>
                                    <p:animEffect transition="in" filter="wipe(left)">
                                      <p:cBhvr>
                                        <p:cTn id="28" dur="500"/>
                                        <p:tgtEl>
                                          <p:spTgt spid="1014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33" grpId="0" animBg="1"/>
      <p:bldP spid="101433" grpId="1" animBg="1"/>
      <p:bldP spid="101443" grpId="0" animBg="1"/>
      <p:bldP spid="10144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339725" y="152400"/>
            <a:ext cx="8499475" cy="609600"/>
          </a:xfrm>
        </p:spPr>
        <p:txBody>
          <a:bodyPr/>
          <a:lstStyle/>
          <a:p>
            <a:pPr eaLnBrk="1" hangingPunct="1"/>
            <a:r>
              <a:rPr lang="en-US" smtClean="0">
                <a:solidFill>
                  <a:srgbClr val="00FFFF"/>
                </a:solidFill>
                <a:latin typeface="Times New Roman" pitchFamily="18" charset="0"/>
                <a:ea typeface="ＭＳ Ｐゴシック" pitchFamily="34" charset="-128"/>
              </a:rPr>
              <a:t>Paranasal Sinus</a:t>
            </a:r>
            <a:endParaRPr lang="en-US" smtClean="0">
              <a:latin typeface="Times New Roman" pitchFamily="18" charset="0"/>
              <a:ea typeface="ＭＳ Ｐゴシック" pitchFamily="34" charset="-128"/>
            </a:endParaRPr>
          </a:p>
        </p:txBody>
      </p:sp>
      <p:pic>
        <p:nvPicPr>
          <p:cNvPr id="67586" name="Picture 3" descr="IMX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3657600"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4" descr="Differenc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810000"/>
            <a:ext cx="3657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5"/>
          <p:cNvSpPr txBox="1">
            <a:spLocks noChangeArrowheads="1"/>
          </p:cNvSpPr>
          <p:nvPr/>
        </p:nvSpPr>
        <p:spPr bwMode="auto">
          <a:xfrm>
            <a:off x="76200" y="411480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spcBef>
                <a:spcPct val="50000"/>
              </a:spcBef>
            </a:pPr>
            <a:r>
              <a:rPr lang="en-US" b="0" smtClean="0">
                <a:solidFill>
                  <a:srgbClr val="FFFFFF"/>
                </a:solidFill>
              </a:rPr>
              <a:t>Dose Difference</a:t>
            </a:r>
            <a:endParaRPr lang="en-US" b="0" smtClean="0">
              <a:solidFill>
                <a:srgbClr val="FFFFFF"/>
              </a:solidFill>
              <a:latin typeface="Times New Roman" pitchFamily="18" charset="0"/>
            </a:endParaRPr>
          </a:p>
        </p:txBody>
      </p:sp>
      <p:pic>
        <p:nvPicPr>
          <p:cNvPr id="67589" name="Picture 6" descr="IMP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143000"/>
            <a:ext cx="36576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7" descr="Difference2b"/>
          <p:cNvPicPr>
            <a:picLocks noChangeAspect="1" noChangeArrowheads="1"/>
          </p:cNvPicPr>
          <p:nvPr/>
        </p:nvPicPr>
        <p:blipFill>
          <a:blip r:embed="rId6">
            <a:clrChange>
              <a:clrFrom>
                <a:srgbClr val="050505"/>
              </a:clrFrom>
              <a:clrTo>
                <a:srgbClr val="050505">
                  <a:alpha val="0"/>
                </a:srgbClr>
              </a:clrTo>
            </a:clrChange>
            <a:extLst>
              <a:ext uri="{28A0092B-C50C-407E-A947-70E740481C1C}">
                <a14:useLocalDpi xmlns:a14="http://schemas.microsoft.com/office/drawing/2010/main" val="0"/>
              </a:ext>
            </a:extLst>
          </a:blip>
          <a:srcRect/>
          <a:stretch>
            <a:fillRect/>
          </a:stretch>
        </p:blipFill>
        <p:spPr bwMode="auto">
          <a:xfrm>
            <a:off x="1600200" y="4038600"/>
            <a:ext cx="1836738" cy="22098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67591" name="Rectangle 8"/>
          <p:cNvSpPr>
            <a:spLocks noChangeArrowheads="1"/>
          </p:cNvSpPr>
          <p:nvPr/>
        </p:nvSpPr>
        <p:spPr bwMode="auto">
          <a:xfrm>
            <a:off x="4516783" y="3962400"/>
            <a:ext cx="833438" cy="860425"/>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000" b="0" smtClean="0">
              <a:solidFill>
                <a:srgbClr val="000000"/>
              </a:solidFill>
              <a:latin typeface="Arial" pitchFamily="34" charset="0"/>
              <a:ea typeface="ＭＳ Ｐゴシック" pitchFamily="34" charset="-128"/>
            </a:endParaRPr>
          </a:p>
        </p:txBody>
      </p:sp>
      <p:sp>
        <p:nvSpPr>
          <p:cNvPr id="67592" name="Text Box 9"/>
          <p:cNvSpPr txBox="1">
            <a:spLocks noChangeArrowheads="1"/>
          </p:cNvSpPr>
          <p:nvPr/>
        </p:nvSpPr>
        <p:spPr bwMode="auto">
          <a:xfrm>
            <a:off x="4572000" y="685800"/>
            <a:ext cx="19891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en-US" sz="3200" b="0" dirty="0" smtClean="0">
                <a:solidFill>
                  <a:srgbClr val="FFFFFF"/>
                </a:solidFill>
                <a:latin typeface="Book Antiqua"/>
              </a:rPr>
              <a:t>Protons</a:t>
            </a:r>
          </a:p>
        </p:txBody>
      </p:sp>
      <p:sp>
        <p:nvSpPr>
          <p:cNvPr id="67593" name="Text Box 10"/>
          <p:cNvSpPr txBox="1">
            <a:spLocks noChangeArrowheads="1"/>
          </p:cNvSpPr>
          <p:nvPr/>
        </p:nvSpPr>
        <p:spPr bwMode="auto">
          <a:xfrm>
            <a:off x="1219200" y="609600"/>
            <a:ext cx="2895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spcBef>
                <a:spcPct val="50000"/>
              </a:spcBef>
            </a:pPr>
            <a:r>
              <a:rPr lang="en-US" sz="3200" b="0" smtClean="0">
                <a:solidFill>
                  <a:srgbClr val="FFFFFF"/>
                </a:solidFill>
              </a:rPr>
              <a:t>IMXT (X rays)</a:t>
            </a:r>
            <a:endParaRPr lang="en-US" sz="2400" b="0" smtClean="0">
              <a:solidFill>
                <a:srgbClr val="FFFFFF"/>
              </a:solidFill>
              <a:latin typeface="Times New Roman" pitchFamily="18" charset="0"/>
            </a:endParaRPr>
          </a:p>
        </p:txBody>
      </p:sp>
      <p:sp>
        <p:nvSpPr>
          <p:cNvPr id="67594" name="Line 11"/>
          <p:cNvSpPr>
            <a:spLocks noChangeShapeType="1"/>
          </p:cNvSpPr>
          <p:nvPr/>
        </p:nvSpPr>
        <p:spPr bwMode="auto">
          <a:xfrm flipH="1">
            <a:off x="3436938" y="4468812"/>
            <a:ext cx="1096962" cy="636588"/>
          </a:xfrm>
          <a:prstGeom prst="line">
            <a:avLst/>
          </a:prstGeom>
          <a:noFill/>
          <a:ln w="28575">
            <a:solidFill>
              <a:srgbClr val="FFFFFF"/>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eaLnBrk="1" hangingPunct="1"/>
            <a:endParaRPr lang="en-GB" sz="2000" b="0" smtClean="0">
              <a:solidFill>
                <a:srgbClr val="000000"/>
              </a:solidFill>
              <a:latin typeface="Arial" pitchFamily="34" charset="0"/>
              <a:ea typeface="ＭＳ Ｐゴシック" pitchFamily="34" charset="-128"/>
            </a:endParaRPr>
          </a:p>
        </p:txBody>
      </p:sp>
      <p:sp>
        <p:nvSpPr>
          <p:cNvPr id="67595" name="Line 12"/>
          <p:cNvSpPr>
            <a:spLocks noChangeShapeType="1"/>
          </p:cNvSpPr>
          <p:nvPr/>
        </p:nvSpPr>
        <p:spPr bwMode="auto">
          <a:xfrm>
            <a:off x="1447800" y="4724400"/>
            <a:ext cx="838200" cy="76200"/>
          </a:xfrm>
          <a:prstGeom prst="line">
            <a:avLst/>
          </a:prstGeom>
          <a:noFill/>
          <a:ln w="28575">
            <a:solidFill>
              <a:srgbClr val="FFFFFF"/>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eaLnBrk="1" hangingPunct="1"/>
            <a:endParaRPr lang="en-GB" sz="2000" b="0" smtClean="0">
              <a:solidFill>
                <a:srgbClr val="000000"/>
              </a:solidFill>
              <a:latin typeface="Arial" pitchFamily="34" charset="0"/>
              <a:ea typeface="ＭＳ Ｐゴシック" pitchFamily="34" charset="-128"/>
            </a:endParaRPr>
          </a:p>
        </p:txBody>
      </p:sp>
      <p:sp>
        <p:nvSpPr>
          <p:cNvPr id="525325" name="Text Box 13"/>
          <p:cNvSpPr txBox="1">
            <a:spLocks noChangeArrowheads="1"/>
          </p:cNvSpPr>
          <p:nvPr/>
        </p:nvSpPr>
        <p:spPr bwMode="auto">
          <a:xfrm>
            <a:off x="152400" y="6361583"/>
            <a:ext cx="1524000" cy="307777"/>
          </a:xfrm>
          <a:prstGeom prst="rect">
            <a:avLst/>
          </a:prstGeom>
          <a:noFill/>
          <a:ln w="9525">
            <a:noFill/>
            <a:miter lim="800000"/>
            <a:headEnd/>
            <a:tailEnd/>
          </a:ln>
          <a:effectLst/>
        </p:spPr>
        <p:txBody>
          <a:bodyPr>
            <a:spAutoFit/>
          </a:bodyPr>
          <a:lstStyle/>
          <a:p>
            <a:pPr eaLnBrk="1" hangingPunct="1">
              <a:defRPr/>
            </a:pPr>
            <a:r>
              <a:rPr lang="en-US" b="0" dirty="0">
                <a:solidFill>
                  <a:srgbClr val="FFFFFF"/>
                </a:solidFill>
                <a:effectLst>
                  <a:outerShdw blurRad="38100" dist="38100" dir="2700000" algn="tl">
                    <a:srgbClr val="000000"/>
                  </a:outerShdw>
                </a:effectLst>
                <a:ea typeface="ＭＳ Ｐゴシック" pitchFamily="34" charset="-128"/>
                <a:cs typeface="ＭＳ Ｐゴシック" charset="0"/>
              </a:rPr>
              <a:t>Lomax et al, PSI</a:t>
            </a:r>
            <a:endParaRPr lang="en-US" b="0" dirty="0">
              <a:solidFill>
                <a:srgbClr val="000000"/>
              </a:solidFill>
              <a:ea typeface="ＭＳ Ｐゴシック" pitchFamily="34" charset="-128"/>
              <a:cs typeface="ＭＳ Ｐゴシック" charset="0"/>
            </a:endParaRPr>
          </a:p>
        </p:txBody>
      </p:sp>
      <p:sp>
        <p:nvSpPr>
          <p:cNvPr id="2" name="TextBox 1"/>
          <p:cNvSpPr txBox="1"/>
          <p:nvPr/>
        </p:nvSpPr>
        <p:spPr>
          <a:xfrm>
            <a:off x="7543800" y="1219200"/>
            <a:ext cx="1600200" cy="5016500"/>
          </a:xfrm>
          <a:prstGeom prst="rect">
            <a:avLst/>
          </a:prstGeom>
          <a:solidFill>
            <a:schemeClr val="accent2"/>
          </a:solidFill>
          <a:ln w="38100" cmpd="sng">
            <a:solidFill>
              <a:srgbClr val="FF6600"/>
            </a:solidFill>
          </a:ln>
        </p:spPr>
        <p:txBody>
          <a:bodyPr>
            <a:sp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en-US" sz="1600" smtClean="0">
                <a:solidFill>
                  <a:srgbClr val="FFFFFF"/>
                </a:solidFill>
                <a:latin typeface="Book Antiqua" pitchFamily="18" charset="0"/>
              </a:rPr>
              <a:t>Studies  at UF and MMSKCC have demonstrated either high blindess rates with moderate cure rates or low blindness rates with low cure rates, however MGH studies with PT and early experience at UF with PT suggests both low blindness rates and high cure rates.</a:t>
            </a:r>
          </a:p>
        </p:txBody>
      </p:sp>
      <p:sp>
        <p:nvSpPr>
          <p:cNvPr id="3" name="TextBox 2"/>
          <p:cNvSpPr txBox="1"/>
          <p:nvPr/>
        </p:nvSpPr>
        <p:spPr>
          <a:xfrm>
            <a:off x="7763516" y="6572040"/>
            <a:ext cx="1388666" cy="307777"/>
          </a:xfrm>
          <a:prstGeom prst="rect">
            <a:avLst/>
          </a:prstGeom>
          <a:noFill/>
        </p:spPr>
        <p:txBody>
          <a:bodyPr wrap="square" rtlCol="0">
            <a:spAutoFit/>
          </a:bodyPr>
          <a:lstStyle/>
          <a:p>
            <a:pPr algn="r"/>
            <a:r>
              <a:rPr lang="en-GB" dirty="0" smtClean="0">
                <a:solidFill>
                  <a:schemeClr val="bg1"/>
                </a:solidFill>
              </a:rPr>
              <a:t>Mendenhall</a:t>
            </a:r>
            <a:endParaRPr lang="en-GB" dirty="0">
              <a:solidFill>
                <a:schemeClr val="bg1"/>
              </a:solidFil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7" name="Picture 6"/>
          <p:cNvPicPr>
            <a:picLocks noChangeAspect="1" noChangeArrowheads="1"/>
          </p:cNvPicPr>
          <p:nvPr/>
        </p:nvPicPr>
        <p:blipFill>
          <a:blip r:embed="rId2">
            <a:extLst>
              <a:ext uri="{28A0092B-C50C-407E-A947-70E740481C1C}">
                <a14:useLocalDpi xmlns:a14="http://schemas.microsoft.com/office/drawing/2010/main" val="0"/>
              </a:ext>
            </a:extLst>
          </a:blip>
          <a:srcRect l="16280" t="6236" r="44225" b="38539"/>
          <a:stretch>
            <a:fillRect/>
          </a:stretch>
        </p:blipFill>
        <p:spPr bwMode="auto">
          <a:xfrm>
            <a:off x="1729712" y="1232756"/>
            <a:ext cx="5506584" cy="527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smtClean="0"/>
              <a:t>Hodgkin’s Lymphoma; Heart &amp; Spine Sparing</a:t>
            </a:r>
            <a:endParaRPr lang="en-GB" dirty="0"/>
          </a:p>
        </p:txBody>
      </p:sp>
      <p:sp>
        <p:nvSpPr>
          <p:cNvPr id="3" name="TextBox 2"/>
          <p:cNvSpPr txBox="1"/>
          <p:nvPr/>
        </p:nvSpPr>
        <p:spPr>
          <a:xfrm>
            <a:off x="143508" y="2168860"/>
            <a:ext cx="1440160" cy="307777"/>
          </a:xfrm>
          <a:prstGeom prst="rect">
            <a:avLst/>
          </a:prstGeom>
          <a:noFill/>
        </p:spPr>
        <p:txBody>
          <a:bodyPr wrap="square" rtlCol="0">
            <a:spAutoFit/>
          </a:bodyPr>
          <a:lstStyle/>
          <a:p>
            <a:r>
              <a:rPr lang="en-GB" dirty="0"/>
              <a:t>P</a:t>
            </a:r>
            <a:r>
              <a:rPr lang="en-GB" dirty="0" smtClean="0"/>
              <a:t>hotons</a:t>
            </a:r>
            <a:endParaRPr lang="en-GB" dirty="0"/>
          </a:p>
        </p:txBody>
      </p:sp>
      <p:pic>
        <p:nvPicPr>
          <p:cNvPr id="55306" name="Picture 5"/>
          <p:cNvPicPr>
            <a:picLocks noChangeAspect="1" noChangeArrowheads="1"/>
          </p:cNvPicPr>
          <p:nvPr/>
        </p:nvPicPr>
        <p:blipFill>
          <a:blip r:embed="rId3">
            <a:extLst>
              <a:ext uri="{28A0092B-C50C-407E-A947-70E740481C1C}">
                <a14:useLocalDpi xmlns:a14="http://schemas.microsoft.com/office/drawing/2010/main" val="0"/>
              </a:ext>
            </a:extLst>
          </a:blip>
          <a:srcRect l="23834" t="6546" r="50307" b="46863"/>
          <a:stretch>
            <a:fillRect/>
          </a:stretch>
        </p:blipFill>
        <p:spPr bwMode="auto">
          <a:xfrm>
            <a:off x="2915816" y="1232756"/>
            <a:ext cx="4290085" cy="525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179512" y="2168860"/>
            <a:ext cx="1440160" cy="307777"/>
          </a:xfrm>
          <a:prstGeom prst="rect">
            <a:avLst/>
          </a:prstGeom>
          <a:noFill/>
        </p:spPr>
        <p:txBody>
          <a:bodyPr wrap="square" rtlCol="0">
            <a:spAutoFit/>
          </a:bodyPr>
          <a:lstStyle/>
          <a:p>
            <a:r>
              <a:rPr lang="en-GB" dirty="0" smtClean="0"/>
              <a:t>P</a:t>
            </a:r>
            <a:r>
              <a:rPr lang="en-GB" dirty="0"/>
              <a:t>r</a:t>
            </a:r>
            <a:r>
              <a:rPr lang="en-GB" dirty="0" smtClean="0"/>
              <a:t>otons</a:t>
            </a:r>
            <a:endParaRPr lang="en-GB" dirty="0"/>
          </a:p>
        </p:txBody>
      </p:sp>
      <p:sp>
        <p:nvSpPr>
          <p:cNvPr id="7" name="TextBox 6"/>
          <p:cNvSpPr txBox="1"/>
          <p:nvPr/>
        </p:nvSpPr>
        <p:spPr>
          <a:xfrm>
            <a:off x="7236296" y="5769260"/>
            <a:ext cx="1748706" cy="307777"/>
          </a:xfrm>
          <a:prstGeom prst="rect">
            <a:avLst/>
          </a:prstGeom>
          <a:noFill/>
        </p:spPr>
        <p:txBody>
          <a:bodyPr wrap="square" rtlCol="0">
            <a:spAutoFit/>
          </a:bodyPr>
          <a:lstStyle/>
          <a:p>
            <a:pPr algn="r"/>
            <a:r>
              <a:rPr lang="en-GB" dirty="0" smtClean="0"/>
              <a:t>After Mendenhall</a:t>
            </a:r>
            <a:endParaRPr lang="en-GB" dirty="0"/>
          </a:p>
        </p:txBody>
      </p:sp>
    </p:spTree>
    <p:extLst>
      <p:ext uri="{BB962C8B-B14F-4D97-AF65-F5344CB8AC3E}">
        <p14:creationId xmlns:p14="http://schemas.microsoft.com/office/powerpoint/2010/main" val="1706782789"/>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5306"/>
                                        </p:tgtEl>
                                        <p:attrNameLst>
                                          <p:attrName>style.visibility</p:attrName>
                                        </p:attrNameLst>
                                      </p:cBhvr>
                                      <p:to>
                                        <p:strVal val="visible"/>
                                      </p:to>
                                    </p:set>
                                    <p:animEffect transition="in" filter="wipe(up)">
                                      <p:cBhvr>
                                        <p:cTn id="7" dur="1000"/>
                                        <p:tgtEl>
                                          <p:spTgt spid="55306"/>
                                        </p:tgtEl>
                                      </p:cBhvr>
                                    </p:animEffec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4"/>
          <p:cNvSpPr>
            <a:spLocks noGrp="1"/>
          </p:cNvSpPr>
          <p:nvPr>
            <p:ph type="title"/>
          </p:nvPr>
        </p:nvSpPr>
        <p:spPr/>
        <p:txBody>
          <a:bodyPr lIns="91417" tIns="45709" rIns="91417" bIns="45709"/>
          <a:lstStyle/>
          <a:p>
            <a:r>
              <a:rPr lang="en-GB" sz="2400"/>
              <a:t>X-rays compared with protons</a:t>
            </a:r>
          </a:p>
        </p:txBody>
      </p:sp>
      <p:pic>
        <p:nvPicPr>
          <p:cNvPr id="190467" name="Picture 5" descr="PelvisColour No tx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295400"/>
            <a:ext cx="79930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8"/>
          <p:cNvSpPr txBox="1">
            <a:spLocks noChangeArrowheads="1"/>
          </p:cNvSpPr>
          <p:nvPr/>
        </p:nvSpPr>
        <p:spPr bwMode="auto">
          <a:xfrm>
            <a:off x="468313" y="1557338"/>
            <a:ext cx="172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50000"/>
              </a:spcBef>
            </a:pPr>
            <a:r>
              <a:rPr lang="en-GB" sz="1800">
                <a:solidFill>
                  <a:schemeClr val="bg1"/>
                </a:solidFill>
              </a:rPr>
              <a:t>X-rays</a:t>
            </a:r>
          </a:p>
        </p:txBody>
      </p:sp>
      <p:pic>
        <p:nvPicPr>
          <p:cNvPr id="121862" name="Picture 6" descr="PelvisColour No tx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341438"/>
            <a:ext cx="7993063"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0" name="Picture 7" descr="ColourSc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5791200"/>
            <a:ext cx="38766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5" name="Text Box 9"/>
          <p:cNvSpPr txBox="1">
            <a:spLocks noChangeArrowheads="1"/>
          </p:cNvSpPr>
          <p:nvPr/>
        </p:nvSpPr>
        <p:spPr bwMode="auto">
          <a:xfrm>
            <a:off x="539750" y="1557338"/>
            <a:ext cx="1727200"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50000"/>
              </a:spcBef>
            </a:pPr>
            <a:r>
              <a:rPr lang="en-GB" sz="1800">
                <a:solidFill>
                  <a:schemeClr val="bg1"/>
                </a:solidFill>
              </a:rPr>
              <a:t>protons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750"/>
                                  </p:stCondLst>
                                  <p:childTnLst>
                                    <p:set>
                                      <p:cBhvr>
                                        <p:cTn id="6" dur="1" fill="hold">
                                          <p:stCondLst>
                                            <p:cond delay="0"/>
                                          </p:stCondLst>
                                        </p:cTn>
                                        <p:tgtEl>
                                          <p:spTgt spid="121862"/>
                                        </p:tgtEl>
                                        <p:attrNameLst>
                                          <p:attrName>style.visibility</p:attrName>
                                        </p:attrNameLst>
                                      </p:cBhvr>
                                      <p:to>
                                        <p:strVal val="visible"/>
                                      </p:to>
                                    </p:set>
                                    <p:animEffect transition="in" filter="wipe(left)">
                                      <p:cBhvr>
                                        <p:cTn id="7" dur="1500"/>
                                        <p:tgtEl>
                                          <p:spTgt spid="121862"/>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21865"/>
                                        </p:tgtEl>
                                        <p:attrNameLst>
                                          <p:attrName>style.visibility</p:attrName>
                                        </p:attrNameLst>
                                      </p:cBhvr>
                                      <p:to>
                                        <p:strVal val="visible"/>
                                      </p:to>
                                    </p:set>
                                    <p:animEffect transition="in" filter="wipe(left)">
                                      <p:cBhvr>
                                        <p:cTn id="10" dur="500"/>
                                        <p:tgtEl>
                                          <p:spTgt spid="1218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PHOT"/>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43434"/>
            <a:ext cx="4643438"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1" name="Picture 4"/>
          <p:cNvPicPr>
            <a:picLocks noChangeAspect="1" noChangeArrowheads="1"/>
          </p:cNvPicPr>
          <p:nvPr/>
        </p:nvPicPr>
        <p:blipFill>
          <a:blip r:embed="rId3">
            <a:extLst>
              <a:ext uri="{28A0092B-C50C-407E-A947-70E740481C1C}">
                <a14:useLocalDpi xmlns:a14="http://schemas.microsoft.com/office/drawing/2010/main" val="0"/>
              </a:ext>
            </a:extLst>
          </a:blip>
          <a:srcRect l="3030" t="34453" r="53535" b="26649"/>
          <a:stretch>
            <a:fillRect/>
          </a:stretch>
        </p:blipFill>
        <p:spPr bwMode="auto">
          <a:xfrm>
            <a:off x="5580063" y="2132359"/>
            <a:ext cx="3563937"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3" descr="PROT"/>
          <p:cNvPicPr>
            <a:picLocks noChangeArrowheads="1"/>
          </p:cNvPicPr>
          <p:nvPr/>
        </p:nvPicPr>
        <p:blipFill>
          <a:blip r:embed="rId4" cstate="print">
            <a:extLst>
              <a:ext uri="{28A0092B-C50C-407E-A947-70E740481C1C}">
                <a14:useLocalDpi xmlns:a14="http://schemas.microsoft.com/office/drawing/2010/main" val="0"/>
              </a:ext>
            </a:extLst>
          </a:blip>
          <a:srcRect t="33948"/>
          <a:stretch>
            <a:fillRect/>
          </a:stretch>
        </p:blipFill>
        <p:spPr bwMode="auto">
          <a:xfrm>
            <a:off x="0" y="2708622"/>
            <a:ext cx="46609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Picture 5"/>
          <p:cNvPicPr>
            <a:picLocks noChangeAspect="1" noChangeArrowheads="1"/>
          </p:cNvPicPr>
          <p:nvPr/>
        </p:nvPicPr>
        <p:blipFill>
          <a:blip r:embed="rId3">
            <a:extLst>
              <a:ext uri="{28A0092B-C50C-407E-A947-70E740481C1C}">
                <a14:useLocalDpi xmlns:a14="http://schemas.microsoft.com/office/drawing/2010/main" val="0"/>
              </a:ext>
            </a:extLst>
          </a:blip>
          <a:srcRect l="52942" t="34453" r="4903" b="26649"/>
          <a:stretch>
            <a:fillRect/>
          </a:stretch>
        </p:blipFill>
        <p:spPr bwMode="auto">
          <a:xfrm>
            <a:off x="5508625" y="2132359"/>
            <a:ext cx="363537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 Box 7"/>
          <p:cNvSpPr txBox="1">
            <a:spLocks noChangeArrowheads="1"/>
          </p:cNvSpPr>
          <p:nvPr/>
        </p:nvSpPr>
        <p:spPr bwMode="auto">
          <a:xfrm>
            <a:off x="4572000" y="3140422"/>
            <a:ext cx="720725" cy="233997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spcBef>
                <a:spcPct val="50000"/>
              </a:spcBef>
            </a:pPr>
            <a:r>
              <a:rPr lang="en-US" sz="2200">
                <a:solidFill>
                  <a:srgbClr val="FFFFFF"/>
                </a:solidFill>
                <a:latin typeface="Symbol" pitchFamily="18" charset="2"/>
              </a:rPr>
              <a:t>100</a:t>
            </a:r>
          </a:p>
          <a:p>
            <a:pPr>
              <a:lnSpc>
                <a:spcPct val="45000"/>
              </a:lnSpc>
              <a:spcBef>
                <a:spcPct val="50000"/>
              </a:spcBef>
            </a:pPr>
            <a:r>
              <a:rPr lang="en-US" sz="2200">
                <a:solidFill>
                  <a:srgbClr val="FFFFFF"/>
                </a:solidFill>
                <a:latin typeface="Symbol" pitchFamily="18" charset="2"/>
              </a:rPr>
              <a:t>  </a:t>
            </a:r>
          </a:p>
          <a:p>
            <a:pPr>
              <a:spcBef>
                <a:spcPct val="50000"/>
              </a:spcBef>
            </a:pPr>
            <a:r>
              <a:rPr lang="en-US" sz="2200">
                <a:solidFill>
                  <a:srgbClr val="FFFFFF"/>
                </a:solidFill>
                <a:latin typeface="Symbol" pitchFamily="18" charset="2"/>
              </a:rPr>
              <a:t>  60</a:t>
            </a:r>
          </a:p>
          <a:p>
            <a:pPr>
              <a:lnSpc>
                <a:spcPct val="125000"/>
              </a:lnSpc>
              <a:spcBef>
                <a:spcPct val="50000"/>
              </a:spcBef>
            </a:pPr>
            <a:endParaRPr lang="en-US" sz="2200">
              <a:solidFill>
                <a:srgbClr val="FFFFFF"/>
              </a:solidFill>
              <a:latin typeface="Symbol" pitchFamily="18" charset="2"/>
            </a:endParaRPr>
          </a:p>
          <a:p>
            <a:pPr>
              <a:spcBef>
                <a:spcPct val="50000"/>
              </a:spcBef>
            </a:pPr>
            <a:r>
              <a:rPr lang="en-US" sz="2200">
                <a:solidFill>
                  <a:srgbClr val="FFFFFF"/>
                </a:solidFill>
                <a:latin typeface="Symbol" pitchFamily="18" charset="2"/>
              </a:rPr>
              <a:t>  10</a:t>
            </a:r>
            <a:endParaRPr lang="en-US" sz="2000">
              <a:solidFill>
                <a:srgbClr val="FFFFFF"/>
              </a:solidFill>
              <a:latin typeface="Symbol" pitchFamily="18" charset="2"/>
            </a:endParaRPr>
          </a:p>
        </p:txBody>
      </p:sp>
      <p:sp>
        <p:nvSpPr>
          <p:cNvPr id="191495" name="Text Box 10"/>
          <p:cNvSpPr txBox="1">
            <a:spLocks noChangeArrowheads="1"/>
          </p:cNvSpPr>
          <p:nvPr/>
        </p:nvSpPr>
        <p:spPr bwMode="auto">
          <a:xfrm>
            <a:off x="1619250" y="1987897"/>
            <a:ext cx="1728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50000"/>
              </a:spcBef>
            </a:pPr>
            <a:r>
              <a:rPr lang="en-GB" sz="1800" b="0">
                <a:latin typeface="Wingdings" pitchFamily="2" charset="2"/>
              </a:rPr>
              <a:t>X-rays</a:t>
            </a:r>
          </a:p>
        </p:txBody>
      </p:sp>
      <p:sp>
        <p:nvSpPr>
          <p:cNvPr id="129033" name="Text Box 11"/>
          <p:cNvSpPr txBox="1">
            <a:spLocks noChangeArrowheads="1"/>
          </p:cNvSpPr>
          <p:nvPr/>
        </p:nvSpPr>
        <p:spPr bwMode="auto">
          <a:xfrm>
            <a:off x="250825" y="4740622"/>
            <a:ext cx="2592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GB">
                <a:solidFill>
                  <a:schemeClr val="folHlink"/>
                </a:solidFill>
              </a:rPr>
              <a:t>With  Protons</a:t>
            </a:r>
          </a:p>
        </p:txBody>
      </p:sp>
      <p:sp>
        <p:nvSpPr>
          <p:cNvPr id="191497" name="Rectangle 10"/>
          <p:cNvSpPr>
            <a:spLocks noGrp="1"/>
          </p:cNvSpPr>
          <p:nvPr>
            <p:ph type="title"/>
          </p:nvPr>
        </p:nvSpPr>
        <p:spPr/>
        <p:txBody>
          <a:bodyPr lIns="91417" tIns="45709" rIns="91417" bIns="45709"/>
          <a:lstStyle/>
          <a:p>
            <a:r>
              <a:rPr lang="en-GB" dirty="0" err="1"/>
              <a:t>Medulloblastoma</a:t>
            </a:r>
            <a:r>
              <a:rPr lang="en-GB" dirty="0"/>
              <a:t> in a child</a:t>
            </a:r>
          </a:p>
        </p:txBody>
      </p:sp>
      <p:pic>
        <p:nvPicPr>
          <p:cNvPr id="191498" name="Picture 6" descr="COLORB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3140422"/>
            <a:ext cx="503237"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744920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129029"/>
                                        </p:tgtEl>
                                        <p:attrNameLst>
                                          <p:attrName>style.visibility</p:attrName>
                                        </p:attrNameLst>
                                      </p:cBhvr>
                                      <p:to>
                                        <p:strVal val="visible"/>
                                      </p:to>
                                    </p:set>
                                    <p:animEffect transition="in" filter="wipe(left)">
                                      <p:cBhvr>
                                        <p:cTn id="7" dur="2000"/>
                                        <p:tgtEl>
                                          <p:spTgt spid="129029"/>
                                        </p:tgtEl>
                                      </p:cBhvr>
                                    </p:animEffect>
                                  </p:childTnLst>
                                </p:cTn>
                              </p:par>
                              <p:par>
                                <p:cTn id="8" presetID="22" presetClass="entr" presetSubtype="8" fill="hold" nodeType="withEffect">
                                  <p:stCondLst>
                                    <p:cond delay="500"/>
                                  </p:stCondLst>
                                  <p:childTnLst>
                                    <p:set>
                                      <p:cBhvr>
                                        <p:cTn id="9" dur="1" fill="hold">
                                          <p:stCondLst>
                                            <p:cond delay="0"/>
                                          </p:stCondLst>
                                        </p:cTn>
                                        <p:tgtEl>
                                          <p:spTgt spid="129028"/>
                                        </p:tgtEl>
                                        <p:attrNameLst>
                                          <p:attrName>style.visibility</p:attrName>
                                        </p:attrNameLst>
                                      </p:cBhvr>
                                      <p:to>
                                        <p:strVal val="visible"/>
                                      </p:to>
                                    </p:set>
                                    <p:animEffect transition="in" filter="wipe(left)">
                                      <p:cBhvr>
                                        <p:cTn id="10" dur="2000"/>
                                        <p:tgtEl>
                                          <p:spTgt spid="12902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9033"/>
                                        </p:tgtEl>
                                        <p:attrNameLst>
                                          <p:attrName>style.visibility</p:attrName>
                                        </p:attrNameLst>
                                      </p:cBhvr>
                                      <p:to>
                                        <p:strVal val="visible"/>
                                      </p:to>
                                    </p:set>
                                    <p:animEffect transition="in" filter="wipe(left)">
                                      <p:cBhvr>
                                        <p:cTn id="13" dur="1000"/>
                                        <p:tgtEl>
                                          <p:spTgt spid="129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GB" dirty="0" smtClean="0"/>
              <a:t>Disclaimer</a:t>
            </a:r>
            <a:endParaRPr lang="en-GB" dirty="0"/>
          </a:p>
        </p:txBody>
      </p:sp>
      <p:sp>
        <p:nvSpPr>
          <p:cNvPr id="107523" name="Rectangle 3"/>
          <p:cNvSpPr>
            <a:spLocks noGrp="1" noChangeArrowheads="1"/>
          </p:cNvSpPr>
          <p:nvPr>
            <p:ph idx="1"/>
          </p:nvPr>
        </p:nvSpPr>
        <p:spPr/>
        <p:txBody>
          <a:bodyPr/>
          <a:lstStyle/>
          <a:p>
            <a:pPr marL="609600" indent="-609600">
              <a:buFontTx/>
              <a:buNone/>
            </a:pPr>
            <a:r>
              <a:rPr lang="en-US" sz="2800" dirty="0" smtClean="0"/>
              <a:t>I am a physicist, and this is a physicist’s view of cancer and cancer therapy.</a:t>
            </a:r>
          </a:p>
          <a:p>
            <a:pPr marL="609600" indent="-609600">
              <a:buFontTx/>
              <a:buNone/>
            </a:pPr>
            <a:r>
              <a:rPr lang="en-US" sz="2800" dirty="0" smtClean="0"/>
              <a:t>However, I do have associates who are oncologists, radiobiologists, biophysicists and accelerator scientists.</a:t>
            </a:r>
          </a:p>
          <a:p>
            <a:pPr marL="609600" indent="-609600">
              <a:buFontTx/>
              <a:buNone/>
            </a:pPr>
            <a:r>
              <a:rPr lang="en-US" sz="2800" dirty="0" smtClean="0"/>
              <a:t>These are my own views of cancer and its challenges. </a:t>
            </a:r>
          </a:p>
        </p:txBody>
      </p:sp>
    </p:spTree>
    <p:extLst>
      <p:ext uri="{BB962C8B-B14F-4D97-AF65-F5344CB8AC3E}">
        <p14:creationId xmlns:p14="http://schemas.microsoft.com/office/powerpoint/2010/main" val="3337921307"/>
      </p:ext>
    </p:extLst>
  </p:cSld>
  <p:clrMapOvr>
    <a:masterClrMapping/>
  </p:clrMapOvr>
  <p:transition>
    <p:pull dir="l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p:cNvPicPr>
            <a:picLocks noChangeAspect="1" noChangeArrowheads="1"/>
          </p:cNvPicPr>
          <p:nvPr/>
        </p:nvPicPr>
        <p:blipFill>
          <a:blip r:embed="rId3" cstate="print"/>
          <a:srcRect/>
          <a:stretch>
            <a:fillRect/>
          </a:stretch>
        </p:blipFill>
        <p:spPr bwMode="auto">
          <a:xfrm>
            <a:off x="482544" y="1436659"/>
            <a:ext cx="8277944" cy="3606806"/>
          </a:xfrm>
          <a:prstGeom prst="rect">
            <a:avLst/>
          </a:prstGeom>
          <a:noFill/>
          <a:ln w="9525" algn="ctr">
            <a:noFill/>
            <a:miter lim="800000"/>
            <a:headEnd/>
            <a:tailEnd/>
          </a:ln>
        </p:spPr>
      </p:pic>
      <p:sp>
        <p:nvSpPr>
          <p:cNvPr id="12291" name="Text Box 9"/>
          <p:cNvSpPr txBox="1">
            <a:spLocks noChangeArrowheads="1"/>
          </p:cNvSpPr>
          <p:nvPr/>
        </p:nvSpPr>
        <p:spPr bwMode="auto">
          <a:xfrm>
            <a:off x="946101" y="5216553"/>
            <a:ext cx="7251750" cy="369888"/>
          </a:xfrm>
          <a:prstGeom prst="rect">
            <a:avLst/>
          </a:prstGeom>
          <a:noFill/>
          <a:ln w="9525">
            <a:noFill/>
            <a:miter lim="800000"/>
            <a:headEnd/>
            <a:tailEnd/>
          </a:ln>
        </p:spPr>
        <p:txBody>
          <a:bodyPr wrap="square">
            <a:spAutoFit/>
          </a:bodyPr>
          <a:lstStyle/>
          <a:p>
            <a:pPr algn="ctr">
              <a:spcBef>
                <a:spcPct val="50000"/>
              </a:spcBef>
            </a:pPr>
            <a:r>
              <a:rPr lang="en-GB" dirty="0" smtClean="0"/>
              <a:t>Courtesy of T. Lomax</a:t>
            </a:r>
            <a:r>
              <a:rPr lang="en-GB" dirty="0"/>
              <a:t>, PSI, Switzerland.</a:t>
            </a:r>
          </a:p>
        </p:txBody>
      </p:sp>
      <p:sp>
        <p:nvSpPr>
          <p:cNvPr id="4" name="Title 3"/>
          <p:cNvSpPr>
            <a:spLocks noGrp="1"/>
          </p:cNvSpPr>
          <p:nvPr>
            <p:ph type="title"/>
          </p:nvPr>
        </p:nvSpPr>
        <p:spPr/>
        <p:txBody>
          <a:bodyPr/>
          <a:lstStyle/>
          <a:p>
            <a:r>
              <a:rPr lang="en-GB" b="1" dirty="0" smtClean="0">
                <a:solidFill>
                  <a:srgbClr val="FF0000"/>
                </a:solidFill>
                <a:latin typeface="Arial" pitchFamily="34" charset="0"/>
                <a:cs typeface="Arial" pitchFamily="34" charset="0"/>
              </a:rPr>
              <a:t>Beam Delivery - Scattering</a:t>
            </a:r>
            <a:endParaRPr lang="en-GB" b="1" dirty="0">
              <a:solidFill>
                <a:srgbClr val="FF0000"/>
              </a:solidFill>
              <a:latin typeface="Arial" pitchFamily="34" charset="0"/>
              <a:cs typeface="Arial" pitchFamily="34" charset="0"/>
            </a:endParaRPr>
          </a:p>
        </p:txBody>
      </p:sp>
    </p:spTree>
  </p:cSld>
  <p:clrMapOvr>
    <a:masterClrMapping/>
  </p:clrMapOvr>
  <p:transition>
    <p:pull dir="l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a:bodyPr>
          <a:lstStyle/>
          <a:p>
            <a:r>
              <a:rPr lang="en-GB" b="1" dirty="0" smtClean="0">
                <a:solidFill>
                  <a:srgbClr val="FF0000"/>
                </a:solidFill>
                <a:latin typeface="Arial" pitchFamily="34" charset="0"/>
                <a:cs typeface="Arial" pitchFamily="34" charset="0"/>
              </a:rPr>
              <a:t>Beam Delivery - Scanning</a:t>
            </a:r>
          </a:p>
        </p:txBody>
      </p:sp>
      <p:sp>
        <p:nvSpPr>
          <p:cNvPr id="62" name="Rectangle 62"/>
          <p:cNvSpPr>
            <a:spLocks noChangeArrowheads="1"/>
          </p:cNvSpPr>
          <p:nvPr/>
        </p:nvSpPr>
        <p:spPr bwMode="auto">
          <a:xfrm>
            <a:off x="2740025" y="1847999"/>
            <a:ext cx="3460750" cy="1692275"/>
          </a:xfrm>
          <a:prstGeom prst="rect">
            <a:avLst/>
          </a:prstGeom>
          <a:solidFill>
            <a:srgbClr val="FFCC99"/>
          </a:solidFill>
          <a:ln w="22225">
            <a:solidFill>
              <a:srgbClr val="FFCC99"/>
            </a:solidFill>
            <a:miter lim="800000"/>
            <a:headEnd/>
            <a:tailEnd/>
          </a:ln>
          <a:effectLst/>
        </p:spPr>
        <p:txBody>
          <a:bodyPr wrap="none" anchor="ctr"/>
          <a:lstStyle/>
          <a:p>
            <a:endParaRPr lang="en-US" dirty="0"/>
          </a:p>
        </p:txBody>
      </p:sp>
      <p:sp>
        <p:nvSpPr>
          <p:cNvPr id="61" name="Freeform 60"/>
          <p:cNvSpPr>
            <a:spLocks/>
          </p:cNvSpPr>
          <p:nvPr/>
        </p:nvSpPr>
        <p:spPr bwMode="auto">
          <a:xfrm>
            <a:off x="3976688" y="2092473"/>
            <a:ext cx="968375" cy="1022351"/>
          </a:xfrm>
          <a:custGeom>
            <a:avLst/>
            <a:gdLst/>
            <a:ahLst/>
            <a:cxnLst/>
            <a:rect l="0" t="0" r="r" b="b"/>
            <a:pathLst>
              <a:path w="1975925" h="2057801">
                <a:moveTo>
                  <a:pt x="655125" y="152400"/>
                </a:moveTo>
                <a:lnTo>
                  <a:pt x="655125" y="152400"/>
                </a:lnTo>
                <a:cubicBezTo>
                  <a:pt x="617025" y="156633"/>
                  <a:pt x="578714" y="159271"/>
                  <a:pt x="540825" y="165100"/>
                </a:cubicBezTo>
                <a:cubicBezTo>
                  <a:pt x="505180" y="170584"/>
                  <a:pt x="443494" y="193310"/>
                  <a:pt x="413825" y="203200"/>
                </a:cubicBezTo>
                <a:cubicBezTo>
                  <a:pt x="401125" y="207433"/>
                  <a:pt x="386864" y="208474"/>
                  <a:pt x="375725" y="215900"/>
                </a:cubicBezTo>
                <a:cubicBezTo>
                  <a:pt x="363025" y="224367"/>
                  <a:pt x="351573" y="235101"/>
                  <a:pt x="337625" y="241300"/>
                </a:cubicBezTo>
                <a:cubicBezTo>
                  <a:pt x="313159" y="252174"/>
                  <a:pt x="261425" y="266700"/>
                  <a:pt x="261425" y="266700"/>
                </a:cubicBezTo>
                <a:cubicBezTo>
                  <a:pt x="193692" y="368300"/>
                  <a:pt x="282592" y="245533"/>
                  <a:pt x="197925" y="330200"/>
                </a:cubicBezTo>
                <a:cubicBezTo>
                  <a:pt x="187132" y="340993"/>
                  <a:pt x="182296" y="356574"/>
                  <a:pt x="172525" y="368300"/>
                </a:cubicBezTo>
                <a:cubicBezTo>
                  <a:pt x="144041" y="402480"/>
                  <a:pt x="127043" y="403959"/>
                  <a:pt x="109025" y="444500"/>
                </a:cubicBezTo>
                <a:cubicBezTo>
                  <a:pt x="98151" y="468966"/>
                  <a:pt x="92092" y="495300"/>
                  <a:pt x="83625" y="520700"/>
                </a:cubicBezTo>
                <a:cubicBezTo>
                  <a:pt x="79392" y="533400"/>
                  <a:pt x="73550" y="545673"/>
                  <a:pt x="70925" y="558800"/>
                </a:cubicBezTo>
                <a:cubicBezTo>
                  <a:pt x="55600" y="635427"/>
                  <a:pt x="65051" y="601822"/>
                  <a:pt x="45525" y="660400"/>
                </a:cubicBezTo>
                <a:cubicBezTo>
                  <a:pt x="56663" y="883164"/>
                  <a:pt x="67476" y="909062"/>
                  <a:pt x="45525" y="1117600"/>
                </a:cubicBezTo>
                <a:cubicBezTo>
                  <a:pt x="44124" y="1130913"/>
                  <a:pt x="35835" y="1142656"/>
                  <a:pt x="32825" y="1155700"/>
                </a:cubicBezTo>
                <a:cubicBezTo>
                  <a:pt x="23117" y="1197766"/>
                  <a:pt x="7425" y="1282700"/>
                  <a:pt x="7425" y="1282700"/>
                </a:cubicBezTo>
                <a:cubicBezTo>
                  <a:pt x="21906" y="1499915"/>
                  <a:pt x="0" y="1412825"/>
                  <a:pt x="45525" y="1549400"/>
                </a:cubicBezTo>
                <a:cubicBezTo>
                  <a:pt x="49758" y="1562100"/>
                  <a:pt x="47086" y="1580074"/>
                  <a:pt x="58225" y="1587500"/>
                </a:cubicBezTo>
                <a:lnTo>
                  <a:pt x="96325" y="1612900"/>
                </a:lnTo>
                <a:cubicBezTo>
                  <a:pt x="164058" y="1714500"/>
                  <a:pt x="75158" y="1591733"/>
                  <a:pt x="159825" y="1676400"/>
                </a:cubicBezTo>
                <a:cubicBezTo>
                  <a:pt x="170618" y="1687193"/>
                  <a:pt x="175454" y="1702774"/>
                  <a:pt x="185225" y="1714500"/>
                </a:cubicBezTo>
                <a:cubicBezTo>
                  <a:pt x="196723" y="1728298"/>
                  <a:pt x="210625" y="1739900"/>
                  <a:pt x="223325" y="1752600"/>
                </a:cubicBezTo>
                <a:cubicBezTo>
                  <a:pt x="245678" y="1819660"/>
                  <a:pt x="228599" y="1779561"/>
                  <a:pt x="286825" y="1866900"/>
                </a:cubicBezTo>
                <a:cubicBezTo>
                  <a:pt x="295292" y="1879600"/>
                  <a:pt x="299525" y="1896533"/>
                  <a:pt x="312225" y="1905000"/>
                </a:cubicBezTo>
                <a:lnTo>
                  <a:pt x="388425" y="1955800"/>
                </a:lnTo>
                <a:cubicBezTo>
                  <a:pt x="401125" y="1964267"/>
                  <a:pt x="411717" y="1977498"/>
                  <a:pt x="426525" y="1981200"/>
                </a:cubicBezTo>
                <a:cubicBezTo>
                  <a:pt x="443458" y="1985433"/>
                  <a:pt x="460607" y="1988884"/>
                  <a:pt x="477325" y="1993900"/>
                </a:cubicBezTo>
                <a:cubicBezTo>
                  <a:pt x="502970" y="2001593"/>
                  <a:pt x="527550" y="2012806"/>
                  <a:pt x="553525" y="2019300"/>
                </a:cubicBezTo>
                <a:cubicBezTo>
                  <a:pt x="684165" y="2051960"/>
                  <a:pt x="620567" y="2039763"/>
                  <a:pt x="744025" y="2057400"/>
                </a:cubicBezTo>
                <a:cubicBezTo>
                  <a:pt x="782125" y="2053167"/>
                  <a:pt x="822299" y="2057801"/>
                  <a:pt x="858325" y="2044700"/>
                </a:cubicBezTo>
                <a:cubicBezTo>
                  <a:pt x="872670" y="2039484"/>
                  <a:pt x="872932" y="2017393"/>
                  <a:pt x="883725" y="2006600"/>
                </a:cubicBezTo>
                <a:cubicBezTo>
                  <a:pt x="908344" y="1981981"/>
                  <a:pt x="928937" y="1978829"/>
                  <a:pt x="959925" y="1968500"/>
                </a:cubicBezTo>
                <a:cubicBezTo>
                  <a:pt x="1042727" y="1985060"/>
                  <a:pt x="1074377" y="1993900"/>
                  <a:pt x="1175825" y="1993900"/>
                </a:cubicBezTo>
                <a:cubicBezTo>
                  <a:pt x="1256370" y="1993900"/>
                  <a:pt x="1336692" y="1985433"/>
                  <a:pt x="1417125" y="1981200"/>
                </a:cubicBezTo>
                <a:cubicBezTo>
                  <a:pt x="1429825" y="1968500"/>
                  <a:pt x="1441427" y="1954598"/>
                  <a:pt x="1455225" y="1943100"/>
                </a:cubicBezTo>
                <a:cubicBezTo>
                  <a:pt x="1466951" y="1933329"/>
                  <a:pt x="1482532" y="1928493"/>
                  <a:pt x="1493325" y="1917700"/>
                </a:cubicBezTo>
                <a:cubicBezTo>
                  <a:pt x="1508292" y="1902733"/>
                  <a:pt x="1517650" y="1882971"/>
                  <a:pt x="1531425" y="1866900"/>
                </a:cubicBezTo>
                <a:cubicBezTo>
                  <a:pt x="1543114" y="1853263"/>
                  <a:pt x="1558498" y="1842977"/>
                  <a:pt x="1569525" y="1828800"/>
                </a:cubicBezTo>
                <a:cubicBezTo>
                  <a:pt x="1588267" y="1804703"/>
                  <a:pt x="1603392" y="1778000"/>
                  <a:pt x="1620325" y="1752600"/>
                </a:cubicBezTo>
                <a:cubicBezTo>
                  <a:pt x="1628792" y="1739900"/>
                  <a:pt x="1634932" y="1725293"/>
                  <a:pt x="1645725" y="1714500"/>
                </a:cubicBezTo>
                <a:cubicBezTo>
                  <a:pt x="1658425" y="1701800"/>
                  <a:pt x="1672798" y="1690577"/>
                  <a:pt x="1683825" y="1676400"/>
                </a:cubicBezTo>
                <a:cubicBezTo>
                  <a:pt x="1772725" y="1562100"/>
                  <a:pt x="1702875" y="1638300"/>
                  <a:pt x="1760025" y="1562100"/>
                </a:cubicBezTo>
                <a:cubicBezTo>
                  <a:pt x="1772725" y="1545167"/>
                  <a:pt x="1785987" y="1528640"/>
                  <a:pt x="1798125" y="1511300"/>
                </a:cubicBezTo>
                <a:lnTo>
                  <a:pt x="1874325" y="1397000"/>
                </a:lnTo>
                <a:lnTo>
                  <a:pt x="1899725" y="1358900"/>
                </a:lnTo>
                <a:lnTo>
                  <a:pt x="1925125" y="1320800"/>
                </a:lnTo>
                <a:cubicBezTo>
                  <a:pt x="1929194" y="1304524"/>
                  <a:pt x="1941415" y="1250120"/>
                  <a:pt x="1950525" y="1231900"/>
                </a:cubicBezTo>
                <a:cubicBezTo>
                  <a:pt x="1957351" y="1218248"/>
                  <a:pt x="1967458" y="1206500"/>
                  <a:pt x="1975925" y="1193800"/>
                </a:cubicBezTo>
                <a:cubicBezTo>
                  <a:pt x="1971692" y="1117600"/>
                  <a:pt x="1970134" y="1041204"/>
                  <a:pt x="1963225" y="965200"/>
                </a:cubicBezTo>
                <a:cubicBezTo>
                  <a:pt x="1961645" y="947817"/>
                  <a:pt x="1950525" y="931854"/>
                  <a:pt x="1950525" y="914400"/>
                </a:cubicBezTo>
                <a:cubicBezTo>
                  <a:pt x="1950525" y="774636"/>
                  <a:pt x="1958992" y="635000"/>
                  <a:pt x="1963225" y="495300"/>
                </a:cubicBezTo>
                <a:cubicBezTo>
                  <a:pt x="1958992" y="448733"/>
                  <a:pt x="1960322" y="401321"/>
                  <a:pt x="1950525" y="355600"/>
                </a:cubicBezTo>
                <a:cubicBezTo>
                  <a:pt x="1946332" y="336033"/>
                  <a:pt x="1899241" y="288901"/>
                  <a:pt x="1887025" y="279400"/>
                </a:cubicBezTo>
                <a:cubicBezTo>
                  <a:pt x="1862928" y="260658"/>
                  <a:pt x="1832411" y="250186"/>
                  <a:pt x="1810825" y="228600"/>
                </a:cubicBezTo>
                <a:cubicBezTo>
                  <a:pt x="1798125" y="215900"/>
                  <a:pt x="1786523" y="201998"/>
                  <a:pt x="1772725" y="190500"/>
                </a:cubicBezTo>
                <a:cubicBezTo>
                  <a:pt x="1738971" y="162371"/>
                  <a:pt x="1723349" y="162285"/>
                  <a:pt x="1683825" y="139700"/>
                </a:cubicBezTo>
                <a:cubicBezTo>
                  <a:pt x="1670573" y="132127"/>
                  <a:pt x="1659377" y="121126"/>
                  <a:pt x="1645725" y="114300"/>
                </a:cubicBezTo>
                <a:cubicBezTo>
                  <a:pt x="1633751" y="108313"/>
                  <a:pt x="1619327" y="108101"/>
                  <a:pt x="1607625" y="101600"/>
                </a:cubicBezTo>
                <a:cubicBezTo>
                  <a:pt x="1580940" y="86775"/>
                  <a:pt x="1556825" y="67733"/>
                  <a:pt x="1531425" y="50800"/>
                </a:cubicBezTo>
                <a:cubicBezTo>
                  <a:pt x="1518725" y="42333"/>
                  <a:pt x="1507805" y="30227"/>
                  <a:pt x="1493325" y="25400"/>
                </a:cubicBezTo>
                <a:lnTo>
                  <a:pt x="1417125" y="0"/>
                </a:lnTo>
                <a:cubicBezTo>
                  <a:pt x="1336100" y="5402"/>
                  <a:pt x="1244593" y="3181"/>
                  <a:pt x="1163125" y="25400"/>
                </a:cubicBezTo>
                <a:cubicBezTo>
                  <a:pt x="1137294" y="32445"/>
                  <a:pt x="1109202" y="35948"/>
                  <a:pt x="1086925" y="50800"/>
                </a:cubicBezTo>
                <a:cubicBezTo>
                  <a:pt x="1061525" y="67733"/>
                  <a:pt x="1040341" y="94196"/>
                  <a:pt x="1010725" y="101600"/>
                </a:cubicBezTo>
                <a:cubicBezTo>
                  <a:pt x="933950" y="120794"/>
                  <a:pt x="976484" y="108780"/>
                  <a:pt x="883725" y="139700"/>
                </a:cubicBezTo>
                <a:lnTo>
                  <a:pt x="845625" y="152400"/>
                </a:lnTo>
                <a:lnTo>
                  <a:pt x="655125" y="152400"/>
                </a:lnTo>
                <a:close/>
              </a:path>
            </a:pathLst>
          </a:custGeom>
          <a:solidFill>
            <a:srgbClr val="339966">
              <a:alpha val="59000"/>
            </a:srgbClr>
          </a:solidFill>
          <a:ln w="25400" cap="flat" cmpd="sng" algn="ctr">
            <a:solidFill>
              <a:srgbClr val="339966"/>
            </a:solidFill>
            <a:prstDash val="solid"/>
            <a:round/>
            <a:headEnd/>
            <a:tailEnd/>
          </a:ln>
        </p:spPr>
        <p:txBody>
          <a:bodyPr anchor="ctr"/>
          <a:lstStyle/>
          <a:p>
            <a:endParaRPr lang="en-US" dirty="0"/>
          </a:p>
        </p:txBody>
      </p:sp>
      <p:sp>
        <p:nvSpPr>
          <p:cNvPr id="22590" name="Rectangle 62"/>
          <p:cNvSpPr>
            <a:spLocks noChangeArrowheads="1"/>
          </p:cNvSpPr>
          <p:nvPr/>
        </p:nvSpPr>
        <p:spPr bwMode="auto">
          <a:xfrm>
            <a:off x="2778125" y="4067324"/>
            <a:ext cx="3460750" cy="1692275"/>
          </a:xfrm>
          <a:prstGeom prst="rect">
            <a:avLst/>
          </a:prstGeom>
          <a:solidFill>
            <a:srgbClr val="FFCC99"/>
          </a:solidFill>
          <a:ln w="22225">
            <a:solidFill>
              <a:srgbClr val="FFCC99"/>
            </a:solidFill>
            <a:miter lim="800000"/>
            <a:headEnd/>
            <a:tailEnd/>
          </a:ln>
          <a:effectLst/>
        </p:spPr>
        <p:txBody>
          <a:bodyPr wrap="none" anchor="ctr"/>
          <a:lstStyle/>
          <a:p>
            <a:endParaRPr lang="en-US" dirty="0"/>
          </a:p>
        </p:txBody>
      </p:sp>
      <p:sp>
        <p:nvSpPr>
          <p:cNvPr id="145" name="Freeform 144"/>
          <p:cNvSpPr>
            <a:spLocks/>
          </p:cNvSpPr>
          <p:nvPr/>
        </p:nvSpPr>
        <p:spPr bwMode="auto">
          <a:xfrm rot="946756">
            <a:off x="4052888" y="4149874"/>
            <a:ext cx="968375" cy="1238250"/>
          </a:xfrm>
          <a:custGeom>
            <a:avLst/>
            <a:gdLst/>
            <a:ahLst/>
            <a:cxnLst/>
            <a:rect l="0" t="0" r="r" b="b"/>
            <a:pathLst>
              <a:path w="1975925" h="2057801">
                <a:moveTo>
                  <a:pt x="655125" y="152400"/>
                </a:moveTo>
                <a:lnTo>
                  <a:pt x="655125" y="152400"/>
                </a:lnTo>
                <a:cubicBezTo>
                  <a:pt x="617025" y="156633"/>
                  <a:pt x="578714" y="159271"/>
                  <a:pt x="540825" y="165100"/>
                </a:cubicBezTo>
                <a:cubicBezTo>
                  <a:pt x="505180" y="170584"/>
                  <a:pt x="443494" y="193310"/>
                  <a:pt x="413825" y="203200"/>
                </a:cubicBezTo>
                <a:cubicBezTo>
                  <a:pt x="401125" y="207433"/>
                  <a:pt x="386864" y="208474"/>
                  <a:pt x="375725" y="215900"/>
                </a:cubicBezTo>
                <a:cubicBezTo>
                  <a:pt x="363025" y="224367"/>
                  <a:pt x="351573" y="235101"/>
                  <a:pt x="337625" y="241300"/>
                </a:cubicBezTo>
                <a:cubicBezTo>
                  <a:pt x="313159" y="252174"/>
                  <a:pt x="261425" y="266700"/>
                  <a:pt x="261425" y="266700"/>
                </a:cubicBezTo>
                <a:cubicBezTo>
                  <a:pt x="193692" y="368300"/>
                  <a:pt x="282592" y="245533"/>
                  <a:pt x="197925" y="330200"/>
                </a:cubicBezTo>
                <a:cubicBezTo>
                  <a:pt x="187132" y="340993"/>
                  <a:pt x="182296" y="356574"/>
                  <a:pt x="172525" y="368300"/>
                </a:cubicBezTo>
                <a:cubicBezTo>
                  <a:pt x="144041" y="402480"/>
                  <a:pt x="127043" y="403959"/>
                  <a:pt x="109025" y="444500"/>
                </a:cubicBezTo>
                <a:cubicBezTo>
                  <a:pt x="98151" y="468966"/>
                  <a:pt x="92092" y="495300"/>
                  <a:pt x="83625" y="520700"/>
                </a:cubicBezTo>
                <a:cubicBezTo>
                  <a:pt x="79392" y="533400"/>
                  <a:pt x="73550" y="545673"/>
                  <a:pt x="70925" y="558800"/>
                </a:cubicBezTo>
                <a:cubicBezTo>
                  <a:pt x="55600" y="635427"/>
                  <a:pt x="65051" y="601822"/>
                  <a:pt x="45525" y="660400"/>
                </a:cubicBezTo>
                <a:cubicBezTo>
                  <a:pt x="56663" y="883164"/>
                  <a:pt x="67476" y="909062"/>
                  <a:pt x="45525" y="1117600"/>
                </a:cubicBezTo>
                <a:cubicBezTo>
                  <a:pt x="44124" y="1130913"/>
                  <a:pt x="35835" y="1142656"/>
                  <a:pt x="32825" y="1155700"/>
                </a:cubicBezTo>
                <a:cubicBezTo>
                  <a:pt x="23117" y="1197766"/>
                  <a:pt x="7425" y="1282700"/>
                  <a:pt x="7425" y="1282700"/>
                </a:cubicBezTo>
                <a:cubicBezTo>
                  <a:pt x="21906" y="1499915"/>
                  <a:pt x="0" y="1412825"/>
                  <a:pt x="45525" y="1549400"/>
                </a:cubicBezTo>
                <a:cubicBezTo>
                  <a:pt x="49758" y="1562100"/>
                  <a:pt x="47086" y="1580074"/>
                  <a:pt x="58225" y="1587500"/>
                </a:cubicBezTo>
                <a:lnTo>
                  <a:pt x="96325" y="1612900"/>
                </a:lnTo>
                <a:cubicBezTo>
                  <a:pt x="164058" y="1714500"/>
                  <a:pt x="75158" y="1591733"/>
                  <a:pt x="159825" y="1676400"/>
                </a:cubicBezTo>
                <a:cubicBezTo>
                  <a:pt x="170618" y="1687193"/>
                  <a:pt x="175454" y="1702774"/>
                  <a:pt x="185225" y="1714500"/>
                </a:cubicBezTo>
                <a:cubicBezTo>
                  <a:pt x="196723" y="1728298"/>
                  <a:pt x="210625" y="1739900"/>
                  <a:pt x="223325" y="1752600"/>
                </a:cubicBezTo>
                <a:cubicBezTo>
                  <a:pt x="245678" y="1819660"/>
                  <a:pt x="228599" y="1779561"/>
                  <a:pt x="286825" y="1866900"/>
                </a:cubicBezTo>
                <a:cubicBezTo>
                  <a:pt x="295292" y="1879600"/>
                  <a:pt x="299525" y="1896533"/>
                  <a:pt x="312225" y="1905000"/>
                </a:cubicBezTo>
                <a:lnTo>
                  <a:pt x="388425" y="1955800"/>
                </a:lnTo>
                <a:cubicBezTo>
                  <a:pt x="401125" y="1964267"/>
                  <a:pt x="411717" y="1977498"/>
                  <a:pt x="426525" y="1981200"/>
                </a:cubicBezTo>
                <a:cubicBezTo>
                  <a:pt x="443458" y="1985433"/>
                  <a:pt x="460607" y="1988884"/>
                  <a:pt x="477325" y="1993900"/>
                </a:cubicBezTo>
                <a:cubicBezTo>
                  <a:pt x="502970" y="2001593"/>
                  <a:pt x="527550" y="2012806"/>
                  <a:pt x="553525" y="2019300"/>
                </a:cubicBezTo>
                <a:cubicBezTo>
                  <a:pt x="684165" y="2051960"/>
                  <a:pt x="620567" y="2039763"/>
                  <a:pt x="744025" y="2057400"/>
                </a:cubicBezTo>
                <a:cubicBezTo>
                  <a:pt x="782125" y="2053167"/>
                  <a:pt x="822299" y="2057801"/>
                  <a:pt x="858325" y="2044700"/>
                </a:cubicBezTo>
                <a:cubicBezTo>
                  <a:pt x="872670" y="2039484"/>
                  <a:pt x="872932" y="2017393"/>
                  <a:pt x="883725" y="2006600"/>
                </a:cubicBezTo>
                <a:cubicBezTo>
                  <a:pt x="908344" y="1981981"/>
                  <a:pt x="928937" y="1978829"/>
                  <a:pt x="959925" y="1968500"/>
                </a:cubicBezTo>
                <a:cubicBezTo>
                  <a:pt x="1042727" y="1985060"/>
                  <a:pt x="1074377" y="1993900"/>
                  <a:pt x="1175825" y="1993900"/>
                </a:cubicBezTo>
                <a:cubicBezTo>
                  <a:pt x="1256370" y="1993900"/>
                  <a:pt x="1336692" y="1985433"/>
                  <a:pt x="1417125" y="1981200"/>
                </a:cubicBezTo>
                <a:cubicBezTo>
                  <a:pt x="1429825" y="1968500"/>
                  <a:pt x="1441427" y="1954598"/>
                  <a:pt x="1455225" y="1943100"/>
                </a:cubicBezTo>
                <a:cubicBezTo>
                  <a:pt x="1466951" y="1933329"/>
                  <a:pt x="1482532" y="1928493"/>
                  <a:pt x="1493325" y="1917700"/>
                </a:cubicBezTo>
                <a:cubicBezTo>
                  <a:pt x="1508292" y="1902733"/>
                  <a:pt x="1517650" y="1882971"/>
                  <a:pt x="1531425" y="1866900"/>
                </a:cubicBezTo>
                <a:cubicBezTo>
                  <a:pt x="1543114" y="1853263"/>
                  <a:pt x="1558498" y="1842977"/>
                  <a:pt x="1569525" y="1828800"/>
                </a:cubicBezTo>
                <a:cubicBezTo>
                  <a:pt x="1588267" y="1804703"/>
                  <a:pt x="1603392" y="1778000"/>
                  <a:pt x="1620325" y="1752600"/>
                </a:cubicBezTo>
                <a:cubicBezTo>
                  <a:pt x="1628792" y="1739900"/>
                  <a:pt x="1634932" y="1725293"/>
                  <a:pt x="1645725" y="1714500"/>
                </a:cubicBezTo>
                <a:cubicBezTo>
                  <a:pt x="1658425" y="1701800"/>
                  <a:pt x="1672798" y="1690577"/>
                  <a:pt x="1683825" y="1676400"/>
                </a:cubicBezTo>
                <a:cubicBezTo>
                  <a:pt x="1772725" y="1562100"/>
                  <a:pt x="1702875" y="1638300"/>
                  <a:pt x="1760025" y="1562100"/>
                </a:cubicBezTo>
                <a:cubicBezTo>
                  <a:pt x="1772725" y="1545167"/>
                  <a:pt x="1785987" y="1528640"/>
                  <a:pt x="1798125" y="1511300"/>
                </a:cubicBezTo>
                <a:lnTo>
                  <a:pt x="1874325" y="1397000"/>
                </a:lnTo>
                <a:lnTo>
                  <a:pt x="1899725" y="1358900"/>
                </a:lnTo>
                <a:lnTo>
                  <a:pt x="1925125" y="1320800"/>
                </a:lnTo>
                <a:cubicBezTo>
                  <a:pt x="1929194" y="1304524"/>
                  <a:pt x="1941415" y="1250120"/>
                  <a:pt x="1950525" y="1231900"/>
                </a:cubicBezTo>
                <a:cubicBezTo>
                  <a:pt x="1957351" y="1218248"/>
                  <a:pt x="1967458" y="1206500"/>
                  <a:pt x="1975925" y="1193800"/>
                </a:cubicBezTo>
                <a:cubicBezTo>
                  <a:pt x="1971692" y="1117600"/>
                  <a:pt x="1970134" y="1041204"/>
                  <a:pt x="1963225" y="965200"/>
                </a:cubicBezTo>
                <a:cubicBezTo>
                  <a:pt x="1961645" y="947817"/>
                  <a:pt x="1950525" y="931854"/>
                  <a:pt x="1950525" y="914400"/>
                </a:cubicBezTo>
                <a:cubicBezTo>
                  <a:pt x="1950525" y="774636"/>
                  <a:pt x="1958992" y="635000"/>
                  <a:pt x="1963225" y="495300"/>
                </a:cubicBezTo>
                <a:cubicBezTo>
                  <a:pt x="1958992" y="448733"/>
                  <a:pt x="1960322" y="401321"/>
                  <a:pt x="1950525" y="355600"/>
                </a:cubicBezTo>
                <a:cubicBezTo>
                  <a:pt x="1946332" y="336033"/>
                  <a:pt x="1899241" y="288901"/>
                  <a:pt x="1887025" y="279400"/>
                </a:cubicBezTo>
                <a:cubicBezTo>
                  <a:pt x="1862928" y="260658"/>
                  <a:pt x="1832411" y="250186"/>
                  <a:pt x="1810825" y="228600"/>
                </a:cubicBezTo>
                <a:cubicBezTo>
                  <a:pt x="1798125" y="215900"/>
                  <a:pt x="1786523" y="201998"/>
                  <a:pt x="1772725" y="190500"/>
                </a:cubicBezTo>
                <a:cubicBezTo>
                  <a:pt x="1738971" y="162371"/>
                  <a:pt x="1723349" y="162285"/>
                  <a:pt x="1683825" y="139700"/>
                </a:cubicBezTo>
                <a:cubicBezTo>
                  <a:pt x="1670573" y="132127"/>
                  <a:pt x="1659377" y="121126"/>
                  <a:pt x="1645725" y="114300"/>
                </a:cubicBezTo>
                <a:cubicBezTo>
                  <a:pt x="1633751" y="108313"/>
                  <a:pt x="1619327" y="108101"/>
                  <a:pt x="1607625" y="101600"/>
                </a:cubicBezTo>
                <a:cubicBezTo>
                  <a:pt x="1580940" y="86775"/>
                  <a:pt x="1556825" y="67733"/>
                  <a:pt x="1531425" y="50800"/>
                </a:cubicBezTo>
                <a:cubicBezTo>
                  <a:pt x="1518725" y="42333"/>
                  <a:pt x="1507805" y="30227"/>
                  <a:pt x="1493325" y="25400"/>
                </a:cubicBezTo>
                <a:lnTo>
                  <a:pt x="1417125" y="0"/>
                </a:lnTo>
                <a:cubicBezTo>
                  <a:pt x="1336100" y="5402"/>
                  <a:pt x="1244593" y="3181"/>
                  <a:pt x="1163125" y="25400"/>
                </a:cubicBezTo>
                <a:cubicBezTo>
                  <a:pt x="1137294" y="32445"/>
                  <a:pt x="1109202" y="35948"/>
                  <a:pt x="1086925" y="50800"/>
                </a:cubicBezTo>
                <a:cubicBezTo>
                  <a:pt x="1061525" y="67733"/>
                  <a:pt x="1040341" y="94196"/>
                  <a:pt x="1010725" y="101600"/>
                </a:cubicBezTo>
                <a:cubicBezTo>
                  <a:pt x="933950" y="120794"/>
                  <a:pt x="976484" y="108780"/>
                  <a:pt x="883725" y="139700"/>
                </a:cubicBezTo>
                <a:lnTo>
                  <a:pt x="845625" y="152400"/>
                </a:lnTo>
                <a:lnTo>
                  <a:pt x="655125" y="152400"/>
                </a:lnTo>
                <a:close/>
              </a:path>
            </a:pathLst>
          </a:custGeom>
          <a:solidFill>
            <a:srgbClr val="339966">
              <a:alpha val="59000"/>
            </a:srgbClr>
          </a:solidFill>
          <a:ln w="25400" cap="flat" cmpd="sng" algn="ctr">
            <a:solidFill>
              <a:srgbClr val="339966"/>
            </a:solidFill>
            <a:prstDash val="solid"/>
            <a:round/>
            <a:headEnd/>
            <a:tailEnd/>
          </a:ln>
        </p:spPr>
        <p:txBody>
          <a:bodyPr anchor="ctr"/>
          <a:lstStyle/>
          <a:p>
            <a:endParaRPr lang="en-US" dirty="0"/>
          </a:p>
        </p:txBody>
      </p:sp>
      <p:sp>
        <p:nvSpPr>
          <p:cNvPr id="146" name="Right Arrow 145"/>
          <p:cNvSpPr/>
          <p:nvPr/>
        </p:nvSpPr>
        <p:spPr>
          <a:xfrm>
            <a:off x="7226300" y="1844824"/>
            <a:ext cx="1117600" cy="1206500"/>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2574" name="TextBox 146"/>
          <p:cNvSpPr txBox="1">
            <a:spLocks noChangeArrowheads="1"/>
          </p:cNvSpPr>
          <p:nvPr/>
        </p:nvSpPr>
        <p:spPr bwMode="auto">
          <a:xfrm>
            <a:off x="7175500" y="2098824"/>
            <a:ext cx="1219200" cy="646113"/>
          </a:xfrm>
          <a:prstGeom prst="rect">
            <a:avLst/>
          </a:prstGeom>
          <a:noFill/>
          <a:ln w="9525">
            <a:noFill/>
            <a:miter lim="800000"/>
            <a:headEnd/>
            <a:tailEnd/>
          </a:ln>
        </p:spPr>
        <p:txBody>
          <a:bodyPr>
            <a:spAutoFit/>
          </a:bodyPr>
          <a:lstStyle/>
          <a:p>
            <a:pPr algn="ctr"/>
            <a:r>
              <a:rPr lang="en-GB" dirty="0">
                <a:latin typeface="Calibri" pitchFamily="34" charset="0"/>
              </a:rPr>
              <a:t>Beam direction</a:t>
            </a:r>
          </a:p>
        </p:txBody>
      </p:sp>
      <p:sp>
        <p:nvSpPr>
          <p:cNvPr id="148" name="Flowchart: Summing Junction 147"/>
          <p:cNvSpPr/>
          <p:nvPr/>
        </p:nvSpPr>
        <p:spPr>
          <a:xfrm>
            <a:off x="7226300" y="4118124"/>
            <a:ext cx="927100" cy="1003300"/>
          </a:xfrm>
          <a:prstGeom prst="flowChartSummingJuncti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2576" name="TextBox 148"/>
          <p:cNvSpPr txBox="1">
            <a:spLocks noChangeArrowheads="1"/>
          </p:cNvSpPr>
          <p:nvPr/>
        </p:nvSpPr>
        <p:spPr bwMode="auto">
          <a:xfrm>
            <a:off x="7162800" y="4283224"/>
            <a:ext cx="1054100" cy="646113"/>
          </a:xfrm>
          <a:prstGeom prst="rect">
            <a:avLst/>
          </a:prstGeom>
          <a:noFill/>
          <a:ln w="9525">
            <a:noFill/>
            <a:miter lim="800000"/>
            <a:headEnd/>
            <a:tailEnd/>
          </a:ln>
        </p:spPr>
        <p:txBody>
          <a:bodyPr>
            <a:spAutoFit/>
          </a:bodyPr>
          <a:lstStyle/>
          <a:p>
            <a:pPr algn="ctr"/>
            <a:r>
              <a:rPr lang="en-GB" dirty="0">
                <a:latin typeface="Calibri" pitchFamily="34" charset="0"/>
              </a:rPr>
              <a:t>Beam direction</a:t>
            </a:r>
          </a:p>
        </p:txBody>
      </p:sp>
      <p:sp>
        <p:nvSpPr>
          <p:cNvPr id="150" name="Oval 5"/>
          <p:cNvSpPr>
            <a:spLocks noChangeArrowheads="1"/>
          </p:cNvSpPr>
          <p:nvPr/>
        </p:nvSpPr>
        <p:spPr bwMode="auto">
          <a:xfrm>
            <a:off x="4124325" y="4165749"/>
            <a:ext cx="215900" cy="215900"/>
          </a:xfrm>
          <a:prstGeom prst="ellipse">
            <a:avLst/>
          </a:prstGeom>
          <a:solidFill>
            <a:srgbClr val="FFFFFF"/>
          </a:solidFill>
          <a:ln w="9525">
            <a:noFill/>
            <a:round/>
            <a:headEnd/>
            <a:tailEnd/>
          </a:ln>
        </p:spPr>
        <p:txBody>
          <a:bodyPr wrap="none" anchor="ctr"/>
          <a:lstStyle/>
          <a:p>
            <a:endParaRPr lang="en-GB" dirty="0">
              <a:latin typeface="Calibri" pitchFamily="34" charset="0"/>
            </a:endParaRPr>
          </a:p>
        </p:txBody>
      </p:sp>
      <p:sp>
        <p:nvSpPr>
          <p:cNvPr id="151" name="Oval 5"/>
          <p:cNvSpPr>
            <a:spLocks noChangeArrowheads="1"/>
          </p:cNvSpPr>
          <p:nvPr/>
        </p:nvSpPr>
        <p:spPr bwMode="auto">
          <a:xfrm>
            <a:off x="4457700" y="4157812"/>
            <a:ext cx="217488" cy="215900"/>
          </a:xfrm>
          <a:prstGeom prst="ellipse">
            <a:avLst/>
          </a:prstGeom>
          <a:solidFill>
            <a:srgbClr val="FFFFFF"/>
          </a:solidFill>
          <a:ln w="9525">
            <a:noFill/>
            <a:round/>
            <a:headEnd/>
            <a:tailEnd/>
          </a:ln>
        </p:spPr>
        <p:txBody>
          <a:bodyPr wrap="none" anchor="ctr"/>
          <a:lstStyle/>
          <a:p>
            <a:endParaRPr lang="en-GB" dirty="0">
              <a:latin typeface="Calibri" pitchFamily="34" charset="0"/>
            </a:endParaRPr>
          </a:p>
        </p:txBody>
      </p:sp>
      <p:sp>
        <p:nvSpPr>
          <p:cNvPr id="152" name="Oval 5"/>
          <p:cNvSpPr>
            <a:spLocks noChangeArrowheads="1"/>
          </p:cNvSpPr>
          <p:nvPr/>
        </p:nvSpPr>
        <p:spPr bwMode="auto">
          <a:xfrm>
            <a:off x="4630738" y="4154637"/>
            <a:ext cx="215900" cy="215900"/>
          </a:xfrm>
          <a:prstGeom prst="ellipse">
            <a:avLst/>
          </a:prstGeom>
          <a:solidFill>
            <a:srgbClr val="FFFFFF"/>
          </a:solidFill>
          <a:ln w="9525">
            <a:noFill/>
            <a:round/>
            <a:headEnd/>
            <a:tailEnd/>
          </a:ln>
        </p:spPr>
        <p:txBody>
          <a:bodyPr wrap="none" anchor="ctr"/>
          <a:lstStyle/>
          <a:p>
            <a:endParaRPr lang="en-GB" dirty="0">
              <a:latin typeface="Calibri" pitchFamily="34" charset="0"/>
            </a:endParaRPr>
          </a:p>
        </p:txBody>
      </p:sp>
      <p:sp>
        <p:nvSpPr>
          <p:cNvPr id="153" name="Oval 5"/>
          <p:cNvSpPr>
            <a:spLocks noChangeArrowheads="1"/>
          </p:cNvSpPr>
          <p:nvPr/>
        </p:nvSpPr>
        <p:spPr bwMode="auto">
          <a:xfrm>
            <a:off x="4816475" y="4140349"/>
            <a:ext cx="215900" cy="215900"/>
          </a:xfrm>
          <a:prstGeom prst="ellipse">
            <a:avLst/>
          </a:prstGeom>
          <a:solidFill>
            <a:srgbClr val="FFFFFF"/>
          </a:solidFill>
          <a:ln w="9525">
            <a:noFill/>
            <a:round/>
            <a:headEnd/>
            <a:tailEnd/>
          </a:ln>
        </p:spPr>
        <p:txBody>
          <a:bodyPr wrap="none" anchor="ctr"/>
          <a:lstStyle/>
          <a:p>
            <a:endParaRPr lang="en-GB" dirty="0">
              <a:latin typeface="Calibri" pitchFamily="34" charset="0"/>
            </a:endParaRPr>
          </a:p>
        </p:txBody>
      </p:sp>
      <p:sp>
        <p:nvSpPr>
          <p:cNvPr id="154" name="Oval 5"/>
          <p:cNvSpPr>
            <a:spLocks noChangeArrowheads="1"/>
          </p:cNvSpPr>
          <p:nvPr/>
        </p:nvSpPr>
        <p:spPr bwMode="auto">
          <a:xfrm>
            <a:off x="4079875" y="4322912"/>
            <a:ext cx="215900" cy="215900"/>
          </a:xfrm>
          <a:prstGeom prst="ellipse">
            <a:avLst/>
          </a:prstGeom>
          <a:solidFill>
            <a:srgbClr val="FFFFFF"/>
          </a:solidFill>
          <a:ln w="9525">
            <a:noFill/>
            <a:round/>
            <a:headEnd/>
            <a:tailEnd/>
          </a:ln>
        </p:spPr>
        <p:txBody>
          <a:bodyPr wrap="none" anchor="ctr"/>
          <a:lstStyle/>
          <a:p>
            <a:endParaRPr lang="en-GB" dirty="0">
              <a:latin typeface="Calibri" pitchFamily="34" charset="0"/>
            </a:endParaRPr>
          </a:p>
        </p:txBody>
      </p:sp>
      <p:sp>
        <p:nvSpPr>
          <p:cNvPr id="155" name="Oval 5"/>
          <p:cNvSpPr>
            <a:spLocks noChangeArrowheads="1"/>
          </p:cNvSpPr>
          <p:nvPr/>
        </p:nvSpPr>
        <p:spPr bwMode="auto">
          <a:xfrm>
            <a:off x="4260850" y="4322912"/>
            <a:ext cx="215900" cy="215900"/>
          </a:xfrm>
          <a:prstGeom prst="ellipse">
            <a:avLst/>
          </a:prstGeom>
          <a:solidFill>
            <a:srgbClr val="FFFFFF"/>
          </a:solidFill>
          <a:ln w="9525">
            <a:noFill/>
            <a:round/>
            <a:headEnd/>
            <a:tailEnd/>
          </a:ln>
        </p:spPr>
        <p:txBody>
          <a:bodyPr wrap="none" anchor="ctr"/>
          <a:lstStyle/>
          <a:p>
            <a:endParaRPr lang="en-GB" dirty="0">
              <a:latin typeface="Calibri" pitchFamily="34" charset="0"/>
            </a:endParaRPr>
          </a:p>
        </p:txBody>
      </p:sp>
      <p:sp>
        <p:nvSpPr>
          <p:cNvPr id="156" name="Oval 5"/>
          <p:cNvSpPr>
            <a:spLocks noChangeArrowheads="1"/>
          </p:cNvSpPr>
          <p:nvPr/>
        </p:nvSpPr>
        <p:spPr bwMode="auto">
          <a:xfrm>
            <a:off x="4421188" y="4322912"/>
            <a:ext cx="215900" cy="215900"/>
          </a:xfrm>
          <a:prstGeom prst="ellipse">
            <a:avLst/>
          </a:prstGeom>
          <a:solidFill>
            <a:srgbClr val="FFFFFF"/>
          </a:solidFill>
          <a:ln w="9525">
            <a:noFill/>
            <a:round/>
            <a:headEnd/>
            <a:tailEnd/>
          </a:ln>
        </p:spPr>
        <p:txBody>
          <a:bodyPr wrap="none" anchor="ctr"/>
          <a:lstStyle/>
          <a:p>
            <a:endParaRPr lang="en-GB" dirty="0">
              <a:latin typeface="Calibri" pitchFamily="34" charset="0"/>
            </a:endParaRPr>
          </a:p>
        </p:txBody>
      </p:sp>
      <p:sp>
        <p:nvSpPr>
          <p:cNvPr id="157" name="Oval 5"/>
          <p:cNvSpPr>
            <a:spLocks noChangeArrowheads="1"/>
          </p:cNvSpPr>
          <p:nvPr/>
        </p:nvSpPr>
        <p:spPr bwMode="auto">
          <a:xfrm>
            <a:off x="4568825" y="4321324"/>
            <a:ext cx="215900" cy="215900"/>
          </a:xfrm>
          <a:prstGeom prst="ellipse">
            <a:avLst/>
          </a:prstGeom>
          <a:solidFill>
            <a:srgbClr val="FFFFFF"/>
          </a:solidFill>
          <a:ln w="9525">
            <a:noFill/>
            <a:round/>
            <a:headEnd/>
            <a:tailEnd/>
          </a:ln>
        </p:spPr>
        <p:txBody>
          <a:bodyPr wrap="none" anchor="ctr"/>
          <a:lstStyle/>
          <a:p>
            <a:endParaRPr lang="en-GB" dirty="0">
              <a:latin typeface="Calibri" pitchFamily="34" charset="0"/>
            </a:endParaRPr>
          </a:p>
        </p:txBody>
      </p:sp>
      <p:sp>
        <p:nvSpPr>
          <p:cNvPr id="158" name="Oval 5"/>
          <p:cNvSpPr>
            <a:spLocks noChangeArrowheads="1"/>
          </p:cNvSpPr>
          <p:nvPr/>
        </p:nvSpPr>
        <p:spPr bwMode="auto">
          <a:xfrm>
            <a:off x="4721225" y="4314974"/>
            <a:ext cx="217488" cy="215900"/>
          </a:xfrm>
          <a:prstGeom prst="ellipse">
            <a:avLst/>
          </a:prstGeom>
          <a:solidFill>
            <a:srgbClr val="FFFFFF"/>
          </a:solidFill>
          <a:ln w="9525">
            <a:noFill/>
            <a:round/>
            <a:headEnd/>
            <a:tailEnd/>
          </a:ln>
        </p:spPr>
        <p:txBody>
          <a:bodyPr wrap="none" anchor="ctr"/>
          <a:lstStyle/>
          <a:p>
            <a:endParaRPr lang="en-GB" dirty="0">
              <a:latin typeface="Calibri" pitchFamily="34" charset="0"/>
            </a:endParaRPr>
          </a:p>
        </p:txBody>
      </p:sp>
      <p:sp>
        <p:nvSpPr>
          <p:cNvPr id="159" name="Oval 5"/>
          <p:cNvSpPr>
            <a:spLocks noChangeArrowheads="1"/>
          </p:cNvSpPr>
          <p:nvPr/>
        </p:nvSpPr>
        <p:spPr bwMode="auto">
          <a:xfrm>
            <a:off x="4279900" y="4162574"/>
            <a:ext cx="215900" cy="215900"/>
          </a:xfrm>
          <a:prstGeom prst="ellipse">
            <a:avLst/>
          </a:prstGeom>
          <a:solidFill>
            <a:srgbClr val="FFFFFF"/>
          </a:solidFill>
          <a:ln w="9525">
            <a:noFill/>
            <a:round/>
            <a:headEnd/>
            <a:tailEnd/>
          </a:ln>
        </p:spPr>
        <p:txBody>
          <a:bodyPr wrap="none" anchor="ctr"/>
          <a:lstStyle/>
          <a:p>
            <a:endParaRPr lang="en-GB" dirty="0">
              <a:latin typeface="Calibri" pitchFamily="34" charset="0"/>
            </a:endParaRPr>
          </a:p>
        </p:txBody>
      </p:sp>
      <p:sp>
        <p:nvSpPr>
          <p:cNvPr id="160" name="Oval 5"/>
          <p:cNvSpPr>
            <a:spLocks noChangeArrowheads="1"/>
          </p:cNvSpPr>
          <p:nvPr/>
        </p:nvSpPr>
        <p:spPr bwMode="auto">
          <a:xfrm>
            <a:off x="4872038" y="4305449"/>
            <a:ext cx="215900" cy="215900"/>
          </a:xfrm>
          <a:prstGeom prst="ellipse">
            <a:avLst/>
          </a:prstGeom>
          <a:solidFill>
            <a:srgbClr val="FFFFFF"/>
          </a:solidFill>
          <a:ln w="9525">
            <a:noFill/>
            <a:round/>
            <a:headEnd/>
            <a:tailEnd/>
          </a:ln>
        </p:spPr>
        <p:txBody>
          <a:bodyPr wrap="none" anchor="ctr"/>
          <a:lstStyle/>
          <a:p>
            <a:endParaRPr lang="en-GB" dirty="0">
              <a:latin typeface="Calibri" pitchFamily="34" charset="0"/>
            </a:endParaRPr>
          </a:p>
        </p:txBody>
      </p:sp>
      <p:sp>
        <p:nvSpPr>
          <p:cNvPr id="2" name="Oval 5"/>
          <p:cNvSpPr>
            <a:spLocks noChangeArrowheads="1"/>
          </p:cNvSpPr>
          <p:nvPr/>
        </p:nvSpPr>
        <p:spPr bwMode="auto">
          <a:xfrm>
            <a:off x="4999038" y="4313387"/>
            <a:ext cx="215900" cy="215900"/>
          </a:xfrm>
          <a:prstGeom prst="ellipse">
            <a:avLst/>
          </a:prstGeom>
          <a:solidFill>
            <a:srgbClr val="FFFFFF"/>
          </a:solidFill>
          <a:ln w="9525">
            <a:noFill/>
            <a:round/>
            <a:headEnd/>
            <a:tailEnd/>
          </a:ln>
        </p:spPr>
        <p:txBody>
          <a:bodyPr wrap="none" anchor="ctr"/>
          <a:lstStyle/>
          <a:p>
            <a:endParaRPr lang="en-GB" dirty="0">
              <a:latin typeface="Calibri" pitchFamily="34" charset="0"/>
            </a:endParaRPr>
          </a:p>
        </p:txBody>
      </p:sp>
      <p:sp>
        <p:nvSpPr>
          <p:cNvPr id="65" name="AutoShape 6"/>
          <p:cNvSpPr>
            <a:spLocks noChangeArrowheads="1"/>
          </p:cNvSpPr>
          <p:nvPr/>
        </p:nvSpPr>
        <p:spPr bwMode="auto">
          <a:xfrm>
            <a:off x="1382713" y="2198836"/>
            <a:ext cx="3563937" cy="92868"/>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66" name="Oval 7"/>
          <p:cNvSpPr>
            <a:spLocks noChangeArrowheads="1"/>
          </p:cNvSpPr>
          <p:nvPr/>
        </p:nvSpPr>
        <p:spPr bwMode="auto">
          <a:xfrm>
            <a:off x="4846638" y="2162323"/>
            <a:ext cx="144462" cy="187802"/>
          </a:xfrm>
          <a:prstGeom prst="ellipse">
            <a:avLst/>
          </a:prstGeom>
          <a:solidFill>
            <a:srgbClr val="FFFFFF"/>
          </a:solidFill>
          <a:ln w="9525">
            <a:noFill/>
            <a:round/>
            <a:headEnd/>
            <a:tailEnd/>
          </a:ln>
        </p:spPr>
        <p:txBody>
          <a:bodyPr wrap="none" anchor="ctr"/>
          <a:lstStyle/>
          <a:p>
            <a:endParaRPr lang="en-US" dirty="0"/>
          </a:p>
        </p:txBody>
      </p:sp>
      <p:sp>
        <p:nvSpPr>
          <p:cNvPr id="67" name="AutoShape 8"/>
          <p:cNvSpPr>
            <a:spLocks noChangeArrowheads="1"/>
          </p:cNvSpPr>
          <p:nvPr/>
        </p:nvSpPr>
        <p:spPr bwMode="auto">
          <a:xfrm>
            <a:off x="1382713" y="2298849"/>
            <a:ext cx="3563937" cy="92869"/>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68" name="Oval 9"/>
          <p:cNvSpPr>
            <a:spLocks noChangeArrowheads="1"/>
          </p:cNvSpPr>
          <p:nvPr/>
        </p:nvSpPr>
        <p:spPr bwMode="auto">
          <a:xfrm>
            <a:off x="4846638" y="2262337"/>
            <a:ext cx="144462" cy="187801"/>
          </a:xfrm>
          <a:prstGeom prst="ellipse">
            <a:avLst/>
          </a:prstGeom>
          <a:solidFill>
            <a:srgbClr val="FFFFFF"/>
          </a:solidFill>
          <a:ln w="9525">
            <a:noFill/>
            <a:round/>
            <a:headEnd/>
            <a:tailEnd/>
          </a:ln>
        </p:spPr>
        <p:txBody>
          <a:bodyPr wrap="none" anchor="ctr"/>
          <a:lstStyle/>
          <a:p>
            <a:endParaRPr lang="en-US" dirty="0"/>
          </a:p>
        </p:txBody>
      </p:sp>
      <p:sp>
        <p:nvSpPr>
          <p:cNvPr id="69" name="AutoShape 10"/>
          <p:cNvSpPr>
            <a:spLocks noChangeArrowheads="1"/>
          </p:cNvSpPr>
          <p:nvPr/>
        </p:nvSpPr>
        <p:spPr bwMode="auto">
          <a:xfrm>
            <a:off x="1393825" y="2398861"/>
            <a:ext cx="3563938" cy="92868"/>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70" name="Oval 11"/>
          <p:cNvSpPr>
            <a:spLocks noChangeArrowheads="1"/>
          </p:cNvSpPr>
          <p:nvPr/>
        </p:nvSpPr>
        <p:spPr bwMode="auto">
          <a:xfrm>
            <a:off x="4851400" y="2362348"/>
            <a:ext cx="144463" cy="187802"/>
          </a:xfrm>
          <a:prstGeom prst="ellipse">
            <a:avLst/>
          </a:prstGeom>
          <a:solidFill>
            <a:srgbClr val="FFFFFF"/>
          </a:solidFill>
          <a:ln w="9525">
            <a:noFill/>
            <a:round/>
            <a:headEnd/>
            <a:tailEnd/>
          </a:ln>
        </p:spPr>
        <p:txBody>
          <a:bodyPr wrap="none" anchor="ctr"/>
          <a:lstStyle/>
          <a:p>
            <a:endParaRPr lang="en-US" dirty="0"/>
          </a:p>
        </p:txBody>
      </p:sp>
      <p:sp>
        <p:nvSpPr>
          <p:cNvPr id="71" name="AutoShape 12"/>
          <p:cNvSpPr>
            <a:spLocks noChangeArrowheads="1"/>
          </p:cNvSpPr>
          <p:nvPr/>
        </p:nvSpPr>
        <p:spPr bwMode="auto">
          <a:xfrm>
            <a:off x="1393825" y="2498874"/>
            <a:ext cx="3563938" cy="92869"/>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72" name="Oval 13"/>
          <p:cNvSpPr>
            <a:spLocks noChangeArrowheads="1"/>
          </p:cNvSpPr>
          <p:nvPr/>
        </p:nvSpPr>
        <p:spPr bwMode="auto">
          <a:xfrm>
            <a:off x="4851400" y="2462362"/>
            <a:ext cx="144463" cy="187801"/>
          </a:xfrm>
          <a:prstGeom prst="ellipse">
            <a:avLst/>
          </a:prstGeom>
          <a:solidFill>
            <a:srgbClr val="FFFFFF"/>
          </a:solidFill>
          <a:ln w="9525">
            <a:noFill/>
            <a:round/>
            <a:headEnd/>
            <a:tailEnd/>
          </a:ln>
        </p:spPr>
        <p:txBody>
          <a:bodyPr wrap="none" anchor="ctr"/>
          <a:lstStyle/>
          <a:p>
            <a:endParaRPr lang="en-US" dirty="0"/>
          </a:p>
        </p:txBody>
      </p:sp>
      <p:sp>
        <p:nvSpPr>
          <p:cNvPr id="73" name="AutoShape 14"/>
          <p:cNvSpPr>
            <a:spLocks noChangeArrowheads="1"/>
          </p:cNvSpPr>
          <p:nvPr/>
        </p:nvSpPr>
        <p:spPr bwMode="auto">
          <a:xfrm>
            <a:off x="1393825" y="2598886"/>
            <a:ext cx="3563938" cy="92868"/>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74" name="Oval 15"/>
          <p:cNvSpPr>
            <a:spLocks noChangeArrowheads="1"/>
          </p:cNvSpPr>
          <p:nvPr/>
        </p:nvSpPr>
        <p:spPr bwMode="auto">
          <a:xfrm>
            <a:off x="4851400" y="2562373"/>
            <a:ext cx="144463" cy="187802"/>
          </a:xfrm>
          <a:prstGeom prst="ellipse">
            <a:avLst/>
          </a:prstGeom>
          <a:solidFill>
            <a:srgbClr val="FFFFFF"/>
          </a:solidFill>
          <a:ln w="9525">
            <a:noFill/>
            <a:round/>
            <a:headEnd/>
            <a:tailEnd/>
          </a:ln>
        </p:spPr>
        <p:txBody>
          <a:bodyPr wrap="none" anchor="ctr"/>
          <a:lstStyle/>
          <a:p>
            <a:endParaRPr lang="en-US" dirty="0"/>
          </a:p>
        </p:txBody>
      </p:sp>
      <p:sp>
        <p:nvSpPr>
          <p:cNvPr id="75" name="AutoShape 16"/>
          <p:cNvSpPr>
            <a:spLocks noChangeArrowheads="1"/>
          </p:cNvSpPr>
          <p:nvPr/>
        </p:nvSpPr>
        <p:spPr bwMode="auto">
          <a:xfrm>
            <a:off x="1393825" y="2710011"/>
            <a:ext cx="3563938" cy="92868"/>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81" name="AutoShape 22"/>
          <p:cNvSpPr>
            <a:spLocks noChangeArrowheads="1"/>
          </p:cNvSpPr>
          <p:nvPr/>
        </p:nvSpPr>
        <p:spPr bwMode="auto">
          <a:xfrm>
            <a:off x="1260475" y="2054374"/>
            <a:ext cx="3563938" cy="92869"/>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82" name="Oval 23"/>
          <p:cNvSpPr>
            <a:spLocks noChangeArrowheads="1"/>
          </p:cNvSpPr>
          <p:nvPr/>
        </p:nvSpPr>
        <p:spPr bwMode="auto">
          <a:xfrm>
            <a:off x="4718050" y="2017862"/>
            <a:ext cx="144463" cy="187801"/>
          </a:xfrm>
          <a:prstGeom prst="ellipse">
            <a:avLst/>
          </a:prstGeom>
          <a:solidFill>
            <a:srgbClr val="FFFFFF"/>
          </a:solidFill>
          <a:ln w="9525">
            <a:noFill/>
            <a:round/>
            <a:headEnd/>
            <a:tailEnd/>
          </a:ln>
        </p:spPr>
        <p:txBody>
          <a:bodyPr wrap="none" anchor="ctr"/>
          <a:lstStyle/>
          <a:p>
            <a:endParaRPr lang="en-US" dirty="0"/>
          </a:p>
        </p:txBody>
      </p:sp>
      <p:sp>
        <p:nvSpPr>
          <p:cNvPr id="83" name="AutoShape 24"/>
          <p:cNvSpPr>
            <a:spLocks noChangeArrowheads="1"/>
          </p:cNvSpPr>
          <p:nvPr/>
        </p:nvSpPr>
        <p:spPr bwMode="auto">
          <a:xfrm>
            <a:off x="1265238" y="2159149"/>
            <a:ext cx="3563937" cy="92869"/>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84" name="Oval 25"/>
          <p:cNvSpPr>
            <a:spLocks noChangeArrowheads="1"/>
          </p:cNvSpPr>
          <p:nvPr/>
        </p:nvSpPr>
        <p:spPr bwMode="auto">
          <a:xfrm>
            <a:off x="4722813" y="2122637"/>
            <a:ext cx="144462" cy="187801"/>
          </a:xfrm>
          <a:prstGeom prst="ellipse">
            <a:avLst/>
          </a:prstGeom>
          <a:solidFill>
            <a:srgbClr val="FFFFFF"/>
          </a:solidFill>
          <a:ln w="9525">
            <a:noFill/>
            <a:round/>
            <a:headEnd/>
            <a:tailEnd/>
          </a:ln>
        </p:spPr>
        <p:txBody>
          <a:bodyPr wrap="none" anchor="ctr"/>
          <a:lstStyle/>
          <a:p>
            <a:endParaRPr lang="en-US" dirty="0"/>
          </a:p>
        </p:txBody>
      </p:sp>
      <p:sp>
        <p:nvSpPr>
          <p:cNvPr id="85" name="AutoShape 26"/>
          <p:cNvSpPr>
            <a:spLocks noChangeArrowheads="1"/>
          </p:cNvSpPr>
          <p:nvPr/>
        </p:nvSpPr>
        <p:spPr bwMode="auto">
          <a:xfrm>
            <a:off x="1265238" y="2259161"/>
            <a:ext cx="3563937" cy="92868"/>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86" name="Oval 27"/>
          <p:cNvSpPr>
            <a:spLocks noChangeArrowheads="1"/>
          </p:cNvSpPr>
          <p:nvPr/>
        </p:nvSpPr>
        <p:spPr bwMode="auto">
          <a:xfrm>
            <a:off x="4722813" y="2222648"/>
            <a:ext cx="144462" cy="187802"/>
          </a:xfrm>
          <a:prstGeom prst="ellipse">
            <a:avLst/>
          </a:prstGeom>
          <a:solidFill>
            <a:srgbClr val="FFFFFF"/>
          </a:solidFill>
          <a:ln w="9525">
            <a:noFill/>
            <a:round/>
            <a:headEnd/>
            <a:tailEnd/>
          </a:ln>
        </p:spPr>
        <p:txBody>
          <a:bodyPr wrap="none" anchor="ctr"/>
          <a:lstStyle/>
          <a:p>
            <a:endParaRPr lang="en-US" dirty="0"/>
          </a:p>
        </p:txBody>
      </p:sp>
      <p:sp>
        <p:nvSpPr>
          <p:cNvPr id="87" name="AutoShape 28"/>
          <p:cNvSpPr>
            <a:spLocks noChangeArrowheads="1"/>
          </p:cNvSpPr>
          <p:nvPr/>
        </p:nvSpPr>
        <p:spPr bwMode="auto">
          <a:xfrm>
            <a:off x="1276350" y="2359174"/>
            <a:ext cx="3563938" cy="92869"/>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88" name="Oval 29"/>
          <p:cNvSpPr>
            <a:spLocks noChangeArrowheads="1"/>
          </p:cNvSpPr>
          <p:nvPr/>
        </p:nvSpPr>
        <p:spPr bwMode="auto">
          <a:xfrm>
            <a:off x="4733925" y="2322662"/>
            <a:ext cx="144463" cy="187801"/>
          </a:xfrm>
          <a:prstGeom prst="ellipse">
            <a:avLst/>
          </a:prstGeom>
          <a:solidFill>
            <a:srgbClr val="FFFFFF"/>
          </a:solidFill>
          <a:ln w="9525">
            <a:noFill/>
            <a:round/>
            <a:headEnd/>
            <a:tailEnd/>
          </a:ln>
        </p:spPr>
        <p:txBody>
          <a:bodyPr wrap="none" anchor="ctr"/>
          <a:lstStyle/>
          <a:p>
            <a:endParaRPr lang="en-US" dirty="0"/>
          </a:p>
        </p:txBody>
      </p:sp>
      <p:sp>
        <p:nvSpPr>
          <p:cNvPr id="89" name="AutoShape 30"/>
          <p:cNvSpPr>
            <a:spLocks noChangeArrowheads="1"/>
          </p:cNvSpPr>
          <p:nvPr/>
        </p:nvSpPr>
        <p:spPr bwMode="auto">
          <a:xfrm>
            <a:off x="1276350" y="2459186"/>
            <a:ext cx="3563938" cy="92868"/>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90" name="Oval 31"/>
          <p:cNvSpPr>
            <a:spLocks noChangeArrowheads="1"/>
          </p:cNvSpPr>
          <p:nvPr/>
        </p:nvSpPr>
        <p:spPr bwMode="auto">
          <a:xfrm>
            <a:off x="4733925" y="2422673"/>
            <a:ext cx="144463" cy="187802"/>
          </a:xfrm>
          <a:prstGeom prst="ellipse">
            <a:avLst/>
          </a:prstGeom>
          <a:solidFill>
            <a:srgbClr val="FFFFFF"/>
          </a:solidFill>
          <a:ln w="9525">
            <a:noFill/>
            <a:round/>
            <a:headEnd/>
            <a:tailEnd/>
          </a:ln>
        </p:spPr>
        <p:txBody>
          <a:bodyPr wrap="none" anchor="ctr"/>
          <a:lstStyle/>
          <a:p>
            <a:endParaRPr lang="en-US" dirty="0"/>
          </a:p>
        </p:txBody>
      </p:sp>
      <p:sp>
        <p:nvSpPr>
          <p:cNvPr id="91" name="AutoShape 32"/>
          <p:cNvSpPr>
            <a:spLocks noChangeArrowheads="1"/>
          </p:cNvSpPr>
          <p:nvPr/>
        </p:nvSpPr>
        <p:spPr bwMode="auto">
          <a:xfrm>
            <a:off x="1276350" y="2559199"/>
            <a:ext cx="3563938" cy="92869"/>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92" name="Oval 33"/>
          <p:cNvSpPr>
            <a:spLocks noChangeArrowheads="1"/>
          </p:cNvSpPr>
          <p:nvPr/>
        </p:nvSpPr>
        <p:spPr bwMode="auto">
          <a:xfrm>
            <a:off x="4733925" y="2522687"/>
            <a:ext cx="144463" cy="187801"/>
          </a:xfrm>
          <a:prstGeom prst="ellipse">
            <a:avLst/>
          </a:prstGeom>
          <a:solidFill>
            <a:srgbClr val="FFFFFF"/>
          </a:solidFill>
          <a:ln w="9525">
            <a:noFill/>
            <a:round/>
            <a:headEnd/>
            <a:tailEnd/>
          </a:ln>
        </p:spPr>
        <p:txBody>
          <a:bodyPr wrap="none" anchor="ctr"/>
          <a:lstStyle/>
          <a:p>
            <a:endParaRPr lang="en-US" dirty="0"/>
          </a:p>
        </p:txBody>
      </p:sp>
      <p:sp>
        <p:nvSpPr>
          <p:cNvPr id="93" name="AutoShape 34"/>
          <p:cNvSpPr>
            <a:spLocks noChangeArrowheads="1"/>
          </p:cNvSpPr>
          <p:nvPr/>
        </p:nvSpPr>
        <p:spPr bwMode="auto">
          <a:xfrm>
            <a:off x="1276350" y="2670324"/>
            <a:ext cx="3563938" cy="92869"/>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94" name="Oval 35"/>
          <p:cNvSpPr>
            <a:spLocks noChangeArrowheads="1"/>
          </p:cNvSpPr>
          <p:nvPr/>
        </p:nvSpPr>
        <p:spPr bwMode="auto">
          <a:xfrm>
            <a:off x="4733925" y="2633812"/>
            <a:ext cx="144463" cy="187801"/>
          </a:xfrm>
          <a:prstGeom prst="ellipse">
            <a:avLst/>
          </a:prstGeom>
          <a:solidFill>
            <a:srgbClr val="FFFFFF"/>
          </a:solidFill>
          <a:ln w="9525">
            <a:noFill/>
            <a:round/>
            <a:headEnd/>
            <a:tailEnd/>
          </a:ln>
        </p:spPr>
        <p:txBody>
          <a:bodyPr wrap="none" anchor="ctr"/>
          <a:lstStyle/>
          <a:p>
            <a:endParaRPr lang="en-US" dirty="0"/>
          </a:p>
        </p:txBody>
      </p:sp>
      <p:sp>
        <p:nvSpPr>
          <p:cNvPr id="95" name="AutoShape 36"/>
          <p:cNvSpPr>
            <a:spLocks noChangeArrowheads="1"/>
          </p:cNvSpPr>
          <p:nvPr/>
        </p:nvSpPr>
        <p:spPr bwMode="auto">
          <a:xfrm>
            <a:off x="1276350" y="2792561"/>
            <a:ext cx="3563938" cy="92868"/>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97" name="AutoShape 38"/>
          <p:cNvSpPr>
            <a:spLocks noChangeArrowheads="1"/>
          </p:cNvSpPr>
          <p:nvPr/>
        </p:nvSpPr>
        <p:spPr bwMode="auto">
          <a:xfrm>
            <a:off x="1265238" y="2914799"/>
            <a:ext cx="3563937" cy="92869"/>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98" name="Oval 39"/>
          <p:cNvSpPr>
            <a:spLocks noChangeArrowheads="1"/>
          </p:cNvSpPr>
          <p:nvPr/>
        </p:nvSpPr>
        <p:spPr bwMode="auto">
          <a:xfrm>
            <a:off x="4729163" y="2878287"/>
            <a:ext cx="144462" cy="187801"/>
          </a:xfrm>
          <a:prstGeom prst="ellipse">
            <a:avLst/>
          </a:prstGeom>
          <a:solidFill>
            <a:srgbClr val="FFFFFF"/>
          </a:solidFill>
          <a:ln w="9525">
            <a:noFill/>
            <a:round/>
            <a:headEnd/>
            <a:tailEnd/>
          </a:ln>
        </p:spPr>
        <p:txBody>
          <a:bodyPr wrap="none" anchor="ctr"/>
          <a:lstStyle/>
          <a:p>
            <a:endParaRPr lang="en-US" dirty="0"/>
          </a:p>
        </p:txBody>
      </p:sp>
      <p:sp>
        <p:nvSpPr>
          <p:cNvPr id="100" name="TextBox 99"/>
          <p:cNvSpPr txBox="1"/>
          <p:nvPr/>
        </p:nvSpPr>
        <p:spPr>
          <a:xfrm>
            <a:off x="5118100" y="3229124"/>
            <a:ext cx="1079500" cy="369332"/>
          </a:xfrm>
          <a:prstGeom prst="rect">
            <a:avLst/>
          </a:prstGeom>
          <a:noFill/>
        </p:spPr>
        <p:txBody>
          <a:bodyPr wrap="square" rtlCol="0">
            <a:spAutoFit/>
          </a:bodyPr>
          <a:lstStyle/>
          <a:p>
            <a:pPr algn="r"/>
            <a:r>
              <a:rPr lang="en-GB" dirty="0" smtClean="0"/>
              <a:t>Patient</a:t>
            </a:r>
            <a:endParaRPr lang="en-GB" dirty="0"/>
          </a:p>
        </p:txBody>
      </p:sp>
      <p:sp>
        <p:nvSpPr>
          <p:cNvPr id="101" name="TextBox 100"/>
          <p:cNvSpPr txBox="1"/>
          <p:nvPr/>
        </p:nvSpPr>
        <p:spPr>
          <a:xfrm>
            <a:off x="5168900" y="5438924"/>
            <a:ext cx="1079500" cy="369332"/>
          </a:xfrm>
          <a:prstGeom prst="rect">
            <a:avLst/>
          </a:prstGeom>
          <a:noFill/>
        </p:spPr>
        <p:txBody>
          <a:bodyPr wrap="square" rtlCol="0">
            <a:spAutoFit/>
          </a:bodyPr>
          <a:lstStyle/>
          <a:p>
            <a:pPr algn="r"/>
            <a:r>
              <a:rPr lang="en-GB" dirty="0" smtClean="0"/>
              <a:t>Patient</a:t>
            </a:r>
            <a:endParaRPr lang="en-GB" dirty="0"/>
          </a:p>
        </p:txBody>
      </p:sp>
      <p:cxnSp>
        <p:nvCxnSpPr>
          <p:cNvPr id="106" name="Straight Arrow Connector 105"/>
          <p:cNvCxnSpPr>
            <a:stCxn id="105" idx="1"/>
          </p:cNvCxnSpPr>
          <p:nvPr/>
        </p:nvCxnSpPr>
        <p:spPr>
          <a:xfrm rot="10800000">
            <a:off x="4800600" y="2771924"/>
            <a:ext cx="254000" cy="8306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5118100" y="4816624"/>
            <a:ext cx="1079500" cy="369332"/>
          </a:xfrm>
          <a:prstGeom prst="rect">
            <a:avLst/>
          </a:prstGeom>
          <a:noFill/>
        </p:spPr>
        <p:txBody>
          <a:bodyPr wrap="square" rtlCol="0">
            <a:spAutoFit/>
          </a:bodyPr>
          <a:lstStyle/>
          <a:p>
            <a:r>
              <a:rPr lang="en-GB" dirty="0" smtClean="0"/>
              <a:t>Target</a:t>
            </a:r>
            <a:endParaRPr lang="en-GB" dirty="0"/>
          </a:p>
        </p:txBody>
      </p:sp>
      <p:sp>
        <p:nvSpPr>
          <p:cNvPr id="105" name="TextBox 104"/>
          <p:cNvSpPr txBox="1"/>
          <p:nvPr/>
        </p:nvSpPr>
        <p:spPr>
          <a:xfrm>
            <a:off x="5054600" y="2670324"/>
            <a:ext cx="1079500" cy="369332"/>
          </a:xfrm>
          <a:prstGeom prst="rect">
            <a:avLst/>
          </a:prstGeom>
          <a:noFill/>
        </p:spPr>
        <p:txBody>
          <a:bodyPr wrap="square" rtlCol="0">
            <a:spAutoFit/>
          </a:bodyPr>
          <a:lstStyle/>
          <a:p>
            <a:r>
              <a:rPr lang="en-GB" dirty="0" smtClean="0"/>
              <a:t>Target</a:t>
            </a:r>
            <a:endParaRPr lang="en-GB" dirty="0"/>
          </a:p>
        </p:txBody>
      </p:sp>
      <p:cxnSp>
        <p:nvCxnSpPr>
          <p:cNvPr id="104" name="Straight Arrow Connector 103"/>
          <p:cNvCxnSpPr>
            <a:stCxn id="102" idx="1"/>
          </p:cNvCxnSpPr>
          <p:nvPr/>
        </p:nvCxnSpPr>
        <p:spPr>
          <a:xfrm rot="10800000">
            <a:off x="4864100" y="4918224"/>
            <a:ext cx="254000" cy="8306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 name="Oval 17"/>
          <p:cNvSpPr>
            <a:spLocks noChangeArrowheads="1"/>
          </p:cNvSpPr>
          <p:nvPr/>
        </p:nvSpPr>
        <p:spPr bwMode="auto">
          <a:xfrm>
            <a:off x="4851400" y="2673498"/>
            <a:ext cx="144463" cy="187802"/>
          </a:xfrm>
          <a:prstGeom prst="ellipse">
            <a:avLst/>
          </a:prstGeom>
          <a:solidFill>
            <a:srgbClr val="FFFFFF"/>
          </a:solidFill>
          <a:ln w="9525">
            <a:noFill/>
            <a:round/>
            <a:headEnd/>
            <a:tailEnd/>
          </a:ln>
        </p:spPr>
        <p:txBody>
          <a:bodyPr wrap="none" anchor="ctr"/>
          <a:lstStyle/>
          <a:p>
            <a:endParaRPr lang="en-US" dirty="0"/>
          </a:p>
        </p:txBody>
      </p:sp>
      <p:sp>
        <p:nvSpPr>
          <p:cNvPr id="96" name="Oval 37"/>
          <p:cNvSpPr>
            <a:spLocks noChangeArrowheads="1"/>
          </p:cNvSpPr>
          <p:nvPr/>
        </p:nvSpPr>
        <p:spPr bwMode="auto">
          <a:xfrm>
            <a:off x="4733925" y="2756048"/>
            <a:ext cx="144463" cy="187802"/>
          </a:xfrm>
          <a:prstGeom prst="ellipse">
            <a:avLst/>
          </a:prstGeom>
          <a:solidFill>
            <a:srgbClr val="FFFFFF"/>
          </a:solidFill>
          <a:ln w="9525">
            <a:noFill/>
            <a:round/>
            <a:headEnd/>
            <a:tailEnd/>
          </a:ln>
        </p:spPr>
        <p:txBody>
          <a:bodyPr wrap="none" anchor="ctr"/>
          <a:lstStyle/>
          <a:p>
            <a:endParaRPr lang="en-US" dirty="0"/>
          </a:p>
        </p:txBody>
      </p:sp>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 fill="hold"/>
                                        <p:tgtEl>
                                          <p:spTgt spid="65"/>
                                        </p:tgtEl>
                                        <p:attrNameLst>
                                          <p:attrName>ppt_x</p:attrName>
                                        </p:attrNameLst>
                                      </p:cBhvr>
                                      <p:tavLst>
                                        <p:tav tm="0">
                                          <p:val>
                                            <p:strVal val="0-#ppt_w/2"/>
                                          </p:val>
                                        </p:tav>
                                        <p:tav tm="100000">
                                          <p:val>
                                            <p:strVal val="#ppt_x"/>
                                          </p:val>
                                        </p:tav>
                                      </p:tavLst>
                                    </p:anim>
                                    <p:anim calcmode="lin" valueType="num">
                                      <p:cBhvr additive="base">
                                        <p:cTn id="8" dur="100" fill="hold"/>
                                        <p:tgtEl>
                                          <p:spTgt spid="65"/>
                                        </p:tgtEl>
                                        <p:attrNameLst>
                                          <p:attrName>ppt_y</p:attrName>
                                        </p:attrNameLst>
                                      </p:cBhvr>
                                      <p:tavLst>
                                        <p:tav tm="0">
                                          <p:val>
                                            <p:strVal val="#ppt_y"/>
                                          </p:val>
                                        </p:tav>
                                        <p:tav tm="100000">
                                          <p:val>
                                            <p:strVal val="#ppt_y"/>
                                          </p:val>
                                        </p:tav>
                                      </p:tavLst>
                                    </p:anim>
                                  </p:childTnLst>
                                </p:cTn>
                              </p:par>
                            </p:childTnLst>
                          </p:cTn>
                        </p:par>
                        <p:par>
                          <p:cTn id="9" fill="hold">
                            <p:stCondLst>
                              <p:cond delay="100"/>
                            </p:stCondLst>
                            <p:childTnLst>
                              <p:par>
                                <p:cTn id="10" presetID="10" presetClass="exit" presetSubtype="0" fill="hold" grpId="1" nodeType="afterEffect">
                                  <p:stCondLst>
                                    <p:cond delay="0"/>
                                  </p:stCondLst>
                                  <p:childTnLst>
                                    <p:animEffect transition="out" filter="fade">
                                      <p:cBhvr>
                                        <p:cTn id="11" dur="100"/>
                                        <p:tgtEl>
                                          <p:spTgt spid="65"/>
                                        </p:tgtEl>
                                      </p:cBhvr>
                                    </p:animEffect>
                                    <p:set>
                                      <p:cBhvr>
                                        <p:cTn id="12" dur="1" fill="hold">
                                          <p:stCondLst>
                                            <p:cond delay="99"/>
                                          </p:stCondLst>
                                        </p:cTn>
                                        <p:tgtEl>
                                          <p:spTgt spid="65"/>
                                        </p:tgtEl>
                                        <p:attrNameLst>
                                          <p:attrName>style.visibility</p:attrName>
                                        </p:attrNameLst>
                                      </p:cBhvr>
                                      <p:to>
                                        <p:strVal val="hidden"/>
                                      </p:to>
                                    </p:set>
                                  </p:childTnLst>
                                </p:cTn>
                              </p:par>
                              <p:par>
                                <p:cTn id="13" presetID="55" presetClass="entr" presetSubtype="0"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anim calcmode="lin" valueType="num">
                                      <p:cBhvr>
                                        <p:cTn id="15" dur="100" fill="hold"/>
                                        <p:tgtEl>
                                          <p:spTgt spid="66"/>
                                        </p:tgtEl>
                                        <p:attrNameLst>
                                          <p:attrName>ppt_w</p:attrName>
                                        </p:attrNameLst>
                                      </p:cBhvr>
                                      <p:tavLst>
                                        <p:tav tm="0">
                                          <p:val>
                                            <p:strVal val="#ppt_w*0.70"/>
                                          </p:val>
                                        </p:tav>
                                        <p:tav tm="100000">
                                          <p:val>
                                            <p:strVal val="#ppt_w"/>
                                          </p:val>
                                        </p:tav>
                                      </p:tavLst>
                                    </p:anim>
                                    <p:anim calcmode="lin" valueType="num">
                                      <p:cBhvr>
                                        <p:cTn id="16" dur="100" fill="hold"/>
                                        <p:tgtEl>
                                          <p:spTgt spid="66"/>
                                        </p:tgtEl>
                                        <p:attrNameLst>
                                          <p:attrName>ppt_h</p:attrName>
                                        </p:attrNameLst>
                                      </p:cBhvr>
                                      <p:tavLst>
                                        <p:tav tm="0">
                                          <p:val>
                                            <p:strVal val="#ppt_h"/>
                                          </p:val>
                                        </p:tav>
                                        <p:tav tm="100000">
                                          <p:val>
                                            <p:strVal val="#ppt_h"/>
                                          </p:val>
                                        </p:tav>
                                      </p:tavLst>
                                    </p:anim>
                                    <p:animEffect transition="in" filter="fade">
                                      <p:cBhvr>
                                        <p:cTn id="17" dur="100"/>
                                        <p:tgtEl>
                                          <p:spTgt spid="66"/>
                                        </p:tgtEl>
                                      </p:cBhvr>
                                    </p:animEffect>
                                  </p:childTnLst>
                                </p:cTn>
                              </p:par>
                            </p:childTnLst>
                          </p:cTn>
                        </p:par>
                        <p:par>
                          <p:cTn id="18" fill="hold">
                            <p:stCondLst>
                              <p:cond delay="200"/>
                            </p:stCondLst>
                            <p:childTnLst>
                              <p:par>
                                <p:cTn id="19" presetID="2" presetClass="entr" presetSubtype="8" fill="hold" grpId="0" nodeType="afterEffect">
                                  <p:stCondLst>
                                    <p:cond delay="0"/>
                                  </p:stCondLst>
                                  <p:childTnLst>
                                    <p:set>
                                      <p:cBhvr>
                                        <p:cTn id="20" dur="1" fill="hold">
                                          <p:stCondLst>
                                            <p:cond delay="0"/>
                                          </p:stCondLst>
                                        </p:cTn>
                                        <p:tgtEl>
                                          <p:spTgt spid="67"/>
                                        </p:tgtEl>
                                        <p:attrNameLst>
                                          <p:attrName>style.visibility</p:attrName>
                                        </p:attrNameLst>
                                      </p:cBhvr>
                                      <p:to>
                                        <p:strVal val="visible"/>
                                      </p:to>
                                    </p:set>
                                    <p:anim calcmode="lin" valueType="num">
                                      <p:cBhvr additive="base">
                                        <p:cTn id="21" dur="100" fill="hold"/>
                                        <p:tgtEl>
                                          <p:spTgt spid="67"/>
                                        </p:tgtEl>
                                        <p:attrNameLst>
                                          <p:attrName>ppt_x</p:attrName>
                                        </p:attrNameLst>
                                      </p:cBhvr>
                                      <p:tavLst>
                                        <p:tav tm="0">
                                          <p:val>
                                            <p:strVal val="0-#ppt_w/2"/>
                                          </p:val>
                                        </p:tav>
                                        <p:tav tm="100000">
                                          <p:val>
                                            <p:strVal val="#ppt_x"/>
                                          </p:val>
                                        </p:tav>
                                      </p:tavLst>
                                    </p:anim>
                                    <p:anim calcmode="lin" valueType="num">
                                      <p:cBhvr additive="base">
                                        <p:cTn id="22" dur="100" fill="hold"/>
                                        <p:tgtEl>
                                          <p:spTgt spid="67"/>
                                        </p:tgtEl>
                                        <p:attrNameLst>
                                          <p:attrName>ppt_y</p:attrName>
                                        </p:attrNameLst>
                                      </p:cBhvr>
                                      <p:tavLst>
                                        <p:tav tm="0">
                                          <p:val>
                                            <p:strVal val="#ppt_y"/>
                                          </p:val>
                                        </p:tav>
                                        <p:tav tm="100000">
                                          <p:val>
                                            <p:strVal val="#ppt_y"/>
                                          </p:val>
                                        </p:tav>
                                      </p:tavLst>
                                    </p:anim>
                                  </p:childTnLst>
                                </p:cTn>
                              </p:par>
                            </p:childTnLst>
                          </p:cTn>
                        </p:par>
                        <p:par>
                          <p:cTn id="23" fill="hold">
                            <p:stCondLst>
                              <p:cond delay="300"/>
                            </p:stCondLst>
                            <p:childTnLst>
                              <p:par>
                                <p:cTn id="24" presetID="10" presetClass="exit" presetSubtype="0" fill="hold" grpId="1" nodeType="afterEffect">
                                  <p:stCondLst>
                                    <p:cond delay="0"/>
                                  </p:stCondLst>
                                  <p:childTnLst>
                                    <p:animEffect transition="out" filter="fade">
                                      <p:cBhvr>
                                        <p:cTn id="25" dur="100"/>
                                        <p:tgtEl>
                                          <p:spTgt spid="67"/>
                                        </p:tgtEl>
                                      </p:cBhvr>
                                    </p:animEffect>
                                    <p:set>
                                      <p:cBhvr>
                                        <p:cTn id="26" dur="1" fill="hold">
                                          <p:stCondLst>
                                            <p:cond delay="99"/>
                                          </p:stCondLst>
                                        </p:cTn>
                                        <p:tgtEl>
                                          <p:spTgt spid="67"/>
                                        </p:tgtEl>
                                        <p:attrNameLst>
                                          <p:attrName>style.visibility</p:attrName>
                                        </p:attrNameLst>
                                      </p:cBhvr>
                                      <p:to>
                                        <p:strVal val="hidden"/>
                                      </p:to>
                                    </p:set>
                                  </p:childTnLst>
                                </p:cTn>
                              </p:par>
                              <p:par>
                                <p:cTn id="27" presetID="55" presetClass="entr" presetSubtype="0" fill="hold" nodeType="with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p:cTn id="29" dur="100" fill="hold"/>
                                        <p:tgtEl>
                                          <p:spTgt spid="68"/>
                                        </p:tgtEl>
                                        <p:attrNameLst>
                                          <p:attrName>ppt_w</p:attrName>
                                        </p:attrNameLst>
                                      </p:cBhvr>
                                      <p:tavLst>
                                        <p:tav tm="0">
                                          <p:val>
                                            <p:strVal val="#ppt_w*0.70"/>
                                          </p:val>
                                        </p:tav>
                                        <p:tav tm="100000">
                                          <p:val>
                                            <p:strVal val="#ppt_w"/>
                                          </p:val>
                                        </p:tav>
                                      </p:tavLst>
                                    </p:anim>
                                    <p:anim calcmode="lin" valueType="num">
                                      <p:cBhvr>
                                        <p:cTn id="30" dur="100" fill="hold"/>
                                        <p:tgtEl>
                                          <p:spTgt spid="68"/>
                                        </p:tgtEl>
                                        <p:attrNameLst>
                                          <p:attrName>ppt_h</p:attrName>
                                        </p:attrNameLst>
                                      </p:cBhvr>
                                      <p:tavLst>
                                        <p:tav tm="0">
                                          <p:val>
                                            <p:strVal val="#ppt_h"/>
                                          </p:val>
                                        </p:tav>
                                        <p:tav tm="100000">
                                          <p:val>
                                            <p:strVal val="#ppt_h"/>
                                          </p:val>
                                        </p:tav>
                                      </p:tavLst>
                                    </p:anim>
                                    <p:animEffect transition="in" filter="fade">
                                      <p:cBhvr>
                                        <p:cTn id="31" dur="100"/>
                                        <p:tgtEl>
                                          <p:spTgt spid="68"/>
                                        </p:tgtEl>
                                      </p:cBhvr>
                                    </p:animEffect>
                                  </p:childTnLst>
                                </p:cTn>
                              </p:par>
                            </p:childTnLst>
                          </p:cTn>
                        </p:par>
                        <p:par>
                          <p:cTn id="32" fill="hold">
                            <p:stCondLst>
                              <p:cond delay="400"/>
                            </p:stCondLst>
                            <p:childTnLst>
                              <p:par>
                                <p:cTn id="33" presetID="2" presetClass="entr" presetSubtype="8" fill="hold" grpId="0" nodeType="afterEffect">
                                  <p:stCondLst>
                                    <p:cond delay="0"/>
                                  </p:stCondLst>
                                  <p:childTnLst>
                                    <p:set>
                                      <p:cBhvr>
                                        <p:cTn id="34" dur="1" fill="hold">
                                          <p:stCondLst>
                                            <p:cond delay="0"/>
                                          </p:stCondLst>
                                        </p:cTn>
                                        <p:tgtEl>
                                          <p:spTgt spid="69"/>
                                        </p:tgtEl>
                                        <p:attrNameLst>
                                          <p:attrName>style.visibility</p:attrName>
                                        </p:attrNameLst>
                                      </p:cBhvr>
                                      <p:to>
                                        <p:strVal val="visible"/>
                                      </p:to>
                                    </p:set>
                                    <p:anim calcmode="lin" valueType="num">
                                      <p:cBhvr additive="base">
                                        <p:cTn id="35" dur="100" fill="hold"/>
                                        <p:tgtEl>
                                          <p:spTgt spid="69"/>
                                        </p:tgtEl>
                                        <p:attrNameLst>
                                          <p:attrName>ppt_x</p:attrName>
                                        </p:attrNameLst>
                                      </p:cBhvr>
                                      <p:tavLst>
                                        <p:tav tm="0">
                                          <p:val>
                                            <p:strVal val="0-#ppt_w/2"/>
                                          </p:val>
                                        </p:tav>
                                        <p:tav tm="100000">
                                          <p:val>
                                            <p:strVal val="#ppt_x"/>
                                          </p:val>
                                        </p:tav>
                                      </p:tavLst>
                                    </p:anim>
                                    <p:anim calcmode="lin" valueType="num">
                                      <p:cBhvr additive="base">
                                        <p:cTn id="36" dur="100" fill="hold"/>
                                        <p:tgtEl>
                                          <p:spTgt spid="69"/>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10" presetClass="exit" presetSubtype="0" fill="hold" grpId="1" nodeType="afterEffect">
                                  <p:stCondLst>
                                    <p:cond delay="0"/>
                                  </p:stCondLst>
                                  <p:childTnLst>
                                    <p:animEffect transition="out" filter="fade">
                                      <p:cBhvr>
                                        <p:cTn id="39" dur="100"/>
                                        <p:tgtEl>
                                          <p:spTgt spid="69"/>
                                        </p:tgtEl>
                                      </p:cBhvr>
                                    </p:animEffect>
                                    <p:set>
                                      <p:cBhvr>
                                        <p:cTn id="40" dur="1" fill="hold">
                                          <p:stCondLst>
                                            <p:cond delay="99"/>
                                          </p:stCondLst>
                                        </p:cTn>
                                        <p:tgtEl>
                                          <p:spTgt spid="69"/>
                                        </p:tgtEl>
                                        <p:attrNameLst>
                                          <p:attrName>style.visibility</p:attrName>
                                        </p:attrNameLst>
                                      </p:cBhvr>
                                      <p:to>
                                        <p:strVal val="hidden"/>
                                      </p:to>
                                    </p:set>
                                  </p:childTnLst>
                                </p:cTn>
                              </p:par>
                              <p:par>
                                <p:cTn id="41" presetID="55" presetClass="entr" presetSubtype="0" fill="hold" nodeType="withEffect">
                                  <p:stCondLst>
                                    <p:cond delay="0"/>
                                  </p:stCondLst>
                                  <p:childTnLst>
                                    <p:set>
                                      <p:cBhvr>
                                        <p:cTn id="42" dur="1" fill="hold">
                                          <p:stCondLst>
                                            <p:cond delay="0"/>
                                          </p:stCondLst>
                                        </p:cTn>
                                        <p:tgtEl>
                                          <p:spTgt spid="70"/>
                                        </p:tgtEl>
                                        <p:attrNameLst>
                                          <p:attrName>style.visibility</p:attrName>
                                        </p:attrNameLst>
                                      </p:cBhvr>
                                      <p:to>
                                        <p:strVal val="visible"/>
                                      </p:to>
                                    </p:set>
                                    <p:anim calcmode="lin" valueType="num">
                                      <p:cBhvr>
                                        <p:cTn id="43" dur="100" fill="hold"/>
                                        <p:tgtEl>
                                          <p:spTgt spid="70"/>
                                        </p:tgtEl>
                                        <p:attrNameLst>
                                          <p:attrName>ppt_w</p:attrName>
                                        </p:attrNameLst>
                                      </p:cBhvr>
                                      <p:tavLst>
                                        <p:tav tm="0">
                                          <p:val>
                                            <p:strVal val="#ppt_w*0.70"/>
                                          </p:val>
                                        </p:tav>
                                        <p:tav tm="100000">
                                          <p:val>
                                            <p:strVal val="#ppt_w"/>
                                          </p:val>
                                        </p:tav>
                                      </p:tavLst>
                                    </p:anim>
                                    <p:anim calcmode="lin" valueType="num">
                                      <p:cBhvr>
                                        <p:cTn id="44" dur="100" fill="hold"/>
                                        <p:tgtEl>
                                          <p:spTgt spid="70"/>
                                        </p:tgtEl>
                                        <p:attrNameLst>
                                          <p:attrName>ppt_h</p:attrName>
                                        </p:attrNameLst>
                                      </p:cBhvr>
                                      <p:tavLst>
                                        <p:tav tm="0">
                                          <p:val>
                                            <p:strVal val="#ppt_h"/>
                                          </p:val>
                                        </p:tav>
                                        <p:tav tm="100000">
                                          <p:val>
                                            <p:strVal val="#ppt_h"/>
                                          </p:val>
                                        </p:tav>
                                      </p:tavLst>
                                    </p:anim>
                                    <p:animEffect transition="in" filter="fade">
                                      <p:cBhvr>
                                        <p:cTn id="45" dur="100"/>
                                        <p:tgtEl>
                                          <p:spTgt spid="70"/>
                                        </p:tgtEl>
                                      </p:cBhvr>
                                    </p:animEffect>
                                  </p:childTnLst>
                                </p:cTn>
                              </p:par>
                            </p:childTnLst>
                          </p:cTn>
                        </p:par>
                        <p:par>
                          <p:cTn id="46" fill="hold">
                            <p:stCondLst>
                              <p:cond delay="600"/>
                            </p:stCondLst>
                            <p:childTnLst>
                              <p:par>
                                <p:cTn id="47" presetID="2" presetClass="entr" presetSubtype="8" fill="hold" grpId="0" nodeType="afterEffect">
                                  <p:stCondLst>
                                    <p:cond delay="0"/>
                                  </p:stCondLst>
                                  <p:childTnLst>
                                    <p:set>
                                      <p:cBhvr>
                                        <p:cTn id="48" dur="1" fill="hold">
                                          <p:stCondLst>
                                            <p:cond delay="0"/>
                                          </p:stCondLst>
                                        </p:cTn>
                                        <p:tgtEl>
                                          <p:spTgt spid="71"/>
                                        </p:tgtEl>
                                        <p:attrNameLst>
                                          <p:attrName>style.visibility</p:attrName>
                                        </p:attrNameLst>
                                      </p:cBhvr>
                                      <p:to>
                                        <p:strVal val="visible"/>
                                      </p:to>
                                    </p:set>
                                    <p:anim calcmode="lin" valueType="num">
                                      <p:cBhvr additive="base">
                                        <p:cTn id="49" dur="100" fill="hold"/>
                                        <p:tgtEl>
                                          <p:spTgt spid="71"/>
                                        </p:tgtEl>
                                        <p:attrNameLst>
                                          <p:attrName>ppt_x</p:attrName>
                                        </p:attrNameLst>
                                      </p:cBhvr>
                                      <p:tavLst>
                                        <p:tav tm="0">
                                          <p:val>
                                            <p:strVal val="0-#ppt_w/2"/>
                                          </p:val>
                                        </p:tav>
                                        <p:tav tm="100000">
                                          <p:val>
                                            <p:strVal val="#ppt_x"/>
                                          </p:val>
                                        </p:tav>
                                      </p:tavLst>
                                    </p:anim>
                                    <p:anim calcmode="lin" valueType="num">
                                      <p:cBhvr additive="base">
                                        <p:cTn id="50" dur="100" fill="hold"/>
                                        <p:tgtEl>
                                          <p:spTgt spid="71"/>
                                        </p:tgtEl>
                                        <p:attrNameLst>
                                          <p:attrName>ppt_y</p:attrName>
                                        </p:attrNameLst>
                                      </p:cBhvr>
                                      <p:tavLst>
                                        <p:tav tm="0">
                                          <p:val>
                                            <p:strVal val="#ppt_y"/>
                                          </p:val>
                                        </p:tav>
                                        <p:tav tm="100000">
                                          <p:val>
                                            <p:strVal val="#ppt_y"/>
                                          </p:val>
                                        </p:tav>
                                      </p:tavLst>
                                    </p:anim>
                                  </p:childTnLst>
                                </p:cTn>
                              </p:par>
                            </p:childTnLst>
                          </p:cTn>
                        </p:par>
                        <p:par>
                          <p:cTn id="51" fill="hold">
                            <p:stCondLst>
                              <p:cond delay="700"/>
                            </p:stCondLst>
                            <p:childTnLst>
                              <p:par>
                                <p:cTn id="52" presetID="10" presetClass="exit" presetSubtype="0" fill="hold" grpId="1" nodeType="afterEffect">
                                  <p:stCondLst>
                                    <p:cond delay="0"/>
                                  </p:stCondLst>
                                  <p:childTnLst>
                                    <p:animEffect transition="out" filter="fade">
                                      <p:cBhvr>
                                        <p:cTn id="53" dur="100"/>
                                        <p:tgtEl>
                                          <p:spTgt spid="71"/>
                                        </p:tgtEl>
                                      </p:cBhvr>
                                    </p:animEffect>
                                    <p:set>
                                      <p:cBhvr>
                                        <p:cTn id="54" dur="1" fill="hold">
                                          <p:stCondLst>
                                            <p:cond delay="99"/>
                                          </p:stCondLst>
                                        </p:cTn>
                                        <p:tgtEl>
                                          <p:spTgt spid="71"/>
                                        </p:tgtEl>
                                        <p:attrNameLst>
                                          <p:attrName>style.visibility</p:attrName>
                                        </p:attrNameLst>
                                      </p:cBhvr>
                                      <p:to>
                                        <p:strVal val="hidden"/>
                                      </p:to>
                                    </p:set>
                                  </p:childTnLst>
                                </p:cTn>
                              </p:par>
                              <p:par>
                                <p:cTn id="55" presetID="55" presetClass="entr" presetSubtype="0" fill="hold" nodeType="withEffect">
                                  <p:stCondLst>
                                    <p:cond delay="0"/>
                                  </p:stCondLst>
                                  <p:childTnLst>
                                    <p:set>
                                      <p:cBhvr>
                                        <p:cTn id="56" dur="1" fill="hold">
                                          <p:stCondLst>
                                            <p:cond delay="0"/>
                                          </p:stCondLst>
                                        </p:cTn>
                                        <p:tgtEl>
                                          <p:spTgt spid="72"/>
                                        </p:tgtEl>
                                        <p:attrNameLst>
                                          <p:attrName>style.visibility</p:attrName>
                                        </p:attrNameLst>
                                      </p:cBhvr>
                                      <p:to>
                                        <p:strVal val="visible"/>
                                      </p:to>
                                    </p:set>
                                    <p:anim calcmode="lin" valueType="num">
                                      <p:cBhvr>
                                        <p:cTn id="57" dur="100" fill="hold"/>
                                        <p:tgtEl>
                                          <p:spTgt spid="72"/>
                                        </p:tgtEl>
                                        <p:attrNameLst>
                                          <p:attrName>ppt_w</p:attrName>
                                        </p:attrNameLst>
                                      </p:cBhvr>
                                      <p:tavLst>
                                        <p:tav tm="0">
                                          <p:val>
                                            <p:strVal val="#ppt_w*0.70"/>
                                          </p:val>
                                        </p:tav>
                                        <p:tav tm="100000">
                                          <p:val>
                                            <p:strVal val="#ppt_w"/>
                                          </p:val>
                                        </p:tav>
                                      </p:tavLst>
                                    </p:anim>
                                    <p:anim calcmode="lin" valueType="num">
                                      <p:cBhvr>
                                        <p:cTn id="58" dur="100" fill="hold"/>
                                        <p:tgtEl>
                                          <p:spTgt spid="72"/>
                                        </p:tgtEl>
                                        <p:attrNameLst>
                                          <p:attrName>ppt_h</p:attrName>
                                        </p:attrNameLst>
                                      </p:cBhvr>
                                      <p:tavLst>
                                        <p:tav tm="0">
                                          <p:val>
                                            <p:strVal val="#ppt_h"/>
                                          </p:val>
                                        </p:tav>
                                        <p:tav tm="100000">
                                          <p:val>
                                            <p:strVal val="#ppt_h"/>
                                          </p:val>
                                        </p:tav>
                                      </p:tavLst>
                                    </p:anim>
                                    <p:animEffect transition="in" filter="fade">
                                      <p:cBhvr>
                                        <p:cTn id="59" dur="100"/>
                                        <p:tgtEl>
                                          <p:spTgt spid="72"/>
                                        </p:tgtEl>
                                      </p:cBhvr>
                                    </p:animEffect>
                                  </p:childTnLst>
                                </p:cTn>
                              </p:par>
                            </p:childTnLst>
                          </p:cTn>
                        </p:par>
                        <p:par>
                          <p:cTn id="60" fill="hold">
                            <p:stCondLst>
                              <p:cond delay="800"/>
                            </p:stCondLst>
                            <p:childTnLst>
                              <p:par>
                                <p:cTn id="61" presetID="2" presetClass="entr" presetSubtype="8" fill="hold" grpId="0" nodeType="afterEffect">
                                  <p:stCondLst>
                                    <p:cond delay="0"/>
                                  </p:stCondLst>
                                  <p:childTnLst>
                                    <p:set>
                                      <p:cBhvr>
                                        <p:cTn id="62" dur="1" fill="hold">
                                          <p:stCondLst>
                                            <p:cond delay="0"/>
                                          </p:stCondLst>
                                        </p:cTn>
                                        <p:tgtEl>
                                          <p:spTgt spid="73"/>
                                        </p:tgtEl>
                                        <p:attrNameLst>
                                          <p:attrName>style.visibility</p:attrName>
                                        </p:attrNameLst>
                                      </p:cBhvr>
                                      <p:to>
                                        <p:strVal val="visible"/>
                                      </p:to>
                                    </p:set>
                                    <p:anim calcmode="lin" valueType="num">
                                      <p:cBhvr additive="base">
                                        <p:cTn id="63" dur="100" fill="hold"/>
                                        <p:tgtEl>
                                          <p:spTgt spid="73"/>
                                        </p:tgtEl>
                                        <p:attrNameLst>
                                          <p:attrName>ppt_x</p:attrName>
                                        </p:attrNameLst>
                                      </p:cBhvr>
                                      <p:tavLst>
                                        <p:tav tm="0">
                                          <p:val>
                                            <p:strVal val="0-#ppt_w/2"/>
                                          </p:val>
                                        </p:tav>
                                        <p:tav tm="100000">
                                          <p:val>
                                            <p:strVal val="#ppt_x"/>
                                          </p:val>
                                        </p:tav>
                                      </p:tavLst>
                                    </p:anim>
                                    <p:anim calcmode="lin" valueType="num">
                                      <p:cBhvr additive="base">
                                        <p:cTn id="64" dur="100" fill="hold"/>
                                        <p:tgtEl>
                                          <p:spTgt spid="73"/>
                                        </p:tgtEl>
                                        <p:attrNameLst>
                                          <p:attrName>ppt_y</p:attrName>
                                        </p:attrNameLst>
                                      </p:cBhvr>
                                      <p:tavLst>
                                        <p:tav tm="0">
                                          <p:val>
                                            <p:strVal val="#ppt_y"/>
                                          </p:val>
                                        </p:tav>
                                        <p:tav tm="100000">
                                          <p:val>
                                            <p:strVal val="#ppt_y"/>
                                          </p:val>
                                        </p:tav>
                                      </p:tavLst>
                                    </p:anim>
                                  </p:childTnLst>
                                </p:cTn>
                              </p:par>
                            </p:childTnLst>
                          </p:cTn>
                        </p:par>
                        <p:par>
                          <p:cTn id="65" fill="hold">
                            <p:stCondLst>
                              <p:cond delay="900"/>
                            </p:stCondLst>
                            <p:childTnLst>
                              <p:par>
                                <p:cTn id="66" presetID="10" presetClass="exit" presetSubtype="0" fill="hold" grpId="1" nodeType="afterEffect">
                                  <p:stCondLst>
                                    <p:cond delay="0"/>
                                  </p:stCondLst>
                                  <p:childTnLst>
                                    <p:animEffect transition="out" filter="fade">
                                      <p:cBhvr>
                                        <p:cTn id="67" dur="100"/>
                                        <p:tgtEl>
                                          <p:spTgt spid="73"/>
                                        </p:tgtEl>
                                      </p:cBhvr>
                                    </p:animEffect>
                                    <p:set>
                                      <p:cBhvr>
                                        <p:cTn id="68" dur="1" fill="hold">
                                          <p:stCondLst>
                                            <p:cond delay="99"/>
                                          </p:stCondLst>
                                        </p:cTn>
                                        <p:tgtEl>
                                          <p:spTgt spid="73"/>
                                        </p:tgtEl>
                                        <p:attrNameLst>
                                          <p:attrName>style.visibility</p:attrName>
                                        </p:attrNameLst>
                                      </p:cBhvr>
                                      <p:to>
                                        <p:strVal val="hidden"/>
                                      </p:to>
                                    </p:set>
                                  </p:childTnLst>
                                </p:cTn>
                              </p:par>
                              <p:par>
                                <p:cTn id="69" presetID="55" presetClass="entr" presetSubtype="0" fill="hold" nodeType="withEffect">
                                  <p:stCondLst>
                                    <p:cond delay="0"/>
                                  </p:stCondLst>
                                  <p:childTnLst>
                                    <p:set>
                                      <p:cBhvr>
                                        <p:cTn id="70" dur="1" fill="hold">
                                          <p:stCondLst>
                                            <p:cond delay="0"/>
                                          </p:stCondLst>
                                        </p:cTn>
                                        <p:tgtEl>
                                          <p:spTgt spid="74"/>
                                        </p:tgtEl>
                                        <p:attrNameLst>
                                          <p:attrName>style.visibility</p:attrName>
                                        </p:attrNameLst>
                                      </p:cBhvr>
                                      <p:to>
                                        <p:strVal val="visible"/>
                                      </p:to>
                                    </p:set>
                                    <p:anim calcmode="lin" valueType="num">
                                      <p:cBhvr>
                                        <p:cTn id="71" dur="100" fill="hold"/>
                                        <p:tgtEl>
                                          <p:spTgt spid="74"/>
                                        </p:tgtEl>
                                        <p:attrNameLst>
                                          <p:attrName>ppt_w</p:attrName>
                                        </p:attrNameLst>
                                      </p:cBhvr>
                                      <p:tavLst>
                                        <p:tav tm="0">
                                          <p:val>
                                            <p:strVal val="#ppt_w*0.70"/>
                                          </p:val>
                                        </p:tav>
                                        <p:tav tm="100000">
                                          <p:val>
                                            <p:strVal val="#ppt_w"/>
                                          </p:val>
                                        </p:tav>
                                      </p:tavLst>
                                    </p:anim>
                                    <p:anim calcmode="lin" valueType="num">
                                      <p:cBhvr>
                                        <p:cTn id="72" dur="100" fill="hold"/>
                                        <p:tgtEl>
                                          <p:spTgt spid="74"/>
                                        </p:tgtEl>
                                        <p:attrNameLst>
                                          <p:attrName>ppt_h</p:attrName>
                                        </p:attrNameLst>
                                      </p:cBhvr>
                                      <p:tavLst>
                                        <p:tav tm="0">
                                          <p:val>
                                            <p:strVal val="#ppt_h"/>
                                          </p:val>
                                        </p:tav>
                                        <p:tav tm="100000">
                                          <p:val>
                                            <p:strVal val="#ppt_h"/>
                                          </p:val>
                                        </p:tav>
                                      </p:tavLst>
                                    </p:anim>
                                    <p:animEffect transition="in" filter="fade">
                                      <p:cBhvr>
                                        <p:cTn id="73" dur="100"/>
                                        <p:tgtEl>
                                          <p:spTgt spid="74"/>
                                        </p:tgtEl>
                                      </p:cBhvr>
                                    </p:animEffect>
                                  </p:childTnLst>
                                </p:cTn>
                              </p:par>
                            </p:childTnLst>
                          </p:cTn>
                        </p:par>
                        <p:par>
                          <p:cTn id="74" fill="hold">
                            <p:stCondLst>
                              <p:cond delay="1000"/>
                            </p:stCondLst>
                            <p:childTnLst>
                              <p:par>
                                <p:cTn id="75" presetID="2" presetClass="entr" presetSubtype="8" fill="hold" grpId="0" nodeType="afterEffect">
                                  <p:stCondLst>
                                    <p:cond delay="0"/>
                                  </p:stCondLst>
                                  <p:childTnLst>
                                    <p:set>
                                      <p:cBhvr>
                                        <p:cTn id="76" dur="1" fill="hold">
                                          <p:stCondLst>
                                            <p:cond delay="0"/>
                                          </p:stCondLst>
                                        </p:cTn>
                                        <p:tgtEl>
                                          <p:spTgt spid="75"/>
                                        </p:tgtEl>
                                        <p:attrNameLst>
                                          <p:attrName>style.visibility</p:attrName>
                                        </p:attrNameLst>
                                      </p:cBhvr>
                                      <p:to>
                                        <p:strVal val="visible"/>
                                      </p:to>
                                    </p:set>
                                    <p:anim calcmode="lin" valueType="num">
                                      <p:cBhvr additive="base">
                                        <p:cTn id="77" dur="100" fill="hold"/>
                                        <p:tgtEl>
                                          <p:spTgt spid="75"/>
                                        </p:tgtEl>
                                        <p:attrNameLst>
                                          <p:attrName>ppt_x</p:attrName>
                                        </p:attrNameLst>
                                      </p:cBhvr>
                                      <p:tavLst>
                                        <p:tav tm="0">
                                          <p:val>
                                            <p:strVal val="0-#ppt_w/2"/>
                                          </p:val>
                                        </p:tav>
                                        <p:tav tm="100000">
                                          <p:val>
                                            <p:strVal val="#ppt_x"/>
                                          </p:val>
                                        </p:tav>
                                      </p:tavLst>
                                    </p:anim>
                                    <p:anim calcmode="lin" valueType="num">
                                      <p:cBhvr additive="base">
                                        <p:cTn id="78" dur="100" fill="hold"/>
                                        <p:tgtEl>
                                          <p:spTgt spid="75"/>
                                        </p:tgtEl>
                                        <p:attrNameLst>
                                          <p:attrName>ppt_y</p:attrName>
                                        </p:attrNameLst>
                                      </p:cBhvr>
                                      <p:tavLst>
                                        <p:tav tm="0">
                                          <p:val>
                                            <p:strVal val="#ppt_y"/>
                                          </p:val>
                                        </p:tav>
                                        <p:tav tm="100000">
                                          <p:val>
                                            <p:strVal val="#ppt_y"/>
                                          </p:val>
                                        </p:tav>
                                      </p:tavLst>
                                    </p:anim>
                                  </p:childTnLst>
                                </p:cTn>
                              </p:par>
                            </p:childTnLst>
                          </p:cTn>
                        </p:par>
                        <p:par>
                          <p:cTn id="79" fill="hold">
                            <p:stCondLst>
                              <p:cond delay="1100"/>
                            </p:stCondLst>
                            <p:childTnLst>
                              <p:par>
                                <p:cTn id="80" presetID="10" presetClass="exit" presetSubtype="0" fill="hold" grpId="1" nodeType="afterEffect">
                                  <p:stCondLst>
                                    <p:cond delay="0"/>
                                  </p:stCondLst>
                                  <p:childTnLst>
                                    <p:animEffect transition="out" filter="fade">
                                      <p:cBhvr>
                                        <p:cTn id="81" dur="100"/>
                                        <p:tgtEl>
                                          <p:spTgt spid="75"/>
                                        </p:tgtEl>
                                      </p:cBhvr>
                                    </p:animEffect>
                                    <p:set>
                                      <p:cBhvr>
                                        <p:cTn id="82" dur="1" fill="hold">
                                          <p:stCondLst>
                                            <p:cond delay="99"/>
                                          </p:stCondLst>
                                        </p:cTn>
                                        <p:tgtEl>
                                          <p:spTgt spid="75"/>
                                        </p:tgtEl>
                                        <p:attrNameLst>
                                          <p:attrName>style.visibility</p:attrName>
                                        </p:attrNameLst>
                                      </p:cBhvr>
                                      <p:to>
                                        <p:strVal val="hidden"/>
                                      </p:to>
                                    </p:set>
                                  </p:childTnLst>
                                </p:cTn>
                              </p:par>
                              <p:par>
                                <p:cTn id="83" presetID="55" presetClass="entr" presetSubtype="0" fill="hold" nodeType="withEffect">
                                  <p:stCondLst>
                                    <p:cond delay="0"/>
                                  </p:stCondLst>
                                  <p:childTnLst>
                                    <p:set>
                                      <p:cBhvr>
                                        <p:cTn id="84" dur="1" fill="hold">
                                          <p:stCondLst>
                                            <p:cond delay="0"/>
                                          </p:stCondLst>
                                        </p:cTn>
                                        <p:tgtEl>
                                          <p:spTgt spid="76"/>
                                        </p:tgtEl>
                                        <p:attrNameLst>
                                          <p:attrName>style.visibility</p:attrName>
                                        </p:attrNameLst>
                                      </p:cBhvr>
                                      <p:to>
                                        <p:strVal val="visible"/>
                                      </p:to>
                                    </p:set>
                                    <p:anim calcmode="lin" valueType="num">
                                      <p:cBhvr>
                                        <p:cTn id="85" dur="100" fill="hold"/>
                                        <p:tgtEl>
                                          <p:spTgt spid="76"/>
                                        </p:tgtEl>
                                        <p:attrNameLst>
                                          <p:attrName>ppt_w</p:attrName>
                                        </p:attrNameLst>
                                      </p:cBhvr>
                                      <p:tavLst>
                                        <p:tav tm="0">
                                          <p:val>
                                            <p:strVal val="#ppt_w*0.70"/>
                                          </p:val>
                                        </p:tav>
                                        <p:tav tm="100000">
                                          <p:val>
                                            <p:strVal val="#ppt_w"/>
                                          </p:val>
                                        </p:tav>
                                      </p:tavLst>
                                    </p:anim>
                                    <p:anim calcmode="lin" valueType="num">
                                      <p:cBhvr>
                                        <p:cTn id="86" dur="100" fill="hold"/>
                                        <p:tgtEl>
                                          <p:spTgt spid="76"/>
                                        </p:tgtEl>
                                        <p:attrNameLst>
                                          <p:attrName>ppt_h</p:attrName>
                                        </p:attrNameLst>
                                      </p:cBhvr>
                                      <p:tavLst>
                                        <p:tav tm="0">
                                          <p:val>
                                            <p:strVal val="#ppt_h"/>
                                          </p:val>
                                        </p:tav>
                                        <p:tav tm="100000">
                                          <p:val>
                                            <p:strVal val="#ppt_h"/>
                                          </p:val>
                                        </p:tav>
                                      </p:tavLst>
                                    </p:anim>
                                    <p:animEffect transition="in" filter="fade">
                                      <p:cBhvr>
                                        <p:cTn id="87" dur="100"/>
                                        <p:tgtEl>
                                          <p:spTgt spid="76"/>
                                        </p:tgtEl>
                                      </p:cBhvr>
                                    </p:animEffect>
                                  </p:childTnLst>
                                </p:cTn>
                              </p:par>
                            </p:childTnLst>
                          </p:cTn>
                        </p:par>
                        <p:par>
                          <p:cTn id="88" fill="hold">
                            <p:stCondLst>
                              <p:cond delay="1200"/>
                            </p:stCondLst>
                            <p:childTnLst>
                              <p:par>
                                <p:cTn id="89" presetID="2" presetClass="entr" presetSubtype="8" fill="hold" grpId="0" nodeType="afterEffect">
                                  <p:stCondLst>
                                    <p:cond delay="0"/>
                                  </p:stCondLst>
                                  <p:childTnLst>
                                    <p:set>
                                      <p:cBhvr>
                                        <p:cTn id="90" dur="1" fill="hold">
                                          <p:stCondLst>
                                            <p:cond delay="0"/>
                                          </p:stCondLst>
                                        </p:cTn>
                                        <p:tgtEl>
                                          <p:spTgt spid="81"/>
                                        </p:tgtEl>
                                        <p:attrNameLst>
                                          <p:attrName>style.visibility</p:attrName>
                                        </p:attrNameLst>
                                      </p:cBhvr>
                                      <p:to>
                                        <p:strVal val="visible"/>
                                      </p:to>
                                    </p:set>
                                    <p:anim calcmode="lin" valueType="num">
                                      <p:cBhvr additive="base">
                                        <p:cTn id="91" dur="100" fill="hold"/>
                                        <p:tgtEl>
                                          <p:spTgt spid="81"/>
                                        </p:tgtEl>
                                        <p:attrNameLst>
                                          <p:attrName>ppt_x</p:attrName>
                                        </p:attrNameLst>
                                      </p:cBhvr>
                                      <p:tavLst>
                                        <p:tav tm="0">
                                          <p:val>
                                            <p:strVal val="0-#ppt_w/2"/>
                                          </p:val>
                                        </p:tav>
                                        <p:tav tm="100000">
                                          <p:val>
                                            <p:strVal val="#ppt_x"/>
                                          </p:val>
                                        </p:tav>
                                      </p:tavLst>
                                    </p:anim>
                                    <p:anim calcmode="lin" valueType="num">
                                      <p:cBhvr additive="base">
                                        <p:cTn id="92" dur="100" fill="hold"/>
                                        <p:tgtEl>
                                          <p:spTgt spid="81"/>
                                        </p:tgtEl>
                                        <p:attrNameLst>
                                          <p:attrName>ppt_y</p:attrName>
                                        </p:attrNameLst>
                                      </p:cBhvr>
                                      <p:tavLst>
                                        <p:tav tm="0">
                                          <p:val>
                                            <p:strVal val="#ppt_y"/>
                                          </p:val>
                                        </p:tav>
                                        <p:tav tm="100000">
                                          <p:val>
                                            <p:strVal val="#ppt_y"/>
                                          </p:val>
                                        </p:tav>
                                      </p:tavLst>
                                    </p:anim>
                                  </p:childTnLst>
                                </p:cTn>
                              </p:par>
                            </p:childTnLst>
                          </p:cTn>
                        </p:par>
                        <p:par>
                          <p:cTn id="93" fill="hold">
                            <p:stCondLst>
                              <p:cond delay="1300"/>
                            </p:stCondLst>
                            <p:childTnLst>
                              <p:par>
                                <p:cTn id="94" presetID="10" presetClass="exit" presetSubtype="0" fill="hold" grpId="1" nodeType="afterEffect">
                                  <p:stCondLst>
                                    <p:cond delay="0"/>
                                  </p:stCondLst>
                                  <p:childTnLst>
                                    <p:animEffect transition="out" filter="fade">
                                      <p:cBhvr>
                                        <p:cTn id="95" dur="100"/>
                                        <p:tgtEl>
                                          <p:spTgt spid="81"/>
                                        </p:tgtEl>
                                      </p:cBhvr>
                                    </p:animEffect>
                                    <p:set>
                                      <p:cBhvr>
                                        <p:cTn id="96" dur="1" fill="hold">
                                          <p:stCondLst>
                                            <p:cond delay="99"/>
                                          </p:stCondLst>
                                        </p:cTn>
                                        <p:tgtEl>
                                          <p:spTgt spid="81"/>
                                        </p:tgtEl>
                                        <p:attrNameLst>
                                          <p:attrName>style.visibility</p:attrName>
                                        </p:attrNameLst>
                                      </p:cBhvr>
                                      <p:to>
                                        <p:strVal val="hidden"/>
                                      </p:to>
                                    </p:set>
                                  </p:childTnLst>
                                </p:cTn>
                              </p:par>
                              <p:par>
                                <p:cTn id="97" presetID="55" presetClass="entr" presetSubtype="0" fill="hold" nodeType="withEffect">
                                  <p:stCondLst>
                                    <p:cond delay="0"/>
                                  </p:stCondLst>
                                  <p:childTnLst>
                                    <p:set>
                                      <p:cBhvr>
                                        <p:cTn id="98" dur="1" fill="hold">
                                          <p:stCondLst>
                                            <p:cond delay="0"/>
                                          </p:stCondLst>
                                        </p:cTn>
                                        <p:tgtEl>
                                          <p:spTgt spid="82"/>
                                        </p:tgtEl>
                                        <p:attrNameLst>
                                          <p:attrName>style.visibility</p:attrName>
                                        </p:attrNameLst>
                                      </p:cBhvr>
                                      <p:to>
                                        <p:strVal val="visible"/>
                                      </p:to>
                                    </p:set>
                                    <p:anim calcmode="lin" valueType="num">
                                      <p:cBhvr>
                                        <p:cTn id="99" dur="100" fill="hold"/>
                                        <p:tgtEl>
                                          <p:spTgt spid="82"/>
                                        </p:tgtEl>
                                        <p:attrNameLst>
                                          <p:attrName>ppt_w</p:attrName>
                                        </p:attrNameLst>
                                      </p:cBhvr>
                                      <p:tavLst>
                                        <p:tav tm="0">
                                          <p:val>
                                            <p:strVal val="#ppt_w*0.70"/>
                                          </p:val>
                                        </p:tav>
                                        <p:tav tm="100000">
                                          <p:val>
                                            <p:strVal val="#ppt_w"/>
                                          </p:val>
                                        </p:tav>
                                      </p:tavLst>
                                    </p:anim>
                                    <p:anim calcmode="lin" valueType="num">
                                      <p:cBhvr>
                                        <p:cTn id="100" dur="100" fill="hold"/>
                                        <p:tgtEl>
                                          <p:spTgt spid="82"/>
                                        </p:tgtEl>
                                        <p:attrNameLst>
                                          <p:attrName>ppt_h</p:attrName>
                                        </p:attrNameLst>
                                      </p:cBhvr>
                                      <p:tavLst>
                                        <p:tav tm="0">
                                          <p:val>
                                            <p:strVal val="#ppt_h"/>
                                          </p:val>
                                        </p:tav>
                                        <p:tav tm="100000">
                                          <p:val>
                                            <p:strVal val="#ppt_h"/>
                                          </p:val>
                                        </p:tav>
                                      </p:tavLst>
                                    </p:anim>
                                    <p:animEffect transition="in" filter="fade">
                                      <p:cBhvr>
                                        <p:cTn id="101" dur="100"/>
                                        <p:tgtEl>
                                          <p:spTgt spid="82"/>
                                        </p:tgtEl>
                                      </p:cBhvr>
                                    </p:animEffect>
                                  </p:childTnLst>
                                </p:cTn>
                              </p:par>
                            </p:childTnLst>
                          </p:cTn>
                        </p:par>
                        <p:par>
                          <p:cTn id="102" fill="hold">
                            <p:stCondLst>
                              <p:cond delay="1400"/>
                            </p:stCondLst>
                            <p:childTnLst>
                              <p:par>
                                <p:cTn id="103" presetID="2" presetClass="entr" presetSubtype="8" fill="hold" grpId="0" nodeType="afterEffect">
                                  <p:stCondLst>
                                    <p:cond delay="0"/>
                                  </p:stCondLst>
                                  <p:childTnLst>
                                    <p:set>
                                      <p:cBhvr>
                                        <p:cTn id="104" dur="1" fill="hold">
                                          <p:stCondLst>
                                            <p:cond delay="0"/>
                                          </p:stCondLst>
                                        </p:cTn>
                                        <p:tgtEl>
                                          <p:spTgt spid="83"/>
                                        </p:tgtEl>
                                        <p:attrNameLst>
                                          <p:attrName>style.visibility</p:attrName>
                                        </p:attrNameLst>
                                      </p:cBhvr>
                                      <p:to>
                                        <p:strVal val="visible"/>
                                      </p:to>
                                    </p:set>
                                    <p:anim calcmode="lin" valueType="num">
                                      <p:cBhvr additive="base">
                                        <p:cTn id="105" dur="100" fill="hold"/>
                                        <p:tgtEl>
                                          <p:spTgt spid="83"/>
                                        </p:tgtEl>
                                        <p:attrNameLst>
                                          <p:attrName>ppt_x</p:attrName>
                                        </p:attrNameLst>
                                      </p:cBhvr>
                                      <p:tavLst>
                                        <p:tav tm="0">
                                          <p:val>
                                            <p:strVal val="0-#ppt_w/2"/>
                                          </p:val>
                                        </p:tav>
                                        <p:tav tm="100000">
                                          <p:val>
                                            <p:strVal val="#ppt_x"/>
                                          </p:val>
                                        </p:tav>
                                      </p:tavLst>
                                    </p:anim>
                                    <p:anim calcmode="lin" valueType="num">
                                      <p:cBhvr additive="base">
                                        <p:cTn id="106" dur="100" fill="hold"/>
                                        <p:tgtEl>
                                          <p:spTgt spid="83"/>
                                        </p:tgtEl>
                                        <p:attrNameLst>
                                          <p:attrName>ppt_y</p:attrName>
                                        </p:attrNameLst>
                                      </p:cBhvr>
                                      <p:tavLst>
                                        <p:tav tm="0">
                                          <p:val>
                                            <p:strVal val="#ppt_y"/>
                                          </p:val>
                                        </p:tav>
                                        <p:tav tm="100000">
                                          <p:val>
                                            <p:strVal val="#ppt_y"/>
                                          </p:val>
                                        </p:tav>
                                      </p:tavLst>
                                    </p:anim>
                                  </p:childTnLst>
                                </p:cTn>
                              </p:par>
                            </p:childTnLst>
                          </p:cTn>
                        </p:par>
                        <p:par>
                          <p:cTn id="107" fill="hold">
                            <p:stCondLst>
                              <p:cond delay="1500"/>
                            </p:stCondLst>
                            <p:childTnLst>
                              <p:par>
                                <p:cTn id="108" presetID="10" presetClass="exit" presetSubtype="0" fill="hold" grpId="1" nodeType="afterEffect">
                                  <p:stCondLst>
                                    <p:cond delay="0"/>
                                  </p:stCondLst>
                                  <p:childTnLst>
                                    <p:animEffect transition="out" filter="fade">
                                      <p:cBhvr>
                                        <p:cTn id="109" dur="100"/>
                                        <p:tgtEl>
                                          <p:spTgt spid="83"/>
                                        </p:tgtEl>
                                      </p:cBhvr>
                                    </p:animEffect>
                                    <p:set>
                                      <p:cBhvr>
                                        <p:cTn id="110" dur="1" fill="hold">
                                          <p:stCondLst>
                                            <p:cond delay="99"/>
                                          </p:stCondLst>
                                        </p:cTn>
                                        <p:tgtEl>
                                          <p:spTgt spid="83"/>
                                        </p:tgtEl>
                                        <p:attrNameLst>
                                          <p:attrName>style.visibility</p:attrName>
                                        </p:attrNameLst>
                                      </p:cBhvr>
                                      <p:to>
                                        <p:strVal val="hidden"/>
                                      </p:to>
                                    </p:set>
                                  </p:childTnLst>
                                </p:cTn>
                              </p:par>
                              <p:par>
                                <p:cTn id="111" presetID="55" presetClass="entr" presetSubtype="0" fill="hold" nodeType="withEffect">
                                  <p:stCondLst>
                                    <p:cond delay="0"/>
                                  </p:stCondLst>
                                  <p:childTnLst>
                                    <p:set>
                                      <p:cBhvr>
                                        <p:cTn id="112" dur="1" fill="hold">
                                          <p:stCondLst>
                                            <p:cond delay="0"/>
                                          </p:stCondLst>
                                        </p:cTn>
                                        <p:tgtEl>
                                          <p:spTgt spid="84"/>
                                        </p:tgtEl>
                                        <p:attrNameLst>
                                          <p:attrName>style.visibility</p:attrName>
                                        </p:attrNameLst>
                                      </p:cBhvr>
                                      <p:to>
                                        <p:strVal val="visible"/>
                                      </p:to>
                                    </p:set>
                                    <p:anim calcmode="lin" valueType="num">
                                      <p:cBhvr>
                                        <p:cTn id="113" dur="100" fill="hold"/>
                                        <p:tgtEl>
                                          <p:spTgt spid="84"/>
                                        </p:tgtEl>
                                        <p:attrNameLst>
                                          <p:attrName>ppt_w</p:attrName>
                                        </p:attrNameLst>
                                      </p:cBhvr>
                                      <p:tavLst>
                                        <p:tav tm="0">
                                          <p:val>
                                            <p:strVal val="#ppt_w*0.70"/>
                                          </p:val>
                                        </p:tav>
                                        <p:tav tm="100000">
                                          <p:val>
                                            <p:strVal val="#ppt_w"/>
                                          </p:val>
                                        </p:tav>
                                      </p:tavLst>
                                    </p:anim>
                                    <p:anim calcmode="lin" valueType="num">
                                      <p:cBhvr>
                                        <p:cTn id="114" dur="100" fill="hold"/>
                                        <p:tgtEl>
                                          <p:spTgt spid="84"/>
                                        </p:tgtEl>
                                        <p:attrNameLst>
                                          <p:attrName>ppt_h</p:attrName>
                                        </p:attrNameLst>
                                      </p:cBhvr>
                                      <p:tavLst>
                                        <p:tav tm="0">
                                          <p:val>
                                            <p:strVal val="#ppt_h"/>
                                          </p:val>
                                        </p:tav>
                                        <p:tav tm="100000">
                                          <p:val>
                                            <p:strVal val="#ppt_h"/>
                                          </p:val>
                                        </p:tav>
                                      </p:tavLst>
                                    </p:anim>
                                    <p:animEffect transition="in" filter="fade">
                                      <p:cBhvr>
                                        <p:cTn id="115" dur="100"/>
                                        <p:tgtEl>
                                          <p:spTgt spid="84"/>
                                        </p:tgtEl>
                                      </p:cBhvr>
                                    </p:animEffect>
                                  </p:childTnLst>
                                </p:cTn>
                              </p:par>
                            </p:childTnLst>
                          </p:cTn>
                        </p:par>
                        <p:par>
                          <p:cTn id="116" fill="hold">
                            <p:stCondLst>
                              <p:cond delay="1600"/>
                            </p:stCondLst>
                            <p:childTnLst>
                              <p:par>
                                <p:cTn id="117" presetID="2" presetClass="entr" presetSubtype="8" fill="hold" grpId="0" nodeType="afterEffect">
                                  <p:stCondLst>
                                    <p:cond delay="0"/>
                                  </p:stCondLst>
                                  <p:childTnLst>
                                    <p:set>
                                      <p:cBhvr>
                                        <p:cTn id="118" dur="1" fill="hold">
                                          <p:stCondLst>
                                            <p:cond delay="0"/>
                                          </p:stCondLst>
                                        </p:cTn>
                                        <p:tgtEl>
                                          <p:spTgt spid="85"/>
                                        </p:tgtEl>
                                        <p:attrNameLst>
                                          <p:attrName>style.visibility</p:attrName>
                                        </p:attrNameLst>
                                      </p:cBhvr>
                                      <p:to>
                                        <p:strVal val="visible"/>
                                      </p:to>
                                    </p:set>
                                    <p:anim calcmode="lin" valueType="num">
                                      <p:cBhvr additive="base">
                                        <p:cTn id="119" dur="100" fill="hold"/>
                                        <p:tgtEl>
                                          <p:spTgt spid="85"/>
                                        </p:tgtEl>
                                        <p:attrNameLst>
                                          <p:attrName>ppt_x</p:attrName>
                                        </p:attrNameLst>
                                      </p:cBhvr>
                                      <p:tavLst>
                                        <p:tav tm="0">
                                          <p:val>
                                            <p:strVal val="0-#ppt_w/2"/>
                                          </p:val>
                                        </p:tav>
                                        <p:tav tm="100000">
                                          <p:val>
                                            <p:strVal val="#ppt_x"/>
                                          </p:val>
                                        </p:tav>
                                      </p:tavLst>
                                    </p:anim>
                                    <p:anim calcmode="lin" valueType="num">
                                      <p:cBhvr additive="base">
                                        <p:cTn id="120" dur="100" fill="hold"/>
                                        <p:tgtEl>
                                          <p:spTgt spid="85"/>
                                        </p:tgtEl>
                                        <p:attrNameLst>
                                          <p:attrName>ppt_y</p:attrName>
                                        </p:attrNameLst>
                                      </p:cBhvr>
                                      <p:tavLst>
                                        <p:tav tm="0">
                                          <p:val>
                                            <p:strVal val="#ppt_y"/>
                                          </p:val>
                                        </p:tav>
                                        <p:tav tm="100000">
                                          <p:val>
                                            <p:strVal val="#ppt_y"/>
                                          </p:val>
                                        </p:tav>
                                      </p:tavLst>
                                    </p:anim>
                                  </p:childTnLst>
                                </p:cTn>
                              </p:par>
                            </p:childTnLst>
                          </p:cTn>
                        </p:par>
                        <p:par>
                          <p:cTn id="121" fill="hold">
                            <p:stCondLst>
                              <p:cond delay="1700"/>
                            </p:stCondLst>
                            <p:childTnLst>
                              <p:par>
                                <p:cTn id="122" presetID="10" presetClass="exit" presetSubtype="0" fill="hold" grpId="1" nodeType="afterEffect">
                                  <p:stCondLst>
                                    <p:cond delay="0"/>
                                  </p:stCondLst>
                                  <p:childTnLst>
                                    <p:animEffect transition="out" filter="fade">
                                      <p:cBhvr>
                                        <p:cTn id="123" dur="100"/>
                                        <p:tgtEl>
                                          <p:spTgt spid="85"/>
                                        </p:tgtEl>
                                      </p:cBhvr>
                                    </p:animEffect>
                                    <p:set>
                                      <p:cBhvr>
                                        <p:cTn id="124" dur="1" fill="hold">
                                          <p:stCondLst>
                                            <p:cond delay="99"/>
                                          </p:stCondLst>
                                        </p:cTn>
                                        <p:tgtEl>
                                          <p:spTgt spid="85"/>
                                        </p:tgtEl>
                                        <p:attrNameLst>
                                          <p:attrName>style.visibility</p:attrName>
                                        </p:attrNameLst>
                                      </p:cBhvr>
                                      <p:to>
                                        <p:strVal val="hidden"/>
                                      </p:to>
                                    </p:set>
                                  </p:childTnLst>
                                </p:cTn>
                              </p:par>
                              <p:par>
                                <p:cTn id="125" presetID="55" presetClass="entr" presetSubtype="0" fill="hold" nodeType="withEffect">
                                  <p:stCondLst>
                                    <p:cond delay="0"/>
                                  </p:stCondLst>
                                  <p:childTnLst>
                                    <p:set>
                                      <p:cBhvr>
                                        <p:cTn id="126" dur="1" fill="hold">
                                          <p:stCondLst>
                                            <p:cond delay="0"/>
                                          </p:stCondLst>
                                        </p:cTn>
                                        <p:tgtEl>
                                          <p:spTgt spid="86"/>
                                        </p:tgtEl>
                                        <p:attrNameLst>
                                          <p:attrName>style.visibility</p:attrName>
                                        </p:attrNameLst>
                                      </p:cBhvr>
                                      <p:to>
                                        <p:strVal val="visible"/>
                                      </p:to>
                                    </p:set>
                                    <p:anim calcmode="lin" valueType="num">
                                      <p:cBhvr>
                                        <p:cTn id="127" dur="100" fill="hold"/>
                                        <p:tgtEl>
                                          <p:spTgt spid="86"/>
                                        </p:tgtEl>
                                        <p:attrNameLst>
                                          <p:attrName>ppt_w</p:attrName>
                                        </p:attrNameLst>
                                      </p:cBhvr>
                                      <p:tavLst>
                                        <p:tav tm="0">
                                          <p:val>
                                            <p:strVal val="#ppt_w*0.70"/>
                                          </p:val>
                                        </p:tav>
                                        <p:tav tm="100000">
                                          <p:val>
                                            <p:strVal val="#ppt_w"/>
                                          </p:val>
                                        </p:tav>
                                      </p:tavLst>
                                    </p:anim>
                                    <p:anim calcmode="lin" valueType="num">
                                      <p:cBhvr>
                                        <p:cTn id="128" dur="100" fill="hold"/>
                                        <p:tgtEl>
                                          <p:spTgt spid="86"/>
                                        </p:tgtEl>
                                        <p:attrNameLst>
                                          <p:attrName>ppt_h</p:attrName>
                                        </p:attrNameLst>
                                      </p:cBhvr>
                                      <p:tavLst>
                                        <p:tav tm="0">
                                          <p:val>
                                            <p:strVal val="#ppt_h"/>
                                          </p:val>
                                        </p:tav>
                                        <p:tav tm="100000">
                                          <p:val>
                                            <p:strVal val="#ppt_h"/>
                                          </p:val>
                                        </p:tav>
                                      </p:tavLst>
                                    </p:anim>
                                    <p:animEffect transition="in" filter="fade">
                                      <p:cBhvr>
                                        <p:cTn id="129" dur="100"/>
                                        <p:tgtEl>
                                          <p:spTgt spid="86"/>
                                        </p:tgtEl>
                                      </p:cBhvr>
                                    </p:animEffect>
                                  </p:childTnLst>
                                </p:cTn>
                              </p:par>
                            </p:childTnLst>
                          </p:cTn>
                        </p:par>
                        <p:par>
                          <p:cTn id="130" fill="hold">
                            <p:stCondLst>
                              <p:cond delay="1800"/>
                            </p:stCondLst>
                            <p:childTnLst>
                              <p:par>
                                <p:cTn id="131" presetID="2" presetClass="entr" presetSubtype="8" fill="hold" grpId="0" nodeType="afterEffect">
                                  <p:stCondLst>
                                    <p:cond delay="0"/>
                                  </p:stCondLst>
                                  <p:childTnLst>
                                    <p:set>
                                      <p:cBhvr>
                                        <p:cTn id="132" dur="1" fill="hold">
                                          <p:stCondLst>
                                            <p:cond delay="0"/>
                                          </p:stCondLst>
                                        </p:cTn>
                                        <p:tgtEl>
                                          <p:spTgt spid="87"/>
                                        </p:tgtEl>
                                        <p:attrNameLst>
                                          <p:attrName>style.visibility</p:attrName>
                                        </p:attrNameLst>
                                      </p:cBhvr>
                                      <p:to>
                                        <p:strVal val="visible"/>
                                      </p:to>
                                    </p:set>
                                    <p:anim calcmode="lin" valueType="num">
                                      <p:cBhvr additive="base">
                                        <p:cTn id="133" dur="100" fill="hold"/>
                                        <p:tgtEl>
                                          <p:spTgt spid="87"/>
                                        </p:tgtEl>
                                        <p:attrNameLst>
                                          <p:attrName>ppt_x</p:attrName>
                                        </p:attrNameLst>
                                      </p:cBhvr>
                                      <p:tavLst>
                                        <p:tav tm="0">
                                          <p:val>
                                            <p:strVal val="0-#ppt_w/2"/>
                                          </p:val>
                                        </p:tav>
                                        <p:tav tm="100000">
                                          <p:val>
                                            <p:strVal val="#ppt_x"/>
                                          </p:val>
                                        </p:tav>
                                      </p:tavLst>
                                    </p:anim>
                                    <p:anim calcmode="lin" valueType="num">
                                      <p:cBhvr additive="base">
                                        <p:cTn id="134" dur="100" fill="hold"/>
                                        <p:tgtEl>
                                          <p:spTgt spid="87"/>
                                        </p:tgtEl>
                                        <p:attrNameLst>
                                          <p:attrName>ppt_y</p:attrName>
                                        </p:attrNameLst>
                                      </p:cBhvr>
                                      <p:tavLst>
                                        <p:tav tm="0">
                                          <p:val>
                                            <p:strVal val="#ppt_y"/>
                                          </p:val>
                                        </p:tav>
                                        <p:tav tm="100000">
                                          <p:val>
                                            <p:strVal val="#ppt_y"/>
                                          </p:val>
                                        </p:tav>
                                      </p:tavLst>
                                    </p:anim>
                                  </p:childTnLst>
                                </p:cTn>
                              </p:par>
                            </p:childTnLst>
                          </p:cTn>
                        </p:par>
                        <p:par>
                          <p:cTn id="135" fill="hold">
                            <p:stCondLst>
                              <p:cond delay="1900"/>
                            </p:stCondLst>
                            <p:childTnLst>
                              <p:par>
                                <p:cTn id="136" presetID="10" presetClass="exit" presetSubtype="0" fill="hold" grpId="1" nodeType="afterEffect">
                                  <p:stCondLst>
                                    <p:cond delay="0"/>
                                  </p:stCondLst>
                                  <p:childTnLst>
                                    <p:animEffect transition="out" filter="fade">
                                      <p:cBhvr>
                                        <p:cTn id="137" dur="100"/>
                                        <p:tgtEl>
                                          <p:spTgt spid="87"/>
                                        </p:tgtEl>
                                      </p:cBhvr>
                                    </p:animEffect>
                                    <p:set>
                                      <p:cBhvr>
                                        <p:cTn id="138" dur="1" fill="hold">
                                          <p:stCondLst>
                                            <p:cond delay="99"/>
                                          </p:stCondLst>
                                        </p:cTn>
                                        <p:tgtEl>
                                          <p:spTgt spid="87"/>
                                        </p:tgtEl>
                                        <p:attrNameLst>
                                          <p:attrName>style.visibility</p:attrName>
                                        </p:attrNameLst>
                                      </p:cBhvr>
                                      <p:to>
                                        <p:strVal val="hidden"/>
                                      </p:to>
                                    </p:set>
                                  </p:childTnLst>
                                </p:cTn>
                              </p:par>
                              <p:par>
                                <p:cTn id="139" presetID="55" presetClass="entr" presetSubtype="0" fill="hold" nodeType="withEffect">
                                  <p:stCondLst>
                                    <p:cond delay="0"/>
                                  </p:stCondLst>
                                  <p:childTnLst>
                                    <p:set>
                                      <p:cBhvr>
                                        <p:cTn id="140" dur="1" fill="hold">
                                          <p:stCondLst>
                                            <p:cond delay="0"/>
                                          </p:stCondLst>
                                        </p:cTn>
                                        <p:tgtEl>
                                          <p:spTgt spid="88"/>
                                        </p:tgtEl>
                                        <p:attrNameLst>
                                          <p:attrName>style.visibility</p:attrName>
                                        </p:attrNameLst>
                                      </p:cBhvr>
                                      <p:to>
                                        <p:strVal val="visible"/>
                                      </p:to>
                                    </p:set>
                                    <p:anim calcmode="lin" valueType="num">
                                      <p:cBhvr>
                                        <p:cTn id="141" dur="100" fill="hold"/>
                                        <p:tgtEl>
                                          <p:spTgt spid="88"/>
                                        </p:tgtEl>
                                        <p:attrNameLst>
                                          <p:attrName>ppt_w</p:attrName>
                                        </p:attrNameLst>
                                      </p:cBhvr>
                                      <p:tavLst>
                                        <p:tav tm="0">
                                          <p:val>
                                            <p:strVal val="#ppt_w*0.70"/>
                                          </p:val>
                                        </p:tav>
                                        <p:tav tm="100000">
                                          <p:val>
                                            <p:strVal val="#ppt_w"/>
                                          </p:val>
                                        </p:tav>
                                      </p:tavLst>
                                    </p:anim>
                                    <p:anim calcmode="lin" valueType="num">
                                      <p:cBhvr>
                                        <p:cTn id="142" dur="100" fill="hold"/>
                                        <p:tgtEl>
                                          <p:spTgt spid="88"/>
                                        </p:tgtEl>
                                        <p:attrNameLst>
                                          <p:attrName>ppt_h</p:attrName>
                                        </p:attrNameLst>
                                      </p:cBhvr>
                                      <p:tavLst>
                                        <p:tav tm="0">
                                          <p:val>
                                            <p:strVal val="#ppt_h"/>
                                          </p:val>
                                        </p:tav>
                                        <p:tav tm="100000">
                                          <p:val>
                                            <p:strVal val="#ppt_h"/>
                                          </p:val>
                                        </p:tav>
                                      </p:tavLst>
                                    </p:anim>
                                    <p:animEffect transition="in" filter="fade">
                                      <p:cBhvr>
                                        <p:cTn id="143" dur="100"/>
                                        <p:tgtEl>
                                          <p:spTgt spid="88"/>
                                        </p:tgtEl>
                                      </p:cBhvr>
                                    </p:animEffect>
                                  </p:childTnLst>
                                </p:cTn>
                              </p:par>
                            </p:childTnLst>
                          </p:cTn>
                        </p:par>
                        <p:par>
                          <p:cTn id="144" fill="hold">
                            <p:stCondLst>
                              <p:cond delay="2000"/>
                            </p:stCondLst>
                            <p:childTnLst>
                              <p:par>
                                <p:cTn id="145" presetID="2" presetClass="entr" presetSubtype="8" fill="hold" grpId="0" nodeType="afterEffect">
                                  <p:stCondLst>
                                    <p:cond delay="0"/>
                                  </p:stCondLst>
                                  <p:childTnLst>
                                    <p:set>
                                      <p:cBhvr>
                                        <p:cTn id="146" dur="1" fill="hold">
                                          <p:stCondLst>
                                            <p:cond delay="0"/>
                                          </p:stCondLst>
                                        </p:cTn>
                                        <p:tgtEl>
                                          <p:spTgt spid="89"/>
                                        </p:tgtEl>
                                        <p:attrNameLst>
                                          <p:attrName>style.visibility</p:attrName>
                                        </p:attrNameLst>
                                      </p:cBhvr>
                                      <p:to>
                                        <p:strVal val="visible"/>
                                      </p:to>
                                    </p:set>
                                    <p:anim calcmode="lin" valueType="num">
                                      <p:cBhvr additive="base">
                                        <p:cTn id="147" dur="100" fill="hold"/>
                                        <p:tgtEl>
                                          <p:spTgt spid="89"/>
                                        </p:tgtEl>
                                        <p:attrNameLst>
                                          <p:attrName>ppt_x</p:attrName>
                                        </p:attrNameLst>
                                      </p:cBhvr>
                                      <p:tavLst>
                                        <p:tav tm="0">
                                          <p:val>
                                            <p:strVal val="0-#ppt_w/2"/>
                                          </p:val>
                                        </p:tav>
                                        <p:tav tm="100000">
                                          <p:val>
                                            <p:strVal val="#ppt_x"/>
                                          </p:val>
                                        </p:tav>
                                      </p:tavLst>
                                    </p:anim>
                                    <p:anim calcmode="lin" valueType="num">
                                      <p:cBhvr additive="base">
                                        <p:cTn id="148" dur="100" fill="hold"/>
                                        <p:tgtEl>
                                          <p:spTgt spid="89"/>
                                        </p:tgtEl>
                                        <p:attrNameLst>
                                          <p:attrName>ppt_y</p:attrName>
                                        </p:attrNameLst>
                                      </p:cBhvr>
                                      <p:tavLst>
                                        <p:tav tm="0">
                                          <p:val>
                                            <p:strVal val="#ppt_y"/>
                                          </p:val>
                                        </p:tav>
                                        <p:tav tm="100000">
                                          <p:val>
                                            <p:strVal val="#ppt_y"/>
                                          </p:val>
                                        </p:tav>
                                      </p:tavLst>
                                    </p:anim>
                                  </p:childTnLst>
                                </p:cTn>
                              </p:par>
                            </p:childTnLst>
                          </p:cTn>
                        </p:par>
                        <p:par>
                          <p:cTn id="149" fill="hold">
                            <p:stCondLst>
                              <p:cond delay="2100"/>
                            </p:stCondLst>
                            <p:childTnLst>
                              <p:par>
                                <p:cTn id="150" presetID="10" presetClass="exit" presetSubtype="0" fill="hold" grpId="1" nodeType="afterEffect">
                                  <p:stCondLst>
                                    <p:cond delay="0"/>
                                  </p:stCondLst>
                                  <p:childTnLst>
                                    <p:animEffect transition="out" filter="fade">
                                      <p:cBhvr>
                                        <p:cTn id="151" dur="100"/>
                                        <p:tgtEl>
                                          <p:spTgt spid="89"/>
                                        </p:tgtEl>
                                      </p:cBhvr>
                                    </p:animEffect>
                                    <p:set>
                                      <p:cBhvr>
                                        <p:cTn id="152" dur="1" fill="hold">
                                          <p:stCondLst>
                                            <p:cond delay="99"/>
                                          </p:stCondLst>
                                        </p:cTn>
                                        <p:tgtEl>
                                          <p:spTgt spid="89"/>
                                        </p:tgtEl>
                                        <p:attrNameLst>
                                          <p:attrName>style.visibility</p:attrName>
                                        </p:attrNameLst>
                                      </p:cBhvr>
                                      <p:to>
                                        <p:strVal val="hidden"/>
                                      </p:to>
                                    </p:set>
                                  </p:childTnLst>
                                </p:cTn>
                              </p:par>
                              <p:par>
                                <p:cTn id="153" presetID="55" presetClass="entr" presetSubtype="0" fill="hold" nodeType="withEffect">
                                  <p:stCondLst>
                                    <p:cond delay="0"/>
                                  </p:stCondLst>
                                  <p:childTnLst>
                                    <p:set>
                                      <p:cBhvr>
                                        <p:cTn id="154" dur="1" fill="hold">
                                          <p:stCondLst>
                                            <p:cond delay="0"/>
                                          </p:stCondLst>
                                        </p:cTn>
                                        <p:tgtEl>
                                          <p:spTgt spid="90"/>
                                        </p:tgtEl>
                                        <p:attrNameLst>
                                          <p:attrName>style.visibility</p:attrName>
                                        </p:attrNameLst>
                                      </p:cBhvr>
                                      <p:to>
                                        <p:strVal val="visible"/>
                                      </p:to>
                                    </p:set>
                                    <p:anim calcmode="lin" valueType="num">
                                      <p:cBhvr>
                                        <p:cTn id="155" dur="100" fill="hold"/>
                                        <p:tgtEl>
                                          <p:spTgt spid="90"/>
                                        </p:tgtEl>
                                        <p:attrNameLst>
                                          <p:attrName>ppt_w</p:attrName>
                                        </p:attrNameLst>
                                      </p:cBhvr>
                                      <p:tavLst>
                                        <p:tav tm="0">
                                          <p:val>
                                            <p:strVal val="#ppt_w*0.70"/>
                                          </p:val>
                                        </p:tav>
                                        <p:tav tm="100000">
                                          <p:val>
                                            <p:strVal val="#ppt_w"/>
                                          </p:val>
                                        </p:tav>
                                      </p:tavLst>
                                    </p:anim>
                                    <p:anim calcmode="lin" valueType="num">
                                      <p:cBhvr>
                                        <p:cTn id="156" dur="100" fill="hold"/>
                                        <p:tgtEl>
                                          <p:spTgt spid="90"/>
                                        </p:tgtEl>
                                        <p:attrNameLst>
                                          <p:attrName>ppt_h</p:attrName>
                                        </p:attrNameLst>
                                      </p:cBhvr>
                                      <p:tavLst>
                                        <p:tav tm="0">
                                          <p:val>
                                            <p:strVal val="#ppt_h"/>
                                          </p:val>
                                        </p:tav>
                                        <p:tav tm="100000">
                                          <p:val>
                                            <p:strVal val="#ppt_h"/>
                                          </p:val>
                                        </p:tav>
                                      </p:tavLst>
                                    </p:anim>
                                    <p:animEffect transition="in" filter="fade">
                                      <p:cBhvr>
                                        <p:cTn id="157" dur="100"/>
                                        <p:tgtEl>
                                          <p:spTgt spid="90"/>
                                        </p:tgtEl>
                                      </p:cBhvr>
                                    </p:animEffect>
                                  </p:childTnLst>
                                </p:cTn>
                              </p:par>
                            </p:childTnLst>
                          </p:cTn>
                        </p:par>
                        <p:par>
                          <p:cTn id="158" fill="hold">
                            <p:stCondLst>
                              <p:cond delay="2200"/>
                            </p:stCondLst>
                            <p:childTnLst>
                              <p:par>
                                <p:cTn id="159" presetID="2" presetClass="entr" presetSubtype="8" fill="hold" grpId="0" nodeType="afterEffect">
                                  <p:stCondLst>
                                    <p:cond delay="0"/>
                                  </p:stCondLst>
                                  <p:childTnLst>
                                    <p:set>
                                      <p:cBhvr>
                                        <p:cTn id="160" dur="1" fill="hold">
                                          <p:stCondLst>
                                            <p:cond delay="0"/>
                                          </p:stCondLst>
                                        </p:cTn>
                                        <p:tgtEl>
                                          <p:spTgt spid="91"/>
                                        </p:tgtEl>
                                        <p:attrNameLst>
                                          <p:attrName>style.visibility</p:attrName>
                                        </p:attrNameLst>
                                      </p:cBhvr>
                                      <p:to>
                                        <p:strVal val="visible"/>
                                      </p:to>
                                    </p:set>
                                    <p:anim calcmode="lin" valueType="num">
                                      <p:cBhvr additive="base">
                                        <p:cTn id="161" dur="100" fill="hold"/>
                                        <p:tgtEl>
                                          <p:spTgt spid="91"/>
                                        </p:tgtEl>
                                        <p:attrNameLst>
                                          <p:attrName>ppt_x</p:attrName>
                                        </p:attrNameLst>
                                      </p:cBhvr>
                                      <p:tavLst>
                                        <p:tav tm="0">
                                          <p:val>
                                            <p:strVal val="0-#ppt_w/2"/>
                                          </p:val>
                                        </p:tav>
                                        <p:tav tm="100000">
                                          <p:val>
                                            <p:strVal val="#ppt_x"/>
                                          </p:val>
                                        </p:tav>
                                      </p:tavLst>
                                    </p:anim>
                                    <p:anim calcmode="lin" valueType="num">
                                      <p:cBhvr additive="base">
                                        <p:cTn id="162" dur="100" fill="hold"/>
                                        <p:tgtEl>
                                          <p:spTgt spid="91"/>
                                        </p:tgtEl>
                                        <p:attrNameLst>
                                          <p:attrName>ppt_y</p:attrName>
                                        </p:attrNameLst>
                                      </p:cBhvr>
                                      <p:tavLst>
                                        <p:tav tm="0">
                                          <p:val>
                                            <p:strVal val="#ppt_y"/>
                                          </p:val>
                                        </p:tav>
                                        <p:tav tm="100000">
                                          <p:val>
                                            <p:strVal val="#ppt_y"/>
                                          </p:val>
                                        </p:tav>
                                      </p:tavLst>
                                    </p:anim>
                                  </p:childTnLst>
                                </p:cTn>
                              </p:par>
                            </p:childTnLst>
                          </p:cTn>
                        </p:par>
                        <p:par>
                          <p:cTn id="163" fill="hold">
                            <p:stCondLst>
                              <p:cond delay="2300"/>
                            </p:stCondLst>
                            <p:childTnLst>
                              <p:par>
                                <p:cTn id="164" presetID="10" presetClass="exit" presetSubtype="0" fill="hold" grpId="1" nodeType="afterEffect">
                                  <p:stCondLst>
                                    <p:cond delay="0"/>
                                  </p:stCondLst>
                                  <p:childTnLst>
                                    <p:animEffect transition="out" filter="fade">
                                      <p:cBhvr>
                                        <p:cTn id="165" dur="100"/>
                                        <p:tgtEl>
                                          <p:spTgt spid="91"/>
                                        </p:tgtEl>
                                      </p:cBhvr>
                                    </p:animEffect>
                                    <p:set>
                                      <p:cBhvr>
                                        <p:cTn id="166" dur="1" fill="hold">
                                          <p:stCondLst>
                                            <p:cond delay="99"/>
                                          </p:stCondLst>
                                        </p:cTn>
                                        <p:tgtEl>
                                          <p:spTgt spid="91"/>
                                        </p:tgtEl>
                                        <p:attrNameLst>
                                          <p:attrName>style.visibility</p:attrName>
                                        </p:attrNameLst>
                                      </p:cBhvr>
                                      <p:to>
                                        <p:strVal val="hidden"/>
                                      </p:to>
                                    </p:set>
                                  </p:childTnLst>
                                </p:cTn>
                              </p:par>
                              <p:par>
                                <p:cTn id="167" presetID="55" presetClass="entr" presetSubtype="0" fill="hold" nodeType="withEffect">
                                  <p:stCondLst>
                                    <p:cond delay="0"/>
                                  </p:stCondLst>
                                  <p:childTnLst>
                                    <p:set>
                                      <p:cBhvr>
                                        <p:cTn id="168" dur="1" fill="hold">
                                          <p:stCondLst>
                                            <p:cond delay="0"/>
                                          </p:stCondLst>
                                        </p:cTn>
                                        <p:tgtEl>
                                          <p:spTgt spid="92"/>
                                        </p:tgtEl>
                                        <p:attrNameLst>
                                          <p:attrName>style.visibility</p:attrName>
                                        </p:attrNameLst>
                                      </p:cBhvr>
                                      <p:to>
                                        <p:strVal val="visible"/>
                                      </p:to>
                                    </p:set>
                                    <p:anim calcmode="lin" valueType="num">
                                      <p:cBhvr>
                                        <p:cTn id="169" dur="100" fill="hold"/>
                                        <p:tgtEl>
                                          <p:spTgt spid="92"/>
                                        </p:tgtEl>
                                        <p:attrNameLst>
                                          <p:attrName>ppt_w</p:attrName>
                                        </p:attrNameLst>
                                      </p:cBhvr>
                                      <p:tavLst>
                                        <p:tav tm="0">
                                          <p:val>
                                            <p:strVal val="#ppt_w*0.70"/>
                                          </p:val>
                                        </p:tav>
                                        <p:tav tm="100000">
                                          <p:val>
                                            <p:strVal val="#ppt_w"/>
                                          </p:val>
                                        </p:tav>
                                      </p:tavLst>
                                    </p:anim>
                                    <p:anim calcmode="lin" valueType="num">
                                      <p:cBhvr>
                                        <p:cTn id="170" dur="100" fill="hold"/>
                                        <p:tgtEl>
                                          <p:spTgt spid="92"/>
                                        </p:tgtEl>
                                        <p:attrNameLst>
                                          <p:attrName>ppt_h</p:attrName>
                                        </p:attrNameLst>
                                      </p:cBhvr>
                                      <p:tavLst>
                                        <p:tav tm="0">
                                          <p:val>
                                            <p:strVal val="#ppt_h"/>
                                          </p:val>
                                        </p:tav>
                                        <p:tav tm="100000">
                                          <p:val>
                                            <p:strVal val="#ppt_h"/>
                                          </p:val>
                                        </p:tav>
                                      </p:tavLst>
                                    </p:anim>
                                    <p:animEffect transition="in" filter="fade">
                                      <p:cBhvr>
                                        <p:cTn id="171" dur="100"/>
                                        <p:tgtEl>
                                          <p:spTgt spid="92"/>
                                        </p:tgtEl>
                                      </p:cBhvr>
                                    </p:animEffect>
                                  </p:childTnLst>
                                </p:cTn>
                              </p:par>
                            </p:childTnLst>
                          </p:cTn>
                        </p:par>
                        <p:par>
                          <p:cTn id="172" fill="hold">
                            <p:stCondLst>
                              <p:cond delay="2400"/>
                            </p:stCondLst>
                            <p:childTnLst>
                              <p:par>
                                <p:cTn id="173" presetID="2" presetClass="entr" presetSubtype="8" fill="hold" grpId="0" nodeType="afterEffect">
                                  <p:stCondLst>
                                    <p:cond delay="0"/>
                                  </p:stCondLst>
                                  <p:childTnLst>
                                    <p:set>
                                      <p:cBhvr>
                                        <p:cTn id="174" dur="1" fill="hold">
                                          <p:stCondLst>
                                            <p:cond delay="0"/>
                                          </p:stCondLst>
                                        </p:cTn>
                                        <p:tgtEl>
                                          <p:spTgt spid="93"/>
                                        </p:tgtEl>
                                        <p:attrNameLst>
                                          <p:attrName>style.visibility</p:attrName>
                                        </p:attrNameLst>
                                      </p:cBhvr>
                                      <p:to>
                                        <p:strVal val="visible"/>
                                      </p:to>
                                    </p:set>
                                    <p:anim calcmode="lin" valueType="num">
                                      <p:cBhvr additive="base">
                                        <p:cTn id="175" dur="100" fill="hold"/>
                                        <p:tgtEl>
                                          <p:spTgt spid="93"/>
                                        </p:tgtEl>
                                        <p:attrNameLst>
                                          <p:attrName>ppt_x</p:attrName>
                                        </p:attrNameLst>
                                      </p:cBhvr>
                                      <p:tavLst>
                                        <p:tav tm="0">
                                          <p:val>
                                            <p:strVal val="0-#ppt_w/2"/>
                                          </p:val>
                                        </p:tav>
                                        <p:tav tm="100000">
                                          <p:val>
                                            <p:strVal val="#ppt_x"/>
                                          </p:val>
                                        </p:tav>
                                      </p:tavLst>
                                    </p:anim>
                                    <p:anim calcmode="lin" valueType="num">
                                      <p:cBhvr additive="base">
                                        <p:cTn id="176" dur="100" fill="hold"/>
                                        <p:tgtEl>
                                          <p:spTgt spid="93"/>
                                        </p:tgtEl>
                                        <p:attrNameLst>
                                          <p:attrName>ppt_y</p:attrName>
                                        </p:attrNameLst>
                                      </p:cBhvr>
                                      <p:tavLst>
                                        <p:tav tm="0">
                                          <p:val>
                                            <p:strVal val="#ppt_y"/>
                                          </p:val>
                                        </p:tav>
                                        <p:tav tm="100000">
                                          <p:val>
                                            <p:strVal val="#ppt_y"/>
                                          </p:val>
                                        </p:tav>
                                      </p:tavLst>
                                    </p:anim>
                                  </p:childTnLst>
                                </p:cTn>
                              </p:par>
                            </p:childTnLst>
                          </p:cTn>
                        </p:par>
                        <p:par>
                          <p:cTn id="177" fill="hold">
                            <p:stCondLst>
                              <p:cond delay="2500"/>
                            </p:stCondLst>
                            <p:childTnLst>
                              <p:par>
                                <p:cTn id="178" presetID="10" presetClass="exit" presetSubtype="0" fill="hold" grpId="1" nodeType="afterEffect">
                                  <p:stCondLst>
                                    <p:cond delay="0"/>
                                  </p:stCondLst>
                                  <p:childTnLst>
                                    <p:animEffect transition="out" filter="fade">
                                      <p:cBhvr>
                                        <p:cTn id="179" dur="100"/>
                                        <p:tgtEl>
                                          <p:spTgt spid="93"/>
                                        </p:tgtEl>
                                      </p:cBhvr>
                                    </p:animEffect>
                                    <p:set>
                                      <p:cBhvr>
                                        <p:cTn id="180" dur="1" fill="hold">
                                          <p:stCondLst>
                                            <p:cond delay="99"/>
                                          </p:stCondLst>
                                        </p:cTn>
                                        <p:tgtEl>
                                          <p:spTgt spid="93"/>
                                        </p:tgtEl>
                                        <p:attrNameLst>
                                          <p:attrName>style.visibility</p:attrName>
                                        </p:attrNameLst>
                                      </p:cBhvr>
                                      <p:to>
                                        <p:strVal val="hidden"/>
                                      </p:to>
                                    </p:set>
                                  </p:childTnLst>
                                </p:cTn>
                              </p:par>
                              <p:par>
                                <p:cTn id="181" presetID="55" presetClass="entr" presetSubtype="0" fill="hold" nodeType="withEffect">
                                  <p:stCondLst>
                                    <p:cond delay="0"/>
                                  </p:stCondLst>
                                  <p:childTnLst>
                                    <p:set>
                                      <p:cBhvr>
                                        <p:cTn id="182" dur="1" fill="hold">
                                          <p:stCondLst>
                                            <p:cond delay="0"/>
                                          </p:stCondLst>
                                        </p:cTn>
                                        <p:tgtEl>
                                          <p:spTgt spid="94"/>
                                        </p:tgtEl>
                                        <p:attrNameLst>
                                          <p:attrName>style.visibility</p:attrName>
                                        </p:attrNameLst>
                                      </p:cBhvr>
                                      <p:to>
                                        <p:strVal val="visible"/>
                                      </p:to>
                                    </p:set>
                                    <p:anim calcmode="lin" valueType="num">
                                      <p:cBhvr>
                                        <p:cTn id="183" dur="100" fill="hold"/>
                                        <p:tgtEl>
                                          <p:spTgt spid="94"/>
                                        </p:tgtEl>
                                        <p:attrNameLst>
                                          <p:attrName>ppt_w</p:attrName>
                                        </p:attrNameLst>
                                      </p:cBhvr>
                                      <p:tavLst>
                                        <p:tav tm="0">
                                          <p:val>
                                            <p:strVal val="#ppt_w*0.70"/>
                                          </p:val>
                                        </p:tav>
                                        <p:tav tm="100000">
                                          <p:val>
                                            <p:strVal val="#ppt_w"/>
                                          </p:val>
                                        </p:tav>
                                      </p:tavLst>
                                    </p:anim>
                                    <p:anim calcmode="lin" valueType="num">
                                      <p:cBhvr>
                                        <p:cTn id="184" dur="100" fill="hold"/>
                                        <p:tgtEl>
                                          <p:spTgt spid="94"/>
                                        </p:tgtEl>
                                        <p:attrNameLst>
                                          <p:attrName>ppt_h</p:attrName>
                                        </p:attrNameLst>
                                      </p:cBhvr>
                                      <p:tavLst>
                                        <p:tav tm="0">
                                          <p:val>
                                            <p:strVal val="#ppt_h"/>
                                          </p:val>
                                        </p:tav>
                                        <p:tav tm="100000">
                                          <p:val>
                                            <p:strVal val="#ppt_h"/>
                                          </p:val>
                                        </p:tav>
                                      </p:tavLst>
                                    </p:anim>
                                    <p:animEffect transition="in" filter="fade">
                                      <p:cBhvr>
                                        <p:cTn id="185" dur="100"/>
                                        <p:tgtEl>
                                          <p:spTgt spid="94"/>
                                        </p:tgtEl>
                                      </p:cBhvr>
                                    </p:animEffect>
                                  </p:childTnLst>
                                </p:cTn>
                              </p:par>
                            </p:childTnLst>
                          </p:cTn>
                        </p:par>
                        <p:par>
                          <p:cTn id="186" fill="hold">
                            <p:stCondLst>
                              <p:cond delay="2600"/>
                            </p:stCondLst>
                            <p:childTnLst>
                              <p:par>
                                <p:cTn id="187" presetID="2" presetClass="entr" presetSubtype="8" fill="hold" grpId="0" nodeType="afterEffect">
                                  <p:stCondLst>
                                    <p:cond delay="0"/>
                                  </p:stCondLst>
                                  <p:childTnLst>
                                    <p:set>
                                      <p:cBhvr>
                                        <p:cTn id="188" dur="1" fill="hold">
                                          <p:stCondLst>
                                            <p:cond delay="0"/>
                                          </p:stCondLst>
                                        </p:cTn>
                                        <p:tgtEl>
                                          <p:spTgt spid="95"/>
                                        </p:tgtEl>
                                        <p:attrNameLst>
                                          <p:attrName>style.visibility</p:attrName>
                                        </p:attrNameLst>
                                      </p:cBhvr>
                                      <p:to>
                                        <p:strVal val="visible"/>
                                      </p:to>
                                    </p:set>
                                    <p:anim calcmode="lin" valueType="num">
                                      <p:cBhvr additive="base">
                                        <p:cTn id="189" dur="100" fill="hold"/>
                                        <p:tgtEl>
                                          <p:spTgt spid="95"/>
                                        </p:tgtEl>
                                        <p:attrNameLst>
                                          <p:attrName>ppt_x</p:attrName>
                                        </p:attrNameLst>
                                      </p:cBhvr>
                                      <p:tavLst>
                                        <p:tav tm="0">
                                          <p:val>
                                            <p:strVal val="0-#ppt_w/2"/>
                                          </p:val>
                                        </p:tav>
                                        <p:tav tm="100000">
                                          <p:val>
                                            <p:strVal val="#ppt_x"/>
                                          </p:val>
                                        </p:tav>
                                      </p:tavLst>
                                    </p:anim>
                                    <p:anim calcmode="lin" valueType="num">
                                      <p:cBhvr additive="base">
                                        <p:cTn id="190" dur="100" fill="hold"/>
                                        <p:tgtEl>
                                          <p:spTgt spid="95"/>
                                        </p:tgtEl>
                                        <p:attrNameLst>
                                          <p:attrName>ppt_y</p:attrName>
                                        </p:attrNameLst>
                                      </p:cBhvr>
                                      <p:tavLst>
                                        <p:tav tm="0">
                                          <p:val>
                                            <p:strVal val="#ppt_y"/>
                                          </p:val>
                                        </p:tav>
                                        <p:tav tm="100000">
                                          <p:val>
                                            <p:strVal val="#ppt_y"/>
                                          </p:val>
                                        </p:tav>
                                      </p:tavLst>
                                    </p:anim>
                                  </p:childTnLst>
                                </p:cTn>
                              </p:par>
                            </p:childTnLst>
                          </p:cTn>
                        </p:par>
                        <p:par>
                          <p:cTn id="191" fill="hold">
                            <p:stCondLst>
                              <p:cond delay="2700"/>
                            </p:stCondLst>
                            <p:childTnLst>
                              <p:par>
                                <p:cTn id="192" presetID="10" presetClass="exit" presetSubtype="0" fill="hold" grpId="1" nodeType="afterEffect">
                                  <p:stCondLst>
                                    <p:cond delay="0"/>
                                  </p:stCondLst>
                                  <p:childTnLst>
                                    <p:animEffect transition="out" filter="fade">
                                      <p:cBhvr>
                                        <p:cTn id="193" dur="100"/>
                                        <p:tgtEl>
                                          <p:spTgt spid="95"/>
                                        </p:tgtEl>
                                      </p:cBhvr>
                                    </p:animEffect>
                                    <p:set>
                                      <p:cBhvr>
                                        <p:cTn id="194" dur="1" fill="hold">
                                          <p:stCondLst>
                                            <p:cond delay="99"/>
                                          </p:stCondLst>
                                        </p:cTn>
                                        <p:tgtEl>
                                          <p:spTgt spid="95"/>
                                        </p:tgtEl>
                                        <p:attrNameLst>
                                          <p:attrName>style.visibility</p:attrName>
                                        </p:attrNameLst>
                                      </p:cBhvr>
                                      <p:to>
                                        <p:strVal val="hidden"/>
                                      </p:to>
                                    </p:set>
                                  </p:childTnLst>
                                </p:cTn>
                              </p:par>
                              <p:par>
                                <p:cTn id="195" presetID="55" presetClass="entr" presetSubtype="0" fill="hold" nodeType="withEffect">
                                  <p:stCondLst>
                                    <p:cond delay="0"/>
                                  </p:stCondLst>
                                  <p:childTnLst>
                                    <p:set>
                                      <p:cBhvr>
                                        <p:cTn id="196" dur="1" fill="hold">
                                          <p:stCondLst>
                                            <p:cond delay="0"/>
                                          </p:stCondLst>
                                        </p:cTn>
                                        <p:tgtEl>
                                          <p:spTgt spid="96"/>
                                        </p:tgtEl>
                                        <p:attrNameLst>
                                          <p:attrName>style.visibility</p:attrName>
                                        </p:attrNameLst>
                                      </p:cBhvr>
                                      <p:to>
                                        <p:strVal val="visible"/>
                                      </p:to>
                                    </p:set>
                                    <p:anim calcmode="lin" valueType="num">
                                      <p:cBhvr>
                                        <p:cTn id="197" dur="100" fill="hold"/>
                                        <p:tgtEl>
                                          <p:spTgt spid="96"/>
                                        </p:tgtEl>
                                        <p:attrNameLst>
                                          <p:attrName>ppt_w</p:attrName>
                                        </p:attrNameLst>
                                      </p:cBhvr>
                                      <p:tavLst>
                                        <p:tav tm="0">
                                          <p:val>
                                            <p:strVal val="#ppt_w*0.70"/>
                                          </p:val>
                                        </p:tav>
                                        <p:tav tm="100000">
                                          <p:val>
                                            <p:strVal val="#ppt_w"/>
                                          </p:val>
                                        </p:tav>
                                      </p:tavLst>
                                    </p:anim>
                                    <p:anim calcmode="lin" valueType="num">
                                      <p:cBhvr>
                                        <p:cTn id="198" dur="100" fill="hold"/>
                                        <p:tgtEl>
                                          <p:spTgt spid="96"/>
                                        </p:tgtEl>
                                        <p:attrNameLst>
                                          <p:attrName>ppt_h</p:attrName>
                                        </p:attrNameLst>
                                      </p:cBhvr>
                                      <p:tavLst>
                                        <p:tav tm="0">
                                          <p:val>
                                            <p:strVal val="#ppt_h"/>
                                          </p:val>
                                        </p:tav>
                                        <p:tav tm="100000">
                                          <p:val>
                                            <p:strVal val="#ppt_h"/>
                                          </p:val>
                                        </p:tav>
                                      </p:tavLst>
                                    </p:anim>
                                    <p:animEffect transition="in" filter="fade">
                                      <p:cBhvr>
                                        <p:cTn id="199" dur="100"/>
                                        <p:tgtEl>
                                          <p:spTgt spid="96"/>
                                        </p:tgtEl>
                                      </p:cBhvr>
                                    </p:animEffect>
                                  </p:childTnLst>
                                </p:cTn>
                              </p:par>
                            </p:childTnLst>
                          </p:cTn>
                        </p:par>
                        <p:par>
                          <p:cTn id="200" fill="hold">
                            <p:stCondLst>
                              <p:cond delay="2800"/>
                            </p:stCondLst>
                            <p:childTnLst>
                              <p:par>
                                <p:cTn id="201" presetID="2" presetClass="entr" presetSubtype="8" fill="hold" grpId="0" nodeType="afterEffect">
                                  <p:stCondLst>
                                    <p:cond delay="0"/>
                                  </p:stCondLst>
                                  <p:childTnLst>
                                    <p:set>
                                      <p:cBhvr>
                                        <p:cTn id="202" dur="1" fill="hold">
                                          <p:stCondLst>
                                            <p:cond delay="0"/>
                                          </p:stCondLst>
                                        </p:cTn>
                                        <p:tgtEl>
                                          <p:spTgt spid="97"/>
                                        </p:tgtEl>
                                        <p:attrNameLst>
                                          <p:attrName>style.visibility</p:attrName>
                                        </p:attrNameLst>
                                      </p:cBhvr>
                                      <p:to>
                                        <p:strVal val="visible"/>
                                      </p:to>
                                    </p:set>
                                    <p:anim calcmode="lin" valueType="num">
                                      <p:cBhvr additive="base">
                                        <p:cTn id="203" dur="100" fill="hold"/>
                                        <p:tgtEl>
                                          <p:spTgt spid="97"/>
                                        </p:tgtEl>
                                        <p:attrNameLst>
                                          <p:attrName>ppt_x</p:attrName>
                                        </p:attrNameLst>
                                      </p:cBhvr>
                                      <p:tavLst>
                                        <p:tav tm="0">
                                          <p:val>
                                            <p:strVal val="0-#ppt_w/2"/>
                                          </p:val>
                                        </p:tav>
                                        <p:tav tm="100000">
                                          <p:val>
                                            <p:strVal val="#ppt_x"/>
                                          </p:val>
                                        </p:tav>
                                      </p:tavLst>
                                    </p:anim>
                                    <p:anim calcmode="lin" valueType="num">
                                      <p:cBhvr additive="base">
                                        <p:cTn id="204" dur="100" fill="hold"/>
                                        <p:tgtEl>
                                          <p:spTgt spid="97"/>
                                        </p:tgtEl>
                                        <p:attrNameLst>
                                          <p:attrName>ppt_y</p:attrName>
                                        </p:attrNameLst>
                                      </p:cBhvr>
                                      <p:tavLst>
                                        <p:tav tm="0">
                                          <p:val>
                                            <p:strVal val="#ppt_y"/>
                                          </p:val>
                                        </p:tav>
                                        <p:tav tm="100000">
                                          <p:val>
                                            <p:strVal val="#ppt_y"/>
                                          </p:val>
                                        </p:tav>
                                      </p:tavLst>
                                    </p:anim>
                                  </p:childTnLst>
                                </p:cTn>
                              </p:par>
                            </p:childTnLst>
                          </p:cTn>
                        </p:par>
                        <p:par>
                          <p:cTn id="205" fill="hold">
                            <p:stCondLst>
                              <p:cond delay="2900"/>
                            </p:stCondLst>
                            <p:childTnLst>
                              <p:par>
                                <p:cTn id="206" presetID="10" presetClass="exit" presetSubtype="0" fill="hold" grpId="1" nodeType="afterEffect">
                                  <p:stCondLst>
                                    <p:cond delay="0"/>
                                  </p:stCondLst>
                                  <p:childTnLst>
                                    <p:animEffect transition="out" filter="fade">
                                      <p:cBhvr>
                                        <p:cTn id="207" dur="100"/>
                                        <p:tgtEl>
                                          <p:spTgt spid="97"/>
                                        </p:tgtEl>
                                      </p:cBhvr>
                                    </p:animEffect>
                                    <p:set>
                                      <p:cBhvr>
                                        <p:cTn id="208" dur="1" fill="hold">
                                          <p:stCondLst>
                                            <p:cond delay="99"/>
                                          </p:stCondLst>
                                        </p:cTn>
                                        <p:tgtEl>
                                          <p:spTgt spid="97"/>
                                        </p:tgtEl>
                                        <p:attrNameLst>
                                          <p:attrName>style.visibility</p:attrName>
                                        </p:attrNameLst>
                                      </p:cBhvr>
                                      <p:to>
                                        <p:strVal val="hidden"/>
                                      </p:to>
                                    </p:set>
                                  </p:childTnLst>
                                </p:cTn>
                              </p:par>
                              <p:par>
                                <p:cTn id="209" presetID="55" presetClass="entr" presetSubtype="0" fill="hold" nodeType="withEffect">
                                  <p:stCondLst>
                                    <p:cond delay="0"/>
                                  </p:stCondLst>
                                  <p:childTnLst>
                                    <p:set>
                                      <p:cBhvr>
                                        <p:cTn id="210" dur="1" fill="hold">
                                          <p:stCondLst>
                                            <p:cond delay="0"/>
                                          </p:stCondLst>
                                        </p:cTn>
                                        <p:tgtEl>
                                          <p:spTgt spid="98"/>
                                        </p:tgtEl>
                                        <p:attrNameLst>
                                          <p:attrName>style.visibility</p:attrName>
                                        </p:attrNameLst>
                                      </p:cBhvr>
                                      <p:to>
                                        <p:strVal val="visible"/>
                                      </p:to>
                                    </p:set>
                                    <p:anim calcmode="lin" valueType="num">
                                      <p:cBhvr>
                                        <p:cTn id="211" dur="100" fill="hold"/>
                                        <p:tgtEl>
                                          <p:spTgt spid="98"/>
                                        </p:tgtEl>
                                        <p:attrNameLst>
                                          <p:attrName>ppt_w</p:attrName>
                                        </p:attrNameLst>
                                      </p:cBhvr>
                                      <p:tavLst>
                                        <p:tav tm="0">
                                          <p:val>
                                            <p:strVal val="#ppt_w*0.70"/>
                                          </p:val>
                                        </p:tav>
                                        <p:tav tm="100000">
                                          <p:val>
                                            <p:strVal val="#ppt_w"/>
                                          </p:val>
                                        </p:tav>
                                      </p:tavLst>
                                    </p:anim>
                                    <p:anim calcmode="lin" valueType="num">
                                      <p:cBhvr>
                                        <p:cTn id="212" dur="100" fill="hold"/>
                                        <p:tgtEl>
                                          <p:spTgt spid="98"/>
                                        </p:tgtEl>
                                        <p:attrNameLst>
                                          <p:attrName>ppt_h</p:attrName>
                                        </p:attrNameLst>
                                      </p:cBhvr>
                                      <p:tavLst>
                                        <p:tav tm="0">
                                          <p:val>
                                            <p:strVal val="#ppt_h"/>
                                          </p:val>
                                        </p:tav>
                                        <p:tav tm="100000">
                                          <p:val>
                                            <p:strVal val="#ppt_h"/>
                                          </p:val>
                                        </p:tav>
                                      </p:tavLst>
                                    </p:anim>
                                    <p:animEffect transition="in" filter="fade">
                                      <p:cBhvr>
                                        <p:cTn id="213" dur="100"/>
                                        <p:tgtEl>
                                          <p:spTgt spid="98"/>
                                        </p:tgtEl>
                                      </p:cBhvr>
                                    </p:animEffect>
                                  </p:childTnLst>
                                </p:cTn>
                              </p:par>
                            </p:childTnLst>
                          </p:cTn>
                        </p:par>
                        <p:par>
                          <p:cTn id="214" fill="hold">
                            <p:stCondLst>
                              <p:cond delay="3000"/>
                            </p:stCondLst>
                            <p:childTnLst>
                              <p:par>
                                <p:cTn id="215" presetID="55" presetClass="entr" presetSubtype="0" fill="hold" nodeType="afterEffect">
                                  <p:stCondLst>
                                    <p:cond delay="500"/>
                                  </p:stCondLst>
                                  <p:childTnLst>
                                    <p:set>
                                      <p:cBhvr>
                                        <p:cTn id="216" dur="1" fill="hold">
                                          <p:stCondLst>
                                            <p:cond delay="0"/>
                                          </p:stCondLst>
                                        </p:cTn>
                                        <p:tgtEl>
                                          <p:spTgt spid="150"/>
                                        </p:tgtEl>
                                        <p:attrNameLst>
                                          <p:attrName>style.visibility</p:attrName>
                                        </p:attrNameLst>
                                      </p:cBhvr>
                                      <p:to>
                                        <p:strVal val="visible"/>
                                      </p:to>
                                    </p:set>
                                    <p:anim calcmode="lin" valueType="num">
                                      <p:cBhvr>
                                        <p:cTn id="217" dur="100" fill="hold"/>
                                        <p:tgtEl>
                                          <p:spTgt spid="150"/>
                                        </p:tgtEl>
                                        <p:attrNameLst>
                                          <p:attrName>ppt_w</p:attrName>
                                        </p:attrNameLst>
                                      </p:cBhvr>
                                      <p:tavLst>
                                        <p:tav tm="0">
                                          <p:val>
                                            <p:strVal val="#ppt_w*0.70"/>
                                          </p:val>
                                        </p:tav>
                                        <p:tav tm="100000">
                                          <p:val>
                                            <p:strVal val="#ppt_w"/>
                                          </p:val>
                                        </p:tav>
                                      </p:tavLst>
                                    </p:anim>
                                    <p:anim calcmode="lin" valueType="num">
                                      <p:cBhvr>
                                        <p:cTn id="218" dur="100" fill="hold"/>
                                        <p:tgtEl>
                                          <p:spTgt spid="150"/>
                                        </p:tgtEl>
                                        <p:attrNameLst>
                                          <p:attrName>ppt_h</p:attrName>
                                        </p:attrNameLst>
                                      </p:cBhvr>
                                      <p:tavLst>
                                        <p:tav tm="0">
                                          <p:val>
                                            <p:strVal val="#ppt_h"/>
                                          </p:val>
                                        </p:tav>
                                        <p:tav tm="100000">
                                          <p:val>
                                            <p:strVal val="#ppt_h"/>
                                          </p:val>
                                        </p:tav>
                                      </p:tavLst>
                                    </p:anim>
                                    <p:animEffect transition="in" filter="fade">
                                      <p:cBhvr>
                                        <p:cTn id="219" dur="100"/>
                                        <p:tgtEl>
                                          <p:spTgt spid="150"/>
                                        </p:tgtEl>
                                      </p:cBhvr>
                                    </p:animEffect>
                                  </p:childTnLst>
                                </p:cTn>
                              </p:par>
                            </p:childTnLst>
                          </p:cTn>
                        </p:par>
                        <p:par>
                          <p:cTn id="220" fill="hold">
                            <p:stCondLst>
                              <p:cond delay="3600"/>
                            </p:stCondLst>
                            <p:childTnLst>
                              <p:par>
                                <p:cTn id="221" presetID="55" presetClass="entr" presetSubtype="0" fill="hold" nodeType="afterEffect">
                                  <p:stCondLst>
                                    <p:cond delay="0"/>
                                  </p:stCondLst>
                                  <p:childTnLst>
                                    <p:set>
                                      <p:cBhvr>
                                        <p:cTn id="222" dur="1" fill="hold">
                                          <p:stCondLst>
                                            <p:cond delay="0"/>
                                          </p:stCondLst>
                                        </p:cTn>
                                        <p:tgtEl>
                                          <p:spTgt spid="159"/>
                                        </p:tgtEl>
                                        <p:attrNameLst>
                                          <p:attrName>style.visibility</p:attrName>
                                        </p:attrNameLst>
                                      </p:cBhvr>
                                      <p:to>
                                        <p:strVal val="visible"/>
                                      </p:to>
                                    </p:set>
                                    <p:anim calcmode="lin" valueType="num">
                                      <p:cBhvr>
                                        <p:cTn id="223" dur="100" fill="hold"/>
                                        <p:tgtEl>
                                          <p:spTgt spid="159"/>
                                        </p:tgtEl>
                                        <p:attrNameLst>
                                          <p:attrName>ppt_w</p:attrName>
                                        </p:attrNameLst>
                                      </p:cBhvr>
                                      <p:tavLst>
                                        <p:tav tm="0">
                                          <p:val>
                                            <p:strVal val="#ppt_w*0.70"/>
                                          </p:val>
                                        </p:tav>
                                        <p:tav tm="100000">
                                          <p:val>
                                            <p:strVal val="#ppt_w"/>
                                          </p:val>
                                        </p:tav>
                                      </p:tavLst>
                                    </p:anim>
                                    <p:anim calcmode="lin" valueType="num">
                                      <p:cBhvr>
                                        <p:cTn id="224" dur="100" fill="hold"/>
                                        <p:tgtEl>
                                          <p:spTgt spid="159"/>
                                        </p:tgtEl>
                                        <p:attrNameLst>
                                          <p:attrName>ppt_h</p:attrName>
                                        </p:attrNameLst>
                                      </p:cBhvr>
                                      <p:tavLst>
                                        <p:tav tm="0">
                                          <p:val>
                                            <p:strVal val="#ppt_h"/>
                                          </p:val>
                                        </p:tav>
                                        <p:tav tm="100000">
                                          <p:val>
                                            <p:strVal val="#ppt_h"/>
                                          </p:val>
                                        </p:tav>
                                      </p:tavLst>
                                    </p:anim>
                                    <p:animEffect transition="in" filter="fade">
                                      <p:cBhvr>
                                        <p:cTn id="225" dur="100"/>
                                        <p:tgtEl>
                                          <p:spTgt spid="159"/>
                                        </p:tgtEl>
                                      </p:cBhvr>
                                    </p:animEffect>
                                  </p:childTnLst>
                                </p:cTn>
                              </p:par>
                            </p:childTnLst>
                          </p:cTn>
                        </p:par>
                        <p:par>
                          <p:cTn id="226" fill="hold">
                            <p:stCondLst>
                              <p:cond delay="3700"/>
                            </p:stCondLst>
                            <p:childTnLst>
                              <p:par>
                                <p:cTn id="227" presetID="55" presetClass="entr" presetSubtype="0" fill="hold" nodeType="afterEffect">
                                  <p:stCondLst>
                                    <p:cond delay="0"/>
                                  </p:stCondLst>
                                  <p:childTnLst>
                                    <p:set>
                                      <p:cBhvr>
                                        <p:cTn id="228" dur="1" fill="hold">
                                          <p:stCondLst>
                                            <p:cond delay="0"/>
                                          </p:stCondLst>
                                        </p:cTn>
                                        <p:tgtEl>
                                          <p:spTgt spid="151"/>
                                        </p:tgtEl>
                                        <p:attrNameLst>
                                          <p:attrName>style.visibility</p:attrName>
                                        </p:attrNameLst>
                                      </p:cBhvr>
                                      <p:to>
                                        <p:strVal val="visible"/>
                                      </p:to>
                                    </p:set>
                                    <p:anim calcmode="lin" valueType="num">
                                      <p:cBhvr>
                                        <p:cTn id="229" dur="100" fill="hold"/>
                                        <p:tgtEl>
                                          <p:spTgt spid="151"/>
                                        </p:tgtEl>
                                        <p:attrNameLst>
                                          <p:attrName>ppt_w</p:attrName>
                                        </p:attrNameLst>
                                      </p:cBhvr>
                                      <p:tavLst>
                                        <p:tav tm="0">
                                          <p:val>
                                            <p:strVal val="#ppt_w*0.70"/>
                                          </p:val>
                                        </p:tav>
                                        <p:tav tm="100000">
                                          <p:val>
                                            <p:strVal val="#ppt_w"/>
                                          </p:val>
                                        </p:tav>
                                      </p:tavLst>
                                    </p:anim>
                                    <p:anim calcmode="lin" valueType="num">
                                      <p:cBhvr>
                                        <p:cTn id="230" dur="100" fill="hold"/>
                                        <p:tgtEl>
                                          <p:spTgt spid="151"/>
                                        </p:tgtEl>
                                        <p:attrNameLst>
                                          <p:attrName>ppt_h</p:attrName>
                                        </p:attrNameLst>
                                      </p:cBhvr>
                                      <p:tavLst>
                                        <p:tav tm="0">
                                          <p:val>
                                            <p:strVal val="#ppt_h"/>
                                          </p:val>
                                        </p:tav>
                                        <p:tav tm="100000">
                                          <p:val>
                                            <p:strVal val="#ppt_h"/>
                                          </p:val>
                                        </p:tav>
                                      </p:tavLst>
                                    </p:anim>
                                    <p:animEffect transition="in" filter="fade">
                                      <p:cBhvr>
                                        <p:cTn id="231" dur="100"/>
                                        <p:tgtEl>
                                          <p:spTgt spid="151"/>
                                        </p:tgtEl>
                                      </p:cBhvr>
                                    </p:animEffect>
                                  </p:childTnLst>
                                </p:cTn>
                              </p:par>
                            </p:childTnLst>
                          </p:cTn>
                        </p:par>
                        <p:par>
                          <p:cTn id="232" fill="hold">
                            <p:stCondLst>
                              <p:cond delay="3800"/>
                            </p:stCondLst>
                            <p:childTnLst>
                              <p:par>
                                <p:cTn id="233" presetID="55" presetClass="entr" presetSubtype="0" fill="hold" nodeType="afterEffect">
                                  <p:stCondLst>
                                    <p:cond delay="0"/>
                                  </p:stCondLst>
                                  <p:childTnLst>
                                    <p:set>
                                      <p:cBhvr>
                                        <p:cTn id="234" dur="1" fill="hold">
                                          <p:stCondLst>
                                            <p:cond delay="0"/>
                                          </p:stCondLst>
                                        </p:cTn>
                                        <p:tgtEl>
                                          <p:spTgt spid="152"/>
                                        </p:tgtEl>
                                        <p:attrNameLst>
                                          <p:attrName>style.visibility</p:attrName>
                                        </p:attrNameLst>
                                      </p:cBhvr>
                                      <p:to>
                                        <p:strVal val="visible"/>
                                      </p:to>
                                    </p:set>
                                    <p:anim calcmode="lin" valueType="num">
                                      <p:cBhvr>
                                        <p:cTn id="235" dur="100" fill="hold"/>
                                        <p:tgtEl>
                                          <p:spTgt spid="152"/>
                                        </p:tgtEl>
                                        <p:attrNameLst>
                                          <p:attrName>ppt_w</p:attrName>
                                        </p:attrNameLst>
                                      </p:cBhvr>
                                      <p:tavLst>
                                        <p:tav tm="0">
                                          <p:val>
                                            <p:strVal val="#ppt_w*0.70"/>
                                          </p:val>
                                        </p:tav>
                                        <p:tav tm="100000">
                                          <p:val>
                                            <p:strVal val="#ppt_w"/>
                                          </p:val>
                                        </p:tav>
                                      </p:tavLst>
                                    </p:anim>
                                    <p:anim calcmode="lin" valueType="num">
                                      <p:cBhvr>
                                        <p:cTn id="236" dur="100" fill="hold"/>
                                        <p:tgtEl>
                                          <p:spTgt spid="152"/>
                                        </p:tgtEl>
                                        <p:attrNameLst>
                                          <p:attrName>ppt_h</p:attrName>
                                        </p:attrNameLst>
                                      </p:cBhvr>
                                      <p:tavLst>
                                        <p:tav tm="0">
                                          <p:val>
                                            <p:strVal val="#ppt_h"/>
                                          </p:val>
                                        </p:tav>
                                        <p:tav tm="100000">
                                          <p:val>
                                            <p:strVal val="#ppt_h"/>
                                          </p:val>
                                        </p:tav>
                                      </p:tavLst>
                                    </p:anim>
                                    <p:animEffect transition="in" filter="fade">
                                      <p:cBhvr>
                                        <p:cTn id="237" dur="100"/>
                                        <p:tgtEl>
                                          <p:spTgt spid="152"/>
                                        </p:tgtEl>
                                      </p:cBhvr>
                                    </p:animEffect>
                                  </p:childTnLst>
                                </p:cTn>
                              </p:par>
                            </p:childTnLst>
                          </p:cTn>
                        </p:par>
                        <p:par>
                          <p:cTn id="238" fill="hold">
                            <p:stCondLst>
                              <p:cond delay="3900"/>
                            </p:stCondLst>
                            <p:childTnLst>
                              <p:par>
                                <p:cTn id="239" presetID="55" presetClass="entr" presetSubtype="0" fill="hold" nodeType="afterEffect">
                                  <p:stCondLst>
                                    <p:cond delay="0"/>
                                  </p:stCondLst>
                                  <p:childTnLst>
                                    <p:set>
                                      <p:cBhvr>
                                        <p:cTn id="240" dur="1" fill="hold">
                                          <p:stCondLst>
                                            <p:cond delay="0"/>
                                          </p:stCondLst>
                                        </p:cTn>
                                        <p:tgtEl>
                                          <p:spTgt spid="153"/>
                                        </p:tgtEl>
                                        <p:attrNameLst>
                                          <p:attrName>style.visibility</p:attrName>
                                        </p:attrNameLst>
                                      </p:cBhvr>
                                      <p:to>
                                        <p:strVal val="visible"/>
                                      </p:to>
                                    </p:set>
                                    <p:anim calcmode="lin" valueType="num">
                                      <p:cBhvr>
                                        <p:cTn id="241" dur="100" fill="hold"/>
                                        <p:tgtEl>
                                          <p:spTgt spid="153"/>
                                        </p:tgtEl>
                                        <p:attrNameLst>
                                          <p:attrName>ppt_w</p:attrName>
                                        </p:attrNameLst>
                                      </p:cBhvr>
                                      <p:tavLst>
                                        <p:tav tm="0">
                                          <p:val>
                                            <p:strVal val="#ppt_w*0.70"/>
                                          </p:val>
                                        </p:tav>
                                        <p:tav tm="100000">
                                          <p:val>
                                            <p:strVal val="#ppt_w"/>
                                          </p:val>
                                        </p:tav>
                                      </p:tavLst>
                                    </p:anim>
                                    <p:anim calcmode="lin" valueType="num">
                                      <p:cBhvr>
                                        <p:cTn id="242" dur="100" fill="hold"/>
                                        <p:tgtEl>
                                          <p:spTgt spid="153"/>
                                        </p:tgtEl>
                                        <p:attrNameLst>
                                          <p:attrName>ppt_h</p:attrName>
                                        </p:attrNameLst>
                                      </p:cBhvr>
                                      <p:tavLst>
                                        <p:tav tm="0">
                                          <p:val>
                                            <p:strVal val="#ppt_h"/>
                                          </p:val>
                                        </p:tav>
                                        <p:tav tm="100000">
                                          <p:val>
                                            <p:strVal val="#ppt_h"/>
                                          </p:val>
                                        </p:tav>
                                      </p:tavLst>
                                    </p:anim>
                                    <p:animEffect transition="in" filter="fade">
                                      <p:cBhvr>
                                        <p:cTn id="243" dur="100"/>
                                        <p:tgtEl>
                                          <p:spTgt spid="153"/>
                                        </p:tgtEl>
                                      </p:cBhvr>
                                    </p:animEffect>
                                  </p:childTnLst>
                                </p:cTn>
                              </p:par>
                            </p:childTnLst>
                          </p:cTn>
                        </p:par>
                        <p:par>
                          <p:cTn id="244" fill="hold">
                            <p:stCondLst>
                              <p:cond delay="4000"/>
                            </p:stCondLst>
                            <p:childTnLst>
                              <p:par>
                                <p:cTn id="245" presetID="55" presetClass="entr" presetSubtype="0" fill="hold" nodeType="afterEffect">
                                  <p:stCondLst>
                                    <p:cond delay="0"/>
                                  </p:stCondLst>
                                  <p:childTnLst>
                                    <p:set>
                                      <p:cBhvr>
                                        <p:cTn id="246" dur="1" fill="hold">
                                          <p:stCondLst>
                                            <p:cond delay="0"/>
                                          </p:stCondLst>
                                        </p:cTn>
                                        <p:tgtEl>
                                          <p:spTgt spid="154"/>
                                        </p:tgtEl>
                                        <p:attrNameLst>
                                          <p:attrName>style.visibility</p:attrName>
                                        </p:attrNameLst>
                                      </p:cBhvr>
                                      <p:to>
                                        <p:strVal val="visible"/>
                                      </p:to>
                                    </p:set>
                                    <p:anim calcmode="lin" valueType="num">
                                      <p:cBhvr>
                                        <p:cTn id="247" dur="100" fill="hold"/>
                                        <p:tgtEl>
                                          <p:spTgt spid="154"/>
                                        </p:tgtEl>
                                        <p:attrNameLst>
                                          <p:attrName>ppt_w</p:attrName>
                                        </p:attrNameLst>
                                      </p:cBhvr>
                                      <p:tavLst>
                                        <p:tav tm="0">
                                          <p:val>
                                            <p:strVal val="#ppt_w*0.70"/>
                                          </p:val>
                                        </p:tav>
                                        <p:tav tm="100000">
                                          <p:val>
                                            <p:strVal val="#ppt_w"/>
                                          </p:val>
                                        </p:tav>
                                      </p:tavLst>
                                    </p:anim>
                                    <p:anim calcmode="lin" valueType="num">
                                      <p:cBhvr>
                                        <p:cTn id="248" dur="100" fill="hold"/>
                                        <p:tgtEl>
                                          <p:spTgt spid="154"/>
                                        </p:tgtEl>
                                        <p:attrNameLst>
                                          <p:attrName>ppt_h</p:attrName>
                                        </p:attrNameLst>
                                      </p:cBhvr>
                                      <p:tavLst>
                                        <p:tav tm="0">
                                          <p:val>
                                            <p:strVal val="#ppt_h"/>
                                          </p:val>
                                        </p:tav>
                                        <p:tav tm="100000">
                                          <p:val>
                                            <p:strVal val="#ppt_h"/>
                                          </p:val>
                                        </p:tav>
                                      </p:tavLst>
                                    </p:anim>
                                    <p:animEffect transition="in" filter="fade">
                                      <p:cBhvr>
                                        <p:cTn id="249" dur="100"/>
                                        <p:tgtEl>
                                          <p:spTgt spid="154"/>
                                        </p:tgtEl>
                                      </p:cBhvr>
                                    </p:animEffect>
                                  </p:childTnLst>
                                </p:cTn>
                              </p:par>
                            </p:childTnLst>
                          </p:cTn>
                        </p:par>
                        <p:par>
                          <p:cTn id="250" fill="hold">
                            <p:stCondLst>
                              <p:cond delay="4100"/>
                            </p:stCondLst>
                            <p:childTnLst>
                              <p:par>
                                <p:cTn id="251" presetID="55" presetClass="entr" presetSubtype="0" fill="hold" nodeType="afterEffect">
                                  <p:stCondLst>
                                    <p:cond delay="0"/>
                                  </p:stCondLst>
                                  <p:childTnLst>
                                    <p:set>
                                      <p:cBhvr>
                                        <p:cTn id="252" dur="1" fill="hold">
                                          <p:stCondLst>
                                            <p:cond delay="0"/>
                                          </p:stCondLst>
                                        </p:cTn>
                                        <p:tgtEl>
                                          <p:spTgt spid="155"/>
                                        </p:tgtEl>
                                        <p:attrNameLst>
                                          <p:attrName>style.visibility</p:attrName>
                                        </p:attrNameLst>
                                      </p:cBhvr>
                                      <p:to>
                                        <p:strVal val="visible"/>
                                      </p:to>
                                    </p:set>
                                    <p:anim calcmode="lin" valueType="num">
                                      <p:cBhvr>
                                        <p:cTn id="253" dur="100" fill="hold"/>
                                        <p:tgtEl>
                                          <p:spTgt spid="155"/>
                                        </p:tgtEl>
                                        <p:attrNameLst>
                                          <p:attrName>ppt_w</p:attrName>
                                        </p:attrNameLst>
                                      </p:cBhvr>
                                      <p:tavLst>
                                        <p:tav tm="0">
                                          <p:val>
                                            <p:strVal val="#ppt_w*0.70"/>
                                          </p:val>
                                        </p:tav>
                                        <p:tav tm="100000">
                                          <p:val>
                                            <p:strVal val="#ppt_w"/>
                                          </p:val>
                                        </p:tav>
                                      </p:tavLst>
                                    </p:anim>
                                    <p:anim calcmode="lin" valueType="num">
                                      <p:cBhvr>
                                        <p:cTn id="254" dur="100" fill="hold"/>
                                        <p:tgtEl>
                                          <p:spTgt spid="155"/>
                                        </p:tgtEl>
                                        <p:attrNameLst>
                                          <p:attrName>ppt_h</p:attrName>
                                        </p:attrNameLst>
                                      </p:cBhvr>
                                      <p:tavLst>
                                        <p:tav tm="0">
                                          <p:val>
                                            <p:strVal val="#ppt_h"/>
                                          </p:val>
                                        </p:tav>
                                        <p:tav tm="100000">
                                          <p:val>
                                            <p:strVal val="#ppt_h"/>
                                          </p:val>
                                        </p:tav>
                                      </p:tavLst>
                                    </p:anim>
                                    <p:animEffect transition="in" filter="fade">
                                      <p:cBhvr>
                                        <p:cTn id="255" dur="100"/>
                                        <p:tgtEl>
                                          <p:spTgt spid="155"/>
                                        </p:tgtEl>
                                      </p:cBhvr>
                                    </p:animEffect>
                                  </p:childTnLst>
                                </p:cTn>
                              </p:par>
                            </p:childTnLst>
                          </p:cTn>
                        </p:par>
                        <p:par>
                          <p:cTn id="256" fill="hold">
                            <p:stCondLst>
                              <p:cond delay="4200"/>
                            </p:stCondLst>
                            <p:childTnLst>
                              <p:par>
                                <p:cTn id="257" presetID="55" presetClass="entr" presetSubtype="0" fill="hold" nodeType="afterEffect">
                                  <p:stCondLst>
                                    <p:cond delay="0"/>
                                  </p:stCondLst>
                                  <p:childTnLst>
                                    <p:set>
                                      <p:cBhvr>
                                        <p:cTn id="258" dur="1" fill="hold">
                                          <p:stCondLst>
                                            <p:cond delay="0"/>
                                          </p:stCondLst>
                                        </p:cTn>
                                        <p:tgtEl>
                                          <p:spTgt spid="156"/>
                                        </p:tgtEl>
                                        <p:attrNameLst>
                                          <p:attrName>style.visibility</p:attrName>
                                        </p:attrNameLst>
                                      </p:cBhvr>
                                      <p:to>
                                        <p:strVal val="visible"/>
                                      </p:to>
                                    </p:set>
                                    <p:anim calcmode="lin" valueType="num">
                                      <p:cBhvr>
                                        <p:cTn id="259" dur="100" fill="hold"/>
                                        <p:tgtEl>
                                          <p:spTgt spid="156"/>
                                        </p:tgtEl>
                                        <p:attrNameLst>
                                          <p:attrName>ppt_w</p:attrName>
                                        </p:attrNameLst>
                                      </p:cBhvr>
                                      <p:tavLst>
                                        <p:tav tm="0">
                                          <p:val>
                                            <p:strVal val="#ppt_w*0.70"/>
                                          </p:val>
                                        </p:tav>
                                        <p:tav tm="100000">
                                          <p:val>
                                            <p:strVal val="#ppt_w"/>
                                          </p:val>
                                        </p:tav>
                                      </p:tavLst>
                                    </p:anim>
                                    <p:anim calcmode="lin" valueType="num">
                                      <p:cBhvr>
                                        <p:cTn id="260" dur="100" fill="hold"/>
                                        <p:tgtEl>
                                          <p:spTgt spid="156"/>
                                        </p:tgtEl>
                                        <p:attrNameLst>
                                          <p:attrName>ppt_h</p:attrName>
                                        </p:attrNameLst>
                                      </p:cBhvr>
                                      <p:tavLst>
                                        <p:tav tm="0">
                                          <p:val>
                                            <p:strVal val="#ppt_h"/>
                                          </p:val>
                                        </p:tav>
                                        <p:tav tm="100000">
                                          <p:val>
                                            <p:strVal val="#ppt_h"/>
                                          </p:val>
                                        </p:tav>
                                      </p:tavLst>
                                    </p:anim>
                                    <p:animEffect transition="in" filter="fade">
                                      <p:cBhvr>
                                        <p:cTn id="261" dur="100"/>
                                        <p:tgtEl>
                                          <p:spTgt spid="156"/>
                                        </p:tgtEl>
                                      </p:cBhvr>
                                    </p:animEffect>
                                  </p:childTnLst>
                                </p:cTn>
                              </p:par>
                            </p:childTnLst>
                          </p:cTn>
                        </p:par>
                        <p:par>
                          <p:cTn id="262" fill="hold">
                            <p:stCondLst>
                              <p:cond delay="4300"/>
                            </p:stCondLst>
                            <p:childTnLst>
                              <p:par>
                                <p:cTn id="263" presetID="55" presetClass="entr" presetSubtype="0" fill="hold" nodeType="afterEffect">
                                  <p:stCondLst>
                                    <p:cond delay="0"/>
                                  </p:stCondLst>
                                  <p:childTnLst>
                                    <p:set>
                                      <p:cBhvr>
                                        <p:cTn id="264" dur="1" fill="hold">
                                          <p:stCondLst>
                                            <p:cond delay="0"/>
                                          </p:stCondLst>
                                        </p:cTn>
                                        <p:tgtEl>
                                          <p:spTgt spid="157"/>
                                        </p:tgtEl>
                                        <p:attrNameLst>
                                          <p:attrName>style.visibility</p:attrName>
                                        </p:attrNameLst>
                                      </p:cBhvr>
                                      <p:to>
                                        <p:strVal val="visible"/>
                                      </p:to>
                                    </p:set>
                                    <p:anim calcmode="lin" valueType="num">
                                      <p:cBhvr>
                                        <p:cTn id="265" dur="100" fill="hold"/>
                                        <p:tgtEl>
                                          <p:spTgt spid="157"/>
                                        </p:tgtEl>
                                        <p:attrNameLst>
                                          <p:attrName>ppt_w</p:attrName>
                                        </p:attrNameLst>
                                      </p:cBhvr>
                                      <p:tavLst>
                                        <p:tav tm="0">
                                          <p:val>
                                            <p:strVal val="#ppt_w*0.70"/>
                                          </p:val>
                                        </p:tav>
                                        <p:tav tm="100000">
                                          <p:val>
                                            <p:strVal val="#ppt_w"/>
                                          </p:val>
                                        </p:tav>
                                      </p:tavLst>
                                    </p:anim>
                                    <p:anim calcmode="lin" valueType="num">
                                      <p:cBhvr>
                                        <p:cTn id="266" dur="100" fill="hold"/>
                                        <p:tgtEl>
                                          <p:spTgt spid="157"/>
                                        </p:tgtEl>
                                        <p:attrNameLst>
                                          <p:attrName>ppt_h</p:attrName>
                                        </p:attrNameLst>
                                      </p:cBhvr>
                                      <p:tavLst>
                                        <p:tav tm="0">
                                          <p:val>
                                            <p:strVal val="#ppt_h"/>
                                          </p:val>
                                        </p:tav>
                                        <p:tav tm="100000">
                                          <p:val>
                                            <p:strVal val="#ppt_h"/>
                                          </p:val>
                                        </p:tav>
                                      </p:tavLst>
                                    </p:anim>
                                    <p:animEffect transition="in" filter="fade">
                                      <p:cBhvr>
                                        <p:cTn id="267" dur="100"/>
                                        <p:tgtEl>
                                          <p:spTgt spid="157"/>
                                        </p:tgtEl>
                                      </p:cBhvr>
                                    </p:animEffect>
                                  </p:childTnLst>
                                </p:cTn>
                              </p:par>
                            </p:childTnLst>
                          </p:cTn>
                        </p:par>
                        <p:par>
                          <p:cTn id="268" fill="hold">
                            <p:stCondLst>
                              <p:cond delay="4400"/>
                            </p:stCondLst>
                            <p:childTnLst>
                              <p:par>
                                <p:cTn id="269" presetID="55" presetClass="entr" presetSubtype="0" fill="hold" nodeType="afterEffect">
                                  <p:stCondLst>
                                    <p:cond delay="0"/>
                                  </p:stCondLst>
                                  <p:childTnLst>
                                    <p:set>
                                      <p:cBhvr>
                                        <p:cTn id="270" dur="1" fill="hold">
                                          <p:stCondLst>
                                            <p:cond delay="0"/>
                                          </p:stCondLst>
                                        </p:cTn>
                                        <p:tgtEl>
                                          <p:spTgt spid="158"/>
                                        </p:tgtEl>
                                        <p:attrNameLst>
                                          <p:attrName>style.visibility</p:attrName>
                                        </p:attrNameLst>
                                      </p:cBhvr>
                                      <p:to>
                                        <p:strVal val="visible"/>
                                      </p:to>
                                    </p:set>
                                    <p:anim calcmode="lin" valueType="num">
                                      <p:cBhvr>
                                        <p:cTn id="271" dur="100" fill="hold"/>
                                        <p:tgtEl>
                                          <p:spTgt spid="158"/>
                                        </p:tgtEl>
                                        <p:attrNameLst>
                                          <p:attrName>ppt_w</p:attrName>
                                        </p:attrNameLst>
                                      </p:cBhvr>
                                      <p:tavLst>
                                        <p:tav tm="0">
                                          <p:val>
                                            <p:strVal val="#ppt_w*0.70"/>
                                          </p:val>
                                        </p:tav>
                                        <p:tav tm="100000">
                                          <p:val>
                                            <p:strVal val="#ppt_w"/>
                                          </p:val>
                                        </p:tav>
                                      </p:tavLst>
                                    </p:anim>
                                    <p:anim calcmode="lin" valueType="num">
                                      <p:cBhvr>
                                        <p:cTn id="272" dur="100" fill="hold"/>
                                        <p:tgtEl>
                                          <p:spTgt spid="158"/>
                                        </p:tgtEl>
                                        <p:attrNameLst>
                                          <p:attrName>ppt_h</p:attrName>
                                        </p:attrNameLst>
                                      </p:cBhvr>
                                      <p:tavLst>
                                        <p:tav tm="0">
                                          <p:val>
                                            <p:strVal val="#ppt_h"/>
                                          </p:val>
                                        </p:tav>
                                        <p:tav tm="100000">
                                          <p:val>
                                            <p:strVal val="#ppt_h"/>
                                          </p:val>
                                        </p:tav>
                                      </p:tavLst>
                                    </p:anim>
                                    <p:animEffect transition="in" filter="fade">
                                      <p:cBhvr>
                                        <p:cTn id="273" dur="100"/>
                                        <p:tgtEl>
                                          <p:spTgt spid="158"/>
                                        </p:tgtEl>
                                      </p:cBhvr>
                                    </p:animEffect>
                                  </p:childTnLst>
                                </p:cTn>
                              </p:par>
                            </p:childTnLst>
                          </p:cTn>
                        </p:par>
                        <p:par>
                          <p:cTn id="274" fill="hold">
                            <p:stCondLst>
                              <p:cond delay="4500"/>
                            </p:stCondLst>
                            <p:childTnLst>
                              <p:par>
                                <p:cTn id="275" presetID="55" presetClass="entr" presetSubtype="0" fill="hold" nodeType="afterEffect">
                                  <p:stCondLst>
                                    <p:cond delay="0"/>
                                  </p:stCondLst>
                                  <p:childTnLst>
                                    <p:set>
                                      <p:cBhvr>
                                        <p:cTn id="276" dur="1" fill="hold">
                                          <p:stCondLst>
                                            <p:cond delay="0"/>
                                          </p:stCondLst>
                                        </p:cTn>
                                        <p:tgtEl>
                                          <p:spTgt spid="160"/>
                                        </p:tgtEl>
                                        <p:attrNameLst>
                                          <p:attrName>style.visibility</p:attrName>
                                        </p:attrNameLst>
                                      </p:cBhvr>
                                      <p:to>
                                        <p:strVal val="visible"/>
                                      </p:to>
                                    </p:set>
                                    <p:anim calcmode="lin" valueType="num">
                                      <p:cBhvr>
                                        <p:cTn id="277" dur="100" fill="hold"/>
                                        <p:tgtEl>
                                          <p:spTgt spid="160"/>
                                        </p:tgtEl>
                                        <p:attrNameLst>
                                          <p:attrName>ppt_w</p:attrName>
                                        </p:attrNameLst>
                                      </p:cBhvr>
                                      <p:tavLst>
                                        <p:tav tm="0">
                                          <p:val>
                                            <p:strVal val="#ppt_w*0.70"/>
                                          </p:val>
                                        </p:tav>
                                        <p:tav tm="100000">
                                          <p:val>
                                            <p:strVal val="#ppt_w"/>
                                          </p:val>
                                        </p:tav>
                                      </p:tavLst>
                                    </p:anim>
                                    <p:anim calcmode="lin" valueType="num">
                                      <p:cBhvr>
                                        <p:cTn id="278" dur="100" fill="hold"/>
                                        <p:tgtEl>
                                          <p:spTgt spid="160"/>
                                        </p:tgtEl>
                                        <p:attrNameLst>
                                          <p:attrName>ppt_h</p:attrName>
                                        </p:attrNameLst>
                                      </p:cBhvr>
                                      <p:tavLst>
                                        <p:tav tm="0">
                                          <p:val>
                                            <p:strVal val="#ppt_h"/>
                                          </p:val>
                                        </p:tav>
                                        <p:tav tm="100000">
                                          <p:val>
                                            <p:strVal val="#ppt_h"/>
                                          </p:val>
                                        </p:tav>
                                      </p:tavLst>
                                    </p:anim>
                                    <p:animEffect transition="in" filter="fade">
                                      <p:cBhvr>
                                        <p:cTn id="279" dur="100"/>
                                        <p:tgtEl>
                                          <p:spTgt spid="160"/>
                                        </p:tgtEl>
                                      </p:cBhvr>
                                    </p:animEffect>
                                  </p:childTnLst>
                                </p:cTn>
                              </p:par>
                            </p:childTnLst>
                          </p:cTn>
                        </p:par>
                        <p:par>
                          <p:cTn id="280" fill="hold">
                            <p:stCondLst>
                              <p:cond delay="4600"/>
                            </p:stCondLst>
                            <p:childTnLst>
                              <p:par>
                                <p:cTn id="281" presetID="55" presetClass="entr" presetSubtype="0" fill="hold" nodeType="afterEffect">
                                  <p:stCondLst>
                                    <p:cond delay="0"/>
                                  </p:stCondLst>
                                  <p:childTnLst>
                                    <p:set>
                                      <p:cBhvr>
                                        <p:cTn id="282" dur="1" fill="hold">
                                          <p:stCondLst>
                                            <p:cond delay="0"/>
                                          </p:stCondLst>
                                        </p:cTn>
                                        <p:tgtEl>
                                          <p:spTgt spid="2"/>
                                        </p:tgtEl>
                                        <p:attrNameLst>
                                          <p:attrName>style.visibility</p:attrName>
                                        </p:attrNameLst>
                                      </p:cBhvr>
                                      <p:to>
                                        <p:strVal val="visible"/>
                                      </p:to>
                                    </p:set>
                                    <p:anim calcmode="lin" valueType="num">
                                      <p:cBhvr>
                                        <p:cTn id="283" dur="100" fill="hold"/>
                                        <p:tgtEl>
                                          <p:spTgt spid="2"/>
                                        </p:tgtEl>
                                        <p:attrNameLst>
                                          <p:attrName>ppt_w</p:attrName>
                                        </p:attrNameLst>
                                      </p:cBhvr>
                                      <p:tavLst>
                                        <p:tav tm="0">
                                          <p:val>
                                            <p:strVal val="#ppt_w*0.70"/>
                                          </p:val>
                                        </p:tav>
                                        <p:tav tm="100000">
                                          <p:val>
                                            <p:strVal val="#ppt_w"/>
                                          </p:val>
                                        </p:tav>
                                      </p:tavLst>
                                    </p:anim>
                                    <p:anim calcmode="lin" valueType="num">
                                      <p:cBhvr>
                                        <p:cTn id="284" dur="100" fill="hold"/>
                                        <p:tgtEl>
                                          <p:spTgt spid="2"/>
                                        </p:tgtEl>
                                        <p:attrNameLst>
                                          <p:attrName>ppt_h</p:attrName>
                                        </p:attrNameLst>
                                      </p:cBhvr>
                                      <p:tavLst>
                                        <p:tav tm="0">
                                          <p:val>
                                            <p:strVal val="#ppt_h"/>
                                          </p:val>
                                        </p:tav>
                                        <p:tav tm="100000">
                                          <p:val>
                                            <p:strVal val="#ppt_h"/>
                                          </p:val>
                                        </p:tav>
                                      </p:tavLst>
                                    </p:anim>
                                    <p:animEffect transition="in" filter="fade">
                                      <p:cBhvr>
                                        <p:cTn id="285" dur="1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5" grpId="1" animBg="1"/>
      <p:bldP spid="67" grpId="0" animBg="1"/>
      <p:bldP spid="67" grpId="1" animBg="1"/>
      <p:bldP spid="69" grpId="0" animBg="1"/>
      <p:bldP spid="69" grpId="1" animBg="1"/>
      <p:bldP spid="71" grpId="0" animBg="1"/>
      <p:bldP spid="71" grpId="1" animBg="1"/>
      <p:bldP spid="73" grpId="0" animBg="1"/>
      <p:bldP spid="73" grpId="1" animBg="1"/>
      <p:bldP spid="75" grpId="0" animBg="1"/>
      <p:bldP spid="75" grpId="1" animBg="1"/>
      <p:bldP spid="81" grpId="0" animBg="1"/>
      <p:bldP spid="81" grpId="1" animBg="1"/>
      <p:bldP spid="83" grpId="0" animBg="1"/>
      <p:bldP spid="83" grpId="1" animBg="1"/>
      <p:bldP spid="85" grpId="0" animBg="1"/>
      <p:bldP spid="85" grpId="1" animBg="1"/>
      <p:bldP spid="87" grpId="0" animBg="1"/>
      <p:bldP spid="87" grpId="1" animBg="1"/>
      <p:bldP spid="89" grpId="0" animBg="1"/>
      <p:bldP spid="89" grpId="1" animBg="1"/>
      <p:bldP spid="91" grpId="0" animBg="1"/>
      <p:bldP spid="91" grpId="1" animBg="1"/>
      <p:bldP spid="93" grpId="0" animBg="1"/>
      <p:bldP spid="93" grpId="1" animBg="1"/>
      <p:bldP spid="95" grpId="0" animBg="1"/>
      <p:bldP spid="95" grpId="1" animBg="1"/>
      <p:bldP spid="97" grpId="0" animBg="1"/>
      <p:bldP spid="9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4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10" name="Rectangle 2"/>
          <p:cNvSpPr>
            <a:spLocks noGrp="1" noChangeArrowheads="1"/>
          </p:cNvSpPr>
          <p:nvPr>
            <p:ph type="title"/>
          </p:nvPr>
        </p:nvSpPr>
        <p:spPr/>
        <p:txBody>
          <a:bodyPr>
            <a:normAutofit/>
          </a:bodyPr>
          <a:lstStyle/>
          <a:p>
            <a:r>
              <a:rPr lang="en-GB" b="1" dirty="0">
                <a:solidFill>
                  <a:srgbClr val="FF0000"/>
                </a:solidFill>
                <a:latin typeface="Arial" pitchFamily="34" charset="0"/>
                <a:cs typeface="Arial" pitchFamily="34" charset="0"/>
              </a:rPr>
              <a:t>CPT worldwide</a:t>
            </a:r>
          </a:p>
        </p:txBody>
      </p:sp>
      <p:sp>
        <p:nvSpPr>
          <p:cNvPr id="2" name="Rectangle 1"/>
          <p:cNvSpPr/>
          <p:nvPr/>
        </p:nvSpPr>
        <p:spPr bwMode="auto">
          <a:xfrm>
            <a:off x="0" y="1196752"/>
            <a:ext cx="9144000" cy="4128026"/>
          </a:xfrm>
          <a:prstGeom prst="rect">
            <a:avLst/>
          </a:prstGeom>
          <a:solidFill>
            <a:schemeClr val="bg1">
              <a:lumMod val="85000"/>
              <a:alpha val="50196"/>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smtClean="0">
              <a:ln>
                <a:noFill/>
              </a:ln>
              <a:solidFill>
                <a:schemeClr val="tx1"/>
              </a:solidFill>
              <a:effectLst/>
              <a:latin typeface="Arial" charset="0"/>
            </a:endParaRPr>
          </a:p>
        </p:txBody>
      </p:sp>
      <p:sp>
        <p:nvSpPr>
          <p:cNvPr id="119811" name="Rectangle 3"/>
          <p:cNvSpPr>
            <a:spLocks noChangeArrowheads="1"/>
          </p:cNvSpPr>
          <p:nvPr/>
        </p:nvSpPr>
        <p:spPr bwMode="auto">
          <a:xfrm>
            <a:off x="16102" y="6338397"/>
            <a:ext cx="1897063" cy="2286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900" b="0" dirty="0" smtClean="0"/>
              <a:t>After Janet </a:t>
            </a:r>
            <a:r>
              <a:rPr lang="en-GB" sz="900" b="0" dirty="0" err="1"/>
              <a:t>Sisterson</a:t>
            </a:r>
            <a:r>
              <a:rPr lang="en-GB" sz="900" b="0" dirty="0"/>
              <a:t>, MGH</a:t>
            </a:r>
          </a:p>
        </p:txBody>
      </p:sp>
      <p:grpSp>
        <p:nvGrpSpPr>
          <p:cNvPr id="12" name="Group 11"/>
          <p:cNvGrpSpPr/>
          <p:nvPr/>
        </p:nvGrpSpPr>
        <p:grpSpPr>
          <a:xfrm>
            <a:off x="27585" y="944724"/>
            <a:ext cx="8937028" cy="4380054"/>
            <a:chOff x="27585" y="944724"/>
            <a:chExt cx="8937028" cy="4380054"/>
          </a:xfrm>
        </p:grpSpPr>
        <p:graphicFrame>
          <p:nvGraphicFramePr>
            <p:cNvPr id="42" name="Chart 41"/>
            <p:cNvGraphicFramePr>
              <a:graphicFrameLocks/>
            </p:cNvGraphicFramePr>
            <p:nvPr>
              <p:extLst>
                <p:ext uri="{D42A27DB-BD31-4B8C-83A1-F6EECF244321}">
                  <p14:modId xmlns:p14="http://schemas.microsoft.com/office/powerpoint/2010/main" val="1060386302"/>
                </p:ext>
              </p:extLst>
            </p:nvPr>
          </p:nvGraphicFramePr>
          <p:xfrm>
            <a:off x="323528" y="1304764"/>
            <a:ext cx="7992888" cy="4020014"/>
          </p:xfrm>
          <a:graphic>
            <a:graphicData uri="http://schemas.openxmlformats.org/drawingml/2006/chart">
              <c:chart xmlns:c="http://schemas.openxmlformats.org/drawingml/2006/chart" xmlns:r="http://schemas.openxmlformats.org/officeDocument/2006/relationships" r:id="rId3"/>
            </a:graphicData>
          </a:graphic>
        </p:graphicFrame>
        <p:sp>
          <p:nvSpPr>
            <p:cNvPr id="43" name="TextBox 1"/>
            <p:cNvSpPr txBox="1"/>
            <p:nvPr/>
          </p:nvSpPr>
          <p:spPr>
            <a:xfrm>
              <a:off x="6012160" y="944724"/>
              <a:ext cx="2952453" cy="396044"/>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2000" dirty="0" smtClean="0">
                  <a:solidFill>
                    <a:srgbClr val="FF0000"/>
                  </a:solidFill>
                </a:rPr>
                <a:t>Number of patients</a:t>
              </a:r>
              <a:endParaRPr lang="en-GB" sz="2000" dirty="0">
                <a:solidFill>
                  <a:srgbClr val="FF0000"/>
                </a:solidFill>
              </a:endParaRPr>
            </a:p>
          </p:txBody>
        </p:sp>
        <p:sp>
          <p:nvSpPr>
            <p:cNvPr id="44" name="TextBox 1"/>
            <p:cNvSpPr txBox="1"/>
            <p:nvPr/>
          </p:nvSpPr>
          <p:spPr>
            <a:xfrm>
              <a:off x="27585" y="1034734"/>
              <a:ext cx="2671263" cy="324036"/>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2000" dirty="0" smtClean="0">
                  <a:solidFill>
                    <a:schemeClr val="accent6"/>
                  </a:solidFill>
                </a:rPr>
                <a:t>Number of centres</a:t>
              </a:r>
              <a:endParaRPr lang="en-GB" sz="2000" dirty="0">
                <a:solidFill>
                  <a:schemeClr val="accent6"/>
                </a:solidFill>
              </a:endParaRPr>
            </a:p>
          </p:txBody>
        </p:sp>
      </p:grpSp>
      <p:grpSp>
        <p:nvGrpSpPr>
          <p:cNvPr id="9" name="Group 8"/>
          <p:cNvGrpSpPr/>
          <p:nvPr/>
        </p:nvGrpSpPr>
        <p:grpSpPr>
          <a:xfrm>
            <a:off x="1363216" y="4082560"/>
            <a:ext cx="6341617" cy="2484437"/>
            <a:chOff x="1363216" y="4082560"/>
            <a:chExt cx="6341617" cy="2484437"/>
          </a:xfrm>
        </p:grpSpPr>
        <p:sp>
          <p:nvSpPr>
            <p:cNvPr id="119819" name="Line 11"/>
            <p:cNvSpPr>
              <a:spLocks noChangeShapeType="1"/>
            </p:cNvSpPr>
            <p:nvPr/>
          </p:nvSpPr>
          <p:spPr bwMode="auto">
            <a:xfrm flipV="1">
              <a:off x="5004495" y="4082560"/>
              <a:ext cx="0" cy="2484437"/>
            </a:xfrm>
            <a:prstGeom prst="line">
              <a:avLst/>
            </a:prstGeom>
            <a:noFill/>
            <a:ln w="76200">
              <a:solidFill>
                <a:schemeClr val="fo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9820" name="AutoShape 12"/>
            <p:cNvSpPr>
              <a:spLocks noChangeArrowheads="1"/>
            </p:cNvSpPr>
            <p:nvPr/>
          </p:nvSpPr>
          <p:spPr bwMode="auto">
            <a:xfrm>
              <a:off x="1363216" y="5445534"/>
              <a:ext cx="3677792" cy="539750"/>
            </a:xfrm>
            <a:prstGeom prst="leftRightArrow">
              <a:avLst>
                <a:gd name="adj1" fmla="val 50000"/>
                <a:gd name="adj2" fmla="val 177471"/>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dirty="0"/>
                <a:t>In Physics Laboratories</a:t>
              </a:r>
            </a:p>
          </p:txBody>
        </p:sp>
        <p:sp>
          <p:nvSpPr>
            <p:cNvPr id="119822" name="AutoShape 14"/>
            <p:cNvSpPr>
              <a:spLocks noChangeArrowheads="1"/>
            </p:cNvSpPr>
            <p:nvPr/>
          </p:nvSpPr>
          <p:spPr bwMode="auto">
            <a:xfrm>
              <a:off x="5041008" y="5414472"/>
              <a:ext cx="2663825" cy="612775"/>
            </a:xfrm>
            <a:prstGeom prst="rightArrow">
              <a:avLst>
                <a:gd name="adj1" fmla="val 50000"/>
                <a:gd name="adj2" fmla="val 108679"/>
              </a:avLst>
            </a:prstGeom>
            <a:solidFill>
              <a:srgbClr val="E5FB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In Hospitals (mostly)</a:t>
              </a:r>
            </a:p>
          </p:txBody>
        </p:sp>
      </p:grpSp>
      <p:sp>
        <p:nvSpPr>
          <p:cNvPr id="14" name="TextBox 13"/>
          <p:cNvSpPr txBox="1"/>
          <p:nvPr/>
        </p:nvSpPr>
        <p:spPr>
          <a:xfrm>
            <a:off x="5004048" y="6057292"/>
            <a:ext cx="3672408" cy="307777"/>
          </a:xfrm>
          <a:prstGeom prst="rect">
            <a:avLst/>
          </a:prstGeom>
          <a:noFill/>
        </p:spPr>
        <p:txBody>
          <a:bodyPr wrap="square" rtlCol="0">
            <a:spAutoFit/>
          </a:bodyPr>
          <a:lstStyle/>
          <a:p>
            <a:r>
              <a:rPr lang="en-GB" dirty="0" smtClean="0"/>
              <a:t>83,667 protons, 96,537 total (</a:t>
            </a:r>
            <a:r>
              <a:rPr lang="en-GB" dirty="0"/>
              <a:t>D</a:t>
            </a:r>
            <a:r>
              <a:rPr lang="en-GB" dirty="0" smtClean="0"/>
              <a:t>ec 2011)</a:t>
            </a:r>
            <a:endParaRPr lang="en-GB" dirty="0"/>
          </a:p>
        </p:txBody>
      </p:sp>
    </p:spTree>
    <p:extLst>
      <p:ext uri="{BB962C8B-B14F-4D97-AF65-F5344CB8AC3E}">
        <p14:creationId xmlns:p14="http://schemas.microsoft.com/office/powerpoint/2010/main" val="1826542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par>
                                <p:cTn id="8" presetID="22" presetClass="entr" presetSubtype="8" fill="hold"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par>
                                <p:cTn id="11" presetID="22" presetClass="entr" presetSubtype="8" fill="hold" grpId="0" nodeType="withEffect">
                                  <p:stCondLst>
                                    <p:cond delay="100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1000"/>
                                        <p:tgtEl>
                                          <p:spTgt spid="14"/>
                                        </p:tgtEl>
                                      </p:cBhvr>
                                    </p:animEffect>
                                  </p:childTnLst>
                                </p:cTn>
                              </p:par>
                              <p:par>
                                <p:cTn id="14" presetID="22" presetClass="entr" presetSubtype="8" fill="hold" grpId="0" nodeType="withEffect">
                                  <p:stCondLst>
                                    <p:cond delay="100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smtClean="0"/>
              <a:t>What remains to be done?</a:t>
            </a:r>
          </a:p>
        </p:txBody>
      </p:sp>
      <p:sp>
        <p:nvSpPr>
          <p:cNvPr id="27651" name="Rectangle 3"/>
          <p:cNvSpPr>
            <a:spLocks noGrp="1" noChangeArrowheads="1"/>
          </p:cNvSpPr>
          <p:nvPr>
            <p:ph type="body" idx="1"/>
          </p:nvPr>
        </p:nvSpPr>
        <p:spPr>
          <a:xfrm>
            <a:off x="323850" y="943601"/>
            <a:ext cx="8820150" cy="5437727"/>
          </a:xfrm>
        </p:spPr>
        <p:txBody>
          <a:bodyPr/>
          <a:lstStyle/>
          <a:p>
            <a:pPr>
              <a:lnSpc>
                <a:spcPct val="80000"/>
              </a:lnSpc>
            </a:pPr>
            <a:r>
              <a:rPr lang="en-GB" sz="2400" dirty="0" smtClean="0">
                <a:solidFill>
                  <a:schemeClr val="accent2"/>
                </a:solidFill>
              </a:rPr>
              <a:t>Particle Therapy has moved from laboratory to hospital</a:t>
            </a:r>
          </a:p>
          <a:p>
            <a:pPr lvl="1">
              <a:lnSpc>
                <a:spcPct val="80000"/>
              </a:lnSpc>
            </a:pPr>
            <a:r>
              <a:rPr lang="en-GB" sz="2000" dirty="0" smtClean="0">
                <a:solidFill>
                  <a:schemeClr val="folHlink"/>
                </a:solidFill>
              </a:rPr>
              <a:t>where it belongs</a:t>
            </a:r>
          </a:p>
          <a:p>
            <a:pPr>
              <a:lnSpc>
                <a:spcPct val="80000"/>
              </a:lnSpc>
            </a:pPr>
            <a:r>
              <a:rPr lang="en-GB" sz="2400" dirty="0" smtClean="0">
                <a:solidFill>
                  <a:schemeClr val="accent2"/>
                </a:solidFill>
              </a:rPr>
              <a:t>But there is still much to do</a:t>
            </a:r>
          </a:p>
          <a:p>
            <a:pPr lvl="1">
              <a:lnSpc>
                <a:spcPct val="80000"/>
              </a:lnSpc>
            </a:pPr>
            <a:r>
              <a:rPr lang="en-GB" sz="2000" dirty="0" smtClean="0">
                <a:solidFill>
                  <a:schemeClr val="folHlink"/>
                </a:solidFill>
              </a:rPr>
              <a:t>Improved accelerator technology</a:t>
            </a:r>
          </a:p>
          <a:p>
            <a:pPr lvl="2">
              <a:lnSpc>
                <a:spcPct val="80000"/>
              </a:lnSpc>
            </a:pPr>
            <a:r>
              <a:rPr lang="en-GB" sz="1800" dirty="0" smtClean="0">
                <a:solidFill>
                  <a:schemeClr val="tx1"/>
                </a:solidFill>
              </a:rPr>
              <a:t>improved patient experience, better control </a:t>
            </a:r>
          </a:p>
          <a:p>
            <a:pPr lvl="1">
              <a:lnSpc>
                <a:spcPct val="80000"/>
              </a:lnSpc>
            </a:pPr>
            <a:r>
              <a:rPr lang="en-GB" sz="2000" dirty="0" smtClean="0">
                <a:solidFill>
                  <a:schemeClr val="folHlink"/>
                </a:solidFill>
              </a:rPr>
              <a:t>Improved beam delivery &amp; instrumentation</a:t>
            </a:r>
          </a:p>
          <a:p>
            <a:pPr lvl="2">
              <a:lnSpc>
                <a:spcPct val="80000"/>
              </a:lnSpc>
            </a:pPr>
            <a:r>
              <a:rPr lang="en-GB" sz="1800" dirty="0" smtClean="0">
                <a:solidFill>
                  <a:schemeClr val="tx1"/>
                </a:solidFill>
              </a:rPr>
              <a:t>Improved accuracy, lower healthy tissue dose, better control</a:t>
            </a:r>
          </a:p>
          <a:p>
            <a:pPr lvl="1">
              <a:lnSpc>
                <a:spcPct val="80000"/>
              </a:lnSpc>
            </a:pPr>
            <a:r>
              <a:rPr lang="en-GB" sz="2000" dirty="0" smtClean="0">
                <a:solidFill>
                  <a:schemeClr val="folHlink"/>
                </a:solidFill>
              </a:rPr>
              <a:t>Improved understanding of the evidence</a:t>
            </a:r>
          </a:p>
          <a:p>
            <a:pPr lvl="2">
              <a:lnSpc>
                <a:spcPct val="80000"/>
              </a:lnSpc>
            </a:pPr>
            <a:r>
              <a:rPr lang="en-GB" sz="1800" dirty="0" smtClean="0">
                <a:solidFill>
                  <a:schemeClr val="tx1"/>
                </a:solidFill>
              </a:rPr>
              <a:t>better treatment planning, domains of applicability</a:t>
            </a:r>
          </a:p>
          <a:p>
            <a:pPr lvl="1">
              <a:lnSpc>
                <a:spcPct val="80000"/>
              </a:lnSpc>
            </a:pPr>
            <a:r>
              <a:rPr lang="en-GB" sz="2000" dirty="0" smtClean="0">
                <a:solidFill>
                  <a:schemeClr val="folHlink"/>
                </a:solidFill>
              </a:rPr>
              <a:t>Improved treatment regimes</a:t>
            </a:r>
          </a:p>
          <a:p>
            <a:pPr lvl="2">
              <a:lnSpc>
                <a:spcPct val="80000"/>
              </a:lnSpc>
            </a:pPr>
            <a:r>
              <a:rPr lang="en-GB" sz="1800" dirty="0" smtClean="0">
                <a:solidFill>
                  <a:schemeClr val="tx1"/>
                </a:solidFill>
              </a:rPr>
              <a:t>better ways of delivering the lethal tumour dose</a:t>
            </a:r>
          </a:p>
          <a:p>
            <a:pPr lvl="1">
              <a:lnSpc>
                <a:spcPct val="80000"/>
              </a:lnSpc>
            </a:pPr>
            <a:r>
              <a:rPr lang="en-GB" sz="2000" dirty="0" smtClean="0">
                <a:solidFill>
                  <a:schemeClr val="folHlink"/>
                </a:solidFill>
              </a:rPr>
              <a:t>Improved understanding of mechanisms</a:t>
            </a:r>
          </a:p>
          <a:p>
            <a:pPr lvl="2">
              <a:lnSpc>
                <a:spcPct val="80000"/>
              </a:lnSpc>
            </a:pPr>
            <a:r>
              <a:rPr lang="en-GB" sz="1800" dirty="0" smtClean="0">
                <a:solidFill>
                  <a:schemeClr val="tx1"/>
                </a:solidFill>
              </a:rPr>
              <a:t>better treatment planning, more effective outcomes</a:t>
            </a:r>
          </a:p>
          <a:p>
            <a:pPr lvl="4">
              <a:lnSpc>
                <a:spcPct val="80000"/>
              </a:lnSpc>
            </a:pPr>
            <a:endParaRPr lang="en-GB" sz="1600" dirty="0" smtClean="0">
              <a:solidFill>
                <a:schemeClr val="tx1"/>
              </a:solidFill>
            </a:endParaRPr>
          </a:p>
          <a:p>
            <a:pPr>
              <a:lnSpc>
                <a:spcPct val="80000"/>
              </a:lnSpc>
            </a:pPr>
            <a:r>
              <a:rPr lang="en-GB" sz="2400" dirty="0" smtClean="0">
                <a:solidFill>
                  <a:schemeClr val="accent2"/>
                </a:solidFill>
              </a:rPr>
              <a:t>Improve 	</a:t>
            </a:r>
            <a:r>
              <a:rPr lang="en-GB" sz="2400" dirty="0" smtClean="0">
                <a:solidFill>
                  <a:schemeClr val="folHlink"/>
                </a:solidFill>
              </a:rPr>
              <a:t>patient experience </a:t>
            </a:r>
          </a:p>
          <a:p>
            <a:pPr>
              <a:lnSpc>
                <a:spcPct val="80000"/>
              </a:lnSpc>
            </a:pPr>
            <a:r>
              <a:rPr lang="en-GB" sz="2400" dirty="0" smtClean="0">
                <a:solidFill>
                  <a:schemeClr val="accent2"/>
                </a:solidFill>
              </a:rPr>
              <a:t>Increase</a:t>
            </a:r>
            <a:r>
              <a:rPr lang="en-GB" sz="2400" dirty="0" smtClean="0">
                <a:solidFill>
                  <a:schemeClr val="folHlink"/>
                </a:solidFill>
              </a:rPr>
              <a:t> 	effectiveness</a:t>
            </a:r>
          </a:p>
          <a:p>
            <a:pPr>
              <a:lnSpc>
                <a:spcPct val="80000"/>
              </a:lnSpc>
            </a:pPr>
            <a:r>
              <a:rPr lang="en-GB" sz="2400" dirty="0" smtClean="0">
                <a:solidFill>
                  <a:schemeClr val="accent2"/>
                </a:solidFill>
              </a:rPr>
              <a:t>Decrease</a:t>
            </a:r>
            <a:r>
              <a:rPr lang="en-GB" sz="2400" dirty="0" smtClean="0">
                <a:solidFill>
                  <a:schemeClr val="folHlink"/>
                </a:solidFill>
              </a:rPr>
              <a:t> 	cost</a:t>
            </a:r>
          </a:p>
        </p:txBody>
      </p:sp>
    </p:spTree>
  </p:cSld>
  <p:clrMapOvr>
    <a:masterClrMapping/>
  </p:clrMapOvr>
  <p:transition>
    <p:pull dir="l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GB" dirty="0" smtClean="0"/>
              <a:t>Parameters</a:t>
            </a:r>
            <a:endParaRPr lang="en-GB" dirty="0"/>
          </a:p>
        </p:txBody>
      </p:sp>
      <p:pic>
        <p:nvPicPr>
          <p:cNvPr id="68611" name="Picture 3" descr="Graph1"/>
          <p:cNvPicPr>
            <a:picLocks noChangeAspect="1" noChangeArrowheads="1"/>
          </p:cNvPicPr>
          <p:nvPr/>
        </p:nvPicPr>
        <p:blipFill>
          <a:blip r:embed="rId2" cstate="print">
            <a:extLst>
              <a:ext uri="{28A0092B-C50C-407E-A947-70E740481C1C}">
                <a14:useLocalDpi xmlns:a14="http://schemas.microsoft.com/office/drawing/2010/main" val="0"/>
              </a:ext>
            </a:extLst>
          </a:blip>
          <a:srcRect l="6216" t="7953" b="4503"/>
          <a:stretch>
            <a:fillRect/>
          </a:stretch>
        </p:blipFill>
        <p:spPr bwMode="auto">
          <a:xfrm>
            <a:off x="827088" y="944724"/>
            <a:ext cx="7636869" cy="5571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Line 4"/>
          <p:cNvSpPr>
            <a:spLocks noChangeShapeType="1"/>
          </p:cNvSpPr>
          <p:nvPr/>
        </p:nvSpPr>
        <p:spPr bwMode="auto">
          <a:xfrm>
            <a:off x="5651500" y="1557338"/>
            <a:ext cx="0" cy="424815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613" name="Line 5"/>
          <p:cNvSpPr>
            <a:spLocks noChangeShapeType="1"/>
          </p:cNvSpPr>
          <p:nvPr/>
        </p:nvSpPr>
        <p:spPr bwMode="auto">
          <a:xfrm>
            <a:off x="7092950" y="1557338"/>
            <a:ext cx="0" cy="4176712"/>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614" name="Line 6"/>
          <p:cNvSpPr>
            <a:spLocks noChangeShapeType="1"/>
          </p:cNvSpPr>
          <p:nvPr/>
        </p:nvSpPr>
        <p:spPr bwMode="auto">
          <a:xfrm rot="-5400000">
            <a:off x="4788694" y="-962819"/>
            <a:ext cx="0" cy="6046788"/>
          </a:xfrm>
          <a:prstGeom prst="line">
            <a:avLst/>
          </a:prstGeom>
          <a:noFill/>
          <a:ln w="38100">
            <a:solidFill>
              <a:schemeClr val="folHlink"/>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ransition>
    <p:pull dir="l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6" name="Rectangle 4"/>
          <p:cNvSpPr>
            <a:spLocks noGrp="1" noChangeArrowheads="1"/>
          </p:cNvSpPr>
          <p:nvPr>
            <p:ph type="title"/>
          </p:nvPr>
        </p:nvSpPr>
        <p:spPr/>
        <p:txBody>
          <a:bodyPr/>
          <a:lstStyle/>
          <a:p>
            <a:r>
              <a:rPr lang="en-GB" sz="2400" dirty="0" smtClean="0"/>
              <a:t>RBE &amp; LET</a:t>
            </a:r>
            <a:endParaRPr lang="en-GB" sz="2400" dirty="0"/>
          </a:p>
        </p:txBody>
      </p:sp>
      <p:sp>
        <p:nvSpPr>
          <p:cNvPr id="223242" name="Rectangle 10"/>
          <p:cNvSpPr>
            <a:spLocks noGrp="1" noChangeArrowheads="1"/>
          </p:cNvSpPr>
          <p:nvPr>
            <p:ph type="body" idx="1"/>
          </p:nvPr>
        </p:nvSpPr>
        <p:spPr>
          <a:xfrm>
            <a:off x="4248150" y="3644900"/>
            <a:ext cx="4824413" cy="2952750"/>
          </a:xfrm>
        </p:spPr>
        <p:txBody>
          <a:bodyPr/>
          <a:lstStyle/>
          <a:p>
            <a:r>
              <a:rPr lang="en-GB" sz="2400"/>
              <a:t>LET is </a:t>
            </a:r>
            <a:r>
              <a:rPr lang="en-GB" sz="2400">
                <a:solidFill>
                  <a:schemeClr val="folHlink"/>
                </a:solidFill>
              </a:rPr>
              <a:t>related</a:t>
            </a:r>
            <a:r>
              <a:rPr lang="en-GB" sz="2400"/>
              <a:t> to </a:t>
            </a:r>
            <a:r>
              <a:rPr lang="en-GB" sz="2400">
                <a:solidFill>
                  <a:schemeClr val="folHlink"/>
                </a:solidFill>
              </a:rPr>
              <a:t>dE/dx</a:t>
            </a:r>
            <a:r>
              <a:rPr lang="en-GB" sz="2400"/>
              <a:t> (Bethe Bloch)</a:t>
            </a:r>
          </a:p>
          <a:p>
            <a:pPr>
              <a:buFontTx/>
              <a:buNone/>
            </a:pPr>
            <a:r>
              <a:rPr lang="en-GB" sz="2400"/>
              <a:t>but is the </a:t>
            </a:r>
            <a:r>
              <a:rPr lang="en-GB" sz="2400">
                <a:solidFill>
                  <a:schemeClr val="folHlink"/>
                </a:solidFill>
              </a:rPr>
              <a:t>energy transferred </a:t>
            </a:r>
            <a:r>
              <a:rPr lang="en-GB" sz="2400"/>
              <a:t>to the medium, </a:t>
            </a:r>
          </a:p>
          <a:p>
            <a:pPr>
              <a:buFontTx/>
              <a:buNone/>
            </a:pPr>
            <a:r>
              <a:rPr lang="en-GB" sz="2400"/>
              <a:t>not the </a:t>
            </a:r>
            <a:r>
              <a:rPr lang="en-GB" sz="2400">
                <a:solidFill>
                  <a:schemeClr val="folHlink"/>
                </a:solidFill>
              </a:rPr>
              <a:t>energy lost</a:t>
            </a:r>
            <a:r>
              <a:rPr lang="en-GB" sz="2400"/>
              <a:t> by the particle</a:t>
            </a:r>
          </a:p>
        </p:txBody>
      </p:sp>
      <p:graphicFrame>
        <p:nvGraphicFramePr>
          <p:cNvPr id="223238" name="Object 6"/>
          <p:cNvGraphicFramePr>
            <a:graphicFrameLocks noGrp="1" noChangeAspect="1"/>
          </p:cNvGraphicFramePr>
          <p:nvPr>
            <p:ph sz="half" idx="4294967295"/>
            <p:extLst>
              <p:ext uri="{D42A27DB-BD31-4B8C-83A1-F6EECF244321}">
                <p14:modId xmlns:p14="http://schemas.microsoft.com/office/powerpoint/2010/main" val="426638994"/>
              </p:ext>
            </p:extLst>
          </p:nvPr>
        </p:nvGraphicFramePr>
        <p:xfrm>
          <a:off x="416694" y="1312863"/>
          <a:ext cx="3651250" cy="1444625"/>
        </p:xfrm>
        <a:graphic>
          <a:graphicData uri="http://schemas.openxmlformats.org/presentationml/2006/ole">
            <mc:AlternateContent xmlns:mc="http://schemas.openxmlformats.org/markup-compatibility/2006">
              <mc:Choice xmlns:v="urn:schemas-microsoft-com:vml" Requires="v">
                <p:oleObj spid="_x0000_s9370" name="Equation" r:id="rId3" imgW="1155600" imgH="457200" progId="Equation.3">
                  <p:embed/>
                </p:oleObj>
              </mc:Choice>
              <mc:Fallback>
                <p:oleObj name="Equation" r:id="rId3" imgW="1155600" imgH="457200" progId="Equation.3">
                  <p:embed/>
                  <p:pic>
                    <p:nvPicPr>
                      <p:cNvPr id="0" name=""/>
                      <p:cNvPicPr>
                        <a:picLocks noChangeAspect="1" noChangeArrowheads="1"/>
                      </p:cNvPicPr>
                      <p:nvPr/>
                    </p:nvPicPr>
                    <p:blipFill>
                      <a:blip r:embed="rId4"/>
                      <a:srcRect/>
                      <a:stretch>
                        <a:fillRect/>
                      </a:stretch>
                    </p:blipFill>
                    <p:spPr bwMode="auto">
                      <a:xfrm>
                        <a:off x="416694" y="1312863"/>
                        <a:ext cx="3651250" cy="1444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232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873125"/>
            <a:ext cx="3273425"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23240" name="Object 8"/>
          <p:cNvGraphicFramePr>
            <a:graphicFrameLocks noGrp="1" noChangeAspect="1"/>
          </p:cNvGraphicFramePr>
          <p:nvPr>
            <p:ph sz="half" idx="4294967295"/>
            <p:extLst>
              <p:ext uri="{D42A27DB-BD31-4B8C-83A1-F6EECF244321}">
                <p14:modId xmlns:p14="http://schemas.microsoft.com/office/powerpoint/2010/main" val="2984987795"/>
              </p:ext>
            </p:extLst>
          </p:nvPr>
        </p:nvGraphicFramePr>
        <p:xfrm>
          <a:off x="396056" y="4113213"/>
          <a:ext cx="3527425" cy="1338262"/>
        </p:xfrm>
        <a:graphic>
          <a:graphicData uri="http://schemas.openxmlformats.org/presentationml/2006/ole">
            <mc:AlternateContent xmlns:mc="http://schemas.openxmlformats.org/markup-compatibility/2006">
              <mc:Choice xmlns:v="urn:schemas-microsoft-com:vml" Requires="v">
                <p:oleObj spid="_x0000_s9371" name="Equation" r:id="rId6" imgW="1104840" imgH="419040" progId="Equation.3">
                  <p:embed/>
                </p:oleObj>
              </mc:Choice>
              <mc:Fallback>
                <p:oleObj name="Equation" r:id="rId6" imgW="1104840" imgH="419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056" y="4113213"/>
                        <a:ext cx="3527425" cy="1338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Rectangle 1"/>
          <p:cNvSpPr/>
          <p:nvPr/>
        </p:nvSpPr>
        <p:spPr>
          <a:xfrm>
            <a:off x="283604" y="873125"/>
            <a:ext cx="4828456" cy="523220"/>
          </a:xfrm>
          <a:prstGeom prst="rect">
            <a:avLst/>
          </a:prstGeom>
        </p:spPr>
        <p:txBody>
          <a:bodyPr wrap="square">
            <a:spAutoFit/>
          </a:bodyPr>
          <a:lstStyle/>
          <a:p>
            <a:r>
              <a:rPr lang="en-GB" sz="2800" dirty="0">
                <a:solidFill>
                  <a:srgbClr val="FF0000"/>
                </a:solidFill>
              </a:rPr>
              <a:t>R</a:t>
            </a:r>
            <a:r>
              <a:rPr lang="en-GB" sz="1800" dirty="0"/>
              <a:t>elative </a:t>
            </a:r>
            <a:r>
              <a:rPr lang="en-GB" sz="2800" dirty="0">
                <a:solidFill>
                  <a:srgbClr val="FF0000"/>
                </a:solidFill>
              </a:rPr>
              <a:t>B</a:t>
            </a:r>
            <a:r>
              <a:rPr lang="en-GB" sz="1800" dirty="0"/>
              <a:t>iological </a:t>
            </a:r>
            <a:r>
              <a:rPr lang="en-GB" sz="2800" dirty="0" smtClean="0">
                <a:solidFill>
                  <a:srgbClr val="FF0000"/>
                </a:solidFill>
              </a:rPr>
              <a:t>E</a:t>
            </a:r>
            <a:r>
              <a:rPr lang="en-GB" sz="1800" dirty="0" smtClean="0"/>
              <a:t>ffectiveness</a:t>
            </a:r>
            <a:endParaRPr lang="en-GB" sz="1800" dirty="0"/>
          </a:p>
        </p:txBody>
      </p:sp>
      <p:sp>
        <p:nvSpPr>
          <p:cNvPr id="3" name="Rectangle 2"/>
          <p:cNvSpPr/>
          <p:nvPr/>
        </p:nvSpPr>
        <p:spPr>
          <a:xfrm>
            <a:off x="283604" y="3501008"/>
            <a:ext cx="4572000" cy="523220"/>
          </a:xfrm>
          <a:prstGeom prst="rect">
            <a:avLst/>
          </a:prstGeom>
        </p:spPr>
        <p:txBody>
          <a:bodyPr>
            <a:spAutoFit/>
          </a:bodyPr>
          <a:lstStyle/>
          <a:p>
            <a:r>
              <a:rPr lang="en-GB" sz="2800" dirty="0" smtClean="0">
                <a:solidFill>
                  <a:srgbClr val="FF0000"/>
                </a:solidFill>
              </a:rPr>
              <a:t>L</a:t>
            </a:r>
            <a:r>
              <a:rPr lang="en-GB" sz="1800" dirty="0" smtClean="0"/>
              <a:t>inear </a:t>
            </a:r>
            <a:r>
              <a:rPr lang="en-GB" sz="2800" dirty="0">
                <a:solidFill>
                  <a:srgbClr val="FF0000"/>
                </a:solidFill>
              </a:rPr>
              <a:t>E</a:t>
            </a:r>
            <a:r>
              <a:rPr lang="en-GB" sz="1800" dirty="0"/>
              <a:t>nergy </a:t>
            </a:r>
            <a:r>
              <a:rPr lang="en-GB" sz="2800" dirty="0" smtClean="0">
                <a:solidFill>
                  <a:srgbClr val="FF0000"/>
                </a:solidFill>
              </a:rPr>
              <a:t>T</a:t>
            </a:r>
            <a:r>
              <a:rPr lang="en-GB" sz="1800" dirty="0" smtClean="0"/>
              <a:t>ransfer</a:t>
            </a:r>
            <a:endParaRPr lang="en-GB" sz="1800" dirty="0"/>
          </a:p>
        </p:txBody>
      </p:sp>
    </p:spTree>
    <p:extLst>
      <p:ext uri="{BB962C8B-B14F-4D97-AF65-F5344CB8AC3E}">
        <p14:creationId xmlns:p14="http://schemas.microsoft.com/office/powerpoint/2010/main" val="3621648257"/>
      </p:ext>
    </p:extLst>
  </p:cSld>
  <p:clrMapOvr>
    <a:masterClrMapping/>
  </p:clrMapOvr>
  <p:transition>
    <p:pull dir="l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More on RBE</a:t>
            </a:r>
            <a:endParaRPr lang="en-GB" dirty="0"/>
          </a:p>
        </p:txBody>
      </p:sp>
      <p:sp>
        <p:nvSpPr>
          <p:cNvPr id="5" name="Content Placeholder 4"/>
          <p:cNvSpPr>
            <a:spLocks noGrp="1"/>
          </p:cNvSpPr>
          <p:nvPr>
            <p:ph idx="1"/>
          </p:nvPr>
        </p:nvSpPr>
        <p:spPr>
          <a:xfrm>
            <a:off x="4968044" y="907752"/>
            <a:ext cx="4175956" cy="5689600"/>
          </a:xfrm>
        </p:spPr>
        <p:txBody>
          <a:bodyPr/>
          <a:lstStyle/>
          <a:p>
            <a:r>
              <a:rPr lang="en-GB" dirty="0" smtClean="0"/>
              <a:t>The recommended value of RBE for protons is 1.1</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959" y="908721"/>
            <a:ext cx="4861085" cy="2736304"/>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29"/>
          <a:stretch/>
        </p:blipFill>
        <p:spPr>
          <a:xfrm>
            <a:off x="106959" y="3649566"/>
            <a:ext cx="4855102" cy="2353648"/>
          </a:xfrm>
          <a:prstGeom prst="rect">
            <a:avLst/>
          </a:prstGeom>
        </p:spPr>
      </p:pic>
    </p:spTree>
    <p:extLst>
      <p:ext uri="{BB962C8B-B14F-4D97-AF65-F5344CB8AC3E}">
        <p14:creationId xmlns:p14="http://schemas.microsoft.com/office/powerpoint/2010/main" val="3267984413"/>
      </p:ext>
    </p:extLst>
  </p:cSld>
  <p:clrMapOvr>
    <a:masterClrMapping/>
  </p:clrMapOvr>
  <p:transition>
    <p:pull dir="l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2484438" y="274638"/>
            <a:ext cx="6202362" cy="633412"/>
          </a:xfrm>
        </p:spPr>
        <p:txBody>
          <a:bodyPr/>
          <a:lstStyle/>
          <a:p>
            <a:pPr eaLnBrk="1" hangingPunct="1"/>
            <a:r>
              <a:rPr lang="en-US" altLang="ja-JP" smtClean="0"/>
              <a:t>Result –proton irradiation-</a:t>
            </a:r>
            <a:endParaRPr lang="en-GB" altLang="ja-JP" smtClean="0"/>
          </a:p>
        </p:txBody>
      </p:sp>
      <p:sp>
        <p:nvSpPr>
          <p:cNvPr id="24578" name="Content Placeholder 2"/>
          <p:cNvSpPr>
            <a:spLocks noGrp="1"/>
          </p:cNvSpPr>
          <p:nvPr>
            <p:ph idx="1"/>
          </p:nvPr>
        </p:nvSpPr>
        <p:spPr>
          <a:xfrm>
            <a:off x="4716463" y="5311080"/>
            <a:ext cx="4356931" cy="864096"/>
          </a:xfrm>
        </p:spPr>
        <p:txBody>
          <a:bodyPr/>
          <a:lstStyle/>
          <a:p>
            <a:pPr eaLnBrk="1" hangingPunct="1">
              <a:buClr>
                <a:srgbClr val="17375E"/>
              </a:buClr>
            </a:pPr>
            <a:r>
              <a:rPr lang="en-US" altLang="ja-JP" dirty="0" smtClean="0"/>
              <a:t>Averaged survival fractions over 3 repeated experiments.</a:t>
            </a:r>
            <a:endParaRPr lang="en-GB" altLang="ja-JP" dirty="0" smtClean="0"/>
          </a:p>
        </p:txBody>
      </p:sp>
      <p:sp>
        <p:nvSpPr>
          <p:cNvPr id="24579" name="Date Placeholder 3"/>
          <p:cNvSpPr>
            <a:spLocks noGrp="1"/>
          </p:cNvSpPr>
          <p:nvPr>
            <p:ph type="dt"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ltLang="ja-JP">
                <a:solidFill>
                  <a:prstClr val="white"/>
                </a:solidFill>
              </a:rPr>
              <a:t>23/Jan/2012</a:t>
            </a:r>
            <a:endParaRPr lang="en-GB" altLang="ja-JP">
              <a:solidFill>
                <a:prstClr val="white"/>
              </a:solidFill>
            </a:endParaRPr>
          </a:p>
        </p:txBody>
      </p:sp>
      <p:sp>
        <p:nvSpPr>
          <p:cNvPr id="24580"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ltLang="ja-JP">
                <a:solidFill>
                  <a:prstClr val="white"/>
                </a:solidFill>
              </a:rPr>
              <a:t>PTCRi Meeting</a:t>
            </a:r>
            <a:endParaRPr lang="en-GB" altLang="ja-JP">
              <a:solidFill>
                <a:prstClr val="white"/>
              </a:solidFill>
            </a:endParaRPr>
          </a:p>
        </p:txBody>
      </p:sp>
      <p:sp>
        <p:nvSpPr>
          <p:cNvPr id="24581" name="Slide Number Placeholder 5"/>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40E8B8-81B2-43A3-B247-629EB3D819DF}" type="slidenum">
              <a:rPr lang="en-GB" altLang="ja-JP">
                <a:solidFill>
                  <a:prstClr val="white"/>
                </a:solidFill>
              </a:rPr>
              <a:pPr fontAlgn="base">
                <a:spcBef>
                  <a:spcPct val="0"/>
                </a:spcBef>
                <a:spcAft>
                  <a:spcPct val="0"/>
                </a:spcAft>
                <a:defRPr/>
              </a:pPr>
              <a:t>37</a:t>
            </a:fld>
            <a:endParaRPr lang="en-GB" altLang="ja-JP">
              <a:solidFill>
                <a:prstClr val="white"/>
              </a:solidFill>
            </a:endParaRPr>
          </a:p>
        </p:txBody>
      </p:sp>
      <p:pic>
        <p:nvPicPr>
          <p:cNvPr id="24582" name="Picture 9"/>
          <p:cNvPicPr>
            <a:picLocks noChangeAspect="1" noChangeArrowheads="1"/>
          </p:cNvPicPr>
          <p:nvPr/>
        </p:nvPicPr>
        <p:blipFill>
          <a:blip r:embed="rId2"/>
          <a:srcRect/>
          <a:stretch>
            <a:fillRect/>
          </a:stretch>
        </p:blipFill>
        <p:spPr bwMode="auto">
          <a:xfrm>
            <a:off x="4716463" y="872716"/>
            <a:ext cx="4346575" cy="4346575"/>
          </a:xfrm>
          <a:prstGeom prst="rect">
            <a:avLst/>
          </a:prstGeom>
          <a:noFill/>
          <a:ln w="9525">
            <a:noFill/>
            <a:miter lim="800000"/>
            <a:headEnd/>
            <a:tailEnd/>
          </a:ln>
        </p:spPr>
      </p:pic>
      <p:pic>
        <p:nvPicPr>
          <p:cNvPr id="24583" name="Picture 10"/>
          <p:cNvPicPr>
            <a:picLocks noChangeAspect="1" noChangeArrowheads="1"/>
          </p:cNvPicPr>
          <p:nvPr/>
        </p:nvPicPr>
        <p:blipFill>
          <a:blip r:embed="rId3"/>
          <a:srcRect/>
          <a:stretch>
            <a:fillRect/>
          </a:stretch>
        </p:blipFill>
        <p:spPr bwMode="auto">
          <a:xfrm>
            <a:off x="287524" y="908720"/>
            <a:ext cx="4248150" cy="2884487"/>
          </a:xfrm>
          <a:prstGeom prst="rect">
            <a:avLst/>
          </a:prstGeom>
          <a:noFill/>
          <a:ln w="9525">
            <a:noFill/>
            <a:miter lim="800000"/>
            <a:headEnd/>
            <a:tailEnd/>
          </a:ln>
        </p:spPr>
      </p:pic>
      <p:sp>
        <p:nvSpPr>
          <p:cNvPr id="9" name="TextBox 8"/>
          <p:cNvSpPr txBox="1"/>
          <p:nvPr/>
        </p:nvSpPr>
        <p:spPr>
          <a:xfrm>
            <a:off x="359532" y="6021288"/>
            <a:ext cx="4716524" cy="307777"/>
          </a:xfrm>
          <a:prstGeom prst="rect">
            <a:avLst/>
          </a:prstGeom>
          <a:noFill/>
        </p:spPr>
        <p:txBody>
          <a:bodyPr wrap="square" rtlCol="0">
            <a:spAutoFit/>
          </a:bodyPr>
          <a:lstStyle/>
          <a:p>
            <a:r>
              <a:rPr lang="en-GB" dirty="0" smtClean="0"/>
              <a:t>After AI Nagano (</a:t>
            </a:r>
            <a:r>
              <a:rPr lang="en-GB" dirty="0" err="1" smtClean="0"/>
              <a:t>PTCRi</a:t>
            </a:r>
            <a:r>
              <a:rPr lang="en-GB" dirty="0" smtClean="0"/>
              <a:t>, private communication)</a:t>
            </a:r>
            <a:endParaRPr lang="en-GB"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317" y="3803394"/>
            <a:ext cx="3205623" cy="2222287"/>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22312" y="4406900"/>
            <a:ext cx="8098159" cy="1362075"/>
          </a:xfrm>
        </p:spPr>
        <p:txBody>
          <a:bodyPr/>
          <a:lstStyle/>
          <a:p>
            <a:r>
              <a:rPr lang="en-GB" dirty="0" smtClean="0"/>
              <a:t>Accelerator Technology</a:t>
            </a:r>
            <a:endParaRPr lang="en-GB" dirty="0"/>
          </a:p>
        </p:txBody>
      </p:sp>
      <p:sp>
        <p:nvSpPr>
          <p:cNvPr id="8" name="Text Placeholder 7"/>
          <p:cNvSpPr>
            <a:spLocks noGrp="1"/>
          </p:cNvSpPr>
          <p:nvPr>
            <p:ph type="body" idx="1"/>
          </p:nvPr>
        </p:nvSpPr>
        <p:spPr/>
        <p:txBody>
          <a:bodyPr/>
          <a:lstStyle/>
          <a:p>
            <a:endParaRPr lang="en-GB"/>
          </a:p>
        </p:txBody>
      </p:sp>
      <p:sp>
        <p:nvSpPr>
          <p:cNvPr id="4" name="Date Placeholder 3"/>
          <p:cNvSpPr>
            <a:spLocks noGrp="1"/>
          </p:cNvSpPr>
          <p:nvPr>
            <p:ph type="dt" sz="half" idx="4294967295"/>
          </p:nvPr>
        </p:nvSpPr>
        <p:spPr>
          <a:xfrm>
            <a:off x="0" y="6356350"/>
            <a:ext cx="2133600" cy="365125"/>
          </a:xfrm>
          <a:prstGeom prst="rect">
            <a:avLst/>
          </a:prstGeom>
        </p:spPr>
        <p:txBody>
          <a:bodyPr/>
          <a:lstStyle/>
          <a:p>
            <a:pPr>
              <a:defRPr/>
            </a:pPr>
            <a:r>
              <a:rPr lang="en-US" smtClean="0">
                <a:solidFill>
                  <a:prstClr val="white"/>
                </a:solidFill>
              </a:rPr>
              <a:t>23/Jan/2012</a:t>
            </a:r>
            <a:endParaRPr lang="en-GB" dirty="0">
              <a:solidFill>
                <a:prstClr val="white"/>
              </a:solidFill>
            </a:endParaRPr>
          </a:p>
        </p:txBody>
      </p:sp>
      <p:sp>
        <p:nvSpPr>
          <p:cNvPr id="5" name="Footer Placeholder 4"/>
          <p:cNvSpPr>
            <a:spLocks noGrp="1"/>
          </p:cNvSpPr>
          <p:nvPr>
            <p:ph type="ftr" sz="quarter" idx="4294967295"/>
          </p:nvPr>
        </p:nvSpPr>
        <p:spPr>
          <a:xfrm>
            <a:off x="0" y="6356350"/>
            <a:ext cx="2895600" cy="365125"/>
          </a:xfrm>
          <a:prstGeom prst="rect">
            <a:avLst/>
          </a:prstGeom>
        </p:spPr>
        <p:txBody>
          <a:bodyPr/>
          <a:lstStyle/>
          <a:p>
            <a:pPr>
              <a:defRPr/>
            </a:pPr>
            <a:r>
              <a:rPr lang="en-US" smtClean="0">
                <a:solidFill>
                  <a:prstClr val="white"/>
                </a:solidFill>
              </a:rPr>
              <a:t>PTCRi Meeting</a:t>
            </a:r>
            <a:endParaRPr lang="en-GB">
              <a:solidFill>
                <a:prstClr val="white"/>
              </a:solidFill>
            </a:endParaRPr>
          </a:p>
        </p:txBody>
      </p:sp>
      <p:sp>
        <p:nvSpPr>
          <p:cNvPr id="6" name="Slide Number Placeholder 5"/>
          <p:cNvSpPr>
            <a:spLocks noGrp="1"/>
          </p:cNvSpPr>
          <p:nvPr>
            <p:ph type="sldNum" sz="quarter" idx="4294967295"/>
          </p:nvPr>
        </p:nvSpPr>
        <p:spPr>
          <a:xfrm>
            <a:off x="7010400" y="6356350"/>
            <a:ext cx="2133600" cy="365125"/>
          </a:xfrm>
          <a:prstGeom prst="rect">
            <a:avLst/>
          </a:prstGeom>
        </p:spPr>
        <p:txBody>
          <a:bodyPr/>
          <a:lstStyle/>
          <a:p>
            <a:pPr>
              <a:defRPr/>
            </a:pPr>
            <a:fld id="{498CBCCE-D825-4335-9CC3-3E2E86B8F18A}" type="slidenum">
              <a:rPr lang="en-GB" smtClean="0">
                <a:solidFill>
                  <a:prstClr val="white"/>
                </a:solidFill>
              </a:rPr>
              <a:pPr>
                <a:defRPr/>
              </a:pPr>
              <a:t>38</a:t>
            </a:fld>
            <a:endParaRPr lang="en-GB" dirty="0">
              <a:solidFill>
                <a:prstClr val="white"/>
              </a:solidFill>
            </a:endParaRPr>
          </a:p>
        </p:txBody>
      </p:sp>
    </p:spTree>
    <p:extLst>
      <p:ext uri="{BB962C8B-B14F-4D97-AF65-F5344CB8AC3E}">
        <p14:creationId xmlns:p14="http://schemas.microsoft.com/office/powerpoint/2010/main" val="1683694638"/>
      </p:ext>
    </p:extLst>
  </p:cSld>
  <p:clrMapOvr>
    <a:masterClrMapping/>
  </p:clrMapOvr>
  <p:transition>
    <p:pull dir="l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Cyclotrons</a:t>
            </a:r>
            <a:endParaRPr lang="en-GB" dirty="0"/>
          </a:p>
        </p:txBody>
      </p:sp>
      <p:grpSp>
        <p:nvGrpSpPr>
          <p:cNvPr id="6" name="Group 5"/>
          <p:cNvGrpSpPr/>
          <p:nvPr/>
        </p:nvGrpSpPr>
        <p:grpSpPr>
          <a:xfrm>
            <a:off x="2543838" y="4149080"/>
            <a:ext cx="3927475" cy="2335882"/>
            <a:chOff x="5751" y="944724"/>
            <a:chExt cx="3927475" cy="2335882"/>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44724"/>
              <a:ext cx="3579955" cy="1980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noChangeArrowheads="1"/>
            </p:cNvSpPr>
            <p:nvPr/>
          </p:nvSpPr>
          <p:spPr bwMode="auto">
            <a:xfrm>
              <a:off x="5751" y="3032956"/>
              <a:ext cx="39274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000" b="0" dirty="0"/>
                <a:t>Yu. </a:t>
              </a:r>
              <a:r>
                <a:rPr lang="en-GB" sz="1000" b="0" dirty="0" err="1"/>
                <a:t>G.Alenitsky</a:t>
              </a:r>
              <a:r>
                <a:rPr lang="en-GB" sz="1000" b="0" dirty="0"/>
                <a:t>, </a:t>
              </a:r>
              <a:r>
                <a:rPr lang="en-US" sz="1000" b="0" dirty="0"/>
                <a:t>Proceedings of </a:t>
              </a:r>
              <a:r>
                <a:rPr lang="en-US" sz="1000" b="0" dirty="0" err="1"/>
                <a:t>RuPAC</a:t>
              </a:r>
              <a:r>
                <a:rPr lang="en-US" sz="1000" b="0" dirty="0"/>
                <a:t> 2008, </a:t>
              </a:r>
              <a:r>
                <a:rPr lang="en-US" sz="1000" b="0" dirty="0" err="1"/>
                <a:t>Zvenigorod</a:t>
              </a:r>
              <a:r>
                <a:rPr lang="en-US" sz="1000" b="0" dirty="0"/>
                <a:t>, Russia</a:t>
              </a:r>
              <a:endParaRPr lang="en-GB" sz="1000" dirty="0"/>
            </a:p>
          </p:txBody>
        </p:sp>
      </p:gr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75" t="30167" b="3501"/>
          <a:stretch/>
        </p:blipFill>
        <p:spPr bwMode="auto">
          <a:xfrm>
            <a:off x="1064219" y="872716"/>
            <a:ext cx="6886713"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463890"/>
      </p:ext>
    </p:extLst>
  </p:cSld>
  <p:clrMapOvr>
    <a:masterClrMapping/>
  </p:clrMapOvr>
  <p:transition>
    <p:pull dir="l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5576" y="1088740"/>
            <a:ext cx="7772400" cy="1362075"/>
          </a:xfrm>
        </p:spPr>
        <p:txBody>
          <a:bodyPr/>
          <a:lstStyle/>
          <a:p>
            <a:r>
              <a:rPr lang="en-GB" dirty="0" smtClean="0"/>
              <a:t>Cancer &amp; Radiotherapy</a:t>
            </a:r>
            <a:endParaRPr lang="en-GB" dirty="0"/>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3751821184"/>
      </p:ext>
    </p:extLst>
  </p:cSld>
  <p:clrMapOvr>
    <a:masterClrMapping/>
  </p:clrMapOvr>
  <p:transition>
    <p:pull dir="l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IBA &amp; Varian cyclotrons</a:t>
            </a:r>
            <a:endParaRPr lang="en-GB" dirty="0"/>
          </a:p>
        </p:txBody>
      </p:sp>
      <p:sp>
        <p:nvSpPr>
          <p:cNvPr id="3" name="Content Placeholder 2"/>
          <p:cNvSpPr>
            <a:spLocks noGrp="1"/>
          </p:cNvSpPr>
          <p:nvPr>
            <p:ph idx="1"/>
          </p:nvPr>
        </p:nvSpPr>
        <p:spPr>
          <a:xfrm>
            <a:off x="103404" y="3983721"/>
            <a:ext cx="5404490" cy="2268252"/>
          </a:xfrm>
        </p:spPr>
        <p:txBody>
          <a:bodyPr/>
          <a:lstStyle/>
          <a:p>
            <a:pPr marL="0" indent="0">
              <a:buNone/>
            </a:pPr>
            <a:r>
              <a:rPr lang="en-GB" sz="2800" dirty="0" smtClean="0"/>
              <a:t>Cyclotrons are essentially fixed energy extraction</a:t>
            </a:r>
            <a:endParaRPr lang="en-GB" sz="2800"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273" t="13409" r="50057" b="52727"/>
          <a:stretch/>
        </p:blipFill>
        <p:spPr bwMode="auto">
          <a:xfrm>
            <a:off x="118747" y="908894"/>
            <a:ext cx="4752512" cy="3204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3068" t="13585" r="24943" b="47556"/>
          <a:stretch/>
        </p:blipFill>
        <p:spPr bwMode="auto">
          <a:xfrm>
            <a:off x="4969100" y="908720"/>
            <a:ext cx="4031392" cy="534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636" y="4897372"/>
            <a:ext cx="2376054" cy="1559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0178189"/>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en-GB"/>
              <a:t>PSI</a:t>
            </a:r>
          </a:p>
        </p:txBody>
      </p:sp>
      <p:pic>
        <p:nvPicPr>
          <p:cNvPr id="125956" name="Picture 4" descr="PROSCAN_Lay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04850"/>
            <a:ext cx="7850188" cy="5892800"/>
          </a:xfrm>
          <a:prstGeom prst="rect">
            <a:avLst/>
          </a:prstGeom>
          <a:noFill/>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25957" name="Picture 5" descr="PSI Gan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913" y="3275013"/>
            <a:ext cx="4946650" cy="3249612"/>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5958" name="Picture 6" descr="PSI Cyclotr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692150"/>
            <a:ext cx="5435600" cy="2265363"/>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5959" name="Text Box 7"/>
          <p:cNvSpPr txBox="1">
            <a:spLocks noChangeArrowheads="1"/>
          </p:cNvSpPr>
          <p:nvPr/>
        </p:nvSpPr>
        <p:spPr bwMode="auto">
          <a:xfrm>
            <a:off x="34925" y="6381750"/>
            <a:ext cx="1081088" cy="2444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000"/>
              <a:t>Courtesy PSI</a:t>
            </a:r>
          </a:p>
        </p:txBody>
      </p:sp>
    </p:spTree>
  </p:cSld>
  <p:clrMapOvr>
    <a:masterClrMapping/>
  </p:clrMapOvr>
  <p:transition>
    <p:pull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25958"/>
                                        </p:tgtEl>
                                        <p:attrNameLst>
                                          <p:attrName>style.visibility</p:attrName>
                                        </p:attrNameLst>
                                      </p:cBhvr>
                                      <p:to>
                                        <p:strVal val="visible"/>
                                      </p:to>
                                    </p:set>
                                    <p:anim calcmode="lin" valueType="num">
                                      <p:cBhvr>
                                        <p:cTn id="7" dur="500" fill="hold"/>
                                        <p:tgtEl>
                                          <p:spTgt spid="125958"/>
                                        </p:tgtEl>
                                        <p:attrNameLst>
                                          <p:attrName>ppt_w</p:attrName>
                                        </p:attrNameLst>
                                      </p:cBhvr>
                                      <p:tavLst>
                                        <p:tav tm="0">
                                          <p:val>
                                            <p:fltVal val="0"/>
                                          </p:val>
                                        </p:tav>
                                        <p:tav tm="100000">
                                          <p:val>
                                            <p:strVal val="#ppt_w"/>
                                          </p:val>
                                        </p:tav>
                                      </p:tavLst>
                                    </p:anim>
                                    <p:anim calcmode="lin" valueType="num">
                                      <p:cBhvr>
                                        <p:cTn id="8" dur="500" fill="hold"/>
                                        <p:tgtEl>
                                          <p:spTgt spid="12595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25957"/>
                                        </p:tgtEl>
                                        <p:attrNameLst>
                                          <p:attrName>style.visibility</p:attrName>
                                        </p:attrNameLst>
                                      </p:cBhvr>
                                      <p:to>
                                        <p:strVal val="visible"/>
                                      </p:to>
                                    </p:set>
                                    <p:anim calcmode="lin" valueType="num">
                                      <p:cBhvr>
                                        <p:cTn id="13" dur="500" fill="hold"/>
                                        <p:tgtEl>
                                          <p:spTgt spid="125957"/>
                                        </p:tgtEl>
                                        <p:attrNameLst>
                                          <p:attrName>ppt_w</p:attrName>
                                        </p:attrNameLst>
                                      </p:cBhvr>
                                      <p:tavLst>
                                        <p:tav tm="0">
                                          <p:val>
                                            <p:fltVal val="0"/>
                                          </p:val>
                                        </p:tav>
                                        <p:tav tm="100000">
                                          <p:val>
                                            <p:strVal val="#ppt_w"/>
                                          </p:val>
                                        </p:tav>
                                      </p:tavLst>
                                    </p:anim>
                                    <p:anim calcmode="lin" valueType="num">
                                      <p:cBhvr>
                                        <p:cTn id="14" dur="500" fill="hold"/>
                                        <p:tgtEl>
                                          <p:spTgt spid="1259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395" name="Group 11"/>
          <p:cNvGrpSpPr>
            <a:grpSpLocks/>
          </p:cNvGrpSpPr>
          <p:nvPr/>
        </p:nvGrpSpPr>
        <p:grpSpPr bwMode="auto">
          <a:xfrm>
            <a:off x="900113" y="2060575"/>
            <a:ext cx="7416800" cy="4535488"/>
            <a:chOff x="657" y="981"/>
            <a:chExt cx="4672" cy="2857"/>
          </a:xfrm>
        </p:grpSpPr>
        <p:pic>
          <p:nvPicPr>
            <p:cNvPr id="144391" name="Picture 7"/>
            <p:cNvPicPr>
              <a:picLocks noChangeAspect="1" noChangeArrowheads="1"/>
            </p:cNvPicPr>
            <p:nvPr/>
          </p:nvPicPr>
          <p:blipFill>
            <a:blip r:embed="rId2">
              <a:extLst>
                <a:ext uri="{28A0092B-C50C-407E-A947-70E740481C1C}">
                  <a14:useLocalDpi xmlns:a14="http://schemas.microsoft.com/office/drawing/2010/main" val="0"/>
                </a:ext>
              </a:extLst>
            </a:blip>
            <a:srcRect l="13818" t="24414" r="10139" b="13585"/>
            <a:stretch>
              <a:fillRect/>
            </a:stretch>
          </p:blipFill>
          <p:spPr bwMode="auto">
            <a:xfrm>
              <a:off x="657" y="981"/>
              <a:ext cx="4672" cy="2857"/>
            </a:xfrm>
            <a:prstGeom prst="rect">
              <a:avLst/>
            </a:prstGeom>
            <a:noFill/>
            <a:ln w="9525">
              <a:solidFill>
                <a:schemeClr val="bg2"/>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144392" name="Rectangle 8"/>
            <p:cNvSpPr>
              <a:spLocks noChangeArrowheads="1"/>
            </p:cNvSpPr>
            <p:nvPr/>
          </p:nvSpPr>
          <p:spPr bwMode="auto">
            <a:xfrm>
              <a:off x="4785" y="3612"/>
              <a:ext cx="499" cy="226"/>
            </a:xfrm>
            <a:prstGeom prst="rect">
              <a:avLst/>
            </a:prstGeom>
            <a:solidFill>
              <a:schemeClr val="bg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endParaRPr lang="en-GB"/>
            </a:p>
          </p:txBody>
        </p:sp>
      </p:grpSp>
      <p:sp>
        <p:nvSpPr>
          <p:cNvPr id="144386" name="Rectangle 2"/>
          <p:cNvSpPr>
            <a:spLocks noGrp="1" noChangeArrowheads="1"/>
          </p:cNvSpPr>
          <p:nvPr>
            <p:ph type="title"/>
          </p:nvPr>
        </p:nvSpPr>
        <p:spPr/>
        <p:txBody>
          <a:bodyPr/>
          <a:lstStyle/>
          <a:p>
            <a:r>
              <a:rPr lang="en-GB"/>
              <a:t>IBA</a:t>
            </a:r>
          </a:p>
        </p:txBody>
      </p:sp>
      <p:pic>
        <p:nvPicPr>
          <p:cNvPr id="144388" name="Picture 4"/>
          <p:cNvPicPr>
            <a:picLocks noChangeAspect="1" noChangeArrowheads="1"/>
          </p:cNvPicPr>
          <p:nvPr/>
        </p:nvPicPr>
        <p:blipFill>
          <a:blip r:embed="rId3">
            <a:extLst>
              <a:ext uri="{28A0092B-C50C-407E-A947-70E740481C1C}">
                <a14:useLocalDpi xmlns:a14="http://schemas.microsoft.com/office/drawing/2010/main" val="0"/>
              </a:ext>
            </a:extLst>
          </a:blip>
          <a:srcRect l="13818" t="16536" r="16780" b="16536"/>
          <a:stretch>
            <a:fillRect/>
          </a:stretch>
        </p:blipFill>
        <p:spPr bwMode="auto">
          <a:xfrm>
            <a:off x="107950" y="692150"/>
            <a:ext cx="4392613" cy="3176588"/>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90" name="Picture 6" descr="IBA-gant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7100" y="692150"/>
            <a:ext cx="4298950" cy="3224213"/>
          </a:xfrm>
          <a:prstGeom prst="rect">
            <a:avLst/>
          </a:prstGeom>
          <a:noFill/>
          <a:ln w="9525">
            <a:solidFill>
              <a:schemeClr val="bg2"/>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44396" name="Text Box 12"/>
          <p:cNvSpPr txBox="1">
            <a:spLocks noChangeArrowheads="1"/>
          </p:cNvSpPr>
          <p:nvPr/>
        </p:nvSpPr>
        <p:spPr bwMode="auto">
          <a:xfrm>
            <a:off x="34925" y="6381750"/>
            <a:ext cx="1223963" cy="2444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000"/>
              <a:t>Courtesy IBA</a:t>
            </a:r>
          </a:p>
        </p:txBody>
      </p:sp>
      <p:sp>
        <p:nvSpPr>
          <p:cNvPr id="144397" name="Text Box 13"/>
          <p:cNvSpPr txBox="1">
            <a:spLocks noChangeArrowheads="1"/>
          </p:cNvSpPr>
          <p:nvPr/>
        </p:nvSpPr>
        <p:spPr bwMode="auto">
          <a:xfrm>
            <a:off x="3059113" y="3616325"/>
            <a:ext cx="3025775" cy="2444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000"/>
              <a:t>Courtesy Robert Proton Therapy Center, Penn</a:t>
            </a:r>
          </a:p>
        </p:txBody>
      </p:sp>
    </p:spTree>
  </p:cSld>
  <p:clrMapOvr>
    <a:masterClrMapping/>
  </p:clrMapOvr>
  <p:transition>
    <p:pull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44388"/>
                                        </p:tgtEl>
                                        <p:attrNameLst>
                                          <p:attrName>style.visibility</p:attrName>
                                        </p:attrNameLst>
                                      </p:cBhvr>
                                      <p:to>
                                        <p:strVal val="visible"/>
                                      </p:to>
                                    </p:set>
                                    <p:anim calcmode="lin" valueType="num">
                                      <p:cBhvr>
                                        <p:cTn id="7" dur="1000" fill="hold"/>
                                        <p:tgtEl>
                                          <p:spTgt spid="144388"/>
                                        </p:tgtEl>
                                        <p:attrNameLst>
                                          <p:attrName>ppt_w</p:attrName>
                                        </p:attrNameLst>
                                      </p:cBhvr>
                                      <p:tavLst>
                                        <p:tav tm="0">
                                          <p:val>
                                            <p:fltVal val="0"/>
                                          </p:val>
                                        </p:tav>
                                        <p:tav tm="100000">
                                          <p:val>
                                            <p:strVal val="#ppt_w"/>
                                          </p:val>
                                        </p:tav>
                                      </p:tavLst>
                                    </p:anim>
                                    <p:anim calcmode="lin" valueType="num">
                                      <p:cBhvr>
                                        <p:cTn id="8" dur="1000" fill="hold"/>
                                        <p:tgtEl>
                                          <p:spTgt spid="144388"/>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44390"/>
                                        </p:tgtEl>
                                        <p:attrNameLst>
                                          <p:attrName>style.visibility</p:attrName>
                                        </p:attrNameLst>
                                      </p:cBhvr>
                                      <p:to>
                                        <p:strVal val="visible"/>
                                      </p:to>
                                    </p:set>
                                    <p:anim calcmode="lin" valueType="num">
                                      <p:cBhvr>
                                        <p:cTn id="11" dur="1000" fill="hold"/>
                                        <p:tgtEl>
                                          <p:spTgt spid="144390"/>
                                        </p:tgtEl>
                                        <p:attrNameLst>
                                          <p:attrName>ppt_w</p:attrName>
                                        </p:attrNameLst>
                                      </p:cBhvr>
                                      <p:tavLst>
                                        <p:tav tm="0">
                                          <p:val>
                                            <p:fltVal val="0"/>
                                          </p:val>
                                        </p:tav>
                                        <p:tav tm="100000">
                                          <p:val>
                                            <p:strVal val="#ppt_w"/>
                                          </p:val>
                                        </p:tav>
                                      </p:tavLst>
                                    </p:anim>
                                    <p:anim calcmode="lin" valueType="num">
                                      <p:cBhvr>
                                        <p:cTn id="12" dur="1000" fill="hold"/>
                                        <p:tgtEl>
                                          <p:spTgt spid="144390"/>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144397"/>
                                        </p:tgtEl>
                                        <p:attrNameLst>
                                          <p:attrName>style.visibility</p:attrName>
                                        </p:attrNameLst>
                                      </p:cBhvr>
                                      <p:to>
                                        <p:strVal val="visible"/>
                                      </p:to>
                                    </p:set>
                                    <p:animEffect transition="in" filter="dissolve">
                                      <p:cBhvr>
                                        <p:cTn id="16" dur="500"/>
                                        <p:tgtEl>
                                          <p:spTgt spid="144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35075" y="0"/>
            <a:ext cx="7908925" cy="836613"/>
          </a:xfrm>
        </p:spPr>
        <p:txBody>
          <a:bodyPr/>
          <a:lstStyle/>
          <a:p>
            <a:r>
              <a:rPr lang="en-GB" dirty="0" smtClean="0"/>
              <a:t>Synchrotrons</a:t>
            </a:r>
            <a:endParaRPr lang="en-GB"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523" t="45289" r="24659" b="11818"/>
          <a:stretch/>
        </p:blipFill>
        <p:spPr bwMode="auto">
          <a:xfrm>
            <a:off x="71500" y="908720"/>
            <a:ext cx="6012668" cy="525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bwMode="auto">
          <a:xfrm>
            <a:off x="3564706" y="4636666"/>
            <a:ext cx="5255766" cy="174466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smtClean="0">
              <a:ln>
                <a:noFill/>
              </a:ln>
              <a:solidFill>
                <a:schemeClr val="tx1"/>
              </a:solidFill>
              <a:effectLst/>
              <a:latin typeface="Arial" charset="0"/>
            </a:endParaRPr>
          </a:p>
        </p:txBody>
      </p:sp>
      <p:grpSp>
        <p:nvGrpSpPr>
          <p:cNvPr id="5" name="Group 4"/>
          <p:cNvGrpSpPr>
            <a:grpSpLocks/>
          </p:cNvGrpSpPr>
          <p:nvPr/>
        </p:nvGrpSpPr>
        <p:grpSpPr bwMode="auto">
          <a:xfrm>
            <a:off x="3564706" y="4581327"/>
            <a:ext cx="5111750" cy="1744662"/>
            <a:chOff x="748" y="1162"/>
            <a:chExt cx="3901" cy="1462"/>
          </a:xfrm>
          <a:noFill/>
        </p:grpSpPr>
        <p:sp>
          <p:nvSpPr>
            <p:cNvPr id="6" name="Line 5"/>
            <p:cNvSpPr>
              <a:spLocks noChangeShapeType="1"/>
            </p:cNvSpPr>
            <p:nvPr/>
          </p:nvSpPr>
          <p:spPr bwMode="auto">
            <a:xfrm flipV="1">
              <a:off x="1066" y="1389"/>
              <a:ext cx="0" cy="1043"/>
            </a:xfrm>
            <a:prstGeom prst="line">
              <a:avLst/>
            </a:prstGeom>
            <a:grpFill/>
            <a:ln w="38100">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Line 6"/>
            <p:cNvSpPr>
              <a:spLocks noChangeShapeType="1"/>
            </p:cNvSpPr>
            <p:nvPr/>
          </p:nvSpPr>
          <p:spPr bwMode="auto">
            <a:xfrm rot="5400000" flipV="1">
              <a:off x="2767" y="731"/>
              <a:ext cx="0" cy="3401"/>
            </a:xfrm>
            <a:prstGeom prst="line">
              <a:avLst/>
            </a:prstGeom>
            <a:grpFill/>
            <a:ln w="38100">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8" name="Group 7"/>
            <p:cNvGrpSpPr>
              <a:grpSpLocks/>
            </p:cNvGrpSpPr>
            <p:nvPr/>
          </p:nvGrpSpPr>
          <p:grpSpPr bwMode="auto">
            <a:xfrm>
              <a:off x="1383" y="1525"/>
              <a:ext cx="1860" cy="907"/>
              <a:chOff x="1383" y="1525"/>
              <a:chExt cx="1860" cy="907"/>
            </a:xfrm>
            <a:grpFill/>
          </p:grpSpPr>
          <p:sp>
            <p:nvSpPr>
              <p:cNvPr id="22" name="Line 8"/>
              <p:cNvSpPr>
                <a:spLocks noChangeShapeType="1"/>
              </p:cNvSpPr>
              <p:nvPr/>
            </p:nvSpPr>
            <p:spPr bwMode="auto">
              <a:xfrm flipV="1">
                <a:off x="1383" y="1525"/>
                <a:ext cx="817" cy="907"/>
              </a:xfrm>
              <a:prstGeom prst="line">
                <a:avLst/>
              </a:prstGeom>
              <a:grpFill/>
              <a:ln w="381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 name="Line 9"/>
              <p:cNvSpPr>
                <a:spLocks noChangeShapeType="1"/>
              </p:cNvSpPr>
              <p:nvPr/>
            </p:nvSpPr>
            <p:spPr bwMode="auto">
              <a:xfrm flipV="1">
                <a:off x="2200" y="1525"/>
                <a:ext cx="861" cy="0"/>
              </a:xfrm>
              <a:prstGeom prst="line">
                <a:avLst/>
              </a:prstGeom>
              <a:grpFill/>
              <a:ln w="381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 name="Line 10"/>
              <p:cNvSpPr>
                <a:spLocks noChangeShapeType="1"/>
              </p:cNvSpPr>
              <p:nvPr/>
            </p:nvSpPr>
            <p:spPr bwMode="auto">
              <a:xfrm flipH="1" flipV="1">
                <a:off x="3062" y="1525"/>
                <a:ext cx="181" cy="907"/>
              </a:xfrm>
              <a:prstGeom prst="line">
                <a:avLst/>
              </a:prstGeom>
              <a:grpFill/>
              <a:ln w="381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9" name="Line 11"/>
            <p:cNvSpPr>
              <a:spLocks noChangeShapeType="1"/>
            </p:cNvSpPr>
            <p:nvPr/>
          </p:nvSpPr>
          <p:spPr bwMode="auto">
            <a:xfrm flipV="1">
              <a:off x="3606" y="1525"/>
              <a:ext cx="817" cy="907"/>
            </a:xfrm>
            <a:prstGeom prst="line">
              <a:avLst/>
            </a:prstGeom>
            <a:grpFill/>
            <a:ln w="381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 name="Line 12"/>
            <p:cNvSpPr>
              <a:spLocks noChangeShapeType="1"/>
            </p:cNvSpPr>
            <p:nvPr/>
          </p:nvSpPr>
          <p:spPr bwMode="auto">
            <a:xfrm flipV="1">
              <a:off x="4423" y="1525"/>
              <a:ext cx="181" cy="0"/>
            </a:xfrm>
            <a:prstGeom prst="line">
              <a:avLst/>
            </a:prstGeom>
            <a:grpFill/>
            <a:ln w="381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 name="Text Box 13"/>
            <p:cNvSpPr txBox="1">
              <a:spLocks noChangeArrowheads="1"/>
            </p:cNvSpPr>
            <p:nvPr/>
          </p:nvSpPr>
          <p:spPr bwMode="auto">
            <a:xfrm>
              <a:off x="748" y="1525"/>
              <a:ext cx="499" cy="19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b="1"/>
                <a:t>B(t)</a:t>
              </a:r>
            </a:p>
          </p:txBody>
        </p:sp>
        <p:sp>
          <p:nvSpPr>
            <p:cNvPr id="12" name="Text Box 14"/>
            <p:cNvSpPr txBox="1">
              <a:spLocks noChangeArrowheads="1"/>
            </p:cNvSpPr>
            <p:nvPr/>
          </p:nvSpPr>
          <p:spPr bwMode="auto">
            <a:xfrm>
              <a:off x="4195" y="2432"/>
              <a:ext cx="454" cy="19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b="1"/>
                <a:t>t</a:t>
              </a:r>
            </a:p>
          </p:txBody>
        </p:sp>
        <p:sp>
          <p:nvSpPr>
            <p:cNvPr id="13" name="Line 15"/>
            <p:cNvSpPr>
              <a:spLocks noChangeShapeType="1"/>
            </p:cNvSpPr>
            <p:nvPr/>
          </p:nvSpPr>
          <p:spPr bwMode="auto">
            <a:xfrm flipV="1">
              <a:off x="1383" y="1298"/>
              <a:ext cx="0" cy="1180"/>
            </a:xfrm>
            <a:prstGeom prst="line">
              <a:avLst/>
            </a:prstGeom>
            <a:grpFill/>
            <a:ln w="9525">
              <a:solidFill>
                <a:schemeClr val="tx1"/>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 name="Line 16"/>
            <p:cNvSpPr>
              <a:spLocks noChangeShapeType="1"/>
            </p:cNvSpPr>
            <p:nvPr/>
          </p:nvSpPr>
          <p:spPr bwMode="auto">
            <a:xfrm flipV="1">
              <a:off x="2200" y="1298"/>
              <a:ext cx="0" cy="1180"/>
            </a:xfrm>
            <a:prstGeom prst="line">
              <a:avLst/>
            </a:prstGeom>
            <a:grpFill/>
            <a:ln w="9525">
              <a:solidFill>
                <a:schemeClr val="tx1"/>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 name="Line 17"/>
            <p:cNvSpPr>
              <a:spLocks noChangeShapeType="1"/>
            </p:cNvSpPr>
            <p:nvPr/>
          </p:nvSpPr>
          <p:spPr bwMode="auto">
            <a:xfrm flipV="1">
              <a:off x="3061" y="1298"/>
              <a:ext cx="0" cy="1180"/>
            </a:xfrm>
            <a:prstGeom prst="line">
              <a:avLst/>
            </a:prstGeom>
            <a:grpFill/>
            <a:ln w="9525">
              <a:solidFill>
                <a:schemeClr val="tx1"/>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 name="Line 18"/>
            <p:cNvSpPr>
              <a:spLocks noChangeShapeType="1"/>
            </p:cNvSpPr>
            <p:nvPr/>
          </p:nvSpPr>
          <p:spPr bwMode="auto">
            <a:xfrm flipV="1">
              <a:off x="3243" y="1298"/>
              <a:ext cx="0" cy="1180"/>
            </a:xfrm>
            <a:prstGeom prst="line">
              <a:avLst/>
            </a:prstGeom>
            <a:grpFill/>
            <a:ln w="9525">
              <a:solidFill>
                <a:schemeClr val="tx1"/>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 name="Text Box 19"/>
            <p:cNvSpPr txBox="1">
              <a:spLocks noChangeArrowheads="1"/>
            </p:cNvSpPr>
            <p:nvPr/>
          </p:nvSpPr>
          <p:spPr bwMode="auto">
            <a:xfrm>
              <a:off x="1429" y="1298"/>
              <a:ext cx="816" cy="219"/>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100" b="1" dirty="0"/>
                <a:t>acceleration</a:t>
              </a:r>
            </a:p>
          </p:txBody>
        </p:sp>
        <p:sp>
          <p:nvSpPr>
            <p:cNvPr id="18" name="Text Box 20"/>
            <p:cNvSpPr txBox="1">
              <a:spLocks noChangeArrowheads="1"/>
            </p:cNvSpPr>
            <p:nvPr/>
          </p:nvSpPr>
          <p:spPr bwMode="auto">
            <a:xfrm>
              <a:off x="2245" y="1298"/>
              <a:ext cx="816" cy="219"/>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100" b="1" dirty="0"/>
                <a:t>“flat top”</a:t>
              </a:r>
            </a:p>
          </p:txBody>
        </p:sp>
        <p:sp>
          <p:nvSpPr>
            <p:cNvPr id="19" name="Text Box 21"/>
            <p:cNvSpPr txBox="1">
              <a:spLocks noChangeArrowheads="1"/>
            </p:cNvSpPr>
            <p:nvPr/>
          </p:nvSpPr>
          <p:spPr bwMode="auto">
            <a:xfrm>
              <a:off x="3017" y="1162"/>
              <a:ext cx="498" cy="36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100" b="1" dirty="0"/>
                <a:t>Ramp down</a:t>
              </a:r>
            </a:p>
          </p:txBody>
        </p:sp>
        <p:sp>
          <p:nvSpPr>
            <p:cNvPr id="20" name="Text Box 22"/>
            <p:cNvSpPr txBox="1">
              <a:spLocks noChangeArrowheads="1"/>
            </p:cNvSpPr>
            <p:nvPr/>
          </p:nvSpPr>
          <p:spPr bwMode="auto">
            <a:xfrm>
              <a:off x="3198" y="1570"/>
              <a:ext cx="545" cy="219"/>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100" b="1" dirty="0"/>
                <a:t>Set-up</a:t>
              </a:r>
            </a:p>
          </p:txBody>
        </p:sp>
        <p:sp>
          <p:nvSpPr>
            <p:cNvPr id="21" name="Line 23"/>
            <p:cNvSpPr>
              <a:spLocks noChangeShapeType="1"/>
            </p:cNvSpPr>
            <p:nvPr/>
          </p:nvSpPr>
          <p:spPr bwMode="auto">
            <a:xfrm flipV="1">
              <a:off x="3606" y="1298"/>
              <a:ext cx="0" cy="1180"/>
            </a:xfrm>
            <a:prstGeom prst="line">
              <a:avLst/>
            </a:prstGeom>
            <a:grpFill/>
            <a:ln w="9525">
              <a:solidFill>
                <a:schemeClr val="tx1"/>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Tree>
    <p:extLst>
      <p:ext uri="{BB962C8B-B14F-4D97-AF65-F5344CB8AC3E}">
        <p14:creationId xmlns:p14="http://schemas.microsoft.com/office/powerpoint/2010/main" val="2766241029"/>
      </p:ext>
    </p:extLst>
  </p:cSld>
  <p:clrMapOvr>
    <a:masterClrMapping/>
  </p:clrMapOvr>
  <p:transition>
    <p:pull dir="l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GB"/>
              <a:t>The Loma Linda Synchrotron</a:t>
            </a:r>
          </a:p>
        </p:txBody>
      </p:sp>
      <p:sp>
        <p:nvSpPr>
          <p:cNvPr id="262147" name="Text Box 3"/>
          <p:cNvSpPr txBox="1">
            <a:spLocks noChangeArrowheads="1"/>
          </p:cNvSpPr>
          <p:nvPr/>
        </p:nvSpPr>
        <p:spPr bwMode="auto">
          <a:xfrm>
            <a:off x="7343775" y="6381750"/>
            <a:ext cx="1800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000" b="1"/>
              <a:t>Loma Linda</a:t>
            </a:r>
          </a:p>
        </p:txBody>
      </p:sp>
      <p:pic>
        <p:nvPicPr>
          <p:cNvPr id="262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275" y="1931988"/>
            <a:ext cx="7243763" cy="452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2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3469"/>
            <a:ext cx="4103688" cy="304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8871902"/>
      </p:ext>
    </p:extLst>
  </p:cSld>
  <p:clrMapOvr>
    <a:masterClrMapping/>
  </p:clrMapOvr>
  <p:transition>
    <p:pull dir="l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4"/>
          <p:cNvSpPr>
            <a:spLocks noGrp="1" noChangeArrowheads="1"/>
          </p:cNvSpPr>
          <p:nvPr>
            <p:ph type="title"/>
          </p:nvPr>
        </p:nvSpPr>
        <p:spPr/>
        <p:txBody>
          <a:bodyPr/>
          <a:lstStyle/>
          <a:p>
            <a:r>
              <a:rPr lang="en-GB" sz="2400"/>
              <a:t>Heidelberger Ionenstrahl-Therapiezentrum (HIT)</a:t>
            </a:r>
          </a:p>
        </p:txBody>
      </p:sp>
      <p:sp>
        <p:nvSpPr>
          <p:cNvPr id="135174" name="Rectangle 6"/>
          <p:cNvSpPr>
            <a:spLocks noGrp="1" noChangeArrowheads="1"/>
          </p:cNvSpPr>
          <p:nvPr>
            <p:ph idx="1"/>
          </p:nvPr>
        </p:nvSpPr>
        <p:spPr>
          <a:xfrm>
            <a:off x="684213" y="836712"/>
            <a:ext cx="7772400" cy="504726"/>
          </a:xfrm>
        </p:spPr>
        <p:txBody>
          <a:bodyPr/>
          <a:lstStyle/>
          <a:p>
            <a:r>
              <a:rPr lang="en-GB" dirty="0"/>
              <a:t>First patient treated November 2009</a:t>
            </a:r>
          </a:p>
        </p:txBody>
      </p:sp>
      <p:pic>
        <p:nvPicPr>
          <p:cNvPr id="135173" name="Picture 5"/>
          <p:cNvPicPr>
            <a:picLocks noChangeAspect="1" noChangeArrowheads="1"/>
          </p:cNvPicPr>
          <p:nvPr/>
        </p:nvPicPr>
        <p:blipFill>
          <a:blip r:embed="rId2">
            <a:extLst>
              <a:ext uri="{28A0092B-C50C-407E-A947-70E740481C1C}">
                <a14:useLocalDpi xmlns:a14="http://schemas.microsoft.com/office/drawing/2010/main" val="0"/>
              </a:ext>
            </a:extLst>
          </a:blip>
          <a:srcRect l="3125" t="13585" r="3125" b="19489"/>
          <a:stretch>
            <a:fillRect/>
          </a:stretch>
        </p:blipFill>
        <p:spPr bwMode="auto">
          <a:xfrm>
            <a:off x="215900" y="1341438"/>
            <a:ext cx="8820150" cy="4722812"/>
          </a:xfrm>
          <a:prstGeom prst="rect">
            <a:avLst/>
          </a:prstGeom>
          <a:noFill/>
          <a:ln w="9525">
            <a:solidFill>
              <a:schemeClr val="bg2"/>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135175" name="Text Box 7"/>
          <p:cNvSpPr txBox="1">
            <a:spLocks noChangeArrowheads="1"/>
          </p:cNvSpPr>
          <p:nvPr/>
        </p:nvSpPr>
        <p:spPr bwMode="auto">
          <a:xfrm>
            <a:off x="34925" y="6381750"/>
            <a:ext cx="1081088" cy="2444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000"/>
              <a:t>Courtesy HIT</a:t>
            </a:r>
          </a:p>
        </p:txBody>
      </p:sp>
    </p:spTree>
  </p:cSld>
  <p:clrMapOvr>
    <a:masterClrMapping/>
  </p:clrMapOvr>
  <p:transition>
    <p:pull dir="l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8" name="Picture 8" descr="HI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661988"/>
            <a:ext cx="7200900" cy="2190750"/>
          </a:xfrm>
          <a:prstGeom prst="rect">
            <a:avLst/>
          </a:prstGeom>
          <a:noFill/>
          <a:ln w="38100">
            <a:solidFill>
              <a:schemeClr val="bg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38244" name="Rectangle 4"/>
          <p:cNvSpPr>
            <a:spLocks noGrp="1" noChangeArrowheads="1"/>
          </p:cNvSpPr>
          <p:nvPr>
            <p:ph type="title"/>
          </p:nvPr>
        </p:nvSpPr>
        <p:spPr/>
        <p:txBody>
          <a:bodyPr/>
          <a:lstStyle/>
          <a:p>
            <a:r>
              <a:rPr lang="en-GB"/>
              <a:t>HIT in action</a:t>
            </a:r>
          </a:p>
        </p:txBody>
      </p:sp>
      <p:sp>
        <p:nvSpPr>
          <p:cNvPr id="138245" name="Text Box 5"/>
          <p:cNvSpPr txBox="1">
            <a:spLocks noChangeArrowheads="1"/>
          </p:cNvSpPr>
          <p:nvPr/>
        </p:nvSpPr>
        <p:spPr bwMode="auto">
          <a:xfrm>
            <a:off x="34925" y="6381750"/>
            <a:ext cx="1081088" cy="2444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000"/>
              <a:t>Courtesy HIT</a:t>
            </a:r>
          </a:p>
        </p:txBody>
      </p:sp>
      <p:pic>
        <p:nvPicPr>
          <p:cNvPr id="138252" name="Picture 12" descr="HIT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589088"/>
            <a:ext cx="7200900" cy="2190750"/>
          </a:xfrm>
          <a:prstGeom prst="rect">
            <a:avLst/>
          </a:prstGeom>
          <a:noFill/>
          <a:ln w="38100">
            <a:solidFill>
              <a:schemeClr val="bg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38251" name="Picture 11" descr="HIT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2514600"/>
            <a:ext cx="7200900" cy="2190750"/>
          </a:xfrm>
          <a:prstGeom prst="rect">
            <a:avLst/>
          </a:prstGeom>
          <a:noFill/>
          <a:ln w="38100">
            <a:solidFill>
              <a:schemeClr val="bg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38246" name="Picture 6" descr="HI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3440113"/>
            <a:ext cx="7200900" cy="2190750"/>
          </a:xfrm>
          <a:prstGeom prst="rect">
            <a:avLst/>
          </a:prstGeom>
          <a:noFill/>
          <a:ln w="38100">
            <a:solidFill>
              <a:schemeClr val="bg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38249" name="Picture 9" descr="HIT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713" y="4365625"/>
            <a:ext cx="7200900" cy="2190750"/>
          </a:xfrm>
          <a:prstGeom prst="rect">
            <a:avLst/>
          </a:prstGeom>
          <a:noFill/>
          <a:ln w="38100">
            <a:solidFill>
              <a:schemeClr val="bg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pull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250"/>
                                  </p:stCondLst>
                                  <p:childTnLst>
                                    <p:set>
                                      <p:cBhvr>
                                        <p:cTn id="6" dur="1" fill="hold">
                                          <p:stCondLst>
                                            <p:cond delay="0"/>
                                          </p:stCondLst>
                                        </p:cTn>
                                        <p:tgtEl>
                                          <p:spTgt spid="138252"/>
                                        </p:tgtEl>
                                        <p:attrNameLst>
                                          <p:attrName>style.visibility</p:attrName>
                                        </p:attrNameLst>
                                      </p:cBhvr>
                                      <p:to>
                                        <p:strVal val="visible"/>
                                      </p:to>
                                    </p:set>
                                    <p:animEffect transition="in" filter="wipe(left)">
                                      <p:cBhvr>
                                        <p:cTn id="7" dur="250"/>
                                        <p:tgtEl>
                                          <p:spTgt spid="138252"/>
                                        </p:tgtEl>
                                      </p:cBhvr>
                                    </p:animEffect>
                                  </p:childTnLst>
                                </p:cTn>
                              </p:par>
                            </p:childTnLst>
                          </p:cTn>
                        </p:par>
                        <p:par>
                          <p:cTn id="8" fill="hold" nodeType="afterGroup">
                            <p:stCondLst>
                              <p:cond delay="500"/>
                            </p:stCondLst>
                            <p:childTnLst>
                              <p:par>
                                <p:cTn id="9" presetID="22" presetClass="entr" presetSubtype="8" fill="hold" nodeType="afterEffect">
                                  <p:stCondLst>
                                    <p:cond delay="250"/>
                                  </p:stCondLst>
                                  <p:childTnLst>
                                    <p:set>
                                      <p:cBhvr>
                                        <p:cTn id="10" dur="1" fill="hold">
                                          <p:stCondLst>
                                            <p:cond delay="0"/>
                                          </p:stCondLst>
                                        </p:cTn>
                                        <p:tgtEl>
                                          <p:spTgt spid="138251"/>
                                        </p:tgtEl>
                                        <p:attrNameLst>
                                          <p:attrName>style.visibility</p:attrName>
                                        </p:attrNameLst>
                                      </p:cBhvr>
                                      <p:to>
                                        <p:strVal val="visible"/>
                                      </p:to>
                                    </p:set>
                                    <p:animEffect transition="in" filter="wipe(left)">
                                      <p:cBhvr>
                                        <p:cTn id="11" dur="250"/>
                                        <p:tgtEl>
                                          <p:spTgt spid="138251"/>
                                        </p:tgtEl>
                                      </p:cBhvr>
                                    </p:animEffect>
                                  </p:childTnLst>
                                </p:cTn>
                              </p:par>
                            </p:childTnLst>
                          </p:cTn>
                        </p:par>
                        <p:par>
                          <p:cTn id="12" fill="hold" nodeType="afterGroup">
                            <p:stCondLst>
                              <p:cond delay="1000"/>
                            </p:stCondLst>
                            <p:childTnLst>
                              <p:par>
                                <p:cTn id="13" presetID="22" presetClass="entr" presetSubtype="8" fill="hold" nodeType="afterEffect">
                                  <p:stCondLst>
                                    <p:cond delay="250"/>
                                  </p:stCondLst>
                                  <p:childTnLst>
                                    <p:set>
                                      <p:cBhvr>
                                        <p:cTn id="14" dur="1" fill="hold">
                                          <p:stCondLst>
                                            <p:cond delay="0"/>
                                          </p:stCondLst>
                                        </p:cTn>
                                        <p:tgtEl>
                                          <p:spTgt spid="138246"/>
                                        </p:tgtEl>
                                        <p:attrNameLst>
                                          <p:attrName>style.visibility</p:attrName>
                                        </p:attrNameLst>
                                      </p:cBhvr>
                                      <p:to>
                                        <p:strVal val="visible"/>
                                      </p:to>
                                    </p:set>
                                    <p:animEffect transition="in" filter="wipe(left)">
                                      <p:cBhvr>
                                        <p:cTn id="15" dur="250"/>
                                        <p:tgtEl>
                                          <p:spTgt spid="138246"/>
                                        </p:tgtEl>
                                      </p:cBhvr>
                                    </p:animEffect>
                                  </p:childTnLst>
                                </p:cTn>
                              </p:par>
                            </p:childTnLst>
                          </p:cTn>
                        </p:par>
                        <p:par>
                          <p:cTn id="16" fill="hold" nodeType="afterGroup">
                            <p:stCondLst>
                              <p:cond delay="1500"/>
                            </p:stCondLst>
                            <p:childTnLst>
                              <p:par>
                                <p:cTn id="17" presetID="22" presetClass="entr" presetSubtype="8" fill="hold" nodeType="afterEffect">
                                  <p:stCondLst>
                                    <p:cond delay="250"/>
                                  </p:stCondLst>
                                  <p:childTnLst>
                                    <p:set>
                                      <p:cBhvr>
                                        <p:cTn id="18" dur="1" fill="hold">
                                          <p:stCondLst>
                                            <p:cond delay="0"/>
                                          </p:stCondLst>
                                        </p:cTn>
                                        <p:tgtEl>
                                          <p:spTgt spid="138249"/>
                                        </p:tgtEl>
                                        <p:attrNameLst>
                                          <p:attrName>style.visibility</p:attrName>
                                        </p:attrNameLst>
                                      </p:cBhvr>
                                      <p:to>
                                        <p:strVal val="visible"/>
                                      </p:to>
                                    </p:set>
                                    <p:animEffect transition="in" filter="wipe(left)">
                                      <p:cBhvr>
                                        <p:cTn id="19" dur="250"/>
                                        <p:tgtEl>
                                          <p:spTgt spid="138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Rectangle 4"/>
          <p:cNvSpPr>
            <a:spLocks noGrp="1" noChangeArrowheads="1"/>
          </p:cNvSpPr>
          <p:nvPr>
            <p:ph type="title"/>
          </p:nvPr>
        </p:nvSpPr>
        <p:spPr/>
        <p:txBody>
          <a:bodyPr/>
          <a:lstStyle/>
          <a:p>
            <a:r>
              <a:rPr lang="en-GB" sz="2400"/>
              <a:t>Centro Nazionale di Adroterapia Oncologica</a:t>
            </a:r>
          </a:p>
        </p:txBody>
      </p:sp>
      <p:pic>
        <p:nvPicPr>
          <p:cNvPr id="140293" name="Picture 5"/>
          <p:cNvPicPr>
            <a:picLocks noChangeAspect="1" noChangeArrowheads="1"/>
          </p:cNvPicPr>
          <p:nvPr/>
        </p:nvPicPr>
        <p:blipFill>
          <a:blip r:embed="rId2">
            <a:extLst>
              <a:ext uri="{28A0092B-C50C-407E-A947-70E740481C1C}">
                <a14:useLocalDpi xmlns:a14="http://schemas.microsoft.com/office/drawing/2010/main" val="0"/>
              </a:ext>
            </a:extLst>
          </a:blip>
          <a:srcRect l="7927" t="13585" r="7927" b="19489"/>
          <a:stretch>
            <a:fillRect/>
          </a:stretch>
        </p:blipFill>
        <p:spPr bwMode="auto">
          <a:xfrm>
            <a:off x="468313" y="908050"/>
            <a:ext cx="8207375" cy="4895850"/>
          </a:xfrm>
          <a:prstGeom prst="rect">
            <a:avLst/>
          </a:prstGeom>
          <a:noFill/>
          <a:ln w="9525">
            <a:solidFill>
              <a:schemeClr val="bg2"/>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140294" name="Text Box 6"/>
          <p:cNvSpPr txBox="1">
            <a:spLocks noChangeArrowheads="1"/>
          </p:cNvSpPr>
          <p:nvPr/>
        </p:nvSpPr>
        <p:spPr bwMode="auto">
          <a:xfrm>
            <a:off x="34925" y="6381750"/>
            <a:ext cx="1223963" cy="2444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000"/>
              <a:t>Courtesy Amaldi</a:t>
            </a:r>
          </a:p>
        </p:txBody>
      </p:sp>
      <p:sp>
        <p:nvSpPr>
          <p:cNvPr id="140295" name="Rectangle 7"/>
          <p:cNvSpPr>
            <a:spLocks noChangeArrowheads="1"/>
          </p:cNvSpPr>
          <p:nvPr/>
        </p:nvSpPr>
        <p:spPr bwMode="auto">
          <a:xfrm>
            <a:off x="611188" y="5300663"/>
            <a:ext cx="2166937" cy="457200"/>
          </a:xfrm>
          <a:prstGeom prst="rect">
            <a:avLst/>
          </a:prstGeom>
          <a:solidFill>
            <a:srgbClr val="F3FD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solidFill>
                  <a:srgbClr val="FF3300"/>
                </a:solidFill>
              </a:rPr>
              <a:t>CNAO (Pavia)</a:t>
            </a:r>
          </a:p>
        </p:txBody>
      </p:sp>
    </p:spTree>
  </p:cSld>
  <p:clrMapOvr>
    <a:masterClrMapping/>
  </p:clrMapOvr>
  <p:transition>
    <p:pull dir="l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GB" sz="2400" dirty="0"/>
              <a:t>PIMMS (</a:t>
            </a:r>
            <a:r>
              <a:rPr lang="en-GB" sz="2400" dirty="0" smtClean="0"/>
              <a:t>CERN/TERA) </a:t>
            </a:r>
            <a:r>
              <a:rPr lang="en-GB" sz="2400" dirty="0"/>
              <a:t>Synchrotron Hall @ CNAO</a:t>
            </a:r>
          </a:p>
        </p:txBody>
      </p:sp>
      <p:pic>
        <p:nvPicPr>
          <p:cNvPr id="131075" name="Picture 5" descr="IMG_006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836613"/>
            <a:ext cx="8280400" cy="5734050"/>
          </a:xfrm>
          <a:prstGeom prst="rect">
            <a:avLst/>
          </a:prstGeom>
          <a:noFill/>
          <a:ln w="9525">
            <a:solidFill>
              <a:schemeClr val="bg2"/>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31076" name="Text Box 4"/>
          <p:cNvSpPr txBox="1">
            <a:spLocks noChangeArrowheads="1"/>
          </p:cNvSpPr>
          <p:nvPr/>
        </p:nvSpPr>
        <p:spPr bwMode="auto">
          <a:xfrm>
            <a:off x="7343775" y="6381750"/>
            <a:ext cx="1800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000" b="1"/>
              <a:t>Ugo Amaldi/TERA</a:t>
            </a:r>
          </a:p>
        </p:txBody>
      </p:sp>
      <p:sp>
        <p:nvSpPr>
          <p:cNvPr id="131077" name="Text Box 5"/>
          <p:cNvSpPr txBox="1">
            <a:spLocks noChangeArrowheads="1"/>
          </p:cNvSpPr>
          <p:nvPr/>
        </p:nvSpPr>
        <p:spPr bwMode="auto">
          <a:xfrm>
            <a:off x="34925" y="6381750"/>
            <a:ext cx="1223963" cy="2444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000"/>
              <a:t>Courtesy Amaldi</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079"/>
          <a:stretch/>
        </p:blipFill>
        <p:spPr>
          <a:xfrm>
            <a:off x="179512" y="655454"/>
            <a:ext cx="8844480" cy="5473846"/>
          </a:xfrm>
          <a:prstGeom prst="rect">
            <a:avLst/>
          </a:prstGeom>
          <a:effectLst>
            <a:outerShdw blurRad="50800" dist="127000" dir="2700000" algn="tl" rotWithShape="0">
              <a:schemeClr val="bg2">
                <a:alpha val="40000"/>
              </a:schemeClr>
            </a:outerShdw>
          </a:effectLst>
        </p:spPr>
      </p:pic>
      <p:sp>
        <p:nvSpPr>
          <p:cNvPr id="3" name="TextBox 2"/>
          <p:cNvSpPr txBox="1"/>
          <p:nvPr/>
        </p:nvSpPr>
        <p:spPr>
          <a:xfrm>
            <a:off x="8089073" y="5085184"/>
            <a:ext cx="738082" cy="307777"/>
          </a:xfrm>
          <a:prstGeom prst="rect">
            <a:avLst/>
          </a:prstGeom>
          <a:noFill/>
        </p:spPr>
        <p:txBody>
          <a:bodyPr wrap="square" rtlCol="0">
            <a:spAutoFit/>
          </a:bodyPr>
          <a:lstStyle/>
          <a:p>
            <a:pPr algn="ctr"/>
            <a:r>
              <a:rPr lang="en-GB" dirty="0" smtClean="0">
                <a:solidFill>
                  <a:schemeClr val="bg1"/>
                </a:solidFill>
              </a:rPr>
              <a:t>2012</a:t>
            </a:r>
            <a:endParaRPr lang="en-GB" dirty="0">
              <a:solidFill>
                <a:schemeClr val="bg1"/>
              </a:solidFill>
            </a:endParaRPr>
          </a:p>
        </p:txBody>
      </p:sp>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31075"/>
                                        </p:tgtEl>
                                      </p:cBhvr>
                                    </p:animEffect>
                                    <p:set>
                                      <p:cBhvr>
                                        <p:cTn id="7" dur="1" fill="hold">
                                          <p:stCondLst>
                                            <p:cond delay="999"/>
                                          </p:stCondLst>
                                        </p:cTn>
                                        <p:tgtEl>
                                          <p:spTgt spid="13107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4"/>
          <p:cNvSpPr>
            <a:spLocks noGrp="1" noChangeArrowheads="1"/>
          </p:cNvSpPr>
          <p:nvPr>
            <p:ph type="ctrTitle"/>
          </p:nvPr>
        </p:nvSpPr>
        <p:spPr/>
        <p:txBody>
          <a:bodyPr/>
          <a:lstStyle/>
          <a:p>
            <a:r>
              <a:rPr lang="en-GB" dirty="0" smtClean="0"/>
              <a:t>Physics Challenges</a:t>
            </a:r>
            <a:endParaRPr lang="en-GB" dirty="0"/>
          </a:p>
        </p:txBody>
      </p:sp>
      <p:sp>
        <p:nvSpPr>
          <p:cNvPr id="155653" name="Rectangle 5"/>
          <p:cNvSpPr>
            <a:spLocks noGrp="1" noChangeArrowheads="1"/>
          </p:cNvSpPr>
          <p:nvPr>
            <p:ph type="subTitle" idx="1"/>
          </p:nvPr>
        </p:nvSpPr>
        <p:spPr/>
        <p:txBody>
          <a:bodyPr/>
          <a:lstStyle/>
          <a:p>
            <a:r>
              <a:rPr lang="en-GB" dirty="0"/>
              <a:t>Better conventional technologies</a:t>
            </a:r>
            <a:endParaRPr lang="en-US" dirty="0"/>
          </a:p>
        </p:txBody>
      </p:sp>
    </p:spTree>
  </p:cSld>
  <p:clrMapOvr>
    <a:masterClrMapping/>
  </p:clrMapOvr>
  <p:transition>
    <p:pull dir="l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9" descr="crukmig_1000ast-273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749" t="10951" r="7473" b="13156"/>
          <a:stretch/>
        </p:blipFill>
        <p:spPr bwMode="auto">
          <a:xfrm>
            <a:off x="68843" y="889556"/>
            <a:ext cx="5351323" cy="334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p:cNvSpPr>
            <a:spLocks noGrp="1"/>
          </p:cNvSpPr>
          <p:nvPr>
            <p:ph type="title"/>
          </p:nvPr>
        </p:nvSpPr>
        <p:spPr/>
        <p:txBody>
          <a:bodyPr lIns="91417" tIns="45709" rIns="91417" bIns="45709"/>
          <a:lstStyle/>
          <a:p>
            <a:r>
              <a:rPr lang="en-GB" dirty="0" smtClean="0"/>
              <a:t>Cancer Statistics &amp; therapies</a:t>
            </a:r>
          </a:p>
        </p:txBody>
      </p:sp>
      <p:sp>
        <p:nvSpPr>
          <p:cNvPr id="2" name="Content Placeholder 1"/>
          <p:cNvSpPr>
            <a:spLocks noGrp="1"/>
          </p:cNvSpPr>
          <p:nvPr>
            <p:ph sz="half" idx="4294967295"/>
          </p:nvPr>
        </p:nvSpPr>
        <p:spPr>
          <a:xfrm>
            <a:off x="5727700" y="925783"/>
            <a:ext cx="3416300" cy="2376488"/>
          </a:xfrm>
          <a:ln>
            <a:solidFill>
              <a:srgbClr val="800080"/>
            </a:solidFill>
          </a:ln>
        </p:spPr>
        <p:txBody>
          <a:bodyPr/>
          <a:lstStyle/>
          <a:p>
            <a:r>
              <a:rPr lang="en-GB" sz="2400" dirty="0"/>
              <a:t>About one third of us will have cancer</a:t>
            </a:r>
          </a:p>
          <a:p>
            <a:r>
              <a:rPr lang="en-GB" sz="2400" dirty="0"/>
              <a:t>About two thirds of cancers are in people over 65</a:t>
            </a:r>
          </a:p>
          <a:p>
            <a:endParaRPr lang="en-GB" dirty="0"/>
          </a:p>
        </p:txBody>
      </p:sp>
      <p:sp>
        <p:nvSpPr>
          <p:cNvPr id="17413" name="Text Box 8"/>
          <p:cNvSpPr txBox="1">
            <a:spLocks noChangeArrowheads="1"/>
          </p:cNvSpPr>
          <p:nvPr/>
        </p:nvSpPr>
        <p:spPr bwMode="auto">
          <a:xfrm>
            <a:off x="3835841" y="3963290"/>
            <a:ext cx="15843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GB" sz="1200" dirty="0">
                <a:latin typeface="Arial" pitchFamily="34" charset="0"/>
              </a:rPr>
              <a:t>Source CRUK</a:t>
            </a:r>
          </a:p>
        </p:txBody>
      </p:sp>
      <p:sp>
        <p:nvSpPr>
          <p:cNvPr id="17414" name="Oval 6"/>
          <p:cNvSpPr>
            <a:spLocks noChangeArrowheads="1"/>
          </p:cNvSpPr>
          <p:nvPr/>
        </p:nvSpPr>
        <p:spPr bwMode="auto">
          <a:xfrm>
            <a:off x="611561" y="3229815"/>
            <a:ext cx="1476164" cy="576065"/>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 name="TextBox 3"/>
          <p:cNvSpPr txBox="1"/>
          <p:nvPr/>
        </p:nvSpPr>
        <p:spPr>
          <a:xfrm>
            <a:off x="5420166" y="3623555"/>
            <a:ext cx="3747073" cy="954107"/>
          </a:xfrm>
          <a:prstGeom prst="rect">
            <a:avLst/>
          </a:prstGeom>
          <a:noFill/>
        </p:spPr>
        <p:txBody>
          <a:bodyPr wrap="square" rtlCol="0">
            <a:spAutoFit/>
          </a:bodyPr>
          <a:lstStyle/>
          <a:p>
            <a:r>
              <a:rPr lang="en-GB" dirty="0" smtClean="0"/>
              <a:t>Environmental factors &amp; lifestyle choices can </a:t>
            </a:r>
            <a:r>
              <a:rPr lang="en-GB" dirty="0" smtClean="0">
                <a:solidFill>
                  <a:srgbClr val="FF0000"/>
                </a:solidFill>
              </a:rPr>
              <a:t>increase</a:t>
            </a:r>
            <a:r>
              <a:rPr lang="en-GB" dirty="0" smtClean="0"/>
              <a:t> risk</a:t>
            </a:r>
          </a:p>
          <a:p>
            <a:r>
              <a:rPr lang="en-GB" dirty="0" smtClean="0"/>
              <a:t>Baseline risk of cancer remains that </a:t>
            </a:r>
            <a:r>
              <a:rPr lang="en-GB" dirty="0" smtClean="0">
                <a:solidFill>
                  <a:srgbClr val="FF0000"/>
                </a:solidFill>
              </a:rPr>
              <a:t>cannot </a:t>
            </a:r>
            <a:r>
              <a:rPr lang="en-GB" dirty="0" smtClean="0"/>
              <a:t>be eliminated</a:t>
            </a:r>
            <a:endParaRPr lang="en-GB" dirty="0"/>
          </a:p>
        </p:txBody>
      </p:sp>
      <p:sp>
        <p:nvSpPr>
          <p:cNvPr id="8" name="Rectangle 3"/>
          <p:cNvSpPr txBox="1">
            <a:spLocks noChangeArrowheads="1"/>
          </p:cNvSpPr>
          <p:nvPr/>
        </p:nvSpPr>
        <p:spPr>
          <a:xfrm>
            <a:off x="107504" y="4436144"/>
            <a:ext cx="8856476" cy="2197212"/>
          </a:xfrm>
          <a:prstGeom prst="rect">
            <a:avLst/>
          </a:prstGeom>
          <a:ln/>
        </p:spPr>
        <p:txBody>
          <a:bodyPr/>
          <a:lstStyle>
            <a:lvl1pPr marL="342900" indent="-342900" algn="l" rtl="0" eaLnBrk="1" fontAlgn="base" hangingPunct="1">
              <a:spcBef>
                <a:spcPct val="20000"/>
              </a:spcBef>
              <a:spcAft>
                <a:spcPct val="0"/>
              </a:spcAft>
              <a:buChar char="•"/>
              <a:defRPr sz="3200" b="1">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b="1">
                <a:solidFill>
                  <a:srgbClr val="FF3300"/>
                </a:solidFill>
                <a:latin typeface="+mn-lt"/>
              </a:defRPr>
            </a:lvl2pPr>
            <a:lvl3pPr marL="1143000" indent="-228600" algn="l" rtl="0" eaLnBrk="1" fontAlgn="base" hangingPunct="1">
              <a:spcBef>
                <a:spcPct val="20000"/>
              </a:spcBef>
              <a:spcAft>
                <a:spcPct val="0"/>
              </a:spcAft>
              <a:buChar char="•"/>
              <a:defRPr sz="2400" b="1">
                <a:solidFill>
                  <a:srgbClr val="000000"/>
                </a:solidFill>
                <a:latin typeface="+mn-lt"/>
              </a:defRPr>
            </a:lvl3pPr>
            <a:lvl4pPr marL="1600200" indent="-228600" algn="l" rtl="0" eaLnBrk="1" fontAlgn="base" hangingPunct="1">
              <a:spcBef>
                <a:spcPct val="20000"/>
              </a:spcBef>
              <a:spcAft>
                <a:spcPct val="0"/>
              </a:spcAft>
              <a:buChar char="–"/>
              <a:defRPr sz="2000" b="1">
                <a:solidFill>
                  <a:srgbClr val="800080"/>
                </a:solidFill>
                <a:latin typeface="+mn-lt"/>
              </a:defRPr>
            </a:lvl4pPr>
            <a:lvl5pPr marL="2057400" indent="-228600" algn="l" rtl="0" eaLnBrk="1" fontAlgn="base" hangingPunct="1">
              <a:spcBef>
                <a:spcPct val="20000"/>
              </a:spcBef>
              <a:spcAft>
                <a:spcPct val="0"/>
              </a:spcAft>
              <a:buChar char="»"/>
              <a:defRPr sz="2000" b="1">
                <a:solidFill>
                  <a:srgbClr val="00CC00"/>
                </a:solidFill>
                <a:latin typeface="+mn-lt"/>
              </a:defRPr>
            </a:lvl5pPr>
            <a:lvl6pPr marL="2514600" indent="-228600" algn="l" rtl="0" eaLnBrk="1" fontAlgn="base" hangingPunct="1">
              <a:spcBef>
                <a:spcPct val="20000"/>
              </a:spcBef>
              <a:spcAft>
                <a:spcPct val="0"/>
              </a:spcAft>
              <a:buChar char="»"/>
              <a:defRPr sz="2000" b="1">
                <a:solidFill>
                  <a:srgbClr val="00CC00"/>
                </a:solidFill>
                <a:latin typeface="+mn-lt"/>
              </a:defRPr>
            </a:lvl6pPr>
            <a:lvl7pPr marL="2971800" indent="-228600" algn="l" rtl="0" eaLnBrk="1" fontAlgn="base" hangingPunct="1">
              <a:spcBef>
                <a:spcPct val="20000"/>
              </a:spcBef>
              <a:spcAft>
                <a:spcPct val="0"/>
              </a:spcAft>
              <a:buChar char="»"/>
              <a:defRPr sz="2000" b="1">
                <a:solidFill>
                  <a:srgbClr val="00CC00"/>
                </a:solidFill>
                <a:latin typeface="+mn-lt"/>
              </a:defRPr>
            </a:lvl7pPr>
            <a:lvl8pPr marL="3429000" indent="-228600" algn="l" rtl="0" eaLnBrk="1" fontAlgn="base" hangingPunct="1">
              <a:spcBef>
                <a:spcPct val="20000"/>
              </a:spcBef>
              <a:spcAft>
                <a:spcPct val="0"/>
              </a:spcAft>
              <a:buChar char="»"/>
              <a:defRPr sz="2000" b="1">
                <a:solidFill>
                  <a:srgbClr val="00CC00"/>
                </a:solidFill>
                <a:latin typeface="+mn-lt"/>
              </a:defRPr>
            </a:lvl8pPr>
            <a:lvl9pPr marL="3886200" indent="-228600" algn="l" rtl="0" eaLnBrk="1" fontAlgn="base" hangingPunct="1">
              <a:spcBef>
                <a:spcPct val="20000"/>
              </a:spcBef>
              <a:spcAft>
                <a:spcPct val="0"/>
              </a:spcAft>
              <a:buChar char="»"/>
              <a:defRPr sz="2000" b="1">
                <a:solidFill>
                  <a:srgbClr val="00CC00"/>
                </a:solidFill>
                <a:latin typeface="+mn-lt"/>
              </a:defRPr>
            </a:lvl9pPr>
          </a:lstStyle>
          <a:p>
            <a:r>
              <a:rPr lang="en-GB" sz="2400" dirty="0" smtClean="0"/>
              <a:t>Cancer is a terrible condition</a:t>
            </a:r>
          </a:p>
          <a:p>
            <a:pPr>
              <a:buFontTx/>
              <a:buNone/>
            </a:pPr>
            <a:r>
              <a:rPr lang="en-GB" sz="2400" dirty="0" smtClean="0"/>
              <a:t>	but there have been great advances in therapy</a:t>
            </a:r>
          </a:p>
          <a:p>
            <a:pPr>
              <a:buFontTx/>
              <a:buNone/>
            </a:pPr>
            <a:r>
              <a:rPr lang="en-GB" sz="2400" dirty="0" smtClean="0"/>
              <a:t>	Contributions to successful treatment of cancer</a:t>
            </a:r>
          </a:p>
          <a:p>
            <a:pPr lvl="1">
              <a:buFontTx/>
              <a:buNone/>
            </a:pPr>
            <a:r>
              <a:rPr lang="en-GB" sz="2000" dirty="0" smtClean="0"/>
              <a:t>45-50% surgery, </a:t>
            </a:r>
            <a:r>
              <a:rPr lang="en-GB" sz="2000" u="sng" dirty="0" smtClean="0"/>
              <a:t>40-50% radiotherapy</a:t>
            </a:r>
            <a:r>
              <a:rPr lang="en-GB" sz="2000" dirty="0" smtClean="0"/>
              <a:t>, 10-15% chemotherapy</a:t>
            </a:r>
          </a:p>
          <a:p>
            <a:pPr>
              <a:buFontTx/>
              <a:buNone/>
            </a:pPr>
            <a:r>
              <a:rPr lang="en-GB" sz="2400" b="0" dirty="0" smtClean="0">
                <a:latin typeface="Calibri" pitchFamily="34" charset="0"/>
              </a:rPr>
              <a:t>	</a:t>
            </a:r>
            <a:r>
              <a:rPr lang="en-GB" sz="2400" dirty="0" smtClean="0">
                <a:solidFill>
                  <a:srgbClr val="FF0000"/>
                </a:solidFill>
                <a:latin typeface="Calibri" pitchFamily="34" charset="0"/>
              </a:rPr>
              <a:t>Radiotherapy is an important weapon in the battle against cancer</a:t>
            </a:r>
            <a:endParaRPr lang="en-GB" sz="2400" dirty="0" smtClean="0">
              <a:solidFill>
                <a:srgbClr val="FF0000"/>
              </a:solidFill>
            </a:endParaRPr>
          </a:p>
          <a:p>
            <a:pPr>
              <a:buFontTx/>
              <a:buNone/>
            </a:pPr>
            <a:endParaRPr lang="en-GB" sz="2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dissolve">
                                      <p:cBhvr>
                                        <p:cTn id="7"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lstStyle/>
          <a:p>
            <a:r>
              <a:rPr lang="en-GB" dirty="0" smtClean="0"/>
              <a:t>Conventional Accelerator Technology</a:t>
            </a:r>
            <a:endParaRPr lang="en-GB" dirty="0"/>
          </a:p>
        </p:txBody>
      </p:sp>
      <p:sp>
        <p:nvSpPr>
          <p:cNvPr id="272387" name="Rectangle 3"/>
          <p:cNvSpPr>
            <a:spLocks noGrp="1" noChangeArrowheads="1"/>
          </p:cNvSpPr>
          <p:nvPr>
            <p:ph type="body" idx="1"/>
          </p:nvPr>
        </p:nvSpPr>
        <p:spPr>
          <a:xfrm>
            <a:off x="684213" y="908050"/>
            <a:ext cx="8064500" cy="5689600"/>
          </a:xfrm>
        </p:spPr>
        <p:txBody>
          <a:bodyPr/>
          <a:lstStyle/>
          <a:p>
            <a:pPr>
              <a:lnSpc>
                <a:spcPct val="80000"/>
              </a:lnSpc>
            </a:pPr>
            <a:r>
              <a:rPr lang="en-GB" sz="2800" dirty="0"/>
              <a:t>Cyclotrons</a:t>
            </a:r>
          </a:p>
          <a:p>
            <a:pPr lvl="1">
              <a:lnSpc>
                <a:spcPct val="80000"/>
              </a:lnSpc>
            </a:pPr>
            <a:r>
              <a:rPr lang="en-GB" sz="2400" dirty="0"/>
              <a:t>Fixed energy extraction, difficult for Carbon at full energy (equivalent to 1.2 </a:t>
            </a:r>
            <a:r>
              <a:rPr lang="en-GB" sz="2400" dirty="0" err="1"/>
              <a:t>GeV</a:t>
            </a:r>
            <a:r>
              <a:rPr lang="en-GB" sz="2400" dirty="0"/>
              <a:t>/c protons)</a:t>
            </a:r>
          </a:p>
          <a:p>
            <a:pPr>
              <a:lnSpc>
                <a:spcPct val="80000"/>
              </a:lnSpc>
            </a:pPr>
            <a:r>
              <a:rPr lang="en-GB" sz="2800" dirty="0"/>
              <a:t>Synchrotrons</a:t>
            </a:r>
          </a:p>
          <a:p>
            <a:pPr lvl="1">
              <a:lnSpc>
                <a:spcPct val="80000"/>
              </a:lnSpc>
            </a:pPr>
            <a:r>
              <a:rPr lang="en-GB" sz="2400" dirty="0"/>
              <a:t>Flexible, but too slow?</a:t>
            </a:r>
          </a:p>
          <a:p>
            <a:pPr>
              <a:lnSpc>
                <a:spcPct val="80000"/>
              </a:lnSpc>
            </a:pPr>
            <a:r>
              <a:rPr lang="en-GB" sz="2800" dirty="0"/>
              <a:t>FFAG</a:t>
            </a:r>
          </a:p>
          <a:p>
            <a:pPr lvl="1">
              <a:lnSpc>
                <a:spcPct val="80000"/>
              </a:lnSpc>
            </a:pPr>
            <a:r>
              <a:rPr lang="en-GB" sz="2400" dirty="0"/>
              <a:t>Flexible, rapid cycling (fixed field), variable energy … but … new technology</a:t>
            </a:r>
          </a:p>
          <a:p>
            <a:pPr lvl="2">
              <a:lnSpc>
                <a:spcPct val="80000"/>
              </a:lnSpc>
            </a:pPr>
            <a:r>
              <a:rPr lang="en-GB" sz="2000" dirty="0"/>
              <a:t>Scaling (Mori) &amp; non-Scaling (</a:t>
            </a:r>
            <a:r>
              <a:rPr lang="en-GB" sz="2000" dirty="0" err="1"/>
              <a:t>Johnstone</a:t>
            </a:r>
            <a:r>
              <a:rPr lang="en-GB" sz="2000" dirty="0"/>
              <a:t>, PAMELA)</a:t>
            </a:r>
          </a:p>
          <a:p>
            <a:pPr>
              <a:lnSpc>
                <a:spcPct val="80000"/>
              </a:lnSpc>
            </a:pPr>
            <a:endParaRPr lang="en-GB" sz="2400" dirty="0"/>
          </a:p>
        </p:txBody>
      </p:sp>
    </p:spTree>
    <p:extLst>
      <p:ext uri="{BB962C8B-B14F-4D97-AF65-F5344CB8AC3E}">
        <p14:creationId xmlns:p14="http://schemas.microsoft.com/office/powerpoint/2010/main" val="1352492957"/>
      </p:ext>
    </p:extLst>
  </p:cSld>
  <p:clrMapOvr>
    <a:masterClrMapping/>
  </p:clrMapOvr>
  <p:transition>
    <p:pull dir="l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GB"/>
              <a:t>Main requirements on the accelerator</a:t>
            </a:r>
          </a:p>
        </p:txBody>
      </p:sp>
      <p:sp>
        <p:nvSpPr>
          <p:cNvPr id="161799" name="Rectangle 7"/>
          <p:cNvSpPr>
            <a:spLocks noGrp="1" noChangeArrowheads="1"/>
          </p:cNvSpPr>
          <p:nvPr>
            <p:ph idx="1"/>
          </p:nvPr>
        </p:nvSpPr>
        <p:spPr>
          <a:xfrm>
            <a:off x="250825" y="4149725"/>
            <a:ext cx="8713788" cy="2447925"/>
          </a:xfrm>
        </p:spPr>
        <p:txBody>
          <a:bodyPr/>
          <a:lstStyle/>
          <a:p>
            <a:r>
              <a:rPr lang="en-GB"/>
              <a:t>Question</a:t>
            </a:r>
          </a:p>
          <a:p>
            <a:pPr lvl="1"/>
            <a:r>
              <a:rPr lang="en-GB"/>
              <a:t>What would clinicians ideally like?</a:t>
            </a:r>
          </a:p>
          <a:p>
            <a:pPr lvl="2">
              <a:buFontTx/>
              <a:buNone/>
            </a:pPr>
            <a:r>
              <a:rPr lang="en-GB"/>
              <a:t>i.e. without taking into account current limitations</a:t>
            </a:r>
          </a:p>
          <a:p>
            <a:pPr lvl="1"/>
            <a:r>
              <a:rPr lang="en-GB"/>
              <a:t>Could technology deliver this?</a:t>
            </a:r>
          </a:p>
        </p:txBody>
      </p:sp>
      <p:pic>
        <p:nvPicPr>
          <p:cNvPr id="161798" name="Picture 6"/>
          <p:cNvPicPr>
            <a:picLocks noChangeAspect="1" noChangeArrowheads="1"/>
          </p:cNvPicPr>
          <p:nvPr/>
        </p:nvPicPr>
        <p:blipFill>
          <a:blip r:embed="rId2">
            <a:extLst>
              <a:ext uri="{28A0092B-C50C-407E-A947-70E740481C1C}">
                <a14:useLocalDpi xmlns:a14="http://schemas.microsoft.com/office/drawing/2010/main" val="0"/>
              </a:ext>
            </a:extLst>
          </a:blip>
          <a:srcRect l="7178" t="19489" r="9392" b="39171"/>
          <a:stretch>
            <a:fillRect/>
          </a:stretch>
        </p:blipFill>
        <p:spPr bwMode="auto">
          <a:xfrm>
            <a:off x="179388" y="811584"/>
            <a:ext cx="8785225" cy="3265488"/>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pull dir="l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normAutofit/>
          </a:bodyPr>
          <a:lstStyle/>
          <a:p>
            <a:r>
              <a:rPr lang="en-GB"/>
              <a:t>Photons, Protons and Carbon</a:t>
            </a:r>
          </a:p>
        </p:txBody>
      </p:sp>
      <p:pic>
        <p:nvPicPr>
          <p:cNvPr id="221188" name="Picture 4" descr="PPC-RB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788" y="1077913"/>
            <a:ext cx="8734425" cy="4702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Some Accelerator Ideas; Novel technologies</a:t>
            </a:r>
            <a:endParaRPr lang="en-GB" dirty="0"/>
          </a:p>
        </p:txBody>
      </p:sp>
      <p:sp>
        <p:nvSpPr>
          <p:cNvPr id="9" name="TextBox 8"/>
          <p:cNvSpPr txBox="1"/>
          <p:nvPr/>
        </p:nvSpPr>
        <p:spPr>
          <a:xfrm>
            <a:off x="1655676" y="5733256"/>
            <a:ext cx="3816424" cy="369332"/>
          </a:xfrm>
          <a:prstGeom prst="rect">
            <a:avLst/>
          </a:prstGeom>
          <a:noFill/>
        </p:spPr>
        <p:txBody>
          <a:bodyPr wrap="square" rtlCol="0">
            <a:spAutoFit/>
          </a:bodyPr>
          <a:lstStyle/>
          <a:p>
            <a:pPr algn="ctr"/>
            <a:r>
              <a:rPr lang="en-GB" sz="1800" dirty="0" err="1" smtClean="0"/>
              <a:t>Cyclinac</a:t>
            </a:r>
            <a:r>
              <a:rPr lang="en-GB" sz="1800" dirty="0" smtClean="0"/>
              <a:t> (Italy)</a:t>
            </a:r>
            <a:endParaRPr lang="en-GB" sz="1800" dirty="0"/>
          </a:p>
        </p:txBody>
      </p:sp>
      <p:pic>
        <p:nvPicPr>
          <p:cNvPr id="25" name="Picture 7"/>
          <p:cNvPicPr>
            <a:picLocks noChangeAspect="1" noChangeArrowheads="1"/>
          </p:cNvPicPr>
          <p:nvPr/>
        </p:nvPicPr>
        <p:blipFill>
          <a:blip r:embed="rId2">
            <a:extLst>
              <a:ext uri="{28A0092B-C50C-407E-A947-70E740481C1C}">
                <a14:useLocalDpi xmlns:a14="http://schemas.microsoft.com/office/drawing/2010/main" val="0"/>
              </a:ext>
            </a:extLst>
          </a:blip>
          <a:srcRect l="7178" t="31293" r="3125" b="9636"/>
          <a:stretch>
            <a:fillRect/>
          </a:stretch>
        </p:blipFill>
        <p:spPr bwMode="auto">
          <a:xfrm>
            <a:off x="3644" y="1196752"/>
            <a:ext cx="8528622" cy="42124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52121499"/>
      </p:ext>
    </p:extLst>
  </p:cSld>
  <p:clrMapOvr>
    <a:masterClrMapping/>
  </p:clrMapOvr>
  <p:transition>
    <p:pull dir="l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lIns="92075" tIns="46038" rIns="92075" bIns="46038">
            <a:spAutoFit/>
          </a:bodyPr>
          <a:lstStyle/>
          <a:p>
            <a:r>
              <a:rPr lang="it-IT">
                <a:effectLst>
                  <a:outerShdw blurRad="38100" dist="38100" dir="2700000" algn="tl">
                    <a:srgbClr val="C0C0C0"/>
                  </a:outerShdw>
                </a:effectLst>
              </a:rPr>
              <a:t>Fast active energy modulation</a:t>
            </a:r>
          </a:p>
        </p:txBody>
      </p:sp>
      <p:sp>
        <p:nvSpPr>
          <p:cNvPr id="30" name="Segnaposto contenuto 2"/>
          <p:cNvSpPr>
            <a:spLocks noGrp="1"/>
          </p:cNvSpPr>
          <p:nvPr>
            <p:ph idx="4294967295"/>
          </p:nvPr>
        </p:nvSpPr>
        <p:spPr>
          <a:xfrm>
            <a:off x="6786563" y="1500188"/>
            <a:ext cx="2357437" cy="4500562"/>
          </a:xfrm>
        </p:spPr>
        <p:txBody>
          <a:bodyPr/>
          <a:lstStyle/>
          <a:p>
            <a:pPr algn="ctr">
              <a:buFontTx/>
              <a:buNone/>
            </a:pPr>
            <a:r>
              <a:rPr lang="it-IT" sz="2400" u="sng">
                <a:effectLst>
                  <a:outerShdw blurRad="38100" dist="38100" dir="2700000" algn="tl">
                    <a:srgbClr val="C0C0C0"/>
                  </a:outerShdw>
                </a:effectLst>
              </a:rPr>
              <a:t>Active Energy</a:t>
            </a:r>
          </a:p>
          <a:p>
            <a:pPr algn="ctr">
              <a:buFontTx/>
              <a:buNone/>
            </a:pPr>
            <a:r>
              <a:rPr lang="it-IT" sz="2400" u="sng">
                <a:effectLst>
                  <a:outerShdw blurRad="38100" dist="38100" dir="2700000" algn="tl">
                    <a:srgbClr val="C0C0C0"/>
                  </a:outerShdw>
                </a:effectLst>
              </a:rPr>
              <a:t>Modulation</a:t>
            </a:r>
            <a:r>
              <a:rPr lang="it-IT" sz="2400"/>
              <a:t> </a:t>
            </a:r>
          </a:p>
          <a:p>
            <a:pPr algn="ctr">
              <a:buFontTx/>
              <a:buNone/>
            </a:pPr>
            <a:r>
              <a:rPr lang="it-IT" sz="2400"/>
              <a:t>+</a:t>
            </a:r>
          </a:p>
          <a:p>
            <a:pPr algn="ctr">
              <a:buFontTx/>
              <a:buNone/>
            </a:pPr>
            <a:r>
              <a:rPr lang="it-IT" sz="2400" u="sng">
                <a:effectLst>
                  <a:outerShdw blurRad="38100" dist="38100" dir="2700000" algn="tl">
                    <a:srgbClr val="C0C0C0"/>
                  </a:outerShdw>
                </a:effectLst>
              </a:rPr>
              <a:t>3D feedback</a:t>
            </a:r>
          </a:p>
          <a:p>
            <a:pPr algn="ctr">
              <a:buFontTx/>
              <a:buNone/>
            </a:pPr>
            <a:r>
              <a:rPr lang="it-IT" sz="2400" u="sng">
                <a:effectLst>
                  <a:outerShdw blurRad="38100" dist="38100" dir="2700000" algn="tl">
                    <a:srgbClr val="C0C0C0"/>
                  </a:outerShdw>
                </a:effectLst>
              </a:rPr>
              <a:t>system</a:t>
            </a:r>
          </a:p>
          <a:p>
            <a:pPr algn="ctr">
              <a:buFontTx/>
              <a:buNone/>
            </a:pPr>
            <a:endParaRPr lang="it-IT" sz="1600" u="sng"/>
          </a:p>
          <a:p>
            <a:pPr algn="ctr">
              <a:buFontTx/>
              <a:buNone/>
            </a:pPr>
            <a:endParaRPr lang="it-IT" sz="2400" u="sng"/>
          </a:p>
          <a:p>
            <a:pPr algn="ctr">
              <a:buFontTx/>
              <a:buNone/>
            </a:pPr>
            <a:r>
              <a:rPr lang="it-IT" sz="2400" b="0"/>
              <a:t>Treatment of</a:t>
            </a:r>
          </a:p>
          <a:p>
            <a:pPr algn="ctr">
              <a:buFontTx/>
              <a:buNone/>
            </a:pPr>
            <a:r>
              <a:rPr lang="it-IT" sz="2400" b="0">
                <a:solidFill>
                  <a:schemeClr val="tx1"/>
                </a:solidFill>
              </a:rPr>
              <a:t>MOVING</a:t>
            </a:r>
          </a:p>
          <a:p>
            <a:pPr algn="ctr">
              <a:buFontTx/>
              <a:buNone/>
            </a:pPr>
            <a:r>
              <a:rPr lang="it-IT" sz="2400" b="0">
                <a:solidFill>
                  <a:schemeClr val="tx1"/>
                </a:solidFill>
              </a:rPr>
              <a:t>ORGANS</a:t>
            </a:r>
            <a:endParaRPr lang="it-IT" sz="2400">
              <a:solidFill>
                <a:schemeClr val="tx1"/>
              </a:solidFill>
            </a:endParaRPr>
          </a:p>
        </p:txBody>
      </p:sp>
      <p:sp>
        <p:nvSpPr>
          <p:cNvPr id="31" name="Freccia in giù 15"/>
          <p:cNvSpPr>
            <a:spLocks noChangeArrowheads="1"/>
          </p:cNvSpPr>
          <p:nvPr/>
        </p:nvSpPr>
        <p:spPr bwMode="auto">
          <a:xfrm>
            <a:off x="7500938" y="3857625"/>
            <a:ext cx="500062" cy="720725"/>
          </a:xfrm>
          <a:prstGeom prst="downArrow">
            <a:avLst>
              <a:gd name="adj1" fmla="val 50000"/>
              <a:gd name="adj2" fmla="val 50051"/>
            </a:avLst>
          </a:prstGeom>
          <a:solidFill>
            <a:srgbClr val="FFFF00">
              <a:alpha val="90195"/>
            </a:srgbClr>
          </a:solidFill>
          <a:ln>
            <a:noFill/>
          </a:ln>
          <a:extLst>
            <a:ext uri="{91240B29-F687-4F45-9708-019B960494DF}">
              <a14:hiddenLine xmlns:a14="http://schemas.microsoft.com/office/drawing/2010/main" w="28575" algn="ctr">
                <a:solidFill>
                  <a:srgbClr val="000000"/>
                </a:solidFill>
                <a:round/>
                <a:headEnd/>
                <a:tailEnd type="triangle" w="med" len="med"/>
              </a14:hiddenLine>
            </a:ext>
          </a:extLst>
        </p:spPr>
        <p:txBody>
          <a:bodyPr>
            <a:spAutoFit/>
          </a:bodyPr>
          <a:lstStyle/>
          <a:p>
            <a:pPr algn="ctr" eaLnBrk="1" hangingPunct="1">
              <a:spcBef>
                <a:spcPct val="50000"/>
              </a:spcBef>
            </a:pPr>
            <a:endParaRPr lang="it-IT" sz="2000">
              <a:solidFill>
                <a:schemeClr val="folHlink"/>
              </a:solidFill>
            </a:endParaRPr>
          </a:p>
        </p:txBody>
      </p:sp>
      <p:sp>
        <p:nvSpPr>
          <p:cNvPr id="10" name="ZoneTexte 9"/>
          <p:cNvSpPr txBox="1"/>
          <p:nvPr/>
        </p:nvSpPr>
        <p:spPr>
          <a:xfrm rot="2562274">
            <a:off x="-1657350" y="2085975"/>
            <a:ext cx="1214437" cy="307975"/>
          </a:xfrm>
          <a:prstGeom prst="rect">
            <a:avLst/>
          </a:prstGeom>
          <a:noFill/>
        </p:spPr>
        <p:txBody>
          <a:bodyPr>
            <a:spAutoFit/>
          </a:bodyPr>
          <a:lstStyle/>
          <a:p>
            <a:pPr eaLnBrk="1" hangingPunct="1">
              <a:defRPr/>
            </a:pPr>
            <a:r>
              <a:rPr lang="it-IT">
                <a:latin typeface="+mj-lt"/>
              </a:rPr>
              <a:t>18 mod ON</a:t>
            </a:r>
          </a:p>
        </p:txBody>
      </p:sp>
      <p:sp>
        <p:nvSpPr>
          <p:cNvPr id="11" name="ZoneTexte 10"/>
          <p:cNvSpPr txBox="1"/>
          <p:nvPr/>
        </p:nvSpPr>
        <p:spPr>
          <a:xfrm rot="2562274">
            <a:off x="-2057400" y="2371725"/>
            <a:ext cx="1214437" cy="307975"/>
          </a:xfrm>
          <a:prstGeom prst="rect">
            <a:avLst/>
          </a:prstGeom>
          <a:noFill/>
        </p:spPr>
        <p:txBody>
          <a:bodyPr>
            <a:spAutoFit/>
          </a:bodyPr>
          <a:lstStyle/>
          <a:p>
            <a:pPr eaLnBrk="1" hangingPunct="1">
              <a:defRPr/>
            </a:pPr>
            <a:r>
              <a:rPr lang="it-IT">
                <a:solidFill>
                  <a:srgbClr val="FF0000"/>
                </a:solidFill>
                <a:latin typeface="+mj-lt"/>
              </a:rPr>
              <a:t>17 mod ON</a:t>
            </a:r>
          </a:p>
        </p:txBody>
      </p:sp>
      <p:sp>
        <p:nvSpPr>
          <p:cNvPr id="12" name="ZoneTexte 11"/>
          <p:cNvSpPr txBox="1"/>
          <p:nvPr/>
        </p:nvSpPr>
        <p:spPr>
          <a:xfrm rot="2562274">
            <a:off x="-2414588" y="2606675"/>
            <a:ext cx="1214438" cy="307975"/>
          </a:xfrm>
          <a:prstGeom prst="rect">
            <a:avLst/>
          </a:prstGeom>
          <a:noFill/>
        </p:spPr>
        <p:txBody>
          <a:bodyPr>
            <a:spAutoFit/>
          </a:bodyPr>
          <a:lstStyle/>
          <a:p>
            <a:pPr eaLnBrk="1" hangingPunct="1">
              <a:defRPr/>
            </a:pPr>
            <a:r>
              <a:rPr lang="it-IT">
                <a:solidFill>
                  <a:srgbClr val="00FF00"/>
                </a:solidFill>
                <a:latin typeface="+mj-lt"/>
              </a:rPr>
              <a:t>16 mod ON</a:t>
            </a:r>
          </a:p>
        </p:txBody>
      </p:sp>
      <p:grpSp>
        <p:nvGrpSpPr>
          <p:cNvPr id="28" name="Groupe 27"/>
          <p:cNvGrpSpPr>
            <a:grpSpLocks/>
          </p:cNvGrpSpPr>
          <p:nvPr/>
        </p:nvGrpSpPr>
        <p:grpSpPr bwMode="auto">
          <a:xfrm>
            <a:off x="71438" y="1357313"/>
            <a:ext cx="6569075" cy="5072062"/>
            <a:chOff x="142844" y="1214422"/>
            <a:chExt cx="6569045" cy="5072098"/>
          </a:xfrm>
        </p:grpSpPr>
        <p:pic>
          <p:nvPicPr>
            <p:cNvPr id="408588" name="Image 8" descr="18 mod.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44" y="1214422"/>
              <a:ext cx="6569045" cy="507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589" name="ZoneTexte 26"/>
            <p:cNvSpPr txBox="1">
              <a:spLocks noChangeArrowheads="1"/>
            </p:cNvSpPr>
            <p:nvPr/>
          </p:nvSpPr>
          <p:spPr bwMode="auto">
            <a:xfrm>
              <a:off x="4214810" y="1643050"/>
              <a:ext cx="1357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it-IT" sz="1600" b="1">
                  <a:solidFill>
                    <a:schemeClr val="bg2"/>
                  </a:solidFill>
                  <a:latin typeface="Calibri" pitchFamily="34" charset="0"/>
                </a:rPr>
                <a:t>18 mod ON</a:t>
              </a:r>
            </a:p>
          </p:txBody>
        </p:sp>
      </p:grpSp>
      <p:grpSp>
        <p:nvGrpSpPr>
          <p:cNvPr id="33" name="Groupe 32"/>
          <p:cNvGrpSpPr>
            <a:grpSpLocks/>
          </p:cNvGrpSpPr>
          <p:nvPr/>
        </p:nvGrpSpPr>
        <p:grpSpPr bwMode="auto">
          <a:xfrm>
            <a:off x="71438" y="1357313"/>
            <a:ext cx="6538912" cy="5048250"/>
            <a:chOff x="176613" y="1214422"/>
            <a:chExt cx="6538527" cy="5048535"/>
          </a:xfrm>
        </p:grpSpPr>
        <p:pic>
          <p:nvPicPr>
            <p:cNvPr id="408591" name="Image 28" descr="17 mod.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613" y="1214422"/>
              <a:ext cx="6538527" cy="504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592" name="ZoneTexte 31"/>
            <p:cNvSpPr txBox="1">
              <a:spLocks noChangeArrowheads="1"/>
            </p:cNvSpPr>
            <p:nvPr/>
          </p:nvSpPr>
          <p:spPr bwMode="auto">
            <a:xfrm>
              <a:off x="4000496" y="1804562"/>
              <a:ext cx="1357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it-IT" sz="1600" b="1">
                  <a:solidFill>
                    <a:srgbClr val="FF0000"/>
                  </a:solidFill>
                  <a:latin typeface="Calibri" pitchFamily="34" charset="0"/>
                </a:rPr>
                <a:t>17 mod ON</a:t>
              </a:r>
            </a:p>
          </p:txBody>
        </p:sp>
      </p:grpSp>
      <p:grpSp>
        <p:nvGrpSpPr>
          <p:cNvPr id="36" name="Groupe 35"/>
          <p:cNvGrpSpPr>
            <a:grpSpLocks/>
          </p:cNvGrpSpPr>
          <p:nvPr/>
        </p:nvGrpSpPr>
        <p:grpSpPr bwMode="auto">
          <a:xfrm>
            <a:off x="71438" y="1357313"/>
            <a:ext cx="6538912" cy="5048250"/>
            <a:chOff x="168656" y="1237985"/>
            <a:chExt cx="6538527" cy="5048535"/>
          </a:xfrm>
        </p:grpSpPr>
        <p:pic>
          <p:nvPicPr>
            <p:cNvPr id="408594" name="Image 33" descr="16 mod.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656" y="1237985"/>
              <a:ext cx="6538527" cy="504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595" name="ZoneTexte 34"/>
            <p:cNvSpPr txBox="1">
              <a:spLocks noChangeArrowheads="1"/>
            </p:cNvSpPr>
            <p:nvPr/>
          </p:nvSpPr>
          <p:spPr bwMode="auto">
            <a:xfrm>
              <a:off x="3643306" y="2018876"/>
              <a:ext cx="1357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it-IT" sz="1600" b="1">
                  <a:solidFill>
                    <a:srgbClr val="00FF00"/>
                  </a:solidFill>
                  <a:latin typeface="Calibri" pitchFamily="34" charset="0"/>
                </a:rPr>
                <a:t>16 mod ON</a:t>
              </a:r>
            </a:p>
          </p:txBody>
        </p:sp>
      </p:grpSp>
      <p:grpSp>
        <p:nvGrpSpPr>
          <p:cNvPr id="39" name="Groupe 38"/>
          <p:cNvGrpSpPr>
            <a:grpSpLocks/>
          </p:cNvGrpSpPr>
          <p:nvPr/>
        </p:nvGrpSpPr>
        <p:grpSpPr bwMode="auto">
          <a:xfrm>
            <a:off x="71438" y="1357313"/>
            <a:ext cx="6538912" cy="5048250"/>
            <a:chOff x="176613" y="1237985"/>
            <a:chExt cx="6538527" cy="5048535"/>
          </a:xfrm>
        </p:grpSpPr>
        <p:pic>
          <p:nvPicPr>
            <p:cNvPr id="408597" name="Image 36" descr="15 mod.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6613" y="1237985"/>
              <a:ext cx="6538527" cy="504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oneTexte 37"/>
            <p:cNvSpPr txBox="1"/>
            <p:nvPr/>
          </p:nvSpPr>
          <p:spPr>
            <a:xfrm>
              <a:off x="3500642" y="2161962"/>
              <a:ext cx="1357232" cy="338156"/>
            </a:xfrm>
            <a:prstGeom prst="rect">
              <a:avLst/>
            </a:prstGeom>
            <a:noFill/>
          </p:spPr>
          <p:txBody>
            <a:bodyPr>
              <a:spAutoFit/>
            </a:bodyPr>
            <a:lstStyle/>
            <a:p>
              <a:pPr algn="ctr" eaLnBrk="1" hangingPunct="1">
                <a:defRPr/>
              </a:pPr>
              <a:r>
                <a:rPr lang="it-IT" sz="1600" b="1">
                  <a:solidFill>
                    <a:schemeClr val="accent6"/>
                  </a:solidFill>
                  <a:latin typeface="Calibri" pitchFamily="34" charset="0"/>
                </a:rPr>
                <a:t>15 mod ON</a:t>
              </a:r>
            </a:p>
          </p:txBody>
        </p:sp>
      </p:grpSp>
      <p:grpSp>
        <p:nvGrpSpPr>
          <p:cNvPr id="43" name="Groupe 42"/>
          <p:cNvGrpSpPr>
            <a:grpSpLocks/>
          </p:cNvGrpSpPr>
          <p:nvPr/>
        </p:nvGrpSpPr>
        <p:grpSpPr bwMode="auto">
          <a:xfrm>
            <a:off x="71438" y="1357313"/>
            <a:ext cx="6538912" cy="5048250"/>
            <a:chOff x="130987" y="1214422"/>
            <a:chExt cx="6538527" cy="5048535"/>
          </a:xfrm>
        </p:grpSpPr>
        <p:pic>
          <p:nvPicPr>
            <p:cNvPr id="408600" name="Image 39" descr="14 mod.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987" y="1214422"/>
              <a:ext cx="6538527" cy="504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601" name="ZoneTexte 40"/>
            <p:cNvSpPr txBox="1">
              <a:spLocks noChangeArrowheads="1"/>
            </p:cNvSpPr>
            <p:nvPr/>
          </p:nvSpPr>
          <p:spPr bwMode="auto">
            <a:xfrm>
              <a:off x="3214678" y="2376066"/>
              <a:ext cx="1357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it-IT" sz="1600" b="1">
                  <a:solidFill>
                    <a:schemeClr val="accent1"/>
                  </a:solidFill>
                  <a:latin typeface="Calibri" pitchFamily="34" charset="0"/>
                </a:rPr>
                <a:t>14 mod ON</a:t>
              </a:r>
            </a:p>
          </p:txBody>
        </p:sp>
      </p:grpSp>
      <p:pic>
        <p:nvPicPr>
          <p:cNvPr id="199776" name="Image 66" descr="Bragg_peaks-CABOTO-C-120-400.PNG"/>
          <p:cNvPicPr>
            <a:picLocks noChangeAspect="1"/>
          </p:cNvPicPr>
          <p:nvPr/>
        </p:nvPicPr>
        <p:blipFill>
          <a:blip r:embed="rId8">
            <a:extLst>
              <a:ext uri="{28A0092B-C50C-407E-A947-70E740481C1C}">
                <a14:useLocalDpi xmlns:a14="http://schemas.microsoft.com/office/drawing/2010/main" val="0"/>
              </a:ext>
            </a:extLst>
          </a:blip>
          <a:srcRect l="1041" t="1389" r="2795" b="2405"/>
          <a:stretch>
            <a:fillRect/>
          </a:stretch>
        </p:blipFill>
        <p:spPr bwMode="auto">
          <a:xfrm>
            <a:off x="71438" y="1285875"/>
            <a:ext cx="66436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625085588"/>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97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r>
              <a:rPr lang="en-GB" dirty="0"/>
              <a:t>Compact Cyclotron</a:t>
            </a:r>
            <a:r>
              <a:rPr lang="en-GB" dirty="0" smtClean="0"/>
              <a:t>: </a:t>
            </a:r>
            <a:r>
              <a:rPr lang="en-GB" dirty="0" err="1" smtClean="0"/>
              <a:t>Mevion</a:t>
            </a:r>
            <a:endParaRPr lang="en-GB" dirty="0"/>
          </a:p>
        </p:txBody>
      </p:sp>
      <p:sp>
        <p:nvSpPr>
          <p:cNvPr id="270339" name="Rectangle 3"/>
          <p:cNvSpPr>
            <a:spLocks noGrp="1" noChangeArrowheads="1"/>
          </p:cNvSpPr>
          <p:nvPr>
            <p:ph type="body" sz="half" idx="1"/>
          </p:nvPr>
        </p:nvSpPr>
        <p:spPr>
          <a:xfrm>
            <a:off x="4859338" y="4400884"/>
            <a:ext cx="4284662" cy="2376488"/>
          </a:xfrm>
        </p:spPr>
        <p:txBody>
          <a:bodyPr/>
          <a:lstStyle/>
          <a:p>
            <a:pPr>
              <a:buFontTx/>
              <a:buNone/>
            </a:pPr>
            <a:r>
              <a:rPr lang="en-GB" sz="2800" dirty="0"/>
              <a:t>	Single Room system</a:t>
            </a:r>
          </a:p>
          <a:p>
            <a:pPr lvl="1"/>
            <a:r>
              <a:rPr lang="en-GB" sz="2400" dirty="0"/>
              <a:t>Expensive to operate</a:t>
            </a:r>
          </a:p>
          <a:p>
            <a:pPr lvl="1"/>
            <a:r>
              <a:rPr lang="en-GB" sz="2400" dirty="0"/>
              <a:t>Neutron Background?</a:t>
            </a:r>
          </a:p>
        </p:txBody>
      </p:sp>
      <p:pic>
        <p:nvPicPr>
          <p:cNvPr id="270340" name="Picture 4" descr="Still-River-Pati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909054"/>
            <a:ext cx="4900612" cy="3348038"/>
          </a:xfrm>
          <a:prstGeom prst="rect">
            <a:avLst/>
          </a:prstGeom>
          <a:noFill/>
          <a:extLst>
            <a:ext uri="{909E8E84-426E-40DD-AFC4-6F175D3DCCD1}">
              <a14:hiddenFill xmlns:a14="http://schemas.microsoft.com/office/drawing/2010/main">
                <a:solidFill>
                  <a:srgbClr val="FFFFFF"/>
                </a:solidFill>
              </a14:hiddenFill>
            </a:ext>
          </a:extLst>
        </p:spPr>
      </p:pic>
      <p:pic>
        <p:nvPicPr>
          <p:cNvPr id="270341" name="Picture 5" descr="Still-Ri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3213100"/>
            <a:ext cx="5111750" cy="338455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70342" name="Rectangle 6"/>
          <p:cNvSpPr>
            <a:spLocks noChangeArrowheads="1"/>
          </p:cNvSpPr>
          <p:nvPr/>
        </p:nvSpPr>
        <p:spPr bwMode="auto">
          <a:xfrm>
            <a:off x="71438" y="1052736"/>
            <a:ext cx="4284662" cy="201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GB" sz="2800" b="1" dirty="0">
                <a:solidFill>
                  <a:srgbClr val="000099"/>
                </a:solidFill>
              </a:rPr>
              <a:t>	Compact s/c</a:t>
            </a:r>
          </a:p>
          <a:p>
            <a:pPr marL="742950" lvl="1" indent="-285750">
              <a:spcBef>
                <a:spcPct val="20000"/>
              </a:spcBef>
            </a:pPr>
            <a:r>
              <a:rPr lang="en-GB" sz="2400" b="1" dirty="0">
                <a:solidFill>
                  <a:srgbClr val="FF3300"/>
                </a:solidFill>
              </a:rPr>
              <a:t>Cyclotron (10 Tesla)</a:t>
            </a:r>
          </a:p>
          <a:p>
            <a:pPr marL="1143000" lvl="2" indent="-228600">
              <a:spcBef>
                <a:spcPct val="20000"/>
              </a:spcBef>
            </a:pPr>
            <a:r>
              <a:rPr lang="en-GB" sz="2000" b="1" dirty="0">
                <a:solidFill>
                  <a:srgbClr val="000000"/>
                </a:solidFill>
              </a:rPr>
              <a:t>Mounted on gantry (25T)</a:t>
            </a:r>
          </a:p>
        </p:txBody>
      </p:sp>
      <p:sp>
        <p:nvSpPr>
          <p:cNvPr id="270343" name="Text Box 7"/>
          <p:cNvSpPr txBox="1">
            <a:spLocks noChangeArrowheads="1"/>
          </p:cNvSpPr>
          <p:nvPr/>
        </p:nvSpPr>
        <p:spPr bwMode="auto">
          <a:xfrm>
            <a:off x="7343775" y="6165304"/>
            <a:ext cx="18002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600" dirty="0"/>
              <a:t>n</a:t>
            </a:r>
            <a:r>
              <a:rPr lang="en-GB" sz="1600" b="1" dirty="0" smtClean="0"/>
              <a:t>e Still </a:t>
            </a:r>
            <a:r>
              <a:rPr lang="en-GB" sz="1600" b="1" dirty="0"/>
              <a:t>River</a:t>
            </a:r>
          </a:p>
        </p:txBody>
      </p:sp>
    </p:spTree>
    <p:extLst>
      <p:ext uri="{BB962C8B-B14F-4D97-AF65-F5344CB8AC3E}">
        <p14:creationId xmlns:p14="http://schemas.microsoft.com/office/powerpoint/2010/main" val="4098796785"/>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70341"/>
                                        </p:tgtEl>
                                        <p:attrNameLst>
                                          <p:attrName>style.visibility</p:attrName>
                                        </p:attrNameLst>
                                      </p:cBhvr>
                                      <p:to>
                                        <p:strVal val="visible"/>
                                      </p:to>
                                    </p:set>
                                    <p:anim calcmode="lin" valueType="num">
                                      <p:cBhvr>
                                        <p:cTn id="7" dur="500" fill="hold"/>
                                        <p:tgtEl>
                                          <p:spTgt spid="270341"/>
                                        </p:tgtEl>
                                        <p:attrNameLst>
                                          <p:attrName>ppt_w</p:attrName>
                                        </p:attrNameLst>
                                      </p:cBhvr>
                                      <p:tavLst>
                                        <p:tav tm="0">
                                          <p:val>
                                            <p:strVal val="#ppt_w*0.70"/>
                                          </p:val>
                                        </p:tav>
                                        <p:tav tm="100000">
                                          <p:val>
                                            <p:strVal val="#ppt_w"/>
                                          </p:val>
                                        </p:tav>
                                      </p:tavLst>
                                    </p:anim>
                                    <p:anim calcmode="lin" valueType="num">
                                      <p:cBhvr>
                                        <p:cTn id="8" dur="500" fill="hold"/>
                                        <p:tgtEl>
                                          <p:spTgt spid="270341"/>
                                        </p:tgtEl>
                                        <p:attrNameLst>
                                          <p:attrName>ppt_h</p:attrName>
                                        </p:attrNameLst>
                                      </p:cBhvr>
                                      <p:tavLst>
                                        <p:tav tm="0">
                                          <p:val>
                                            <p:strVal val="#ppt_h"/>
                                          </p:val>
                                        </p:tav>
                                        <p:tav tm="100000">
                                          <p:val>
                                            <p:strVal val="#ppt_h"/>
                                          </p:val>
                                        </p:tav>
                                      </p:tavLst>
                                    </p:anim>
                                    <p:animEffect transition="in" filter="fade">
                                      <p:cBhvr>
                                        <p:cTn id="9" dur="500"/>
                                        <p:tgtEl>
                                          <p:spTgt spid="270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500" name="Rectangle 4"/>
          <p:cNvSpPr>
            <a:spLocks noGrp="1" noChangeArrowheads="1"/>
          </p:cNvSpPr>
          <p:nvPr>
            <p:ph type="title"/>
          </p:nvPr>
        </p:nvSpPr>
        <p:spPr/>
        <p:txBody>
          <a:bodyPr/>
          <a:lstStyle/>
          <a:p>
            <a:r>
              <a:rPr lang="en-GB" dirty="0"/>
              <a:t>Compact Cyclotron</a:t>
            </a:r>
          </a:p>
        </p:txBody>
      </p:sp>
      <p:pic>
        <p:nvPicPr>
          <p:cNvPr id="3625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18" y="980728"/>
            <a:ext cx="3716888" cy="4493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2502" name="Text Box 6"/>
          <p:cNvSpPr txBox="1">
            <a:spLocks noChangeArrowheads="1"/>
          </p:cNvSpPr>
          <p:nvPr/>
        </p:nvSpPr>
        <p:spPr bwMode="auto">
          <a:xfrm>
            <a:off x="7343775" y="6381750"/>
            <a:ext cx="1800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000" b="1"/>
              <a:t>Still River</a:t>
            </a: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722" t="13406" r="2209" b="9418"/>
          <a:stretch/>
        </p:blipFill>
        <p:spPr bwMode="auto">
          <a:xfrm>
            <a:off x="4103948" y="1016732"/>
            <a:ext cx="4805448" cy="44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452320" y="4905164"/>
            <a:ext cx="1224136" cy="261610"/>
          </a:xfrm>
          <a:prstGeom prst="rect">
            <a:avLst/>
          </a:prstGeom>
          <a:noFill/>
        </p:spPr>
        <p:txBody>
          <a:bodyPr wrap="square" rtlCol="0">
            <a:spAutoFit/>
          </a:bodyPr>
          <a:lstStyle/>
          <a:p>
            <a:r>
              <a:rPr lang="en-GB" sz="1100" dirty="0" smtClean="0"/>
              <a:t>After </a:t>
            </a:r>
            <a:r>
              <a:rPr lang="en-GB" sz="1100" dirty="0" err="1" smtClean="0"/>
              <a:t>Silari</a:t>
            </a:r>
            <a:endParaRPr lang="en-GB" sz="1100" dirty="0"/>
          </a:p>
        </p:txBody>
      </p:sp>
    </p:spTree>
    <p:extLst>
      <p:ext uri="{BB962C8B-B14F-4D97-AF65-F5344CB8AC3E}">
        <p14:creationId xmlns:p14="http://schemas.microsoft.com/office/powerpoint/2010/main" val="2825380171"/>
      </p:ext>
    </p:extLst>
  </p:cSld>
  <p:clrMapOvr>
    <a:masterClrMapping/>
  </p:clrMapOvr>
  <p:transition>
    <p:pull dir="l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IBA 400 MeV/u cyclotron</a:t>
            </a:r>
            <a:endParaRPr lang="en-GB"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32" t="28017" r="3987" b="9052"/>
          <a:stretch/>
        </p:blipFill>
        <p:spPr bwMode="auto">
          <a:xfrm>
            <a:off x="71500" y="1484784"/>
            <a:ext cx="9049407" cy="4603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776356" y="6250523"/>
            <a:ext cx="1224136" cy="261610"/>
          </a:xfrm>
          <a:prstGeom prst="rect">
            <a:avLst/>
          </a:prstGeom>
          <a:noFill/>
        </p:spPr>
        <p:txBody>
          <a:bodyPr wrap="square" rtlCol="0">
            <a:spAutoFit/>
          </a:bodyPr>
          <a:lstStyle/>
          <a:p>
            <a:r>
              <a:rPr lang="en-GB" sz="1100" dirty="0" smtClean="0"/>
              <a:t>After </a:t>
            </a:r>
            <a:r>
              <a:rPr lang="en-GB" sz="1100" dirty="0" err="1" smtClean="0"/>
              <a:t>Silari</a:t>
            </a:r>
            <a:endParaRPr lang="en-GB" sz="1100" dirty="0"/>
          </a:p>
        </p:txBody>
      </p:sp>
    </p:spTree>
    <p:extLst>
      <p:ext uri="{BB962C8B-B14F-4D97-AF65-F5344CB8AC3E}">
        <p14:creationId xmlns:p14="http://schemas.microsoft.com/office/powerpoint/2010/main" val="4281462106"/>
      </p:ext>
    </p:extLst>
  </p:cSld>
  <p:clrMapOvr>
    <a:masterClrMapping/>
  </p:clrMapOvr>
  <p:transition>
    <p:pull dir="l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8" name="Rectangle 4"/>
          <p:cNvSpPr>
            <a:spLocks noGrp="1" noChangeArrowheads="1"/>
          </p:cNvSpPr>
          <p:nvPr>
            <p:ph type="title"/>
          </p:nvPr>
        </p:nvSpPr>
        <p:spPr/>
        <p:txBody>
          <a:bodyPr/>
          <a:lstStyle/>
          <a:p>
            <a:r>
              <a:rPr lang="en-GB"/>
              <a:t>BNL RCS Design</a:t>
            </a:r>
          </a:p>
        </p:txBody>
      </p:sp>
      <p:pic>
        <p:nvPicPr>
          <p:cNvPr id="354309" name="Picture 5"/>
          <p:cNvPicPr>
            <a:picLocks noChangeAspect="1" noChangeArrowheads="1"/>
          </p:cNvPicPr>
          <p:nvPr/>
        </p:nvPicPr>
        <p:blipFill>
          <a:blip r:embed="rId2">
            <a:extLst>
              <a:ext uri="{28A0092B-C50C-407E-A947-70E740481C1C}">
                <a14:useLocalDpi xmlns:a14="http://schemas.microsoft.com/office/drawing/2010/main" val="0"/>
              </a:ext>
            </a:extLst>
          </a:blip>
          <a:srcRect l="3125" t="15538" r="4964" b="5707"/>
          <a:stretch>
            <a:fillRect/>
          </a:stretch>
        </p:blipFill>
        <p:spPr bwMode="auto">
          <a:xfrm>
            <a:off x="393024" y="944724"/>
            <a:ext cx="8571589" cy="5508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4310" name="Text Box 6"/>
          <p:cNvSpPr txBox="1">
            <a:spLocks noChangeArrowheads="1"/>
          </p:cNvSpPr>
          <p:nvPr/>
        </p:nvSpPr>
        <p:spPr bwMode="auto">
          <a:xfrm>
            <a:off x="7596188" y="6381750"/>
            <a:ext cx="1619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Peggs/BNL</a:t>
            </a:r>
          </a:p>
        </p:txBody>
      </p:sp>
    </p:spTree>
    <p:extLst>
      <p:ext uri="{BB962C8B-B14F-4D97-AF65-F5344CB8AC3E}">
        <p14:creationId xmlns:p14="http://schemas.microsoft.com/office/powerpoint/2010/main" val="1937453783"/>
      </p:ext>
    </p:extLst>
  </p:cSld>
  <p:clrMapOvr>
    <a:masterClrMapping/>
  </p:clrMapOvr>
  <p:transition>
    <p:pull dir="l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p:txBody>
          <a:bodyPr/>
          <a:lstStyle/>
          <a:p>
            <a:r>
              <a:rPr lang="en-GB"/>
              <a:t>Rapid Cycling Synchrotrons</a:t>
            </a:r>
          </a:p>
        </p:txBody>
      </p:sp>
      <p:pic>
        <p:nvPicPr>
          <p:cNvPr id="350212" name="Picture 4"/>
          <p:cNvPicPr>
            <a:picLocks noChangeAspect="1" noChangeArrowheads="1"/>
          </p:cNvPicPr>
          <p:nvPr/>
        </p:nvPicPr>
        <p:blipFill>
          <a:blip r:embed="rId2">
            <a:extLst>
              <a:ext uri="{28A0092B-C50C-407E-A947-70E740481C1C}">
                <a14:useLocalDpi xmlns:a14="http://schemas.microsoft.com/office/drawing/2010/main" val="0"/>
              </a:ext>
            </a:extLst>
          </a:blip>
          <a:srcRect l="10139" t="12587" r="11604" b="10634"/>
          <a:stretch>
            <a:fillRect/>
          </a:stretch>
        </p:blipFill>
        <p:spPr bwMode="auto">
          <a:xfrm>
            <a:off x="935596" y="955499"/>
            <a:ext cx="7380820" cy="5431227"/>
          </a:xfrm>
          <a:prstGeom prst="rect">
            <a:avLst/>
          </a:prstGeom>
          <a:noFill/>
          <a:ln w="9525">
            <a:solidFill>
              <a:schemeClr val="tx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350213" name="Text Box 5"/>
          <p:cNvSpPr txBox="1">
            <a:spLocks noChangeArrowheads="1"/>
          </p:cNvSpPr>
          <p:nvPr/>
        </p:nvSpPr>
        <p:spPr bwMode="auto">
          <a:xfrm>
            <a:off x="0" y="6381750"/>
            <a:ext cx="1619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Peggs/BNL</a:t>
            </a:r>
          </a:p>
        </p:txBody>
      </p:sp>
    </p:spTree>
    <p:extLst>
      <p:ext uri="{BB962C8B-B14F-4D97-AF65-F5344CB8AC3E}">
        <p14:creationId xmlns:p14="http://schemas.microsoft.com/office/powerpoint/2010/main" val="4169453716"/>
      </p:ext>
    </p:extLst>
  </p:cSld>
  <p:clrMapOvr>
    <a:masterClrMapping/>
  </p:clrMapOvr>
  <p:transition>
    <p:pull dir="l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Radiation-induced DNA damage</a:t>
            </a:r>
            <a:endParaRPr lang="en-GB" dirty="0"/>
          </a:p>
        </p:txBody>
      </p:sp>
      <p:grpSp>
        <p:nvGrpSpPr>
          <p:cNvPr id="3" name="Group 2"/>
          <p:cNvGrpSpPr/>
          <p:nvPr/>
        </p:nvGrpSpPr>
        <p:grpSpPr>
          <a:xfrm>
            <a:off x="167422" y="1081733"/>
            <a:ext cx="8700462" cy="4778153"/>
            <a:chOff x="228600" y="1377950"/>
            <a:chExt cx="8974138" cy="5018088"/>
          </a:xfrm>
        </p:grpSpPr>
        <p:sp>
          <p:nvSpPr>
            <p:cNvPr id="4" name="Text Box 3"/>
            <p:cNvSpPr txBox="1">
              <a:spLocks noChangeArrowheads="1"/>
            </p:cNvSpPr>
            <p:nvPr/>
          </p:nvSpPr>
          <p:spPr bwMode="auto">
            <a:xfrm>
              <a:off x="228600" y="1524000"/>
              <a:ext cx="4718050" cy="457200"/>
            </a:xfrm>
            <a:prstGeom prst="rect">
              <a:avLst/>
            </a:prstGeom>
            <a:noFill/>
            <a:ln w="9525">
              <a:noFill/>
              <a:miter lim="800000"/>
              <a:headEnd/>
              <a:tailEnd/>
            </a:ln>
          </p:spPr>
          <p:txBody>
            <a:bodyPr wrap="none">
              <a:spAutoFit/>
            </a:bodyPr>
            <a:lstStyle/>
            <a:p>
              <a:pPr eaLnBrk="0" hangingPunct="0"/>
              <a:r>
                <a:rPr lang="en-GB" sz="2200" b="1">
                  <a:latin typeface="Times New Roman" pitchFamily="18" charset="0"/>
                  <a:cs typeface="Arial" charset="0"/>
                </a:rPr>
                <a:t>Sparsely ionising radiation (low-LET</a:t>
              </a:r>
              <a:r>
                <a:rPr lang="en-GB" sz="2400" b="1">
                  <a:latin typeface="Times New Roman" pitchFamily="18" charset="0"/>
                  <a:cs typeface="Arial" charset="0"/>
                </a:rPr>
                <a:t>)</a:t>
              </a:r>
              <a:endParaRPr lang="en-GB" sz="2400">
                <a:latin typeface="Times New Roman" pitchFamily="18" charset="0"/>
                <a:cs typeface="Arial" charset="0"/>
              </a:endParaRPr>
            </a:p>
          </p:txBody>
        </p:sp>
        <p:sp>
          <p:nvSpPr>
            <p:cNvPr id="5" name="Text Box 4"/>
            <p:cNvSpPr txBox="1">
              <a:spLocks noChangeArrowheads="1"/>
            </p:cNvSpPr>
            <p:nvPr/>
          </p:nvSpPr>
          <p:spPr bwMode="auto">
            <a:xfrm>
              <a:off x="457200" y="1849438"/>
              <a:ext cx="2886075" cy="457200"/>
            </a:xfrm>
            <a:prstGeom prst="rect">
              <a:avLst/>
            </a:prstGeom>
            <a:noFill/>
            <a:ln w="9525">
              <a:noFill/>
              <a:miter lim="800000"/>
              <a:headEnd/>
              <a:tailEnd/>
            </a:ln>
          </p:spPr>
          <p:txBody>
            <a:bodyPr wrap="none">
              <a:spAutoFit/>
            </a:bodyPr>
            <a:lstStyle/>
            <a:p>
              <a:pPr eaLnBrk="0" hangingPunct="0"/>
              <a:r>
                <a:rPr lang="en-GB" sz="2400">
                  <a:latin typeface="Times New Roman" pitchFamily="18" charset="0"/>
                  <a:cs typeface="Arial" charset="0"/>
                </a:rPr>
                <a:t>e.g. </a:t>
              </a:r>
              <a:r>
                <a:rPr lang="en-GB" sz="2400">
                  <a:latin typeface="Times New Roman" pitchFamily="18" charset="0"/>
                  <a:cs typeface="Arial" charset="0"/>
                  <a:sym typeface="Symbol" pitchFamily="18" charset="2"/>
                </a:rPr>
                <a:t>-rays, -particles</a:t>
              </a:r>
            </a:p>
          </p:txBody>
        </p:sp>
        <p:graphicFrame>
          <p:nvGraphicFramePr>
            <p:cNvPr id="6" name="Object 5"/>
            <p:cNvGraphicFramePr>
              <a:graphicFrameLocks noChangeAspect="1"/>
            </p:cNvGraphicFramePr>
            <p:nvPr/>
          </p:nvGraphicFramePr>
          <p:xfrm>
            <a:off x="4743450" y="1377950"/>
            <a:ext cx="1838325" cy="5018088"/>
          </p:xfrm>
          <a:graphic>
            <a:graphicData uri="http://schemas.openxmlformats.org/presentationml/2006/ole">
              <mc:AlternateContent xmlns:mc="http://schemas.openxmlformats.org/markup-compatibility/2006">
                <mc:Choice xmlns:v="urn:schemas-microsoft-com:vml" Requires="v">
                  <p:oleObj spid="_x0000_s13431" name="Designer Drawing" r:id="rId3" imgW="1509480" imgH="4124520" progId="">
                    <p:embed/>
                  </p:oleObj>
                </mc:Choice>
                <mc:Fallback>
                  <p:oleObj name="Designer Drawing" r:id="rId3" imgW="1509480" imgH="4124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450" y="1377950"/>
                          <a:ext cx="1838325" cy="501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6"/>
            <p:cNvGraphicFramePr>
              <a:graphicFrameLocks noChangeAspect="1"/>
            </p:cNvGraphicFramePr>
            <p:nvPr/>
          </p:nvGraphicFramePr>
          <p:xfrm>
            <a:off x="2751138" y="1804988"/>
            <a:ext cx="5561012" cy="2387600"/>
          </p:xfrm>
          <a:graphic>
            <a:graphicData uri="http://schemas.openxmlformats.org/presentationml/2006/ole">
              <mc:AlternateContent xmlns:mc="http://schemas.openxmlformats.org/markup-compatibility/2006">
                <mc:Choice xmlns:v="urn:schemas-microsoft-com:vml" Requires="v">
                  <p:oleObj spid="_x0000_s13432" name="Designer Drawing" r:id="rId5" imgW="4377600" imgH="2198160" progId="">
                    <p:embed/>
                  </p:oleObj>
                </mc:Choice>
                <mc:Fallback>
                  <p:oleObj name="Designer Drawing" r:id="rId5" imgW="4377600" imgH="21981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1138" y="1804988"/>
                          <a:ext cx="5561012"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7"/>
            <p:cNvSpPr txBox="1">
              <a:spLocks noChangeArrowheads="1"/>
            </p:cNvSpPr>
            <p:nvPr/>
          </p:nvSpPr>
          <p:spPr bwMode="auto">
            <a:xfrm>
              <a:off x="6845300" y="2100263"/>
              <a:ext cx="2357438" cy="701675"/>
            </a:xfrm>
            <a:prstGeom prst="rect">
              <a:avLst/>
            </a:prstGeom>
            <a:noFill/>
            <a:ln w="9525">
              <a:noFill/>
              <a:miter lim="800000"/>
              <a:headEnd/>
              <a:tailEnd/>
            </a:ln>
          </p:spPr>
          <p:txBody>
            <a:bodyPr wrap="none">
              <a:spAutoFit/>
            </a:bodyPr>
            <a:lstStyle/>
            <a:p>
              <a:r>
                <a:rPr lang="en-GB" sz="2000">
                  <a:cs typeface="Arial" charset="0"/>
                </a:rPr>
                <a:t>Low concentration</a:t>
              </a:r>
            </a:p>
            <a:p>
              <a:r>
                <a:rPr lang="en-GB" sz="2000">
                  <a:cs typeface="Arial" charset="0"/>
                </a:rPr>
                <a:t>of ionisation events</a:t>
              </a:r>
            </a:p>
          </p:txBody>
        </p:sp>
        <p:grpSp>
          <p:nvGrpSpPr>
            <p:cNvPr id="9" name="Group 8"/>
            <p:cNvGrpSpPr>
              <a:grpSpLocks/>
            </p:cNvGrpSpPr>
            <p:nvPr/>
          </p:nvGrpSpPr>
          <p:grpSpPr bwMode="auto">
            <a:xfrm>
              <a:off x="314325" y="3979863"/>
              <a:ext cx="8350250" cy="2016125"/>
              <a:chOff x="198" y="2507"/>
              <a:chExt cx="5568" cy="1270"/>
            </a:xfrm>
          </p:grpSpPr>
          <p:sp>
            <p:nvSpPr>
              <p:cNvPr id="13" name="Text Box 9"/>
              <p:cNvSpPr txBox="1">
                <a:spLocks noChangeArrowheads="1"/>
              </p:cNvSpPr>
              <p:nvPr/>
            </p:nvSpPr>
            <p:spPr bwMode="auto">
              <a:xfrm>
                <a:off x="198" y="2507"/>
                <a:ext cx="3151" cy="269"/>
              </a:xfrm>
              <a:prstGeom prst="rect">
                <a:avLst/>
              </a:prstGeom>
              <a:noFill/>
              <a:ln w="9525">
                <a:noFill/>
                <a:miter lim="800000"/>
                <a:headEnd/>
                <a:tailEnd/>
              </a:ln>
            </p:spPr>
            <p:txBody>
              <a:bodyPr wrap="none">
                <a:spAutoFit/>
              </a:bodyPr>
              <a:lstStyle/>
              <a:p>
                <a:pPr eaLnBrk="0" hangingPunct="0"/>
                <a:r>
                  <a:rPr lang="en-GB" sz="2200" b="1">
                    <a:latin typeface="Times New Roman" pitchFamily="18" charset="0"/>
                    <a:cs typeface="Arial" charset="0"/>
                  </a:rPr>
                  <a:t>Densely ionising radiation (high-LET)</a:t>
                </a:r>
              </a:p>
            </p:txBody>
          </p:sp>
          <p:sp>
            <p:nvSpPr>
              <p:cNvPr id="14" name="Text Box 10"/>
              <p:cNvSpPr txBox="1">
                <a:spLocks noChangeArrowheads="1"/>
              </p:cNvSpPr>
              <p:nvPr/>
            </p:nvSpPr>
            <p:spPr bwMode="auto">
              <a:xfrm>
                <a:off x="264" y="2836"/>
                <a:ext cx="1464" cy="550"/>
              </a:xfrm>
              <a:prstGeom prst="rect">
                <a:avLst/>
              </a:prstGeom>
              <a:noFill/>
              <a:ln w="9525">
                <a:noFill/>
                <a:miter lim="800000"/>
                <a:headEnd/>
                <a:tailEnd/>
              </a:ln>
            </p:spPr>
            <p:txBody>
              <a:bodyPr wrap="none">
                <a:spAutoFit/>
              </a:bodyPr>
              <a:lstStyle/>
              <a:p>
                <a:pPr eaLnBrk="0" hangingPunct="0"/>
                <a:r>
                  <a:rPr lang="en-GB" sz="2400" dirty="0">
                    <a:latin typeface="Times New Roman" pitchFamily="18" charset="0"/>
                    <a:cs typeface="Arial" charset="0"/>
                  </a:rPr>
                  <a:t>e.g. </a:t>
                </a:r>
                <a:r>
                  <a:rPr lang="en-GB" sz="2400" dirty="0">
                    <a:latin typeface="Times New Roman" pitchFamily="18" charset="0"/>
                    <a:cs typeface="Arial" charset="0"/>
                    <a:sym typeface="Symbol" pitchFamily="18" charset="2"/>
                  </a:rPr>
                  <a:t>-particles</a:t>
                </a:r>
              </a:p>
              <a:p>
                <a:pPr eaLnBrk="0" hangingPunct="0"/>
                <a:r>
                  <a:rPr lang="en-GB" sz="2400" dirty="0">
                    <a:latin typeface="Times New Roman" pitchFamily="18" charset="0"/>
                    <a:cs typeface="Arial" charset="0"/>
                    <a:sym typeface="Symbol" pitchFamily="18" charset="2"/>
                  </a:rPr>
                  <a:t>C</a:t>
                </a:r>
                <a:r>
                  <a:rPr lang="en-GB" sz="2400" baseline="30000" dirty="0">
                    <a:latin typeface="Times New Roman" pitchFamily="18" charset="0"/>
                    <a:cs typeface="Arial" charset="0"/>
                    <a:sym typeface="Symbol" pitchFamily="18" charset="2"/>
                  </a:rPr>
                  <a:t>6+ </a:t>
                </a:r>
                <a:r>
                  <a:rPr lang="en-GB" sz="2400" dirty="0">
                    <a:latin typeface="Times New Roman" pitchFamily="18" charset="0"/>
                    <a:cs typeface="Arial" charset="0"/>
                    <a:sym typeface="Symbol" pitchFamily="18" charset="2"/>
                  </a:rPr>
                  <a:t>ions</a:t>
                </a:r>
                <a:endParaRPr lang="en-GB" sz="2400" dirty="0">
                  <a:latin typeface="Times New Roman" pitchFamily="18" charset="0"/>
                  <a:cs typeface="Arial" charset="0"/>
                </a:endParaRPr>
              </a:p>
            </p:txBody>
          </p:sp>
          <p:graphicFrame>
            <p:nvGraphicFramePr>
              <p:cNvPr id="15" name="Object 11"/>
              <p:cNvGraphicFramePr>
                <a:graphicFrameLocks noChangeAspect="1"/>
              </p:cNvGraphicFramePr>
              <p:nvPr/>
            </p:nvGraphicFramePr>
            <p:xfrm>
              <a:off x="1771" y="2633"/>
              <a:ext cx="3506" cy="744"/>
            </p:xfrm>
            <a:graphic>
              <a:graphicData uri="http://schemas.openxmlformats.org/presentationml/2006/ole">
                <mc:AlternateContent xmlns:mc="http://schemas.openxmlformats.org/markup-compatibility/2006">
                  <mc:Choice xmlns:v="urn:schemas-microsoft-com:vml" Requires="v">
                    <p:oleObj spid="_x0000_s13433" name="Designer Drawing" r:id="rId7" imgW="4411080" imgH="936360" progId="">
                      <p:embed/>
                    </p:oleObj>
                  </mc:Choice>
                  <mc:Fallback>
                    <p:oleObj name="Designer Drawing" r:id="rId7" imgW="4411080" imgH="93636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1" y="2633"/>
                            <a:ext cx="3506" cy="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Text Box 12"/>
              <p:cNvSpPr txBox="1">
                <a:spLocks noChangeArrowheads="1"/>
              </p:cNvSpPr>
              <p:nvPr/>
            </p:nvSpPr>
            <p:spPr bwMode="auto">
              <a:xfrm>
                <a:off x="4194" y="3335"/>
                <a:ext cx="1572" cy="442"/>
              </a:xfrm>
              <a:prstGeom prst="rect">
                <a:avLst/>
              </a:prstGeom>
              <a:noFill/>
              <a:ln w="9525">
                <a:noFill/>
                <a:miter lim="800000"/>
                <a:headEnd/>
                <a:tailEnd/>
              </a:ln>
            </p:spPr>
            <p:txBody>
              <a:bodyPr wrap="none">
                <a:spAutoFit/>
              </a:bodyPr>
              <a:lstStyle/>
              <a:p>
                <a:r>
                  <a:rPr lang="en-GB" sz="2000">
                    <a:cs typeface="Arial" charset="0"/>
                  </a:rPr>
                  <a:t>High concentration</a:t>
                </a:r>
              </a:p>
              <a:p>
                <a:r>
                  <a:rPr lang="en-GB" sz="2000">
                    <a:cs typeface="Arial" charset="0"/>
                  </a:rPr>
                  <a:t>of ionisation events</a:t>
                </a:r>
              </a:p>
            </p:txBody>
          </p:sp>
        </p:grpSp>
        <p:sp>
          <p:nvSpPr>
            <p:cNvPr id="10" name="Text Box 14"/>
            <p:cNvSpPr txBox="1">
              <a:spLocks noChangeArrowheads="1"/>
            </p:cNvSpPr>
            <p:nvPr/>
          </p:nvSpPr>
          <p:spPr bwMode="auto">
            <a:xfrm>
              <a:off x="1724025" y="2862263"/>
              <a:ext cx="1670050" cy="366712"/>
            </a:xfrm>
            <a:prstGeom prst="rect">
              <a:avLst/>
            </a:prstGeom>
            <a:noFill/>
            <a:ln w="9525">
              <a:noFill/>
              <a:miter lim="800000"/>
              <a:headEnd/>
              <a:tailEnd/>
            </a:ln>
          </p:spPr>
          <p:txBody>
            <a:bodyPr wrap="none">
              <a:spAutoFit/>
            </a:bodyPr>
            <a:lstStyle/>
            <a:p>
              <a:r>
                <a:rPr lang="en-GB">
                  <a:cs typeface="Arial" charset="0"/>
                </a:rPr>
                <a:t>electron tracks</a:t>
              </a:r>
            </a:p>
          </p:txBody>
        </p:sp>
        <p:sp>
          <p:nvSpPr>
            <p:cNvPr id="11" name="Line 15"/>
            <p:cNvSpPr>
              <a:spLocks noChangeShapeType="1"/>
            </p:cNvSpPr>
            <p:nvPr/>
          </p:nvSpPr>
          <p:spPr bwMode="auto">
            <a:xfrm flipV="1">
              <a:off x="2730500" y="2492375"/>
              <a:ext cx="401638" cy="414338"/>
            </a:xfrm>
            <a:prstGeom prst="line">
              <a:avLst/>
            </a:prstGeom>
            <a:noFill/>
            <a:ln w="19050">
              <a:solidFill>
                <a:schemeClr val="tx1"/>
              </a:solidFill>
              <a:round/>
              <a:headEnd/>
              <a:tailEnd type="triangle" w="med" len="med"/>
            </a:ln>
          </p:spPr>
          <p:txBody>
            <a:bodyPr/>
            <a:lstStyle/>
            <a:p>
              <a:endParaRPr lang="en-GB"/>
            </a:p>
          </p:txBody>
        </p:sp>
        <p:sp>
          <p:nvSpPr>
            <p:cNvPr id="12" name="Line 16"/>
            <p:cNvSpPr>
              <a:spLocks noChangeShapeType="1"/>
            </p:cNvSpPr>
            <p:nvPr/>
          </p:nvSpPr>
          <p:spPr bwMode="auto">
            <a:xfrm>
              <a:off x="2743200" y="3194050"/>
              <a:ext cx="476250" cy="325438"/>
            </a:xfrm>
            <a:prstGeom prst="line">
              <a:avLst/>
            </a:prstGeom>
            <a:noFill/>
            <a:ln w="19050">
              <a:solidFill>
                <a:schemeClr val="tx1"/>
              </a:solidFill>
              <a:round/>
              <a:headEnd/>
              <a:tailEnd type="triangle" w="med" len="med"/>
            </a:ln>
          </p:spPr>
          <p:txBody>
            <a:bodyPr/>
            <a:lstStyle/>
            <a:p>
              <a:endParaRPr lang="en-GB"/>
            </a:p>
          </p:txBody>
        </p:sp>
      </p:grpSp>
      <p:sp>
        <p:nvSpPr>
          <p:cNvPr id="17" name="Text Box 13"/>
          <p:cNvSpPr txBox="1">
            <a:spLocks noChangeArrowheads="1"/>
          </p:cNvSpPr>
          <p:nvPr/>
        </p:nvSpPr>
        <p:spPr bwMode="auto">
          <a:xfrm>
            <a:off x="5081410" y="5717018"/>
            <a:ext cx="828675" cy="457200"/>
          </a:xfrm>
          <a:prstGeom prst="rect">
            <a:avLst/>
          </a:prstGeom>
          <a:noFill/>
          <a:ln w="9525">
            <a:noFill/>
            <a:miter lim="800000"/>
            <a:headEnd/>
            <a:tailEnd/>
          </a:ln>
        </p:spPr>
        <p:txBody>
          <a:bodyPr wrap="none">
            <a:spAutoFit/>
          </a:bodyPr>
          <a:lstStyle/>
          <a:p>
            <a:r>
              <a:rPr lang="en-GB" sz="2400" dirty="0">
                <a:cs typeface="Arial" charset="0"/>
              </a:rPr>
              <a:t>DNA</a:t>
            </a:r>
          </a:p>
        </p:txBody>
      </p:sp>
      <p:grpSp>
        <p:nvGrpSpPr>
          <p:cNvPr id="18" name="Group 17"/>
          <p:cNvGrpSpPr/>
          <p:nvPr/>
        </p:nvGrpSpPr>
        <p:grpSpPr>
          <a:xfrm>
            <a:off x="370264" y="5666702"/>
            <a:ext cx="4175978" cy="525873"/>
            <a:chOff x="370264" y="5666702"/>
            <a:chExt cx="4175978" cy="525873"/>
          </a:xfrm>
        </p:grpSpPr>
        <p:pic>
          <p:nvPicPr>
            <p:cNvPr id="19" name="Picture 7" descr="C:\Users\Claire\AppData\Local\Microsoft\Windows\Temporary Internet Files\Content.IE5\N7QGPX1G\MC900432537[1].png"/>
            <p:cNvPicPr>
              <a:picLocks noChangeAspect="1" noChangeArrowheads="1"/>
            </p:cNvPicPr>
            <p:nvPr/>
          </p:nvPicPr>
          <p:blipFill>
            <a:blip r:embed="rId9" cstate="print"/>
            <a:srcRect/>
            <a:stretch>
              <a:fillRect/>
            </a:stretch>
          </p:blipFill>
          <p:spPr bwMode="auto">
            <a:xfrm>
              <a:off x="370264" y="5666702"/>
              <a:ext cx="525873" cy="525873"/>
            </a:xfrm>
            <a:prstGeom prst="rect">
              <a:avLst/>
            </a:prstGeom>
            <a:noFill/>
          </p:spPr>
        </p:pic>
        <p:sp>
          <p:nvSpPr>
            <p:cNvPr id="20" name="TextBox 19"/>
            <p:cNvSpPr txBox="1"/>
            <p:nvPr/>
          </p:nvSpPr>
          <p:spPr>
            <a:xfrm>
              <a:off x="938014" y="5726637"/>
              <a:ext cx="3608228" cy="430887"/>
            </a:xfrm>
            <a:prstGeom prst="rect">
              <a:avLst/>
            </a:prstGeom>
            <a:noFill/>
          </p:spPr>
          <p:txBody>
            <a:bodyPr wrap="square" rtlCol="0">
              <a:spAutoFit/>
            </a:bodyPr>
            <a:lstStyle/>
            <a:p>
              <a:r>
                <a:rPr lang="en-GB" sz="2200" b="1" dirty="0" smtClean="0">
                  <a:solidFill>
                    <a:srgbClr val="FF0000"/>
                  </a:solidFill>
                  <a:sym typeface="Symbol"/>
                </a:rPr>
                <a:t>Damages normal tissues</a:t>
              </a:r>
              <a:endParaRPr lang="en-GB" sz="2200" b="1" dirty="0">
                <a:solidFill>
                  <a:srgbClr val="FF0000"/>
                </a:solidFill>
              </a:endParaRPr>
            </a:p>
          </p:txBody>
        </p:sp>
      </p:grpSp>
      <p:grpSp>
        <p:nvGrpSpPr>
          <p:cNvPr id="21" name="Group 20"/>
          <p:cNvGrpSpPr/>
          <p:nvPr/>
        </p:nvGrpSpPr>
        <p:grpSpPr>
          <a:xfrm>
            <a:off x="373487" y="4974465"/>
            <a:ext cx="3322752" cy="576000"/>
            <a:chOff x="373487" y="4974465"/>
            <a:chExt cx="3322752" cy="576000"/>
          </a:xfrm>
        </p:grpSpPr>
        <p:sp>
          <p:nvSpPr>
            <p:cNvPr id="22" name="TextBox 21"/>
            <p:cNvSpPr txBox="1"/>
            <p:nvPr/>
          </p:nvSpPr>
          <p:spPr>
            <a:xfrm>
              <a:off x="965918" y="5061397"/>
              <a:ext cx="2730321" cy="430887"/>
            </a:xfrm>
            <a:prstGeom prst="rect">
              <a:avLst/>
            </a:prstGeom>
            <a:noFill/>
          </p:spPr>
          <p:txBody>
            <a:bodyPr wrap="square" rtlCol="0">
              <a:spAutoFit/>
            </a:bodyPr>
            <a:lstStyle/>
            <a:p>
              <a:r>
                <a:rPr lang="en-GB" sz="2200" b="1" dirty="0" smtClean="0">
                  <a:solidFill>
                    <a:srgbClr val="009900"/>
                  </a:solidFill>
                  <a:sym typeface="Symbol"/>
                </a:rPr>
                <a:t>Kills tumour cells</a:t>
              </a:r>
            </a:p>
          </p:txBody>
        </p:sp>
        <p:pic>
          <p:nvPicPr>
            <p:cNvPr id="23" name="Picture 22" descr="green-tick.png"/>
            <p:cNvPicPr>
              <a:picLocks noChangeAspect="1"/>
            </p:cNvPicPr>
            <p:nvPr/>
          </p:nvPicPr>
          <p:blipFill>
            <a:blip r:embed="rId10" cstate="print"/>
            <a:stretch>
              <a:fillRect/>
            </a:stretch>
          </p:blipFill>
          <p:spPr>
            <a:xfrm>
              <a:off x="373487" y="4974465"/>
              <a:ext cx="576000" cy="576000"/>
            </a:xfrm>
            <a:prstGeom prst="rect">
              <a:avLst/>
            </a:prstGeom>
          </p:spPr>
        </p:pic>
      </p:grpSp>
    </p:spTree>
    <p:extLst>
      <p:ext uri="{BB962C8B-B14F-4D97-AF65-F5344CB8AC3E}">
        <p14:creationId xmlns:p14="http://schemas.microsoft.com/office/powerpoint/2010/main" val="3281164116"/>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1000" fill="hold"/>
                                        <p:tgtEl>
                                          <p:spTgt spid="18"/>
                                        </p:tgtEl>
                                        <p:attrNameLst>
                                          <p:attrName>ppt_x</p:attrName>
                                        </p:attrNameLst>
                                      </p:cBhvr>
                                      <p:tavLst>
                                        <p:tav tm="0">
                                          <p:val>
                                            <p:strVal val="0-#ppt_w/2"/>
                                          </p:val>
                                        </p:tav>
                                        <p:tav tm="100000">
                                          <p:val>
                                            <p:strVal val="#ppt_x"/>
                                          </p:val>
                                        </p:tav>
                                      </p:tavLst>
                                    </p:anim>
                                    <p:anim calcmode="lin" valueType="num">
                                      <p:cBhvr additive="base">
                                        <p:cTn id="13"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2" name="Picture 8" descr="Слайд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2825" y="3213100"/>
            <a:ext cx="4286250"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txBox="1">
            <a:spLocks noGrp="1" noChangeArrowheads="1"/>
          </p:cNvSpPr>
          <p:nvPr/>
        </p:nvSpPr>
        <p:spPr>
          <a:xfrm>
            <a:off x="6553200" y="6356350"/>
            <a:ext cx="2133600" cy="365125"/>
          </a:xfrm>
          <a:prstGeom prst="rect">
            <a:avLst/>
          </a:prstGeom>
          <a:noFill/>
        </p:spPr>
        <p:txBody>
          <a:bodyPr anchor="ctr"/>
          <a:lstStyle/>
          <a:p>
            <a:pPr algn="r" eaLnBrk="1" fontAlgn="auto" hangingPunct="1">
              <a:spcBef>
                <a:spcPts val="0"/>
              </a:spcBef>
              <a:spcAft>
                <a:spcPts val="0"/>
              </a:spcAft>
              <a:defRPr/>
            </a:pPr>
            <a:fld id="{5AAA8CCA-A6AF-4939-A421-E2D8C93A6B20}" type="slidenum">
              <a:rPr lang="en-GB">
                <a:solidFill>
                  <a:schemeClr val="tx1">
                    <a:tint val="75000"/>
                  </a:schemeClr>
                </a:solidFill>
                <a:latin typeface="+mn-lt"/>
              </a:rPr>
              <a:pPr algn="r" eaLnBrk="1" fontAlgn="auto" hangingPunct="1">
                <a:spcBef>
                  <a:spcPts val="0"/>
                </a:spcBef>
                <a:spcAft>
                  <a:spcPts val="0"/>
                </a:spcAft>
                <a:defRPr/>
              </a:pPr>
              <a:t>60</a:t>
            </a:fld>
            <a:endParaRPr lang="en-GB" dirty="0">
              <a:solidFill>
                <a:schemeClr val="tx1">
                  <a:tint val="75000"/>
                </a:schemeClr>
              </a:solidFill>
              <a:latin typeface="+mn-lt"/>
            </a:endParaRPr>
          </a:p>
        </p:txBody>
      </p:sp>
      <p:pic>
        <p:nvPicPr>
          <p:cNvPr id="360455" name="Picture 8" descr="Слайд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8" y="646113"/>
            <a:ext cx="4684712"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56" name="TextBox 7"/>
          <p:cNvSpPr txBox="1">
            <a:spLocks noChangeArrowheads="1"/>
          </p:cNvSpPr>
          <p:nvPr/>
        </p:nvSpPr>
        <p:spPr bwMode="auto">
          <a:xfrm>
            <a:off x="5090802" y="874402"/>
            <a:ext cx="354965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800" b="1" dirty="0">
                <a:solidFill>
                  <a:srgbClr val="FF0000"/>
                </a:solidFill>
              </a:rPr>
              <a:t>5 meter </a:t>
            </a:r>
            <a:r>
              <a:rPr lang="en-US" sz="1800" b="1" dirty="0"/>
              <a:t>diameter Synchrotron</a:t>
            </a:r>
          </a:p>
          <a:p>
            <a:pPr eaLnBrk="1" hangingPunct="1"/>
            <a:endParaRPr lang="en-US" sz="1800" b="1" dirty="0"/>
          </a:p>
          <a:p>
            <a:pPr eaLnBrk="1" hangingPunct="1"/>
            <a:r>
              <a:rPr lang="en-GB" sz="1800" b="1" dirty="0" err="1"/>
              <a:t>Lebedev</a:t>
            </a:r>
            <a:r>
              <a:rPr lang="en-GB" sz="1800" b="1" dirty="0"/>
              <a:t> Physics Institute </a:t>
            </a:r>
            <a:r>
              <a:rPr lang="en-GB" sz="1400" dirty="0"/>
              <a:t> </a:t>
            </a:r>
            <a:endParaRPr lang="en-US" sz="1800" b="1" dirty="0"/>
          </a:p>
          <a:p>
            <a:pPr eaLnBrk="1" hangingPunct="1"/>
            <a:r>
              <a:rPr lang="en-US" sz="1800" b="1" dirty="0"/>
              <a:t>Commercialized</a:t>
            </a:r>
          </a:p>
          <a:p>
            <a:pPr eaLnBrk="1" hangingPunct="1"/>
            <a:r>
              <a:rPr lang="en-US" sz="1800" b="1" dirty="0"/>
              <a:t>by the Company PRO-TOM</a:t>
            </a:r>
          </a:p>
          <a:p>
            <a:pPr eaLnBrk="1" hangingPunct="1"/>
            <a:r>
              <a:rPr lang="en-US" sz="1800" b="1" dirty="0"/>
              <a:t>In collaboration with MIT/Bates</a:t>
            </a:r>
          </a:p>
          <a:p>
            <a:pPr eaLnBrk="1" hangingPunct="1"/>
            <a:endParaRPr lang="en-US" sz="1800" dirty="0"/>
          </a:p>
        </p:txBody>
      </p:sp>
      <p:sp>
        <p:nvSpPr>
          <p:cNvPr id="360457" name="TextBox 8"/>
          <p:cNvSpPr txBox="1">
            <a:spLocks noChangeArrowheads="1"/>
          </p:cNvSpPr>
          <p:nvPr/>
        </p:nvSpPr>
        <p:spPr bwMode="auto">
          <a:xfrm>
            <a:off x="5497513" y="2708275"/>
            <a:ext cx="36131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en-US" sz="1800" b="1"/>
          </a:p>
          <a:p>
            <a:pPr eaLnBrk="1" hangingPunct="1"/>
            <a:r>
              <a:rPr lang="en-US" sz="1800" b="1"/>
              <a:t>Protons have been accelerated </a:t>
            </a:r>
          </a:p>
          <a:p>
            <a:pPr eaLnBrk="1" hangingPunct="1"/>
            <a:endParaRPr lang="en-US" sz="1800"/>
          </a:p>
        </p:txBody>
      </p:sp>
      <p:cxnSp>
        <p:nvCxnSpPr>
          <p:cNvPr id="11" name="Straight Arrow Connector 10"/>
          <p:cNvCxnSpPr/>
          <p:nvPr/>
        </p:nvCxnSpPr>
        <p:spPr>
          <a:xfrm rot="5400000" flipH="1" flipV="1">
            <a:off x="7394575" y="4749800"/>
            <a:ext cx="642938"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60459" name="TextBox 11"/>
          <p:cNvSpPr txBox="1">
            <a:spLocks noChangeArrowheads="1"/>
          </p:cNvSpPr>
          <p:nvPr/>
        </p:nvSpPr>
        <p:spPr bwMode="auto">
          <a:xfrm>
            <a:off x="7058025" y="5143500"/>
            <a:ext cx="1363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800">
                <a:solidFill>
                  <a:schemeClr val="bg1"/>
                </a:solidFill>
              </a:rPr>
              <a:t>Bragg peak</a:t>
            </a:r>
          </a:p>
        </p:txBody>
      </p:sp>
      <p:sp>
        <p:nvSpPr>
          <p:cNvPr id="360460" name="Rectangle 12"/>
          <p:cNvSpPr>
            <a:spLocks noGrp="1" noChangeArrowheads="1"/>
          </p:cNvSpPr>
          <p:nvPr>
            <p:ph type="title"/>
          </p:nvPr>
        </p:nvSpPr>
        <p:spPr/>
        <p:txBody>
          <a:bodyPr/>
          <a:lstStyle/>
          <a:p>
            <a:r>
              <a:rPr lang="en-GB"/>
              <a:t>Compact Synchrotron</a:t>
            </a:r>
          </a:p>
        </p:txBody>
      </p:sp>
      <p:pic>
        <p:nvPicPr>
          <p:cNvPr id="360461" name="Picture 13" descr="Pro-tom-lay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860800"/>
            <a:ext cx="4176713" cy="2784475"/>
          </a:xfrm>
          <a:prstGeom prst="rect">
            <a:avLst/>
          </a:prstGeom>
          <a:noFill/>
          <a:extLst>
            <a:ext uri="{909E8E84-426E-40DD-AFC4-6F175D3DCCD1}">
              <a14:hiddenFill xmlns:a14="http://schemas.microsoft.com/office/drawing/2010/main">
                <a:solidFill>
                  <a:srgbClr val="FFFFFF"/>
                </a:solidFill>
              </a14:hiddenFill>
            </a:ext>
          </a:extLst>
        </p:spPr>
      </p:pic>
      <p:sp>
        <p:nvSpPr>
          <p:cNvPr id="360463" name="Text Box 15"/>
          <p:cNvSpPr txBox="1">
            <a:spLocks noChangeArrowheads="1"/>
          </p:cNvSpPr>
          <p:nvPr/>
        </p:nvSpPr>
        <p:spPr bwMode="auto">
          <a:xfrm>
            <a:off x="7954963" y="5876925"/>
            <a:ext cx="1081087" cy="3143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b="1">
                <a:solidFill>
                  <a:schemeClr val="bg1"/>
                </a:solidFill>
              </a:rPr>
              <a:t>Pro-Tom</a:t>
            </a:r>
          </a:p>
        </p:txBody>
      </p:sp>
    </p:spTree>
    <p:extLst>
      <p:ext uri="{BB962C8B-B14F-4D97-AF65-F5344CB8AC3E}">
        <p14:creationId xmlns:p14="http://schemas.microsoft.com/office/powerpoint/2010/main" val="3793361100"/>
      </p:ext>
    </p:extLst>
  </p:cSld>
  <p:clrMapOvr>
    <a:masterClrMapping/>
  </p:clrMapOvr>
  <p:transition>
    <p:pull dir="l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GB"/>
              <a:t>The FFAG</a:t>
            </a:r>
          </a:p>
        </p:txBody>
      </p:sp>
      <p:sp>
        <p:nvSpPr>
          <p:cNvPr id="95235" name="Rectangle 3"/>
          <p:cNvSpPr>
            <a:spLocks noGrp="1" noChangeArrowheads="1"/>
          </p:cNvSpPr>
          <p:nvPr>
            <p:ph idx="1"/>
          </p:nvPr>
        </p:nvSpPr>
        <p:spPr/>
        <p:txBody>
          <a:bodyPr/>
          <a:lstStyle/>
          <a:p>
            <a:pPr>
              <a:lnSpc>
                <a:spcPct val="90000"/>
              </a:lnSpc>
            </a:pPr>
            <a:r>
              <a:rPr lang="en-GB" sz="2800" i="1"/>
              <a:t>Should </a:t>
            </a:r>
            <a:r>
              <a:rPr lang="en-GB" sz="2800"/>
              <a:t>combine the advantages of FFAGs </a:t>
            </a:r>
          </a:p>
          <a:p>
            <a:pPr lvl="1">
              <a:lnSpc>
                <a:spcPct val="90000"/>
              </a:lnSpc>
            </a:pPr>
            <a:r>
              <a:rPr lang="en-GB" sz="2400"/>
              <a:t>Fixed Field</a:t>
            </a:r>
          </a:p>
          <a:p>
            <a:pPr lvl="2">
              <a:lnSpc>
                <a:spcPct val="90000"/>
              </a:lnSpc>
            </a:pPr>
            <a:r>
              <a:rPr lang="en-GB" sz="2000"/>
              <a:t>Fast cycling (limited essentially by RF)</a:t>
            </a:r>
          </a:p>
          <a:p>
            <a:pPr lvl="2">
              <a:lnSpc>
                <a:spcPct val="90000"/>
              </a:lnSpc>
            </a:pPr>
            <a:r>
              <a:rPr lang="en-GB" sz="2000"/>
              <a:t>Simpler, cheaper power supplies</a:t>
            </a:r>
          </a:p>
          <a:p>
            <a:pPr lvl="2">
              <a:lnSpc>
                <a:spcPct val="90000"/>
              </a:lnSpc>
            </a:pPr>
            <a:r>
              <a:rPr lang="en-GB" sz="2000"/>
              <a:t>No eddy-currents</a:t>
            </a:r>
          </a:p>
          <a:p>
            <a:pPr lvl="2">
              <a:lnSpc>
                <a:spcPct val="90000"/>
              </a:lnSpc>
            </a:pPr>
            <a:r>
              <a:rPr lang="en-GB" sz="2000"/>
              <a:t>High intensity (pulsed, ~continuous)</a:t>
            </a:r>
          </a:p>
          <a:p>
            <a:pPr lvl="2">
              <a:lnSpc>
                <a:spcPct val="90000"/>
              </a:lnSpc>
            </a:pPr>
            <a:r>
              <a:rPr lang="en-GB" sz="2000"/>
              <a:t>Low beam losses</a:t>
            </a:r>
          </a:p>
          <a:p>
            <a:pPr lvl="2">
              <a:lnSpc>
                <a:spcPct val="90000"/>
              </a:lnSpc>
            </a:pPr>
            <a:r>
              <a:rPr lang="en-GB" sz="2000"/>
              <a:t>Easier maintenance and operation</a:t>
            </a:r>
          </a:p>
          <a:p>
            <a:pPr lvl="2">
              <a:lnSpc>
                <a:spcPct val="90000"/>
              </a:lnSpc>
            </a:pPr>
            <a:r>
              <a:rPr lang="en-GB" sz="2000"/>
              <a:t>Lower stresses</a:t>
            </a:r>
          </a:p>
          <a:p>
            <a:pPr lvl="1">
              <a:lnSpc>
                <a:spcPct val="90000"/>
              </a:lnSpc>
            </a:pPr>
            <a:r>
              <a:rPr lang="en-GB" sz="2400"/>
              <a:t>Strong Focussing</a:t>
            </a:r>
          </a:p>
          <a:p>
            <a:pPr lvl="2">
              <a:lnSpc>
                <a:spcPct val="90000"/>
              </a:lnSpc>
            </a:pPr>
            <a:r>
              <a:rPr lang="en-GB" sz="2000"/>
              <a:t>Magnetic ring</a:t>
            </a:r>
          </a:p>
          <a:p>
            <a:pPr lvl="2">
              <a:lnSpc>
                <a:spcPct val="90000"/>
              </a:lnSpc>
            </a:pPr>
            <a:r>
              <a:rPr lang="en-GB" sz="2000"/>
              <a:t>Variable energy extraction</a:t>
            </a:r>
          </a:p>
          <a:p>
            <a:pPr lvl="2">
              <a:lnSpc>
                <a:spcPct val="90000"/>
              </a:lnSpc>
            </a:pPr>
            <a:r>
              <a:rPr lang="en-GB" sz="2000"/>
              <a:t>Higher energies (than cyclotrons)</a:t>
            </a:r>
          </a:p>
          <a:p>
            <a:pPr lvl="2">
              <a:lnSpc>
                <a:spcPct val="90000"/>
              </a:lnSpc>
            </a:pPr>
            <a:r>
              <a:rPr lang="en-GB" sz="2000"/>
              <a:t>Different ion species possible</a:t>
            </a:r>
          </a:p>
          <a:p>
            <a:pPr>
              <a:lnSpc>
                <a:spcPct val="90000"/>
              </a:lnSpc>
            </a:pPr>
            <a:r>
              <a:rPr lang="en-GB" sz="2800"/>
              <a:t>with relative ease of construction</a:t>
            </a:r>
          </a:p>
        </p:txBody>
      </p:sp>
      <p:sp>
        <p:nvSpPr>
          <p:cNvPr id="2" name="Vertical Scroll 1"/>
          <p:cNvSpPr/>
          <p:nvPr/>
        </p:nvSpPr>
        <p:spPr bwMode="auto">
          <a:xfrm>
            <a:off x="6984268" y="1448780"/>
            <a:ext cx="1944216" cy="1836217"/>
          </a:xfrm>
          <a:prstGeom prst="verticalScroll">
            <a:avLst/>
          </a:prstGeom>
          <a:gradFill>
            <a:gsLst>
              <a:gs pos="0">
                <a:srgbClr val="FFEFD1"/>
              </a:gs>
              <a:gs pos="64999">
                <a:srgbClr val="F0EBD5"/>
              </a:gs>
              <a:gs pos="100000">
                <a:srgbClr val="D1C39F"/>
              </a:gs>
            </a:gsLst>
            <a:lin ang="5400000" scaled="0"/>
          </a:gra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1" i="1" u="none" strike="noStrike" cap="none" normalizeH="0" baseline="0" dirty="0" smtClean="0">
                <a:ln>
                  <a:noFill/>
                </a:ln>
                <a:solidFill>
                  <a:schemeClr val="tx1"/>
                </a:solidFill>
                <a:effectLst/>
                <a:latin typeface="Baskerville Old Face" pitchFamily="18" charset="0"/>
              </a:rPr>
              <a:t>Declaration of </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2000" b="1" i="1" u="none" strike="noStrike" cap="none" normalizeH="0" baseline="0" dirty="0" smtClean="0">
                <a:ln>
                  <a:noFill/>
                </a:ln>
                <a:solidFill>
                  <a:schemeClr val="tx1"/>
                </a:solidFill>
                <a:effectLst/>
                <a:latin typeface="Baskerville Old Face" pitchFamily="18" charset="0"/>
              </a:rPr>
              <a:t>Interest</a:t>
            </a:r>
          </a:p>
          <a:p>
            <a:pPr marL="0" marR="0" indent="0" algn="ctr" defTabSz="914400" rtl="0" eaLnBrk="0" fontAlgn="base" latinLnBrk="0" hangingPunct="0">
              <a:lnSpc>
                <a:spcPct val="100000"/>
              </a:lnSpc>
              <a:spcBef>
                <a:spcPct val="0"/>
              </a:spcBef>
              <a:spcAft>
                <a:spcPct val="0"/>
              </a:spcAft>
              <a:buClrTx/>
              <a:buSzTx/>
              <a:buFontTx/>
              <a:buNone/>
              <a:tabLst/>
            </a:pPr>
            <a:endParaRPr lang="en-GB" sz="2000" i="1" dirty="0">
              <a:latin typeface="Baskerville Old Face" pitchFamily="18"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GB" b="1" i="1" u="none" strike="noStrike" cap="none" normalizeH="0" baseline="0" dirty="0" smtClean="0">
                <a:ln>
                  <a:noFill/>
                </a:ln>
                <a:solidFill>
                  <a:schemeClr val="tx1"/>
                </a:solidFill>
                <a:effectLst/>
                <a:latin typeface="Baskerville Old Face" pitchFamily="18" charset="0"/>
              </a:rPr>
              <a:t>This is what I do</a:t>
            </a:r>
            <a:endParaRPr kumimoji="0" lang="en-GB" sz="1200" b="1" i="1" u="none" strike="noStrike" cap="none" normalizeH="0" baseline="0" dirty="0" smtClean="0">
              <a:ln>
                <a:noFill/>
              </a:ln>
              <a:solidFill>
                <a:schemeClr val="tx1"/>
              </a:solidFill>
              <a:effectLst/>
              <a:latin typeface="Baskerville Old Face" pitchFamily="18" charset="0"/>
            </a:endParaRPr>
          </a:p>
        </p:txBody>
      </p:sp>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GB" smtClean="0"/>
              <a:t>Does it work?</a:t>
            </a:r>
          </a:p>
        </p:txBody>
      </p:sp>
      <p:pic>
        <p:nvPicPr>
          <p:cNvPr id="133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076" t="2539" r="31535" b="47379"/>
          <a:stretch/>
        </p:blipFill>
        <p:spPr bwMode="auto">
          <a:xfrm>
            <a:off x="1403648" y="692696"/>
            <a:ext cx="7380820" cy="5558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9512" y="6273316"/>
            <a:ext cx="8964488" cy="307777"/>
          </a:xfrm>
          <a:prstGeom prst="rect">
            <a:avLst/>
          </a:prstGeom>
        </p:spPr>
        <p:txBody>
          <a:bodyPr wrap="square">
            <a:spAutoFit/>
          </a:bodyPr>
          <a:lstStyle/>
          <a:p>
            <a:r>
              <a:rPr lang="en-GB" dirty="0"/>
              <a:t>S. Machida et al, Nature Physics Nature </a:t>
            </a:r>
            <a:r>
              <a:rPr lang="en-GB" dirty="0" smtClean="0"/>
              <a:t>Physics, </a:t>
            </a:r>
            <a:r>
              <a:rPr lang="en-GB" b="1" dirty="0" smtClean="0"/>
              <a:t>8</a:t>
            </a:r>
            <a:r>
              <a:rPr lang="en-GB" dirty="0" smtClean="0"/>
              <a:t>:243–247(2012</a:t>
            </a:r>
            <a:r>
              <a:rPr lang="en-GB" dirty="0"/>
              <a:t>) </a:t>
            </a:r>
            <a:r>
              <a:rPr lang="en-GB" dirty="0" smtClean="0"/>
              <a:t>doi:10.1038/nphys2179</a:t>
            </a:r>
            <a:endParaRPr lang="en-GB" dirty="0"/>
          </a:p>
        </p:txBody>
      </p:sp>
      <p:sp>
        <p:nvSpPr>
          <p:cNvPr id="4" name="Rectangle 3"/>
          <p:cNvSpPr/>
          <p:nvPr/>
        </p:nvSpPr>
        <p:spPr>
          <a:xfrm rot="16200000">
            <a:off x="-295073" y="2967335"/>
            <a:ext cx="1800494"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solidFill>
                  <a:srgbClr val="800080"/>
                </a:solidFill>
                <a:effectLst>
                  <a:reflection blurRad="12700" stA="50000" endPos="50000" dist="5000" dir="5400000" sy="-100000" rotWithShape="0"/>
                </a:effectLst>
              </a:rPr>
              <a:t>Yes!</a:t>
            </a:r>
            <a:endParaRPr lang="en-US" sz="5400" b="1" cap="all" spc="0" dirty="0">
              <a:ln w="0"/>
              <a:solidFill>
                <a:srgbClr val="800080"/>
              </a:solidFill>
              <a:effectLst>
                <a:reflection blurRad="12700" stA="50000" endPos="50000" dist="5000" dir="5400000" sy="-100000" rotWithShape="0"/>
              </a:effectLst>
            </a:endParaRPr>
          </a:p>
        </p:txBody>
      </p:sp>
    </p:spTree>
  </p:cSld>
  <p:clrMapOvr>
    <a:masterClrMapping/>
  </p:clrMapOvr>
  <p:transition>
    <p:pull dir="l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EMMA</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692696"/>
            <a:ext cx="7812360" cy="5773449"/>
          </a:xfrm>
          <a:prstGeom prst="rect">
            <a:avLst/>
          </a:prstGeom>
        </p:spPr>
      </p:pic>
      <p:sp>
        <p:nvSpPr>
          <p:cNvPr id="6" name="TextBox 5"/>
          <p:cNvSpPr txBox="1"/>
          <p:nvPr/>
        </p:nvSpPr>
        <p:spPr>
          <a:xfrm>
            <a:off x="467544" y="692696"/>
            <a:ext cx="5904656" cy="461665"/>
          </a:xfrm>
          <a:prstGeom prst="rect">
            <a:avLst/>
          </a:prstGeom>
          <a:noFill/>
        </p:spPr>
        <p:txBody>
          <a:bodyPr wrap="square" rtlCol="0">
            <a:spAutoFit/>
          </a:bodyPr>
          <a:lstStyle/>
          <a:p>
            <a:r>
              <a:rPr lang="en-GB" b="1" dirty="0" smtClean="0">
                <a:latin typeface="+mn-lt"/>
              </a:rPr>
              <a:t>The World’s First non-Scaling FFAG</a:t>
            </a:r>
            <a:endParaRPr lang="en-GB" b="1" dirty="0">
              <a:latin typeface="+mn-lt"/>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076" t="2539" r="31535" b="80289"/>
          <a:stretch/>
        </p:blipFill>
        <p:spPr bwMode="auto">
          <a:xfrm>
            <a:off x="73343" y="1124744"/>
            <a:ext cx="3346529"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5496" y="1989420"/>
            <a:ext cx="1080120" cy="215444"/>
          </a:xfrm>
          <a:prstGeom prst="rect">
            <a:avLst/>
          </a:prstGeom>
          <a:solidFill>
            <a:schemeClr val="bg1"/>
          </a:solidFill>
        </p:spPr>
        <p:txBody>
          <a:bodyPr wrap="square" rtlCol="0">
            <a:spAutoFit/>
          </a:bodyPr>
          <a:lstStyle/>
          <a:p>
            <a:r>
              <a:rPr lang="en-GB" sz="800" b="1" dirty="0" smtClean="0">
                <a:latin typeface="Calibri" pitchFamily="34" charset="0"/>
              </a:rPr>
              <a:t>S Machida </a:t>
            </a:r>
            <a:r>
              <a:rPr lang="en-GB" sz="800" b="1" i="1" dirty="0" smtClean="0">
                <a:latin typeface="Calibri" pitchFamily="34" charset="0"/>
              </a:rPr>
              <a:t>et al</a:t>
            </a:r>
            <a:endParaRPr lang="en-GB" sz="800" b="1" i="1" dirty="0">
              <a:latin typeface="Calibri" pitchFamily="34" charset="0"/>
            </a:endParaRPr>
          </a:p>
        </p:txBody>
      </p:sp>
    </p:spTree>
    <p:extLst>
      <p:ext uri="{BB962C8B-B14F-4D97-AF65-F5344CB8AC3E}">
        <p14:creationId xmlns:p14="http://schemas.microsoft.com/office/powerpoint/2010/main" val="515725048"/>
      </p:ext>
    </p:extLst>
  </p:cSld>
  <p:clrMapOvr>
    <a:masterClrMapping/>
  </p:clrMapOvr>
  <p:transition>
    <p:pull dir="l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6" name="Rectangle 4"/>
          <p:cNvSpPr>
            <a:spLocks noGrp="1" noChangeArrowheads="1"/>
          </p:cNvSpPr>
          <p:nvPr>
            <p:ph type="title"/>
          </p:nvPr>
        </p:nvSpPr>
        <p:spPr/>
        <p:txBody>
          <a:bodyPr/>
          <a:lstStyle/>
          <a:p>
            <a:r>
              <a:rPr lang="en-GB" dirty="0" smtClean="0"/>
              <a:t>EMMA lattice</a:t>
            </a:r>
            <a:endParaRPr lang="en-GB" dirty="0"/>
          </a:p>
        </p:txBody>
      </p:sp>
      <p:pic>
        <p:nvPicPr>
          <p:cNvPr id="3358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2025"/>
            <a:ext cx="8893175"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5894" name="Text Box 22"/>
          <p:cNvSpPr txBox="1">
            <a:spLocks noChangeArrowheads="1"/>
          </p:cNvSpPr>
          <p:nvPr/>
        </p:nvSpPr>
        <p:spPr bwMode="auto">
          <a:xfrm>
            <a:off x="323850" y="6453188"/>
            <a:ext cx="1800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000"/>
              <a:t>After Rob Edgecock</a:t>
            </a:r>
          </a:p>
        </p:txBody>
      </p:sp>
    </p:spTree>
    <p:extLst>
      <p:ext uri="{BB962C8B-B14F-4D97-AF65-F5344CB8AC3E}">
        <p14:creationId xmlns:p14="http://schemas.microsoft.com/office/powerpoint/2010/main" val="2761496782"/>
      </p:ext>
    </p:extLst>
  </p:cSld>
  <p:clrMapOvr>
    <a:masterClrMapping/>
  </p:clrMapOvr>
  <p:transition>
    <p:pull dir="l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PAMELA</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498462719"/>
      </p:ext>
    </p:extLst>
  </p:cSld>
  <p:clrMapOvr>
    <a:masterClrMapping/>
  </p:clrMapOvr>
  <p:transition>
    <p:pull dir="l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5" name="Picture 5"/>
          <p:cNvPicPr>
            <a:picLocks noChangeAspect="1" noChangeArrowheads="1"/>
          </p:cNvPicPr>
          <p:nvPr/>
        </p:nvPicPr>
        <p:blipFill>
          <a:blip r:embed="rId2">
            <a:extLst>
              <a:ext uri="{28A0092B-C50C-407E-A947-70E740481C1C}">
                <a14:useLocalDpi xmlns:a14="http://schemas.microsoft.com/office/drawing/2010/main" val="0"/>
              </a:ext>
            </a:extLst>
          </a:blip>
          <a:srcRect b="4437"/>
          <a:stretch>
            <a:fillRect/>
          </a:stretch>
        </p:blipFill>
        <p:spPr bwMode="auto">
          <a:xfrm>
            <a:off x="35498" y="990600"/>
            <a:ext cx="5406700" cy="3662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5148063" y="692696"/>
            <a:ext cx="3816425" cy="5904954"/>
          </a:xfrm>
        </p:spPr>
        <p:txBody>
          <a:bodyPr/>
          <a:lstStyle/>
          <a:p>
            <a:r>
              <a:rPr lang="en-GB" dirty="0" smtClean="0"/>
              <a:t>Issues</a:t>
            </a:r>
          </a:p>
          <a:p>
            <a:pPr lvl="1"/>
            <a:r>
              <a:rPr lang="en-GB" dirty="0" smtClean="0"/>
              <a:t>Injection &amp; extraction</a:t>
            </a:r>
          </a:p>
          <a:p>
            <a:pPr lvl="1"/>
            <a:r>
              <a:rPr lang="en-GB" dirty="0" smtClean="0"/>
              <a:t>Acceleration</a:t>
            </a:r>
          </a:p>
          <a:p>
            <a:pPr lvl="1"/>
            <a:r>
              <a:rPr lang="en-GB" dirty="0" smtClean="0"/>
              <a:t>Alignment</a:t>
            </a:r>
            <a:endParaRPr lang="en-GB" dirty="0"/>
          </a:p>
        </p:txBody>
      </p:sp>
      <p:sp>
        <p:nvSpPr>
          <p:cNvPr id="363524" name="Rectangle 4"/>
          <p:cNvSpPr>
            <a:spLocks noGrp="1" noChangeArrowheads="1"/>
          </p:cNvSpPr>
          <p:nvPr>
            <p:ph type="title"/>
          </p:nvPr>
        </p:nvSpPr>
        <p:spPr/>
        <p:txBody>
          <a:bodyPr/>
          <a:lstStyle/>
          <a:p>
            <a:r>
              <a:rPr lang="en-GB" dirty="0" smtClean="0"/>
              <a:t>EMMA-like ns-FFAG </a:t>
            </a:r>
            <a:r>
              <a:rPr lang="en-GB" dirty="0"/>
              <a:t>machine</a:t>
            </a:r>
          </a:p>
        </p:txBody>
      </p:sp>
      <p:sp>
        <p:nvSpPr>
          <p:cNvPr id="2" name="TextBox 1"/>
          <p:cNvSpPr txBox="1"/>
          <p:nvPr/>
        </p:nvSpPr>
        <p:spPr>
          <a:xfrm>
            <a:off x="179512" y="692696"/>
            <a:ext cx="4032448" cy="307777"/>
          </a:xfrm>
          <a:prstGeom prst="rect">
            <a:avLst/>
          </a:prstGeom>
          <a:noFill/>
        </p:spPr>
        <p:txBody>
          <a:bodyPr wrap="square" rtlCol="0">
            <a:spAutoFit/>
          </a:bodyPr>
          <a:lstStyle/>
          <a:p>
            <a:r>
              <a:rPr lang="en-GB" sz="1400" b="1" dirty="0" smtClean="0">
                <a:latin typeface="+mn-lt"/>
              </a:rPr>
              <a:t>Keil, </a:t>
            </a:r>
            <a:r>
              <a:rPr lang="en-GB" sz="1400" b="1" dirty="0" err="1" smtClean="0">
                <a:latin typeface="+mn-lt"/>
              </a:rPr>
              <a:t>Sessler</a:t>
            </a:r>
            <a:r>
              <a:rPr lang="en-GB" sz="1400" b="1" dirty="0" smtClean="0">
                <a:latin typeface="+mn-lt"/>
              </a:rPr>
              <a:t> &amp; </a:t>
            </a:r>
            <a:r>
              <a:rPr lang="en-GB" sz="1400" b="1" dirty="0" err="1" smtClean="0">
                <a:latin typeface="+mn-lt"/>
              </a:rPr>
              <a:t>Trbojevic</a:t>
            </a:r>
            <a:endParaRPr lang="en-GB" sz="1400" b="1" dirty="0">
              <a:latin typeface="+mn-lt"/>
            </a:endParaRPr>
          </a:p>
        </p:txBody>
      </p:sp>
    </p:spTree>
    <p:extLst>
      <p:ext uri="{BB962C8B-B14F-4D97-AF65-F5344CB8AC3E}">
        <p14:creationId xmlns:p14="http://schemas.microsoft.com/office/powerpoint/2010/main" val="2421154108"/>
      </p:ext>
    </p:extLst>
  </p:cSld>
  <p:clrMapOvr>
    <a:masterClrMapping/>
  </p:clrMapOvr>
  <p:transition>
    <p:pull dir="l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Application to Cancer?</a:t>
            </a:r>
            <a:endParaRPr lang="en-GB" dirty="0"/>
          </a:p>
        </p:txBody>
      </p:sp>
      <p:pic>
        <p:nvPicPr>
          <p:cNvPr id="133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95" t="19811" r="10760" b="8254"/>
          <a:stretch/>
        </p:blipFill>
        <p:spPr bwMode="auto">
          <a:xfrm>
            <a:off x="-508" y="808669"/>
            <a:ext cx="9000492" cy="4420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6511991"/>
      </p:ext>
    </p:extLst>
  </p:cSld>
  <p:clrMapOvr>
    <a:masterClrMapping/>
  </p:clrMapOvr>
  <p:transition>
    <p:pull dir="l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p:cNvSpPr>
          <p:nvPr>
            <p:ph type="title"/>
          </p:nvPr>
        </p:nvSpPr>
        <p:spPr/>
        <p:txBody>
          <a:bodyPr lIns="91417" tIns="45709" rIns="91417" bIns="45709">
            <a:normAutofit/>
          </a:bodyPr>
          <a:lstStyle/>
          <a:p>
            <a:r>
              <a:rPr lang="en-GB" dirty="0" smtClean="0"/>
              <a:t>From EMMA to PAMELA</a:t>
            </a:r>
            <a:endParaRPr lang="en-GB" dirty="0"/>
          </a:p>
        </p:txBody>
      </p:sp>
      <p:sp>
        <p:nvSpPr>
          <p:cNvPr id="196611" name="Rectangle 4"/>
          <p:cNvSpPr>
            <a:spLocks noGrp="1" noChangeArrowheads="1"/>
          </p:cNvSpPr>
          <p:nvPr>
            <p:ph idx="1"/>
          </p:nvPr>
        </p:nvSpPr>
        <p:spPr>
          <a:xfrm>
            <a:off x="457200" y="1608138"/>
            <a:ext cx="3394720" cy="4845197"/>
          </a:xfrm>
          <a:ln/>
        </p:spPr>
        <p:txBody>
          <a:bodyPr>
            <a:normAutofit/>
          </a:bodyPr>
          <a:lstStyle/>
          <a:p>
            <a:pPr algn="ctr">
              <a:buFontTx/>
              <a:buNone/>
            </a:pPr>
            <a:r>
              <a:rPr lang="en-GB" sz="1800" dirty="0"/>
              <a:t>The EMMA lattice</a:t>
            </a:r>
          </a:p>
          <a:p>
            <a:pPr algn="ctr">
              <a:buFontTx/>
              <a:buNone/>
            </a:pPr>
            <a:endParaRPr lang="en-GB" sz="1800" dirty="0"/>
          </a:p>
          <a:p>
            <a:pPr algn="ctr">
              <a:buFontTx/>
              <a:buNone/>
            </a:pPr>
            <a:endParaRPr lang="en-GB" sz="1800" dirty="0"/>
          </a:p>
          <a:p>
            <a:pPr algn="ctr">
              <a:buFontTx/>
              <a:buNone/>
            </a:pPr>
            <a:endParaRPr lang="en-GB" sz="1800" dirty="0"/>
          </a:p>
          <a:p>
            <a:pPr algn="ctr">
              <a:buFontTx/>
              <a:buNone/>
            </a:pPr>
            <a:endParaRPr lang="en-GB" sz="1800" dirty="0"/>
          </a:p>
          <a:p>
            <a:pPr algn="ctr">
              <a:buFontTx/>
              <a:buNone/>
            </a:pPr>
            <a:endParaRPr lang="en-GB" sz="1800" dirty="0"/>
          </a:p>
          <a:p>
            <a:r>
              <a:rPr lang="en-GB" sz="1800" dirty="0"/>
              <a:t>Doublet structure</a:t>
            </a:r>
          </a:p>
          <a:p>
            <a:pPr lvl="1"/>
            <a:r>
              <a:rPr lang="en-GB" sz="1600" dirty="0"/>
              <a:t>Focus and Defocus</a:t>
            </a:r>
          </a:p>
          <a:p>
            <a:r>
              <a:rPr lang="en-GB" sz="1800" dirty="0"/>
              <a:t>Dense lattice</a:t>
            </a:r>
          </a:p>
          <a:p>
            <a:pPr lvl="1"/>
            <a:r>
              <a:rPr lang="en-GB" sz="1600" dirty="0"/>
              <a:t>Little space between magnets</a:t>
            </a:r>
          </a:p>
          <a:p>
            <a:r>
              <a:rPr lang="en-GB" sz="1800" dirty="0"/>
              <a:t>Lots of RF Acceleration</a:t>
            </a:r>
          </a:p>
          <a:p>
            <a:pPr lvl="1"/>
            <a:r>
              <a:rPr lang="en-GB" sz="1600" dirty="0"/>
              <a:t>Almost every other cell</a:t>
            </a:r>
          </a:p>
        </p:txBody>
      </p:sp>
      <p:sp>
        <p:nvSpPr>
          <p:cNvPr id="196613" name="Text Box 6"/>
          <p:cNvSpPr txBox="1">
            <a:spLocks noChangeArrowheads="1"/>
          </p:cNvSpPr>
          <p:nvPr/>
        </p:nvSpPr>
        <p:spPr bwMode="auto">
          <a:xfrm>
            <a:off x="468313" y="1089025"/>
            <a:ext cx="81708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50000"/>
              </a:spcBef>
            </a:pPr>
            <a:r>
              <a:rPr lang="en-GB" sz="1800" b="0" dirty="0"/>
              <a:t>From	 </a:t>
            </a:r>
            <a:r>
              <a:rPr lang="en-GB" sz="2800" dirty="0"/>
              <a:t>EMMA</a:t>
            </a:r>
            <a:r>
              <a:rPr lang="en-GB" sz="1800" b="0" dirty="0"/>
              <a:t> 		    to 		</a:t>
            </a:r>
            <a:r>
              <a:rPr lang="en-GB" sz="2800" dirty="0"/>
              <a:t>PAMELA</a:t>
            </a:r>
          </a:p>
        </p:txBody>
      </p:sp>
      <p:grpSp>
        <p:nvGrpSpPr>
          <p:cNvPr id="196614" name="Group 48"/>
          <p:cNvGrpSpPr>
            <a:grpSpLocks/>
          </p:cNvGrpSpPr>
          <p:nvPr/>
        </p:nvGrpSpPr>
        <p:grpSpPr bwMode="auto">
          <a:xfrm>
            <a:off x="755650" y="1916113"/>
            <a:ext cx="2944813" cy="2162175"/>
            <a:chOff x="476" y="1207"/>
            <a:chExt cx="1855" cy="1362"/>
          </a:xfrm>
        </p:grpSpPr>
        <p:sp>
          <p:nvSpPr>
            <p:cNvPr id="196615" name="Arc 7"/>
            <p:cNvSpPr>
              <a:spLocks/>
            </p:cNvSpPr>
            <p:nvPr/>
          </p:nvSpPr>
          <p:spPr bwMode="auto">
            <a:xfrm rot="-2715988">
              <a:off x="702" y="1207"/>
              <a:ext cx="1362" cy="13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5045075" eaLnBrk="1" hangingPunct="1"/>
              <a:endParaRPr lang="en-US" sz="1800" b="0"/>
            </a:p>
          </p:txBody>
        </p:sp>
        <p:sp>
          <p:nvSpPr>
            <p:cNvPr id="196616" name="Rectangle 8"/>
            <p:cNvSpPr>
              <a:spLocks noChangeArrowheads="1"/>
            </p:cNvSpPr>
            <p:nvPr/>
          </p:nvSpPr>
          <p:spPr bwMode="auto">
            <a:xfrm rot="-2493600">
              <a:off x="476" y="1684"/>
              <a:ext cx="91" cy="249"/>
            </a:xfrm>
            <a:prstGeom prst="rect">
              <a:avLst/>
            </a:prstGeom>
            <a:solidFill>
              <a:schemeClr val="accent1"/>
            </a:solidFill>
            <a:ln w="9525">
              <a:solidFill>
                <a:schemeClr val="tx1"/>
              </a:solidFill>
              <a:miter lim="800000"/>
              <a:headEnd/>
              <a:tailEnd/>
            </a:ln>
          </p:spPr>
          <p:txBody>
            <a:bodyPr wrap="none" anchor="ctr"/>
            <a:lstStyle/>
            <a:p>
              <a:pPr algn="ctr" eaLnBrk="1" hangingPunct="1"/>
              <a:r>
                <a:rPr lang="en-GB" sz="1800" b="0"/>
                <a:t>F</a:t>
              </a:r>
            </a:p>
          </p:txBody>
        </p:sp>
        <p:sp>
          <p:nvSpPr>
            <p:cNvPr id="196617" name="Rectangle 9"/>
            <p:cNvSpPr>
              <a:spLocks noChangeArrowheads="1"/>
            </p:cNvSpPr>
            <p:nvPr/>
          </p:nvSpPr>
          <p:spPr bwMode="auto">
            <a:xfrm rot="-2081569">
              <a:off x="589" y="1593"/>
              <a:ext cx="91" cy="249"/>
            </a:xfrm>
            <a:prstGeom prst="rect">
              <a:avLst/>
            </a:prstGeom>
            <a:solidFill>
              <a:srgbClr val="FF0000"/>
            </a:solidFill>
            <a:ln w="9525">
              <a:solidFill>
                <a:schemeClr val="tx1"/>
              </a:solidFill>
              <a:miter lim="800000"/>
              <a:headEnd/>
              <a:tailEnd/>
            </a:ln>
          </p:spPr>
          <p:txBody>
            <a:bodyPr wrap="none" anchor="ctr"/>
            <a:lstStyle/>
            <a:p>
              <a:pPr algn="ctr" eaLnBrk="1" hangingPunct="1"/>
              <a:r>
                <a:rPr lang="en-GB" sz="1800" b="0"/>
                <a:t>D</a:t>
              </a:r>
            </a:p>
          </p:txBody>
        </p:sp>
        <p:sp>
          <p:nvSpPr>
            <p:cNvPr id="196618" name="AutoShape 10"/>
            <p:cNvSpPr>
              <a:spLocks noChangeArrowheads="1"/>
            </p:cNvSpPr>
            <p:nvPr/>
          </p:nvSpPr>
          <p:spPr bwMode="auto">
            <a:xfrm rot="-7168744">
              <a:off x="715" y="1581"/>
              <a:ext cx="90" cy="113"/>
            </a:xfrm>
            <a:prstGeom prst="can">
              <a:avLst>
                <a:gd name="adj" fmla="val 31389"/>
              </a:avLst>
            </a:prstGeom>
            <a:gradFill rotWithShape="1">
              <a:gsLst>
                <a:gs pos="0">
                  <a:srgbClr val="E6DCAC"/>
                </a:gs>
                <a:gs pos="12000">
                  <a:srgbClr val="E6D78A"/>
                </a:gs>
                <a:gs pos="30000">
                  <a:srgbClr val="C7AC4C"/>
                </a:gs>
                <a:gs pos="45000">
                  <a:srgbClr val="E6D78A"/>
                </a:gs>
                <a:gs pos="77000">
                  <a:srgbClr val="C7AC4C"/>
                </a:gs>
                <a:gs pos="100000">
                  <a:srgbClr val="E6DCAC"/>
                </a:gs>
              </a:gsLst>
              <a:lin ang="2700000" scaled="1"/>
            </a:gradFill>
            <a:ln w="9525">
              <a:solidFill>
                <a:schemeClr val="tx1"/>
              </a:solidFill>
              <a:round/>
              <a:headEnd/>
              <a:tailEnd/>
            </a:ln>
          </p:spPr>
          <p:txBody>
            <a:bodyPr wrap="none" anchor="ctr"/>
            <a:lstStyle/>
            <a:p>
              <a:pPr defTabSz="5045075" eaLnBrk="1" hangingPunct="1"/>
              <a:endParaRPr lang="en-US" sz="1800" b="0"/>
            </a:p>
          </p:txBody>
        </p:sp>
        <p:sp>
          <p:nvSpPr>
            <p:cNvPr id="196619" name="Rectangle 13"/>
            <p:cNvSpPr>
              <a:spLocks noChangeArrowheads="1"/>
            </p:cNvSpPr>
            <p:nvPr/>
          </p:nvSpPr>
          <p:spPr bwMode="auto">
            <a:xfrm rot="-1470948">
              <a:off x="839" y="1457"/>
              <a:ext cx="91" cy="249"/>
            </a:xfrm>
            <a:prstGeom prst="rect">
              <a:avLst/>
            </a:prstGeom>
            <a:solidFill>
              <a:schemeClr val="accent1"/>
            </a:solidFill>
            <a:ln w="9525">
              <a:solidFill>
                <a:schemeClr val="tx1"/>
              </a:solidFill>
              <a:miter lim="800000"/>
              <a:headEnd/>
              <a:tailEnd/>
            </a:ln>
          </p:spPr>
          <p:txBody>
            <a:bodyPr wrap="none" anchor="ctr"/>
            <a:lstStyle/>
            <a:p>
              <a:pPr defTabSz="5045075" eaLnBrk="1" hangingPunct="1"/>
              <a:endParaRPr lang="en-US" sz="1800" b="0"/>
            </a:p>
          </p:txBody>
        </p:sp>
        <p:sp>
          <p:nvSpPr>
            <p:cNvPr id="196620" name="Rectangle 14"/>
            <p:cNvSpPr>
              <a:spLocks noChangeArrowheads="1"/>
            </p:cNvSpPr>
            <p:nvPr/>
          </p:nvSpPr>
          <p:spPr bwMode="auto">
            <a:xfrm rot="-1124773">
              <a:off x="975" y="1405"/>
              <a:ext cx="91" cy="249"/>
            </a:xfrm>
            <a:prstGeom prst="rect">
              <a:avLst/>
            </a:prstGeom>
            <a:solidFill>
              <a:srgbClr val="FF0000"/>
            </a:solidFill>
            <a:ln w="9525">
              <a:solidFill>
                <a:schemeClr val="tx1"/>
              </a:solidFill>
              <a:miter lim="800000"/>
              <a:headEnd/>
              <a:tailEnd/>
            </a:ln>
          </p:spPr>
          <p:txBody>
            <a:bodyPr wrap="none" anchor="ctr"/>
            <a:lstStyle/>
            <a:p>
              <a:pPr defTabSz="5045075" eaLnBrk="1" hangingPunct="1"/>
              <a:endParaRPr lang="en-US" sz="1800" b="0"/>
            </a:p>
          </p:txBody>
        </p:sp>
        <p:sp>
          <p:nvSpPr>
            <p:cNvPr id="196621" name="Rectangle 16"/>
            <p:cNvSpPr>
              <a:spLocks noChangeArrowheads="1"/>
            </p:cNvSpPr>
            <p:nvPr/>
          </p:nvSpPr>
          <p:spPr bwMode="auto">
            <a:xfrm rot="-247361">
              <a:off x="1211" y="1371"/>
              <a:ext cx="91" cy="249"/>
            </a:xfrm>
            <a:prstGeom prst="rect">
              <a:avLst/>
            </a:prstGeom>
            <a:solidFill>
              <a:schemeClr val="accent1"/>
            </a:solidFill>
            <a:ln w="9525">
              <a:solidFill>
                <a:schemeClr val="tx1"/>
              </a:solidFill>
              <a:miter lim="800000"/>
              <a:headEnd/>
              <a:tailEnd/>
            </a:ln>
          </p:spPr>
          <p:txBody>
            <a:bodyPr wrap="none" anchor="ctr"/>
            <a:lstStyle/>
            <a:p>
              <a:pPr defTabSz="5045075" eaLnBrk="1" hangingPunct="1"/>
              <a:endParaRPr lang="en-US" sz="1800" b="0"/>
            </a:p>
          </p:txBody>
        </p:sp>
        <p:sp>
          <p:nvSpPr>
            <p:cNvPr id="196622" name="Rectangle 17"/>
            <p:cNvSpPr>
              <a:spLocks noChangeArrowheads="1"/>
            </p:cNvSpPr>
            <p:nvPr/>
          </p:nvSpPr>
          <p:spPr bwMode="auto">
            <a:xfrm rot="109889">
              <a:off x="1356" y="1365"/>
              <a:ext cx="91" cy="249"/>
            </a:xfrm>
            <a:prstGeom prst="rect">
              <a:avLst/>
            </a:prstGeom>
            <a:solidFill>
              <a:srgbClr val="FF0000"/>
            </a:solidFill>
            <a:ln w="9525">
              <a:solidFill>
                <a:schemeClr val="tx1"/>
              </a:solidFill>
              <a:miter lim="800000"/>
              <a:headEnd/>
              <a:tailEnd/>
            </a:ln>
          </p:spPr>
          <p:txBody>
            <a:bodyPr wrap="none" anchor="ctr"/>
            <a:lstStyle/>
            <a:p>
              <a:pPr defTabSz="5045075" eaLnBrk="1" hangingPunct="1"/>
              <a:endParaRPr lang="en-US" sz="1800" b="0"/>
            </a:p>
          </p:txBody>
        </p:sp>
        <p:sp>
          <p:nvSpPr>
            <p:cNvPr id="196623" name="AutoShape 18"/>
            <p:cNvSpPr>
              <a:spLocks noChangeArrowheads="1"/>
            </p:cNvSpPr>
            <p:nvPr/>
          </p:nvSpPr>
          <p:spPr bwMode="auto">
            <a:xfrm rot="-4977283">
              <a:off x="1506" y="1444"/>
              <a:ext cx="90" cy="113"/>
            </a:xfrm>
            <a:prstGeom prst="can">
              <a:avLst>
                <a:gd name="adj" fmla="val 31389"/>
              </a:avLst>
            </a:prstGeom>
            <a:gradFill rotWithShape="1">
              <a:gsLst>
                <a:gs pos="0">
                  <a:srgbClr val="E6DCAC"/>
                </a:gs>
                <a:gs pos="12000">
                  <a:srgbClr val="E6D78A"/>
                </a:gs>
                <a:gs pos="30000">
                  <a:srgbClr val="C7AC4C"/>
                </a:gs>
                <a:gs pos="45000">
                  <a:srgbClr val="E6D78A"/>
                </a:gs>
                <a:gs pos="77000">
                  <a:srgbClr val="C7AC4C"/>
                </a:gs>
                <a:gs pos="100000">
                  <a:srgbClr val="E6DCAC"/>
                </a:gs>
              </a:gsLst>
              <a:lin ang="2700000" scaled="1"/>
            </a:gradFill>
            <a:ln w="9525">
              <a:solidFill>
                <a:schemeClr val="tx1"/>
              </a:solidFill>
              <a:round/>
              <a:headEnd/>
              <a:tailEnd/>
            </a:ln>
          </p:spPr>
          <p:txBody>
            <a:bodyPr wrap="none" anchor="ctr"/>
            <a:lstStyle/>
            <a:p>
              <a:pPr defTabSz="5045075" eaLnBrk="1" hangingPunct="1"/>
              <a:endParaRPr lang="en-US" sz="1800" b="0"/>
            </a:p>
          </p:txBody>
        </p:sp>
        <p:sp>
          <p:nvSpPr>
            <p:cNvPr id="196624" name="Rectangle 19"/>
            <p:cNvSpPr>
              <a:spLocks noChangeArrowheads="1"/>
            </p:cNvSpPr>
            <p:nvPr/>
          </p:nvSpPr>
          <p:spPr bwMode="auto">
            <a:xfrm rot="720513">
              <a:off x="1655" y="1389"/>
              <a:ext cx="91" cy="249"/>
            </a:xfrm>
            <a:prstGeom prst="rect">
              <a:avLst/>
            </a:prstGeom>
            <a:solidFill>
              <a:schemeClr val="accent1"/>
            </a:solidFill>
            <a:ln w="9525">
              <a:solidFill>
                <a:schemeClr val="tx1"/>
              </a:solidFill>
              <a:miter lim="800000"/>
              <a:headEnd/>
              <a:tailEnd/>
            </a:ln>
          </p:spPr>
          <p:txBody>
            <a:bodyPr wrap="none" anchor="ctr"/>
            <a:lstStyle/>
            <a:p>
              <a:pPr defTabSz="5045075" eaLnBrk="1" hangingPunct="1"/>
              <a:endParaRPr lang="en-US" sz="1800" b="0"/>
            </a:p>
          </p:txBody>
        </p:sp>
        <p:sp>
          <p:nvSpPr>
            <p:cNvPr id="196625" name="Rectangle 20"/>
            <p:cNvSpPr>
              <a:spLocks noChangeArrowheads="1"/>
            </p:cNvSpPr>
            <p:nvPr/>
          </p:nvSpPr>
          <p:spPr bwMode="auto">
            <a:xfrm rot="1066685">
              <a:off x="1791" y="1434"/>
              <a:ext cx="91" cy="249"/>
            </a:xfrm>
            <a:prstGeom prst="rect">
              <a:avLst/>
            </a:prstGeom>
            <a:solidFill>
              <a:srgbClr val="FF0000"/>
            </a:solidFill>
            <a:ln w="9525">
              <a:solidFill>
                <a:schemeClr val="tx1"/>
              </a:solidFill>
              <a:miter lim="800000"/>
              <a:headEnd/>
              <a:tailEnd/>
            </a:ln>
          </p:spPr>
          <p:txBody>
            <a:bodyPr wrap="none" anchor="ctr"/>
            <a:lstStyle/>
            <a:p>
              <a:pPr defTabSz="5045075" eaLnBrk="1" hangingPunct="1"/>
              <a:endParaRPr lang="en-US" sz="1800" b="0"/>
            </a:p>
          </p:txBody>
        </p:sp>
        <p:sp>
          <p:nvSpPr>
            <p:cNvPr id="196626" name="Rectangle 23"/>
            <p:cNvSpPr>
              <a:spLocks noChangeArrowheads="1"/>
            </p:cNvSpPr>
            <p:nvPr/>
          </p:nvSpPr>
          <p:spPr bwMode="auto">
            <a:xfrm rot="1697538">
              <a:off x="1995" y="1525"/>
              <a:ext cx="91" cy="249"/>
            </a:xfrm>
            <a:prstGeom prst="rect">
              <a:avLst/>
            </a:prstGeom>
            <a:solidFill>
              <a:schemeClr val="accent1"/>
            </a:solidFill>
            <a:ln w="9525">
              <a:solidFill>
                <a:schemeClr val="tx1"/>
              </a:solidFill>
              <a:miter lim="800000"/>
              <a:headEnd/>
              <a:tailEnd/>
            </a:ln>
          </p:spPr>
          <p:txBody>
            <a:bodyPr wrap="none" anchor="ctr"/>
            <a:lstStyle/>
            <a:p>
              <a:pPr defTabSz="5045075" eaLnBrk="1" hangingPunct="1"/>
              <a:endParaRPr lang="en-US" sz="1800" b="0"/>
            </a:p>
          </p:txBody>
        </p:sp>
        <p:sp>
          <p:nvSpPr>
            <p:cNvPr id="196627" name="Rectangle 24"/>
            <p:cNvSpPr>
              <a:spLocks noChangeArrowheads="1"/>
            </p:cNvSpPr>
            <p:nvPr/>
          </p:nvSpPr>
          <p:spPr bwMode="auto">
            <a:xfrm rot="2300991">
              <a:off x="2109" y="1593"/>
              <a:ext cx="91" cy="249"/>
            </a:xfrm>
            <a:prstGeom prst="rect">
              <a:avLst/>
            </a:prstGeom>
            <a:solidFill>
              <a:srgbClr val="FF0000"/>
            </a:solidFill>
            <a:ln w="9525">
              <a:solidFill>
                <a:schemeClr val="tx1"/>
              </a:solidFill>
              <a:miter lim="800000"/>
              <a:headEnd/>
              <a:tailEnd/>
            </a:ln>
          </p:spPr>
          <p:txBody>
            <a:bodyPr wrap="none" anchor="ctr"/>
            <a:lstStyle/>
            <a:p>
              <a:pPr defTabSz="5045075" eaLnBrk="1" hangingPunct="1"/>
              <a:endParaRPr lang="en-US" sz="1800" b="0"/>
            </a:p>
          </p:txBody>
        </p:sp>
        <p:sp>
          <p:nvSpPr>
            <p:cNvPr id="196628" name="AutoShape 25"/>
            <p:cNvSpPr>
              <a:spLocks noChangeArrowheads="1"/>
            </p:cNvSpPr>
            <p:nvPr/>
          </p:nvSpPr>
          <p:spPr bwMode="auto">
            <a:xfrm rot="-2883289">
              <a:off x="2230" y="1763"/>
              <a:ext cx="90" cy="113"/>
            </a:xfrm>
            <a:prstGeom prst="can">
              <a:avLst>
                <a:gd name="adj" fmla="val 31389"/>
              </a:avLst>
            </a:prstGeom>
            <a:gradFill rotWithShape="1">
              <a:gsLst>
                <a:gs pos="0">
                  <a:srgbClr val="E6DCAC"/>
                </a:gs>
                <a:gs pos="12000">
                  <a:srgbClr val="E6D78A"/>
                </a:gs>
                <a:gs pos="30000">
                  <a:srgbClr val="C7AC4C"/>
                </a:gs>
                <a:gs pos="45000">
                  <a:srgbClr val="E6D78A"/>
                </a:gs>
                <a:gs pos="77000">
                  <a:srgbClr val="C7AC4C"/>
                </a:gs>
                <a:gs pos="100000">
                  <a:srgbClr val="E6DCAC"/>
                </a:gs>
              </a:gsLst>
              <a:lin ang="2700000" scaled="1"/>
            </a:gradFill>
            <a:ln w="9525">
              <a:solidFill>
                <a:schemeClr val="tx1"/>
              </a:solidFill>
              <a:round/>
              <a:headEnd/>
              <a:tailEnd/>
            </a:ln>
          </p:spPr>
          <p:txBody>
            <a:bodyPr wrap="none" anchor="ctr"/>
            <a:lstStyle/>
            <a:p>
              <a:pPr defTabSz="5045075" eaLnBrk="1" hangingPunct="1"/>
              <a:endParaRPr lang="en-US" sz="1800" b="0"/>
            </a:p>
          </p:txBody>
        </p:sp>
      </p:grpSp>
      <p:grpSp>
        <p:nvGrpSpPr>
          <p:cNvPr id="4" name="Group 3"/>
          <p:cNvGrpSpPr/>
          <p:nvPr/>
        </p:nvGrpSpPr>
        <p:grpSpPr>
          <a:xfrm>
            <a:off x="5292080" y="1482725"/>
            <a:ext cx="3170237" cy="3170238"/>
            <a:chOff x="5329237" y="1482725"/>
            <a:chExt cx="3170237" cy="3170238"/>
          </a:xfrm>
        </p:grpSpPr>
        <p:sp>
          <p:nvSpPr>
            <p:cNvPr id="196630" name="Arc 31"/>
            <p:cNvSpPr>
              <a:spLocks/>
            </p:cNvSpPr>
            <p:nvPr/>
          </p:nvSpPr>
          <p:spPr bwMode="auto">
            <a:xfrm rot="18884012">
              <a:off x="5329237" y="1482725"/>
              <a:ext cx="3170238" cy="31702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5045075" eaLnBrk="1" hangingPunct="1"/>
              <a:endParaRPr lang="en-US" sz="1800" b="0"/>
            </a:p>
          </p:txBody>
        </p:sp>
        <p:sp>
          <p:nvSpPr>
            <p:cNvPr id="196631" name="AutoShape 39"/>
            <p:cNvSpPr>
              <a:spLocks noChangeArrowheads="1"/>
            </p:cNvSpPr>
            <p:nvPr/>
          </p:nvSpPr>
          <p:spPr bwMode="auto">
            <a:xfrm rot="16200000">
              <a:off x="6605588" y="1738313"/>
              <a:ext cx="433388" cy="858837"/>
            </a:xfrm>
            <a:prstGeom prst="can">
              <a:avLst>
                <a:gd name="adj" fmla="val 49542"/>
              </a:avLst>
            </a:prstGeom>
            <a:gradFill rotWithShape="1">
              <a:gsLst>
                <a:gs pos="0">
                  <a:srgbClr val="E6DCAC"/>
                </a:gs>
                <a:gs pos="12000">
                  <a:srgbClr val="E6D78A"/>
                </a:gs>
                <a:gs pos="30000">
                  <a:srgbClr val="C7AC4C"/>
                </a:gs>
                <a:gs pos="45000">
                  <a:srgbClr val="E6D78A"/>
                </a:gs>
                <a:gs pos="77000">
                  <a:srgbClr val="C7AC4C"/>
                </a:gs>
                <a:gs pos="100000">
                  <a:srgbClr val="E6DCAC"/>
                </a:gs>
              </a:gsLst>
              <a:lin ang="2700000" scaled="1"/>
            </a:gradFill>
            <a:ln w="9525">
              <a:solidFill>
                <a:schemeClr val="tx1"/>
              </a:solidFill>
              <a:round/>
              <a:headEnd/>
              <a:tailEnd/>
            </a:ln>
          </p:spPr>
          <p:txBody>
            <a:bodyPr wrap="none" anchor="ctr"/>
            <a:lstStyle/>
            <a:p>
              <a:pPr defTabSz="5045075" eaLnBrk="1" hangingPunct="1"/>
              <a:endParaRPr lang="en-US" sz="1800" b="0"/>
            </a:p>
          </p:txBody>
        </p:sp>
      </p:grpSp>
      <p:grpSp>
        <p:nvGrpSpPr>
          <p:cNvPr id="2" name="Group 1"/>
          <p:cNvGrpSpPr/>
          <p:nvPr/>
        </p:nvGrpSpPr>
        <p:grpSpPr>
          <a:xfrm>
            <a:off x="4751388" y="2122488"/>
            <a:ext cx="1260476" cy="920751"/>
            <a:chOff x="4751388" y="2122488"/>
            <a:chExt cx="1260476" cy="920751"/>
          </a:xfrm>
        </p:grpSpPr>
        <p:sp>
          <p:nvSpPr>
            <p:cNvPr id="196633" name="Rectangle 35"/>
            <p:cNvSpPr>
              <a:spLocks noChangeArrowheads="1"/>
            </p:cNvSpPr>
            <p:nvPr/>
          </p:nvSpPr>
          <p:spPr bwMode="auto">
            <a:xfrm rot="19784798">
              <a:off x="5651501" y="2122488"/>
              <a:ext cx="360363" cy="395288"/>
            </a:xfrm>
            <a:prstGeom prst="rect">
              <a:avLst/>
            </a:prstGeom>
            <a:solidFill>
              <a:schemeClr val="accent1"/>
            </a:solidFill>
            <a:ln w="9525">
              <a:solidFill>
                <a:schemeClr val="tx1"/>
              </a:solidFill>
              <a:miter lim="800000"/>
              <a:headEnd/>
              <a:tailEnd/>
            </a:ln>
          </p:spPr>
          <p:txBody>
            <a:bodyPr wrap="none" anchor="ctr"/>
            <a:lstStyle/>
            <a:p>
              <a:pPr algn="ctr" eaLnBrk="1" hangingPunct="1"/>
              <a:r>
                <a:rPr lang="en-GB" sz="1800" b="0"/>
                <a:t>F</a:t>
              </a:r>
            </a:p>
          </p:txBody>
        </p:sp>
        <p:sp>
          <p:nvSpPr>
            <p:cNvPr id="196634" name="Rectangle 45"/>
            <p:cNvSpPr>
              <a:spLocks noChangeArrowheads="1"/>
            </p:cNvSpPr>
            <p:nvPr/>
          </p:nvSpPr>
          <p:spPr bwMode="auto">
            <a:xfrm rot="19784798">
              <a:off x="5216718" y="2376000"/>
              <a:ext cx="360363" cy="395288"/>
            </a:xfrm>
            <a:prstGeom prst="rect">
              <a:avLst/>
            </a:prstGeom>
            <a:solidFill>
              <a:srgbClr val="FF0000"/>
            </a:solidFill>
            <a:ln w="9525">
              <a:solidFill>
                <a:schemeClr val="tx1"/>
              </a:solidFill>
              <a:miter lim="800000"/>
              <a:headEnd/>
              <a:tailEnd/>
            </a:ln>
          </p:spPr>
          <p:txBody>
            <a:bodyPr wrap="none" anchor="ctr"/>
            <a:lstStyle/>
            <a:p>
              <a:pPr algn="ctr" eaLnBrk="1" hangingPunct="1"/>
              <a:r>
                <a:rPr lang="en-GB" sz="1800" b="0"/>
                <a:t>D</a:t>
              </a:r>
            </a:p>
          </p:txBody>
        </p:sp>
        <p:sp>
          <p:nvSpPr>
            <p:cNvPr id="196635" name="Rectangle 46"/>
            <p:cNvSpPr>
              <a:spLocks noChangeArrowheads="1"/>
            </p:cNvSpPr>
            <p:nvPr/>
          </p:nvSpPr>
          <p:spPr bwMode="auto">
            <a:xfrm rot="19784798">
              <a:off x="4751388" y="2647951"/>
              <a:ext cx="360363" cy="395288"/>
            </a:xfrm>
            <a:prstGeom prst="rect">
              <a:avLst/>
            </a:prstGeom>
            <a:solidFill>
              <a:schemeClr val="accent1"/>
            </a:solidFill>
            <a:ln w="9525">
              <a:solidFill>
                <a:schemeClr val="tx1"/>
              </a:solidFill>
              <a:miter lim="800000"/>
              <a:headEnd/>
              <a:tailEnd/>
            </a:ln>
          </p:spPr>
          <p:txBody>
            <a:bodyPr wrap="none" anchor="ctr"/>
            <a:lstStyle/>
            <a:p>
              <a:pPr algn="ctr" eaLnBrk="1" hangingPunct="1"/>
              <a:r>
                <a:rPr lang="en-GB" sz="1800" b="0" dirty="0"/>
                <a:t>F</a:t>
              </a:r>
            </a:p>
          </p:txBody>
        </p:sp>
      </p:grpSp>
      <p:grpSp>
        <p:nvGrpSpPr>
          <p:cNvPr id="3" name="Group 2"/>
          <p:cNvGrpSpPr/>
          <p:nvPr/>
        </p:nvGrpSpPr>
        <p:grpSpPr>
          <a:xfrm>
            <a:off x="7605986" y="2079811"/>
            <a:ext cx="1291677" cy="863229"/>
            <a:chOff x="7605986" y="2079811"/>
            <a:chExt cx="1291677" cy="863229"/>
          </a:xfrm>
        </p:grpSpPr>
        <p:sp>
          <p:nvSpPr>
            <p:cNvPr id="196637" name="Rectangle 51"/>
            <p:cNvSpPr>
              <a:spLocks noChangeArrowheads="1"/>
            </p:cNvSpPr>
            <p:nvPr/>
          </p:nvSpPr>
          <p:spPr bwMode="auto">
            <a:xfrm rot="1601956">
              <a:off x="8537300" y="2547752"/>
              <a:ext cx="360363" cy="395288"/>
            </a:xfrm>
            <a:prstGeom prst="rect">
              <a:avLst/>
            </a:prstGeom>
            <a:solidFill>
              <a:schemeClr val="accent1"/>
            </a:solidFill>
            <a:ln w="9525">
              <a:solidFill>
                <a:schemeClr val="tx1"/>
              </a:solidFill>
              <a:miter lim="800000"/>
              <a:headEnd/>
              <a:tailEnd/>
            </a:ln>
          </p:spPr>
          <p:txBody>
            <a:bodyPr wrap="none" anchor="ctr"/>
            <a:lstStyle/>
            <a:p>
              <a:pPr algn="ctr" eaLnBrk="1" hangingPunct="1"/>
              <a:endParaRPr lang="en-US" sz="1800" b="0"/>
            </a:p>
          </p:txBody>
        </p:sp>
        <p:sp>
          <p:nvSpPr>
            <p:cNvPr id="196638" name="Rectangle 52"/>
            <p:cNvSpPr>
              <a:spLocks noChangeArrowheads="1"/>
            </p:cNvSpPr>
            <p:nvPr/>
          </p:nvSpPr>
          <p:spPr bwMode="auto">
            <a:xfrm rot="1601956">
              <a:off x="8082000" y="2304000"/>
              <a:ext cx="360363" cy="395288"/>
            </a:xfrm>
            <a:prstGeom prst="rect">
              <a:avLst/>
            </a:prstGeom>
            <a:solidFill>
              <a:srgbClr val="FF0000"/>
            </a:solidFill>
            <a:ln w="9525">
              <a:solidFill>
                <a:schemeClr val="tx1"/>
              </a:solidFill>
              <a:miter lim="800000"/>
              <a:headEnd/>
              <a:tailEnd/>
            </a:ln>
          </p:spPr>
          <p:txBody>
            <a:bodyPr wrap="none" anchor="ctr"/>
            <a:lstStyle/>
            <a:p>
              <a:pPr algn="ctr" eaLnBrk="1" hangingPunct="1"/>
              <a:endParaRPr lang="en-US" sz="1800" b="0"/>
            </a:p>
          </p:txBody>
        </p:sp>
        <p:sp>
          <p:nvSpPr>
            <p:cNvPr id="196639" name="Rectangle 53"/>
            <p:cNvSpPr>
              <a:spLocks noChangeArrowheads="1"/>
            </p:cNvSpPr>
            <p:nvPr/>
          </p:nvSpPr>
          <p:spPr bwMode="auto">
            <a:xfrm rot="1601956">
              <a:off x="7605986" y="2079811"/>
              <a:ext cx="360363" cy="395288"/>
            </a:xfrm>
            <a:prstGeom prst="rect">
              <a:avLst/>
            </a:prstGeom>
            <a:solidFill>
              <a:schemeClr val="accent1"/>
            </a:solidFill>
            <a:ln w="9525">
              <a:solidFill>
                <a:schemeClr val="tx1"/>
              </a:solidFill>
              <a:miter lim="800000"/>
              <a:headEnd/>
              <a:tailEnd/>
            </a:ln>
          </p:spPr>
          <p:txBody>
            <a:bodyPr wrap="none" anchor="ctr"/>
            <a:lstStyle/>
            <a:p>
              <a:pPr algn="ctr" eaLnBrk="1" hangingPunct="1"/>
              <a:endParaRPr lang="en-US" sz="1800" b="0"/>
            </a:p>
          </p:txBody>
        </p:sp>
      </p:grpSp>
      <p:sp>
        <p:nvSpPr>
          <p:cNvPr id="33" name="Rectangle 4"/>
          <p:cNvSpPr txBox="1">
            <a:spLocks noChangeArrowheads="1"/>
          </p:cNvSpPr>
          <p:nvPr/>
        </p:nvSpPr>
        <p:spPr>
          <a:xfrm>
            <a:off x="5065712" y="1500274"/>
            <a:ext cx="3394720" cy="4845197"/>
          </a:xfrm>
          <a:prstGeom prst="rect">
            <a:avLst/>
          </a:prstGeom>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b="1" kern="1200">
                <a:solidFill>
                  <a:srgbClr val="000099"/>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b="1" kern="1200">
                <a:solidFill>
                  <a:srgbClr val="FF0000"/>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b="1"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b="1"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b="1" kern="1200">
                <a:solidFill>
                  <a:srgbClr val="CC009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Tx/>
              <a:buNone/>
            </a:pPr>
            <a:r>
              <a:rPr lang="en-GB" sz="1800" dirty="0" smtClean="0"/>
              <a:t>The PAMELA lattice</a:t>
            </a:r>
          </a:p>
          <a:p>
            <a:pPr algn="ctr">
              <a:buFontTx/>
              <a:buNone/>
            </a:pPr>
            <a:endParaRPr lang="en-GB" sz="1800" dirty="0" smtClean="0"/>
          </a:p>
          <a:p>
            <a:pPr algn="ctr">
              <a:buFontTx/>
              <a:buNone/>
            </a:pPr>
            <a:endParaRPr lang="en-GB" sz="1800" dirty="0" smtClean="0"/>
          </a:p>
          <a:p>
            <a:pPr algn="ctr">
              <a:buFontTx/>
              <a:buNone/>
            </a:pPr>
            <a:endParaRPr lang="en-GB" sz="1800" dirty="0" smtClean="0"/>
          </a:p>
          <a:p>
            <a:pPr algn="ctr">
              <a:buFontTx/>
              <a:buNone/>
            </a:pPr>
            <a:endParaRPr lang="en-GB" sz="1800" dirty="0" smtClean="0"/>
          </a:p>
          <a:p>
            <a:pPr algn="ctr">
              <a:buFontTx/>
              <a:buNone/>
            </a:pPr>
            <a:endParaRPr lang="en-GB" sz="1800" dirty="0" smtClean="0"/>
          </a:p>
          <a:p>
            <a:r>
              <a:rPr lang="en-GB" sz="1800" dirty="0" smtClean="0"/>
              <a:t>Triplet structure</a:t>
            </a:r>
          </a:p>
          <a:p>
            <a:pPr lvl="1"/>
            <a:r>
              <a:rPr lang="en-GB" sz="1600" dirty="0" smtClean="0"/>
              <a:t>Focus, Defocus, Focus</a:t>
            </a:r>
          </a:p>
          <a:p>
            <a:r>
              <a:rPr lang="en-GB" sz="1800" dirty="0" smtClean="0"/>
              <a:t>Less Dense lattice</a:t>
            </a:r>
          </a:p>
          <a:p>
            <a:pPr lvl="1"/>
            <a:r>
              <a:rPr lang="en-GB" sz="1600" dirty="0" smtClean="0"/>
              <a:t>Long straight sections</a:t>
            </a:r>
          </a:p>
          <a:p>
            <a:r>
              <a:rPr lang="en-GB" sz="1800" dirty="0" smtClean="0"/>
              <a:t>Less of RF Acceleration</a:t>
            </a:r>
          </a:p>
          <a:p>
            <a:pPr lvl="1"/>
            <a:r>
              <a:rPr lang="en-GB" sz="1600" dirty="0" smtClean="0"/>
              <a:t>Larger cavities</a:t>
            </a:r>
          </a:p>
          <a:p>
            <a:pPr lvl="1"/>
            <a:r>
              <a:rPr lang="en-GB" sz="1600" dirty="0" smtClean="0"/>
              <a:t>Lower frequencies</a:t>
            </a:r>
          </a:p>
          <a:p>
            <a:r>
              <a:rPr lang="en-GB" sz="2000" dirty="0" smtClean="0"/>
              <a:t>Larger radius</a:t>
            </a:r>
            <a:endParaRPr lang="en-GB" sz="2000" dirty="0"/>
          </a:p>
        </p:txBody>
      </p:sp>
      <p:sp>
        <p:nvSpPr>
          <p:cNvPr id="34" name="TextBox 33"/>
          <p:cNvSpPr txBox="1"/>
          <p:nvPr/>
        </p:nvSpPr>
        <p:spPr>
          <a:xfrm>
            <a:off x="0" y="6669940"/>
            <a:ext cx="9144000" cy="246221"/>
          </a:xfrm>
          <a:prstGeom prst="rect">
            <a:avLst/>
          </a:prstGeom>
          <a:solidFill>
            <a:srgbClr val="0000CC"/>
          </a:solidFill>
        </p:spPr>
        <p:txBody>
          <a:bodyPr wrap="square" rtlCol="0">
            <a:spAutoFit/>
          </a:bodyPr>
          <a:lstStyle/>
          <a:p>
            <a:r>
              <a:rPr lang="en-GB" sz="1000" b="1" dirty="0" smtClean="0">
                <a:solidFill>
                  <a:schemeClr val="bg1"/>
                </a:solidFill>
              </a:rPr>
              <a:t>Ken Peach  (PTCRi, Oxford)   		Physics</a:t>
            </a:r>
            <a:r>
              <a:rPr lang="en-GB" sz="1000" b="1" dirty="0">
                <a:solidFill>
                  <a:schemeClr val="bg1"/>
                </a:solidFill>
              </a:rPr>
              <a:t>, Accelerators and </a:t>
            </a:r>
            <a:r>
              <a:rPr lang="en-GB" sz="1000" b="1" dirty="0" smtClean="0">
                <a:solidFill>
                  <a:schemeClr val="bg1"/>
                </a:solidFill>
              </a:rPr>
              <a:t>Cancer					   </a:t>
            </a:r>
            <a:fld id="{B5FC1155-99C9-4460-933A-FE50C0034880}" type="slidenum">
              <a:rPr lang="en-GB" sz="1000" b="1" smtClean="0">
                <a:solidFill>
                  <a:schemeClr val="bg1"/>
                </a:solidFill>
              </a:rPr>
              <a:t>68</a:t>
            </a:fld>
            <a:endParaRPr lang="en-GB" sz="1000" b="1" dirty="0">
              <a:solidFill>
                <a:schemeClr val="bg1"/>
              </a:solidFill>
            </a:endParaRPr>
          </a:p>
        </p:txBody>
      </p:sp>
      <p:sp>
        <p:nvSpPr>
          <p:cNvPr id="35" name="Content Placeholder 1"/>
          <p:cNvSpPr txBox="1">
            <a:spLocks/>
          </p:cNvSpPr>
          <p:nvPr/>
        </p:nvSpPr>
        <p:spPr bwMode="auto">
          <a:xfrm>
            <a:off x="2051720" y="476672"/>
            <a:ext cx="4892249" cy="576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1">
                <a:solidFill>
                  <a:srgbClr val="000099"/>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b="1">
                <a:solidFill>
                  <a:srgbClr val="FF3300"/>
                </a:solidFill>
                <a:latin typeface="+mn-lt"/>
                <a:ea typeface="ＭＳ Ｐゴシック" charset="-128"/>
              </a:defRPr>
            </a:lvl2pPr>
            <a:lvl3pPr marL="1143000" indent="-228600" algn="l" rtl="0" eaLnBrk="1" fontAlgn="base" hangingPunct="1">
              <a:spcBef>
                <a:spcPct val="20000"/>
              </a:spcBef>
              <a:spcAft>
                <a:spcPct val="0"/>
              </a:spcAft>
              <a:buChar char="•"/>
              <a:defRPr sz="2400" b="1">
                <a:solidFill>
                  <a:srgbClr val="000000"/>
                </a:solidFill>
                <a:latin typeface="+mn-lt"/>
                <a:ea typeface="ＭＳ Ｐゴシック" charset="-128"/>
              </a:defRPr>
            </a:lvl3pPr>
            <a:lvl4pPr marL="1600200" indent="-228600" algn="l" rtl="0" eaLnBrk="1" fontAlgn="base" hangingPunct="1">
              <a:spcBef>
                <a:spcPct val="20000"/>
              </a:spcBef>
              <a:spcAft>
                <a:spcPct val="0"/>
              </a:spcAft>
              <a:buChar char="–"/>
              <a:defRPr sz="2000" b="1">
                <a:solidFill>
                  <a:srgbClr val="800080"/>
                </a:solidFill>
                <a:latin typeface="+mn-lt"/>
                <a:ea typeface="ＭＳ Ｐゴシック" charset="-128"/>
              </a:defRPr>
            </a:lvl4pPr>
            <a:lvl5pPr marL="2057400" indent="-228600" algn="l" rtl="0" eaLnBrk="1" fontAlgn="base" hangingPunct="1">
              <a:spcBef>
                <a:spcPct val="20000"/>
              </a:spcBef>
              <a:spcAft>
                <a:spcPct val="0"/>
              </a:spcAft>
              <a:buChar char="»"/>
              <a:defRPr sz="2000" b="1">
                <a:solidFill>
                  <a:srgbClr val="00CC00"/>
                </a:solidFill>
                <a:latin typeface="+mn-lt"/>
                <a:ea typeface="ＭＳ Ｐゴシック" charset="-128"/>
              </a:defRPr>
            </a:lvl5pPr>
            <a:lvl6pPr marL="2514600" indent="-228600" algn="l" rtl="0" eaLnBrk="1" fontAlgn="base" hangingPunct="1">
              <a:spcBef>
                <a:spcPct val="20000"/>
              </a:spcBef>
              <a:spcAft>
                <a:spcPct val="0"/>
              </a:spcAft>
              <a:buChar char="»"/>
              <a:defRPr sz="2000" b="1">
                <a:solidFill>
                  <a:srgbClr val="00CC00"/>
                </a:solidFill>
                <a:latin typeface="+mn-lt"/>
              </a:defRPr>
            </a:lvl6pPr>
            <a:lvl7pPr marL="2971800" indent="-228600" algn="l" rtl="0" eaLnBrk="1" fontAlgn="base" hangingPunct="1">
              <a:spcBef>
                <a:spcPct val="20000"/>
              </a:spcBef>
              <a:spcAft>
                <a:spcPct val="0"/>
              </a:spcAft>
              <a:buChar char="»"/>
              <a:defRPr sz="2000" b="1">
                <a:solidFill>
                  <a:srgbClr val="00CC00"/>
                </a:solidFill>
                <a:latin typeface="+mn-lt"/>
              </a:defRPr>
            </a:lvl7pPr>
            <a:lvl8pPr marL="3429000" indent="-228600" algn="l" rtl="0" eaLnBrk="1" fontAlgn="base" hangingPunct="1">
              <a:spcBef>
                <a:spcPct val="20000"/>
              </a:spcBef>
              <a:spcAft>
                <a:spcPct val="0"/>
              </a:spcAft>
              <a:buChar char="»"/>
              <a:defRPr sz="2000" b="1">
                <a:solidFill>
                  <a:srgbClr val="00CC00"/>
                </a:solidFill>
                <a:latin typeface="+mn-lt"/>
              </a:defRPr>
            </a:lvl8pPr>
            <a:lvl9pPr marL="3886200" indent="-228600" algn="l" rtl="0" eaLnBrk="1" fontAlgn="base" hangingPunct="1">
              <a:spcBef>
                <a:spcPct val="20000"/>
              </a:spcBef>
              <a:spcAft>
                <a:spcPct val="0"/>
              </a:spcAft>
              <a:buChar char="»"/>
              <a:defRPr sz="2000" b="1">
                <a:solidFill>
                  <a:srgbClr val="00CC00"/>
                </a:solidFill>
                <a:latin typeface="+mn-lt"/>
              </a:defRPr>
            </a:lvl9pPr>
          </a:lstStyle>
          <a:p>
            <a:pPr marL="0" indent="0">
              <a:buNone/>
            </a:pPr>
            <a:r>
              <a:rPr lang="en-GB" kern="0" dirty="0" smtClean="0">
                <a:solidFill>
                  <a:srgbClr val="FF0000"/>
                </a:solidFill>
              </a:rPr>
              <a:t>From Doublet to Triplet</a:t>
            </a:r>
            <a:endParaRPr lang="en-GB" kern="0" dirty="0">
              <a:solidFill>
                <a:srgbClr val="FF0000"/>
              </a:solidFill>
            </a:endParaRPr>
          </a:p>
        </p:txBody>
      </p:sp>
    </p:spTree>
    <p:extLst>
      <p:ext uri="{BB962C8B-B14F-4D97-AF65-F5344CB8AC3E}">
        <p14:creationId xmlns:p14="http://schemas.microsoft.com/office/powerpoint/2010/main" val="2188704884"/>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Overview</a:t>
            </a:r>
            <a:endParaRPr lang="en-GB"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02" y="933786"/>
            <a:ext cx="8965245" cy="5020117"/>
          </a:xfrm>
          <a:prstGeom prst="rect">
            <a:avLst/>
          </a:prstGeom>
        </p:spPr>
      </p:pic>
      <p:sp>
        <p:nvSpPr>
          <p:cNvPr id="9" name="Rounded Rectangular Callout 8"/>
          <p:cNvSpPr/>
          <p:nvPr/>
        </p:nvSpPr>
        <p:spPr bwMode="auto">
          <a:xfrm>
            <a:off x="323528" y="3428999"/>
            <a:ext cx="1800200" cy="576065"/>
          </a:xfrm>
          <a:prstGeom prst="wedgeRoundRectCallout">
            <a:avLst>
              <a:gd name="adj1" fmla="val -22939"/>
              <a:gd name="adj2" fmla="val 150158"/>
              <a:gd name="adj3" fmla="val 16667"/>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Arial" charset="0"/>
              </a:rPr>
              <a:t>Carbon source &amp; injection</a:t>
            </a:r>
          </a:p>
        </p:txBody>
      </p:sp>
      <p:sp>
        <p:nvSpPr>
          <p:cNvPr id="10" name="Rounded Rectangular Callout 9"/>
          <p:cNvSpPr/>
          <p:nvPr/>
        </p:nvSpPr>
        <p:spPr bwMode="auto">
          <a:xfrm>
            <a:off x="3059832" y="5157192"/>
            <a:ext cx="1728192" cy="576065"/>
          </a:xfrm>
          <a:prstGeom prst="wedgeRoundRectCallout">
            <a:avLst>
              <a:gd name="adj1" fmla="val -71375"/>
              <a:gd name="adj2" fmla="val -86756"/>
              <a:gd name="adj3" fmla="val 16667"/>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Arial" charset="0"/>
              </a:rPr>
              <a:t>Proton source &amp; injection</a:t>
            </a:r>
          </a:p>
        </p:txBody>
      </p:sp>
      <p:sp>
        <p:nvSpPr>
          <p:cNvPr id="11" name="Rounded Rectangular Callout 10"/>
          <p:cNvSpPr/>
          <p:nvPr/>
        </p:nvSpPr>
        <p:spPr bwMode="auto">
          <a:xfrm>
            <a:off x="3491880" y="1052736"/>
            <a:ext cx="1296144" cy="288033"/>
          </a:xfrm>
          <a:prstGeom prst="wedgeRoundRectCallout">
            <a:avLst>
              <a:gd name="adj1" fmla="val -11357"/>
              <a:gd name="adj2" fmla="val 273353"/>
              <a:gd name="adj3" fmla="val 16667"/>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b="1" dirty="0" smtClean="0">
                <a:latin typeface="+mn-lt"/>
              </a:rPr>
              <a:t>Carb</a:t>
            </a:r>
            <a:r>
              <a:rPr kumimoji="0" lang="en-GB" sz="1400" b="1" i="0" u="none" strike="noStrike" cap="none" normalizeH="0" baseline="0" dirty="0" smtClean="0">
                <a:ln>
                  <a:noFill/>
                </a:ln>
                <a:solidFill>
                  <a:schemeClr val="tx1"/>
                </a:solidFill>
                <a:effectLst/>
                <a:latin typeface="+mn-lt"/>
              </a:rPr>
              <a:t>on ring</a:t>
            </a:r>
          </a:p>
        </p:txBody>
      </p:sp>
      <p:sp>
        <p:nvSpPr>
          <p:cNvPr id="12" name="Rounded Rectangular Callout 11"/>
          <p:cNvSpPr/>
          <p:nvPr/>
        </p:nvSpPr>
        <p:spPr bwMode="auto">
          <a:xfrm>
            <a:off x="5186792" y="5445224"/>
            <a:ext cx="1296144" cy="288033"/>
          </a:xfrm>
          <a:prstGeom prst="wedgeRoundRectCallout">
            <a:avLst>
              <a:gd name="adj1" fmla="val -22940"/>
              <a:gd name="adj2" fmla="val -328407"/>
              <a:gd name="adj3" fmla="val 16667"/>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Arial" charset="0"/>
              </a:rPr>
              <a:t>Transfer line</a:t>
            </a:r>
          </a:p>
        </p:txBody>
      </p:sp>
      <p:sp>
        <p:nvSpPr>
          <p:cNvPr id="13" name="Rounded Rectangular Callout 12"/>
          <p:cNvSpPr/>
          <p:nvPr/>
        </p:nvSpPr>
        <p:spPr bwMode="auto">
          <a:xfrm>
            <a:off x="7825490" y="5157191"/>
            <a:ext cx="1296144" cy="288033"/>
          </a:xfrm>
          <a:prstGeom prst="wedgeRoundRectCallout">
            <a:avLst>
              <a:gd name="adj1" fmla="val -61899"/>
              <a:gd name="adj2" fmla="val -356836"/>
              <a:gd name="adj3" fmla="val 16667"/>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Arial" charset="0"/>
              </a:rPr>
              <a:t>Extraction</a:t>
            </a:r>
          </a:p>
        </p:txBody>
      </p:sp>
      <p:sp>
        <p:nvSpPr>
          <p:cNvPr id="14" name="Left-Right Arrow 13"/>
          <p:cNvSpPr/>
          <p:nvPr/>
        </p:nvSpPr>
        <p:spPr bwMode="auto">
          <a:xfrm>
            <a:off x="4716016" y="2420888"/>
            <a:ext cx="3312368" cy="549775"/>
          </a:xfrm>
          <a:prstGeom prst="leftRight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Arial" charset="0"/>
              </a:rPr>
              <a:t>~12m</a:t>
            </a:r>
          </a:p>
        </p:txBody>
      </p:sp>
      <p:sp>
        <p:nvSpPr>
          <p:cNvPr id="15" name="Rounded Rectangular Callout 14"/>
          <p:cNvSpPr/>
          <p:nvPr/>
        </p:nvSpPr>
        <p:spPr bwMode="auto">
          <a:xfrm>
            <a:off x="5819787" y="2826647"/>
            <a:ext cx="1296144" cy="288033"/>
          </a:xfrm>
          <a:prstGeom prst="wedgeRoundRectCallout">
            <a:avLst>
              <a:gd name="adj1" fmla="val 60244"/>
              <a:gd name="adj2" fmla="val 145420"/>
              <a:gd name="adj3" fmla="val 16667"/>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Arial" charset="0"/>
              </a:rPr>
              <a:t>Proton ring</a:t>
            </a:r>
          </a:p>
        </p:txBody>
      </p:sp>
    </p:spTree>
    <p:extLst>
      <p:ext uri="{BB962C8B-B14F-4D97-AF65-F5344CB8AC3E}">
        <p14:creationId xmlns:p14="http://schemas.microsoft.com/office/powerpoint/2010/main" val="283805260"/>
      </p:ext>
    </p:extLst>
  </p:cSld>
  <p:clrMapOvr>
    <a:masterClrMapping/>
  </p:clrMapOvr>
  <p:transition>
    <p:pull dir="l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4" name="Rectangle 4"/>
          <p:cNvSpPr>
            <a:spLocks noGrp="1" noChangeArrowheads="1"/>
          </p:cNvSpPr>
          <p:nvPr>
            <p:ph type="title"/>
          </p:nvPr>
        </p:nvSpPr>
        <p:spPr/>
        <p:txBody>
          <a:bodyPr>
            <a:normAutofit/>
          </a:bodyPr>
          <a:lstStyle/>
          <a:p>
            <a:r>
              <a:rPr lang="en-GB" dirty="0"/>
              <a:t>Nuclear / Cellular scale damage</a:t>
            </a:r>
          </a:p>
        </p:txBody>
      </p:sp>
      <p:sp>
        <p:nvSpPr>
          <p:cNvPr id="209940" name="Text Box 432"/>
          <p:cNvSpPr txBox="1">
            <a:spLocks noChangeArrowheads="1"/>
          </p:cNvSpPr>
          <p:nvPr/>
        </p:nvSpPr>
        <p:spPr bwMode="auto">
          <a:xfrm>
            <a:off x="4116288" y="5591969"/>
            <a:ext cx="4189412"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algn="ctr" eaLnBrk="1" hangingPunct="1">
              <a:lnSpc>
                <a:spcPct val="60000"/>
              </a:lnSpc>
            </a:pPr>
            <a:r>
              <a:rPr lang="en-GB" sz="3600" b="0" dirty="0">
                <a:solidFill>
                  <a:schemeClr val="accent2"/>
                </a:solidFill>
                <a:latin typeface="Calibri" pitchFamily="34" charset="0"/>
              </a:rPr>
              <a:t>Chromosome aberrations</a:t>
            </a:r>
          </a:p>
        </p:txBody>
      </p:sp>
      <p:graphicFrame>
        <p:nvGraphicFramePr>
          <p:cNvPr id="209927" name="Object 7"/>
          <p:cNvGraphicFramePr>
            <a:graphicFrameLocks noChangeAspect="1"/>
          </p:cNvGraphicFramePr>
          <p:nvPr/>
        </p:nvGraphicFramePr>
        <p:xfrm>
          <a:off x="4044950" y="3767138"/>
          <a:ext cx="1368425" cy="1244600"/>
        </p:xfrm>
        <a:graphic>
          <a:graphicData uri="http://schemas.openxmlformats.org/presentationml/2006/ole">
            <mc:AlternateContent xmlns:mc="http://schemas.openxmlformats.org/markup-compatibility/2006">
              <mc:Choice xmlns:v="urn:schemas-microsoft-com:vml" Requires="v">
                <p:oleObj spid="_x0000_s14650" name="Photo Editor Photo" r:id="rId3" imgW="1380952" imgH="1352381" progId="">
                  <p:embed/>
                </p:oleObj>
              </mc:Choice>
              <mc:Fallback>
                <p:oleObj name="Photo Editor Photo" r:id="rId3" imgW="1380952" imgH="135238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4950" y="3767138"/>
                        <a:ext cx="1368425"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9928" name="Line 418"/>
          <p:cNvSpPr>
            <a:spLocks noChangeAspect="1" noChangeShapeType="1"/>
          </p:cNvSpPr>
          <p:nvPr/>
        </p:nvSpPr>
        <p:spPr bwMode="auto">
          <a:xfrm>
            <a:off x="4414838" y="4573588"/>
            <a:ext cx="827087" cy="0"/>
          </a:xfrm>
          <a:prstGeom prst="line">
            <a:avLst/>
          </a:prstGeom>
          <a:noFill/>
          <a:ln w="19050" cap="rnd">
            <a:solidFill>
              <a:schemeClr val="bg1"/>
            </a:solidFill>
            <a:prstDash val="sysDot"/>
            <a:round/>
            <a:headEnd/>
            <a:tailEnd type="triangle" w="lg" len="med"/>
          </a:ln>
          <a:extLst>
            <a:ext uri="{909E8E84-426E-40DD-AFC4-6F175D3DCCD1}">
              <a14:hiddenFill xmlns:a14="http://schemas.microsoft.com/office/drawing/2010/main">
                <a:noFill/>
              </a14:hiddenFill>
            </a:ext>
          </a:extLst>
        </p:spPr>
        <p:txBody>
          <a:bodyPr/>
          <a:lstStyle/>
          <a:p>
            <a:endParaRPr lang="en-GB"/>
          </a:p>
        </p:txBody>
      </p:sp>
      <p:sp>
        <p:nvSpPr>
          <p:cNvPr id="209929" name="Text Box 419"/>
          <p:cNvSpPr txBox="1">
            <a:spLocks noChangeAspect="1" noChangeArrowheads="1"/>
          </p:cNvSpPr>
          <p:nvPr/>
        </p:nvSpPr>
        <p:spPr bwMode="auto">
          <a:xfrm>
            <a:off x="4643438" y="4573588"/>
            <a:ext cx="793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200" b="0">
                <a:solidFill>
                  <a:schemeClr val="bg1"/>
                </a:solidFill>
                <a:latin typeface="Calibri" pitchFamily="34" charset="0"/>
                <a:sym typeface="Symbol" pitchFamily="18" charset="2"/>
              </a:rPr>
              <a:t>-particle</a:t>
            </a:r>
          </a:p>
        </p:txBody>
      </p:sp>
      <p:sp>
        <p:nvSpPr>
          <p:cNvPr id="209930" name="Text Box 420"/>
          <p:cNvSpPr txBox="1">
            <a:spLocks noChangeAspect="1" noChangeArrowheads="1"/>
          </p:cNvSpPr>
          <p:nvPr/>
        </p:nvSpPr>
        <p:spPr bwMode="auto">
          <a:xfrm>
            <a:off x="4068763" y="3787775"/>
            <a:ext cx="520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000" b="0">
                <a:solidFill>
                  <a:schemeClr val="bg1"/>
                </a:solidFill>
                <a:latin typeface="Calibri" pitchFamily="34" charset="0"/>
                <a:sym typeface="Symbol" pitchFamily="18" charset="2"/>
              </a:rPr>
              <a:t></a:t>
            </a:r>
            <a:r>
              <a:rPr lang="en-GB" sz="1000" b="0">
                <a:solidFill>
                  <a:schemeClr val="bg1"/>
                </a:solidFill>
                <a:latin typeface="Calibri" pitchFamily="34" charset="0"/>
              </a:rPr>
              <a:t>H2AX</a:t>
            </a:r>
          </a:p>
        </p:txBody>
      </p:sp>
      <p:sp>
        <p:nvSpPr>
          <p:cNvPr id="209931" name="Text Box 421"/>
          <p:cNvSpPr txBox="1">
            <a:spLocks noChangeAspect="1" noChangeArrowheads="1"/>
          </p:cNvSpPr>
          <p:nvPr/>
        </p:nvSpPr>
        <p:spPr bwMode="auto">
          <a:xfrm>
            <a:off x="3779838" y="3090863"/>
            <a:ext cx="20859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algn="ctr" eaLnBrk="1" hangingPunct="1">
              <a:lnSpc>
                <a:spcPct val="65000"/>
              </a:lnSpc>
            </a:pPr>
            <a:r>
              <a:rPr lang="en-GB" sz="1600" b="0">
                <a:solidFill>
                  <a:schemeClr val="accent2"/>
                </a:solidFill>
                <a:latin typeface="Calibri" pitchFamily="34" charset="0"/>
              </a:rPr>
              <a:t>Induction of double strand breaks (DSB)</a:t>
            </a:r>
          </a:p>
        </p:txBody>
      </p:sp>
      <p:graphicFrame>
        <p:nvGraphicFramePr>
          <p:cNvPr id="209932" name="Object 12"/>
          <p:cNvGraphicFramePr>
            <a:graphicFrameLocks noChangeAspect="1"/>
          </p:cNvGraphicFramePr>
          <p:nvPr/>
        </p:nvGraphicFramePr>
        <p:xfrm>
          <a:off x="4048125" y="1633538"/>
          <a:ext cx="1579563" cy="1258887"/>
        </p:xfrm>
        <a:graphic>
          <a:graphicData uri="http://schemas.openxmlformats.org/presentationml/2006/ole">
            <mc:AlternateContent xmlns:mc="http://schemas.openxmlformats.org/markup-compatibility/2006">
              <mc:Choice xmlns:v="urn:schemas-microsoft-com:vml" Requires="v">
                <p:oleObj spid="_x0000_s14651" name="Image" r:id="rId5" imgW="405350" imgH="322925" progId="">
                  <p:embed/>
                </p:oleObj>
              </mc:Choice>
              <mc:Fallback>
                <p:oleObj name="Image" r:id="rId5" imgW="405350" imgH="322925"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8125" y="1633538"/>
                        <a:ext cx="1579563" cy="125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9933" name="Text Box 424"/>
          <p:cNvSpPr txBox="1">
            <a:spLocks noChangeAspect="1" noChangeArrowheads="1"/>
          </p:cNvSpPr>
          <p:nvPr/>
        </p:nvSpPr>
        <p:spPr bwMode="auto">
          <a:xfrm>
            <a:off x="4056063" y="1639888"/>
            <a:ext cx="520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000" b="0">
                <a:solidFill>
                  <a:schemeClr val="bg1"/>
                </a:solidFill>
                <a:latin typeface="Calibri" pitchFamily="34" charset="0"/>
                <a:sym typeface="Symbol" pitchFamily="18" charset="2"/>
              </a:rPr>
              <a:t>H2AX</a:t>
            </a:r>
          </a:p>
        </p:txBody>
      </p:sp>
      <p:grpSp>
        <p:nvGrpSpPr>
          <p:cNvPr id="209934" name="Group 426"/>
          <p:cNvGrpSpPr>
            <a:grpSpLocks noChangeAspect="1"/>
          </p:cNvGrpSpPr>
          <p:nvPr/>
        </p:nvGrpSpPr>
        <p:grpSpPr bwMode="auto">
          <a:xfrm>
            <a:off x="7077075" y="3687763"/>
            <a:ext cx="1851025" cy="1401762"/>
            <a:chOff x="4231" y="1242"/>
            <a:chExt cx="1178" cy="903"/>
          </a:xfrm>
        </p:grpSpPr>
        <p:graphicFrame>
          <p:nvGraphicFramePr>
            <p:cNvPr id="209935" name="Object 15"/>
            <p:cNvGraphicFramePr>
              <a:graphicFrameLocks noChangeAspect="1"/>
            </p:cNvGraphicFramePr>
            <p:nvPr/>
          </p:nvGraphicFramePr>
          <p:xfrm>
            <a:off x="4236" y="1262"/>
            <a:ext cx="1173" cy="879"/>
          </p:xfrm>
          <a:graphic>
            <a:graphicData uri="http://schemas.openxmlformats.org/presentationml/2006/ole">
              <mc:AlternateContent xmlns:mc="http://schemas.openxmlformats.org/markup-compatibility/2006">
                <mc:Choice xmlns:v="urn:schemas-microsoft-com:vml" Requires="v">
                  <p:oleObj spid="_x0000_s14652" name="Photo Editor Photo" r:id="rId7" imgW="4057143" imgH="3038095" progId="">
                    <p:embed/>
                  </p:oleObj>
                </mc:Choice>
                <mc:Fallback>
                  <p:oleObj name="Photo Editor Photo" r:id="rId7" imgW="4057143" imgH="3038095"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6" y="1262"/>
                          <a:ext cx="1173" cy="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9936" name="Rectangle 428"/>
            <p:cNvSpPr>
              <a:spLocks noChangeAspect="1" noChangeArrowheads="1"/>
            </p:cNvSpPr>
            <p:nvPr/>
          </p:nvSpPr>
          <p:spPr bwMode="auto">
            <a:xfrm>
              <a:off x="4231" y="1242"/>
              <a:ext cx="313" cy="903"/>
            </a:xfrm>
            <a:prstGeom prst="rect">
              <a:avLst/>
            </a:prstGeom>
            <a:solidFill>
              <a:schemeClr val="bg1"/>
            </a:solidFill>
            <a:ln w="9525">
              <a:solidFill>
                <a:schemeClr val="bg1"/>
              </a:solidFill>
              <a:miter lim="800000"/>
              <a:headEnd/>
              <a:tailEnd/>
            </a:ln>
          </p:spPr>
          <p:txBody>
            <a:bodyPr wrap="none" anchor="ctr"/>
            <a:lstStyle/>
            <a:p>
              <a:pPr defTabSz="5045075" eaLnBrk="1" hangingPunct="1"/>
              <a:endParaRPr lang="en-US" sz="5700" b="0">
                <a:latin typeface="Calibri" pitchFamily="34" charset="0"/>
              </a:endParaRPr>
            </a:p>
          </p:txBody>
        </p:sp>
      </p:grpSp>
      <p:pic>
        <p:nvPicPr>
          <p:cNvPr id="209937" name="Picture 429" descr="PaulsC2;2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75538" y="1576388"/>
            <a:ext cx="14986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38" name="Text Box 430"/>
          <p:cNvSpPr txBox="1">
            <a:spLocks noChangeAspect="1" noChangeArrowheads="1"/>
          </p:cNvSpPr>
          <p:nvPr/>
        </p:nvSpPr>
        <p:spPr bwMode="auto">
          <a:xfrm>
            <a:off x="7354888" y="1293813"/>
            <a:ext cx="1738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algn="ctr" eaLnBrk="1" hangingPunct="1"/>
            <a:r>
              <a:rPr lang="en-GB" sz="1600" b="0">
                <a:latin typeface="Calibri" pitchFamily="34" charset="0"/>
              </a:rPr>
              <a:t>Simple aberrations</a:t>
            </a:r>
          </a:p>
        </p:txBody>
      </p:sp>
      <p:sp>
        <p:nvSpPr>
          <p:cNvPr id="209939" name="Text Box 431"/>
          <p:cNvSpPr txBox="1">
            <a:spLocks noChangeAspect="1" noChangeArrowheads="1"/>
          </p:cNvSpPr>
          <p:nvPr/>
        </p:nvSpPr>
        <p:spPr bwMode="auto">
          <a:xfrm>
            <a:off x="7285038" y="5037138"/>
            <a:ext cx="1901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algn="ctr" eaLnBrk="1" hangingPunct="1"/>
            <a:r>
              <a:rPr lang="en-GB" sz="1600" b="0">
                <a:latin typeface="Calibri" pitchFamily="34" charset="0"/>
              </a:rPr>
              <a:t>Complex aberrations</a:t>
            </a:r>
          </a:p>
        </p:txBody>
      </p:sp>
      <p:sp>
        <p:nvSpPr>
          <p:cNvPr id="209941" name="Text Box 433"/>
          <p:cNvSpPr txBox="1">
            <a:spLocks noChangeAspect="1" noChangeArrowheads="1"/>
          </p:cNvSpPr>
          <p:nvPr/>
        </p:nvSpPr>
        <p:spPr bwMode="auto">
          <a:xfrm>
            <a:off x="7451725" y="1546225"/>
            <a:ext cx="896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000" b="0">
                <a:solidFill>
                  <a:schemeClr val="bg1"/>
                </a:solidFill>
                <a:latin typeface="Calibri" pitchFamily="34" charset="0"/>
              </a:rPr>
              <a:t>FISH image</a:t>
            </a:r>
          </a:p>
        </p:txBody>
      </p:sp>
      <p:sp>
        <p:nvSpPr>
          <p:cNvPr id="209942" name="Text Box 434"/>
          <p:cNvSpPr txBox="1">
            <a:spLocks noChangeAspect="1" noChangeArrowheads="1"/>
          </p:cNvSpPr>
          <p:nvPr/>
        </p:nvSpPr>
        <p:spPr bwMode="auto">
          <a:xfrm>
            <a:off x="7532688" y="4881563"/>
            <a:ext cx="1066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000" b="0">
                <a:solidFill>
                  <a:schemeClr val="bg1"/>
                </a:solidFill>
                <a:latin typeface="Calibri" pitchFamily="34" charset="0"/>
              </a:rPr>
              <a:t>M-FISH</a:t>
            </a:r>
          </a:p>
        </p:txBody>
      </p:sp>
      <p:graphicFrame>
        <p:nvGraphicFramePr>
          <p:cNvPr id="209943" name="Object 23"/>
          <p:cNvGraphicFramePr>
            <a:graphicFrameLocks noChangeAspect="1"/>
          </p:cNvGraphicFramePr>
          <p:nvPr/>
        </p:nvGraphicFramePr>
        <p:xfrm>
          <a:off x="5553075" y="3792538"/>
          <a:ext cx="1820863" cy="1212850"/>
        </p:xfrm>
        <a:graphic>
          <a:graphicData uri="http://schemas.openxmlformats.org/presentationml/2006/ole">
            <mc:AlternateContent xmlns:mc="http://schemas.openxmlformats.org/markup-compatibility/2006">
              <mc:Choice xmlns:v="urn:schemas-microsoft-com:vml" Requires="v">
                <p:oleObj spid="_x0000_s14653" name="Photo Editor Photo" r:id="rId10" imgW="7314286" imgH="4877481" progId="">
                  <p:embed/>
                </p:oleObj>
              </mc:Choice>
              <mc:Fallback>
                <p:oleObj name="Photo Editor Photo" r:id="rId10" imgW="7314286" imgH="4877481"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53075" y="3792538"/>
                        <a:ext cx="1820863" cy="12128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9944" name="Line 443"/>
          <p:cNvSpPr>
            <a:spLocks noChangeAspect="1" noChangeShapeType="1"/>
          </p:cNvSpPr>
          <p:nvPr/>
        </p:nvSpPr>
        <p:spPr bwMode="auto">
          <a:xfrm>
            <a:off x="5916613" y="4610100"/>
            <a:ext cx="819150" cy="0"/>
          </a:xfrm>
          <a:prstGeom prst="line">
            <a:avLst/>
          </a:prstGeom>
          <a:noFill/>
          <a:ln w="19050" cap="rnd">
            <a:solidFill>
              <a:schemeClr val="bg1"/>
            </a:solidFill>
            <a:prstDash val="sysDot"/>
            <a:round/>
            <a:headEnd/>
            <a:tailEnd type="triangle" w="lg" len="med"/>
          </a:ln>
          <a:extLst>
            <a:ext uri="{909E8E84-426E-40DD-AFC4-6F175D3DCCD1}">
              <a14:hiddenFill xmlns:a14="http://schemas.microsoft.com/office/drawing/2010/main">
                <a:noFill/>
              </a14:hiddenFill>
            </a:ext>
          </a:extLst>
        </p:spPr>
        <p:txBody>
          <a:bodyPr/>
          <a:lstStyle/>
          <a:p>
            <a:endParaRPr lang="en-GB"/>
          </a:p>
        </p:txBody>
      </p:sp>
      <p:sp>
        <p:nvSpPr>
          <p:cNvPr id="209945" name="Text Box 444"/>
          <p:cNvSpPr txBox="1">
            <a:spLocks noChangeAspect="1" noChangeArrowheads="1"/>
          </p:cNvSpPr>
          <p:nvPr/>
        </p:nvSpPr>
        <p:spPr bwMode="auto">
          <a:xfrm>
            <a:off x="6280150" y="4610100"/>
            <a:ext cx="793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200" b="0">
                <a:solidFill>
                  <a:schemeClr val="bg1"/>
                </a:solidFill>
                <a:latin typeface="Calibri" pitchFamily="34" charset="0"/>
                <a:sym typeface="Symbol" pitchFamily="18" charset="2"/>
              </a:rPr>
              <a:t>-particle</a:t>
            </a:r>
          </a:p>
        </p:txBody>
      </p:sp>
      <p:sp>
        <p:nvSpPr>
          <p:cNvPr id="209946" name="Text Box 445"/>
          <p:cNvSpPr txBox="1">
            <a:spLocks noChangeAspect="1" noChangeArrowheads="1"/>
          </p:cNvSpPr>
          <p:nvPr/>
        </p:nvSpPr>
        <p:spPr bwMode="auto">
          <a:xfrm>
            <a:off x="6838950" y="3816350"/>
            <a:ext cx="533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000" b="0">
                <a:solidFill>
                  <a:schemeClr val="bg1"/>
                </a:solidFill>
                <a:latin typeface="Calibri" pitchFamily="34" charset="0"/>
              </a:rPr>
              <a:t>RAD51</a:t>
            </a:r>
          </a:p>
        </p:txBody>
      </p:sp>
      <p:sp>
        <p:nvSpPr>
          <p:cNvPr id="209947" name="Text Box 446"/>
          <p:cNvSpPr txBox="1">
            <a:spLocks noChangeAspect="1" noChangeArrowheads="1"/>
          </p:cNvSpPr>
          <p:nvPr/>
        </p:nvSpPr>
        <p:spPr bwMode="auto">
          <a:xfrm>
            <a:off x="6083300" y="3127375"/>
            <a:ext cx="936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algn="ctr" eaLnBrk="1" hangingPunct="1"/>
            <a:r>
              <a:rPr lang="en-GB" sz="1600" b="0">
                <a:solidFill>
                  <a:schemeClr val="accent2"/>
                </a:solidFill>
                <a:latin typeface="Calibri" pitchFamily="34" charset="0"/>
              </a:rPr>
              <a:t>Repair</a:t>
            </a:r>
          </a:p>
        </p:txBody>
      </p:sp>
      <p:graphicFrame>
        <p:nvGraphicFramePr>
          <p:cNvPr id="209948" name="Object 28"/>
          <p:cNvGraphicFramePr>
            <a:graphicFrameLocks noChangeAspect="1"/>
          </p:cNvGraphicFramePr>
          <p:nvPr/>
        </p:nvGraphicFramePr>
        <p:xfrm>
          <a:off x="5821363" y="1601788"/>
          <a:ext cx="1333500" cy="1295400"/>
        </p:xfrm>
        <a:graphic>
          <a:graphicData uri="http://schemas.openxmlformats.org/presentationml/2006/ole">
            <mc:AlternateContent xmlns:mc="http://schemas.openxmlformats.org/markup-compatibility/2006">
              <mc:Choice xmlns:v="urn:schemas-microsoft-com:vml" Requires="v">
                <p:oleObj spid="_x0000_s14654" name="Image" r:id="rId12" imgW="286198" imgH="277204" progId="">
                  <p:embed/>
                </p:oleObj>
              </mc:Choice>
              <mc:Fallback>
                <p:oleObj name="Image" r:id="rId12" imgW="286198" imgH="277204"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21363" y="1601788"/>
                        <a:ext cx="13335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9949" name="Text Box 449"/>
          <p:cNvSpPr txBox="1">
            <a:spLocks noChangeAspect="1" noChangeArrowheads="1"/>
          </p:cNvSpPr>
          <p:nvPr/>
        </p:nvSpPr>
        <p:spPr bwMode="auto">
          <a:xfrm>
            <a:off x="6623050" y="1617663"/>
            <a:ext cx="533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000" b="0">
                <a:solidFill>
                  <a:schemeClr val="bg1"/>
                </a:solidFill>
                <a:latin typeface="Calibri" pitchFamily="34" charset="0"/>
                <a:sym typeface="Symbol" pitchFamily="18" charset="2"/>
              </a:rPr>
              <a:t>RAD51</a:t>
            </a:r>
          </a:p>
        </p:txBody>
      </p:sp>
      <p:grpSp>
        <p:nvGrpSpPr>
          <p:cNvPr id="209950" name="Group 450"/>
          <p:cNvGrpSpPr>
            <a:grpSpLocks noChangeAspect="1"/>
          </p:cNvGrpSpPr>
          <p:nvPr/>
        </p:nvGrpSpPr>
        <p:grpSpPr bwMode="auto">
          <a:xfrm>
            <a:off x="5541963" y="3760788"/>
            <a:ext cx="952500" cy="928687"/>
            <a:chOff x="2520" y="2152"/>
            <a:chExt cx="877" cy="855"/>
          </a:xfrm>
        </p:grpSpPr>
        <p:graphicFrame>
          <p:nvGraphicFramePr>
            <p:cNvPr id="209951" name="Object 31"/>
            <p:cNvGraphicFramePr>
              <a:graphicFrameLocks noChangeAspect="1"/>
            </p:cNvGraphicFramePr>
            <p:nvPr/>
          </p:nvGraphicFramePr>
          <p:xfrm>
            <a:off x="2595" y="2206"/>
            <a:ext cx="643" cy="348"/>
          </p:xfrm>
          <a:graphic>
            <a:graphicData uri="http://schemas.openxmlformats.org/presentationml/2006/ole">
              <mc:AlternateContent xmlns:mc="http://schemas.openxmlformats.org/markup-compatibility/2006">
                <mc:Choice xmlns:v="urn:schemas-microsoft-com:vml" Requires="v">
                  <p:oleObj spid="_x0000_s14655" name="Image" r:id="rId14" imgW="1454872" imgH="816162" progId="">
                    <p:embed/>
                  </p:oleObj>
                </mc:Choice>
                <mc:Fallback>
                  <p:oleObj name="Image" r:id="rId14" imgW="1454872" imgH="816162"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95" y="2206"/>
                          <a:ext cx="643"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9952" name="Oval 452"/>
            <p:cNvSpPr>
              <a:spLocks noChangeAspect="1" noChangeArrowheads="1"/>
            </p:cNvSpPr>
            <p:nvPr/>
          </p:nvSpPr>
          <p:spPr bwMode="auto">
            <a:xfrm>
              <a:off x="2585" y="2200"/>
              <a:ext cx="656" cy="34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5045075" eaLnBrk="1" hangingPunct="1"/>
              <a:endParaRPr lang="en-US" sz="5700" b="0">
                <a:latin typeface="Calibri" pitchFamily="34" charset="0"/>
              </a:endParaRPr>
            </a:p>
          </p:txBody>
        </p:sp>
        <p:sp>
          <p:nvSpPr>
            <p:cNvPr id="209953" name="Oval 453"/>
            <p:cNvSpPr>
              <a:spLocks noChangeAspect="1" noChangeArrowheads="1"/>
            </p:cNvSpPr>
            <p:nvPr/>
          </p:nvSpPr>
          <p:spPr bwMode="auto">
            <a:xfrm>
              <a:off x="3043" y="2860"/>
              <a:ext cx="354" cy="147"/>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5045075" eaLnBrk="1" hangingPunct="1"/>
              <a:endParaRPr lang="en-US" sz="5700" b="0">
                <a:latin typeface="Calibri" pitchFamily="34" charset="0"/>
              </a:endParaRPr>
            </a:p>
          </p:txBody>
        </p:sp>
        <p:sp>
          <p:nvSpPr>
            <p:cNvPr id="209954" name="Oval 454"/>
            <p:cNvSpPr>
              <a:spLocks noChangeAspect="1" noChangeArrowheads="1"/>
            </p:cNvSpPr>
            <p:nvPr/>
          </p:nvSpPr>
          <p:spPr bwMode="auto">
            <a:xfrm>
              <a:off x="2520" y="2152"/>
              <a:ext cx="768" cy="444"/>
            </a:xfrm>
            <a:prstGeom prst="ellipse">
              <a:avLst/>
            </a:pr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5045075" eaLnBrk="1" hangingPunct="1"/>
              <a:endParaRPr lang="en-US" sz="5700" b="0">
                <a:latin typeface="Calibri" pitchFamily="34" charset="0"/>
              </a:endParaRPr>
            </a:p>
          </p:txBody>
        </p:sp>
        <p:sp>
          <p:nvSpPr>
            <p:cNvPr id="209955" name="Line 455"/>
            <p:cNvSpPr>
              <a:spLocks noChangeAspect="1" noChangeShapeType="1"/>
            </p:cNvSpPr>
            <p:nvPr/>
          </p:nvSpPr>
          <p:spPr bwMode="auto">
            <a:xfrm>
              <a:off x="2990" y="2558"/>
              <a:ext cx="146" cy="309"/>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209956" name="Rectangle 456"/>
          <p:cNvSpPr>
            <a:spLocks noChangeAspect="1" noChangeArrowheads="1"/>
          </p:cNvSpPr>
          <p:nvPr/>
        </p:nvSpPr>
        <p:spPr bwMode="auto">
          <a:xfrm>
            <a:off x="5548313" y="3633788"/>
            <a:ext cx="835025" cy="155575"/>
          </a:xfrm>
          <a:prstGeom prst="rect">
            <a:avLst/>
          </a:prstGeom>
          <a:solidFill>
            <a:schemeClr val="bg1"/>
          </a:solidFill>
          <a:ln w="9525">
            <a:solidFill>
              <a:schemeClr val="bg1"/>
            </a:solidFill>
            <a:miter lim="800000"/>
            <a:headEnd/>
            <a:tailEnd/>
          </a:ln>
        </p:spPr>
        <p:txBody>
          <a:bodyPr wrap="none" anchor="ctr"/>
          <a:lstStyle/>
          <a:p>
            <a:pPr defTabSz="5045075" eaLnBrk="1" hangingPunct="1"/>
            <a:endParaRPr lang="en-US" sz="5700" b="0">
              <a:latin typeface="Calibri" pitchFamily="34" charset="0"/>
            </a:endParaRPr>
          </a:p>
        </p:txBody>
      </p:sp>
      <p:sp>
        <p:nvSpPr>
          <p:cNvPr id="209957" name="Rectangle 457"/>
          <p:cNvSpPr>
            <a:spLocks noChangeAspect="1" noChangeArrowheads="1"/>
          </p:cNvSpPr>
          <p:nvPr/>
        </p:nvSpPr>
        <p:spPr bwMode="auto">
          <a:xfrm>
            <a:off x="5446713" y="3792538"/>
            <a:ext cx="106362" cy="481012"/>
          </a:xfrm>
          <a:prstGeom prst="rect">
            <a:avLst/>
          </a:prstGeom>
          <a:solidFill>
            <a:schemeClr val="bg1"/>
          </a:solidFill>
          <a:ln w="9525">
            <a:solidFill>
              <a:schemeClr val="bg1"/>
            </a:solidFill>
            <a:miter lim="800000"/>
            <a:headEnd/>
            <a:tailEnd/>
          </a:ln>
        </p:spPr>
        <p:txBody>
          <a:bodyPr wrap="none" anchor="ctr"/>
          <a:lstStyle/>
          <a:p>
            <a:pPr defTabSz="5045075" eaLnBrk="1" hangingPunct="1"/>
            <a:endParaRPr lang="en-US" sz="5700" b="0">
              <a:latin typeface="Calibri" pitchFamily="34" charset="0"/>
            </a:endParaRPr>
          </a:p>
        </p:txBody>
      </p:sp>
      <p:grpSp>
        <p:nvGrpSpPr>
          <p:cNvPr id="209958" name="Group 1002"/>
          <p:cNvGrpSpPr>
            <a:grpSpLocks noChangeAspect="1"/>
          </p:cNvGrpSpPr>
          <p:nvPr/>
        </p:nvGrpSpPr>
        <p:grpSpPr bwMode="auto">
          <a:xfrm>
            <a:off x="2373313" y="3781425"/>
            <a:ext cx="1527175" cy="1276350"/>
            <a:chOff x="9533" y="7707"/>
            <a:chExt cx="1405" cy="1174"/>
          </a:xfrm>
        </p:grpSpPr>
        <p:graphicFrame>
          <p:nvGraphicFramePr>
            <p:cNvPr id="209959" name="Object 39"/>
            <p:cNvGraphicFramePr>
              <a:graphicFrameLocks noChangeAspect="1"/>
            </p:cNvGraphicFramePr>
            <p:nvPr/>
          </p:nvGraphicFramePr>
          <p:xfrm>
            <a:off x="9533" y="7707"/>
            <a:ext cx="1391" cy="1174"/>
          </p:xfrm>
          <a:graphic>
            <a:graphicData uri="http://schemas.openxmlformats.org/presentationml/2006/ole">
              <mc:AlternateContent xmlns:mc="http://schemas.openxmlformats.org/markup-compatibility/2006">
                <mc:Choice xmlns:v="urn:schemas-microsoft-com:vml" Requires="v">
                  <p:oleObj spid="_x0000_s14656" name="Designer Drawing" r:id="rId16" imgW="3846960" imgH="3246840" progId="">
                    <p:embed/>
                  </p:oleObj>
                </mc:Choice>
                <mc:Fallback>
                  <p:oleObj name="Designer Drawing" r:id="rId16" imgW="3846960" imgH="324684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33" y="7707"/>
                          <a:ext cx="1391" cy="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9960" name="Line 940"/>
            <p:cNvSpPr>
              <a:spLocks noChangeAspect="1" noChangeShapeType="1"/>
            </p:cNvSpPr>
            <p:nvPr/>
          </p:nvSpPr>
          <p:spPr bwMode="auto">
            <a:xfrm>
              <a:off x="9546" y="7952"/>
              <a:ext cx="139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grpSp>
      <p:sp>
        <p:nvSpPr>
          <p:cNvPr id="209961" name="Text Box 947"/>
          <p:cNvSpPr txBox="1">
            <a:spLocks noChangeAspect="1" noChangeArrowheads="1"/>
          </p:cNvSpPr>
          <p:nvPr/>
        </p:nvSpPr>
        <p:spPr bwMode="auto">
          <a:xfrm>
            <a:off x="611188" y="4321175"/>
            <a:ext cx="1581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600" b="0">
                <a:latin typeface="Calibri" pitchFamily="34" charset="0"/>
              </a:rPr>
              <a:t>~2 alpha tracks</a:t>
            </a:r>
          </a:p>
        </p:txBody>
      </p:sp>
      <p:sp>
        <p:nvSpPr>
          <p:cNvPr id="209962" name="Text Box 948"/>
          <p:cNvSpPr txBox="1">
            <a:spLocks noChangeAspect="1" noChangeArrowheads="1"/>
          </p:cNvSpPr>
          <p:nvPr/>
        </p:nvSpPr>
        <p:spPr bwMode="auto">
          <a:xfrm>
            <a:off x="287338" y="4824413"/>
            <a:ext cx="2222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600" b="0">
                <a:solidFill>
                  <a:srgbClr val="FF0000"/>
                </a:solidFill>
                <a:latin typeface="Calibri" pitchFamily="34" charset="0"/>
              </a:rPr>
              <a:t>Very non-homogeneous </a:t>
            </a:r>
          </a:p>
        </p:txBody>
      </p:sp>
      <p:sp>
        <p:nvSpPr>
          <p:cNvPr id="209963" name="Text Box 949"/>
          <p:cNvSpPr txBox="1">
            <a:spLocks noChangeAspect="1" noChangeArrowheads="1"/>
          </p:cNvSpPr>
          <p:nvPr/>
        </p:nvSpPr>
        <p:spPr bwMode="auto">
          <a:xfrm>
            <a:off x="214313" y="3673475"/>
            <a:ext cx="2349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600">
                <a:latin typeface="Calibri" pitchFamily="34" charset="0"/>
              </a:rPr>
              <a:t>High-LET (e.g. </a:t>
            </a:r>
            <a:r>
              <a:rPr lang="en-GB" sz="1600">
                <a:latin typeface="Calibri" pitchFamily="34" charset="0"/>
                <a:sym typeface="Symbol" pitchFamily="18" charset="2"/>
              </a:rPr>
              <a:t>-particles)</a:t>
            </a:r>
          </a:p>
        </p:txBody>
      </p:sp>
      <p:graphicFrame>
        <p:nvGraphicFramePr>
          <p:cNvPr id="209964" name="Object 44"/>
          <p:cNvGraphicFramePr>
            <a:graphicFrameLocks noChangeAspect="1"/>
          </p:cNvGraphicFramePr>
          <p:nvPr/>
        </p:nvGraphicFramePr>
        <p:xfrm>
          <a:off x="2314575" y="1720850"/>
          <a:ext cx="1611313" cy="1281113"/>
        </p:xfrm>
        <a:graphic>
          <a:graphicData uri="http://schemas.openxmlformats.org/presentationml/2006/ole">
            <mc:AlternateContent xmlns:mc="http://schemas.openxmlformats.org/markup-compatibility/2006">
              <mc:Choice xmlns:v="urn:schemas-microsoft-com:vml" Requires="v">
                <p:oleObj spid="_x0000_s14657" name="Designer Drawing" r:id="rId18" imgW="4069800" imgH="3246840" progId="">
                  <p:embed/>
                </p:oleObj>
              </mc:Choice>
              <mc:Fallback>
                <p:oleObj name="Designer Drawing" r:id="rId18" imgW="4069800" imgH="3246840" progId="">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14575" y="1720850"/>
                        <a:ext cx="1611313"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9965" name="Text Box 952"/>
          <p:cNvSpPr txBox="1">
            <a:spLocks noChangeAspect="1" noChangeArrowheads="1"/>
          </p:cNvSpPr>
          <p:nvPr/>
        </p:nvSpPr>
        <p:spPr bwMode="auto">
          <a:xfrm>
            <a:off x="323850" y="1725613"/>
            <a:ext cx="1897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600">
                <a:latin typeface="Calibri" pitchFamily="34" charset="0"/>
              </a:rPr>
              <a:t>Low-LET (e.g. </a:t>
            </a:r>
            <a:r>
              <a:rPr lang="en-GB" sz="1600">
                <a:latin typeface="Calibri" pitchFamily="34" charset="0"/>
                <a:sym typeface="Symbol" pitchFamily="18" charset="2"/>
              </a:rPr>
              <a:t>-rays</a:t>
            </a:r>
            <a:r>
              <a:rPr lang="en-GB" sz="1600" b="0">
                <a:latin typeface="Calibri" pitchFamily="34" charset="0"/>
                <a:sym typeface="Symbol" pitchFamily="18" charset="2"/>
              </a:rPr>
              <a:t>)</a:t>
            </a:r>
          </a:p>
        </p:txBody>
      </p:sp>
      <p:sp>
        <p:nvSpPr>
          <p:cNvPr id="209966" name="Text Box 953"/>
          <p:cNvSpPr txBox="1">
            <a:spLocks noChangeAspect="1" noChangeArrowheads="1"/>
          </p:cNvSpPr>
          <p:nvPr/>
        </p:nvSpPr>
        <p:spPr bwMode="auto">
          <a:xfrm>
            <a:off x="395288" y="2301875"/>
            <a:ext cx="2339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600" b="0">
                <a:latin typeface="Calibri" pitchFamily="34" charset="0"/>
              </a:rPr>
              <a:t>~1000 electron tracks</a:t>
            </a:r>
          </a:p>
        </p:txBody>
      </p:sp>
      <p:sp>
        <p:nvSpPr>
          <p:cNvPr id="209967" name="Text Box 954"/>
          <p:cNvSpPr txBox="1">
            <a:spLocks noChangeAspect="1" noChangeArrowheads="1"/>
          </p:cNvSpPr>
          <p:nvPr/>
        </p:nvSpPr>
        <p:spPr bwMode="auto">
          <a:xfrm>
            <a:off x="323850" y="2806700"/>
            <a:ext cx="22145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600" b="0">
                <a:solidFill>
                  <a:srgbClr val="FF0000"/>
                </a:solidFill>
                <a:latin typeface="Calibri" pitchFamily="34" charset="0"/>
              </a:rPr>
              <a:t>Relatively homogeneous</a:t>
            </a:r>
          </a:p>
        </p:txBody>
      </p:sp>
      <p:sp>
        <p:nvSpPr>
          <p:cNvPr id="209968" name="Text Box 958"/>
          <p:cNvSpPr txBox="1">
            <a:spLocks noChangeAspect="1" noChangeArrowheads="1"/>
          </p:cNvSpPr>
          <p:nvPr/>
        </p:nvSpPr>
        <p:spPr bwMode="auto">
          <a:xfrm>
            <a:off x="395288" y="4068763"/>
            <a:ext cx="19002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600" b="0">
                <a:solidFill>
                  <a:srgbClr val="003366"/>
                </a:solidFill>
                <a:latin typeface="Calibri" pitchFamily="34" charset="0"/>
              </a:rPr>
              <a:t>1 Gy corresponds to</a:t>
            </a:r>
            <a:r>
              <a:rPr lang="en-GB" sz="1600" b="0">
                <a:latin typeface="Calibri" pitchFamily="34" charset="0"/>
              </a:rPr>
              <a:t>:</a:t>
            </a:r>
          </a:p>
        </p:txBody>
      </p:sp>
      <p:sp>
        <p:nvSpPr>
          <p:cNvPr id="209969" name="Text Box 1194"/>
          <p:cNvSpPr txBox="1">
            <a:spLocks noChangeAspect="1" noChangeArrowheads="1"/>
          </p:cNvSpPr>
          <p:nvPr/>
        </p:nvSpPr>
        <p:spPr bwMode="auto">
          <a:xfrm>
            <a:off x="358775" y="2049463"/>
            <a:ext cx="19002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600" b="0">
                <a:solidFill>
                  <a:srgbClr val="003366"/>
                </a:solidFill>
                <a:latin typeface="Calibri" pitchFamily="34" charset="0"/>
              </a:rPr>
              <a:t>1 Gy corresponds to</a:t>
            </a:r>
            <a:r>
              <a:rPr lang="en-GB" sz="1600" b="0">
                <a:latin typeface="Calibri" pitchFamily="34" charset="0"/>
              </a:rPr>
              <a:t>:</a:t>
            </a:r>
          </a:p>
        </p:txBody>
      </p:sp>
      <p:grpSp>
        <p:nvGrpSpPr>
          <p:cNvPr id="5" name="Group 618"/>
          <p:cNvGrpSpPr>
            <a:grpSpLocks noChangeAspect="1"/>
          </p:cNvGrpSpPr>
          <p:nvPr/>
        </p:nvGrpSpPr>
        <p:grpSpPr bwMode="auto">
          <a:xfrm>
            <a:off x="2698750" y="1762125"/>
            <a:ext cx="1074738" cy="1101725"/>
            <a:chOff x="1396" y="1275"/>
            <a:chExt cx="1353" cy="1298"/>
          </a:xfrm>
        </p:grpSpPr>
        <p:sp>
          <p:nvSpPr>
            <p:cNvPr id="209971" name="AutoShape 619"/>
            <p:cNvSpPr>
              <a:spLocks noChangeAspect="1" noChangeArrowheads="1"/>
            </p:cNvSpPr>
            <p:nvPr/>
          </p:nvSpPr>
          <p:spPr bwMode="auto">
            <a:xfrm>
              <a:off x="1597" y="1452"/>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72" name="AutoShape 620"/>
            <p:cNvSpPr>
              <a:spLocks noChangeAspect="1" noChangeArrowheads="1"/>
            </p:cNvSpPr>
            <p:nvPr/>
          </p:nvSpPr>
          <p:spPr bwMode="auto">
            <a:xfrm>
              <a:off x="1927" y="1498"/>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73" name="AutoShape 621"/>
            <p:cNvSpPr>
              <a:spLocks noChangeAspect="1" noChangeArrowheads="1"/>
            </p:cNvSpPr>
            <p:nvPr/>
          </p:nvSpPr>
          <p:spPr bwMode="auto">
            <a:xfrm>
              <a:off x="1896" y="1367"/>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74" name="AutoShape 622"/>
            <p:cNvSpPr>
              <a:spLocks noChangeAspect="1" noChangeArrowheads="1"/>
            </p:cNvSpPr>
            <p:nvPr/>
          </p:nvSpPr>
          <p:spPr bwMode="auto">
            <a:xfrm>
              <a:off x="2073" y="1275"/>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75" name="AutoShape 623"/>
            <p:cNvSpPr>
              <a:spLocks noChangeAspect="1" noChangeArrowheads="1"/>
            </p:cNvSpPr>
            <p:nvPr/>
          </p:nvSpPr>
          <p:spPr bwMode="auto">
            <a:xfrm>
              <a:off x="2342" y="1767"/>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76" name="AutoShape 624"/>
            <p:cNvSpPr>
              <a:spLocks noChangeAspect="1" noChangeArrowheads="1"/>
            </p:cNvSpPr>
            <p:nvPr/>
          </p:nvSpPr>
          <p:spPr bwMode="auto">
            <a:xfrm>
              <a:off x="2249" y="1399"/>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77" name="AutoShape 625"/>
            <p:cNvSpPr>
              <a:spLocks noChangeAspect="1" noChangeArrowheads="1"/>
            </p:cNvSpPr>
            <p:nvPr/>
          </p:nvSpPr>
          <p:spPr bwMode="auto">
            <a:xfrm>
              <a:off x="2372" y="1568"/>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78" name="AutoShape 626"/>
            <p:cNvSpPr>
              <a:spLocks noChangeAspect="1" noChangeArrowheads="1"/>
            </p:cNvSpPr>
            <p:nvPr/>
          </p:nvSpPr>
          <p:spPr bwMode="auto">
            <a:xfrm>
              <a:off x="2134" y="1638"/>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79" name="AutoShape 627"/>
            <p:cNvSpPr>
              <a:spLocks noChangeAspect="1" noChangeArrowheads="1"/>
            </p:cNvSpPr>
            <p:nvPr/>
          </p:nvSpPr>
          <p:spPr bwMode="auto">
            <a:xfrm>
              <a:off x="1895" y="1829"/>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80" name="AutoShape 628"/>
            <p:cNvSpPr>
              <a:spLocks noChangeAspect="1" noChangeArrowheads="1"/>
            </p:cNvSpPr>
            <p:nvPr/>
          </p:nvSpPr>
          <p:spPr bwMode="auto">
            <a:xfrm>
              <a:off x="1903" y="1638"/>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81" name="AutoShape 629"/>
            <p:cNvSpPr>
              <a:spLocks noChangeAspect="1" noChangeArrowheads="1"/>
            </p:cNvSpPr>
            <p:nvPr/>
          </p:nvSpPr>
          <p:spPr bwMode="auto">
            <a:xfrm>
              <a:off x="1627" y="1645"/>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82" name="AutoShape 630"/>
            <p:cNvSpPr>
              <a:spLocks noChangeAspect="1" noChangeArrowheads="1"/>
            </p:cNvSpPr>
            <p:nvPr/>
          </p:nvSpPr>
          <p:spPr bwMode="auto">
            <a:xfrm>
              <a:off x="1396" y="1622"/>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83" name="AutoShape 631"/>
            <p:cNvSpPr>
              <a:spLocks noChangeAspect="1" noChangeArrowheads="1"/>
            </p:cNvSpPr>
            <p:nvPr/>
          </p:nvSpPr>
          <p:spPr bwMode="auto">
            <a:xfrm>
              <a:off x="1680" y="1822"/>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84" name="AutoShape 632"/>
            <p:cNvSpPr>
              <a:spLocks noChangeAspect="1" noChangeArrowheads="1"/>
            </p:cNvSpPr>
            <p:nvPr/>
          </p:nvSpPr>
          <p:spPr bwMode="auto">
            <a:xfrm>
              <a:off x="1511" y="1929"/>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85" name="AutoShape 633"/>
            <p:cNvSpPr>
              <a:spLocks noChangeAspect="1" noChangeArrowheads="1"/>
            </p:cNvSpPr>
            <p:nvPr/>
          </p:nvSpPr>
          <p:spPr bwMode="auto">
            <a:xfrm>
              <a:off x="1680" y="2044"/>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86" name="AutoShape 634"/>
            <p:cNvSpPr>
              <a:spLocks noChangeAspect="1" noChangeArrowheads="1"/>
            </p:cNvSpPr>
            <p:nvPr/>
          </p:nvSpPr>
          <p:spPr bwMode="auto">
            <a:xfrm>
              <a:off x="1465" y="2113"/>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87" name="AutoShape 635"/>
            <p:cNvSpPr>
              <a:spLocks noChangeAspect="1" noChangeArrowheads="1"/>
            </p:cNvSpPr>
            <p:nvPr/>
          </p:nvSpPr>
          <p:spPr bwMode="auto">
            <a:xfrm>
              <a:off x="1634" y="2213"/>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88" name="AutoShape 636"/>
            <p:cNvSpPr>
              <a:spLocks noChangeAspect="1" noChangeArrowheads="1"/>
            </p:cNvSpPr>
            <p:nvPr/>
          </p:nvSpPr>
          <p:spPr bwMode="auto">
            <a:xfrm>
              <a:off x="1811" y="2328"/>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89" name="AutoShape 637"/>
            <p:cNvSpPr>
              <a:spLocks noChangeAspect="1" noChangeArrowheads="1"/>
            </p:cNvSpPr>
            <p:nvPr/>
          </p:nvSpPr>
          <p:spPr bwMode="auto">
            <a:xfrm>
              <a:off x="2112" y="1867"/>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90" name="AutoShape 638"/>
            <p:cNvSpPr>
              <a:spLocks noChangeAspect="1" noChangeArrowheads="1"/>
            </p:cNvSpPr>
            <p:nvPr/>
          </p:nvSpPr>
          <p:spPr bwMode="auto">
            <a:xfrm>
              <a:off x="2212" y="2013"/>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91" name="AutoShape 639"/>
            <p:cNvSpPr>
              <a:spLocks noChangeAspect="1" noChangeArrowheads="1"/>
            </p:cNvSpPr>
            <p:nvPr/>
          </p:nvSpPr>
          <p:spPr bwMode="auto">
            <a:xfrm>
              <a:off x="1974" y="2020"/>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92" name="AutoShape 640"/>
            <p:cNvSpPr>
              <a:spLocks noChangeAspect="1" noChangeArrowheads="1"/>
            </p:cNvSpPr>
            <p:nvPr/>
          </p:nvSpPr>
          <p:spPr bwMode="auto">
            <a:xfrm>
              <a:off x="2296" y="2112"/>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93" name="AutoShape 641"/>
            <p:cNvSpPr>
              <a:spLocks noChangeAspect="1" noChangeArrowheads="1"/>
            </p:cNvSpPr>
            <p:nvPr/>
          </p:nvSpPr>
          <p:spPr bwMode="auto">
            <a:xfrm>
              <a:off x="2042" y="2235"/>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94" name="AutoShape 642"/>
            <p:cNvSpPr>
              <a:spLocks noChangeAspect="1" noChangeArrowheads="1"/>
            </p:cNvSpPr>
            <p:nvPr/>
          </p:nvSpPr>
          <p:spPr bwMode="auto">
            <a:xfrm>
              <a:off x="2065" y="2466"/>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95" name="AutoShape 643"/>
            <p:cNvSpPr>
              <a:spLocks noChangeAspect="1" noChangeArrowheads="1"/>
            </p:cNvSpPr>
            <p:nvPr/>
          </p:nvSpPr>
          <p:spPr bwMode="auto">
            <a:xfrm>
              <a:off x="2388" y="2098"/>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96" name="AutoShape 644"/>
            <p:cNvSpPr>
              <a:spLocks noChangeAspect="1" noChangeArrowheads="1"/>
            </p:cNvSpPr>
            <p:nvPr/>
          </p:nvSpPr>
          <p:spPr bwMode="auto">
            <a:xfrm>
              <a:off x="2634" y="1968"/>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97" name="AutoShape 645"/>
            <p:cNvSpPr>
              <a:spLocks noChangeAspect="1" noChangeArrowheads="1"/>
            </p:cNvSpPr>
            <p:nvPr/>
          </p:nvSpPr>
          <p:spPr bwMode="auto">
            <a:xfrm>
              <a:off x="2542" y="1468"/>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98" name="AutoShape 646"/>
            <p:cNvSpPr>
              <a:spLocks noChangeAspect="1" noChangeArrowheads="1"/>
            </p:cNvSpPr>
            <p:nvPr/>
          </p:nvSpPr>
          <p:spPr bwMode="auto">
            <a:xfrm>
              <a:off x="2250" y="2266"/>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grpSp>
      <p:sp>
        <p:nvSpPr>
          <p:cNvPr id="209999" name="Rectangle 647"/>
          <p:cNvSpPr>
            <a:spLocks noChangeAspect="1" noChangeArrowheads="1"/>
          </p:cNvSpPr>
          <p:nvPr/>
        </p:nvSpPr>
        <p:spPr bwMode="auto">
          <a:xfrm>
            <a:off x="827088" y="2554288"/>
            <a:ext cx="1136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GB" sz="1600" b="0">
                <a:latin typeface="Calibri" pitchFamily="34" charset="0"/>
              </a:rPr>
              <a:t>~20-40 DSB</a:t>
            </a:r>
          </a:p>
        </p:txBody>
      </p:sp>
      <p:sp>
        <p:nvSpPr>
          <p:cNvPr id="210000" name="Rectangle 648"/>
          <p:cNvSpPr>
            <a:spLocks noChangeAspect="1" noChangeArrowheads="1"/>
          </p:cNvSpPr>
          <p:nvPr/>
        </p:nvSpPr>
        <p:spPr bwMode="auto">
          <a:xfrm>
            <a:off x="827088" y="4573588"/>
            <a:ext cx="1136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GB" sz="1600" b="0">
                <a:latin typeface="Calibri" pitchFamily="34" charset="0"/>
              </a:rPr>
              <a:t>~20-40 DSB</a:t>
            </a:r>
          </a:p>
        </p:txBody>
      </p:sp>
      <p:grpSp>
        <p:nvGrpSpPr>
          <p:cNvPr id="6" name="Group 649"/>
          <p:cNvGrpSpPr>
            <a:grpSpLocks noChangeAspect="1"/>
          </p:cNvGrpSpPr>
          <p:nvPr/>
        </p:nvGrpSpPr>
        <p:grpSpPr bwMode="auto">
          <a:xfrm>
            <a:off x="2663825" y="3997325"/>
            <a:ext cx="957263" cy="96838"/>
            <a:chOff x="3200" y="1460"/>
            <a:chExt cx="1207" cy="123"/>
          </a:xfrm>
        </p:grpSpPr>
        <p:sp>
          <p:nvSpPr>
            <p:cNvPr id="210002" name="AutoShape 650"/>
            <p:cNvSpPr>
              <a:spLocks noChangeAspect="1" noChangeArrowheads="1"/>
            </p:cNvSpPr>
            <p:nvPr/>
          </p:nvSpPr>
          <p:spPr bwMode="auto">
            <a:xfrm>
              <a:off x="3600" y="1475"/>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10003" name="AutoShape 651"/>
            <p:cNvSpPr>
              <a:spLocks noChangeAspect="1" noChangeArrowheads="1"/>
            </p:cNvSpPr>
            <p:nvPr/>
          </p:nvSpPr>
          <p:spPr bwMode="auto">
            <a:xfrm>
              <a:off x="3316" y="1476"/>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10004" name="AutoShape 652"/>
            <p:cNvSpPr>
              <a:spLocks noChangeAspect="1" noChangeArrowheads="1"/>
            </p:cNvSpPr>
            <p:nvPr/>
          </p:nvSpPr>
          <p:spPr bwMode="auto">
            <a:xfrm>
              <a:off x="3200" y="1468"/>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10005" name="AutoShape 653"/>
            <p:cNvSpPr>
              <a:spLocks noChangeAspect="1" noChangeArrowheads="1"/>
            </p:cNvSpPr>
            <p:nvPr/>
          </p:nvSpPr>
          <p:spPr bwMode="auto">
            <a:xfrm>
              <a:off x="3754" y="1476"/>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10006" name="AutoShape 654"/>
            <p:cNvSpPr>
              <a:spLocks noChangeAspect="1" noChangeArrowheads="1"/>
            </p:cNvSpPr>
            <p:nvPr/>
          </p:nvSpPr>
          <p:spPr bwMode="auto">
            <a:xfrm>
              <a:off x="4292" y="1474"/>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10007" name="AutoShape 655"/>
            <p:cNvSpPr>
              <a:spLocks noChangeAspect="1" noChangeArrowheads="1"/>
            </p:cNvSpPr>
            <p:nvPr/>
          </p:nvSpPr>
          <p:spPr bwMode="auto">
            <a:xfrm>
              <a:off x="3977" y="1467"/>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10008" name="AutoShape 656"/>
            <p:cNvSpPr>
              <a:spLocks noChangeAspect="1" noChangeArrowheads="1"/>
            </p:cNvSpPr>
            <p:nvPr/>
          </p:nvSpPr>
          <p:spPr bwMode="auto">
            <a:xfrm>
              <a:off x="4077" y="1460"/>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10009" name="AutoShape 657"/>
            <p:cNvSpPr>
              <a:spLocks noChangeAspect="1" noChangeArrowheads="1"/>
            </p:cNvSpPr>
            <p:nvPr/>
          </p:nvSpPr>
          <p:spPr bwMode="auto">
            <a:xfrm>
              <a:off x="3447" y="1468"/>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10010" name="AutoShape 658"/>
            <p:cNvSpPr>
              <a:spLocks noChangeAspect="1" noChangeArrowheads="1"/>
            </p:cNvSpPr>
            <p:nvPr/>
          </p:nvSpPr>
          <p:spPr bwMode="auto">
            <a:xfrm>
              <a:off x="4146" y="1474"/>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10011" name="AutoShape 659"/>
            <p:cNvSpPr>
              <a:spLocks noChangeAspect="1" noChangeArrowheads="1"/>
            </p:cNvSpPr>
            <p:nvPr/>
          </p:nvSpPr>
          <p:spPr bwMode="auto">
            <a:xfrm>
              <a:off x="3370" y="1476"/>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10012" name="AutoShape 660"/>
            <p:cNvSpPr>
              <a:spLocks noChangeAspect="1" noChangeArrowheads="1"/>
            </p:cNvSpPr>
            <p:nvPr/>
          </p:nvSpPr>
          <p:spPr bwMode="auto">
            <a:xfrm>
              <a:off x="3470" y="1468"/>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10013" name="AutoShape 661"/>
            <p:cNvSpPr>
              <a:spLocks noChangeAspect="1" noChangeArrowheads="1"/>
            </p:cNvSpPr>
            <p:nvPr/>
          </p:nvSpPr>
          <p:spPr bwMode="auto">
            <a:xfrm>
              <a:off x="3807" y="1476"/>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10014" name="AutoShape 662"/>
            <p:cNvSpPr>
              <a:spLocks noChangeAspect="1" noChangeArrowheads="1"/>
            </p:cNvSpPr>
            <p:nvPr/>
          </p:nvSpPr>
          <p:spPr bwMode="auto">
            <a:xfrm>
              <a:off x="4007" y="1474"/>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grpSp>
      <p:sp>
        <p:nvSpPr>
          <p:cNvPr id="210016" name="Text Box 96"/>
          <p:cNvSpPr txBox="1">
            <a:spLocks noChangeArrowheads="1"/>
          </p:cNvSpPr>
          <p:nvPr/>
        </p:nvSpPr>
        <p:spPr bwMode="auto">
          <a:xfrm>
            <a:off x="0" y="6237288"/>
            <a:ext cx="14033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800"/>
              <a:t>Mark Hill, Gray Institute</a:t>
            </a:r>
          </a:p>
        </p:txBody>
      </p:sp>
    </p:spTree>
    <p:extLst>
      <p:ext uri="{BB962C8B-B14F-4D97-AF65-F5344CB8AC3E}">
        <p14:creationId xmlns:p14="http://schemas.microsoft.com/office/powerpoint/2010/main" val="1345663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7223" y="1011142"/>
            <a:ext cx="5531081" cy="2071964"/>
            <a:chOff x="1790777" y="693187"/>
            <a:chExt cx="5531081" cy="2071964"/>
          </a:xfrm>
        </p:grpSpPr>
        <p:sp>
          <p:nvSpPr>
            <p:cNvPr id="4" name="Trapezoid 3"/>
            <p:cNvSpPr/>
            <p:nvPr/>
          </p:nvSpPr>
          <p:spPr>
            <a:xfrm rot="10800000">
              <a:off x="3721864" y="693187"/>
              <a:ext cx="1676400" cy="1524000"/>
            </a:xfrm>
            <a:prstGeom prst="trapezoid">
              <a:avLst>
                <a:gd name="adj" fmla="val 24288"/>
              </a:avLst>
            </a:prstGeom>
            <a:solidFill>
              <a:srgbClr val="FF0000"/>
            </a:solidFill>
            <a:ln w="3810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rapezoid 4"/>
            <p:cNvSpPr/>
            <p:nvPr/>
          </p:nvSpPr>
          <p:spPr>
            <a:xfrm rot="12552908">
              <a:off x="5645458" y="1226586"/>
              <a:ext cx="1676400" cy="1524000"/>
            </a:xfrm>
            <a:prstGeom prst="trapezoid">
              <a:avLst>
                <a:gd name="adj" fmla="val 24288"/>
              </a:avLst>
            </a:prstGeom>
            <a:solidFill>
              <a:srgbClr val="FF0000"/>
            </a:solidFill>
            <a:ln w="3810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apezoid 6"/>
            <p:cNvSpPr/>
            <p:nvPr/>
          </p:nvSpPr>
          <p:spPr>
            <a:xfrm rot="9053297">
              <a:off x="1790777" y="1241151"/>
              <a:ext cx="1676400" cy="1524000"/>
            </a:xfrm>
            <a:prstGeom prst="trapezoid">
              <a:avLst>
                <a:gd name="adj" fmla="val 24288"/>
              </a:avLst>
            </a:prstGeom>
            <a:solidFill>
              <a:srgbClr val="FF0000"/>
            </a:solidFill>
            <a:ln w="3810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1928948" y="1001308"/>
            <a:ext cx="5163332" cy="2067652"/>
            <a:chOff x="1973448" y="693186"/>
            <a:chExt cx="5163332" cy="2067652"/>
          </a:xfrm>
        </p:grpSpPr>
        <p:sp>
          <p:nvSpPr>
            <p:cNvPr id="22" name="Trapezoid 21"/>
            <p:cNvSpPr/>
            <p:nvPr/>
          </p:nvSpPr>
          <p:spPr>
            <a:xfrm rot="12552908">
              <a:off x="5830531" y="1226588"/>
              <a:ext cx="1306249" cy="1524000"/>
            </a:xfrm>
            <a:prstGeom prst="trapezoid">
              <a:avLst>
                <a:gd name="adj" fmla="val 0"/>
              </a:avLst>
            </a:prstGeom>
            <a:solidFill>
              <a:srgbClr val="FFFF00"/>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rapezoid 22"/>
            <p:cNvSpPr/>
            <p:nvPr/>
          </p:nvSpPr>
          <p:spPr>
            <a:xfrm rot="10800000">
              <a:off x="3913764" y="693186"/>
              <a:ext cx="1299424" cy="1524000"/>
            </a:xfrm>
            <a:prstGeom prst="trapezoid">
              <a:avLst>
                <a:gd name="adj" fmla="val 0"/>
              </a:avLst>
            </a:prstGeom>
            <a:solidFill>
              <a:srgbClr val="FFFF00"/>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rapezoid 23"/>
            <p:cNvSpPr/>
            <p:nvPr/>
          </p:nvSpPr>
          <p:spPr>
            <a:xfrm rot="9053297">
              <a:off x="1973448" y="1236838"/>
              <a:ext cx="1306251" cy="1524000"/>
            </a:xfrm>
            <a:prstGeom prst="trapezoid">
              <a:avLst>
                <a:gd name="adj" fmla="val 0"/>
              </a:avLst>
            </a:prstGeom>
            <a:solidFill>
              <a:srgbClr val="FFFF00"/>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2000956" y="1012050"/>
            <a:ext cx="5019316" cy="4793214"/>
            <a:chOff x="2037890" y="1011142"/>
            <a:chExt cx="5019316" cy="4793214"/>
          </a:xfrm>
        </p:grpSpPr>
        <p:cxnSp>
          <p:nvCxnSpPr>
            <p:cNvPr id="10" name="Straight Connector 9"/>
            <p:cNvCxnSpPr>
              <a:stCxn id="4" idx="2"/>
            </p:cNvCxnSpPr>
            <p:nvPr/>
          </p:nvCxnSpPr>
          <p:spPr>
            <a:xfrm rot="16200000" flipH="1" flipV="1">
              <a:off x="2131157" y="3389002"/>
              <a:ext cx="4793214" cy="37493"/>
            </a:xfrm>
            <a:prstGeom prst="line">
              <a:avLst/>
            </a:prstGeom>
            <a:ln w="38100" cap="flat" cmpd="sng" algn="ctr">
              <a:solidFill>
                <a:srgbClr val="FF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6200000" flipH="1" flipV="1">
              <a:off x="3642441" y="2557202"/>
              <a:ext cx="4162883" cy="2331424"/>
            </a:xfrm>
            <a:prstGeom prst="line">
              <a:avLst/>
            </a:prstGeom>
            <a:ln w="38100" cap="flat" cmpd="sng" algn="ctr">
              <a:solidFill>
                <a:srgbClr val="FF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7" idx="2"/>
            </p:cNvCxnSpPr>
            <p:nvPr/>
          </p:nvCxnSpPr>
          <p:spPr>
            <a:xfrm rot="16200000" flipH="1">
              <a:off x="1302363" y="2597702"/>
              <a:ext cx="4148989" cy="2264318"/>
            </a:xfrm>
            <a:prstGeom prst="line">
              <a:avLst/>
            </a:prstGeom>
            <a:ln w="38100" cap="flat" cmpd="sng" algn="ctr">
              <a:solidFill>
                <a:srgbClr val="FF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886470" y="1771908"/>
              <a:ext cx="1306250" cy="0"/>
            </a:xfrm>
            <a:prstGeom prst="line">
              <a:avLst/>
            </a:prstGeom>
            <a:ln w="381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flipV="1">
              <a:off x="5917120" y="1998436"/>
              <a:ext cx="1140086" cy="637568"/>
            </a:xfrm>
            <a:prstGeom prst="line">
              <a:avLst/>
            </a:prstGeom>
            <a:ln w="381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037890" y="2000496"/>
              <a:ext cx="1141236" cy="635508"/>
            </a:xfrm>
            <a:prstGeom prst="line">
              <a:avLst/>
            </a:prstGeom>
            <a:ln w="381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37" name="Oval 36"/>
          <p:cNvSpPr/>
          <p:nvPr/>
        </p:nvSpPr>
        <p:spPr>
          <a:xfrm>
            <a:off x="4467008" y="5690056"/>
            <a:ext cx="114300" cy="114300"/>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599565" y="5651956"/>
            <a:ext cx="646299" cy="369332"/>
          </a:xfrm>
          <a:prstGeom prst="rect">
            <a:avLst/>
          </a:prstGeom>
          <a:noFill/>
        </p:spPr>
        <p:txBody>
          <a:bodyPr wrap="square" rtlCol="0">
            <a:spAutoFit/>
          </a:bodyPr>
          <a:lstStyle/>
          <a:p>
            <a:r>
              <a:rPr lang="en-US" dirty="0" smtClean="0"/>
              <a:t>C</a:t>
            </a:r>
            <a:endParaRPr lang="en-US" dirty="0"/>
          </a:p>
        </p:txBody>
      </p:sp>
      <p:grpSp>
        <p:nvGrpSpPr>
          <p:cNvPr id="20" name="Group 19"/>
          <p:cNvGrpSpPr/>
          <p:nvPr/>
        </p:nvGrpSpPr>
        <p:grpSpPr>
          <a:xfrm>
            <a:off x="1979712" y="1010651"/>
            <a:ext cx="5109423" cy="2127009"/>
            <a:chOff x="1905001" y="693185"/>
            <a:chExt cx="5109423" cy="2127009"/>
          </a:xfrm>
        </p:grpSpPr>
        <p:sp>
          <p:nvSpPr>
            <p:cNvPr id="21" name="Trapezoid 20"/>
            <p:cNvSpPr/>
            <p:nvPr/>
          </p:nvSpPr>
          <p:spPr>
            <a:xfrm rot="10800000">
              <a:off x="3809999" y="693185"/>
              <a:ext cx="1299424" cy="1524000"/>
            </a:xfrm>
            <a:prstGeom prst="trapezoid">
              <a:avLst>
                <a:gd name="adj" fmla="val 0"/>
              </a:avLst>
            </a:prstGeom>
            <a:solidFill>
              <a:srgbClr val="00B050"/>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rapezoid 25"/>
            <p:cNvSpPr/>
            <p:nvPr/>
          </p:nvSpPr>
          <p:spPr>
            <a:xfrm rot="10800000">
              <a:off x="5715000" y="1295400"/>
              <a:ext cx="1299424" cy="1524000"/>
            </a:xfrm>
            <a:prstGeom prst="trapezoid">
              <a:avLst>
                <a:gd name="adj" fmla="val 0"/>
              </a:avLst>
            </a:prstGeom>
            <a:solidFill>
              <a:srgbClr val="00B050"/>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rapezoid 26"/>
            <p:cNvSpPr/>
            <p:nvPr/>
          </p:nvSpPr>
          <p:spPr>
            <a:xfrm rot="10800000">
              <a:off x="1905001" y="1296194"/>
              <a:ext cx="1299424" cy="1524000"/>
            </a:xfrm>
            <a:prstGeom prst="trapezoid">
              <a:avLst>
                <a:gd name="adj" fmla="val 0"/>
              </a:avLst>
            </a:prstGeom>
            <a:solidFill>
              <a:srgbClr val="00B050"/>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2699792" y="1340768"/>
            <a:ext cx="3810796" cy="4654276"/>
            <a:chOff x="2629421" y="693980"/>
            <a:chExt cx="3810796" cy="4654276"/>
          </a:xfrm>
        </p:grpSpPr>
        <p:cxnSp>
          <p:nvCxnSpPr>
            <p:cNvPr id="30" name="Straight Connector 29"/>
            <p:cNvCxnSpPr/>
            <p:nvPr/>
          </p:nvCxnSpPr>
          <p:spPr>
            <a:xfrm rot="5400000">
              <a:off x="2270340" y="2843240"/>
              <a:ext cx="4336014" cy="37494"/>
            </a:xfrm>
            <a:prstGeom prst="line">
              <a:avLst/>
            </a:prstGeom>
            <a:ln w="38100" cap="flat" cmpd="sng" algn="ctr">
              <a:solidFill>
                <a:srgbClr val="00B050"/>
              </a:solidFill>
              <a:prstDash val="dash"/>
              <a:round/>
              <a:headEnd type="none" w="med" len="me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27" idx="2"/>
            </p:cNvCxnSpPr>
            <p:nvPr/>
          </p:nvCxnSpPr>
          <p:spPr>
            <a:xfrm rot="16200000" flipH="1" flipV="1">
              <a:off x="762522" y="3480559"/>
              <a:ext cx="3733802" cy="3"/>
            </a:xfrm>
            <a:prstGeom prst="line">
              <a:avLst/>
            </a:prstGeom>
            <a:ln w="38100" cap="flat" cmpd="sng" algn="ctr">
              <a:solidFill>
                <a:srgbClr val="00B050"/>
              </a:solidFill>
              <a:prstDash val="dash"/>
              <a:round/>
              <a:headEnd type="none" w="med" len="me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26" idx="2"/>
            </p:cNvCxnSpPr>
            <p:nvPr/>
          </p:nvCxnSpPr>
          <p:spPr>
            <a:xfrm rot="16200000" flipH="1">
              <a:off x="4572125" y="3480164"/>
              <a:ext cx="3734596" cy="1588"/>
            </a:xfrm>
            <a:prstGeom prst="line">
              <a:avLst/>
            </a:prstGeom>
            <a:ln w="38100" cap="flat" cmpd="sng" algn="ctr">
              <a:solidFill>
                <a:srgbClr val="00B050"/>
              </a:solidFill>
              <a:prstDash val="dash"/>
              <a:round/>
              <a:headEnd type="none" w="med" len="med"/>
              <a:tailEnd type="arrow" w="lg" len="lg"/>
            </a:ln>
            <a:effectLst/>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1979712" y="1011048"/>
            <a:ext cx="5109423" cy="1524000"/>
            <a:chOff x="1907704" y="693093"/>
            <a:chExt cx="5109423" cy="1524000"/>
          </a:xfrm>
        </p:grpSpPr>
        <p:sp>
          <p:nvSpPr>
            <p:cNvPr id="35" name="Trapezoid 34"/>
            <p:cNvSpPr/>
            <p:nvPr/>
          </p:nvSpPr>
          <p:spPr>
            <a:xfrm rot="10800000">
              <a:off x="3812702" y="693093"/>
              <a:ext cx="1299424" cy="1524000"/>
            </a:xfrm>
            <a:prstGeom prst="trapezoid">
              <a:avLst>
                <a:gd name="adj" fmla="val 0"/>
              </a:avLst>
            </a:prstGeom>
            <a:solidFill>
              <a:schemeClr val="accent2"/>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rapezoid 35"/>
            <p:cNvSpPr/>
            <p:nvPr/>
          </p:nvSpPr>
          <p:spPr>
            <a:xfrm rot="10800000">
              <a:off x="5717703" y="693093"/>
              <a:ext cx="1299424" cy="1524000"/>
            </a:xfrm>
            <a:prstGeom prst="trapezoid">
              <a:avLst>
                <a:gd name="adj" fmla="val 0"/>
              </a:avLst>
            </a:prstGeom>
            <a:solidFill>
              <a:schemeClr val="accent2"/>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rapezoid 37"/>
            <p:cNvSpPr/>
            <p:nvPr/>
          </p:nvSpPr>
          <p:spPr>
            <a:xfrm rot="10800000">
              <a:off x="1907704" y="693093"/>
              <a:ext cx="1299424" cy="1524000"/>
            </a:xfrm>
            <a:prstGeom prst="trapezoid">
              <a:avLst>
                <a:gd name="adj" fmla="val 0"/>
              </a:avLst>
            </a:prstGeom>
            <a:solidFill>
              <a:schemeClr val="accent2"/>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itle 8"/>
          <p:cNvSpPr>
            <a:spLocks noGrp="1"/>
          </p:cNvSpPr>
          <p:nvPr>
            <p:ph type="title"/>
          </p:nvPr>
        </p:nvSpPr>
        <p:spPr/>
        <p:txBody>
          <a:bodyPr/>
          <a:lstStyle/>
          <a:p>
            <a:r>
              <a:rPr lang="en-GB" dirty="0" smtClean="0"/>
              <a:t>From scaling to PAMELA</a:t>
            </a:r>
            <a:endParaRPr lang="en-GB" dirty="0"/>
          </a:p>
        </p:txBody>
      </p:sp>
      <p:cxnSp>
        <p:nvCxnSpPr>
          <p:cNvPr id="13" name="Straight Connector 12"/>
          <p:cNvCxnSpPr/>
          <p:nvPr/>
        </p:nvCxnSpPr>
        <p:spPr bwMode="auto">
          <a:xfrm>
            <a:off x="395536" y="1772816"/>
            <a:ext cx="8496944" cy="0"/>
          </a:xfrm>
          <a:prstGeom prst="line">
            <a:avLst/>
          </a:prstGeom>
          <a:solidFill>
            <a:schemeClr val="accent1"/>
          </a:solidFill>
          <a:ln w="38100" cap="flat" cmpd="sng" algn="ctr">
            <a:solidFill>
              <a:schemeClr val="accent2"/>
            </a:solidFill>
            <a:prstDash val="lgDash"/>
            <a:round/>
            <a:headEnd type="none" w="med" len="med"/>
            <a:tailEnd type="none" w="med" len="med"/>
          </a:ln>
          <a:effectLst/>
        </p:spPr>
      </p:cxnSp>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xit" presetSubtype="0" fill="hold" nodeType="with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xit" presetSubtype="0" fill="hold" nodeType="with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Scaling restoration</a:t>
            </a:r>
            <a:endParaRPr lang="en-GB" dirty="0"/>
          </a:p>
        </p:txBody>
      </p:sp>
      <p:grpSp>
        <p:nvGrpSpPr>
          <p:cNvPr id="5" name="Group 4"/>
          <p:cNvGrpSpPr/>
          <p:nvPr/>
        </p:nvGrpSpPr>
        <p:grpSpPr>
          <a:xfrm>
            <a:off x="2723594" y="787264"/>
            <a:ext cx="5016758" cy="5283472"/>
            <a:chOff x="2047316" y="787264"/>
            <a:chExt cx="5016758" cy="5283472"/>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7316" y="787264"/>
              <a:ext cx="5016758" cy="2641736"/>
            </a:xfrm>
            <a:prstGeom prst="rect">
              <a:avLst/>
            </a:prstGeom>
            <a:ln>
              <a:solidFill>
                <a:schemeClr val="bg1">
                  <a:lumMod val="95000"/>
                </a:schemeClr>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316" y="3429000"/>
              <a:ext cx="5016758" cy="2641736"/>
            </a:xfrm>
            <a:prstGeom prst="rect">
              <a:avLst/>
            </a:prstGeom>
            <a:ln>
              <a:solidFill>
                <a:schemeClr val="bg1">
                  <a:lumMod val="95000"/>
                </a:schemeClr>
              </a:solidFill>
            </a:ln>
          </p:spPr>
        </p:pic>
      </p:grpSp>
      <p:grpSp>
        <p:nvGrpSpPr>
          <p:cNvPr id="10" name="Group 9"/>
          <p:cNvGrpSpPr/>
          <p:nvPr/>
        </p:nvGrpSpPr>
        <p:grpSpPr>
          <a:xfrm>
            <a:off x="3772907" y="1019908"/>
            <a:ext cx="3535397" cy="4273061"/>
            <a:chOff x="5501099" y="1019908"/>
            <a:chExt cx="3535397" cy="4273061"/>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3219" t="8806" r="9464" b="27958"/>
            <a:stretch/>
          </p:blipFill>
          <p:spPr>
            <a:xfrm>
              <a:off x="5501099" y="1019908"/>
              <a:ext cx="3377135" cy="1670538"/>
            </a:xfrm>
            <a:prstGeom prst="rect">
              <a:avLst/>
            </a:prstGeom>
            <a:solidFill>
              <a:schemeClr val="bg1"/>
            </a:solidFill>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2092" t="12647" r="9908" b="29442"/>
            <a:stretch/>
          </p:blipFill>
          <p:spPr>
            <a:xfrm>
              <a:off x="5625081" y="3763108"/>
              <a:ext cx="3411415" cy="1529861"/>
            </a:xfrm>
            <a:prstGeom prst="rect">
              <a:avLst/>
            </a:prstGeom>
            <a:solidFill>
              <a:schemeClr val="bg1"/>
            </a:solidFill>
          </p:spPr>
        </p:pic>
      </p:grpSp>
      <p:grpSp>
        <p:nvGrpSpPr>
          <p:cNvPr id="13" name="Group 12"/>
          <p:cNvGrpSpPr/>
          <p:nvPr/>
        </p:nvGrpSpPr>
        <p:grpSpPr>
          <a:xfrm>
            <a:off x="3947084" y="850052"/>
            <a:ext cx="3361220" cy="4442918"/>
            <a:chOff x="1354796" y="850052"/>
            <a:chExt cx="3361220" cy="4442918"/>
          </a:xfrm>
        </p:grpSpPr>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21056" r="13380" b="32360"/>
            <a:stretch/>
          </p:blipFill>
          <p:spPr>
            <a:xfrm>
              <a:off x="1354796" y="850052"/>
              <a:ext cx="3289212" cy="1786860"/>
            </a:xfrm>
            <a:prstGeom prst="rect">
              <a:avLst/>
            </a:prstGeom>
            <a:solidFill>
              <a:schemeClr val="bg1"/>
            </a:solidFill>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22442" t="8398" r="10959" b="29532"/>
            <a:stretch/>
          </p:blipFill>
          <p:spPr>
            <a:xfrm>
              <a:off x="1374939" y="3653264"/>
              <a:ext cx="3341077" cy="1639706"/>
            </a:xfrm>
            <a:prstGeom prst="rect">
              <a:avLst/>
            </a:prstGeom>
            <a:solidFill>
              <a:schemeClr val="bg1"/>
            </a:solidFill>
          </p:spPr>
        </p:pic>
      </p:grpSp>
      <p:sp>
        <p:nvSpPr>
          <p:cNvPr id="17" name="TextBox 16"/>
          <p:cNvSpPr txBox="1"/>
          <p:nvPr/>
        </p:nvSpPr>
        <p:spPr>
          <a:xfrm>
            <a:off x="323528" y="1412776"/>
            <a:ext cx="1800200" cy="461665"/>
          </a:xfrm>
          <a:prstGeom prst="rect">
            <a:avLst/>
          </a:prstGeom>
          <a:solidFill>
            <a:schemeClr val="bg1"/>
          </a:solidFill>
        </p:spPr>
        <p:txBody>
          <a:bodyPr wrap="square" rtlCol="0">
            <a:spAutoFit/>
          </a:bodyPr>
          <a:lstStyle/>
          <a:p>
            <a:r>
              <a:rPr lang="en-GB" b="1" dirty="0" smtClean="0">
                <a:latin typeface="+mn-lt"/>
              </a:rPr>
              <a:t>Scaling</a:t>
            </a:r>
            <a:endParaRPr lang="en-GB" b="1" dirty="0">
              <a:latin typeface="+mn-lt"/>
            </a:endParaRPr>
          </a:p>
        </p:txBody>
      </p:sp>
      <p:sp>
        <p:nvSpPr>
          <p:cNvPr id="19" name="TextBox 18"/>
          <p:cNvSpPr txBox="1"/>
          <p:nvPr/>
        </p:nvSpPr>
        <p:spPr>
          <a:xfrm>
            <a:off x="323528" y="1412776"/>
            <a:ext cx="2160240" cy="461665"/>
          </a:xfrm>
          <a:prstGeom prst="rect">
            <a:avLst/>
          </a:prstGeom>
          <a:solidFill>
            <a:schemeClr val="bg1"/>
          </a:solidFill>
        </p:spPr>
        <p:txBody>
          <a:bodyPr wrap="square" rtlCol="0">
            <a:spAutoFit/>
          </a:bodyPr>
          <a:lstStyle/>
          <a:p>
            <a:r>
              <a:rPr lang="en-GB" b="1" dirty="0" smtClean="0">
                <a:latin typeface="+mn-lt"/>
              </a:rPr>
              <a:t>Rectangular</a:t>
            </a:r>
            <a:endParaRPr lang="en-GB" b="1" dirty="0">
              <a:latin typeface="+mn-lt"/>
            </a:endParaRPr>
          </a:p>
        </p:txBody>
      </p:sp>
      <p:sp>
        <p:nvSpPr>
          <p:cNvPr id="20" name="TextBox 19"/>
          <p:cNvSpPr txBox="1"/>
          <p:nvPr/>
        </p:nvSpPr>
        <p:spPr>
          <a:xfrm>
            <a:off x="251520" y="1412776"/>
            <a:ext cx="2160240" cy="830997"/>
          </a:xfrm>
          <a:prstGeom prst="rect">
            <a:avLst/>
          </a:prstGeom>
          <a:solidFill>
            <a:schemeClr val="bg1"/>
          </a:solidFill>
        </p:spPr>
        <p:txBody>
          <a:bodyPr wrap="square" rtlCol="0">
            <a:spAutoFit/>
          </a:bodyPr>
          <a:lstStyle/>
          <a:p>
            <a:r>
              <a:rPr lang="en-GB" b="1" dirty="0" smtClean="0">
                <a:latin typeface="+mn-lt"/>
              </a:rPr>
              <a:t>Rectangular</a:t>
            </a:r>
          </a:p>
          <a:p>
            <a:r>
              <a:rPr lang="en-GB" b="1" dirty="0" smtClean="0">
                <a:latin typeface="+mn-lt"/>
              </a:rPr>
              <a:t>&amp; parallel</a:t>
            </a:r>
            <a:endParaRPr lang="en-GB" b="1" dirty="0">
              <a:latin typeface="+mn-lt"/>
            </a:endParaRPr>
          </a:p>
        </p:txBody>
      </p:sp>
    </p:spTree>
    <p:extLst>
      <p:ext uri="{BB962C8B-B14F-4D97-AF65-F5344CB8AC3E}">
        <p14:creationId xmlns:p14="http://schemas.microsoft.com/office/powerpoint/2010/main" val="2639392417"/>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747" t="8009" r="9170"/>
          <a:stretch/>
        </p:blipFill>
        <p:spPr>
          <a:xfrm>
            <a:off x="1714594" y="765298"/>
            <a:ext cx="5377686" cy="5544022"/>
          </a:xfrm>
          <a:prstGeom prst="rect">
            <a:avLst/>
          </a:prstGeom>
        </p:spPr>
      </p:pic>
      <p:sp>
        <p:nvSpPr>
          <p:cNvPr id="98306" name="Rectangle 2"/>
          <p:cNvSpPr>
            <a:spLocks noGrp="1" noChangeArrowheads="1"/>
          </p:cNvSpPr>
          <p:nvPr>
            <p:ph type="title"/>
          </p:nvPr>
        </p:nvSpPr>
        <p:spPr/>
        <p:txBody>
          <a:bodyPr/>
          <a:lstStyle/>
          <a:p>
            <a:r>
              <a:rPr lang="en-GB"/>
              <a:t>PAMELA Layout</a:t>
            </a:r>
          </a:p>
        </p:txBody>
      </p:sp>
      <p:sp>
        <p:nvSpPr>
          <p:cNvPr id="98307" name="Rectangle 3"/>
          <p:cNvSpPr>
            <a:spLocks noChangeArrowheads="1"/>
          </p:cNvSpPr>
          <p:nvPr/>
        </p:nvSpPr>
        <p:spPr bwMode="auto">
          <a:xfrm>
            <a:off x="755650" y="0"/>
            <a:ext cx="76327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2800" b="1">
              <a:solidFill>
                <a:srgbClr val="FF3300"/>
              </a:solidFill>
            </a:endParaRPr>
          </a:p>
        </p:txBody>
      </p:sp>
      <p:pic>
        <p:nvPicPr>
          <p:cNvPr id="98469" name="Picture 165"/>
          <p:cNvPicPr>
            <a:picLocks noChangeAspect="1" noChangeArrowheads="1"/>
          </p:cNvPicPr>
          <p:nvPr/>
        </p:nvPicPr>
        <p:blipFill>
          <a:blip r:embed="rId3">
            <a:extLst>
              <a:ext uri="{28A0092B-C50C-407E-A947-70E740481C1C}">
                <a14:useLocalDpi xmlns:a14="http://schemas.microsoft.com/office/drawing/2010/main" val="0"/>
              </a:ext>
            </a:extLst>
          </a:blip>
          <a:srcRect l="1018" t="10634" r="35970" b="5707"/>
          <a:stretch>
            <a:fillRect/>
          </a:stretch>
        </p:blipFill>
        <p:spPr bwMode="auto">
          <a:xfrm>
            <a:off x="2506682" y="1182017"/>
            <a:ext cx="4137023" cy="411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469"/>
                                        </p:tgtEl>
                                        <p:attrNameLst>
                                          <p:attrName>style.visibility</p:attrName>
                                        </p:attrNameLst>
                                      </p:cBhvr>
                                      <p:to>
                                        <p:strVal val="visible"/>
                                      </p:to>
                                    </p:set>
                                    <p:animEffect transition="in" filter="fade">
                                      <p:cBhvr>
                                        <p:cTn id="7" dur="500"/>
                                        <p:tgtEl>
                                          <p:spTgt spid="98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a:spLocks noChangeArrowheads="1"/>
          </p:cNvSpPr>
          <p:nvPr/>
        </p:nvSpPr>
        <p:spPr bwMode="auto">
          <a:xfrm>
            <a:off x="928688" y="4133574"/>
            <a:ext cx="2357437" cy="1357313"/>
          </a:xfrm>
          <a:prstGeom prst="roundRect">
            <a:avLst>
              <a:gd name="adj" fmla="val 16667"/>
            </a:avLst>
          </a:prstGeom>
          <a:solidFill>
            <a:srgbClr val="E5FBFF"/>
          </a:solidFill>
          <a:ln w="25400" algn="ctr">
            <a:solidFill>
              <a:srgbClr val="89A4A7"/>
            </a:solidFill>
            <a:round/>
            <a:headEnd/>
            <a:tailEnd/>
          </a:ln>
        </p:spPr>
        <p:txBody>
          <a:bodyPr anchor="ctr"/>
          <a:lstStyle/>
          <a:p>
            <a:pPr algn="ctr" eaLnBrk="1" hangingPunct="1">
              <a:defRPr/>
            </a:pPr>
            <a:endParaRPr lang="en-GB" sz="1800" b="0">
              <a:solidFill>
                <a:schemeClr val="lt1"/>
              </a:solidFill>
              <a:latin typeface="+mn-lt"/>
            </a:endParaRPr>
          </a:p>
        </p:txBody>
      </p:sp>
      <p:sp>
        <p:nvSpPr>
          <p:cNvPr id="77827" name="Title 1"/>
          <p:cNvSpPr>
            <a:spLocks noGrp="1"/>
          </p:cNvSpPr>
          <p:nvPr>
            <p:ph type="title"/>
          </p:nvPr>
        </p:nvSpPr>
        <p:spPr/>
        <p:txBody>
          <a:bodyPr>
            <a:normAutofit/>
          </a:bodyPr>
          <a:lstStyle/>
          <a:p>
            <a:r>
              <a:rPr lang="en-GB"/>
              <a:t>Double-Helix Principle</a:t>
            </a:r>
          </a:p>
        </p:txBody>
      </p:sp>
      <p:graphicFrame>
        <p:nvGraphicFramePr>
          <p:cNvPr id="77829" name="Object 6"/>
          <p:cNvGraphicFramePr>
            <a:graphicFrameLocks noChangeAspect="1"/>
          </p:cNvGraphicFramePr>
          <p:nvPr>
            <p:extLst>
              <p:ext uri="{D42A27DB-BD31-4B8C-83A1-F6EECF244321}">
                <p14:modId xmlns:p14="http://schemas.microsoft.com/office/powerpoint/2010/main" val="994818217"/>
              </p:ext>
            </p:extLst>
          </p:nvPr>
        </p:nvGraphicFramePr>
        <p:xfrm>
          <a:off x="285750" y="1614212"/>
          <a:ext cx="1919288" cy="1662112"/>
        </p:xfrm>
        <a:graphic>
          <a:graphicData uri="http://schemas.openxmlformats.org/presentationml/2006/ole">
            <mc:AlternateContent xmlns:mc="http://schemas.openxmlformats.org/markup-compatibility/2006">
              <mc:Choice xmlns:v="urn:schemas-microsoft-com:vml" Requires="v">
                <p:oleObj spid="_x0000_s19479" name="Equation" r:id="rId4" imgW="1523880" imgH="1320480" progId="Equation.3">
                  <p:embed/>
                </p:oleObj>
              </mc:Choice>
              <mc:Fallback>
                <p:oleObj name="Equation" r:id="rId4" imgW="1523880" imgH="1320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1614212"/>
                        <a:ext cx="1919288" cy="166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7830" name="Object 7"/>
          <p:cNvGraphicFramePr>
            <a:graphicFrameLocks noChangeAspect="1"/>
          </p:cNvGraphicFramePr>
          <p:nvPr>
            <p:extLst>
              <p:ext uri="{D42A27DB-BD31-4B8C-83A1-F6EECF244321}">
                <p14:modId xmlns:p14="http://schemas.microsoft.com/office/powerpoint/2010/main" val="491419026"/>
              </p:ext>
            </p:extLst>
          </p:nvPr>
        </p:nvGraphicFramePr>
        <p:xfrm>
          <a:off x="2386013" y="1615799"/>
          <a:ext cx="1917700" cy="1660525"/>
        </p:xfrm>
        <a:graphic>
          <a:graphicData uri="http://schemas.openxmlformats.org/presentationml/2006/ole">
            <mc:AlternateContent xmlns:mc="http://schemas.openxmlformats.org/markup-compatibility/2006">
              <mc:Choice xmlns:v="urn:schemas-microsoft-com:vml" Requires="v">
                <p:oleObj spid="_x0000_s19480" name="Equation" r:id="rId6" imgW="1523880" imgH="1320480" progId="Equation.3">
                  <p:embed/>
                </p:oleObj>
              </mc:Choice>
              <mc:Fallback>
                <p:oleObj name="Equation" r:id="rId6" imgW="1523880" imgH="1320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6013" y="1615799"/>
                        <a:ext cx="1917700" cy="166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7831" name="TextBox 12"/>
          <p:cNvSpPr txBox="1">
            <a:spLocks noChangeArrowheads="1"/>
          </p:cNvSpPr>
          <p:nvPr/>
        </p:nvSpPr>
        <p:spPr bwMode="auto">
          <a:xfrm>
            <a:off x="214313" y="776012"/>
            <a:ext cx="3214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800" b="0"/>
              <a:t>Current density:</a:t>
            </a:r>
          </a:p>
        </p:txBody>
      </p:sp>
      <p:cxnSp>
        <p:nvCxnSpPr>
          <p:cNvPr id="17" name="Straight Connector 16"/>
          <p:cNvCxnSpPr/>
          <p:nvPr/>
        </p:nvCxnSpPr>
        <p:spPr>
          <a:xfrm rot="5400000">
            <a:off x="1457325" y="2490512"/>
            <a:ext cx="1571625" cy="0"/>
          </a:xfrm>
          <a:prstGeom prst="line">
            <a:avLst/>
          </a:prstGeom>
          <a:ln>
            <a:tailEnd type="none"/>
          </a:ln>
        </p:spPr>
        <p:style>
          <a:lnRef idx="3">
            <a:schemeClr val="dk1"/>
          </a:lnRef>
          <a:fillRef idx="0">
            <a:schemeClr val="dk1"/>
          </a:fillRef>
          <a:effectRef idx="2">
            <a:schemeClr val="dk1"/>
          </a:effectRef>
          <a:fontRef idx="minor">
            <a:schemeClr val="tx1"/>
          </a:fontRef>
        </p:style>
      </p:cxnSp>
      <p:sp>
        <p:nvSpPr>
          <p:cNvPr id="77833" name="TextBox 19"/>
          <p:cNvSpPr txBox="1">
            <a:spLocks noChangeArrowheads="1"/>
          </p:cNvSpPr>
          <p:nvPr/>
        </p:nvSpPr>
        <p:spPr bwMode="auto">
          <a:xfrm>
            <a:off x="457200" y="1191937"/>
            <a:ext cx="1714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800" b="0">
                <a:solidFill>
                  <a:srgbClr val="FFC000"/>
                </a:solidFill>
              </a:rPr>
              <a:t>Helix 1</a:t>
            </a:r>
          </a:p>
        </p:txBody>
      </p:sp>
      <p:sp>
        <p:nvSpPr>
          <p:cNvPr id="77834" name="TextBox 20"/>
          <p:cNvSpPr txBox="1">
            <a:spLocks noChangeArrowheads="1"/>
          </p:cNvSpPr>
          <p:nvPr/>
        </p:nvSpPr>
        <p:spPr bwMode="auto">
          <a:xfrm>
            <a:off x="2314575" y="1191937"/>
            <a:ext cx="1714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800" b="0">
                <a:solidFill>
                  <a:srgbClr val="FF0000"/>
                </a:solidFill>
              </a:rPr>
              <a:t>Helix 2</a:t>
            </a:r>
          </a:p>
        </p:txBody>
      </p:sp>
      <p:graphicFrame>
        <p:nvGraphicFramePr>
          <p:cNvPr id="77835" name="Object 8"/>
          <p:cNvGraphicFramePr>
            <a:graphicFrameLocks noChangeAspect="1"/>
          </p:cNvGraphicFramePr>
          <p:nvPr>
            <p:extLst>
              <p:ext uri="{D42A27DB-BD31-4B8C-83A1-F6EECF244321}">
                <p14:modId xmlns:p14="http://schemas.microsoft.com/office/powerpoint/2010/main" val="3865035495"/>
              </p:ext>
            </p:extLst>
          </p:nvPr>
        </p:nvGraphicFramePr>
        <p:xfrm>
          <a:off x="1071563" y="4205012"/>
          <a:ext cx="2043112" cy="1143000"/>
        </p:xfrm>
        <a:graphic>
          <a:graphicData uri="http://schemas.openxmlformats.org/presentationml/2006/ole">
            <mc:AlternateContent xmlns:mc="http://schemas.openxmlformats.org/markup-compatibility/2006">
              <mc:Choice xmlns:v="urn:schemas-microsoft-com:vml" Requires="v">
                <p:oleObj spid="_x0000_s19481" name="Equation" r:id="rId8" imgW="1180800" imgH="660240" progId="Equation.3">
                  <p:embed/>
                </p:oleObj>
              </mc:Choice>
              <mc:Fallback>
                <p:oleObj name="Equation" r:id="rId8" imgW="1180800" imgH="6602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1563" y="4205012"/>
                        <a:ext cx="204311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24" name="Straight Connector 23"/>
          <p:cNvCxnSpPr/>
          <p:nvPr/>
        </p:nvCxnSpPr>
        <p:spPr>
          <a:xfrm rot="5400000">
            <a:off x="2421731" y="3383481"/>
            <a:ext cx="500063" cy="285750"/>
          </a:xfrm>
          <a:prstGeom prst="line">
            <a:avLst/>
          </a:prstGeom>
          <a:ln>
            <a:tailEnd type="none"/>
          </a:ln>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rot="16200000" flipH="1">
            <a:off x="1350168" y="3383481"/>
            <a:ext cx="500063" cy="285750"/>
          </a:xfrm>
          <a:prstGeom prst="line">
            <a:avLst/>
          </a:prstGeom>
          <a:ln>
            <a:tailEnd type="none"/>
          </a:ln>
        </p:spPr>
        <p:style>
          <a:lnRef idx="3">
            <a:schemeClr val="dk1"/>
          </a:lnRef>
          <a:fillRef idx="0">
            <a:schemeClr val="dk1"/>
          </a:fillRef>
          <a:effectRef idx="2">
            <a:schemeClr val="dk1"/>
          </a:effectRef>
          <a:fontRef idx="minor">
            <a:schemeClr val="tx1"/>
          </a:fontRef>
        </p:style>
      </p:cxnSp>
      <p:sp>
        <p:nvSpPr>
          <p:cNvPr id="77838" name="TextBox 19"/>
          <p:cNvSpPr txBox="1">
            <a:spLocks noChangeArrowheads="1"/>
          </p:cNvSpPr>
          <p:nvPr/>
        </p:nvSpPr>
        <p:spPr bwMode="auto">
          <a:xfrm>
            <a:off x="142875" y="5436912"/>
            <a:ext cx="61436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800" b="0" dirty="0"/>
              <a:t>Double-helix coil: </a:t>
            </a:r>
          </a:p>
          <a:p>
            <a:pPr eaLnBrk="1" hangingPunct="1"/>
            <a:r>
              <a:rPr lang="en-GB" sz="1800" b="0" dirty="0"/>
              <a:t>Smart way of creating a cosine-theta magnet</a:t>
            </a:r>
          </a:p>
          <a:p>
            <a:pPr eaLnBrk="1" hangingPunct="1"/>
            <a:r>
              <a:rPr lang="en-GB" sz="1800" b="0" dirty="0"/>
              <a:t>Main advantage for PAMELA: </a:t>
            </a:r>
            <a:r>
              <a:rPr lang="en-GB" sz="1800" dirty="0"/>
              <a:t>No coil end problem</a:t>
            </a:r>
          </a:p>
        </p:txBody>
      </p:sp>
      <p:sp>
        <p:nvSpPr>
          <p:cNvPr id="16" name="Oval 15"/>
          <p:cNvSpPr/>
          <p:nvPr/>
        </p:nvSpPr>
        <p:spPr>
          <a:xfrm>
            <a:off x="3444875" y="4249462"/>
            <a:ext cx="528638" cy="527050"/>
          </a:xfrm>
          <a:prstGeom prst="ellipse">
            <a:avLst/>
          </a:prstGeom>
          <a:ln>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sz="1800" b="0"/>
          </a:p>
        </p:txBody>
      </p:sp>
      <p:cxnSp>
        <p:nvCxnSpPr>
          <p:cNvPr id="19" name="Straight Connector 18"/>
          <p:cNvCxnSpPr>
            <a:endCxn id="16" idx="2"/>
          </p:cNvCxnSpPr>
          <p:nvPr/>
        </p:nvCxnSpPr>
        <p:spPr>
          <a:xfrm rot="16200000" flipH="1">
            <a:off x="3401219" y="4469331"/>
            <a:ext cx="44450" cy="42862"/>
          </a:xfrm>
          <a:prstGeom prst="line">
            <a:avLst/>
          </a:prstGeom>
          <a:ln>
            <a:tailEnd type="none"/>
          </a:ln>
        </p:spPr>
        <p:style>
          <a:lnRef idx="3">
            <a:schemeClr val="dk1"/>
          </a:lnRef>
          <a:fillRef idx="0">
            <a:schemeClr val="dk1"/>
          </a:fillRef>
          <a:effectRef idx="2">
            <a:schemeClr val="dk1"/>
          </a:effectRef>
          <a:fontRef idx="minor">
            <a:schemeClr val="tx1"/>
          </a:fontRef>
        </p:style>
      </p:cxnSp>
      <p:cxnSp>
        <p:nvCxnSpPr>
          <p:cNvPr id="21" name="Straight Connector 20"/>
          <p:cNvCxnSpPr>
            <a:stCxn id="16" idx="2"/>
          </p:cNvCxnSpPr>
          <p:nvPr/>
        </p:nvCxnSpPr>
        <p:spPr>
          <a:xfrm rot="10800000" flipH="1">
            <a:off x="3444875" y="4468537"/>
            <a:ext cx="44450" cy="44450"/>
          </a:xfrm>
          <a:prstGeom prst="line">
            <a:avLst/>
          </a:prstGeom>
          <a:ln>
            <a:tailEnd type="none"/>
          </a:ln>
        </p:spPr>
        <p:style>
          <a:lnRef idx="3">
            <a:schemeClr val="dk1"/>
          </a:lnRef>
          <a:fillRef idx="0">
            <a:schemeClr val="dk1"/>
          </a:fillRef>
          <a:effectRef idx="2">
            <a:schemeClr val="dk1"/>
          </a:effectRef>
          <a:fontRef idx="minor">
            <a:schemeClr val="tx1"/>
          </a:fontRef>
        </p:style>
      </p:cxnSp>
      <p:sp>
        <p:nvSpPr>
          <p:cNvPr id="31" name="Oval 30"/>
          <p:cNvSpPr/>
          <p:nvPr/>
        </p:nvSpPr>
        <p:spPr>
          <a:xfrm flipH="1">
            <a:off x="4259263" y="4249462"/>
            <a:ext cx="527050" cy="527050"/>
          </a:xfrm>
          <a:prstGeom prst="ellipse">
            <a:avLst/>
          </a:prstGeom>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sz="1800" b="0"/>
          </a:p>
        </p:txBody>
      </p:sp>
      <p:cxnSp>
        <p:nvCxnSpPr>
          <p:cNvPr id="32" name="Straight Connector 31"/>
          <p:cNvCxnSpPr>
            <a:endCxn id="31" idx="2"/>
          </p:cNvCxnSpPr>
          <p:nvPr/>
        </p:nvCxnSpPr>
        <p:spPr>
          <a:xfrm rot="5400000">
            <a:off x="4786313" y="4468537"/>
            <a:ext cx="44450" cy="44450"/>
          </a:xfrm>
          <a:prstGeom prst="line">
            <a:avLst/>
          </a:prstGeom>
          <a:ln>
            <a:tailEnd type="none"/>
          </a:ln>
        </p:spPr>
        <p:style>
          <a:lnRef idx="3">
            <a:schemeClr val="dk1"/>
          </a:lnRef>
          <a:fillRef idx="0">
            <a:schemeClr val="dk1"/>
          </a:fillRef>
          <a:effectRef idx="2">
            <a:schemeClr val="dk1"/>
          </a:effectRef>
          <a:fontRef idx="minor">
            <a:schemeClr val="tx1"/>
          </a:fontRef>
        </p:style>
      </p:cxnSp>
      <p:cxnSp>
        <p:nvCxnSpPr>
          <p:cNvPr id="33" name="Straight Connector 32"/>
          <p:cNvCxnSpPr>
            <a:stCxn id="31" idx="2"/>
          </p:cNvCxnSpPr>
          <p:nvPr/>
        </p:nvCxnSpPr>
        <p:spPr>
          <a:xfrm rot="10800000">
            <a:off x="4741863" y="4468537"/>
            <a:ext cx="44450" cy="44450"/>
          </a:xfrm>
          <a:prstGeom prst="line">
            <a:avLst/>
          </a:prstGeom>
          <a:ln>
            <a:tailEnd type="none"/>
          </a:ln>
        </p:spPr>
        <p:style>
          <a:lnRef idx="3">
            <a:schemeClr val="dk1"/>
          </a:lnRef>
          <a:fillRef idx="0">
            <a:schemeClr val="dk1"/>
          </a:fillRef>
          <a:effectRef idx="2">
            <a:schemeClr val="dk1"/>
          </a:effectRef>
          <a:fontRef idx="minor">
            <a:schemeClr val="tx1"/>
          </a:fontRef>
        </p:style>
      </p:cxnSp>
      <p:sp>
        <p:nvSpPr>
          <p:cNvPr id="77845" name="TextBox 39"/>
          <p:cNvSpPr txBox="1">
            <a:spLocks noChangeArrowheads="1"/>
          </p:cNvSpPr>
          <p:nvPr/>
        </p:nvSpPr>
        <p:spPr bwMode="auto">
          <a:xfrm>
            <a:off x="3973513" y="4308199"/>
            <a:ext cx="357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800" b="0"/>
              <a:t>+</a:t>
            </a:r>
            <a:endParaRPr lang="en-US" sz="1800" b="0"/>
          </a:p>
        </p:txBody>
      </p:sp>
      <p:sp>
        <p:nvSpPr>
          <p:cNvPr id="77846" name="TextBox 20"/>
          <p:cNvSpPr txBox="1">
            <a:spLocks noChangeArrowheads="1"/>
          </p:cNvSpPr>
          <p:nvPr/>
        </p:nvSpPr>
        <p:spPr bwMode="auto">
          <a:xfrm>
            <a:off x="1285875" y="3704949"/>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GB" sz="1800" b="0"/>
              <a:t>Double-Helix</a:t>
            </a:r>
          </a:p>
        </p:txBody>
      </p:sp>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t="6091" b="3013"/>
          <a:stretch/>
        </p:blipFill>
        <p:spPr>
          <a:xfrm>
            <a:off x="4391980" y="960954"/>
            <a:ext cx="3330112" cy="2520223"/>
          </a:xfrm>
          <a:prstGeom prst="rect">
            <a:avLst/>
          </a:prstGeom>
        </p:spPr>
      </p:pic>
      <p:pic>
        <p:nvPicPr>
          <p:cNvPr id="2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7400" y="2485874"/>
            <a:ext cx="2251104" cy="1771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96135" y="4308199"/>
            <a:ext cx="3322965" cy="2289153"/>
          </a:xfrm>
          <a:prstGeom prst="rect">
            <a:avLst/>
          </a:prstGeom>
        </p:spPr>
      </p:pic>
    </p:spTree>
    <p:extLst>
      <p:ext uri="{BB962C8B-B14F-4D97-AF65-F5344CB8AC3E}">
        <p14:creationId xmlns:p14="http://schemas.microsoft.com/office/powerpoint/2010/main" val="128434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High field quality</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2060848"/>
            <a:ext cx="3996444" cy="299461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60" y="1117878"/>
            <a:ext cx="4476980" cy="18859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01" y="4545124"/>
            <a:ext cx="4427098" cy="1930375"/>
          </a:xfrm>
          <a:prstGeom prst="rect">
            <a:avLst/>
          </a:prstGeom>
        </p:spPr>
      </p:pic>
      <p:cxnSp>
        <p:nvCxnSpPr>
          <p:cNvPr id="8" name="Straight Arrow Connector 7"/>
          <p:cNvCxnSpPr/>
          <p:nvPr/>
        </p:nvCxnSpPr>
        <p:spPr bwMode="auto">
          <a:xfrm>
            <a:off x="4648088" y="2247734"/>
            <a:ext cx="2624212" cy="606918"/>
          </a:xfrm>
          <a:prstGeom prst="straightConnector1">
            <a:avLst/>
          </a:prstGeom>
          <a:solidFill>
            <a:schemeClr val="accent1"/>
          </a:solidFill>
          <a:ln w="76200" cap="flat" cmpd="sng" algn="ctr">
            <a:solidFill>
              <a:schemeClr val="accent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a:off x="4644008" y="2532333"/>
            <a:ext cx="1764196" cy="644639"/>
          </a:xfrm>
          <a:prstGeom prst="straightConnector1">
            <a:avLst/>
          </a:prstGeom>
          <a:solidFill>
            <a:schemeClr val="accent1"/>
          </a:solidFill>
          <a:ln w="76200" cap="flat" cmpd="sng" algn="ctr">
            <a:solidFill>
              <a:schemeClr val="accent2">
                <a:lumMod val="60000"/>
                <a:lumOff val="4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flipV="1">
            <a:off x="4932040" y="3558153"/>
            <a:ext cx="1656184" cy="2355123"/>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7"/>
          <p:cNvSpPr txBox="1"/>
          <p:nvPr/>
        </p:nvSpPr>
        <p:spPr>
          <a:xfrm>
            <a:off x="6588224" y="6356357"/>
            <a:ext cx="2555776" cy="276999"/>
          </a:xfrm>
          <a:prstGeom prst="rect">
            <a:avLst/>
          </a:prstGeom>
          <a:noFill/>
        </p:spPr>
        <p:txBody>
          <a:bodyPr wrap="square" rtlCol="0">
            <a:spAutoFit/>
          </a:bodyPr>
          <a:lstStyle/>
          <a:p>
            <a:r>
              <a:rPr lang="en-GB" sz="1200" dirty="0" smtClean="0"/>
              <a:t>Patent GB 0920299.5</a:t>
            </a:r>
            <a:endParaRPr lang="en-GB" sz="1200" dirty="0"/>
          </a:p>
        </p:txBody>
      </p:sp>
    </p:spTree>
    <p:extLst>
      <p:ext uri="{BB962C8B-B14F-4D97-AF65-F5344CB8AC3E}">
        <p14:creationId xmlns:p14="http://schemas.microsoft.com/office/powerpoint/2010/main" val="1797977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Kicker Magnets</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31" y="692696"/>
            <a:ext cx="2715769" cy="244827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2" y="893490"/>
            <a:ext cx="2829694" cy="204668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120" y="692696"/>
            <a:ext cx="3444633" cy="234749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02" y="3148426"/>
            <a:ext cx="2715769" cy="158449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2120" y="3297352"/>
            <a:ext cx="3471846" cy="2115775"/>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8341" y="5013176"/>
            <a:ext cx="2071145" cy="1534492"/>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3848" y="3052507"/>
            <a:ext cx="2326789" cy="1888661"/>
          </a:xfrm>
          <a:prstGeom prst="rect">
            <a:avLst/>
          </a:prstGeom>
        </p:spPr>
      </p:pic>
    </p:spTree>
    <p:extLst>
      <p:ext uri="{BB962C8B-B14F-4D97-AF65-F5344CB8AC3E}">
        <p14:creationId xmlns:p14="http://schemas.microsoft.com/office/powerpoint/2010/main" val="2221218918"/>
      </p:ext>
    </p:extLst>
  </p:cSld>
  <p:clrMapOvr>
    <a:masterClrMapping/>
  </p:clrMapOvr>
  <p:transition>
    <p:pull dir="l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Septum Magnets</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5404"/>
            <a:ext cx="3478836" cy="229154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860882"/>
            <a:ext cx="3682490" cy="20638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4" y="3140968"/>
            <a:ext cx="3475112" cy="279250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5715" y="3140969"/>
            <a:ext cx="3081287" cy="2520280"/>
          </a:xfrm>
          <a:prstGeom prst="rect">
            <a:avLst/>
          </a:prstGeom>
        </p:spPr>
      </p:pic>
    </p:spTree>
    <p:extLst>
      <p:ext uri="{BB962C8B-B14F-4D97-AF65-F5344CB8AC3E}">
        <p14:creationId xmlns:p14="http://schemas.microsoft.com/office/powerpoint/2010/main" val="3943419565"/>
      </p:ext>
    </p:extLst>
  </p:cSld>
  <p:clrMapOvr>
    <a:masterClrMapping/>
  </p:clrMapOvr>
  <p:transition>
    <p:pull dir="l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Ring-to-Ring transfer line</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57" y="1069229"/>
            <a:ext cx="8175685" cy="4916055"/>
          </a:xfrm>
          <a:prstGeom prst="rect">
            <a:avLst/>
          </a:prstGeom>
        </p:spPr>
      </p:pic>
    </p:spTree>
    <p:extLst>
      <p:ext uri="{BB962C8B-B14F-4D97-AF65-F5344CB8AC3E}">
        <p14:creationId xmlns:p14="http://schemas.microsoft.com/office/powerpoint/2010/main" val="736204774"/>
      </p:ext>
    </p:extLst>
  </p:cSld>
  <p:clrMapOvr>
    <a:masterClrMapping/>
  </p:clrMapOvr>
  <p:transition>
    <p:pull dir="l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a:bodyPr>
          <a:lstStyle/>
          <a:p>
            <a:r>
              <a:rPr lang="en-GB"/>
              <a:t>Ion sources</a:t>
            </a:r>
          </a:p>
        </p:txBody>
      </p:sp>
      <p:pic>
        <p:nvPicPr>
          <p:cNvPr id="139268" name="Picture 4" descr="Inj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0425" y="620688"/>
            <a:ext cx="5834063" cy="2716213"/>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39276" name="Rectangle 12"/>
          <p:cNvSpPr>
            <a:spLocks noChangeArrowheads="1"/>
          </p:cNvSpPr>
          <p:nvPr/>
        </p:nvSpPr>
        <p:spPr bwMode="auto">
          <a:xfrm>
            <a:off x="179387" y="692696"/>
            <a:ext cx="2951037" cy="23083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1800" dirty="0">
                <a:latin typeface="+mn-lt"/>
              </a:rPr>
              <a:t>Carbon RFQ Parameters</a:t>
            </a:r>
          </a:p>
          <a:p>
            <a:r>
              <a:rPr lang="en-GB" sz="1800" dirty="0" smtClean="0">
                <a:latin typeface="+mn-lt"/>
              </a:rPr>
              <a:t>E-field </a:t>
            </a:r>
            <a:r>
              <a:rPr lang="en-GB" sz="1800" dirty="0">
                <a:latin typeface="+mn-lt"/>
              </a:rPr>
              <a:t>frequency 200MHz</a:t>
            </a:r>
          </a:p>
          <a:p>
            <a:r>
              <a:rPr lang="en-GB" sz="1800" dirty="0">
                <a:latin typeface="+mn-lt"/>
              </a:rPr>
              <a:t>E</a:t>
            </a:r>
            <a:r>
              <a:rPr lang="en-GB" sz="1800" baseline="-25000" dirty="0">
                <a:latin typeface="+mn-lt"/>
              </a:rPr>
              <a:t>I</a:t>
            </a:r>
            <a:r>
              <a:rPr lang="en-GB" sz="1800" dirty="0">
                <a:latin typeface="+mn-lt"/>
              </a:rPr>
              <a:t> 8 </a:t>
            </a:r>
            <a:r>
              <a:rPr lang="en-GB" sz="1800" dirty="0" err="1">
                <a:latin typeface="+mn-lt"/>
              </a:rPr>
              <a:t>keV</a:t>
            </a:r>
            <a:r>
              <a:rPr lang="en-GB" sz="1800" dirty="0">
                <a:latin typeface="+mn-lt"/>
              </a:rPr>
              <a:t>/u</a:t>
            </a:r>
          </a:p>
          <a:p>
            <a:r>
              <a:rPr lang="en-GB" sz="1800" dirty="0" err="1">
                <a:latin typeface="+mn-lt"/>
              </a:rPr>
              <a:t>E</a:t>
            </a:r>
            <a:r>
              <a:rPr lang="en-GB" sz="1800" baseline="-25000" dirty="0" err="1">
                <a:latin typeface="+mn-lt"/>
              </a:rPr>
              <a:t>f</a:t>
            </a:r>
            <a:r>
              <a:rPr lang="en-GB" sz="1800" dirty="0">
                <a:latin typeface="+mn-lt"/>
              </a:rPr>
              <a:t> 382 </a:t>
            </a:r>
            <a:r>
              <a:rPr lang="en-GB" sz="1800" dirty="0" err="1">
                <a:latin typeface="+mn-lt"/>
              </a:rPr>
              <a:t>keV</a:t>
            </a:r>
            <a:r>
              <a:rPr lang="en-GB" sz="1800" dirty="0">
                <a:latin typeface="+mn-lt"/>
              </a:rPr>
              <a:t>/u</a:t>
            </a:r>
          </a:p>
          <a:p>
            <a:r>
              <a:rPr lang="en-GB" sz="1800" dirty="0">
                <a:latin typeface="+mn-lt"/>
              </a:rPr>
              <a:t>Transmission 75%</a:t>
            </a:r>
          </a:p>
          <a:p>
            <a:r>
              <a:rPr lang="en-GB" sz="1800" dirty="0">
                <a:latin typeface="+mn-lt"/>
              </a:rPr>
              <a:t>RFQ length 2.4m</a:t>
            </a:r>
          </a:p>
          <a:p>
            <a:r>
              <a:rPr lang="en-GB" sz="1800" dirty="0">
                <a:latin typeface="+mn-lt"/>
              </a:rPr>
              <a:t>Electrode potential 80 kV</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388" y="4077072"/>
            <a:ext cx="2382232" cy="207247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7824" y="4043376"/>
            <a:ext cx="2780220" cy="23586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8895" y="4077072"/>
            <a:ext cx="2780332" cy="2324967"/>
          </a:xfrm>
          <a:prstGeom prst="rect">
            <a:avLst/>
          </a:prstGeom>
        </p:spPr>
      </p:pic>
    </p:spTree>
    <p:extLst>
      <p:ext uri="{BB962C8B-B14F-4D97-AF65-F5344CB8AC3E}">
        <p14:creationId xmlns:p14="http://schemas.microsoft.com/office/powerpoint/2010/main" val="4218238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FFAG Beam Transport</a:t>
            </a:r>
            <a:endParaRPr lang="en-GB" dirty="0"/>
          </a:p>
        </p:txBody>
      </p:sp>
      <p:grpSp>
        <p:nvGrpSpPr>
          <p:cNvPr id="20" name="Group 19"/>
          <p:cNvGrpSpPr/>
          <p:nvPr/>
        </p:nvGrpSpPr>
        <p:grpSpPr>
          <a:xfrm>
            <a:off x="899592" y="800708"/>
            <a:ext cx="7668852" cy="1332148"/>
            <a:chOff x="899592" y="1124744"/>
            <a:chExt cx="7668852" cy="1332148"/>
          </a:xfrm>
        </p:grpSpPr>
        <p:grpSp>
          <p:nvGrpSpPr>
            <p:cNvPr id="6" name="Group 5"/>
            <p:cNvGrpSpPr/>
            <p:nvPr/>
          </p:nvGrpSpPr>
          <p:grpSpPr>
            <a:xfrm>
              <a:off x="899592" y="1124744"/>
              <a:ext cx="7668852" cy="720080"/>
              <a:chOff x="1043608" y="3163144"/>
              <a:chExt cx="7668852" cy="720080"/>
            </a:xfrm>
          </p:grpSpPr>
          <p:sp>
            <p:nvSpPr>
              <p:cNvPr id="5" name="Rectangle 4"/>
              <p:cNvSpPr/>
              <p:nvPr/>
            </p:nvSpPr>
            <p:spPr bwMode="auto">
              <a:xfrm>
                <a:off x="1043608" y="3163144"/>
                <a:ext cx="1080120" cy="72008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4000" b="1" i="0" u="none" strike="noStrike" cap="none" normalizeH="0" baseline="0" dirty="0" smtClean="0">
                    <a:ln>
                      <a:noFill/>
                    </a:ln>
                    <a:solidFill>
                      <a:schemeClr val="tx1"/>
                    </a:solidFill>
                    <a:effectLst/>
                    <a:latin typeface="Arial" pitchFamily="34" charset="0"/>
                  </a:rPr>
                  <a:t>D</a:t>
                </a:r>
                <a:endParaRPr kumimoji="0" lang="en-GB" sz="1400" b="1" i="0" u="none" strike="noStrike" cap="none" normalizeH="0" baseline="0" dirty="0" smtClean="0">
                  <a:ln>
                    <a:noFill/>
                  </a:ln>
                  <a:solidFill>
                    <a:schemeClr val="tx1"/>
                  </a:solidFill>
                  <a:effectLst/>
                  <a:latin typeface="Arial" pitchFamily="34" charset="0"/>
                </a:endParaRPr>
              </a:p>
            </p:txBody>
          </p:sp>
          <p:sp>
            <p:nvSpPr>
              <p:cNvPr id="7" name="Rectangle 6"/>
              <p:cNvSpPr/>
              <p:nvPr/>
            </p:nvSpPr>
            <p:spPr bwMode="auto">
              <a:xfrm>
                <a:off x="3239852" y="3163144"/>
                <a:ext cx="1080120" cy="720080"/>
              </a:xfrm>
              <a:prstGeom prst="rect">
                <a:avLst/>
              </a:prstGeom>
              <a:solidFill>
                <a:srgbClr val="C8FF0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GB" sz="4000" b="1" dirty="0" smtClean="0">
                    <a:latin typeface="Arial" pitchFamily="34" charset="0"/>
                  </a:rPr>
                  <a:t>F</a:t>
                </a:r>
                <a:endParaRPr lang="en-GB" sz="4000" b="1" dirty="0">
                  <a:latin typeface="Arial" pitchFamily="34" charset="0"/>
                </a:endParaRPr>
              </a:p>
            </p:txBody>
          </p:sp>
          <p:sp>
            <p:nvSpPr>
              <p:cNvPr id="8" name="Rectangle 7"/>
              <p:cNvSpPr/>
              <p:nvPr/>
            </p:nvSpPr>
            <p:spPr bwMode="auto">
              <a:xfrm>
                <a:off x="5436096" y="3163144"/>
                <a:ext cx="1080120" cy="720080"/>
              </a:xfrm>
              <a:prstGeom prst="rect">
                <a:avLst/>
              </a:prstGeom>
              <a:solidFill>
                <a:srgbClr val="C8FF0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GB" sz="4000" b="1" dirty="0">
                    <a:latin typeface="Arial" pitchFamily="34" charset="0"/>
                  </a:rPr>
                  <a:t>F</a:t>
                </a:r>
              </a:p>
            </p:txBody>
          </p:sp>
          <p:sp>
            <p:nvSpPr>
              <p:cNvPr id="9" name="Rectangle 8"/>
              <p:cNvSpPr/>
              <p:nvPr/>
            </p:nvSpPr>
            <p:spPr bwMode="auto">
              <a:xfrm>
                <a:off x="7632340" y="3163144"/>
                <a:ext cx="1080120" cy="72008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GB" sz="4000" b="1" dirty="0">
                    <a:latin typeface="Arial" pitchFamily="34" charset="0"/>
                  </a:rPr>
                  <a:t>D</a:t>
                </a:r>
                <a:endParaRPr lang="en-GB" sz="1800" b="1" dirty="0">
                  <a:latin typeface="Arial" pitchFamily="34" charset="0"/>
                </a:endParaRPr>
              </a:p>
            </p:txBody>
          </p:sp>
          <p:sp>
            <p:nvSpPr>
              <p:cNvPr id="10" name="Rectangle 9"/>
              <p:cNvSpPr/>
              <p:nvPr/>
            </p:nvSpPr>
            <p:spPr bwMode="auto">
              <a:xfrm>
                <a:off x="2141730" y="3163144"/>
                <a:ext cx="1080120" cy="720080"/>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chemeClr val="tx1"/>
                  </a:solidFill>
                  <a:effectLst/>
                  <a:latin typeface="Arial" pitchFamily="34" charset="0"/>
                </a:endParaRPr>
              </a:p>
            </p:txBody>
          </p:sp>
          <p:sp>
            <p:nvSpPr>
              <p:cNvPr id="11" name="Rectangle 10"/>
              <p:cNvSpPr/>
              <p:nvPr/>
            </p:nvSpPr>
            <p:spPr bwMode="auto">
              <a:xfrm>
                <a:off x="4337974" y="3163144"/>
                <a:ext cx="1080120" cy="720080"/>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chemeClr val="tx1"/>
                  </a:solidFill>
                  <a:effectLst/>
                  <a:latin typeface="Arial" pitchFamily="34" charset="0"/>
                </a:endParaRPr>
              </a:p>
            </p:txBody>
          </p:sp>
          <p:sp>
            <p:nvSpPr>
              <p:cNvPr id="12" name="Rectangle 11"/>
              <p:cNvSpPr/>
              <p:nvPr/>
            </p:nvSpPr>
            <p:spPr bwMode="auto">
              <a:xfrm>
                <a:off x="6534218" y="3163144"/>
                <a:ext cx="1080120" cy="720080"/>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chemeClr val="tx1"/>
                  </a:solidFill>
                  <a:effectLst/>
                  <a:latin typeface="Arial" pitchFamily="34" charset="0"/>
                </a:endParaRPr>
              </a:p>
            </p:txBody>
          </p:sp>
        </p:grpSp>
        <p:grpSp>
          <p:nvGrpSpPr>
            <p:cNvPr id="19" name="Group 18"/>
            <p:cNvGrpSpPr/>
            <p:nvPr/>
          </p:nvGrpSpPr>
          <p:grpSpPr>
            <a:xfrm>
              <a:off x="899592" y="1988840"/>
              <a:ext cx="1080120" cy="468052"/>
              <a:chOff x="899592" y="1988840"/>
              <a:chExt cx="1080120" cy="468052"/>
            </a:xfrm>
          </p:grpSpPr>
          <p:cxnSp>
            <p:nvCxnSpPr>
              <p:cNvPr id="17" name="Straight Arrow Connector 16"/>
              <p:cNvCxnSpPr/>
              <p:nvPr/>
            </p:nvCxnSpPr>
            <p:spPr bwMode="auto">
              <a:xfrm>
                <a:off x="899592" y="2456892"/>
                <a:ext cx="1080120" cy="0"/>
              </a:xfrm>
              <a:prstGeom prst="straightConnector1">
                <a:avLst/>
              </a:prstGeom>
              <a:solidFill>
                <a:schemeClr val="accent1"/>
              </a:solidFill>
              <a:ln w="57150" cap="flat" cmpd="sng" algn="ctr">
                <a:solidFill>
                  <a:schemeClr val="tx1"/>
                </a:solidFill>
                <a:prstDash val="solid"/>
                <a:round/>
                <a:headEnd type="triangle" w="med" len="med"/>
                <a:tailEnd type="triangle" w="med" len="med"/>
              </a:ln>
              <a:effectLst/>
            </p:spPr>
          </p:cxnSp>
          <p:sp>
            <p:nvSpPr>
              <p:cNvPr id="18" name="TextBox 17"/>
              <p:cNvSpPr txBox="1"/>
              <p:nvPr/>
            </p:nvSpPr>
            <p:spPr>
              <a:xfrm>
                <a:off x="1043608" y="1988840"/>
                <a:ext cx="936104" cy="461665"/>
              </a:xfrm>
              <a:prstGeom prst="rect">
                <a:avLst/>
              </a:prstGeom>
              <a:noFill/>
            </p:spPr>
            <p:txBody>
              <a:bodyPr wrap="square" rtlCol="0">
                <a:spAutoFit/>
              </a:bodyPr>
              <a:lstStyle/>
              <a:p>
                <a:r>
                  <a:rPr lang="en-GB" b="1" dirty="0" smtClean="0">
                    <a:latin typeface="+mn-lt"/>
                  </a:rPr>
                  <a:t>0.2m</a:t>
                </a:r>
                <a:endParaRPr lang="en-GB" b="1" dirty="0">
                  <a:latin typeface="+mn-lt"/>
                </a:endParaRPr>
              </a:p>
            </p:txBody>
          </p:sp>
        </p:grpSp>
        <p:grpSp>
          <p:nvGrpSpPr>
            <p:cNvPr id="21" name="Group 20"/>
            <p:cNvGrpSpPr/>
            <p:nvPr/>
          </p:nvGrpSpPr>
          <p:grpSpPr>
            <a:xfrm>
              <a:off x="1907704" y="1988840"/>
              <a:ext cx="1080120" cy="468052"/>
              <a:chOff x="899592" y="1988840"/>
              <a:chExt cx="1080120" cy="468052"/>
            </a:xfrm>
          </p:grpSpPr>
          <p:cxnSp>
            <p:nvCxnSpPr>
              <p:cNvPr id="22" name="Straight Arrow Connector 21"/>
              <p:cNvCxnSpPr/>
              <p:nvPr/>
            </p:nvCxnSpPr>
            <p:spPr bwMode="auto">
              <a:xfrm>
                <a:off x="899592" y="2456892"/>
                <a:ext cx="1080120" cy="0"/>
              </a:xfrm>
              <a:prstGeom prst="straightConnector1">
                <a:avLst/>
              </a:prstGeom>
              <a:solidFill>
                <a:schemeClr val="accent1"/>
              </a:solidFill>
              <a:ln w="57150" cap="flat" cmpd="sng" algn="ctr">
                <a:solidFill>
                  <a:schemeClr val="tx1"/>
                </a:solidFill>
                <a:prstDash val="solid"/>
                <a:round/>
                <a:headEnd type="triangle" w="med" len="med"/>
                <a:tailEnd type="triangle" w="med" len="med"/>
              </a:ln>
              <a:effectLst/>
            </p:spPr>
          </p:cxnSp>
          <p:sp>
            <p:nvSpPr>
              <p:cNvPr id="23" name="TextBox 22"/>
              <p:cNvSpPr txBox="1"/>
              <p:nvPr/>
            </p:nvSpPr>
            <p:spPr>
              <a:xfrm>
                <a:off x="1043608" y="1988840"/>
                <a:ext cx="936104" cy="461665"/>
              </a:xfrm>
              <a:prstGeom prst="rect">
                <a:avLst/>
              </a:prstGeom>
              <a:noFill/>
            </p:spPr>
            <p:txBody>
              <a:bodyPr wrap="square" rtlCol="0">
                <a:spAutoFit/>
              </a:bodyPr>
              <a:lstStyle/>
              <a:p>
                <a:r>
                  <a:rPr lang="en-GB" b="1" dirty="0" smtClean="0">
                    <a:latin typeface="+mn-lt"/>
                  </a:rPr>
                  <a:t>0.2m</a:t>
                </a:r>
                <a:endParaRPr lang="en-GB" b="1" dirty="0">
                  <a:latin typeface="+mn-lt"/>
                </a:endParaRPr>
              </a:p>
            </p:txBody>
          </p:sp>
        </p:grpSp>
      </p:grpSp>
      <p:grpSp>
        <p:nvGrpSpPr>
          <p:cNvPr id="49" name="Group 48"/>
          <p:cNvGrpSpPr/>
          <p:nvPr/>
        </p:nvGrpSpPr>
        <p:grpSpPr>
          <a:xfrm>
            <a:off x="1863134" y="2420888"/>
            <a:ext cx="5805210" cy="1656184"/>
            <a:chOff x="891026" y="3068960"/>
            <a:chExt cx="5805210" cy="1656184"/>
          </a:xfrm>
        </p:grpSpPr>
        <p:grpSp>
          <p:nvGrpSpPr>
            <p:cNvPr id="27" name="Group 26"/>
            <p:cNvGrpSpPr/>
            <p:nvPr/>
          </p:nvGrpSpPr>
          <p:grpSpPr>
            <a:xfrm>
              <a:off x="2151026" y="3794736"/>
              <a:ext cx="3248706" cy="468052"/>
              <a:chOff x="899592" y="1988840"/>
              <a:chExt cx="1080120" cy="468052"/>
            </a:xfrm>
          </p:grpSpPr>
          <p:cxnSp>
            <p:nvCxnSpPr>
              <p:cNvPr id="31" name="Straight Arrow Connector 30"/>
              <p:cNvCxnSpPr/>
              <p:nvPr/>
            </p:nvCxnSpPr>
            <p:spPr bwMode="auto">
              <a:xfrm>
                <a:off x="899592" y="2456892"/>
                <a:ext cx="1080120" cy="0"/>
              </a:xfrm>
              <a:prstGeom prst="straightConnector1">
                <a:avLst/>
              </a:prstGeom>
              <a:solidFill>
                <a:schemeClr val="accent1"/>
              </a:solidFill>
              <a:ln w="57150" cap="flat" cmpd="sng" algn="ctr">
                <a:solidFill>
                  <a:schemeClr val="tx1"/>
                </a:solidFill>
                <a:prstDash val="solid"/>
                <a:round/>
                <a:headEnd type="triangle" w="med" len="med"/>
                <a:tailEnd type="triangle" w="med" len="med"/>
              </a:ln>
              <a:effectLst/>
            </p:spPr>
          </p:cxnSp>
          <p:sp>
            <p:nvSpPr>
              <p:cNvPr id="32" name="TextBox 31"/>
              <p:cNvSpPr txBox="1"/>
              <p:nvPr/>
            </p:nvSpPr>
            <p:spPr>
              <a:xfrm>
                <a:off x="1043608" y="1988840"/>
                <a:ext cx="936104" cy="461665"/>
              </a:xfrm>
              <a:prstGeom prst="rect">
                <a:avLst/>
              </a:prstGeom>
              <a:noFill/>
            </p:spPr>
            <p:txBody>
              <a:bodyPr wrap="square" rtlCol="0">
                <a:spAutoFit/>
              </a:bodyPr>
              <a:lstStyle/>
              <a:p>
                <a:pPr algn="ctr"/>
                <a:r>
                  <a:rPr lang="en-GB" b="1" dirty="0" smtClean="0">
                    <a:latin typeface="+mn-lt"/>
                  </a:rPr>
                  <a:t>3.6m</a:t>
                </a:r>
                <a:endParaRPr lang="en-GB" b="1" dirty="0">
                  <a:latin typeface="+mn-lt"/>
                </a:endParaRPr>
              </a:p>
            </p:txBody>
          </p:sp>
        </p:grpSp>
        <p:grpSp>
          <p:nvGrpSpPr>
            <p:cNvPr id="40" name="Group 39"/>
            <p:cNvGrpSpPr/>
            <p:nvPr/>
          </p:nvGrpSpPr>
          <p:grpSpPr>
            <a:xfrm>
              <a:off x="891026" y="3068960"/>
              <a:ext cx="5805210" cy="720080"/>
              <a:chOff x="891026" y="3068960"/>
              <a:chExt cx="5805210" cy="720080"/>
            </a:xfrm>
          </p:grpSpPr>
          <p:grpSp>
            <p:nvGrpSpPr>
              <p:cNvPr id="26" name="Group 25"/>
              <p:cNvGrpSpPr/>
              <p:nvPr/>
            </p:nvGrpSpPr>
            <p:grpSpPr>
              <a:xfrm>
                <a:off x="891026" y="3068960"/>
                <a:ext cx="1260000" cy="720080"/>
                <a:chOff x="1043608" y="3163144"/>
                <a:chExt cx="7668852" cy="720080"/>
              </a:xfrm>
            </p:grpSpPr>
            <p:sp>
              <p:nvSpPr>
                <p:cNvPr id="33" name="Rectangle 32"/>
                <p:cNvSpPr/>
                <p:nvPr/>
              </p:nvSpPr>
              <p:spPr bwMode="auto">
                <a:xfrm>
                  <a:off x="1043608" y="3163144"/>
                  <a:ext cx="1080120" cy="72008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chemeClr val="tx1"/>
                    </a:solidFill>
                    <a:effectLst/>
                    <a:latin typeface="Arial" pitchFamily="34" charset="0"/>
                  </a:endParaRPr>
                </a:p>
              </p:txBody>
            </p:sp>
            <p:sp>
              <p:nvSpPr>
                <p:cNvPr id="34" name="Rectangle 33"/>
                <p:cNvSpPr/>
                <p:nvPr/>
              </p:nvSpPr>
              <p:spPr bwMode="auto">
                <a:xfrm>
                  <a:off x="3239852" y="3163144"/>
                  <a:ext cx="1080120" cy="720080"/>
                </a:xfrm>
                <a:prstGeom prst="rect">
                  <a:avLst/>
                </a:prstGeom>
                <a:solidFill>
                  <a:srgbClr val="C8FF0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GB" sz="4000" b="1" dirty="0">
                    <a:latin typeface="Arial" pitchFamily="34" charset="0"/>
                  </a:endParaRPr>
                </a:p>
              </p:txBody>
            </p:sp>
            <p:sp>
              <p:nvSpPr>
                <p:cNvPr id="35" name="Rectangle 34"/>
                <p:cNvSpPr/>
                <p:nvPr/>
              </p:nvSpPr>
              <p:spPr bwMode="auto">
                <a:xfrm>
                  <a:off x="5436096" y="3163144"/>
                  <a:ext cx="1080120" cy="720080"/>
                </a:xfrm>
                <a:prstGeom prst="rect">
                  <a:avLst/>
                </a:prstGeom>
                <a:solidFill>
                  <a:srgbClr val="C8FF0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GB" sz="4000" b="1" dirty="0">
                    <a:latin typeface="Arial" pitchFamily="34" charset="0"/>
                  </a:endParaRPr>
                </a:p>
              </p:txBody>
            </p:sp>
            <p:sp>
              <p:nvSpPr>
                <p:cNvPr id="36" name="Rectangle 35"/>
                <p:cNvSpPr/>
                <p:nvPr/>
              </p:nvSpPr>
              <p:spPr bwMode="auto">
                <a:xfrm>
                  <a:off x="7632340" y="3163144"/>
                  <a:ext cx="1080120" cy="72008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GB" sz="1800" b="1" dirty="0">
                    <a:latin typeface="Arial" pitchFamily="34" charset="0"/>
                  </a:endParaRPr>
                </a:p>
              </p:txBody>
            </p:sp>
            <p:sp>
              <p:nvSpPr>
                <p:cNvPr id="37" name="Rectangle 36"/>
                <p:cNvSpPr/>
                <p:nvPr/>
              </p:nvSpPr>
              <p:spPr bwMode="auto">
                <a:xfrm>
                  <a:off x="2141730" y="3163144"/>
                  <a:ext cx="1080120" cy="720080"/>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chemeClr val="tx1"/>
                    </a:solidFill>
                    <a:effectLst/>
                    <a:latin typeface="Arial" pitchFamily="34" charset="0"/>
                  </a:endParaRPr>
                </a:p>
              </p:txBody>
            </p:sp>
            <p:sp>
              <p:nvSpPr>
                <p:cNvPr id="38" name="Rectangle 37"/>
                <p:cNvSpPr/>
                <p:nvPr/>
              </p:nvSpPr>
              <p:spPr bwMode="auto">
                <a:xfrm>
                  <a:off x="4337974" y="3163144"/>
                  <a:ext cx="1080120" cy="720080"/>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chemeClr val="tx1"/>
                    </a:solidFill>
                    <a:effectLst/>
                    <a:latin typeface="Arial" pitchFamily="34" charset="0"/>
                  </a:endParaRPr>
                </a:p>
              </p:txBody>
            </p:sp>
            <p:sp>
              <p:nvSpPr>
                <p:cNvPr id="39" name="Rectangle 38"/>
                <p:cNvSpPr/>
                <p:nvPr/>
              </p:nvSpPr>
              <p:spPr bwMode="auto">
                <a:xfrm>
                  <a:off x="6534218" y="3163144"/>
                  <a:ext cx="1080120" cy="720080"/>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chemeClr val="tx1"/>
                    </a:solidFill>
                    <a:effectLst/>
                    <a:latin typeface="Arial" pitchFamily="34" charset="0"/>
                  </a:endParaRPr>
                </a:p>
              </p:txBody>
            </p:sp>
          </p:grpSp>
          <p:sp>
            <p:nvSpPr>
              <p:cNvPr id="24" name="Rectangle 23"/>
              <p:cNvSpPr/>
              <p:nvPr/>
            </p:nvSpPr>
            <p:spPr bwMode="auto">
              <a:xfrm>
                <a:off x="2159732" y="3068960"/>
                <a:ext cx="3240000" cy="720080"/>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smtClean="0">
                  <a:ln>
                    <a:noFill/>
                  </a:ln>
                  <a:solidFill>
                    <a:schemeClr val="tx1"/>
                  </a:solidFill>
                  <a:effectLst/>
                  <a:latin typeface="Arial" pitchFamily="34" charset="0"/>
                </a:endParaRPr>
              </a:p>
            </p:txBody>
          </p:sp>
          <p:grpSp>
            <p:nvGrpSpPr>
              <p:cNvPr id="41" name="Group 40"/>
              <p:cNvGrpSpPr/>
              <p:nvPr/>
            </p:nvGrpSpPr>
            <p:grpSpPr>
              <a:xfrm>
                <a:off x="5436236" y="3068960"/>
                <a:ext cx="1260000" cy="720080"/>
                <a:chOff x="1043608" y="3163144"/>
                <a:chExt cx="7668852" cy="720080"/>
              </a:xfrm>
            </p:grpSpPr>
            <p:sp>
              <p:nvSpPr>
                <p:cNvPr id="42" name="Rectangle 41"/>
                <p:cNvSpPr/>
                <p:nvPr/>
              </p:nvSpPr>
              <p:spPr bwMode="auto">
                <a:xfrm>
                  <a:off x="1043608" y="3163144"/>
                  <a:ext cx="1080120" cy="72008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chemeClr val="tx1"/>
                    </a:solidFill>
                    <a:effectLst/>
                    <a:latin typeface="Arial" pitchFamily="34" charset="0"/>
                  </a:endParaRPr>
                </a:p>
              </p:txBody>
            </p:sp>
            <p:sp>
              <p:nvSpPr>
                <p:cNvPr id="43" name="Rectangle 42"/>
                <p:cNvSpPr/>
                <p:nvPr/>
              </p:nvSpPr>
              <p:spPr bwMode="auto">
                <a:xfrm>
                  <a:off x="3239852" y="3163144"/>
                  <a:ext cx="1080120" cy="720080"/>
                </a:xfrm>
                <a:prstGeom prst="rect">
                  <a:avLst/>
                </a:prstGeom>
                <a:solidFill>
                  <a:srgbClr val="C8FF0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GB" sz="4000" b="1" dirty="0">
                    <a:latin typeface="Arial" pitchFamily="34" charset="0"/>
                  </a:endParaRPr>
                </a:p>
              </p:txBody>
            </p:sp>
            <p:sp>
              <p:nvSpPr>
                <p:cNvPr id="44" name="Rectangle 43"/>
                <p:cNvSpPr/>
                <p:nvPr/>
              </p:nvSpPr>
              <p:spPr bwMode="auto">
                <a:xfrm>
                  <a:off x="5436096" y="3163144"/>
                  <a:ext cx="1080120" cy="720080"/>
                </a:xfrm>
                <a:prstGeom prst="rect">
                  <a:avLst/>
                </a:prstGeom>
                <a:solidFill>
                  <a:srgbClr val="C8FF0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GB" sz="4000" b="1" dirty="0">
                    <a:latin typeface="Arial" pitchFamily="34" charset="0"/>
                  </a:endParaRPr>
                </a:p>
              </p:txBody>
            </p:sp>
            <p:sp>
              <p:nvSpPr>
                <p:cNvPr id="45" name="Rectangle 44"/>
                <p:cNvSpPr/>
                <p:nvPr/>
              </p:nvSpPr>
              <p:spPr bwMode="auto">
                <a:xfrm>
                  <a:off x="7632340" y="3163144"/>
                  <a:ext cx="1080120" cy="72008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GB" sz="1800" b="1" dirty="0">
                    <a:latin typeface="Arial" pitchFamily="34" charset="0"/>
                  </a:endParaRPr>
                </a:p>
              </p:txBody>
            </p:sp>
            <p:sp>
              <p:nvSpPr>
                <p:cNvPr id="46" name="Rectangle 45"/>
                <p:cNvSpPr/>
                <p:nvPr/>
              </p:nvSpPr>
              <p:spPr bwMode="auto">
                <a:xfrm>
                  <a:off x="2141730" y="3163144"/>
                  <a:ext cx="1080120" cy="720080"/>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chemeClr val="tx1"/>
                    </a:solidFill>
                    <a:effectLst/>
                    <a:latin typeface="Arial" pitchFamily="34" charset="0"/>
                  </a:endParaRPr>
                </a:p>
              </p:txBody>
            </p:sp>
            <p:sp>
              <p:nvSpPr>
                <p:cNvPr id="47" name="Rectangle 46"/>
                <p:cNvSpPr/>
                <p:nvPr/>
              </p:nvSpPr>
              <p:spPr bwMode="auto">
                <a:xfrm>
                  <a:off x="4337974" y="3163144"/>
                  <a:ext cx="1080120" cy="720080"/>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chemeClr val="tx1"/>
                    </a:solidFill>
                    <a:effectLst/>
                    <a:latin typeface="Arial" pitchFamily="34" charset="0"/>
                  </a:endParaRPr>
                </a:p>
              </p:txBody>
            </p:sp>
            <p:sp>
              <p:nvSpPr>
                <p:cNvPr id="48" name="Rectangle 47"/>
                <p:cNvSpPr/>
                <p:nvPr/>
              </p:nvSpPr>
              <p:spPr bwMode="auto">
                <a:xfrm>
                  <a:off x="6534218" y="3163144"/>
                  <a:ext cx="1080120" cy="720080"/>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chemeClr val="tx1"/>
                    </a:solidFill>
                    <a:effectLst/>
                    <a:latin typeface="Arial" pitchFamily="34" charset="0"/>
                  </a:endParaRPr>
                </a:p>
              </p:txBody>
            </p:sp>
          </p:grpSp>
        </p:grpSp>
        <p:grpSp>
          <p:nvGrpSpPr>
            <p:cNvPr id="50" name="Group 49"/>
            <p:cNvGrpSpPr/>
            <p:nvPr/>
          </p:nvGrpSpPr>
          <p:grpSpPr>
            <a:xfrm>
              <a:off x="891026" y="4257092"/>
              <a:ext cx="4517412" cy="468052"/>
              <a:chOff x="899592" y="1988840"/>
              <a:chExt cx="1080120" cy="468052"/>
            </a:xfrm>
          </p:grpSpPr>
          <p:cxnSp>
            <p:nvCxnSpPr>
              <p:cNvPr id="51" name="Straight Arrow Connector 50"/>
              <p:cNvCxnSpPr/>
              <p:nvPr/>
            </p:nvCxnSpPr>
            <p:spPr bwMode="auto">
              <a:xfrm>
                <a:off x="899592" y="2456892"/>
                <a:ext cx="1080120" cy="0"/>
              </a:xfrm>
              <a:prstGeom prst="straightConnector1">
                <a:avLst/>
              </a:prstGeom>
              <a:solidFill>
                <a:schemeClr val="accent1"/>
              </a:solidFill>
              <a:ln w="57150" cap="flat" cmpd="sng" algn="ctr">
                <a:solidFill>
                  <a:schemeClr val="tx1"/>
                </a:solidFill>
                <a:prstDash val="solid"/>
                <a:round/>
                <a:headEnd type="triangle" w="med" len="med"/>
                <a:tailEnd type="triangle" w="med" len="med"/>
              </a:ln>
              <a:effectLst/>
            </p:spPr>
          </p:cxnSp>
          <p:sp>
            <p:nvSpPr>
              <p:cNvPr id="52" name="TextBox 51"/>
              <p:cNvSpPr txBox="1"/>
              <p:nvPr/>
            </p:nvSpPr>
            <p:spPr>
              <a:xfrm>
                <a:off x="1043608" y="1988840"/>
                <a:ext cx="936104" cy="461665"/>
              </a:xfrm>
              <a:prstGeom prst="rect">
                <a:avLst/>
              </a:prstGeom>
              <a:noFill/>
            </p:spPr>
            <p:txBody>
              <a:bodyPr wrap="square" rtlCol="0">
                <a:spAutoFit/>
              </a:bodyPr>
              <a:lstStyle/>
              <a:p>
                <a:pPr algn="ctr"/>
                <a:r>
                  <a:rPr lang="en-GB" b="1" dirty="0" smtClean="0">
                    <a:latin typeface="+mn-lt"/>
                  </a:rPr>
                  <a:t>5m</a:t>
                </a:r>
                <a:endParaRPr lang="en-GB" b="1" dirty="0">
                  <a:latin typeface="+mn-lt"/>
                </a:endParaRPr>
              </a:p>
            </p:txBody>
          </p:sp>
        </p:grpSp>
      </p:grpSp>
      <mc:AlternateContent xmlns:mc="http://schemas.openxmlformats.org/markup-compatibility/2006" xmlns:a14="http://schemas.microsoft.com/office/drawing/2010/main">
        <mc:Choice Requires="a14">
          <p:sp>
            <p:nvSpPr>
              <p:cNvPr id="55" name="TextBox 54"/>
              <p:cNvSpPr txBox="1"/>
              <p:nvPr/>
            </p:nvSpPr>
            <p:spPr>
              <a:xfrm>
                <a:off x="1655676" y="4719843"/>
                <a:ext cx="5332614" cy="81900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3200" b="1" i="1" smtClean="0">
                              <a:latin typeface="Cambria Math" panose="02040503050406030204" pitchFamily="18" charset="0"/>
                            </a:rPr>
                          </m:ctrlPr>
                        </m:sSubPr>
                        <m:e>
                          <m:r>
                            <a:rPr lang="en-GB" sz="3200" b="1" i="1" smtClean="0">
                              <a:latin typeface="Cambria Math"/>
                            </a:rPr>
                            <m:t>𝑩</m:t>
                          </m:r>
                        </m:e>
                        <m:sub>
                          <m:r>
                            <a:rPr lang="en-GB" sz="3200" b="1" i="1" smtClean="0">
                              <a:latin typeface="Cambria Math"/>
                            </a:rPr>
                            <m:t>𝒚</m:t>
                          </m:r>
                        </m:sub>
                      </m:sSub>
                      <m:d>
                        <m:dPr>
                          <m:ctrlPr>
                            <a:rPr lang="en-GB" sz="3200" b="1" i="1" smtClean="0">
                              <a:latin typeface="Cambria Math" panose="02040503050406030204" pitchFamily="18" charset="0"/>
                            </a:rPr>
                          </m:ctrlPr>
                        </m:dPr>
                        <m:e>
                          <m:r>
                            <a:rPr lang="en-GB" sz="3200" b="1" i="1" smtClean="0">
                              <a:latin typeface="Cambria Math"/>
                            </a:rPr>
                            <m:t>𝒓</m:t>
                          </m:r>
                          <m:r>
                            <a:rPr lang="en-GB" sz="3200" b="1" i="1" smtClean="0">
                              <a:latin typeface="Cambria Math"/>
                            </a:rPr>
                            <m:t>,</m:t>
                          </m:r>
                          <m:r>
                            <a:rPr lang="en-GB" sz="3200" b="1" i="1" smtClean="0">
                              <a:latin typeface="Cambria Math"/>
                              <a:ea typeface="Cambria Math"/>
                            </a:rPr>
                            <m:t>𝜽</m:t>
                          </m:r>
                        </m:e>
                      </m:d>
                      <m:r>
                        <a:rPr lang="en-GB" sz="3200" b="1" i="1" smtClean="0">
                          <a:latin typeface="Cambria Math"/>
                        </a:rPr>
                        <m:t>=</m:t>
                      </m:r>
                      <m:sSub>
                        <m:sSubPr>
                          <m:ctrlPr>
                            <a:rPr lang="en-GB" sz="3200" b="1" i="1" smtClean="0">
                              <a:latin typeface="Cambria Math" panose="02040503050406030204" pitchFamily="18" charset="0"/>
                            </a:rPr>
                          </m:ctrlPr>
                        </m:sSubPr>
                        <m:e>
                          <m:r>
                            <a:rPr lang="en-GB" sz="3200" b="1" i="1" smtClean="0">
                              <a:latin typeface="Cambria Math"/>
                            </a:rPr>
                            <m:t>𝑩</m:t>
                          </m:r>
                        </m:e>
                        <m:sub>
                          <m:r>
                            <a:rPr lang="en-GB" sz="3200" b="1" i="1" smtClean="0">
                              <a:latin typeface="Cambria Math"/>
                            </a:rPr>
                            <m:t>𝒚</m:t>
                          </m:r>
                          <m:r>
                            <a:rPr lang="en-GB" sz="3200" b="1" i="1" smtClean="0">
                              <a:latin typeface="Cambria Math"/>
                            </a:rPr>
                            <m:t>.</m:t>
                          </m:r>
                          <m:r>
                            <a:rPr lang="en-GB" sz="3200" b="1" i="1" smtClean="0">
                              <a:latin typeface="Cambria Math"/>
                            </a:rPr>
                            <m:t>𝟎</m:t>
                          </m:r>
                        </m:sub>
                      </m:sSub>
                      <m:sSup>
                        <m:sSupPr>
                          <m:ctrlPr>
                            <a:rPr lang="en-GB" sz="3200" b="1" i="1" smtClean="0">
                              <a:latin typeface="Cambria Math" panose="02040503050406030204" pitchFamily="18" charset="0"/>
                            </a:rPr>
                          </m:ctrlPr>
                        </m:sSupPr>
                        <m:e>
                          <m:d>
                            <m:dPr>
                              <m:ctrlPr>
                                <a:rPr lang="en-GB" sz="3200" b="1" i="1" smtClean="0">
                                  <a:latin typeface="Cambria Math" panose="02040503050406030204" pitchFamily="18" charset="0"/>
                                </a:rPr>
                              </m:ctrlPr>
                            </m:dPr>
                            <m:e>
                              <m:f>
                                <m:fPr>
                                  <m:type m:val="skw"/>
                                  <m:ctrlPr>
                                    <a:rPr lang="en-GB" sz="3200" b="1" i="1" smtClean="0">
                                      <a:latin typeface="Cambria Math" panose="02040503050406030204" pitchFamily="18" charset="0"/>
                                    </a:rPr>
                                  </m:ctrlPr>
                                </m:fPr>
                                <m:num>
                                  <m:r>
                                    <a:rPr lang="en-GB" sz="3200" b="1" i="1" smtClean="0">
                                      <a:latin typeface="Cambria Math"/>
                                    </a:rPr>
                                    <m:t>𝒓</m:t>
                                  </m:r>
                                </m:num>
                                <m:den>
                                  <m:sSub>
                                    <m:sSubPr>
                                      <m:ctrlPr>
                                        <a:rPr lang="en-GB" sz="3200" b="1" i="1" smtClean="0">
                                          <a:latin typeface="Cambria Math" panose="02040503050406030204" pitchFamily="18" charset="0"/>
                                        </a:rPr>
                                      </m:ctrlPr>
                                    </m:sSubPr>
                                    <m:e>
                                      <m:r>
                                        <a:rPr lang="en-GB" sz="3200" b="1" i="1" smtClean="0">
                                          <a:latin typeface="Cambria Math"/>
                                        </a:rPr>
                                        <m:t>𝒓</m:t>
                                      </m:r>
                                    </m:e>
                                    <m:sub>
                                      <m:r>
                                        <a:rPr lang="en-GB" sz="3200" b="1" i="1" smtClean="0">
                                          <a:latin typeface="Cambria Math"/>
                                        </a:rPr>
                                        <m:t>𝟎</m:t>
                                      </m:r>
                                    </m:sub>
                                  </m:sSub>
                                </m:den>
                              </m:f>
                            </m:e>
                          </m:d>
                        </m:e>
                        <m:sup>
                          <m:r>
                            <a:rPr lang="en-GB" sz="3200" b="1" i="1" smtClean="0">
                              <a:latin typeface="Cambria Math"/>
                            </a:rPr>
                            <m:t>𝒌</m:t>
                          </m:r>
                        </m:sup>
                      </m:sSup>
                      <m:r>
                        <a:rPr lang="en-GB" sz="3200" b="1" i="1" smtClean="0">
                          <a:latin typeface="Cambria Math"/>
                        </a:rPr>
                        <m:t> </m:t>
                      </m:r>
                      <m:r>
                        <a:rPr lang="en-GB" sz="3200" b="1" i="1" smtClean="0">
                          <a:latin typeface="Cambria Math"/>
                        </a:rPr>
                        <m:t>𝑭</m:t>
                      </m:r>
                      <m:d>
                        <m:dPr>
                          <m:ctrlPr>
                            <a:rPr lang="en-GB" sz="3200" b="1" i="1" smtClean="0">
                              <a:latin typeface="Cambria Math" panose="02040503050406030204" pitchFamily="18" charset="0"/>
                            </a:rPr>
                          </m:ctrlPr>
                        </m:dPr>
                        <m:e>
                          <m:r>
                            <a:rPr lang="en-GB" sz="3200" b="1" i="1" smtClean="0">
                              <a:latin typeface="Cambria Math"/>
                              <a:ea typeface="Cambria Math"/>
                            </a:rPr>
                            <m:t>𝜽</m:t>
                          </m:r>
                        </m:e>
                      </m:d>
                    </m:oMath>
                  </m:oMathPara>
                </a14:m>
                <a:endParaRPr lang="en-GB" b="1" dirty="0"/>
              </a:p>
            </p:txBody>
          </p:sp>
        </mc:Choice>
        <mc:Fallback xmlns="">
          <p:sp>
            <p:nvSpPr>
              <p:cNvPr id="55" name="TextBox 54"/>
              <p:cNvSpPr txBox="1">
                <a:spLocks noRot="1" noChangeAspect="1" noMove="1" noResize="1" noEditPoints="1" noAdjustHandles="1" noChangeArrowheads="1" noChangeShapeType="1" noTextEdit="1"/>
              </p:cNvSpPr>
              <p:nvPr/>
            </p:nvSpPr>
            <p:spPr>
              <a:xfrm>
                <a:off x="1655676" y="4719843"/>
                <a:ext cx="5332614" cy="819007"/>
              </a:xfrm>
              <a:prstGeom prst="rect">
                <a:avLst/>
              </a:prstGeom>
              <a:blipFill rotWithShape="1">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143508" y="5733256"/>
                <a:ext cx="7486866" cy="7895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a:rPr>
                        <m:t>𝑛</m:t>
                      </m:r>
                      <m:r>
                        <a:rPr lang="en-GB" b="0" i="1" smtClean="0">
                          <a:latin typeface="Cambria Math"/>
                        </a:rPr>
                        <m:t>=</m:t>
                      </m:r>
                      <m:d>
                        <m:dPr>
                          <m:ctrlPr>
                            <a:rPr lang="en-GB" b="0" i="1" smtClean="0">
                              <a:latin typeface="Cambria Math" panose="02040503050406030204" pitchFamily="18" charset="0"/>
                            </a:rPr>
                          </m:ctrlPr>
                        </m:dPr>
                        <m:e>
                          <m:f>
                            <m:fPr>
                              <m:type m:val="skw"/>
                              <m:ctrlPr>
                                <a:rPr lang="en-GB" b="0" i="1" smtClean="0">
                                  <a:latin typeface="Cambria Math" panose="02040503050406030204" pitchFamily="18" charset="0"/>
                                </a:rPr>
                              </m:ctrlPr>
                            </m:fPr>
                            <m:num>
                              <m:r>
                                <a:rPr lang="en-GB" b="0" i="1" smtClean="0">
                                  <a:latin typeface="Cambria Math"/>
                                  <a:ea typeface="Cambria Math"/>
                                </a:rPr>
                                <m:t>𝜌</m:t>
                              </m:r>
                            </m:num>
                            <m:den>
                              <m:sSub>
                                <m:sSubPr>
                                  <m:ctrlPr>
                                    <a:rPr lang="en-GB" b="0" i="1" smtClean="0">
                                      <a:latin typeface="Cambria Math" panose="02040503050406030204" pitchFamily="18" charset="0"/>
                                    </a:rPr>
                                  </m:ctrlPr>
                                </m:sSubPr>
                                <m:e>
                                  <m:r>
                                    <a:rPr lang="en-GB" b="0" i="1" smtClean="0">
                                      <a:latin typeface="Cambria Math"/>
                                    </a:rPr>
                                    <m:t>𝐵</m:t>
                                  </m:r>
                                </m:e>
                                <m:sub>
                                  <m:r>
                                    <a:rPr lang="en-GB" b="0" i="1" smtClean="0">
                                      <a:latin typeface="Cambria Math"/>
                                    </a:rPr>
                                    <m:t>𝑦</m:t>
                                  </m:r>
                                </m:sub>
                              </m:sSub>
                            </m:den>
                          </m:f>
                        </m:e>
                      </m:d>
                      <m:f>
                        <m:fPr>
                          <m:type m:val="skw"/>
                          <m:ctrlPr>
                            <a:rPr lang="en-GB" b="0" i="1" smtClean="0">
                              <a:latin typeface="Cambria Math" panose="02040503050406030204" pitchFamily="18" charset="0"/>
                            </a:rPr>
                          </m:ctrlPr>
                        </m:fPr>
                        <m:num>
                          <m:r>
                            <a:rPr lang="en-GB" b="0" i="1" smtClean="0">
                              <a:latin typeface="Cambria Math"/>
                            </a:rPr>
                            <m:t>𝑑</m:t>
                          </m:r>
                          <m:sSub>
                            <m:sSubPr>
                              <m:ctrlPr>
                                <a:rPr lang="en-GB" b="0" i="1" smtClean="0">
                                  <a:latin typeface="Cambria Math" panose="02040503050406030204" pitchFamily="18" charset="0"/>
                                </a:rPr>
                              </m:ctrlPr>
                            </m:sSubPr>
                            <m:e>
                              <m:r>
                                <a:rPr lang="en-GB" b="0" i="1" smtClean="0">
                                  <a:latin typeface="Cambria Math"/>
                                </a:rPr>
                                <m:t>𝐵</m:t>
                              </m:r>
                            </m:e>
                            <m:sub>
                              <m:r>
                                <a:rPr lang="en-GB" b="0" i="1" smtClean="0">
                                  <a:latin typeface="Cambria Math"/>
                                </a:rPr>
                                <m:t>𝑦</m:t>
                              </m:r>
                            </m:sub>
                          </m:sSub>
                        </m:num>
                        <m:den>
                          <m:r>
                            <a:rPr lang="en-GB" b="0" i="1" smtClean="0">
                              <a:latin typeface="Cambria Math"/>
                            </a:rPr>
                            <m:t>𝑑𝑥</m:t>
                          </m:r>
                        </m:den>
                      </m:f>
                      <m:r>
                        <a:rPr lang="en-GB" b="0" i="1" smtClean="0">
                          <a:latin typeface="Cambria Math"/>
                        </a:rPr>
                        <m:t>    , </m:t>
                      </m:r>
                      <m:r>
                        <a:rPr lang="en-GB" b="0" i="1" smtClean="0">
                          <a:latin typeface="Cambria Math"/>
                          <a:ea typeface="Cambria Math"/>
                        </a:rPr>
                        <m:t>𝜌</m:t>
                      </m:r>
                      <m:r>
                        <a:rPr lang="en-GB" b="0" i="1" smtClean="0">
                          <a:latin typeface="Cambria Math"/>
                          <a:ea typeface="Cambria Math"/>
                        </a:rPr>
                        <m:t> </m:t>
                      </m:r>
                      <m:r>
                        <a:rPr lang="en-GB" b="0" i="1" smtClean="0">
                          <a:latin typeface="Cambria Math"/>
                          <a:ea typeface="Cambria Math"/>
                        </a:rPr>
                        <m:t>𝑖𝑠</m:t>
                      </m:r>
                      <m:r>
                        <a:rPr lang="en-GB" b="0" i="1" smtClean="0">
                          <a:latin typeface="Cambria Math"/>
                          <a:ea typeface="Cambria Math"/>
                        </a:rPr>
                        <m:t> </m:t>
                      </m:r>
                      <m:r>
                        <a:rPr lang="en-GB" b="0" i="1" smtClean="0">
                          <a:latin typeface="Cambria Math"/>
                          <a:ea typeface="Cambria Math"/>
                        </a:rPr>
                        <m:t>𝑟𝑎𝑑𝑖𝑢𝑠</m:t>
                      </m:r>
                      <m:r>
                        <a:rPr lang="en-GB" b="0" i="1" smtClean="0">
                          <a:latin typeface="Cambria Math"/>
                          <a:ea typeface="Cambria Math"/>
                        </a:rPr>
                        <m:t> </m:t>
                      </m:r>
                      <m:r>
                        <a:rPr lang="en-GB" b="0" i="1" smtClean="0">
                          <a:latin typeface="Cambria Math"/>
                          <a:ea typeface="Cambria Math"/>
                        </a:rPr>
                        <m:t>𝑜𝑓</m:t>
                      </m:r>
                      <m:r>
                        <a:rPr lang="en-GB" b="0" i="1" smtClean="0">
                          <a:latin typeface="Cambria Math"/>
                          <a:ea typeface="Cambria Math"/>
                        </a:rPr>
                        <m:t> </m:t>
                      </m:r>
                      <m:r>
                        <a:rPr lang="en-GB" b="0" i="1" smtClean="0">
                          <a:latin typeface="Cambria Math"/>
                          <a:ea typeface="Cambria Math"/>
                        </a:rPr>
                        <m:t>𝑐𝑢𝑟𝑣𝑎𝑡𝑢𝑟𝑒</m:t>
                      </m:r>
                    </m:oMath>
                  </m:oMathPara>
                </a14:m>
                <a:endParaRPr lang="en-GB" dirty="0"/>
              </a:p>
            </p:txBody>
          </p:sp>
        </mc:Choice>
        <mc:Fallback xmlns="">
          <p:sp>
            <p:nvSpPr>
              <p:cNvPr id="2" name="TextBox 1"/>
              <p:cNvSpPr txBox="1">
                <a:spLocks noRot="1" noChangeAspect="1" noMove="1" noResize="1" noEditPoints="1" noAdjustHandles="1" noChangeArrowheads="1" noChangeShapeType="1" noTextEdit="1"/>
              </p:cNvSpPr>
              <p:nvPr/>
            </p:nvSpPr>
            <p:spPr>
              <a:xfrm>
                <a:off x="143508" y="5733256"/>
                <a:ext cx="7486866" cy="789575"/>
              </a:xfrm>
              <a:prstGeom prst="rect">
                <a:avLst/>
              </a:prstGeom>
              <a:blipFill rotWithShape="1">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1691680" y="4725144"/>
                <a:ext cx="5400517" cy="819263"/>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3200" b="1" i="1" smtClean="0">
                              <a:latin typeface="Cambria Math" panose="02040503050406030204" pitchFamily="18" charset="0"/>
                            </a:rPr>
                          </m:ctrlPr>
                        </m:sSubPr>
                        <m:e>
                          <m:r>
                            <a:rPr lang="en-GB" sz="3200" b="1" i="1" smtClean="0">
                              <a:latin typeface="Cambria Math"/>
                            </a:rPr>
                            <m:t>𝑩</m:t>
                          </m:r>
                        </m:e>
                        <m:sub>
                          <m:r>
                            <a:rPr lang="en-GB" sz="3200" b="1" i="1" smtClean="0">
                              <a:latin typeface="Cambria Math"/>
                            </a:rPr>
                            <m:t>𝒚</m:t>
                          </m:r>
                        </m:sub>
                      </m:sSub>
                      <m:d>
                        <m:dPr>
                          <m:ctrlPr>
                            <a:rPr lang="en-GB" sz="3200" b="1" i="1" smtClean="0">
                              <a:latin typeface="Cambria Math" panose="02040503050406030204" pitchFamily="18" charset="0"/>
                            </a:rPr>
                          </m:ctrlPr>
                        </m:dPr>
                        <m:e>
                          <m:r>
                            <a:rPr lang="en-GB" sz="3200" b="1" i="1" smtClean="0">
                              <a:latin typeface="Cambria Math"/>
                            </a:rPr>
                            <m:t>𝒙</m:t>
                          </m:r>
                          <m:r>
                            <a:rPr lang="en-GB" sz="3200" b="1" i="1" smtClean="0">
                              <a:latin typeface="Cambria Math"/>
                            </a:rPr>
                            <m:t>,</m:t>
                          </m:r>
                          <m:r>
                            <a:rPr lang="en-GB" sz="3200" b="1" i="1" smtClean="0">
                              <a:latin typeface="Cambria Math"/>
                              <a:ea typeface="Cambria Math"/>
                            </a:rPr>
                            <m:t>𝒛</m:t>
                          </m:r>
                        </m:e>
                      </m:d>
                      <m:r>
                        <a:rPr lang="en-GB" sz="3200" b="1" i="1" smtClean="0">
                          <a:latin typeface="Cambria Math"/>
                        </a:rPr>
                        <m:t>=</m:t>
                      </m:r>
                      <m:sSub>
                        <m:sSubPr>
                          <m:ctrlPr>
                            <a:rPr lang="en-GB" sz="3200" b="1" i="1" smtClean="0">
                              <a:latin typeface="Cambria Math" panose="02040503050406030204" pitchFamily="18" charset="0"/>
                            </a:rPr>
                          </m:ctrlPr>
                        </m:sSubPr>
                        <m:e>
                          <m:r>
                            <a:rPr lang="en-GB" sz="3200" b="1" i="1" smtClean="0">
                              <a:latin typeface="Cambria Math"/>
                            </a:rPr>
                            <m:t>𝑩</m:t>
                          </m:r>
                        </m:e>
                        <m:sub>
                          <m:r>
                            <a:rPr lang="en-GB" sz="3200" b="1" i="1" smtClean="0">
                              <a:latin typeface="Cambria Math"/>
                            </a:rPr>
                            <m:t>𝒚</m:t>
                          </m:r>
                          <m:r>
                            <a:rPr lang="en-GB" sz="3200" b="1" i="1" smtClean="0">
                              <a:latin typeface="Cambria Math"/>
                            </a:rPr>
                            <m:t>.</m:t>
                          </m:r>
                          <m:r>
                            <a:rPr lang="en-GB" sz="3200" b="1" i="1" smtClean="0">
                              <a:latin typeface="Cambria Math"/>
                            </a:rPr>
                            <m:t>𝟎</m:t>
                          </m:r>
                        </m:sub>
                      </m:sSub>
                      <m:sSup>
                        <m:sSupPr>
                          <m:ctrlPr>
                            <a:rPr lang="en-GB" sz="3200" b="1" i="1" smtClean="0">
                              <a:latin typeface="Cambria Math" panose="02040503050406030204" pitchFamily="18" charset="0"/>
                            </a:rPr>
                          </m:ctrlPr>
                        </m:sSupPr>
                        <m:e>
                          <m:d>
                            <m:dPr>
                              <m:ctrlPr>
                                <a:rPr lang="en-GB" sz="3200" b="1" i="1" smtClean="0">
                                  <a:latin typeface="Cambria Math" panose="02040503050406030204" pitchFamily="18" charset="0"/>
                                </a:rPr>
                              </m:ctrlPr>
                            </m:dPr>
                            <m:e>
                              <m:f>
                                <m:fPr>
                                  <m:type m:val="skw"/>
                                  <m:ctrlPr>
                                    <a:rPr lang="en-GB" sz="3200" b="1" i="1" smtClean="0">
                                      <a:latin typeface="Cambria Math" panose="02040503050406030204" pitchFamily="18" charset="0"/>
                                    </a:rPr>
                                  </m:ctrlPr>
                                </m:fPr>
                                <m:num>
                                  <m:r>
                                    <a:rPr lang="en-GB" sz="3200" b="1" i="1" smtClean="0">
                                      <a:latin typeface="Cambria Math"/>
                                    </a:rPr>
                                    <m:t>𝒏</m:t>
                                  </m:r>
                                </m:num>
                                <m:den>
                                  <m:r>
                                    <a:rPr lang="en-GB" sz="3200" b="1" i="1" smtClean="0">
                                      <a:latin typeface="Cambria Math"/>
                                      <a:ea typeface="Cambria Math"/>
                                    </a:rPr>
                                    <m:t>𝝆</m:t>
                                  </m:r>
                                </m:den>
                              </m:f>
                            </m:e>
                          </m:d>
                        </m:e>
                        <m:sup>
                          <m:r>
                            <a:rPr lang="en-GB" sz="3200" b="1" i="1" smtClean="0">
                              <a:latin typeface="Cambria Math"/>
                            </a:rPr>
                            <m:t>𝒌</m:t>
                          </m:r>
                        </m:sup>
                      </m:sSup>
                      <m:r>
                        <a:rPr lang="en-GB" sz="3200" b="1" i="1" smtClean="0">
                          <a:latin typeface="Cambria Math"/>
                          <a:ea typeface="Cambria Math"/>
                        </a:rPr>
                        <m:t>  </m:t>
                      </m:r>
                      <m:r>
                        <a:rPr lang="en-GB" sz="3200" b="1" i="1" smtClean="0">
                          <a:latin typeface="Cambria Math"/>
                          <a:ea typeface="Cambria Math"/>
                        </a:rPr>
                        <m:t>𝑭</m:t>
                      </m:r>
                      <m:d>
                        <m:dPr>
                          <m:ctrlPr>
                            <a:rPr lang="en-GB" sz="3200" b="1" i="1" smtClean="0">
                              <a:latin typeface="Cambria Math" panose="02040503050406030204" pitchFamily="18" charset="0"/>
                              <a:ea typeface="Cambria Math"/>
                            </a:rPr>
                          </m:ctrlPr>
                        </m:dPr>
                        <m:e>
                          <m:r>
                            <a:rPr lang="en-GB" sz="3200" b="1" i="1" smtClean="0">
                              <a:latin typeface="Cambria Math"/>
                              <a:ea typeface="Cambria Math"/>
                            </a:rPr>
                            <m:t>𝒛</m:t>
                          </m:r>
                        </m:e>
                      </m:d>
                    </m:oMath>
                  </m:oMathPara>
                </a14:m>
                <a:endParaRPr lang="en-GB" b="1" dirty="0"/>
              </a:p>
            </p:txBody>
          </p:sp>
        </mc:Choice>
        <mc:Fallback xmlns="">
          <p:sp>
            <p:nvSpPr>
              <p:cNvPr id="54" name="TextBox 53"/>
              <p:cNvSpPr txBox="1">
                <a:spLocks noRot="1" noChangeAspect="1" noMove="1" noResize="1" noEditPoints="1" noAdjustHandles="1" noChangeArrowheads="1" noChangeShapeType="1" noTextEdit="1"/>
              </p:cNvSpPr>
              <p:nvPr/>
            </p:nvSpPr>
            <p:spPr>
              <a:xfrm>
                <a:off x="1691680" y="4725144"/>
                <a:ext cx="5400517" cy="819263"/>
              </a:xfrm>
              <a:prstGeom prst="rect">
                <a:avLst/>
              </a:prstGeom>
              <a:blipFill rotWithShape="1">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1583668" y="4507405"/>
                <a:ext cx="6822252" cy="1081835"/>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3200" b="1" i="1" smtClean="0">
                              <a:latin typeface="Cambria Math" panose="02040503050406030204" pitchFamily="18" charset="0"/>
                            </a:rPr>
                          </m:ctrlPr>
                        </m:sSubPr>
                        <m:e>
                          <m:r>
                            <a:rPr lang="en-GB" sz="3200" b="1" i="1" smtClean="0">
                              <a:latin typeface="Cambria Math"/>
                            </a:rPr>
                            <m:t>𝑩</m:t>
                          </m:r>
                        </m:e>
                        <m:sub>
                          <m:r>
                            <a:rPr lang="en-GB" sz="3200" b="1" i="1" smtClean="0">
                              <a:latin typeface="Cambria Math"/>
                            </a:rPr>
                            <m:t>𝒚</m:t>
                          </m:r>
                        </m:sub>
                      </m:sSub>
                      <m:d>
                        <m:dPr>
                          <m:ctrlPr>
                            <a:rPr lang="en-GB" sz="3200" b="1" i="1" smtClean="0">
                              <a:latin typeface="Cambria Math" panose="02040503050406030204" pitchFamily="18" charset="0"/>
                            </a:rPr>
                          </m:ctrlPr>
                        </m:dPr>
                        <m:e>
                          <m:r>
                            <a:rPr lang="en-GB" sz="3200" b="1" i="1" smtClean="0">
                              <a:latin typeface="Cambria Math"/>
                            </a:rPr>
                            <m:t>𝒙</m:t>
                          </m:r>
                          <m:r>
                            <a:rPr lang="en-GB" sz="3200" b="1" i="1" smtClean="0">
                              <a:latin typeface="Cambria Math"/>
                            </a:rPr>
                            <m:t>,</m:t>
                          </m:r>
                          <m:r>
                            <a:rPr lang="en-GB" sz="3200" b="1" i="1" smtClean="0">
                              <a:latin typeface="Cambria Math"/>
                              <a:ea typeface="Cambria Math"/>
                            </a:rPr>
                            <m:t>𝒛</m:t>
                          </m:r>
                        </m:e>
                      </m:d>
                      <m:r>
                        <a:rPr lang="en-GB" sz="3200" b="1" i="1" smtClean="0">
                          <a:latin typeface="Cambria Math"/>
                        </a:rPr>
                        <m:t>=</m:t>
                      </m:r>
                      <m:sSub>
                        <m:sSubPr>
                          <m:ctrlPr>
                            <a:rPr lang="en-GB" sz="3200" b="1" i="1" smtClean="0">
                              <a:latin typeface="Cambria Math" panose="02040503050406030204" pitchFamily="18" charset="0"/>
                            </a:rPr>
                          </m:ctrlPr>
                        </m:sSubPr>
                        <m:e>
                          <m:r>
                            <a:rPr lang="en-GB" sz="3200" b="1" i="1" smtClean="0">
                              <a:latin typeface="Cambria Math"/>
                            </a:rPr>
                            <m:t>𝑩</m:t>
                          </m:r>
                        </m:e>
                        <m:sub>
                          <m:r>
                            <a:rPr lang="en-GB" sz="3200" b="1" i="1" smtClean="0">
                              <a:latin typeface="Cambria Math"/>
                            </a:rPr>
                            <m:t>𝒚</m:t>
                          </m:r>
                          <m:r>
                            <a:rPr lang="en-GB" sz="3200" b="1" i="1" smtClean="0">
                              <a:latin typeface="Cambria Math"/>
                            </a:rPr>
                            <m:t>.</m:t>
                          </m:r>
                          <m:r>
                            <a:rPr lang="en-GB" sz="3200" b="1" i="1" smtClean="0">
                              <a:latin typeface="Cambria Math"/>
                            </a:rPr>
                            <m:t>𝟎</m:t>
                          </m:r>
                        </m:sub>
                      </m:sSub>
                      <m:sSup>
                        <m:sSupPr>
                          <m:ctrlPr>
                            <a:rPr lang="en-GB" sz="3200" b="1" i="1" smtClean="0">
                              <a:latin typeface="Cambria Math" panose="02040503050406030204" pitchFamily="18" charset="0"/>
                            </a:rPr>
                          </m:ctrlPr>
                        </m:sSupPr>
                        <m:e>
                          <m:d>
                            <m:dPr>
                              <m:ctrlPr>
                                <a:rPr lang="en-GB" sz="3200" b="1" i="1" smtClean="0">
                                  <a:latin typeface="Cambria Math" panose="02040503050406030204" pitchFamily="18" charset="0"/>
                                </a:rPr>
                              </m:ctrlPr>
                            </m:dPr>
                            <m:e>
                              <m:f>
                                <m:fPr>
                                  <m:type m:val="skw"/>
                                  <m:ctrlPr>
                                    <a:rPr lang="en-GB" sz="3200" b="1" i="1" smtClean="0">
                                      <a:latin typeface="Cambria Math" panose="02040503050406030204" pitchFamily="18" charset="0"/>
                                    </a:rPr>
                                  </m:ctrlPr>
                                </m:fPr>
                                <m:num>
                                  <m:d>
                                    <m:dPr>
                                      <m:ctrlPr>
                                        <a:rPr lang="en-GB" sz="3200" b="1" i="1" smtClean="0">
                                          <a:latin typeface="Cambria Math" panose="02040503050406030204" pitchFamily="18" charset="0"/>
                                        </a:rPr>
                                      </m:ctrlPr>
                                    </m:dPr>
                                    <m:e>
                                      <m:r>
                                        <a:rPr lang="en-GB" sz="3200" b="1" i="1" smtClean="0">
                                          <a:latin typeface="Cambria Math"/>
                                        </a:rPr>
                                        <m:t>𝒙</m:t>
                                      </m:r>
                                      <m:r>
                                        <a:rPr lang="en-GB" sz="3200" b="1" i="1" smtClean="0">
                                          <a:latin typeface="Cambria Math"/>
                                        </a:rPr>
                                        <m:t>+</m:t>
                                      </m:r>
                                      <m:sSub>
                                        <m:sSubPr>
                                          <m:ctrlPr>
                                            <a:rPr lang="en-GB" sz="3200" b="1" i="1" smtClean="0">
                                              <a:latin typeface="Cambria Math" panose="02040503050406030204" pitchFamily="18" charset="0"/>
                                            </a:rPr>
                                          </m:ctrlPr>
                                        </m:sSubPr>
                                        <m:e>
                                          <m:r>
                                            <a:rPr lang="en-GB" sz="3200" b="1" i="1" smtClean="0">
                                              <a:latin typeface="Cambria Math"/>
                                            </a:rPr>
                                            <m:t>𝒙</m:t>
                                          </m:r>
                                        </m:e>
                                        <m:sub>
                                          <m:r>
                                            <a:rPr lang="en-GB" sz="3200" b="1" i="1" smtClean="0">
                                              <a:latin typeface="Cambria Math"/>
                                            </a:rPr>
                                            <m:t>𝟎</m:t>
                                          </m:r>
                                        </m:sub>
                                      </m:sSub>
                                    </m:e>
                                  </m:d>
                                </m:num>
                                <m:den>
                                  <m:sSub>
                                    <m:sSubPr>
                                      <m:ctrlPr>
                                        <a:rPr lang="en-GB" sz="3200" b="1" i="1" smtClean="0">
                                          <a:latin typeface="Cambria Math" panose="02040503050406030204" pitchFamily="18" charset="0"/>
                                        </a:rPr>
                                      </m:ctrlPr>
                                    </m:sSubPr>
                                    <m:e>
                                      <m:r>
                                        <a:rPr lang="en-GB" sz="3200" b="1" i="1" smtClean="0">
                                          <a:latin typeface="Cambria Math"/>
                                        </a:rPr>
                                        <m:t>𝒙</m:t>
                                      </m:r>
                                    </m:e>
                                    <m:sub>
                                      <m:r>
                                        <a:rPr lang="en-GB" sz="3200" b="1" i="1" smtClean="0">
                                          <a:latin typeface="Cambria Math"/>
                                        </a:rPr>
                                        <m:t>𝟎</m:t>
                                      </m:r>
                                    </m:sub>
                                  </m:sSub>
                                </m:den>
                              </m:f>
                            </m:e>
                          </m:d>
                        </m:e>
                        <m:sup>
                          <m:r>
                            <a:rPr lang="en-GB" sz="3200" b="1" i="1" smtClean="0">
                              <a:latin typeface="Cambria Math"/>
                            </a:rPr>
                            <m:t>𝒌</m:t>
                          </m:r>
                        </m:sup>
                      </m:sSup>
                      <m:r>
                        <a:rPr lang="en-GB" sz="3200" b="1" i="1" smtClean="0">
                          <a:latin typeface="Cambria Math"/>
                          <a:ea typeface="Cambria Math"/>
                        </a:rPr>
                        <m:t>  </m:t>
                      </m:r>
                      <m:r>
                        <a:rPr lang="en-GB" sz="3200" b="1" i="1" smtClean="0">
                          <a:latin typeface="Cambria Math"/>
                          <a:ea typeface="Cambria Math"/>
                        </a:rPr>
                        <m:t>𝑭</m:t>
                      </m:r>
                      <m:d>
                        <m:dPr>
                          <m:ctrlPr>
                            <a:rPr lang="en-GB" sz="3200" b="1" i="1" smtClean="0">
                              <a:latin typeface="Cambria Math" panose="02040503050406030204" pitchFamily="18" charset="0"/>
                              <a:ea typeface="Cambria Math"/>
                            </a:rPr>
                          </m:ctrlPr>
                        </m:dPr>
                        <m:e>
                          <m:r>
                            <a:rPr lang="en-GB" sz="3200" b="1" i="1" smtClean="0">
                              <a:latin typeface="Cambria Math"/>
                              <a:ea typeface="Cambria Math"/>
                            </a:rPr>
                            <m:t>𝒛</m:t>
                          </m:r>
                        </m:e>
                      </m:d>
                    </m:oMath>
                  </m:oMathPara>
                </a14:m>
                <a:endParaRPr lang="en-GB" b="1" dirty="0"/>
              </a:p>
            </p:txBody>
          </p:sp>
        </mc:Choice>
        <mc:Fallback xmlns="">
          <p:sp>
            <p:nvSpPr>
              <p:cNvPr id="57" name="TextBox 56"/>
              <p:cNvSpPr txBox="1">
                <a:spLocks noRot="1" noChangeAspect="1" noMove="1" noResize="1" noEditPoints="1" noAdjustHandles="1" noChangeArrowheads="1" noChangeShapeType="1" noTextEdit="1"/>
              </p:cNvSpPr>
              <p:nvPr/>
            </p:nvSpPr>
            <p:spPr>
              <a:xfrm>
                <a:off x="1583668" y="4507405"/>
                <a:ext cx="6822252" cy="1081835"/>
              </a:xfrm>
              <a:prstGeom prst="rect">
                <a:avLst/>
              </a:prstGeom>
              <a:blipFill rotWithShape="1">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941763394"/>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wipe(left)">
                                      <p:cBhvr>
                                        <p:cTn id="1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4" grpId="0" animBg="1"/>
      <p:bldP spid="5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59632" y="1183812"/>
            <a:ext cx="6804756" cy="46934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1259632" y="1124744"/>
            <a:ext cx="6804756"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59632" y="1340768"/>
            <a:ext cx="6804756"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1259632" y="1808918"/>
            <a:ext cx="6794460" cy="3204258"/>
          </a:xfrm>
          <a:custGeom>
            <a:avLst/>
            <a:gdLst>
              <a:gd name="connsiteX0" fmla="*/ 0 w 7354019"/>
              <a:gd name="connsiteY0" fmla="*/ 3433313 h 3433313"/>
              <a:gd name="connsiteX1" fmla="*/ 129396 w 7354019"/>
              <a:gd name="connsiteY1" fmla="*/ 2432649 h 3433313"/>
              <a:gd name="connsiteX2" fmla="*/ 250166 w 7354019"/>
              <a:gd name="connsiteY2" fmla="*/ 1397479 h 3433313"/>
              <a:gd name="connsiteX3" fmla="*/ 379562 w 7354019"/>
              <a:gd name="connsiteY3" fmla="*/ 733245 h 3433313"/>
              <a:gd name="connsiteX4" fmla="*/ 457200 w 7354019"/>
              <a:gd name="connsiteY4" fmla="*/ 448574 h 3433313"/>
              <a:gd name="connsiteX5" fmla="*/ 526211 w 7354019"/>
              <a:gd name="connsiteY5" fmla="*/ 301924 h 3433313"/>
              <a:gd name="connsiteX6" fmla="*/ 577970 w 7354019"/>
              <a:gd name="connsiteY6" fmla="*/ 163902 h 3433313"/>
              <a:gd name="connsiteX7" fmla="*/ 733245 w 7354019"/>
              <a:gd name="connsiteY7" fmla="*/ 25879 h 3433313"/>
              <a:gd name="connsiteX8" fmla="*/ 948906 w 7354019"/>
              <a:gd name="connsiteY8" fmla="*/ 8626 h 3433313"/>
              <a:gd name="connsiteX9" fmla="*/ 1138687 w 7354019"/>
              <a:gd name="connsiteY9" fmla="*/ 60385 h 3433313"/>
              <a:gd name="connsiteX10" fmla="*/ 1561381 w 7354019"/>
              <a:gd name="connsiteY10" fmla="*/ 232913 h 3433313"/>
              <a:gd name="connsiteX11" fmla="*/ 2053087 w 7354019"/>
              <a:gd name="connsiteY11" fmla="*/ 500332 h 3433313"/>
              <a:gd name="connsiteX12" fmla="*/ 2656936 w 7354019"/>
              <a:gd name="connsiteY12" fmla="*/ 776377 h 3433313"/>
              <a:gd name="connsiteX13" fmla="*/ 3355676 w 7354019"/>
              <a:gd name="connsiteY13" fmla="*/ 1095555 h 3433313"/>
              <a:gd name="connsiteX14" fmla="*/ 4157932 w 7354019"/>
              <a:gd name="connsiteY14" fmla="*/ 1414732 h 3433313"/>
              <a:gd name="connsiteX15" fmla="*/ 4994694 w 7354019"/>
              <a:gd name="connsiteY15" fmla="*/ 1742536 h 3433313"/>
              <a:gd name="connsiteX16" fmla="*/ 5702060 w 7354019"/>
              <a:gd name="connsiteY16" fmla="*/ 1992702 h 3433313"/>
              <a:gd name="connsiteX17" fmla="*/ 6280030 w 7354019"/>
              <a:gd name="connsiteY17" fmla="*/ 2173857 h 3433313"/>
              <a:gd name="connsiteX18" fmla="*/ 6797615 w 7354019"/>
              <a:gd name="connsiteY18" fmla="*/ 2337758 h 3433313"/>
              <a:gd name="connsiteX19" fmla="*/ 7263442 w 7354019"/>
              <a:gd name="connsiteY19" fmla="*/ 2458528 h 3433313"/>
              <a:gd name="connsiteX20" fmla="*/ 7341079 w 7354019"/>
              <a:gd name="connsiteY20" fmla="*/ 2484407 h 3433313"/>
              <a:gd name="connsiteX0" fmla="*/ 0 w 7354019"/>
              <a:gd name="connsiteY0" fmla="*/ 3433313 h 3433313"/>
              <a:gd name="connsiteX1" fmla="*/ 129396 w 7354019"/>
              <a:gd name="connsiteY1" fmla="*/ 2432649 h 3433313"/>
              <a:gd name="connsiteX2" fmla="*/ 250166 w 7354019"/>
              <a:gd name="connsiteY2" fmla="*/ 1397479 h 3433313"/>
              <a:gd name="connsiteX3" fmla="*/ 379562 w 7354019"/>
              <a:gd name="connsiteY3" fmla="*/ 733245 h 3433313"/>
              <a:gd name="connsiteX4" fmla="*/ 457200 w 7354019"/>
              <a:gd name="connsiteY4" fmla="*/ 448574 h 3433313"/>
              <a:gd name="connsiteX5" fmla="*/ 524481 w 7354019"/>
              <a:gd name="connsiteY5" fmla="*/ 259833 h 3433313"/>
              <a:gd name="connsiteX6" fmla="*/ 577970 w 7354019"/>
              <a:gd name="connsiteY6" fmla="*/ 163902 h 3433313"/>
              <a:gd name="connsiteX7" fmla="*/ 733245 w 7354019"/>
              <a:gd name="connsiteY7" fmla="*/ 25879 h 3433313"/>
              <a:gd name="connsiteX8" fmla="*/ 948906 w 7354019"/>
              <a:gd name="connsiteY8" fmla="*/ 8626 h 3433313"/>
              <a:gd name="connsiteX9" fmla="*/ 1138687 w 7354019"/>
              <a:gd name="connsiteY9" fmla="*/ 60385 h 3433313"/>
              <a:gd name="connsiteX10" fmla="*/ 1561381 w 7354019"/>
              <a:gd name="connsiteY10" fmla="*/ 232913 h 3433313"/>
              <a:gd name="connsiteX11" fmla="*/ 2053087 w 7354019"/>
              <a:gd name="connsiteY11" fmla="*/ 500332 h 3433313"/>
              <a:gd name="connsiteX12" fmla="*/ 2656936 w 7354019"/>
              <a:gd name="connsiteY12" fmla="*/ 776377 h 3433313"/>
              <a:gd name="connsiteX13" fmla="*/ 3355676 w 7354019"/>
              <a:gd name="connsiteY13" fmla="*/ 1095555 h 3433313"/>
              <a:gd name="connsiteX14" fmla="*/ 4157932 w 7354019"/>
              <a:gd name="connsiteY14" fmla="*/ 1414732 h 3433313"/>
              <a:gd name="connsiteX15" fmla="*/ 4994694 w 7354019"/>
              <a:gd name="connsiteY15" fmla="*/ 1742536 h 3433313"/>
              <a:gd name="connsiteX16" fmla="*/ 5702060 w 7354019"/>
              <a:gd name="connsiteY16" fmla="*/ 1992702 h 3433313"/>
              <a:gd name="connsiteX17" fmla="*/ 6280030 w 7354019"/>
              <a:gd name="connsiteY17" fmla="*/ 2173857 h 3433313"/>
              <a:gd name="connsiteX18" fmla="*/ 6797615 w 7354019"/>
              <a:gd name="connsiteY18" fmla="*/ 2337758 h 3433313"/>
              <a:gd name="connsiteX19" fmla="*/ 7263442 w 7354019"/>
              <a:gd name="connsiteY19" fmla="*/ 2458528 h 3433313"/>
              <a:gd name="connsiteX20" fmla="*/ 7341079 w 7354019"/>
              <a:gd name="connsiteY20" fmla="*/ 2484407 h 3433313"/>
              <a:gd name="connsiteX0" fmla="*/ 0 w 7354019"/>
              <a:gd name="connsiteY0" fmla="*/ 3430438 h 3430438"/>
              <a:gd name="connsiteX1" fmla="*/ 129396 w 7354019"/>
              <a:gd name="connsiteY1" fmla="*/ 2429774 h 3430438"/>
              <a:gd name="connsiteX2" fmla="*/ 250166 w 7354019"/>
              <a:gd name="connsiteY2" fmla="*/ 1394604 h 3430438"/>
              <a:gd name="connsiteX3" fmla="*/ 379562 w 7354019"/>
              <a:gd name="connsiteY3" fmla="*/ 730370 h 3430438"/>
              <a:gd name="connsiteX4" fmla="*/ 457200 w 7354019"/>
              <a:gd name="connsiteY4" fmla="*/ 445699 h 3430438"/>
              <a:gd name="connsiteX5" fmla="*/ 524481 w 7354019"/>
              <a:gd name="connsiteY5" fmla="*/ 256958 h 3430438"/>
              <a:gd name="connsiteX6" fmla="*/ 596489 w 7354019"/>
              <a:gd name="connsiteY6" fmla="*/ 112942 h 3430438"/>
              <a:gd name="connsiteX7" fmla="*/ 733245 w 7354019"/>
              <a:gd name="connsiteY7" fmla="*/ 23004 h 3430438"/>
              <a:gd name="connsiteX8" fmla="*/ 948906 w 7354019"/>
              <a:gd name="connsiteY8" fmla="*/ 5751 h 3430438"/>
              <a:gd name="connsiteX9" fmla="*/ 1138687 w 7354019"/>
              <a:gd name="connsiteY9" fmla="*/ 57510 h 3430438"/>
              <a:gd name="connsiteX10" fmla="*/ 1561381 w 7354019"/>
              <a:gd name="connsiteY10" fmla="*/ 230038 h 3430438"/>
              <a:gd name="connsiteX11" fmla="*/ 2053087 w 7354019"/>
              <a:gd name="connsiteY11" fmla="*/ 497457 h 3430438"/>
              <a:gd name="connsiteX12" fmla="*/ 2656936 w 7354019"/>
              <a:gd name="connsiteY12" fmla="*/ 773502 h 3430438"/>
              <a:gd name="connsiteX13" fmla="*/ 3355676 w 7354019"/>
              <a:gd name="connsiteY13" fmla="*/ 1092680 h 3430438"/>
              <a:gd name="connsiteX14" fmla="*/ 4157932 w 7354019"/>
              <a:gd name="connsiteY14" fmla="*/ 1411857 h 3430438"/>
              <a:gd name="connsiteX15" fmla="*/ 4994694 w 7354019"/>
              <a:gd name="connsiteY15" fmla="*/ 1739661 h 3430438"/>
              <a:gd name="connsiteX16" fmla="*/ 5702060 w 7354019"/>
              <a:gd name="connsiteY16" fmla="*/ 1989827 h 3430438"/>
              <a:gd name="connsiteX17" fmla="*/ 6280030 w 7354019"/>
              <a:gd name="connsiteY17" fmla="*/ 2170982 h 3430438"/>
              <a:gd name="connsiteX18" fmla="*/ 6797615 w 7354019"/>
              <a:gd name="connsiteY18" fmla="*/ 2334883 h 3430438"/>
              <a:gd name="connsiteX19" fmla="*/ 7263442 w 7354019"/>
              <a:gd name="connsiteY19" fmla="*/ 2455653 h 3430438"/>
              <a:gd name="connsiteX20" fmla="*/ 7341079 w 7354019"/>
              <a:gd name="connsiteY20" fmla="*/ 2481532 h 3430438"/>
              <a:gd name="connsiteX0" fmla="*/ 0 w 7354019"/>
              <a:gd name="connsiteY0" fmla="*/ 3430438 h 3430438"/>
              <a:gd name="connsiteX1" fmla="*/ 129396 w 7354019"/>
              <a:gd name="connsiteY1" fmla="*/ 2429774 h 3430438"/>
              <a:gd name="connsiteX2" fmla="*/ 250166 w 7354019"/>
              <a:gd name="connsiteY2" fmla="*/ 1394604 h 3430438"/>
              <a:gd name="connsiteX3" fmla="*/ 379562 w 7354019"/>
              <a:gd name="connsiteY3" fmla="*/ 730370 h 3430438"/>
              <a:gd name="connsiteX4" fmla="*/ 457200 w 7354019"/>
              <a:gd name="connsiteY4" fmla="*/ 445699 h 3430438"/>
              <a:gd name="connsiteX5" fmla="*/ 524481 w 7354019"/>
              <a:gd name="connsiteY5" fmla="*/ 256957 h 3430438"/>
              <a:gd name="connsiteX6" fmla="*/ 596489 w 7354019"/>
              <a:gd name="connsiteY6" fmla="*/ 112942 h 3430438"/>
              <a:gd name="connsiteX7" fmla="*/ 733245 w 7354019"/>
              <a:gd name="connsiteY7" fmla="*/ 23004 h 3430438"/>
              <a:gd name="connsiteX8" fmla="*/ 948906 w 7354019"/>
              <a:gd name="connsiteY8" fmla="*/ 5751 h 3430438"/>
              <a:gd name="connsiteX9" fmla="*/ 1138687 w 7354019"/>
              <a:gd name="connsiteY9" fmla="*/ 57510 h 3430438"/>
              <a:gd name="connsiteX10" fmla="*/ 1561381 w 7354019"/>
              <a:gd name="connsiteY10" fmla="*/ 230038 h 3430438"/>
              <a:gd name="connsiteX11" fmla="*/ 2053087 w 7354019"/>
              <a:gd name="connsiteY11" fmla="*/ 497457 h 3430438"/>
              <a:gd name="connsiteX12" fmla="*/ 2656936 w 7354019"/>
              <a:gd name="connsiteY12" fmla="*/ 773502 h 3430438"/>
              <a:gd name="connsiteX13" fmla="*/ 3355676 w 7354019"/>
              <a:gd name="connsiteY13" fmla="*/ 1092680 h 3430438"/>
              <a:gd name="connsiteX14" fmla="*/ 4157932 w 7354019"/>
              <a:gd name="connsiteY14" fmla="*/ 1411857 h 3430438"/>
              <a:gd name="connsiteX15" fmla="*/ 4994694 w 7354019"/>
              <a:gd name="connsiteY15" fmla="*/ 1739661 h 3430438"/>
              <a:gd name="connsiteX16" fmla="*/ 5702060 w 7354019"/>
              <a:gd name="connsiteY16" fmla="*/ 1989827 h 3430438"/>
              <a:gd name="connsiteX17" fmla="*/ 6280030 w 7354019"/>
              <a:gd name="connsiteY17" fmla="*/ 2170982 h 3430438"/>
              <a:gd name="connsiteX18" fmla="*/ 6797615 w 7354019"/>
              <a:gd name="connsiteY18" fmla="*/ 2334883 h 3430438"/>
              <a:gd name="connsiteX19" fmla="*/ 7263442 w 7354019"/>
              <a:gd name="connsiteY19" fmla="*/ 2455653 h 3430438"/>
              <a:gd name="connsiteX20" fmla="*/ 7341079 w 7354019"/>
              <a:gd name="connsiteY20" fmla="*/ 2481532 h 3430438"/>
              <a:gd name="connsiteX0" fmla="*/ 0 w 7405602"/>
              <a:gd name="connsiteY0" fmla="*/ 3785349 h 3785349"/>
              <a:gd name="connsiteX1" fmla="*/ 180979 w 7405602"/>
              <a:gd name="connsiteY1" fmla="*/ 2429774 h 3785349"/>
              <a:gd name="connsiteX2" fmla="*/ 301749 w 7405602"/>
              <a:gd name="connsiteY2" fmla="*/ 1394604 h 3785349"/>
              <a:gd name="connsiteX3" fmla="*/ 431145 w 7405602"/>
              <a:gd name="connsiteY3" fmla="*/ 730370 h 3785349"/>
              <a:gd name="connsiteX4" fmla="*/ 508783 w 7405602"/>
              <a:gd name="connsiteY4" fmla="*/ 445699 h 3785349"/>
              <a:gd name="connsiteX5" fmla="*/ 576064 w 7405602"/>
              <a:gd name="connsiteY5" fmla="*/ 256957 h 3785349"/>
              <a:gd name="connsiteX6" fmla="*/ 648072 w 7405602"/>
              <a:gd name="connsiteY6" fmla="*/ 112942 h 3785349"/>
              <a:gd name="connsiteX7" fmla="*/ 784828 w 7405602"/>
              <a:gd name="connsiteY7" fmla="*/ 23004 h 3785349"/>
              <a:gd name="connsiteX8" fmla="*/ 1000489 w 7405602"/>
              <a:gd name="connsiteY8" fmla="*/ 5751 h 3785349"/>
              <a:gd name="connsiteX9" fmla="*/ 1190270 w 7405602"/>
              <a:gd name="connsiteY9" fmla="*/ 57510 h 3785349"/>
              <a:gd name="connsiteX10" fmla="*/ 1612964 w 7405602"/>
              <a:gd name="connsiteY10" fmla="*/ 230038 h 3785349"/>
              <a:gd name="connsiteX11" fmla="*/ 2104670 w 7405602"/>
              <a:gd name="connsiteY11" fmla="*/ 497457 h 3785349"/>
              <a:gd name="connsiteX12" fmla="*/ 2708519 w 7405602"/>
              <a:gd name="connsiteY12" fmla="*/ 773502 h 3785349"/>
              <a:gd name="connsiteX13" fmla="*/ 3407259 w 7405602"/>
              <a:gd name="connsiteY13" fmla="*/ 1092680 h 3785349"/>
              <a:gd name="connsiteX14" fmla="*/ 4209515 w 7405602"/>
              <a:gd name="connsiteY14" fmla="*/ 1411857 h 3785349"/>
              <a:gd name="connsiteX15" fmla="*/ 5046277 w 7405602"/>
              <a:gd name="connsiteY15" fmla="*/ 1739661 h 3785349"/>
              <a:gd name="connsiteX16" fmla="*/ 5753643 w 7405602"/>
              <a:gd name="connsiteY16" fmla="*/ 1989827 h 3785349"/>
              <a:gd name="connsiteX17" fmla="*/ 6331613 w 7405602"/>
              <a:gd name="connsiteY17" fmla="*/ 2170982 h 3785349"/>
              <a:gd name="connsiteX18" fmla="*/ 6849198 w 7405602"/>
              <a:gd name="connsiteY18" fmla="*/ 2334883 h 3785349"/>
              <a:gd name="connsiteX19" fmla="*/ 7315025 w 7405602"/>
              <a:gd name="connsiteY19" fmla="*/ 2455653 h 3785349"/>
              <a:gd name="connsiteX20" fmla="*/ 7392662 w 7405602"/>
              <a:gd name="connsiteY20" fmla="*/ 2481532 h 378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05602" h="3785349">
                <a:moveTo>
                  <a:pt x="0" y="3785349"/>
                </a:moveTo>
                <a:cubicBezTo>
                  <a:pt x="43851" y="3454670"/>
                  <a:pt x="130688" y="2828232"/>
                  <a:pt x="180979" y="2429774"/>
                </a:cubicBezTo>
                <a:cubicBezTo>
                  <a:pt x="231271" y="2031317"/>
                  <a:pt x="260055" y="1677838"/>
                  <a:pt x="301749" y="1394604"/>
                </a:cubicBezTo>
                <a:cubicBezTo>
                  <a:pt x="343443" y="1111370"/>
                  <a:pt x="396639" y="888521"/>
                  <a:pt x="431145" y="730370"/>
                </a:cubicBezTo>
                <a:cubicBezTo>
                  <a:pt x="465651" y="572219"/>
                  <a:pt x="484630" y="524601"/>
                  <a:pt x="508783" y="445699"/>
                </a:cubicBezTo>
                <a:cubicBezTo>
                  <a:pt x="532936" y="366797"/>
                  <a:pt x="552849" y="312417"/>
                  <a:pt x="576064" y="256957"/>
                </a:cubicBezTo>
                <a:cubicBezTo>
                  <a:pt x="599279" y="201498"/>
                  <a:pt x="613278" y="151934"/>
                  <a:pt x="648072" y="112942"/>
                </a:cubicBezTo>
                <a:cubicBezTo>
                  <a:pt x="682866" y="73950"/>
                  <a:pt x="726092" y="40869"/>
                  <a:pt x="784828" y="23004"/>
                </a:cubicBezTo>
                <a:cubicBezTo>
                  <a:pt x="843564" y="5139"/>
                  <a:pt x="932915" y="0"/>
                  <a:pt x="1000489" y="5751"/>
                </a:cubicBezTo>
                <a:cubicBezTo>
                  <a:pt x="1068063" y="11502"/>
                  <a:pt x="1088191" y="20129"/>
                  <a:pt x="1190270" y="57510"/>
                </a:cubicBezTo>
                <a:cubicBezTo>
                  <a:pt x="1292349" y="94891"/>
                  <a:pt x="1460564" y="156714"/>
                  <a:pt x="1612964" y="230038"/>
                </a:cubicBezTo>
                <a:cubicBezTo>
                  <a:pt x="1765364" y="303362"/>
                  <a:pt x="1922078" y="406880"/>
                  <a:pt x="2104670" y="497457"/>
                </a:cubicBezTo>
                <a:cubicBezTo>
                  <a:pt x="2287263" y="588034"/>
                  <a:pt x="2708519" y="773502"/>
                  <a:pt x="2708519" y="773502"/>
                </a:cubicBezTo>
                <a:cubicBezTo>
                  <a:pt x="2925617" y="872706"/>
                  <a:pt x="3157093" y="986288"/>
                  <a:pt x="3407259" y="1092680"/>
                </a:cubicBezTo>
                <a:cubicBezTo>
                  <a:pt x="3657425" y="1199073"/>
                  <a:pt x="4209515" y="1411857"/>
                  <a:pt x="4209515" y="1411857"/>
                </a:cubicBezTo>
                <a:lnTo>
                  <a:pt x="5046277" y="1739661"/>
                </a:lnTo>
                <a:cubicBezTo>
                  <a:pt x="5303632" y="1835989"/>
                  <a:pt x="5539420" y="1917940"/>
                  <a:pt x="5753643" y="1989827"/>
                </a:cubicBezTo>
                <a:cubicBezTo>
                  <a:pt x="5967866" y="2061714"/>
                  <a:pt x="6331613" y="2170982"/>
                  <a:pt x="6331613" y="2170982"/>
                </a:cubicBezTo>
                <a:cubicBezTo>
                  <a:pt x="6514205" y="2228491"/>
                  <a:pt x="6685296" y="2287438"/>
                  <a:pt x="6849198" y="2334883"/>
                </a:cubicBezTo>
                <a:cubicBezTo>
                  <a:pt x="7013100" y="2382328"/>
                  <a:pt x="7224448" y="2431212"/>
                  <a:pt x="7315025" y="2455653"/>
                </a:cubicBezTo>
                <a:cubicBezTo>
                  <a:pt x="7405602" y="2480094"/>
                  <a:pt x="7310711" y="2458528"/>
                  <a:pt x="7392662" y="2481532"/>
                </a:cubicBezTo>
              </a:path>
            </a:pathLst>
          </a:cu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6" name="Straight Connector 25"/>
          <p:cNvCxnSpPr/>
          <p:nvPr/>
        </p:nvCxnSpPr>
        <p:spPr>
          <a:xfrm>
            <a:off x="1259632" y="1242882"/>
            <a:ext cx="132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259632" y="2167360"/>
            <a:ext cx="132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274016" y="3094604"/>
            <a:ext cx="132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271148" y="4006092"/>
            <a:ext cx="132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271148" y="4929074"/>
            <a:ext cx="132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131840" y="5755364"/>
            <a:ext cx="0" cy="1219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957918" y="5755364"/>
            <a:ext cx="0" cy="1219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6786996" y="5755364"/>
            <a:ext cx="0" cy="121908"/>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83568" y="1109432"/>
            <a:ext cx="491514" cy="312636"/>
          </a:xfrm>
          <a:prstGeom prst="rect">
            <a:avLst/>
          </a:prstGeom>
          <a:noFill/>
        </p:spPr>
        <p:txBody>
          <a:bodyPr wrap="square" rtlCol="0">
            <a:spAutoFit/>
          </a:bodyPr>
          <a:lstStyle/>
          <a:p>
            <a:r>
              <a:rPr lang="en-GB" dirty="0" smtClean="0"/>
              <a:t>100</a:t>
            </a:r>
            <a:endParaRPr lang="en-GB" dirty="0"/>
          </a:p>
        </p:txBody>
      </p:sp>
      <p:sp>
        <p:nvSpPr>
          <p:cNvPr id="44" name="TextBox 43"/>
          <p:cNvSpPr txBox="1"/>
          <p:nvPr/>
        </p:nvSpPr>
        <p:spPr>
          <a:xfrm>
            <a:off x="801706" y="2028284"/>
            <a:ext cx="384151" cy="312636"/>
          </a:xfrm>
          <a:prstGeom prst="rect">
            <a:avLst/>
          </a:prstGeom>
          <a:noFill/>
        </p:spPr>
        <p:txBody>
          <a:bodyPr wrap="square" rtlCol="0">
            <a:spAutoFit/>
          </a:bodyPr>
          <a:lstStyle/>
          <a:p>
            <a:r>
              <a:rPr lang="en-GB" dirty="0" smtClean="0"/>
              <a:t>80</a:t>
            </a:r>
            <a:endParaRPr lang="en-GB" dirty="0"/>
          </a:p>
        </p:txBody>
      </p:sp>
      <p:sp>
        <p:nvSpPr>
          <p:cNvPr id="45" name="TextBox 44"/>
          <p:cNvSpPr txBox="1"/>
          <p:nvPr/>
        </p:nvSpPr>
        <p:spPr>
          <a:xfrm>
            <a:off x="801706" y="2944136"/>
            <a:ext cx="384151" cy="312636"/>
          </a:xfrm>
          <a:prstGeom prst="rect">
            <a:avLst/>
          </a:prstGeom>
          <a:noFill/>
        </p:spPr>
        <p:txBody>
          <a:bodyPr wrap="square" rtlCol="0">
            <a:spAutoFit/>
          </a:bodyPr>
          <a:lstStyle/>
          <a:p>
            <a:r>
              <a:rPr lang="en-GB" dirty="0" smtClean="0"/>
              <a:t>60</a:t>
            </a:r>
            <a:endParaRPr lang="en-GB" dirty="0"/>
          </a:p>
        </p:txBody>
      </p:sp>
      <p:sp>
        <p:nvSpPr>
          <p:cNvPr id="46" name="TextBox 45"/>
          <p:cNvSpPr txBox="1"/>
          <p:nvPr/>
        </p:nvSpPr>
        <p:spPr>
          <a:xfrm>
            <a:off x="801706" y="3862988"/>
            <a:ext cx="384151" cy="312636"/>
          </a:xfrm>
          <a:prstGeom prst="rect">
            <a:avLst/>
          </a:prstGeom>
          <a:noFill/>
        </p:spPr>
        <p:txBody>
          <a:bodyPr wrap="square" rtlCol="0">
            <a:spAutoFit/>
          </a:bodyPr>
          <a:lstStyle/>
          <a:p>
            <a:r>
              <a:rPr lang="en-GB" dirty="0" smtClean="0"/>
              <a:t>40</a:t>
            </a:r>
            <a:endParaRPr lang="en-GB" dirty="0"/>
          </a:p>
        </p:txBody>
      </p:sp>
      <p:sp>
        <p:nvSpPr>
          <p:cNvPr id="47" name="TextBox 46"/>
          <p:cNvSpPr txBox="1"/>
          <p:nvPr/>
        </p:nvSpPr>
        <p:spPr>
          <a:xfrm>
            <a:off x="801706" y="4781840"/>
            <a:ext cx="384151" cy="312636"/>
          </a:xfrm>
          <a:prstGeom prst="rect">
            <a:avLst/>
          </a:prstGeom>
          <a:noFill/>
        </p:spPr>
        <p:txBody>
          <a:bodyPr wrap="square" rtlCol="0">
            <a:spAutoFit/>
          </a:bodyPr>
          <a:lstStyle/>
          <a:p>
            <a:r>
              <a:rPr lang="en-GB" dirty="0" smtClean="0"/>
              <a:t>20</a:t>
            </a:r>
            <a:endParaRPr lang="en-GB" dirty="0"/>
          </a:p>
        </p:txBody>
      </p:sp>
      <p:sp>
        <p:nvSpPr>
          <p:cNvPr id="48" name="TextBox 47"/>
          <p:cNvSpPr txBox="1"/>
          <p:nvPr/>
        </p:nvSpPr>
        <p:spPr>
          <a:xfrm>
            <a:off x="2915816" y="5933968"/>
            <a:ext cx="384151" cy="312636"/>
          </a:xfrm>
          <a:prstGeom prst="rect">
            <a:avLst/>
          </a:prstGeom>
          <a:noFill/>
        </p:spPr>
        <p:txBody>
          <a:bodyPr wrap="square" rtlCol="0">
            <a:spAutoFit/>
          </a:bodyPr>
          <a:lstStyle/>
          <a:p>
            <a:r>
              <a:rPr lang="en-GB" dirty="0" smtClean="0"/>
              <a:t>50</a:t>
            </a:r>
            <a:endParaRPr lang="en-GB" dirty="0"/>
          </a:p>
        </p:txBody>
      </p:sp>
      <p:sp>
        <p:nvSpPr>
          <p:cNvPr id="49" name="TextBox 48"/>
          <p:cNvSpPr txBox="1"/>
          <p:nvPr/>
        </p:nvSpPr>
        <p:spPr>
          <a:xfrm>
            <a:off x="4716016" y="5933968"/>
            <a:ext cx="491514" cy="312636"/>
          </a:xfrm>
          <a:prstGeom prst="rect">
            <a:avLst/>
          </a:prstGeom>
          <a:noFill/>
        </p:spPr>
        <p:txBody>
          <a:bodyPr wrap="square" rtlCol="0">
            <a:spAutoFit/>
          </a:bodyPr>
          <a:lstStyle/>
          <a:p>
            <a:r>
              <a:rPr lang="en-GB" dirty="0" smtClean="0"/>
              <a:t>100</a:t>
            </a:r>
            <a:endParaRPr lang="en-GB" dirty="0"/>
          </a:p>
        </p:txBody>
      </p:sp>
      <p:sp>
        <p:nvSpPr>
          <p:cNvPr id="50" name="TextBox 49"/>
          <p:cNvSpPr txBox="1"/>
          <p:nvPr/>
        </p:nvSpPr>
        <p:spPr>
          <a:xfrm>
            <a:off x="6516216" y="5933968"/>
            <a:ext cx="491514" cy="312636"/>
          </a:xfrm>
          <a:prstGeom prst="rect">
            <a:avLst/>
          </a:prstGeom>
          <a:noFill/>
        </p:spPr>
        <p:txBody>
          <a:bodyPr wrap="square" rtlCol="0">
            <a:spAutoFit/>
          </a:bodyPr>
          <a:lstStyle/>
          <a:p>
            <a:r>
              <a:rPr lang="en-GB" dirty="0" smtClean="0"/>
              <a:t>150</a:t>
            </a:r>
            <a:endParaRPr lang="en-GB" dirty="0"/>
          </a:p>
        </p:txBody>
      </p:sp>
      <p:sp>
        <p:nvSpPr>
          <p:cNvPr id="54" name="TextBox 53"/>
          <p:cNvSpPr txBox="1"/>
          <p:nvPr/>
        </p:nvSpPr>
        <p:spPr>
          <a:xfrm>
            <a:off x="4366067" y="6209698"/>
            <a:ext cx="1215635" cy="312636"/>
          </a:xfrm>
          <a:prstGeom prst="rect">
            <a:avLst/>
          </a:prstGeom>
          <a:noFill/>
        </p:spPr>
        <p:txBody>
          <a:bodyPr wrap="square" rtlCol="0">
            <a:spAutoFit/>
          </a:bodyPr>
          <a:lstStyle/>
          <a:p>
            <a:r>
              <a:rPr lang="en-GB" dirty="0" smtClean="0"/>
              <a:t>Depth (mm)</a:t>
            </a:r>
            <a:endParaRPr lang="en-GB" dirty="0"/>
          </a:p>
        </p:txBody>
      </p:sp>
      <p:sp>
        <p:nvSpPr>
          <p:cNvPr id="55" name="TextBox 54"/>
          <p:cNvSpPr txBox="1"/>
          <p:nvPr/>
        </p:nvSpPr>
        <p:spPr>
          <a:xfrm rot="16200000">
            <a:off x="241210" y="2919941"/>
            <a:ext cx="1008986" cy="307777"/>
          </a:xfrm>
          <a:prstGeom prst="rect">
            <a:avLst/>
          </a:prstGeom>
          <a:noFill/>
        </p:spPr>
        <p:txBody>
          <a:bodyPr wrap="square" rtlCol="0">
            <a:spAutoFit/>
          </a:bodyPr>
          <a:lstStyle/>
          <a:p>
            <a:r>
              <a:rPr lang="en-GB" dirty="0" smtClean="0"/>
              <a:t>Dose (%)</a:t>
            </a:r>
            <a:endParaRPr lang="en-GB" dirty="0"/>
          </a:p>
        </p:txBody>
      </p:sp>
      <p:sp>
        <p:nvSpPr>
          <p:cNvPr id="16" name="Title 15"/>
          <p:cNvSpPr>
            <a:spLocks noGrp="1"/>
          </p:cNvSpPr>
          <p:nvPr>
            <p:ph type="title"/>
          </p:nvPr>
        </p:nvSpPr>
        <p:spPr/>
        <p:txBody>
          <a:bodyPr/>
          <a:lstStyle/>
          <a:p>
            <a:r>
              <a:rPr lang="en-GB" dirty="0" smtClean="0"/>
              <a:t>Depth Dose curves </a:t>
            </a:r>
            <a:r>
              <a:rPr lang="en-GB" dirty="0"/>
              <a:t>– x-rays </a:t>
            </a:r>
            <a:r>
              <a:rPr lang="en-GB" dirty="0" smtClean="0"/>
              <a:t>&amp; electrons</a:t>
            </a:r>
            <a:endParaRPr lang="en-GB" dirty="0"/>
          </a:p>
        </p:txBody>
      </p:sp>
      <p:sp>
        <p:nvSpPr>
          <p:cNvPr id="62" name="TextBox 61"/>
          <p:cNvSpPr txBox="1"/>
          <p:nvPr/>
        </p:nvSpPr>
        <p:spPr>
          <a:xfrm>
            <a:off x="6366056" y="2944136"/>
            <a:ext cx="1283348" cy="307777"/>
          </a:xfrm>
          <a:prstGeom prst="rect">
            <a:avLst/>
          </a:prstGeom>
          <a:noFill/>
        </p:spPr>
        <p:txBody>
          <a:bodyPr wrap="square" rtlCol="0">
            <a:spAutoFit/>
          </a:bodyPr>
          <a:lstStyle/>
          <a:p>
            <a:r>
              <a:rPr lang="en-GB" dirty="0" smtClean="0"/>
              <a:t>MV x-rays</a:t>
            </a:r>
            <a:endParaRPr lang="en-GB" dirty="0"/>
          </a:p>
        </p:txBody>
      </p:sp>
      <p:sp>
        <p:nvSpPr>
          <p:cNvPr id="52" name="Freeform 51"/>
          <p:cNvSpPr/>
          <p:nvPr/>
        </p:nvSpPr>
        <p:spPr bwMode="auto">
          <a:xfrm>
            <a:off x="1288036" y="1787424"/>
            <a:ext cx="3917314" cy="4072294"/>
          </a:xfrm>
          <a:custGeom>
            <a:avLst/>
            <a:gdLst>
              <a:gd name="connsiteX0" fmla="*/ 0 w 1625600"/>
              <a:gd name="connsiteY0" fmla="*/ 205524 h 3006781"/>
              <a:gd name="connsiteX1" fmla="*/ 232228 w 1625600"/>
              <a:gd name="connsiteY1" fmla="*/ 2324 h 3006781"/>
              <a:gd name="connsiteX2" fmla="*/ 508000 w 1625600"/>
              <a:gd name="connsiteY2" fmla="*/ 132953 h 3006781"/>
              <a:gd name="connsiteX3" fmla="*/ 783771 w 1625600"/>
              <a:gd name="connsiteY3" fmla="*/ 655467 h 3006781"/>
              <a:gd name="connsiteX4" fmla="*/ 1059543 w 1625600"/>
              <a:gd name="connsiteY4" fmla="*/ 1424724 h 3006781"/>
              <a:gd name="connsiteX5" fmla="*/ 1233714 w 1625600"/>
              <a:gd name="connsiteY5" fmla="*/ 2106896 h 3006781"/>
              <a:gd name="connsiteX6" fmla="*/ 1349828 w 1625600"/>
              <a:gd name="connsiteY6" fmla="*/ 2629410 h 3006781"/>
              <a:gd name="connsiteX7" fmla="*/ 1451428 w 1625600"/>
              <a:gd name="connsiteY7" fmla="*/ 2905181 h 3006781"/>
              <a:gd name="connsiteX8" fmla="*/ 1625600 w 1625600"/>
              <a:gd name="connsiteY8" fmla="*/ 3006781 h 300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600" h="3006781">
                <a:moveTo>
                  <a:pt x="0" y="205524"/>
                </a:moveTo>
                <a:cubicBezTo>
                  <a:pt x="73780" y="109971"/>
                  <a:pt x="147561" y="14419"/>
                  <a:pt x="232228" y="2324"/>
                </a:cubicBezTo>
                <a:cubicBezTo>
                  <a:pt x="316895" y="-9771"/>
                  <a:pt x="416076" y="24096"/>
                  <a:pt x="508000" y="132953"/>
                </a:cubicBezTo>
                <a:cubicBezTo>
                  <a:pt x="599924" y="241810"/>
                  <a:pt x="691847" y="440172"/>
                  <a:pt x="783771" y="655467"/>
                </a:cubicBezTo>
                <a:cubicBezTo>
                  <a:pt x="875695" y="870762"/>
                  <a:pt x="984553" y="1182819"/>
                  <a:pt x="1059543" y="1424724"/>
                </a:cubicBezTo>
                <a:cubicBezTo>
                  <a:pt x="1134534" y="1666629"/>
                  <a:pt x="1185333" y="1906115"/>
                  <a:pt x="1233714" y="2106896"/>
                </a:cubicBezTo>
                <a:cubicBezTo>
                  <a:pt x="1282095" y="2307677"/>
                  <a:pt x="1313542" y="2496362"/>
                  <a:pt x="1349828" y="2629410"/>
                </a:cubicBezTo>
                <a:cubicBezTo>
                  <a:pt x="1386114" y="2762458"/>
                  <a:pt x="1405466" y="2842286"/>
                  <a:pt x="1451428" y="2905181"/>
                </a:cubicBezTo>
                <a:cubicBezTo>
                  <a:pt x="1497390" y="2968076"/>
                  <a:pt x="1561495" y="2987428"/>
                  <a:pt x="1625600" y="3006781"/>
                </a:cubicBezTo>
              </a:path>
            </a:pathLst>
          </a:custGeom>
          <a:noFill/>
          <a:ln w="38100" cap="flat" cmpd="sng" algn="ctr">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smtClean="0">
              <a:ln>
                <a:noFill/>
              </a:ln>
              <a:solidFill>
                <a:schemeClr val="tx1"/>
              </a:solidFill>
              <a:effectLst/>
              <a:latin typeface="Arial" charset="0"/>
            </a:endParaRPr>
          </a:p>
        </p:txBody>
      </p:sp>
      <p:sp>
        <p:nvSpPr>
          <p:cNvPr id="63" name="TextBox 62"/>
          <p:cNvSpPr txBox="1"/>
          <p:nvPr/>
        </p:nvSpPr>
        <p:spPr>
          <a:xfrm>
            <a:off x="2735652" y="4237347"/>
            <a:ext cx="1872352" cy="307777"/>
          </a:xfrm>
          <a:prstGeom prst="rect">
            <a:avLst/>
          </a:prstGeom>
          <a:noFill/>
        </p:spPr>
        <p:txBody>
          <a:bodyPr wrap="square" rtlCol="0">
            <a:spAutoFit/>
          </a:bodyPr>
          <a:lstStyle/>
          <a:p>
            <a:r>
              <a:rPr lang="en-GB" dirty="0" smtClean="0">
                <a:solidFill>
                  <a:srgbClr val="000066"/>
                </a:solidFill>
              </a:rPr>
              <a:t>20MV electron</a:t>
            </a:r>
            <a:endParaRPr lang="en-GB" dirty="0">
              <a:solidFill>
                <a:srgbClr val="000066"/>
              </a:solidFill>
            </a:endParaRPr>
          </a:p>
        </p:txBody>
      </p:sp>
      <p:sp>
        <p:nvSpPr>
          <p:cNvPr id="64" name="Freeform 63"/>
          <p:cNvSpPr/>
          <p:nvPr/>
        </p:nvSpPr>
        <p:spPr bwMode="auto">
          <a:xfrm>
            <a:off x="1288036" y="2055818"/>
            <a:ext cx="6772618" cy="2916324"/>
          </a:xfrm>
          <a:custGeom>
            <a:avLst/>
            <a:gdLst>
              <a:gd name="connsiteX0" fmla="*/ 0 w 5080000"/>
              <a:gd name="connsiteY0" fmla="*/ 0 h 914400"/>
              <a:gd name="connsiteX1" fmla="*/ 928915 w 5080000"/>
              <a:gd name="connsiteY1" fmla="*/ 145143 h 914400"/>
              <a:gd name="connsiteX2" fmla="*/ 1727200 w 5080000"/>
              <a:gd name="connsiteY2" fmla="*/ 333828 h 914400"/>
              <a:gd name="connsiteX3" fmla="*/ 2612572 w 5080000"/>
              <a:gd name="connsiteY3" fmla="*/ 537028 h 914400"/>
              <a:gd name="connsiteX4" fmla="*/ 3512458 w 5080000"/>
              <a:gd name="connsiteY4" fmla="*/ 725714 h 914400"/>
              <a:gd name="connsiteX5" fmla="*/ 4383315 w 5080000"/>
              <a:gd name="connsiteY5" fmla="*/ 827314 h 914400"/>
              <a:gd name="connsiteX6" fmla="*/ 5080000 w 5080000"/>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0000" h="914400">
                <a:moveTo>
                  <a:pt x="0" y="0"/>
                </a:moveTo>
                <a:cubicBezTo>
                  <a:pt x="320524" y="44752"/>
                  <a:pt x="641048" y="89505"/>
                  <a:pt x="928915" y="145143"/>
                </a:cubicBezTo>
                <a:cubicBezTo>
                  <a:pt x="1216782" y="200781"/>
                  <a:pt x="1727200" y="333828"/>
                  <a:pt x="1727200" y="333828"/>
                </a:cubicBezTo>
                <a:lnTo>
                  <a:pt x="2612572" y="537028"/>
                </a:lnTo>
                <a:cubicBezTo>
                  <a:pt x="2910115" y="602342"/>
                  <a:pt x="3217334" y="677333"/>
                  <a:pt x="3512458" y="725714"/>
                </a:cubicBezTo>
                <a:cubicBezTo>
                  <a:pt x="3807582" y="774095"/>
                  <a:pt x="4383315" y="827314"/>
                  <a:pt x="4383315" y="827314"/>
                </a:cubicBezTo>
                <a:lnTo>
                  <a:pt x="5080000" y="914400"/>
                </a:lnTo>
              </a:path>
            </a:pathLst>
          </a:custGeom>
          <a:no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smtClean="0">
              <a:ln>
                <a:noFill/>
              </a:ln>
              <a:solidFill>
                <a:schemeClr val="tx1"/>
              </a:solidFill>
              <a:effectLst/>
              <a:latin typeface="Arial" charset="0"/>
            </a:endParaRPr>
          </a:p>
        </p:txBody>
      </p:sp>
      <p:sp>
        <p:nvSpPr>
          <p:cNvPr id="65" name="TextBox 64"/>
          <p:cNvSpPr txBox="1"/>
          <p:nvPr/>
        </p:nvSpPr>
        <p:spPr>
          <a:xfrm>
            <a:off x="5580040" y="3852203"/>
            <a:ext cx="1872352" cy="307777"/>
          </a:xfrm>
          <a:prstGeom prst="rect">
            <a:avLst/>
          </a:prstGeom>
          <a:noFill/>
        </p:spPr>
        <p:txBody>
          <a:bodyPr wrap="square" rtlCol="0">
            <a:spAutoFit/>
          </a:bodyPr>
          <a:lstStyle/>
          <a:p>
            <a:r>
              <a:rPr lang="en-GB" baseline="30000" dirty="0" smtClean="0">
                <a:solidFill>
                  <a:srgbClr val="00B050"/>
                </a:solidFill>
              </a:rPr>
              <a:t>60</a:t>
            </a:r>
            <a:r>
              <a:rPr lang="en-GB" dirty="0" smtClean="0">
                <a:solidFill>
                  <a:srgbClr val="00B050"/>
                </a:solidFill>
              </a:rPr>
              <a:t>Co x-rays</a:t>
            </a:r>
            <a:endParaRPr lang="en-GB" dirty="0">
              <a:solidFill>
                <a:srgbClr val="00B050"/>
              </a:solidFill>
            </a:endParaRPr>
          </a:p>
        </p:txBody>
      </p:sp>
      <p:sp>
        <p:nvSpPr>
          <p:cNvPr id="66" name="Freeform 65"/>
          <p:cNvSpPr/>
          <p:nvPr/>
        </p:nvSpPr>
        <p:spPr bwMode="auto">
          <a:xfrm>
            <a:off x="1288036" y="2055818"/>
            <a:ext cx="6766056" cy="3425410"/>
          </a:xfrm>
          <a:custGeom>
            <a:avLst/>
            <a:gdLst>
              <a:gd name="connsiteX0" fmla="*/ 3734 w 3821470"/>
              <a:gd name="connsiteY0" fmla="*/ 1873 h 1049146"/>
              <a:gd name="connsiteX1" fmla="*/ 90820 w 3821470"/>
              <a:gd name="connsiteY1" fmla="*/ 16387 h 1049146"/>
              <a:gd name="connsiteX2" fmla="*/ 831049 w 3821470"/>
              <a:gd name="connsiteY2" fmla="*/ 190559 h 1049146"/>
              <a:gd name="connsiteX3" fmla="*/ 1774477 w 3821470"/>
              <a:gd name="connsiteY3" fmla="*/ 567930 h 1049146"/>
              <a:gd name="connsiteX4" fmla="*/ 2775963 w 3821470"/>
              <a:gd name="connsiteY4" fmla="*/ 858216 h 1049146"/>
              <a:gd name="connsiteX5" fmla="*/ 3733906 w 3821470"/>
              <a:gd name="connsiteY5" fmla="*/ 1032387 h 1049146"/>
              <a:gd name="connsiteX6" fmla="*/ 3719392 w 3821470"/>
              <a:gd name="connsiteY6" fmla="*/ 1032387 h 104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1470" h="1049146">
                <a:moveTo>
                  <a:pt x="3734" y="1873"/>
                </a:moveTo>
                <a:cubicBezTo>
                  <a:pt x="-21666" y="-6594"/>
                  <a:pt x="90820" y="16387"/>
                  <a:pt x="90820" y="16387"/>
                </a:cubicBezTo>
                <a:cubicBezTo>
                  <a:pt x="228706" y="47835"/>
                  <a:pt x="550440" y="98635"/>
                  <a:pt x="831049" y="190559"/>
                </a:cubicBezTo>
                <a:cubicBezTo>
                  <a:pt x="1111658" y="282483"/>
                  <a:pt x="1450325" y="456654"/>
                  <a:pt x="1774477" y="567930"/>
                </a:cubicBezTo>
                <a:cubicBezTo>
                  <a:pt x="2098629" y="679206"/>
                  <a:pt x="2449392" y="780807"/>
                  <a:pt x="2775963" y="858216"/>
                </a:cubicBezTo>
                <a:cubicBezTo>
                  <a:pt x="3102535" y="935626"/>
                  <a:pt x="3576668" y="1003359"/>
                  <a:pt x="3733906" y="1032387"/>
                </a:cubicBezTo>
                <a:cubicBezTo>
                  <a:pt x="3891144" y="1061415"/>
                  <a:pt x="3805268" y="1046901"/>
                  <a:pt x="3719392" y="1032387"/>
                </a:cubicBezTo>
              </a:path>
            </a:pathLst>
          </a:cu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smtClean="0">
              <a:ln>
                <a:noFill/>
              </a:ln>
              <a:solidFill>
                <a:schemeClr val="tx1"/>
              </a:solidFill>
              <a:effectLst/>
              <a:latin typeface="Arial" charset="0"/>
            </a:endParaRPr>
          </a:p>
        </p:txBody>
      </p:sp>
      <p:sp>
        <p:nvSpPr>
          <p:cNvPr id="67" name="TextBox 66"/>
          <p:cNvSpPr txBox="1"/>
          <p:nvPr/>
        </p:nvSpPr>
        <p:spPr>
          <a:xfrm>
            <a:off x="4973884" y="5094476"/>
            <a:ext cx="1872352" cy="307777"/>
          </a:xfrm>
          <a:prstGeom prst="rect">
            <a:avLst/>
          </a:prstGeom>
          <a:noFill/>
        </p:spPr>
        <p:txBody>
          <a:bodyPr wrap="square" rtlCol="0">
            <a:spAutoFit/>
          </a:bodyPr>
          <a:lstStyle/>
          <a:p>
            <a:r>
              <a:rPr lang="en-GB" dirty="0" smtClean="0">
                <a:solidFill>
                  <a:srgbClr val="FF0000"/>
                </a:solidFill>
              </a:rPr>
              <a:t>200kV x-rays</a:t>
            </a:r>
            <a:endParaRPr lang="en-GB" dirty="0">
              <a:solidFill>
                <a:srgbClr val="FF0000"/>
              </a:solidFill>
            </a:endParaRPr>
          </a:p>
        </p:txBody>
      </p:sp>
    </p:spTree>
    <p:extLst>
      <p:ext uri="{BB962C8B-B14F-4D97-AF65-F5344CB8AC3E}">
        <p14:creationId xmlns:p14="http://schemas.microsoft.com/office/powerpoint/2010/main" val="785493785"/>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wipe(left)">
                                      <p:cBhvr>
                                        <p:cTn id="15" dur="500"/>
                                        <p:tgtEl>
                                          <p:spTgt spid="6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fade">
                                      <p:cBhvr>
                                        <p:cTn id="18" dur="500"/>
                                        <p:tgtEl>
                                          <p:spTgt spid="6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fade">
                                      <p:cBhvr>
                                        <p:cTn id="26" dur="500"/>
                                        <p:tgtEl>
                                          <p:spTgt spid="6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left)">
                                      <p:cBhvr>
                                        <p:cTn id="31" dur="500"/>
                                        <p:tgtEl>
                                          <p:spTgt spid="5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2" grpId="0"/>
      <p:bldP spid="52" grpId="0" animBg="1"/>
      <p:bldP spid="63" grpId="0"/>
      <p:bldP spid="64" grpId="0" animBg="1"/>
      <p:bldP spid="65" grpId="0"/>
      <p:bldP spid="66" grpId="0" animBg="1"/>
      <p:bldP spid="6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Beam Transport</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114" y="683514"/>
            <a:ext cx="7319772" cy="5490972"/>
          </a:xfrm>
          <a:prstGeom prst="rect">
            <a:avLst/>
          </a:prstGeom>
        </p:spPr>
      </p:pic>
      <p:sp>
        <p:nvSpPr>
          <p:cNvPr id="5" name="Right Arrow 4"/>
          <p:cNvSpPr/>
          <p:nvPr/>
        </p:nvSpPr>
        <p:spPr bwMode="auto">
          <a:xfrm>
            <a:off x="2987824" y="1664804"/>
            <a:ext cx="1332148" cy="54006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Arial" pitchFamily="34" charset="0"/>
              </a:rPr>
              <a:t>Horizontal</a:t>
            </a:r>
          </a:p>
        </p:txBody>
      </p:sp>
      <p:sp>
        <p:nvSpPr>
          <p:cNvPr id="6" name="Right Arrow 5"/>
          <p:cNvSpPr/>
          <p:nvPr/>
        </p:nvSpPr>
        <p:spPr bwMode="auto">
          <a:xfrm>
            <a:off x="2051720" y="3158970"/>
            <a:ext cx="1332148" cy="540060"/>
          </a:xfrm>
          <a:prstGeom prst="rightArrow">
            <a:avLst/>
          </a:prstGeom>
          <a:solidFill>
            <a:srgbClr val="C8FF0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Arial" pitchFamily="34" charset="0"/>
              </a:rPr>
              <a:t>Vertical</a:t>
            </a:r>
          </a:p>
        </p:txBody>
      </p:sp>
    </p:spTree>
    <p:extLst>
      <p:ext uri="{BB962C8B-B14F-4D97-AF65-F5344CB8AC3E}">
        <p14:creationId xmlns:p14="http://schemas.microsoft.com/office/powerpoint/2010/main" val="717962160"/>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Gantry Design</a:t>
            </a:r>
            <a:endParaRPr lang="en-GB" dirty="0"/>
          </a:p>
        </p:txBody>
      </p:sp>
      <p:pic>
        <p:nvPicPr>
          <p:cNvPr id="14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08" y="1196752"/>
            <a:ext cx="306705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bwMode="auto">
          <a:xfrm>
            <a:off x="3210558" y="2060848"/>
            <a:ext cx="713370" cy="328811"/>
          </a:xfrm>
          <a:prstGeom prst="right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smtClean="0">
              <a:ln>
                <a:noFill/>
              </a:ln>
              <a:solidFill>
                <a:schemeClr val="tx1"/>
              </a:solidFill>
              <a:effectLst/>
              <a:latin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567" y="1272604"/>
            <a:ext cx="5660623" cy="190569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09" y="3609020"/>
            <a:ext cx="5364596" cy="220380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1712" y="3572098"/>
            <a:ext cx="3534784" cy="2665486"/>
          </a:xfrm>
          <a:prstGeom prst="rect">
            <a:avLst/>
          </a:prstGeom>
        </p:spPr>
      </p:pic>
    </p:spTree>
    <p:extLst>
      <p:ext uri="{BB962C8B-B14F-4D97-AF65-F5344CB8AC3E}">
        <p14:creationId xmlns:p14="http://schemas.microsoft.com/office/powerpoint/2010/main" val="3389549181"/>
      </p:ext>
    </p:extLst>
  </p:cSld>
  <p:clrMapOvr>
    <a:masterClrMapping/>
  </p:clrMapOvr>
  <p:transition>
    <p:pull dir="l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p:cNvSpPr>
          <p:nvPr>
            <p:ph type="title"/>
          </p:nvPr>
        </p:nvSpPr>
        <p:spPr/>
        <p:txBody>
          <a:bodyPr lIns="91417" tIns="45709" rIns="91417" bIns="45709">
            <a:normAutofit/>
          </a:bodyPr>
          <a:lstStyle/>
          <a:p>
            <a:r>
              <a:rPr lang="en-GB"/>
              <a:t>How does PAMELA work?</a:t>
            </a:r>
          </a:p>
        </p:txBody>
      </p:sp>
      <p:grpSp>
        <p:nvGrpSpPr>
          <p:cNvPr id="197636" name="Group 82"/>
          <p:cNvGrpSpPr>
            <a:grpSpLocks/>
          </p:cNvGrpSpPr>
          <p:nvPr/>
        </p:nvGrpSpPr>
        <p:grpSpPr bwMode="auto">
          <a:xfrm>
            <a:off x="1415913" y="1052736"/>
            <a:ext cx="5964399" cy="2698180"/>
            <a:chOff x="14584" y="16944"/>
            <a:chExt cx="3920" cy="1654"/>
          </a:xfrm>
        </p:grpSpPr>
        <p:pic>
          <p:nvPicPr>
            <p:cNvPr id="197637" name="Picture 15" descr="tunes_proton_IPAC10"/>
            <p:cNvPicPr>
              <a:picLocks noChangeAspect="1" noChangeArrowheads="1"/>
            </p:cNvPicPr>
            <p:nvPr/>
          </p:nvPicPr>
          <p:blipFill>
            <a:blip r:embed="rId2">
              <a:extLst>
                <a:ext uri="{28A0092B-C50C-407E-A947-70E740481C1C}">
                  <a14:useLocalDpi xmlns:a14="http://schemas.microsoft.com/office/drawing/2010/main" val="0"/>
                </a:ext>
              </a:extLst>
            </a:blip>
            <a:srcRect l="4976" t="6787" r="7945" b="7185"/>
            <a:stretch>
              <a:fillRect/>
            </a:stretch>
          </p:blipFill>
          <p:spPr bwMode="auto">
            <a:xfrm>
              <a:off x="14584" y="16944"/>
              <a:ext cx="3920" cy="1654"/>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97638" name="Text Box 16"/>
            <p:cNvSpPr txBox="1">
              <a:spLocks noChangeArrowheads="1"/>
            </p:cNvSpPr>
            <p:nvPr/>
          </p:nvSpPr>
          <p:spPr bwMode="auto">
            <a:xfrm>
              <a:off x="15182" y="17262"/>
              <a:ext cx="2848"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504471" tIns="252236" rIns="504471" bIns="252236">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algn="ctr" eaLnBrk="1" hangingPunct="1"/>
              <a:r>
                <a:rPr lang="en-GB" sz="1600" b="0">
                  <a:solidFill>
                    <a:srgbClr val="FF0000"/>
                  </a:solidFill>
                </a:rPr>
                <a:t>Protons</a:t>
              </a:r>
            </a:p>
          </p:txBody>
        </p:sp>
      </p:grpSp>
      <p:grpSp>
        <p:nvGrpSpPr>
          <p:cNvPr id="197639" name="Group 83"/>
          <p:cNvGrpSpPr>
            <a:grpSpLocks/>
          </p:cNvGrpSpPr>
          <p:nvPr/>
        </p:nvGrpSpPr>
        <p:grpSpPr bwMode="auto">
          <a:xfrm>
            <a:off x="1451917" y="3789040"/>
            <a:ext cx="5964399" cy="2700300"/>
            <a:chOff x="14583" y="18895"/>
            <a:chExt cx="3921" cy="1611"/>
          </a:xfrm>
        </p:grpSpPr>
        <p:pic>
          <p:nvPicPr>
            <p:cNvPr id="197640" name="Picture 14" descr="tunes_carbon_IPAC10"/>
            <p:cNvPicPr>
              <a:picLocks noChangeAspect="1" noChangeArrowheads="1"/>
            </p:cNvPicPr>
            <p:nvPr/>
          </p:nvPicPr>
          <p:blipFill>
            <a:blip r:embed="rId3">
              <a:extLst>
                <a:ext uri="{28A0092B-C50C-407E-A947-70E740481C1C}">
                  <a14:useLocalDpi xmlns:a14="http://schemas.microsoft.com/office/drawing/2010/main" val="0"/>
                </a:ext>
              </a:extLst>
            </a:blip>
            <a:srcRect l="4976" t="9073" r="7944" b="7278"/>
            <a:stretch>
              <a:fillRect/>
            </a:stretch>
          </p:blipFill>
          <p:spPr bwMode="auto">
            <a:xfrm>
              <a:off x="14583" y="18895"/>
              <a:ext cx="3921" cy="1611"/>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97641" name="Text Box 17"/>
            <p:cNvSpPr txBox="1">
              <a:spLocks noChangeArrowheads="1"/>
            </p:cNvSpPr>
            <p:nvPr/>
          </p:nvSpPr>
          <p:spPr bwMode="auto">
            <a:xfrm>
              <a:off x="15182" y="19090"/>
              <a:ext cx="2850"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504471" tIns="252236" rIns="504471" bIns="252236">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algn="ctr" eaLnBrk="1" hangingPunct="1"/>
              <a:r>
                <a:rPr lang="en-GB" sz="1400" b="0">
                  <a:solidFill>
                    <a:srgbClr val="FF0000"/>
                  </a:solidFill>
                </a:rPr>
                <a:t>Carbon</a:t>
              </a:r>
            </a:p>
          </p:txBody>
        </p:sp>
      </p:grpSp>
    </p:spTree>
    <p:extLst>
      <p:ext uri="{BB962C8B-B14F-4D97-AF65-F5344CB8AC3E}">
        <p14:creationId xmlns:p14="http://schemas.microsoft.com/office/powerpoint/2010/main" val="3569875300"/>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idx="4294967295"/>
          </p:nvPr>
        </p:nvSpPr>
        <p:spPr>
          <a:xfrm>
            <a:off x="1211263" y="0"/>
            <a:ext cx="5473700" cy="755650"/>
          </a:xfrm>
        </p:spPr>
        <p:txBody>
          <a:bodyPr/>
          <a:lstStyle/>
          <a:p>
            <a:r>
              <a:rPr lang="en-US" altLang="ja-JP"/>
              <a:t>PAMELA:  </a:t>
            </a:r>
            <a:r>
              <a:rPr lang="en-US" altLang="ja-JP" sz="2800"/>
              <a:t>ring overview</a:t>
            </a:r>
            <a:r>
              <a:rPr lang="en-US" altLang="ja-JP"/>
              <a:t>   </a:t>
            </a:r>
          </a:p>
        </p:txBody>
      </p:sp>
      <p:graphicFrame>
        <p:nvGraphicFramePr>
          <p:cNvPr id="26712" name="Group 88"/>
          <p:cNvGraphicFramePr>
            <a:graphicFrameLocks noGrp="1"/>
          </p:cNvGraphicFramePr>
          <p:nvPr>
            <p:extLst>
              <p:ext uri="{D42A27DB-BD31-4B8C-83A1-F6EECF244321}">
                <p14:modId xmlns:p14="http://schemas.microsoft.com/office/powerpoint/2010/main" val="1155662032"/>
              </p:ext>
            </p:extLst>
          </p:nvPr>
        </p:nvGraphicFramePr>
        <p:xfrm>
          <a:off x="4006850" y="952330"/>
          <a:ext cx="5081588" cy="5573014"/>
        </p:xfrm>
        <a:graphic>
          <a:graphicData uri="http://schemas.openxmlformats.org/drawingml/2006/table">
            <a:tbl>
              <a:tblPr/>
              <a:tblGrid>
                <a:gridCol w="1585913"/>
                <a:gridCol w="1795462"/>
                <a:gridCol w="1700213"/>
              </a:tblGrid>
              <a:tr h="314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a typeface="Osaka"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baseline="0" smtClean="0">
                          <a:ln>
                            <a:noFill/>
                          </a:ln>
                          <a:solidFill>
                            <a:srgbClr val="FF0000"/>
                          </a:solidFill>
                          <a:effectLst/>
                          <a:latin typeface="Arial" charset="0"/>
                          <a:ea typeface="Osaka" charset="-128"/>
                        </a:rPr>
                        <a:t>Ring #1 (p, 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baseline="0" smtClean="0">
                          <a:ln>
                            <a:noFill/>
                          </a:ln>
                          <a:solidFill>
                            <a:srgbClr val="0000FF"/>
                          </a:solidFill>
                          <a:effectLst/>
                          <a:latin typeface="Arial" charset="0"/>
                          <a:ea typeface="Osaka" charset="-128"/>
                        </a:rPr>
                        <a:t>Ring #2 (c)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Energy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30~250MeV (p)</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8~68MeV/u (c)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68~400MeV/u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 of Cell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Diameter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12.5m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18.4m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3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K-value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41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6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Orbit excursion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18cm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21cm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Rev. freq</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1.94~4.62MHz(p)</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0.98~2.69MHz(c)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1.92~3.91MHz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Magnet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Triplet(FDF), SC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Triplet(FDF), SC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     length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57cm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113cm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7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     aperture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25cm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33cm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7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Long Drift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1.3m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1.2m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Packing factor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0.48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0.65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Inj./Ext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1turn inj/ext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2 LD (each)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1turn inj/ext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2 LD (each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RF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charset="0"/>
                          <a:ea typeface="Osaka" charset="-128"/>
                        </a:rPr>
                        <a:t>Max 8 LD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charset="0"/>
                          <a:ea typeface="Osaka" charset="-128"/>
                        </a:rPr>
                        <a:t>Max  8 LD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4" name="Group 323"/>
          <p:cNvGrpSpPr>
            <a:grpSpLocks/>
          </p:cNvGrpSpPr>
          <p:nvPr/>
        </p:nvGrpSpPr>
        <p:grpSpPr bwMode="auto">
          <a:xfrm>
            <a:off x="100013" y="1939925"/>
            <a:ext cx="9007475" cy="4549777"/>
            <a:chOff x="0" y="1295"/>
            <a:chExt cx="5674" cy="2866"/>
          </a:xfrm>
        </p:grpSpPr>
        <p:sp>
          <p:nvSpPr>
            <p:cNvPr id="26705" name="Text Box 103"/>
            <p:cNvSpPr txBox="1">
              <a:spLocks noChangeArrowheads="1"/>
            </p:cNvSpPr>
            <p:nvPr/>
          </p:nvSpPr>
          <p:spPr bwMode="auto">
            <a:xfrm>
              <a:off x="0" y="2850"/>
              <a:ext cx="2413" cy="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pitchFamily="18" charset="0"/>
                  <a:ea typeface="Osaka" charset="-128"/>
                </a:defRPr>
              </a:lvl1pPr>
              <a:lvl2pPr marL="742950" indent="-285750">
                <a:defRPr kumimoji="1" sz="2400">
                  <a:solidFill>
                    <a:schemeClr val="tx1"/>
                  </a:solidFill>
                  <a:latin typeface="Times" pitchFamily="18" charset="0"/>
                  <a:ea typeface="Osaka" charset="-128"/>
                </a:defRPr>
              </a:lvl2pPr>
              <a:lvl3pPr marL="1143000" indent="-228600">
                <a:defRPr kumimoji="1" sz="2400">
                  <a:solidFill>
                    <a:schemeClr val="tx1"/>
                  </a:solidFill>
                  <a:latin typeface="Times" pitchFamily="18" charset="0"/>
                  <a:ea typeface="Osaka" charset="-128"/>
                </a:defRPr>
              </a:lvl3pPr>
              <a:lvl4pPr marL="1600200" indent="-228600">
                <a:defRPr kumimoji="1" sz="2400">
                  <a:solidFill>
                    <a:schemeClr val="tx1"/>
                  </a:solidFill>
                  <a:latin typeface="Times" pitchFamily="18" charset="0"/>
                  <a:ea typeface="Osaka" charset="-128"/>
                </a:defRPr>
              </a:lvl4pPr>
              <a:lvl5pPr marL="2057400" indent="-228600">
                <a:defRPr kumimoji="1" sz="2400">
                  <a:solidFill>
                    <a:schemeClr val="tx1"/>
                  </a:solidFill>
                  <a:latin typeface="Times" pitchFamily="18" charset="0"/>
                  <a:ea typeface="Osaka" charset="-128"/>
                </a:defRPr>
              </a:lvl5pPr>
              <a:lvl6pPr marL="2514600" indent="-228600" fontAlgn="base">
                <a:spcBef>
                  <a:spcPct val="0"/>
                </a:spcBef>
                <a:spcAft>
                  <a:spcPct val="0"/>
                </a:spcAft>
                <a:defRPr kumimoji="1" sz="2400">
                  <a:solidFill>
                    <a:schemeClr val="tx1"/>
                  </a:solidFill>
                  <a:latin typeface="Times" pitchFamily="18" charset="0"/>
                  <a:ea typeface="Osaka" charset="-128"/>
                </a:defRPr>
              </a:lvl6pPr>
              <a:lvl7pPr marL="2971800" indent="-228600" fontAlgn="base">
                <a:spcBef>
                  <a:spcPct val="0"/>
                </a:spcBef>
                <a:spcAft>
                  <a:spcPct val="0"/>
                </a:spcAft>
                <a:defRPr kumimoji="1" sz="2400">
                  <a:solidFill>
                    <a:schemeClr val="tx1"/>
                  </a:solidFill>
                  <a:latin typeface="Times" pitchFamily="18" charset="0"/>
                  <a:ea typeface="Osaka" charset="-128"/>
                </a:defRPr>
              </a:lvl7pPr>
              <a:lvl8pPr marL="3429000" indent="-228600" fontAlgn="base">
                <a:spcBef>
                  <a:spcPct val="0"/>
                </a:spcBef>
                <a:spcAft>
                  <a:spcPct val="0"/>
                </a:spcAft>
                <a:defRPr kumimoji="1" sz="2400">
                  <a:solidFill>
                    <a:schemeClr val="tx1"/>
                  </a:solidFill>
                  <a:latin typeface="Times" pitchFamily="18" charset="0"/>
                  <a:ea typeface="Osaka" charset="-128"/>
                </a:defRPr>
              </a:lvl8pPr>
              <a:lvl9pPr marL="3886200" indent="-228600" fontAlgn="base">
                <a:spcBef>
                  <a:spcPct val="0"/>
                </a:spcBef>
                <a:spcAft>
                  <a:spcPct val="0"/>
                </a:spcAft>
                <a:defRPr kumimoji="1" sz="2400">
                  <a:solidFill>
                    <a:schemeClr val="tx1"/>
                  </a:solidFill>
                  <a:latin typeface="Times" pitchFamily="18" charset="0"/>
                  <a:ea typeface="Osaka" charset="-128"/>
                </a:defRPr>
              </a:lvl9pPr>
            </a:lstStyle>
            <a:p>
              <a:pPr eaLnBrk="0" hangingPunct="0">
                <a:lnSpc>
                  <a:spcPct val="80000"/>
                </a:lnSpc>
                <a:spcBef>
                  <a:spcPct val="50000"/>
                </a:spcBef>
              </a:pPr>
              <a:endParaRPr kumimoji="0" lang="en-US" altLang="ja-JP" sz="1400" b="1" dirty="0">
                <a:solidFill>
                  <a:srgbClr val="FF0000"/>
                </a:solidFill>
                <a:latin typeface="Arial" charset="0"/>
              </a:endParaRPr>
            </a:p>
            <a:p>
              <a:pPr eaLnBrk="0" hangingPunct="0">
                <a:lnSpc>
                  <a:spcPct val="70000"/>
                </a:lnSpc>
                <a:spcBef>
                  <a:spcPct val="50000"/>
                </a:spcBef>
                <a:buSzPct val="35000"/>
                <a:buFont typeface="Wingdings" pitchFamily="2" charset="2"/>
                <a:buChar char="l"/>
              </a:pPr>
              <a:r>
                <a:rPr kumimoji="0" lang="en-US" altLang="ja-JP" sz="1400" b="1" dirty="0">
                  <a:solidFill>
                    <a:srgbClr val="FF0000"/>
                  </a:solidFill>
                  <a:latin typeface="Arial" charset="0"/>
                </a:rPr>
                <a:t> </a:t>
              </a:r>
              <a:r>
                <a:rPr kumimoji="0" lang="en-US" altLang="ja-JP" sz="1600" b="1" dirty="0">
                  <a:solidFill>
                    <a:srgbClr val="000000"/>
                  </a:solidFill>
                  <a:latin typeface="Arial" charset="0"/>
                </a:rPr>
                <a:t>Stable </a:t>
              </a:r>
              <a:r>
                <a:rPr kumimoji="0" lang="en-US" altLang="ja-JP" sz="1600" b="1" dirty="0" err="1">
                  <a:solidFill>
                    <a:srgbClr val="000000"/>
                  </a:solidFill>
                  <a:latin typeface="Arial" charset="0"/>
                </a:rPr>
                <a:t>betatron</a:t>
              </a:r>
              <a:r>
                <a:rPr kumimoji="0" lang="en-US" altLang="ja-JP" sz="1600" b="1" dirty="0">
                  <a:solidFill>
                    <a:srgbClr val="000000"/>
                  </a:solidFill>
                  <a:latin typeface="Arial" charset="0"/>
                </a:rPr>
                <a:t> tune ∆</a:t>
              </a:r>
              <a:r>
                <a:rPr kumimoji="0" lang="en-US" altLang="ja-JP" sz="1600" b="1" dirty="0">
                  <a:solidFill>
                    <a:srgbClr val="000000"/>
                  </a:solidFill>
                  <a:latin typeface="Arial" charset="0"/>
                  <a:sym typeface="Symbol" pitchFamily="18" charset="2"/>
                </a:rPr>
                <a:t>&lt;0.1</a:t>
              </a:r>
            </a:p>
            <a:p>
              <a:pPr eaLnBrk="0" hangingPunct="0">
                <a:lnSpc>
                  <a:spcPct val="70000"/>
                </a:lnSpc>
                <a:spcBef>
                  <a:spcPct val="50000"/>
                </a:spcBef>
                <a:buSzPct val="35000"/>
                <a:buFont typeface="Wingdings" pitchFamily="2" charset="2"/>
                <a:buChar char="l"/>
              </a:pPr>
              <a:r>
                <a:rPr kumimoji="0" lang="en-US" altLang="ja-JP" sz="1600" b="1" dirty="0">
                  <a:solidFill>
                    <a:srgbClr val="000000"/>
                  </a:solidFill>
                  <a:latin typeface="Arial" charset="0"/>
                  <a:sym typeface="Symbol" pitchFamily="18" charset="2"/>
                </a:rPr>
                <a:t> Long straight section (~1.3m)</a:t>
              </a:r>
            </a:p>
            <a:p>
              <a:pPr eaLnBrk="0" hangingPunct="0">
                <a:lnSpc>
                  <a:spcPct val="70000"/>
                </a:lnSpc>
                <a:spcBef>
                  <a:spcPct val="50000"/>
                </a:spcBef>
                <a:buSzPct val="35000"/>
                <a:buFont typeface="Wingdings" pitchFamily="2" charset="2"/>
                <a:buChar char="l"/>
              </a:pPr>
              <a:r>
                <a:rPr kumimoji="0" lang="en-US" altLang="ja-JP" sz="1600" b="1" dirty="0">
                  <a:solidFill>
                    <a:srgbClr val="000000"/>
                  </a:solidFill>
                  <a:latin typeface="Arial" charset="0"/>
                </a:rPr>
                <a:t> Small beam excursion(&lt;20cm)</a:t>
              </a:r>
              <a:endParaRPr kumimoji="0" lang="en-US" altLang="ja-JP" sz="1600" b="1" dirty="0">
                <a:solidFill>
                  <a:srgbClr val="000000"/>
                </a:solidFill>
                <a:latin typeface="Arial" charset="0"/>
                <a:sym typeface="Symbol" pitchFamily="18" charset="2"/>
              </a:endParaRPr>
            </a:p>
            <a:p>
              <a:pPr eaLnBrk="0" hangingPunct="0">
                <a:lnSpc>
                  <a:spcPct val="70000"/>
                </a:lnSpc>
                <a:spcBef>
                  <a:spcPct val="50000"/>
                </a:spcBef>
                <a:buSzPct val="35000"/>
                <a:buFont typeface="Wingdings" pitchFamily="2" charset="2"/>
                <a:buChar char="l"/>
              </a:pPr>
              <a:r>
                <a:rPr kumimoji="0" lang="en-US" altLang="ja-JP" sz="1600" b="1" dirty="0">
                  <a:solidFill>
                    <a:srgbClr val="000000"/>
                  </a:solidFill>
                  <a:latin typeface="Arial" charset="0"/>
                  <a:sym typeface="Symbol" pitchFamily="18" charset="2"/>
                </a:rPr>
                <a:t> Strong field (max 3.5T)                         SC magnet </a:t>
              </a:r>
              <a:endParaRPr kumimoji="0" lang="en-US" altLang="ja-JP" sz="1600" b="1" dirty="0">
                <a:solidFill>
                  <a:srgbClr val="000000"/>
                </a:solidFill>
                <a:latin typeface="Arial" charset="0"/>
              </a:endParaRPr>
            </a:p>
            <a:p>
              <a:pPr eaLnBrk="0" hangingPunct="0">
                <a:lnSpc>
                  <a:spcPct val="70000"/>
                </a:lnSpc>
                <a:spcBef>
                  <a:spcPct val="50000"/>
                </a:spcBef>
                <a:buSzPct val="35000"/>
                <a:buFont typeface="Wingdings" pitchFamily="2" charset="2"/>
                <a:buChar char="l"/>
              </a:pPr>
              <a:r>
                <a:rPr kumimoji="0" lang="en-US" altLang="ja-JP" sz="1600" b="1" dirty="0">
                  <a:solidFill>
                    <a:srgbClr val="000000"/>
                  </a:solidFill>
                  <a:latin typeface="Arial" charset="0"/>
                </a:rPr>
                <a:t> High repetition rate(~1kHz) is a big challenge</a:t>
              </a:r>
              <a:endParaRPr kumimoji="0" lang="en-US" altLang="ja-JP" sz="1400" b="1" dirty="0">
                <a:solidFill>
                  <a:srgbClr val="FF0000"/>
                </a:solidFill>
                <a:latin typeface="Arial" charset="0"/>
              </a:endParaRPr>
            </a:p>
          </p:txBody>
        </p:sp>
        <p:grpSp>
          <p:nvGrpSpPr>
            <p:cNvPr id="26706" name="Group 322"/>
            <p:cNvGrpSpPr>
              <a:grpSpLocks/>
            </p:cNvGrpSpPr>
            <p:nvPr/>
          </p:nvGrpSpPr>
          <p:grpSpPr bwMode="auto">
            <a:xfrm>
              <a:off x="2447" y="1295"/>
              <a:ext cx="3227" cy="1885"/>
              <a:chOff x="2447" y="1295"/>
              <a:chExt cx="3227" cy="1885"/>
            </a:xfrm>
          </p:grpSpPr>
          <p:sp>
            <p:nvSpPr>
              <p:cNvPr id="158013" name="Rectangle 317"/>
              <p:cNvSpPr>
                <a:spLocks noChangeArrowheads="1"/>
              </p:cNvSpPr>
              <p:nvPr/>
            </p:nvSpPr>
            <p:spPr bwMode="auto">
              <a:xfrm>
                <a:off x="2452" y="1295"/>
                <a:ext cx="3213" cy="225"/>
              </a:xfrm>
              <a:prstGeom prst="rect">
                <a:avLst/>
              </a:prstGeom>
              <a:solidFill>
                <a:srgbClr val="FF0000">
                  <a:alpha val="22000"/>
                </a:srgbClr>
              </a:solidFill>
              <a:ln w="9525">
                <a:no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charset="0"/>
                </a:endParaRPr>
              </a:p>
            </p:txBody>
          </p:sp>
          <p:sp>
            <p:nvSpPr>
              <p:cNvPr id="158015" name="Rectangle 319"/>
              <p:cNvSpPr>
                <a:spLocks noChangeArrowheads="1"/>
              </p:cNvSpPr>
              <p:nvPr/>
            </p:nvSpPr>
            <p:spPr bwMode="auto">
              <a:xfrm>
                <a:off x="2461" y="1706"/>
                <a:ext cx="3213" cy="225"/>
              </a:xfrm>
              <a:prstGeom prst="rect">
                <a:avLst/>
              </a:prstGeom>
              <a:solidFill>
                <a:srgbClr val="FF0000">
                  <a:alpha val="22000"/>
                </a:srgbClr>
              </a:solidFill>
              <a:ln w="9525">
                <a:no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charset="0"/>
                </a:endParaRPr>
              </a:p>
            </p:txBody>
          </p:sp>
          <p:sp>
            <p:nvSpPr>
              <p:cNvPr id="158016" name="Rectangle 320"/>
              <p:cNvSpPr>
                <a:spLocks noChangeArrowheads="1"/>
              </p:cNvSpPr>
              <p:nvPr/>
            </p:nvSpPr>
            <p:spPr bwMode="auto">
              <a:xfrm>
                <a:off x="2447" y="2320"/>
                <a:ext cx="3213" cy="225"/>
              </a:xfrm>
              <a:prstGeom prst="rect">
                <a:avLst/>
              </a:prstGeom>
              <a:solidFill>
                <a:srgbClr val="FF0000">
                  <a:alpha val="22000"/>
                </a:srgbClr>
              </a:solidFill>
              <a:ln w="9525">
                <a:no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charset="0"/>
                </a:endParaRPr>
              </a:p>
            </p:txBody>
          </p:sp>
          <p:sp>
            <p:nvSpPr>
              <p:cNvPr id="158017" name="Rectangle 321"/>
              <p:cNvSpPr>
                <a:spLocks noChangeArrowheads="1"/>
              </p:cNvSpPr>
              <p:nvPr/>
            </p:nvSpPr>
            <p:spPr bwMode="auto">
              <a:xfrm>
                <a:off x="2459" y="2955"/>
                <a:ext cx="3213" cy="225"/>
              </a:xfrm>
              <a:prstGeom prst="rect">
                <a:avLst/>
              </a:prstGeom>
              <a:solidFill>
                <a:srgbClr val="FF0000">
                  <a:alpha val="22000"/>
                </a:srgbClr>
              </a:solidFill>
              <a:ln w="9525">
                <a:no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charset="0"/>
                </a:endParaRPr>
              </a:p>
            </p:txBody>
          </p:sp>
        </p:grpSp>
      </p:grpSp>
      <p:grpSp>
        <p:nvGrpSpPr>
          <p:cNvPr id="26749" name="Group 125"/>
          <p:cNvGrpSpPr>
            <a:grpSpLocks/>
          </p:cNvGrpSpPr>
          <p:nvPr/>
        </p:nvGrpSpPr>
        <p:grpSpPr bwMode="auto">
          <a:xfrm>
            <a:off x="100013" y="1009315"/>
            <a:ext cx="3778250" cy="2619375"/>
            <a:chOff x="0" y="589"/>
            <a:chExt cx="2380" cy="1650"/>
          </a:xfrm>
        </p:grpSpPr>
        <p:pic>
          <p:nvPicPr>
            <p:cNvPr id="26713" name="Picture 89" descr="pamela_cad_image.tiff                                          004AC93EMacintosh HD                   C58EAB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0"/>
              <a:ext cx="2358" cy="1293"/>
            </a:xfrm>
            <a:prstGeom prst="rect">
              <a:avLst/>
            </a:prstGeom>
            <a:noFill/>
            <a:extLst>
              <a:ext uri="{909E8E84-426E-40DD-AFC4-6F175D3DCCD1}">
                <a14:hiddenFill xmlns:a14="http://schemas.microsoft.com/office/drawing/2010/main">
                  <a:solidFill>
                    <a:srgbClr val="FFFFFF"/>
                  </a:solidFill>
                </a14:hiddenFill>
              </a:ext>
            </a:extLst>
          </p:spPr>
        </p:pic>
        <p:sp>
          <p:nvSpPr>
            <p:cNvPr id="26714" name="Text Box 90"/>
            <p:cNvSpPr txBox="1">
              <a:spLocks noChangeArrowheads="1"/>
            </p:cNvSpPr>
            <p:nvPr/>
          </p:nvSpPr>
          <p:spPr bwMode="auto">
            <a:xfrm>
              <a:off x="1487" y="2027"/>
              <a:ext cx="89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600" b="1">
                  <a:solidFill>
                    <a:srgbClr val="FFFF00"/>
                  </a:solidFill>
                  <a:latin typeface="Arial" charset="0"/>
                </a:rPr>
                <a:t>Carbon ring</a:t>
              </a:r>
              <a:endParaRPr lang="en-US" altLang="ja-JP">
                <a:solidFill>
                  <a:srgbClr val="FFFF00"/>
                </a:solidFill>
              </a:endParaRPr>
            </a:p>
          </p:txBody>
        </p:sp>
        <p:sp>
          <p:nvSpPr>
            <p:cNvPr id="26715" name="Text Box 91"/>
            <p:cNvSpPr txBox="1">
              <a:spLocks noChangeArrowheads="1"/>
            </p:cNvSpPr>
            <p:nvPr/>
          </p:nvSpPr>
          <p:spPr bwMode="auto">
            <a:xfrm>
              <a:off x="485" y="1648"/>
              <a:ext cx="89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600" b="1">
                  <a:solidFill>
                    <a:srgbClr val="FFFF00"/>
                  </a:solidFill>
                  <a:latin typeface="Arial" charset="0"/>
                </a:rPr>
                <a:t>Proron ring</a:t>
              </a:r>
              <a:endParaRPr lang="en-US" altLang="ja-JP">
                <a:solidFill>
                  <a:srgbClr val="FFFF00"/>
                </a:solidFill>
              </a:endParaRPr>
            </a:p>
          </p:txBody>
        </p:sp>
        <p:sp>
          <p:nvSpPr>
            <p:cNvPr id="26716" name="Text Box 92"/>
            <p:cNvSpPr txBox="1">
              <a:spLocks noChangeArrowheads="1"/>
            </p:cNvSpPr>
            <p:nvPr/>
          </p:nvSpPr>
          <p:spPr bwMode="auto">
            <a:xfrm>
              <a:off x="711" y="911"/>
              <a:ext cx="893"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600" b="1">
                  <a:solidFill>
                    <a:srgbClr val="FFFF00"/>
                  </a:solidFill>
                  <a:latin typeface="Arial" charset="0"/>
                </a:rPr>
                <a:t>Injector(p): cyclotron</a:t>
              </a:r>
              <a:endParaRPr lang="en-US" altLang="ja-JP">
                <a:solidFill>
                  <a:srgbClr val="FFFF00"/>
                </a:solidFill>
              </a:endParaRPr>
            </a:p>
          </p:txBody>
        </p:sp>
        <p:sp>
          <p:nvSpPr>
            <p:cNvPr id="26717" name="Line 93"/>
            <p:cNvSpPr>
              <a:spLocks noChangeShapeType="1"/>
            </p:cNvSpPr>
            <p:nvPr/>
          </p:nvSpPr>
          <p:spPr bwMode="auto">
            <a:xfrm flipH="1" flipV="1">
              <a:off x="1600" y="1838"/>
              <a:ext cx="218" cy="295"/>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718" name="Line 94"/>
            <p:cNvSpPr>
              <a:spLocks noChangeShapeType="1"/>
            </p:cNvSpPr>
            <p:nvPr/>
          </p:nvSpPr>
          <p:spPr bwMode="auto">
            <a:xfrm flipV="1">
              <a:off x="932" y="1600"/>
              <a:ext cx="152" cy="112"/>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719" name="Line 95"/>
            <p:cNvSpPr>
              <a:spLocks noChangeShapeType="1"/>
            </p:cNvSpPr>
            <p:nvPr/>
          </p:nvSpPr>
          <p:spPr bwMode="auto">
            <a:xfrm>
              <a:off x="1388" y="1164"/>
              <a:ext cx="258" cy="2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721" name="Text Box 97"/>
            <p:cNvSpPr txBox="1">
              <a:spLocks noChangeArrowheads="1"/>
            </p:cNvSpPr>
            <p:nvPr/>
          </p:nvSpPr>
          <p:spPr bwMode="auto">
            <a:xfrm>
              <a:off x="1376" y="589"/>
              <a:ext cx="893"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600" b="1">
                  <a:solidFill>
                    <a:srgbClr val="FF0000"/>
                  </a:solidFill>
                  <a:latin typeface="Arial" charset="0"/>
                </a:rPr>
                <a:t>Injector(c): RFQ+LINAC</a:t>
              </a:r>
              <a:endParaRPr lang="en-US" altLang="ja-JP">
                <a:solidFill>
                  <a:srgbClr val="FF0000"/>
                </a:solidFill>
              </a:endParaRPr>
            </a:p>
          </p:txBody>
        </p:sp>
        <p:sp>
          <p:nvSpPr>
            <p:cNvPr id="26723" name="Oval 99"/>
            <p:cNvSpPr>
              <a:spLocks noChangeArrowheads="1"/>
            </p:cNvSpPr>
            <p:nvPr/>
          </p:nvSpPr>
          <p:spPr bwMode="auto">
            <a:xfrm>
              <a:off x="1925" y="952"/>
              <a:ext cx="417" cy="668"/>
            </a:xfrm>
            <a:prstGeom prst="ellipse">
              <a:avLst/>
            </a:prstGeom>
            <a:noFill/>
            <a:ln w="25400">
              <a:solidFill>
                <a:srgbClr val="FF66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724" name="Line 100"/>
            <p:cNvSpPr>
              <a:spLocks noChangeShapeType="1"/>
            </p:cNvSpPr>
            <p:nvPr/>
          </p:nvSpPr>
          <p:spPr bwMode="auto">
            <a:xfrm>
              <a:off x="1772" y="919"/>
              <a:ext cx="218" cy="146"/>
            </a:xfrm>
            <a:prstGeom prst="line">
              <a:avLst/>
            </a:prstGeom>
            <a:noFill/>
            <a:ln w="25400">
              <a:solidFill>
                <a:srgbClr val="FF66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26753" name="Group 129"/>
          <p:cNvGrpSpPr>
            <a:grpSpLocks/>
          </p:cNvGrpSpPr>
          <p:nvPr/>
        </p:nvGrpSpPr>
        <p:grpSpPr bwMode="auto">
          <a:xfrm>
            <a:off x="77788" y="3674728"/>
            <a:ext cx="3863975" cy="1014412"/>
            <a:chOff x="49" y="2129"/>
            <a:chExt cx="2434" cy="639"/>
          </a:xfrm>
        </p:grpSpPr>
        <p:grpSp>
          <p:nvGrpSpPr>
            <p:cNvPr id="26750" name="Group 126"/>
            <p:cNvGrpSpPr>
              <a:grpSpLocks/>
            </p:cNvGrpSpPr>
            <p:nvPr/>
          </p:nvGrpSpPr>
          <p:grpSpPr bwMode="auto">
            <a:xfrm>
              <a:off x="49" y="2129"/>
              <a:ext cx="2434" cy="451"/>
              <a:chOff x="0" y="2206"/>
              <a:chExt cx="2434" cy="451"/>
            </a:xfrm>
          </p:grpSpPr>
          <p:grpSp>
            <p:nvGrpSpPr>
              <p:cNvPr id="26736" name="Group 33"/>
              <p:cNvGrpSpPr>
                <a:grpSpLocks/>
              </p:cNvGrpSpPr>
              <p:nvPr/>
            </p:nvGrpSpPr>
            <p:grpSpPr bwMode="auto">
              <a:xfrm>
                <a:off x="0" y="2210"/>
                <a:ext cx="647" cy="446"/>
                <a:chOff x="4185" y="645"/>
                <a:chExt cx="919" cy="578"/>
              </a:xfrm>
            </p:grpSpPr>
            <p:grpSp>
              <p:nvGrpSpPr>
                <p:cNvPr id="26737" name="Group 30"/>
                <p:cNvGrpSpPr>
                  <a:grpSpLocks/>
                </p:cNvGrpSpPr>
                <p:nvPr/>
              </p:nvGrpSpPr>
              <p:grpSpPr bwMode="auto">
                <a:xfrm>
                  <a:off x="4218" y="645"/>
                  <a:ext cx="886" cy="555"/>
                  <a:chOff x="4185" y="668"/>
                  <a:chExt cx="886" cy="555"/>
                </a:xfrm>
              </p:grpSpPr>
              <p:sp>
                <p:nvSpPr>
                  <p:cNvPr id="150559" name="Rectangle 31"/>
                  <p:cNvSpPr>
                    <a:spLocks noChangeArrowheads="1"/>
                  </p:cNvSpPr>
                  <p:nvPr/>
                </p:nvSpPr>
                <p:spPr bwMode="auto">
                  <a:xfrm>
                    <a:off x="4185" y="668"/>
                    <a:ext cx="886" cy="555"/>
                  </a:xfrm>
                  <a:prstGeom prst="rect">
                    <a:avLst/>
                  </a:prstGeom>
                  <a:solidFill>
                    <a:srgbClr val="FF0000"/>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charset="0"/>
                    </a:endParaRPr>
                  </a:p>
                </p:txBody>
              </p:sp>
              <p:graphicFrame>
                <p:nvGraphicFramePr>
                  <p:cNvPr id="26739" name="Object 32"/>
                  <p:cNvGraphicFramePr>
                    <a:graphicFrameLocks noChangeAspect="1"/>
                  </p:cNvGraphicFramePr>
                  <p:nvPr/>
                </p:nvGraphicFramePr>
                <p:xfrm>
                  <a:off x="4271" y="670"/>
                  <a:ext cx="741" cy="542"/>
                </p:xfrm>
                <a:graphic>
                  <a:graphicData uri="http://schemas.openxmlformats.org/presentationml/2006/ole">
                    <mc:AlternateContent xmlns:mc="http://schemas.openxmlformats.org/markup-compatibility/2006">
                      <mc:Choice xmlns:v="urn:schemas-microsoft-com:vml" Requires="v">
                        <p:oleObj spid="_x0000_s16437" name="数式" r:id="rId4" imgW="660400" imgH="482600" progId="Equation.3">
                          <p:embed/>
                        </p:oleObj>
                      </mc:Choice>
                      <mc:Fallback>
                        <p:oleObj name="数式" r:id="rId4" imgW="6604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1" y="670"/>
                                <a:ext cx="741" cy="54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26740" name="Group 29"/>
                <p:cNvGrpSpPr>
                  <a:grpSpLocks/>
                </p:cNvGrpSpPr>
                <p:nvPr/>
              </p:nvGrpSpPr>
              <p:grpSpPr bwMode="auto">
                <a:xfrm>
                  <a:off x="4185" y="668"/>
                  <a:ext cx="886" cy="555"/>
                  <a:chOff x="4185" y="668"/>
                  <a:chExt cx="886" cy="555"/>
                </a:xfrm>
              </p:grpSpPr>
              <p:sp>
                <p:nvSpPr>
                  <p:cNvPr id="150556" name="Rectangle 28"/>
                  <p:cNvSpPr>
                    <a:spLocks noChangeArrowheads="1"/>
                  </p:cNvSpPr>
                  <p:nvPr/>
                </p:nvSpPr>
                <p:spPr bwMode="auto">
                  <a:xfrm>
                    <a:off x="4185" y="668"/>
                    <a:ext cx="886" cy="555"/>
                  </a:xfrm>
                  <a:prstGeom prst="rect">
                    <a:avLst/>
                  </a:prstGeom>
                  <a:solidFill>
                    <a:srgbClr val="FFFFFF"/>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charset="0"/>
                    </a:endParaRPr>
                  </a:p>
                </p:txBody>
              </p:sp>
              <p:graphicFrame>
                <p:nvGraphicFramePr>
                  <p:cNvPr id="26742" name="Object 24"/>
                  <p:cNvGraphicFramePr>
                    <a:graphicFrameLocks noChangeAspect="1"/>
                  </p:cNvGraphicFramePr>
                  <p:nvPr/>
                </p:nvGraphicFramePr>
                <p:xfrm>
                  <a:off x="4271" y="670"/>
                  <a:ext cx="741" cy="542"/>
                </p:xfrm>
                <a:graphic>
                  <a:graphicData uri="http://schemas.openxmlformats.org/presentationml/2006/ole">
                    <mc:AlternateContent xmlns:mc="http://schemas.openxmlformats.org/markup-compatibility/2006">
                      <mc:Choice xmlns:v="urn:schemas-microsoft-com:vml" Requires="v">
                        <p:oleObj spid="_x0000_s16438" name="数式" r:id="rId6" imgW="660400" imgH="482600" progId="Equation.3">
                          <p:embed/>
                        </p:oleObj>
                      </mc:Choice>
                      <mc:Fallback>
                        <p:oleObj name="数式" r:id="rId6" imgW="6604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1" y="670"/>
                                <a:ext cx="741" cy="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grpSp>
            <p:nvGrpSpPr>
              <p:cNvPr id="26743" name="Group 37"/>
              <p:cNvGrpSpPr>
                <a:grpSpLocks/>
              </p:cNvGrpSpPr>
              <p:nvPr/>
            </p:nvGrpSpPr>
            <p:grpSpPr bwMode="auto">
              <a:xfrm>
                <a:off x="878" y="2206"/>
                <a:ext cx="1556" cy="451"/>
                <a:chOff x="3564" y="1875"/>
                <a:chExt cx="2224" cy="537"/>
              </a:xfrm>
            </p:grpSpPr>
            <p:sp>
              <p:nvSpPr>
                <p:cNvPr id="150563" name="Rectangle 35"/>
                <p:cNvSpPr>
                  <a:spLocks noChangeArrowheads="1"/>
                </p:cNvSpPr>
                <p:nvPr/>
              </p:nvSpPr>
              <p:spPr bwMode="auto">
                <a:xfrm>
                  <a:off x="3593" y="1875"/>
                  <a:ext cx="2195" cy="514"/>
                </a:xfrm>
                <a:prstGeom prst="rect">
                  <a:avLst/>
                </a:prstGeom>
                <a:solidFill>
                  <a:srgbClr val="FF0000"/>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charset="0"/>
                  </a:endParaRPr>
                </a:p>
              </p:txBody>
            </p:sp>
            <p:grpSp>
              <p:nvGrpSpPr>
                <p:cNvPr id="26745" name="Group 36"/>
                <p:cNvGrpSpPr>
                  <a:grpSpLocks/>
                </p:cNvGrpSpPr>
                <p:nvPr/>
              </p:nvGrpSpPr>
              <p:grpSpPr bwMode="auto">
                <a:xfrm>
                  <a:off x="3564" y="1898"/>
                  <a:ext cx="2196" cy="514"/>
                  <a:chOff x="3564" y="1898"/>
                  <a:chExt cx="2196" cy="514"/>
                </a:xfrm>
              </p:grpSpPr>
              <p:sp>
                <p:nvSpPr>
                  <p:cNvPr id="150562" name="Rectangle 34"/>
                  <p:cNvSpPr>
                    <a:spLocks noChangeArrowheads="1"/>
                  </p:cNvSpPr>
                  <p:nvPr/>
                </p:nvSpPr>
                <p:spPr bwMode="auto">
                  <a:xfrm>
                    <a:off x="3564" y="1898"/>
                    <a:ext cx="2195" cy="514"/>
                  </a:xfrm>
                  <a:prstGeom prst="rect">
                    <a:avLst/>
                  </a:prstGeom>
                  <a:solidFill>
                    <a:srgbClr val="FFFFFF"/>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charset="0"/>
                    </a:endParaRPr>
                  </a:p>
                </p:txBody>
              </p:sp>
              <p:graphicFrame>
                <p:nvGraphicFramePr>
                  <p:cNvPr id="26747" name="Object 27"/>
                  <p:cNvGraphicFramePr>
                    <a:graphicFrameLocks noChangeAspect="1"/>
                  </p:cNvGraphicFramePr>
                  <p:nvPr/>
                </p:nvGraphicFramePr>
                <p:xfrm>
                  <a:off x="3593" y="1909"/>
                  <a:ext cx="2167" cy="502"/>
                </p:xfrm>
                <a:graphic>
                  <a:graphicData uri="http://schemas.openxmlformats.org/presentationml/2006/ole">
                    <mc:AlternateContent xmlns:mc="http://schemas.openxmlformats.org/markup-compatibility/2006">
                      <mc:Choice xmlns:v="urn:schemas-microsoft-com:vml" Requires="v">
                        <p:oleObj spid="_x0000_s16439" name="数式" r:id="rId7" imgW="2082800" imgH="482600" progId="Equation.3">
                          <p:embed/>
                        </p:oleObj>
                      </mc:Choice>
                      <mc:Fallback>
                        <p:oleObj name="数式" r:id="rId7" imgW="2082800" imgH="482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3" y="1909"/>
                                <a:ext cx="2167" cy="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sp>
            <p:nvSpPr>
              <p:cNvPr id="26748" name="AutoShape 124"/>
              <p:cNvSpPr>
                <a:spLocks noChangeArrowheads="1"/>
              </p:cNvSpPr>
              <p:nvPr/>
            </p:nvSpPr>
            <p:spPr bwMode="auto">
              <a:xfrm>
                <a:off x="707" y="2373"/>
                <a:ext cx="119" cy="139"/>
              </a:xfrm>
              <a:prstGeom prst="right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6751" name="Text Box 127"/>
            <p:cNvSpPr txBox="1">
              <a:spLocks noChangeArrowheads="1"/>
            </p:cNvSpPr>
            <p:nvPr/>
          </p:nvSpPr>
          <p:spPr bwMode="auto">
            <a:xfrm>
              <a:off x="113" y="2559"/>
              <a:ext cx="56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400" b="1"/>
                <a:t>scaling</a:t>
              </a:r>
            </a:p>
          </p:txBody>
        </p:sp>
        <p:sp>
          <p:nvSpPr>
            <p:cNvPr id="26752" name="Text Box 128"/>
            <p:cNvSpPr txBox="1">
              <a:spLocks noChangeArrowheads="1"/>
            </p:cNvSpPr>
            <p:nvPr/>
          </p:nvSpPr>
          <p:spPr bwMode="auto">
            <a:xfrm>
              <a:off x="1168" y="2576"/>
              <a:ext cx="83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400" b="1"/>
                <a:t>PAMELA</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3297664" presetClass="entr" presetSubtype="173030992" fill="hold"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GB" sz="3200"/>
              <a:t>PAMELA</a:t>
            </a:r>
            <a:endParaRPr lang="en-GB" sz="2400">
              <a:solidFill>
                <a:schemeClr val="hlink"/>
              </a:solidFill>
            </a:endParaRPr>
          </a:p>
        </p:txBody>
      </p:sp>
      <p:sp>
        <p:nvSpPr>
          <p:cNvPr id="96259" name="Rectangle 3"/>
          <p:cNvSpPr>
            <a:spLocks noGrp="1" noChangeArrowheads="1"/>
          </p:cNvSpPr>
          <p:nvPr>
            <p:ph idx="1"/>
          </p:nvPr>
        </p:nvSpPr>
        <p:spPr>
          <a:xfrm>
            <a:off x="250825" y="908050"/>
            <a:ext cx="8893175" cy="5689600"/>
          </a:xfrm>
        </p:spPr>
        <p:txBody>
          <a:bodyPr/>
          <a:lstStyle/>
          <a:p>
            <a:r>
              <a:rPr lang="en-GB" sz="2800">
                <a:solidFill>
                  <a:schemeClr val="folHlink"/>
                </a:solidFill>
              </a:rPr>
              <a:t>P</a:t>
            </a:r>
            <a:r>
              <a:rPr lang="en-GB" sz="2800">
                <a:solidFill>
                  <a:schemeClr val="hlink"/>
                </a:solidFill>
              </a:rPr>
              <a:t>article</a:t>
            </a:r>
            <a:r>
              <a:rPr lang="en-GB" sz="2800"/>
              <a:t> </a:t>
            </a:r>
            <a:r>
              <a:rPr lang="en-GB" sz="2800">
                <a:solidFill>
                  <a:schemeClr val="folHlink"/>
                </a:solidFill>
              </a:rPr>
              <a:t>A</a:t>
            </a:r>
            <a:r>
              <a:rPr lang="en-GB" sz="2800">
                <a:solidFill>
                  <a:schemeClr val="hlink"/>
                </a:solidFill>
              </a:rPr>
              <a:t>ccelerator</a:t>
            </a:r>
            <a:r>
              <a:rPr lang="en-GB" sz="2800"/>
              <a:t> </a:t>
            </a:r>
            <a:r>
              <a:rPr lang="en-GB" sz="1800">
                <a:solidFill>
                  <a:schemeClr val="accent2"/>
                </a:solidFill>
              </a:rPr>
              <a:t>for</a:t>
            </a:r>
            <a:r>
              <a:rPr lang="en-GB" sz="2800"/>
              <a:t> </a:t>
            </a:r>
            <a:r>
              <a:rPr lang="en-GB" sz="2800">
                <a:solidFill>
                  <a:schemeClr val="folHlink"/>
                </a:solidFill>
              </a:rPr>
              <a:t>ME</a:t>
            </a:r>
            <a:r>
              <a:rPr lang="en-GB" sz="2800">
                <a:solidFill>
                  <a:schemeClr val="hlink"/>
                </a:solidFill>
              </a:rPr>
              <a:t>dica</a:t>
            </a:r>
            <a:r>
              <a:rPr lang="en-GB" sz="2800">
                <a:solidFill>
                  <a:schemeClr val="folHlink"/>
                </a:solidFill>
              </a:rPr>
              <a:t>L</a:t>
            </a:r>
            <a:r>
              <a:rPr lang="en-GB" sz="2800"/>
              <a:t> </a:t>
            </a:r>
            <a:r>
              <a:rPr lang="en-GB" sz="2800">
                <a:solidFill>
                  <a:schemeClr val="folHlink"/>
                </a:solidFill>
              </a:rPr>
              <a:t>A</a:t>
            </a:r>
            <a:r>
              <a:rPr lang="en-GB" sz="2800">
                <a:solidFill>
                  <a:schemeClr val="hlink"/>
                </a:solidFill>
              </a:rPr>
              <a:t>pplications</a:t>
            </a:r>
          </a:p>
          <a:p>
            <a:endParaRPr lang="en-GB" sz="1000"/>
          </a:p>
          <a:p>
            <a:r>
              <a:rPr lang="en-GB"/>
              <a:t>There are obvious potential benefits from proton/light ion therapy</a:t>
            </a:r>
          </a:p>
          <a:p>
            <a:pPr lvl="1"/>
            <a:r>
              <a:rPr lang="en-GB"/>
              <a:t>Need to maximise the benefits</a:t>
            </a:r>
          </a:p>
          <a:p>
            <a:r>
              <a:rPr lang="en-GB"/>
              <a:t>Requirements</a:t>
            </a:r>
          </a:p>
          <a:p>
            <a:pPr lvl="1"/>
            <a:r>
              <a:rPr lang="en-GB"/>
              <a:t>Rapid variable energy extraction</a:t>
            </a:r>
          </a:p>
          <a:p>
            <a:pPr lvl="1"/>
            <a:r>
              <a:rPr lang="en-GB"/>
              <a:t>Rapid variable transverse spot scanning</a:t>
            </a:r>
          </a:p>
          <a:p>
            <a:pPr lvl="1"/>
            <a:r>
              <a:rPr lang="en-GB"/>
              <a:t>Variable ion species</a:t>
            </a:r>
          </a:p>
          <a:p>
            <a:pPr lvl="1"/>
            <a:r>
              <a:rPr lang="en-GB"/>
              <a:t>Accurate dose measurements</a:t>
            </a:r>
          </a:p>
          <a:p>
            <a:pPr lvl="2"/>
            <a:endParaRPr lang="en-GB"/>
          </a:p>
        </p:txBody>
      </p:sp>
    </p:spTree>
  </p:cSld>
  <p:clrMapOvr>
    <a:masterClrMapping/>
  </p:clrMapOvr>
  <p:transition>
    <p:pull dir="l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1560" y="1448780"/>
            <a:ext cx="7956884" cy="1362075"/>
          </a:xfrm>
        </p:spPr>
        <p:txBody>
          <a:bodyPr/>
          <a:lstStyle/>
          <a:p>
            <a:r>
              <a:rPr lang="en-GB" dirty="0" smtClean="0"/>
              <a:t>Summary and conclusions</a:t>
            </a:r>
            <a:endParaRPr lang="en-GB" dirty="0"/>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3941294592"/>
      </p:ext>
    </p:extLst>
  </p:cSld>
  <p:clrMapOvr>
    <a:masterClrMapping/>
  </p:clrMapOvr>
  <p:transition>
    <p:pull dir="l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Radiation Therapy: Benefits and Challenges</a:t>
            </a:r>
            <a:endParaRPr lang="en-GB" dirty="0"/>
          </a:p>
        </p:txBody>
      </p:sp>
      <p:sp>
        <p:nvSpPr>
          <p:cNvPr id="3" name="Content Placeholder 2"/>
          <p:cNvSpPr>
            <a:spLocks noGrp="1"/>
          </p:cNvSpPr>
          <p:nvPr>
            <p:ph idx="1"/>
          </p:nvPr>
        </p:nvSpPr>
        <p:spPr>
          <a:xfrm>
            <a:off x="467544" y="907752"/>
            <a:ext cx="8204448" cy="5689600"/>
          </a:xfrm>
        </p:spPr>
        <p:txBody>
          <a:bodyPr/>
          <a:lstStyle/>
          <a:p>
            <a:r>
              <a:rPr lang="en-GB" dirty="0" smtClean="0"/>
              <a:t>Radiation Therapy Cures Cancer</a:t>
            </a:r>
          </a:p>
          <a:p>
            <a:pPr lvl="1"/>
            <a:r>
              <a:rPr lang="en-GB" dirty="0" smtClean="0"/>
              <a:t>More than 50% of patients </a:t>
            </a:r>
            <a:r>
              <a:rPr lang="en-GB" u="sng" dirty="0" smtClean="0">
                <a:effectLst>
                  <a:outerShdw blurRad="38100" dist="38100" dir="2700000" algn="tl">
                    <a:srgbClr val="000000">
                      <a:alpha val="43137"/>
                    </a:srgbClr>
                  </a:outerShdw>
                </a:effectLst>
              </a:rPr>
              <a:t>cured</a:t>
            </a:r>
            <a:r>
              <a:rPr lang="en-GB" dirty="0" smtClean="0"/>
              <a:t> have RT</a:t>
            </a:r>
          </a:p>
          <a:p>
            <a:r>
              <a:rPr lang="en-GB" dirty="0" smtClean="0"/>
              <a:t>Radiation Therapy is High Technology</a:t>
            </a:r>
          </a:p>
          <a:p>
            <a:pPr lvl="1"/>
            <a:r>
              <a:rPr lang="en-GB" dirty="0" smtClean="0"/>
              <a:t>It is not traditional medicine</a:t>
            </a:r>
          </a:p>
          <a:p>
            <a:pPr lvl="2"/>
            <a:r>
              <a:rPr lang="en-GB" dirty="0" smtClean="0"/>
              <a:t>Needs highly trained personnel</a:t>
            </a:r>
          </a:p>
          <a:p>
            <a:pPr lvl="3"/>
            <a:r>
              <a:rPr lang="en-GB" dirty="0" smtClean="0"/>
              <a:t>To commission, operate and maintain the equipment</a:t>
            </a:r>
          </a:p>
          <a:p>
            <a:pPr lvl="3"/>
            <a:r>
              <a:rPr lang="en-GB" dirty="0" smtClean="0"/>
              <a:t>To identify and delineate the tumour volume</a:t>
            </a:r>
          </a:p>
          <a:p>
            <a:pPr lvl="4"/>
            <a:r>
              <a:rPr lang="en-GB" dirty="0"/>
              <a:t>a</a:t>
            </a:r>
            <a:r>
              <a:rPr lang="en-GB" dirty="0" smtClean="0"/>
              <a:t>nd associated treatment volumes</a:t>
            </a:r>
          </a:p>
          <a:p>
            <a:pPr lvl="3"/>
            <a:r>
              <a:rPr lang="en-GB" dirty="0" smtClean="0"/>
              <a:t>To define the treatment plan</a:t>
            </a:r>
          </a:p>
          <a:p>
            <a:pPr lvl="3"/>
            <a:r>
              <a:rPr lang="en-GB" dirty="0" smtClean="0"/>
              <a:t>To verify that the treatment plan was implemented</a:t>
            </a:r>
          </a:p>
          <a:p>
            <a:pPr lvl="4"/>
            <a:r>
              <a:rPr lang="en-GB" dirty="0"/>
              <a:t>a</a:t>
            </a:r>
            <a:r>
              <a:rPr lang="en-GB" dirty="0" smtClean="0"/>
              <a:t>nd to modify it as necessary</a:t>
            </a:r>
          </a:p>
          <a:p>
            <a:pPr lvl="1"/>
            <a:r>
              <a:rPr lang="en-GB" dirty="0"/>
              <a:t>a</a:t>
            </a:r>
            <a:r>
              <a:rPr lang="en-GB" dirty="0" smtClean="0"/>
              <a:t>nd still requires biomedical research </a:t>
            </a:r>
            <a:endParaRPr lang="en-GB" dirty="0"/>
          </a:p>
        </p:txBody>
      </p:sp>
    </p:spTree>
    <p:extLst>
      <p:ext uri="{BB962C8B-B14F-4D97-AF65-F5344CB8AC3E}">
        <p14:creationId xmlns:p14="http://schemas.microsoft.com/office/powerpoint/2010/main" val="2490781611"/>
      </p:ext>
    </p:extLst>
  </p:cSld>
  <p:clrMapOvr>
    <a:masterClrMapping/>
  </p:clrMapOvr>
  <p:transition>
    <p:pull dir="l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GB" dirty="0"/>
          </a:p>
        </p:txBody>
      </p:sp>
      <p:sp>
        <p:nvSpPr>
          <p:cNvPr id="3" name="Content Placeholder 2"/>
          <p:cNvSpPr>
            <a:spLocks noGrp="1"/>
          </p:cNvSpPr>
          <p:nvPr>
            <p:ph idx="1"/>
          </p:nvPr>
        </p:nvSpPr>
        <p:spPr>
          <a:xfrm>
            <a:off x="179512" y="907752"/>
            <a:ext cx="8856984" cy="5689600"/>
          </a:xfrm>
        </p:spPr>
        <p:txBody>
          <a:bodyPr/>
          <a:lstStyle/>
          <a:p>
            <a:r>
              <a:rPr lang="en-GB" dirty="0" smtClean="0"/>
              <a:t>Cancer is a terrible condition</a:t>
            </a:r>
          </a:p>
          <a:p>
            <a:pPr lvl="1"/>
            <a:r>
              <a:rPr lang="en-GB" dirty="0"/>
              <a:t>b</a:t>
            </a:r>
            <a:r>
              <a:rPr lang="en-GB" dirty="0" smtClean="0"/>
              <a:t>ut millions are cured every year</a:t>
            </a:r>
          </a:p>
          <a:p>
            <a:r>
              <a:rPr lang="en-GB" dirty="0" smtClean="0"/>
              <a:t>Radiation therapy uses “physics”</a:t>
            </a:r>
          </a:p>
          <a:p>
            <a:pPr lvl="1"/>
            <a:r>
              <a:rPr lang="en-GB" dirty="0"/>
              <a:t>h</a:t>
            </a:r>
            <a:r>
              <a:rPr lang="en-GB" dirty="0" smtClean="0"/>
              <a:t>igh technology, many challenges</a:t>
            </a:r>
          </a:p>
          <a:p>
            <a:pPr lvl="1"/>
            <a:r>
              <a:rPr lang="en-GB" dirty="0"/>
              <a:t>a</a:t>
            </a:r>
            <a:r>
              <a:rPr lang="en-GB" dirty="0" smtClean="0"/>
              <a:t>lready good, but can be improved</a:t>
            </a:r>
          </a:p>
          <a:p>
            <a:pPr lvl="2"/>
            <a:r>
              <a:rPr lang="en-GB" dirty="0"/>
              <a:t>i</a:t>
            </a:r>
            <a:r>
              <a:rPr lang="en-GB" dirty="0" smtClean="0"/>
              <a:t>n many ways</a:t>
            </a:r>
          </a:p>
          <a:p>
            <a:r>
              <a:rPr lang="en-GB" dirty="0" smtClean="0"/>
              <a:t>Great opportunities to contribute</a:t>
            </a:r>
          </a:p>
          <a:p>
            <a:pPr lvl="1"/>
            <a:r>
              <a:rPr lang="en-GB" dirty="0"/>
              <a:t>a</a:t>
            </a:r>
            <a:r>
              <a:rPr lang="en-GB" dirty="0" smtClean="0"/>
              <a:t>nd reap the rewards, treating cancer</a:t>
            </a:r>
          </a:p>
          <a:p>
            <a:pPr lvl="6"/>
            <a:endParaRPr lang="en-GB" dirty="0"/>
          </a:p>
        </p:txBody>
      </p:sp>
    </p:spTree>
    <p:extLst>
      <p:ext uri="{BB962C8B-B14F-4D97-AF65-F5344CB8AC3E}">
        <p14:creationId xmlns:p14="http://schemas.microsoft.com/office/powerpoint/2010/main" val="2210038886"/>
      </p:ext>
    </p:extLst>
  </p:cSld>
  <p:clrMapOvr>
    <a:masterClrMapping/>
  </p:clrMapOvr>
  <p:transition>
    <p:pull dir="l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584684"/>
            <a:ext cx="8388931" cy="6048672"/>
          </a:xfrm>
        </p:spPr>
        <p:txBody>
          <a:bodyPr/>
          <a:lstStyle/>
          <a:p>
            <a:pPr>
              <a:spcBef>
                <a:spcPts val="400"/>
              </a:spcBef>
            </a:pPr>
            <a:r>
              <a:rPr lang="en-GB" dirty="0" smtClean="0"/>
              <a:t>PAMELA Conceptual Design</a:t>
            </a:r>
          </a:p>
          <a:p>
            <a:pPr lvl="1">
              <a:spcBef>
                <a:spcPts val="400"/>
              </a:spcBef>
            </a:pPr>
            <a:r>
              <a:rPr lang="en-GB" dirty="0" smtClean="0"/>
              <a:t>“Proof of Principle”</a:t>
            </a:r>
          </a:p>
          <a:p>
            <a:pPr marL="914400" lvl="2" indent="0">
              <a:spcBef>
                <a:spcPts val="400"/>
              </a:spcBef>
              <a:buNone/>
            </a:pPr>
            <a:r>
              <a:rPr lang="en-GB" dirty="0" smtClean="0"/>
              <a:t> on paper</a:t>
            </a:r>
          </a:p>
          <a:p>
            <a:pPr marL="971550" lvl="1" indent="-457200">
              <a:spcBef>
                <a:spcPts val="400"/>
              </a:spcBef>
            </a:pPr>
            <a:r>
              <a:rPr lang="en-GB" dirty="0" smtClean="0"/>
              <a:t>Main weaknesses</a:t>
            </a:r>
          </a:p>
          <a:p>
            <a:pPr marL="914400" lvl="2" indent="0">
              <a:spcBef>
                <a:spcPts val="400"/>
              </a:spcBef>
              <a:buNone/>
            </a:pPr>
            <a:r>
              <a:rPr lang="en-GB" dirty="0"/>
              <a:t> </a:t>
            </a:r>
            <a:r>
              <a:rPr lang="en-GB" dirty="0" smtClean="0"/>
              <a:t>ion source	(can be fixed … known technology)</a:t>
            </a:r>
          </a:p>
          <a:p>
            <a:pPr marL="914400" lvl="2" indent="0">
              <a:spcBef>
                <a:spcPts val="400"/>
              </a:spcBef>
              <a:buNone/>
            </a:pPr>
            <a:r>
              <a:rPr lang="en-GB" dirty="0"/>
              <a:t> </a:t>
            </a:r>
            <a:r>
              <a:rPr lang="en-GB" dirty="0" smtClean="0"/>
              <a:t>RF		(common problem for low E ions)</a:t>
            </a:r>
          </a:p>
          <a:p>
            <a:pPr marL="914400" lvl="2" indent="0">
              <a:spcBef>
                <a:spcPts val="400"/>
              </a:spcBef>
              <a:buNone/>
            </a:pPr>
            <a:r>
              <a:rPr lang="en-GB" dirty="0"/>
              <a:t> </a:t>
            </a:r>
            <a:r>
              <a:rPr lang="en-GB" dirty="0" smtClean="0"/>
              <a:t>Gantry	(sketch solution, but needs work)</a:t>
            </a:r>
          </a:p>
          <a:p>
            <a:pPr marL="914400" lvl="2" indent="0">
              <a:spcBef>
                <a:spcPts val="400"/>
              </a:spcBef>
              <a:buNone/>
            </a:pPr>
            <a:r>
              <a:rPr lang="en-GB" dirty="0"/>
              <a:t> </a:t>
            </a:r>
            <a:r>
              <a:rPr lang="en-GB" dirty="0" smtClean="0"/>
              <a:t>Lattice	(two rings – expensive, esp. carbon)</a:t>
            </a:r>
          </a:p>
          <a:p>
            <a:pPr marL="971550" lvl="1" indent="-457200">
              <a:spcBef>
                <a:spcPts val="400"/>
              </a:spcBef>
            </a:pPr>
            <a:r>
              <a:rPr lang="en-GB" dirty="0" smtClean="0"/>
              <a:t>Possible new lattice</a:t>
            </a:r>
          </a:p>
          <a:p>
            <a:pPr marL="914400" lvl="2" indent="0">
              <a:spcBef>
                <a:spcPts val="400"/>
              </a:spcBef>
              <a:buNone/>
            </a:pPr>
            <a:r>
              <a:rPr lang="en-GB" dirty="0"/>
              <a:t> </a:t>
            </a:r>
            <a:r>
              <a:rPr lang="en-GB" dirty="0" smtClean="0"/>
              <a:t>“Racetrack” configuration</a:t>
            </a:r>
          </a:p>
          <a:p>
            <a:pPr marL="1371600" lvl="3" indent="0">
              <a:spcBef>
                <a:spcPts val="400"/>
              </a:spcBef>
              <a:buNone/>
            </a:pPr>
            <a:r>
              <a:rPr lang="en-GB" dirty="0"/>
              <a:t> </a:t>
            </a:r>
            <a:r>
              <a:rPr lang="en-GB" dirty="0" smtClean="0"/>
              <a:t>matching from arcs to long straights?</a:t>
            </a:r>
          </a:p>
          <a:p>
            <a:pPr marL="1371600" lvl="3" indent="0">
              <a:spcBef>
                <a:spcPts val="400"/>
              </a:spcBef>
              <a:buNone/>
            </a:pPr>
            <a:r>
              <a:rPr lang="en-GB" dirty="0"/>
              <a:t> </a:t>
            </a:r>
            <a:r>
              <a:rPr lang="en-GB" dirty="0" smtClean="0"/>
              <a:t>alignment sensitivity?</a:t>
            </a:r>
          </a:p>
          <a:p>
            <a:pPr marL="1371600" lvl="3" indent="0">
              <a:spcBef>
                <a:spcPts val="400"/>
              </a:spcBef>
              <a:buNone/>
            </a:pPr>
            <a:r>
              <a:rPr lang="en-GB" dirty="0"/>
              <a:t> </a:t>
            </a:r>
            <a:r>
              <a:rPr lang="en-GB" dirty="0" smtClean="0"/>
              <a:t>orbit excursion?</a:t>
            </a:r>
          </a:p>
        </p:txBody>
      </p:sp>
      <p:sp>
        <p:nvSpPr>
          <p:cNvPr id="3" name="Title 2"/>
          <p:cNvSpPr>
            <a:spLocks noGrp="1"/>
          </p:cNvSpPr>
          <p:nvPr>
            <p:ph type="title"/>
          </p:nvPr>
        </p:nvSpPr>
        <p:spPr/>
        <p:txBody>
          <a:bodyPr/>
          <a:lstStyle/>
          <a:p>
            <a:r>
              <a:rPr lang="en-GB" dirty="0" smtClean="0"/>
              <a:t>Summary</a:t>
            </a:r>
            <a:endParaRPr lang="en-GB" dirty="0"/>
          </a:p>
        </p:txBody>
      </p:sp>
    </p:spTree>
    <p:extLst>
      <p:ext uri="{BB962C8B-B14F-4D97-AF65-F5344CB8AC3E}">
        <p14:creationId xmlns:p14="http://schemas.microsoft.com/office/powerpoint/2010/main" val="3301319088"/>
      </p:ext>
    </p:extLst>
  </p:cSld>
  <p:clrMapOvr>
    <a:masterClrMapping/>
  </p:clrMapOvr>
  <p:transition>
    <p:pull dir="l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5"/>
          <p:cNvPicPr>
            <a:picLocks noChangeAspect="1" noChangeArrowheads="1"/>
          </p:cNvPicPr>
          <p:nvPr/>
        </p:nvPicPr>
        <p:blipFill>
          <a:blip r:embed="rId2"/>
          <a:srcRect/>
          <a:stretch>
            <a:fillRect/>
          </a:stretch>
        </p:blipFill>
        <p:spPr bwMode="auto">
          <a:xfrm>
            <a:off x="6948488" y="4833938"/>
            <a:ext cx="1366837" cy="1438275"/>
          </a:xfrm>
          <a:prstGeom prst="rect">
            <a:avLst/>
          </a:prstGeom>
          <a:noFill/>
          <a:ln w="9525">
            <a:noFill/>
            <a:miter lim="800000"/>
            <a:headEnd/>
            <a:tailEnd/>
          </a:ln>
        </p:spPr>
      </p:pic>
      <p:pic>
        <p:nvPicPr>
          <p:cNvPr id="18434" name="Picture 13"/>
          <p:cNvPicPr>
            <a:picLocks noChangeAspect="1" noChangeArrowheads="1"/>
          </p:cNvPicPr>
          <p:nvPr/>
        </p:nvPicPr>
        <p:blipFill>
          <a:blip r:embed="rId3"/>
          <a:srcRect/>
          <a:stretch>
            <a:fillRect/>
          </a:stretch>
        </p:blipFill>
        <p:spPr bwMode="auto">
          <a:xfrm>
            <a:off x="5219700" y="4832350"/>
            <a:ext cx="1366838" cy="1438275"/>
          </a:xfrm>
          <a:prstGeom prst="rect">
            <a:avLst/>
          </a:prstGeom>
          <a:noFill/>
          <a:ln w="9525">
            <a:noFill/>
            <a:miter lim="800000"/>
            <a:headEnd/>
            <a:tailEnd/>
          </a:ln>
        </p:spPr>
      </p:pic>
      <p:sp>
        <p:nvSpPr>
          <p:cNvPr id="18435" name="Title 1"/>
          <p:cNvSpPr>
            <a:spLocks noGrp="1"/>
          </p:cNvSpPr>
          <p:nvPr>
            <p:ph type="title"/>
          </p:nvPr>
        </p:nvSpPr>
        <p:spPr>
          <a:xfrm>
            <a:off x="2484438" y="274638"/>
            <a:ext cx="6202362" cy="633412"/>
          </a:xfrm>
        </p:spPr>
        <p:txBody>
          <a:bodyPr>
            <a:normAutofit fontScale="90000"/>
          </a:bodyPr>
          <a:lstStyle/>
          <a:p>
            <a:pPr eaLnBrk="1" hangingPunct="1"/>
            <a:r>
              <a:rPr lang="en-US" altLang="ja-JP" sz="2500" smtClean="0"/>
              <a:t>Materials and Methods</a:t>
            </a:r>
            <a:br>
              <a:rPr lang="en-US" altLang="ja-JP" sz="2500" smtClean="0"/>
            </a:br>
            <a:r>
              <a:rPr lang="en-US" altLang="ja-JP" sz="2500" smtClean="0"/>
              <a:t> - Gamma-ray irradiation</a:t>
            </a:r>
            <a:endParaRPr lang="en-GB" altLang="ja-JP" sz="2500" smtClean="0"/>
          </a:p>
        </p:txBody>
      </p:sp>
      <p:sp>
        <p:nvSpPr>
          <p:cNvPr id="18436" name="Content Placeholder 2"/>
          <p:cNvSpPr>
            <a:spLocks noGrp="1"/>
          </p:cNvSpPr>
          <p:nvPr>
            <p:ph idx="1"/>
          </p:nvPr>
        </p:nvSpPr>
        <p:spPr>
          <a:xfrm>
            <a:off x="468313" y="981075"/>
            <a:ext cx="4330700" cy="5145088"/>
          </a:xfrm>
        </p:spPr>
        <p:txBody>
          <a:bodyPr/>
          <a:lstStyle/>
          <a:p>
            <a:pPr eaLnBrk="1" hangingPunct="1">
              <a:buClr>
                <a:srgbClr val="17375E"/>
              </a:buClr>
            </a:pPr>
            <a:r>
              <a:rPr lang="en-US" altLang="ja-JP" smtClean="0"/>
              <a:t>Gamma-ray irradiation system</a:t>
            </a:r>
          </a:p>
          <a:p>
            <a:pPr lvl="1" eaLnBrk="1" hangingPunct="1">
              <a:buClr>
                <a:srgbClr val="953735"/>
              </a:buClr>
            </a:pPr>
            <a:r>
              <a:rPr lang="en-US" altLang="ja-JP" smtClean="0"/>
              <a:t>Cesium irradiator</a:t>
            </a:r>
          </a:p>
          <a:p>
            <a:pPr lvl="1" eaLnBrk="1" hangingPunct="1">
              <a:buClr>
                <a:srgbClr val="953735"/>
              </a:buClr>
            </a:pPr>
            <a:r>
              <a:rPr lang="en-US" altLang="ja-JP" smtClean="0"/>
              <a:t>Dose rate of ~1.7 Gy/min</a:t>
            </a:r>
          </a:p>
          <a:p>
            <a:pPr lvl="1" eaLnBrk="1" hangingPunct="1">
              <a:buClr>
                <a:srgbClr val="953735"/>
              </a:buClr>
            </a:pPr>
            <a:r>
              <a:rPr lang="en-US" altLang="ja-JP" smtClean="0"/>
              <a:t>Dose correction factor was obtained from EBT film dosimetry based on the data of cobolt irradiator at Harwell </a:t>
            </a:r>
          </a:p>
          <a:p>
            <a:pPr eaLnBrk="1" hangingPunct="1">
              <a:buClr>
                <a:srgbClr val="17375E"/>
              </a:buClr>
            </a:pPr>
            <a:r>
              <a:rPr lang="en-US" altLang="ja-JP" smtClean="0"/>
              <a:t>Comparison with x-ray</a:t>
            </a:r>
          </a:p>
          <a:p>
            <a:pPr lvl="1" eaLnBrk="1" hangingPunct="1">
              <a:buClr>
                <a:srgbClr val="953735"/>
              </a:buClr>
            </a:pPr>
            <a:r>
              <a:rPr lang="en-US" altLang="ja-JP" smtClean="0"/>
              <a:t>To confirm the correction factor, </a:t>
            </a:r>
          </a:p>
          <a:p>
            <a:pPr lvl="1" eaLnBrk="1" hangingPunct="1">
              <a:buClr>
                <a:srgbClr val="953735"/>
              </a:buClr>
              <a:buFont typeface="Calibri" pitchFamily="34" charset="0"/>
              <a:buNone/>
            </a:pPr>
            <a:r>
              <a:rPr lang="en-US" altLang="ja-JP" smtClean="0"/>
              <a:t>→Gamma-ray survival curve was compared with x-ray(from X-ray tube) curve</a:t>
            </a:r>
          </a:p>
          <a:p>
            <a:pPr lvl="1" eaLnBrk="1" hangingPunct="1">
              <a:buClr>
                <a:srgbClr val="953735"/>
              </a:buClr>
            </a:pPr>
            <a:r>
              <a:rPr lang="en-US" altLang="ja-JP" smtClean="0"/>
              <a:t>Both plots agree well</a:t>
            </a:r>
          </a:p>
          <a:p>
            <a:pPr lvl="1" eaLnBrk="1" hangingPunct="1">
              <a:buClr>
                <a:srgbClr val="953735"/>
              </a:buClr>
            </a:pPr>
            <a:endParaRPr lang="en-US" altLang="ja-JP" smtClean="0"/>
          </a:p>
        </p:txBody>
      </p:sp>
      <p:sp>
        <p:nvSpPr>
          <p:cNvPr id="2" name="Date Placeholder 3"/>
          <p:cNvSpPr>
            <a:spLocks noGrp="1"/>
          </p:cNvSpPr>
          <p:nvPr>
            <p:ph type="dt"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ltLang="ja-JP">
                <a:solidFill>
                  <a:prstClr val="white"/>
                </a:solidFill>
              </a:rPr>
              <a:t>23/Jan/2012</a:t>
            </a:r>
            <a:endParaRPr lang="en-GB" altLang="ja-JP">
              <a:solidFill>
                <a:prstClr val="white"/>
              </a:solidFill>
            </a:endParaRPr>
          </a:p>
        </p:txBody>
      </p:sp>
      <p:sp>
        <p:nvSpPr>
          <p:cNvPr id="3"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ltLang="ja-JP">
                <a:solidFill>
                  <a:prstClr val="white"/>
                </a:solidFill>
              </a:rPr>
              <a:t>PTCRi Meeting</a:t>
            </a:r>
            <a:endParaRPr lang="en-GB" altLang="ja-JP">
              <a:solidFill>
                <a:prstClr val="white"/>
              </a:solidFill>
            </a:endParaRPr>
          </a:p>
        </p:txBody>
      </p:sp>
      <p:sp>
        <p:nvSpPr>
          <p:cNvPr id="18437" name="Slide Number Placeholder 5"/>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ACB4DE-45A0-4054-8406-3F8984B10648}" type="slidenum">
              <a:rPr lang="en-GB" altLang="ja-JP">
                <a:solidFill>
                  <a:prstClr val="white"/>
                </a:solidFill>
              </a:rPr>
              <a:pPr fontAlgn="base">
                <a:spcBef>
                  <a:spcPct val="0"/>
                </a:spcBef>
                <a:spcAft>
                  <a:spcPct val="0"/>
                </a:spcAft>
                <a:defRPr/>
              </a:pPr>
              <a:t>9</a:t>
            </a:fld>
            <a:endParaRPr lang="en-GB" altLang="ja-JP">
              <a:solidFill>
                <a:prstClr val="white"/>
              </a:solidFill>
            </a:endParaRPr>
          </a:p>
        </p:txBody>
      </p:sp>
      <p:pic>
        <p:nvPicPr>
          <p:cNvPr id="18440" name="Picture 8"/>
          <p:cNvPicPr>
            <a:picLocks noChangeAspect="1" noChangeArrowheads="1"/>
          </p:cNvPicPr>
          <p:nvPr/>
        </p:nvPicPr>
        <p:blipFill>
          <a:blip r:embed="rId4"/>
          <a:srcRect/>
          <a:stretch>
            <a:fillRect/>
          </a:stretch>
        </p:blipFill>
        <p:spPr bwMode="auto">
          <a:xfrm>
            <a:off x="5148263" y="1125538"/>
            <a:ext cx="3621087" cy="3627437"/>
          </a:xfrm>
          <a:prstGeom prst="rect">
            <a:avLst/>
          </a:prstGeom>
          <a:noFill/>
          <a:ln w="9525">
            <a:noFill/>
            <a:miter lim="800000"/>
            <a:headEnd/>
            <a:tailEnd/>
          </a:ln>
        </p:spPr>
      </p:pic>
      <p:sp>
        <p:nvSpPr>
          <p:cNvPr id="18441" name="Text Box 11"/>
          <p:cNvSpPr txBox="1">
            <a:spLocks noChangeArrowheads="1"/>
          </p:cNvSpPr>
          <p:nvPr/>
        </p:nvSpPr>
        <p:spPr bwMode="auto">
          <a:xfrm>
            <a:off x="5553075" y="5516563"/>
            <a:ext cx="603250" cy="366712"/>
          </a:xfrm>
          <a:prstGeom prst="rect">
            <a:avLst/>
          </a:prstGeom>
          <a:noFill/>
          <a:ln w="9525">
            <a:noFill/>
            <a:miter lim="800000"/>
            <a:headEnd/>
            <a:tailEnd/>
          </a:ln>
        </p:spPr>
        <p:txBody>
          <a:bodyPr wrap="none">
            <a:spAutoFit/>
          </a:bodyPr>
          <a:lstStyle/>
          <a:p>
            <a:pPr eaLnBrk="1" hangingPunct="1"/>
            <a:r>
              <a:rPr kumimoji="1" lang="en-US" altLang="ja-JP" sz="1800" b="0">
                <a:solidFill>
                  <a:prstClr val="black"/>
                </a:solidFill>
              </a:rPr>
              <a:t>1Gy</a:t>
            </a:r>
          </a:p>
        </p:txBody>
      </p:sp>
      <p:sp>
        <p:nvSpPr>
          <p:cNvPr id="18442" name="Text Box 12"/>
          <p:cNvSpPr txBox="1">
            <a:spLocks noChangeArrowheads="1"/>
          </p:cNvSpPr>
          <p:nvPr/>
        </p:nvSpPr>
        <p:spPr bwMode="auto">
          <a:xfrm>
            <a:off x="7308850" y="5516563"/>
            <a:ext cx="603250" cy="366712"/>
          </a:xfrm>
          <a:prstGeom prst="rect">
            <a:avLst/>
          </a:prstGeom>
          <a:noFill/>
          <a:ln w="9525">
            <a:noFill/>
            <a:miter lim="800000"/>
            <a:headEnd/>
            <a:tailEnd/>
          </a:ln>
        </p:spPr>
        <p:txBody>
          <a:bodyPr wrap="none">
            <a:spAutoFit/>
          </a:bodyPr>
          <a:lstStyle/>
          <a:p>
            <a:pPr eaLnBrk="1" hangingPunct="1"/>
            <a:r>
              <a:rPr kumimoji="1" lang="en-US" altLang="ja-JP" sz="1800" b="0">
                <a:solidFill>
                  <a:prstClr val="black"/>
                </a:solidFill>
              </a:rPr>
              <a:t>4Gy</a:t>
            </a:r>
          </a:p>
        </p:txBody>
      </p:sp>
      <p:sp>
        <p:nvSpPr>
          <p:cNvPr id="4" name="TextBox 3"/>
          <p:cNvSpPr txBox="1"/>
          <p:nvPr/>
        </p:nvSpPr>
        <p:spPr>
          <a:xfrm>
            <a:off x="359532" y="6021288"/>
            <a:ext cx="3888432" cy="307777"/>
          </a:xfrm>
          <a:prstGeom prst="rect">
            <a:avLst/>
          </a:prstGeom>
          <a:noFill/>
        </p:spPr>
        <p:txBody>
          <a:bodyPr wrap="square" rtlCol="0">
            <a:spAutoFit/>
          </a:bodyPr>
          <a:lstStyle/>
          <a:p>
            <a:r>
              <a:rPr lang="en-GB" dirty="0" smtClean="0"/>
              <a:t>AI Nagano (PTCRi, private communication)</a:t>
            </a:r>
            <a:endParaRPr lang="en-GB"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TCRi">
  <a:themeElements>
    <a:clrScheme name="JAI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3300"/>
      </a:folHlink>
    </a:clrScheme>
    <a:fontScheme name="JA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400" b="1" i="0" u="none" strike="noStrike" cap="none" normalizeH="0" baseline="0" smtClean="0">
            <a:ln>
              <a:noFill/>
            </a:ln>
            <a:solidFill>
              <a:schemeClr val="tx1"/>
            </a:solidFill>
            <a:effectLst/>
            <a:latin typeface="Arial" charset="0"/>
          </a:defRPr>
        </a:defPPr>
      </a:lstStyle>
    </a:lnDef>
  </a:objectDefaults>
  <a:extraClrSchemeLst>
    <a:extraClrScheme>
      <a:clrScheme name="JAI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AI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AI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AI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A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A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A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JAI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TCOG47 Presentation Template">
  <a:themeElements>
    <a:clrScheme name="PTCOG47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TCOG47 Presentation Template">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TCOG47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TCOG47 Presentatio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TCOG47 Presentatio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TCOG47 Presentatio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TCOG47 Presentatio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TCOG47 Presentatio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TCOG47 Presentatio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TCOG47 Presentatio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TCOG47 Presentatio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TCOG47 Presentatio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TCOG47 Presentatio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TCOG47 Presentatio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PTCOG47 Presentation Template">
  <a:themeElements>
    <a:clrScheme name="PTCOG47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TCOG47 Presentation Template">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TCOG47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TCOG47 Presentatio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TCOG47 Presentatio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TCOG47 Presentatio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TCOG47 Presentatio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TCOG47 Presentatio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TCOG47 Presentatio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TCOG47 Presentatio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TCOG47 Presentatio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TCOG47 Presentatio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TCOG47 Presentatio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TCOG47 Presentatio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PTCRi</Template>
  <TotalTime>11422</TotalTime>
  <Words>2621</Words>
  <Application>Microsoft Office PowerPoint</Application>
  <PresentationFormat>On-screen Show (4:3)</PresentationFormat>
  <Paragraphs>689</Paragraphs>
  <Slides>88</Slides>
  <Notes>9</Notes>
  <HiddenSlides>0</HiddenSlides>
  <MMClips>0</MMClips>
  <ScaleCrop>false</ScaleCrop>
  <HeadingPairs>
    <vt:vector size="8" baseType="variant">
      <vt:variant>
        <vt:lpstr>Fonts Used</vt:lpstr>
      </vt:variant>
      <vt:variant>
        <vt:i4>14</vt:i4>
      </vt:variant>
      <vt:variant>
        <vt:lpstr>Theme</vt:lpstr>
      </vt:variant>
      <vt:variant>
        <vt:i4>5</vt:i4>
      </vt:variant>
      <vt:variant>
        <vt:lpstr>Embedded OLE Servers</vt:lpstr>
      </vt:variant>
      <vt:variant>
        <vt:i4>6</vt:i4>
      </vt:variant>
      <vt:variant>
        <vt:lpstr>Slide Titles</vt:lpstr>
      </vt:variant>
      <vt:variant>
        <vt:i4>88</vt:i4>
      </vt:variant>
    </vt:vector>
  </HeadingPairs>
  <TitlesOfParts>
    <vt:vector size="113" baseType="lpstr">
      <vt:lpstr>Courier New</vt:lpstr>
      <vt:lpstr>Arial Unicode MS</vt:lpstr>
      <vt:lpstr>MS PGothic</vt:lpstr>
      <vt:lpstr>Osaka</vt:lpstr>
      <vt:lpstr>Symbol</vt:lpstr>
      <vt:lpstr>Wingdings</vt:lpstr>
      <vt:lpstr>Book Antiqua</vt:lpstr>
      <vt:lpstr>Cambria Math</vt:lpstr>
      <vt:lpstr>Baskerville Old Face</vt:lpstr>
      <vt:lpstr>MS PGothic</vt:lpstr>
      <vt:lpstr>Comic Sans MS</vt:lpstr>
      <vt:lpstr>Calibri</vt:lpstr>
      <vt:lpstr>Times New Roman</vt:lpstr>
      <vt:lpstr>Arial</vt:lpstr>
      <vt:lpstr>PTCRi</vt:lpstr>
      <vt:lpstr>Office Theme</vt:lpstr>
      <vt:lpstr>2_Office Theme</vt:lpstr>
      <vt:lpstr>PTCOG47 Presentation Template</vt:lpstr>
      <vt:lpstr>1_PTCOG47 Presentation Template</vt:lpstr>
      <vt:lpstr>Designer Drawing</vt:lpstr>
      <vt:lpstr>Photo Editor Photo</vt:lpstr>
      <vt:lpstr>Image</vt:lpstr>
      <vt:lpstr>Bitmap Image</vt:lpstr>
      <vt:lpstr>Equation</vt:lpstr>
      <vt:lpstr>数式</vt:lpstr>
      <vt:lpstr>Cancer: A Medical Challenge for Physics</vt:lpstr>
      <vt:lpstr>Outline</vt:lpstr>
      <vt:lpstr>Disclaimer</vt:lpstr>
      <vt:lpstr>Cancer &amp; Radiotherapy</vt:lpstr>
      <vt:lpstr>Cancer Statistics &amp; therapies</vt:lpstr>
      <vt:lpstr>Radiation-induced DNA damage</vt:lpstr>
      <vt:lpstr>Nuclear / Cellular scale damage</vt:lpstr>
      <vt:lpstr>Depth Dose curves – x-rays &amp; electrons</vt:lpstr>
      <vt:lpstr>Materials and Methods  - Gamma-ray irradiation</vt:lpstr>
      <vt:lpstr>The Evolution of Radiation Therapy</vt:lpstr>
      <vt:lpstr>Curing Cancer with MV X-rays</vt:lpstr>
      <vt:lpstr>MV x-ray treatment plans</vt:lpstr>
      <vt:lpstr>Conventional Radiotherapy</vt:lpstr>
      <vt:lpstr>Inside the Linac</vt:lpstr>
      <vt:lpstr>Linacs with on-Board Imaging</vt:lpstr>
      <vt:lpstr>Imaging &amp; Tumour Definition</vt:lpstr>
      <vt:lpstr>Organ motion: the problem</vt:lpstr>
      <vt:lpstr>… and much more</vt:lpstr>
      <vt:lpstr>The need for caution: Calibration &amp; Dosimetry</vt:lpstr>
      <vt:lpstr>Therapeutic Ratio:  A Juggling Act </vt:lpstr>
      <vt:lpstr>What do the clinicians want?</vt:lpstr>
      <vt:lpstr>Charged Particle Therapy</vt:lpstr>
      <vt:lpstr>Depth Dose curves – photon and proton</vt:lpstr>
      <vt:lpstr>History of Proton Therapy</vt:lpstr>
      <vt:lpstr>Can we do better? </vt:lpstr>
      <vt:lpstr>Paranasal Sinus</vt:lpstr>
      <vt:lpstr>Hodgkin’s Lymphoma; Heart &amp; Spine Sparing</vt:lpstr>
      <vt:lpstr>X-rays compared with protons</vt:lpstr>
      <vt:lpstr>Medulloblastoma in a child</vt:lpstr>
      <vt:lpstr>Beam Delivery - Scattering</vt:lpstr>
      <vt:lpstr>Beam Delivery - Scanning</vt:lpstr>
      <vt:lpstr>CPT worldwide</vt:lpstr>
      <vt:lpstr>What remains to be done?</vt:lpstr>
      <vt:lpstr>Parameters</vt:lpstr>
      <vt:lpstr>RBE &amp; LET</vt:lpstr>
      <vt:lpstr>More on RBE</vt:lpstr>
      <vt:lpstr>Result –proton irradiation-</vt:lpstr>
      <vt:lpstr>Accelerator Technology</vt:lpstr>
      <vt:lpstr>Cyclotrons</vt:lpstr>
      <vt:lpstr>IBA &amp; Varian cyclotrons</vt:lpstr>
      <vt:lpstr>PSI</vt:lpstr>
      <vt:lpstr>IBA</vt:lpstr>
      <vt:lpstr>Synchrotrons</vt:lpstr>
      <vt:lpstr>The Loma Linda Synchrotron</vt:lpstr>
      <vt:lpstr>Heidelberger Ionenstrahl-Therapiezentrum (HIT)</vt:lpstr>
      <vt:lpstr>HIT in action</vt:lpstr>
      <vt:lpstr>Centro Nazionale di Adroterapia Oncologica</vt:lpstr>
      <vt:lpstr>PIMMS (CERN/TERA) Synchrotron Hall @ CNAO</vt:lpstr>
      <vt:lpstr>Physics Challenges</vt:lpstr>
      <vt:lpstr>Conventional Accelerator Technology</vt:lpstr>
      <vt:lpstr>Main requirements on the accelerator</vt:lpstr>
      <vt:lpstr>Photons, Protons and Carbon</vt:lpstr>
      <vt:lpstr>Some Accelerator Ideas; Novel technologies</vt:lpstr>
      <vt:lpstr>Fast active energy modulation</vt:lpstr>
      <vt:lpstr>Compact Cyclotron: Mevion</vt:lpstr>
      <vt:lpstr>Compact Cyclotron</vt:lpstr>
      <vt:lpstr>The IBA 400 MeV/u cyclotron</vt:lpstr>
      <vt:lpstr>BNL RCS Design</vt:lpstr>
      <vt:lpstr>Rapid Cycling Synchrotrons</vt:lpstr>
      <vt:lpstr>Compact Synchrotron</vt:lpstr>
      <vt:lpstr>The FFAG</vt:lpstr>
      <vt:lpstr>Does it work?</vt:lpstr>
      <vt:lpstr>EMMA</vt:lpstr>
      <vt:lpstr>EMMA lattice</vt:lpstr>
      <vt:lpstr>PAMELA</vt:lpstr>
      <vt:lpstr>EMMA-like ns-FFAG machine</vt:lpstr>
      <vt:lpstr>Application to Cancer?</vt:lpstr>
      <vt:lpstr>From EMMA to PAMELA</vt:lpstr>
      <vt:lpstr>Overview</vt:lpstr>
      <vt:lpstr>From scaling to PAMELA</vt:lpstr>
      <vt:lpstr>Scaling restoration</vt:lpstr>
      <vt:lpstr>PAMELA Layout</vt:lpstr>
      <vt:lpstr>Double-Helix Principle</vt:lpstr>
      <vt:lpstr>High field quality</vt:lpstr>
      <vt:lpstr>Kicker Magnets</vt:lpstr>
      <vt:lpstr>Septum Magnets</vt:lpstr>
      <vt:lpstr>Ring-to-Ring transfer line</vt:lpstr>
      <vt:lpstr>Ion sources</vt:lpstr>
      <vt:lpstr>FFAG Beam Transport</vt:lpstr>
      <vt:lpstr>Beam Transport</vt:lpstr>
      <vt:lpstr>Gantry Design</vt:lpstr>
      <vt:lpstr>How does PAMELA work?</vt:lpstr>
      <vt:lpstr>PAMELA:  ring overview   </vt:lpstr>
      <vt:lpstr>PAMELA</vt:lpstr>
      <vt:lpstr>Summary and conclusions</vt:lpstr>
      <vt:lpstr>Radiation Therapy: Benefits and Challenges</vt:lpstr>
      <vt:lpstr>Conclusions</vt:lpstr>
      <vt:lpstr>Summary</vt:lpstr>
    </vt:vector>
  </TitlesOfParts>
  <Company>Oxford University Department Of Physics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Novel technologies in Charged Particle Therapy</dc:title>
  <dc:creator>Ken Peach</dc:creator>
  <cp:lastModifiedBy>Torsten Akesson</cp:lastModifiedBy>
  <cp:revision>135</cp:revision>
  <cp:lastPrinted>2012-09-05T09:57:44Z</cp:lastPrinted>
  <dcterms:created xsi:type="dcterms:W3CDTF">2011-03-30T12:12:01Z</dcterms:created>
  <dcterms:modified xsi:type="dcterms:W3CDTF">2017-01-25T15:20:46Z</dcterms:modified>
</cp:coreProperties>
</file>